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308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27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BD18-1B82-4DDC-B3F7-6C230F5D450D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62150"/>
            <a:ext cx="64008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SIMULATED ANNEALING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58115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 2" panose="05020102010507070707" pitchFamily="18" charset="2"/>
              <a:buNone/>
            </a:pPr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Step 4:</a:t>
            </a:r>
          </a:p>
          <a:p>
            <a:pPr algn="ctr">
              <a:buFont typeface="Wingdings 2" panose="05020102010507070707" pitchFamily="18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│E(X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E(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│&lt;</a:t>
            </a:r>
            <a:r>
              <a:rPr lang="az-Cyrl-AZ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 2" panose="05020102010507070707" pitchFamily="18" charset="2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 2" panose="05020102010507070707" pitchFamily="18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reaches a small value, we terminate the program.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514350"/>
            <a:ext cx="2743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Steps continued..</a:t>
            </a:r>
          </a:p>
        </p:txBody>
      </p:sp>
    </p:spTree>
    <p:extLst>
      <p:ext uri="{BB962C8B-B14F-4D97-AF65-F5344CB8AC3E}">
        <p14:creationId xmlns:p14="http://schemas.microsoft.com/office/powerpoint/2010/main" val="183717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352550"/>
            <a:ext cx="7497763" cy="21152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496" indent="-457200"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A  system kept in thermal equilibrium at temperature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 has its energy distributed probabilistically as </a:t>
            </a:r>
          </a:p>
          <a:p>
            <a:pPr marL="539496" indent="-457200">
              <a:defRPr/>
            </a:pPr>
            <a:endParaRPr lang="en-US" sz="1400" b="1" dirty="0">
              <a:latin typeface="Century Gothic" panose="020B0502020202090204" pitchFamily="34" charset="0"/>
              <a:cs typeface="Times New Roman" pitchFamily="18" charset="0"/>
            </a:endParaRPr>
          </a:p>
          <a:p>
            <a:pPr marL="82296" indent="0" algn="ctr">
              <a:buFont typeface="Wingdings 2"/>
              <a:buNone/>
              <a:defRPr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  p(E) =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sz="2000" b="1" i="1" baseline="30000" dirty="0">
                <a:latin typeface="Times New Roman" pitchFamily="18" charset="0"/>
                <a:cs typeface="Times New Roman" pitchFamily="18" charset="0"/>
              </a:rPr>
              <a:t>(-E/KT)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82296" indent="0">
              <a:buFont typeface="Wingdings 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 where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: </a:t>
            </a:r>
            <a:r>
              <a:rPr lang="en-US" sz="2000" b="1" dirty="0" err="1">
                <a:latin typeface="Century Gothic" panose="020B0502020202090204" pitchFamily="34" charset="0"/>
                <a:cs typeface="Times New Roman" pitchFamily="18" charset="0"/>
              </a:rPr>
              <a:t>Boltzman</a:t>
            </a: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 constant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573458"/>
            <a:ext cx="48768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Century Gothic" panose="020B0502020202090204" pitchFamily="34" charset="0"/>
                <a:cs typeface="Times New Roman" pitchFamily="18" charset="0"/>
              </a:rPr>
              <a:t>Boltzman</a:t>
            </a:r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itchFamily="18" charset="0"/>
              </a:rPr>
              <a:t> Probability Distribution</a:t>
            </a:r>
            <a:endParaRPr lang="en-US" sz="2400" b="1" dirty="0">
              <a:solidFill>
                <a:srgbClr val="C00000"/>
              </a:solidFill>
              <a:latin typeface="Century Gothic" panose="020B0502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65535" y="666749"/>
            <a:ext cx="7111665" cy="3276601"/>
            <a:chOff x="1505400" y="1015998"/>
            <a:chExt cx="6114600" cy="2870202"/>
          </a:xfrm>
        </p:grpSpPr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2397125" y="1096963"/>
              <a:ext cx="5222875" cy="2266950"/>
              <a:chOff x="1981200" y="1219200"/>
              <a:chExt cx="6248400" cy="48006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981200" y="1219200"/>
                <a:ext cx="0" cy="480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981200" y="6019800"/>
                <a:ext cx="6248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818752" y="1219200"/>
                <a:ext cx="0" cy="4800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734171" y="1219200"/>
                <a:ext cx="0" cy="4800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723659" y="1219200"/>
                <a:ext cx="0" cy="4800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15046" y="1219200"/>
                <a:ext cx="0" cy="4800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552598" y="1219200"/>
                <a:ext cx="0" cy="4800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468017" y="1219200"/>
                <a:ext cx="0" cy="4800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981200" y="1525120"/>
                <a:ext cx="837552" cy="1980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818752" y="3505200"/>
                <a:ext cx="915419" cy="1220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734171" y="4725520"/>
                <a:ext cx="989488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723659" y="5411320"/>
                <a:ext cx="991387" cy="3025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715046" y="5713878"/>
                <a:ext cx="837552" cy="1546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552598" y="5868520"/>
                <a:ext cx="915419" cy="739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468017" y="5942478"/>
                <a:ext cx="7615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5"/>
            <p:cNvSpPr>
              <a:spLocks noChangeArrowheads="1"/>
            </p:cNvSpPr>
            <p:nvPr/>
          </p:nvSpPr>
          <p:spPr bwMode="auto">
            <a:xfrm>
              <a:off x="3608388" y="3440113"/>
              <a:ext cx="2800350" cy="35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sz="2000" b="1" dirty="0">
                  <a:latin typeface="Century Gothic" panose="020B0502020202090204" pitchFamily="34" charset="0"/>
                  <a:cs typeface="Times New Roman" panose="02020603050405020304" pitchFamily="18" charset="0"/>
                </a:rPr>
                <a:t>No. of iteration, </a:t>
              </a:r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383088" y="3886200"/>
              <a:ext cx="1066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51"/>
            <p:cNvSpPr>
              <a:spLocks noChangeArrowheads="1"/>
            </p:cNvSpPr>
            <p:nvPr/>
          </p:nvSpPr>
          <p:spPr bwMode="auto">
            <a:xfrm rot="16200000">
              <a:off x="735533" y="1785865"/>
              <a:ext cx="2413000" cy="87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sz="2000" b="1" dirty="0">
                  <a:latin typeface="Century Gothic" panose="020B0502020202090204" pitchFamily="34" charset="0"/>
                  <a:cs typeface="Times New Roman" panose="02020603050405020304" pitchFamily="18" charset="0"/>
                </a:rPr>
                <a:t>Temp., Probability of energy distributions </a:t>
              </a:r>
              <a:endParaRPr lang="en-US" sz="2000" b="1" dirty="0">
                <a:latin typeface="Century Gothic" panose="020B0502020202090204" pitchFamily="34" charset="0"/>
              </a:endParaRPr>
            </a:p>
            <a:p>
              <a:pPr algn="ctr"/>
              <a:endPara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209800" y="1528763"/>
              <a:ext cx="0" cy="1295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43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173104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At </a:t>
            </a:r>
            <a:r>
              <a:rPr lang="en-US" sz="2000" b="1" u="sng" dirty="0">
                <a:solidFill>
                  <a:srgbClr val="FF0000"/>
                </a:solidFill>
                <a:latin typeface="Century Gothic" panose="020B0502020202090204" pitchFamily="34" charset="0"/>
                <a:cs typeface="Times New Roman" pitchFamily="18" charset="0"/>
              </a:rPr>
              <a:t>high temperature</a:t>
            </a: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, the probability of selecting bad solutions is </a:t>
            </a:r>
            <a:r>
              <a:rPr lang="en-US" sz="2000" b="1" dirty="0">
                <a:solidFill>
                  <a:srgbClr val="0070C0"/>
                </a:solidFill>
                <a:latin typeface="Century Gothic" panose="020B0502020202090204" pitchFamily="34" charset="0"/>
                <a:cs typeface="Times New Roman" pitchFamily="18" charset="0"/>
              </a:rPr>
              <a:t>more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000" b="1" dirty="0">
              <a:latin typeface="Century Gothic" panose="020B0502020202090204" pitchFamily="34" charset="0"/>
              <a:cs typeface="Times New Roman" pitchFamily="18" charset="0"/>
            </a:endParaRP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At </a:t>
            </a:r>
            <a:r>
              <a:rPr lang="en-US" sz="2000" b="1" u="sng" dirty="0">
                <a:solidFill>
                  <a:srgbClr val="FF0000"/>
                </a:solidFill>
                <a:latin typeface="Century Gothic" panose="020B0502020202090204" pitchFamily="34" charset="0"/>
                <a:cs typeface="Times New Roman" pitchFamily="18" charset="0"/>
              </a:rPr>
              <a:t>low temperature</a:t>
            </a: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, the probability of selecting bad solutions is </a:t>
            </a:r>
            <a:r>
              <a:rPr lang="en-US" sz="2000" b="1" dirty="0">
                <a:solidFill>
                  <a:srgbClr val="0070C0"/>
                </a:solidFill>
                <a:latin typeface="Century Gothic" panose="020B0502020202090204" pitchFamily="34" charset="0"/>
                <a:cs typeface="Times New Roman" pitchFamily="18" charset="0"/>
              </a:rPr>
              <a:t>less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Century Gothic" panose="020B0502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8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0" y="514350"/>
            <a:ext cx="34290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A Numerical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1123950"/>
                <a:ext cx="7772400" cy="303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entury Gothic" panose="020B0502020202090204" pitchFamily="34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800" b="1" dirty="0"/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subject to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800" b="1" dirty="0"/>
              </a:p>
              <a:p>
                <a:pPr algn="just"/>
                <a:r>
                  <a:rPr lang="en-US" sz="2000" b="1" dirty="0">
                    <a:latin typeface="Century Gothic" panose="020B0502020202090204" pitchFamily="34" charset="0"/>
                  </a:rPr>
                  <a:t>Assume the initial temperature of molten metal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T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0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 = 3000 °K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degree; initial random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1" dirty="0"/>
                  <a:t>;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termination criterion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∈=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Let us assume the random numbers varying in the range of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(0.0, 1.0)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are as follows</a:t>
                </a:r>
                <a:r>
                  <a:rPr lang="en-US" sz="2000" dirty="0"/>
                  <a:t>: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0.3, 0.8, 0.7, 0.6, 0.2, 0.5, 0.6, 0.8, 0.3, 0.5,</a:t>
                </a:r>
                <a:r>
                  <a:rPr lang="en-US" sz="2000" dirty="0"/>
                  <a:t>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and so on</a:t>
                </a:r>
                <a:r>
                  <a:rPr lang="en-US" sz="2000" dirty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23950"/>
                <a:ext cx="7772400" cy="3032305"/>
              </a:xfrm>
              <a:prstGeom prst="rect">
                <a:avLst/>
              </a:prstGeom>
              <a:blipFill rotWithShape="0">
                <a:blip r:embed="rId2"/>
                <a:stretch>
                  <a:fillRect l="-863" t="-602" r="-784" b="-2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324790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305068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38150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792837"/>
                <a:ext cx="8077200" cy="3039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entury Gothic" panose="020B0502020202090204" pitchFamily="34" charset="0"/>
                  </a:rPr>
                  <a:t>Given</a:t>
                </a:r>
                <a:r>
                  <a:rPr lang="en-US" dirty="0"/>
                  <a:t>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T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0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 = 3000°K;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Value of the objective function corresponding to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X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0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, E(X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0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)=-7.5</a:t>
                </a:r>
              </a:p>
              <a:p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C00000"/>
                    </a:solidFill>
                    <a:latin typeface="Century Gothic" panose="020B0502020202090204" pitchFamily="34" charset="0"/>
                  </a:rPr>
                  <a:t>Iteration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b="1" dirty="0">
                  <a:latin typeface="Century Gothic" panose="020B0502020202090204" pitchFamily="34" charset="0"/>
                </a:endParaRPr>
              </a:p>
              <a:p>
                <a:r>
                  <a:rPr lang="en-US" sz="2000" b="1" dirty="0">
                    <a:latin typeface="Cambria Math" panose="02040503050406030204" pitchFamily="18" charset="0"/>
                  </a:rPr>
                  <a:t>T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 = 50% of T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0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 = 1500°K</a:t>
                </a:r>
              </a:p>
              <a:p>
                <a:endParaRPr lang="en-US" sz="800" b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Corresponding to the random numbers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0.3</a:t>
                </a:r>
                <a:r>
                  <a:rPr lang="en-US" dirty="0"/>
                  <a:t>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and</a:t>
                </a:r>
                <a:r>
                  <a:rPr lang="en-US" dirty="0"/>
                  <a:t>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0.8,</a:t>
                </a:r>
                <a:r>
                  <a:rPr lang="en-US" dirty="0"/>
                  <a:t>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we get </a:t>
                </a:r>
              </a:p>
              <a:p>
                <a:endParaRPr lang="en-US" sz="800" b="1" i="1" dirty="0">
                  <a:latin typeface="Century Gothic" panose="020B050202020209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792837"/>
                <a:ext cx="8077200" cy="3039486"/>
              </a:xfrm>
              <a:prstGeom prst="rect">
                <a:avLst/>
              </a:prstGeom>
              <a:blipFill rotWithShape="0">
                <a:blip r:embed="rId2"/>
                <a:stretch>
                  <a:fillRect l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2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200" y="418623"/>
                <a:ext cx="8001000" cy="4612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entury Gothic" panose="020B0502020202090204" pitchFamily="34" charset="0"/>
                  </a:rPr>
                  <a:t>Value of objective function corresponding to </a:t>
                </a:r>
              </a:p>
              <a:p>
                <a:endParaRPr lang="en-US" sz="800" b="1" dirty="0">
                  <a:latin typeface="Century Gothic" panose="020B0502020202090204" pitchFamily="34" charset="0"/>
                </a:endParaRPr>
              </a:p>
              <a:p>
                <a:r>
                  <a:rPr lang="en-US" b="1" dirty="0">
                    <a:latin typeface="Cambria Math" panose="02040503050406030204" pitchFamily="18" charset="0"/>
                  </a:rPr>
                  <a:t>X</a:t>
                </a:r>
                <a:r>
                  <a:rPr lang="en-US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b="1" dirty="0">
                    <a:latin typeface="Cambria Math" panose="02040503050406030204" pitchFamily="18" charset="0"/>
                  </a:rPr>
                  <a:t>, E(X</a:t>
                </a:r>
                <a:r>
                  <a:rPr lang="en-US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b="1" dirty="0">
                    <a:latin typeface="Cambria Math" panose="02040503050406030204" pitchFamily="18" charset="0"/>
                  </a:rPr>
                  <a:t>)=-12.75</a:t>
                </a:r>
              </a:p>
              <a:p>
                <a:endParaRPr lang="en-US" sz="800" b="1" dirty="0">
                  <a:latin typeface="Cambria Math" panose="02040503050406030204" pitchFamily="18" charset="0"/>
                </a:endParaRPr>
              </a:p>
              <a:p>
                <a:r>
                  <a:rPr lang="en-US" b="1" dirty="0">
                    <a:latin typeface="Century Gothic" panose="020B0502020202090204" pitchFamily="34" charset="0"/>
                  </a:rPr>
                  <a:t>As</a:t>
                </a:r>
                <a:r>
                  <a:rPr lang="en-US" dirty="0"/>
                  <a:t> </a:t>
                </a:r>
                <a:r>
                  <a:rPr lang="en-US" b="1" dirty="0">
                    <a:latin typeface="Cambria Math" panose="02040503050406030204" pitchFamily="18" charset="0"/>
                  </a:rPr>
                  <a:t>E(X</a:t>
                </a:r>
                <a:r>
                  <a:rPr lang="en-US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b="1" dirty="0">
                    <a:latin typeface="Cambria Math" panose="02040503050406030204" pitchFamily="18" charset="0"/>
                  </a:rPr>
                  <a:t>)&lt;E(X</a:t>
                </a:r>
                <a:r>
                  <a:rPr lang="en-US" b="1" baseline="-25000" dirty="0">
                    <a:latin typeface="Cambria Math" panose="02040503050406030204" pitchFamily="18" charset="0"/>
                  </a:rPr>
                  <a:t>0</a:t>
                </a:r>
                <a:r>
                  <a:rPr lang="en-US" b="1" dirty="0">
                    <a:latin typeface="Cambria Math" panose="02040503050406030204" pitchFamily="18" charset="0"/>
                  </a:rPr>
                  <a:t>), </a:t>
                </a:r>
                <a:r>
                  <a:rPr lang="en-US" b="1" dirty="0">
                    <a:latin typeface="Century Gothic" panose="020B0502020202090204" pitchFamily="34" charset="0"/>
                  </a:rPr>
                  <a:t>we select </a:t>
                </a:r>
                <a:r>
                  <a:rPr lang="en-US" b="1" dirty="0">
                    <a:latin typeface="Cambria Math" panose="02040503050406030204" pitchFamily="18" charset="0"/>
                  </a:rPr>
                  <a:t>X</a:t>
                </a:r>
                <a:r>
                  <a:rPr lang="en-US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dirty="0"/>
                  <a:t> </a:t>
                </a:r>
                <a:r>
                  <a:rPr lang="en-US" b="1" dirty="0">
                    <a:latin typeface="Century Gothic" panose="020B0502020202090204" pitchFamily="34" charset="0"/>
                  </a:rPr>
                  <a:t>as the next point</a:t>
                </a:r>
                <a:r>
                  <a:rPr lang="en-US" dirty="0"/>
                  <a:t>.</a:t>
                </a:r>
              </a:p>
              <a:p>
                <a:endParaRPr lang="en-US" sz="800" dirty="0"/>
              </a:p>
              <a:p>
                <a:r>
                  <a:rPr lang="en-US" b="1" dirty="0">
                    <a:latin typeface="Century Gothic" panose="020B0502020202090204" pitchFamily="34" charset="0"/>
                  </a:rPr>
                  <a:t>Change in energy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endParaRPr lang="en-US" b="1" dirty="0">
                  <a:latin typeface="Century Gothic" panose="020B0502020202090204" pitchFamily="34" charset="0"/>
                </a:endParaRPr>
              </a:p>
              <a:p>
                <a:endParaRPr lang="en-US" sz="800" b="1" dirty="0"/>
              </a:p>
              <a:p>
                <a:r>
                  <a:rPr lang="en-US" b="1" dirty="0">
                    <a:latin typeface="Century Gothic" panose="020B0502020202090204" pitchFamily="34" charset="0"/>
                  </a:rPr>
                  <a:t>As</a:t>
                </a:r>
                <a:r>
                  <a:rPr lang="en-US" dirty="0"/>
                  <a:t> </a:t>
                </a:r>
                <a:r>
                  <a:rPr lang="el-GR" dirty="0"/>
                  <a:t>Δ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Cambria Math" panose="02040503050406030204" pitchFamily="18" charset="0"/>
                  </a:rPr>
                  <a:t>&gt;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, </a:t>
                </a:r>
                <a:r>
                  <a:rPr lang="en-US" b="1" dirty="0">
                    <a:latin typeface="Century Gothic" panose="020B0502020202090204" pitchFamily="34" charset="0"/>
                  </a:rPr>
                  <a:t>we go to the next iteration</a:t>
                </a:r>
              </a:p>
              <a:p>
                <a:endParaRPr lang="en-US" b="1" dirty="0">
                  <a:latin typeface="Century Gothic" panose="020B050202020209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C00000"/>
                    </a:solidFill>
                    <a:latin typeface="Century Gothic" panose="020B0502020202090204" pitchFamily="34" charset="0"/>
                  </a:rPr>
                  <a:t>Iteration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b="1" dirty="0">
                  <a:latin typeface="Century Gothic" panose="020B0502020202090204" pitchFamily="34" charset="0"/>
                </a:endParaRPr>
              </a:p>
              <a:p>
                <a:r>
                  <a:rPr lang="en-US" sz="2000" b="1" dirty="0">
                    <a:latin typeface="Cambria Math" panose="02040503050406030204" pitchFamily="18" charset="0"/>
                  </a:rPr>
                  <a:t>T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= 50% of T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 = 750 °K</a:t>
                </a:r>
              </a:p>
              <a:p>
                <a:endParaRPr lang="en-US" sz="800" b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Corresponding to the random number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0.7</a:t>
                </a:r>
                <a:r>
                  <a:rPr lang="en-US" sz="2000" dirty="0"/>
                  <a:t>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and</a:t>
                </a:r>
                <a:r>
                  <a:rPr lang="en-US" sz="2000" dirty="0"/>
                  <a:t>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0.6,</a:t>
                </a:r>
                <a:endParaRPr lang="en-US" sz="800" b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1" dirty="0">
                  <a:latin typeface="Century Gothic" panose="020B0502020202090204" pitchFamily="34" charset="0"/>
                </a:endParaRPr>
              </a:p>
              <a:p>
                <a:endParaRPr lang="en-US" b="1" dirty="0">
                  <a:latin typeface="Century Gothic" panose="020B0502020202090204" pitchFamily="34" charset="0"/>
                </a:endParaRPr>
              </a:p>
              <a:p>
                <a:endParaRPr lang="en-US" b="1" dirty="0">
                  <a:latin typeface="Century Gothic" panose="020B050202020209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623"/>
                <a:ext cx="8001000" cy="4612929"/>
              </a:xfrm>
              <a:prstGeom prst="rect">
                <a:avLst/>
              </a:prstGeom>
              <a:blipFill rotWithShape="0">
                <a:blip r:embed="rId2"/>
                <a:stretch>
                  <a:fillRect l="-838" t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0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33350"/>
                <a:ext cx="6934200" cy="4483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Value of objective function corresponding to </a:t>
                </a:r>
              </a:p>
              <a:p>
                <a:endParaRPr lang="en-US" sz="800" b="1" dirty="0">
                  <a:latin typeface="Century Gothic" panose="020B0502020202090204" pitchFamily="34" charset="0"/>
                </a:endParaRPr>
              </a:p>
              <a:p>
                <a:r>
                  <a:rPr lang="en-US" sz="2000" b="1" dirty="0">
                    <a:latin typeface="Cambria Math" panose="02040503050406030204" pitchFamily="18" charset="0"/>
                  </a:rPr>
                  <a:t>X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, E(X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)=-14.75</a:t>
                </a:r>
              </a:p>
              <a:p>
                <a:endParaRPr lang="en-US" sz="800" b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As</a:t>
                </a:r>
                <a:r>
                  <a:rPr lang="en-US" dirty="0"/>
                  <a:t>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E(X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)&lt;E(X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),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we select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X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US" dirty="0"/>
                  <a:t>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as the next point.</a:t>
                </a:r>
              </a:p>
              <a:p>
                <a:endParaRPr lang="en-US" sz="800" b="1" dirty="0">
                  <a:latin typeface="Century Gothic" panose="020B0502020202090204" pitchFamily="34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Change in energy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1">
                        <a:latin typeface="Cambria Math" panose="02040503050406030204" pitchFamily="18" charset="0"/>
                      </a:rPr>
                      <m:t>|=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</a:rPr>
                  <a:t>2.0</a:t>
                </a:r>
              </a:p>
              <a:p>
                <a:endParaRPr lang="en-US" sz="800" b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</a:rPr>
                  <a:t> &gt;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</a:rPr>
                  <a:t>,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we go to the next iteration</a:t>
                </a:r>
              </a:p>
              <a:p>
                <a:endParaRPr lang="en-US" sz="800" b="1" dirty="0">
                  <a:latin typeface="Century Gothic" panose="020B050202020209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C00000"/>
                    </a:solidFill>
                    <a:latin typeface="Century Gothic" panose="020B0502020202090204" pitchFamily="34" charset="0"/>
                  </a:rPr>
                  <a:t>Iteration 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b="1" dirty="0">
                  <a:solidFill>
                    <a:srgbClr val="C00000"/>
                  </a:solidFill>
                  <a:latin typeface="Century Gothic" panose="020B0502020202090204" pitchFamily="34" charset="0"/>
                </a:endParaRPr>
              </a:p>
              <a:p>
                <a:r>
                  <a:rPr lang="en-US" sz="2000" b="1" dirty="0">
                    <a:latin typeface="Cambria Math" panose="02040503050406030204" pitchFamily="18" charset="0"/>
                  </a:rPr>
                  <a:t>T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3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=50% of T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 = 375 °K</a:t>
                </a:r>
              </a:p>
              <a:p>
                <a:endParaRPr lang="en-US" sz="800" b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Corresponding to the random number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0.2</a:t>
                </a:r>
                <a:r>
                  <a:rPr lang="en-US" sz="2000" dirty="0"/>
                  <a:t>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and</a:t>
                </a:r>
                <a:r>
                  <a:rPr lang="en-US" sz="2000" dirty="0"/>
                  <a:t>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0.5,</a:t>
                </a:r>
                <a:endParaRPr lang="en-US" sz="800" b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1" dirty="0">
                  <a:latin typeface="Century Gothic" panose="020B0502020202090204" pitchFamily="34" charset="0"/>
                </a:endParaRP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350"/>
                <a:ext cx="6934200" cy="4483471"/>
              </a:xfrm>
              <a:prstGeom prst="rect">
                <a:avLst/>
              </a:prstGeom>
              <a:blipFill rotWithShape="0"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4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57621"/>
                <a:ext cx="7924800" cy="3938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Value of objective function corresponding to </a:t>
                </a:r>
              </a:p>
              <a:p>
                <a:r>
                  <a:rPr lang="en-US" sz="2000" b="1" dirty="0">
                    <a:latin typeface="Cambria Math" panose="02040503050406030204" pitchFamily="18" charset="0"/>
                  </a:rPr>
                  <a:t>X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3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, E(X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3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)=-3.75</a:t>
                </a:r>
              </a:p>
              <a:p>
                <a:endParaRPr lang="en-US" sz="800" b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As</a:t>
                </a:r>
                <a:r>
                  <a:rPr lang="en-US" dirty="0"/>
                  <a:t>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E(X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3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)&gt;E(X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),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we cannot select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X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3</a:t>
                </a:r>
                <a:r>
                  <a:rPr lang="en-US" dirty="0"/>
                  <a:t>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as the next point now and go for the next checking.</a:t>
                </a:r>
              </a:p>
              <a:p>
                <a:endParaRPr lang="en-US" sz="800" b="1" dirty="0">
                  <a:latin typeface="Century Gothic" panose="020B0502020202090204" pitchFamily="34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The next random number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r=0.6</a:t>
                </a:r>
              </a:p>
              <a:p>
                <a:endParaRPr lang="en-US" sz="800" b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Change in energy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1">
                        <a:latin typeface="Cambria Math" panose="02040503050406030204" pitchFamily="18" charset="0"/>
                      </a:rPr>
                      <m:t>|=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</a:rPr>
                  <a:t>11.0</a:t>
                </a:r>
              </a:p>
              <a:p>
                <a:endParaRPr lang="en-US" sz="800" b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Calculate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1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1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−11.0</m:t>
                            </m:r>
                          </m:num>
                          <m:den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375</m:t>
                            </m:r>
                          </m:den>
                        </m:f>
                      </m:e>
                    </m:d>
                    <m:r>
                      <a:rPr lang="en-US" sz="2000" b="1">
                        <a:latin typeface="Cambria Math" panose="02040503050406030204" pitchFamily="18" charset="0"/>
                      </a:rPr>
                      <m:t>=0.97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endParaRPr lang="en-US" sz="800" b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As</a:t>
                </a:r>
                <a:r>
                  <a:rPr lang="en-US" dirty="0"/>
                  <a:t>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r &lt; 0.97,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we accept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X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3</a:t>
                </a:r>
                <a:r>
                  <a:rPr lang="en-US" dirty="0"/>
                  <a:t>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as the next point. The  above procedure is repeated, till it reaches the termination criterion.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7621"/>
                <a:ext cx="7924800" cy="3938129"/>
              </a:xfrm>
              <a:prstGeom prst="rect">
                <a:avLst/>
              </a:prstGeom>
              <a:blipFill rotWithShape="0">
                <a:blip r:embed="rId2"/>
                <a:stretch>
                  <a:fillRect l="-846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045995" y="333375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0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19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1962150"/>
            <a:ext cx="82296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PARTICLE SWARM OPTIMIZATION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6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352550"/>
            <a:ext cx="769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Proposed by Metropolis et al. (1953)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latin typeface="Century Gothic" panose="020B0502020202090204" pitchFamily="34" charset="0"/>
              <a:cs typeface="Times New Roman" pitchFamily="18" charset="0"/>
            </a:endParaRPr>
          </a:p>
          <a:p>
            <a:pPr marL="457200" lvl="8" indent="-457200" algn="just">
              <a:buFont typeface="Wingdings" pitchFamily="2" charset="2"/>
              <a:buChar char="q"/>
              <a:defRPr/>
            </a:pPr>
            <a:r>
              <a:rPr lang="en-US" sz="2000" b="1" dirty="0">
                <a:solidFill>
                  <a:srgbClr val="002060"/>
                </a:solidFill>
                <a:latin typeface="Century Gothic" panose="020B0502020202090204" pitchFamily="34" charset="0"/>
                <a:cs typeface="Times New Roman" pitchFamily="18" charset="0"/>
              </a:rPr>
              <a:t>Cooling process of molten metal </a:t>
            </a: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is modeled artificially to develop an optimization algorithm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43200" y="514350"/>
            <a:ext cx="32766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305318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09800" y="666750"/>
            <a:ext cx="52578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Particle Swarm Optimization (PSO)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428750"/>
            <a:ext cx="77724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Proposed by Kennedy and </a:t>
            </a:r>
            <a:r>
              <a:rPr lang="en-IN" sz="2000" b="1" dirty="0" err="1">
                <a:latin typeface="Century Gothic" panose="020B0502020202090204" pitchFamily="34" charset="0"/>
                <a:cs typeface="Times New Roman" panose="02020603050405020304" pitchFamily="18" charset="0"/>
              </a:rPr>
              <a:t>Eberhart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, 1995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Population-based evolutionary computation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Developed by simulating bird flocking, fish schooling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The algorithm starts with a population (swarm) of random solutions (particles)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4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590550"/>
            <a:ext cx="739140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The particles have memory and each of them keeps track of its previous (local) best position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9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The particle with the greatest fitness is known as the global best </a:t>
            </a:r>
            <a:r>
              <a:rPr lang="en-I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of the swarm.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4163" indent="-284163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Here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particle in d-dimensional space is denoted by </a:t>
            </a:r>
          </a:p>
          <a:p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</a:t>
            </a:r>
            <a:r>
              <a:rPr lang="en-I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I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,……, </a:t>
            </a:r>
            <a:r>
              <a:rPr lang="en-I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I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1,2,……….N;  </a:t>
            </a:r>
          </a:p>
          <a:p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                     where </a:t>
            </a:r>
            <a:r>
              <a:rPr lang="en-I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 = Population size</a:t>
            </a:r>
          </a:p>
          <a:p>
            <a:endParaRPr lang="en-IN" sz="1000" b="1" dirty="0">
              <a:solidFill>
                <a:srgbClr val="C00000"/>
              </a:solidFill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of  </a:t>
            </a:r>
            <a:r>
              <a:rPr lang="en-I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b="1" baseline="30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particle is denoted by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 p</a:t>
            </a:r>
            <a:r>
              <a:rPr lang="en-I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I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……, </a:t>
            </a:r>
            <a:r>
              <a:rPr lang="en-I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Century Gothic" panose="020B0502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0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200150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Global best </a:t>
            </a:r>
            <a:r>
              <a:rPr lang="en-I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is represented as  </a:t>
            </a:r>
            <a:r>
              <a:rPr lang="en-I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( p</a:t>
            </a:r>
            <a:r>
              <a:rPr lang="en-I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g1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I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g2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,…………, </a:t>
            </a:r>
            <a:r>
              <a:rPr lang="en-I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</a:t>
            </a:r>
            <a:r>
              <a:rPr lang="en-I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Velocity of  </a:t>
            </a:r>
            <a:r>
              <a:rPr lang="en-I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b="1" baseline="30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  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particle 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(v</a:t>
            </a:r>
            <a:r>
              <a:rPr lang="en-I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I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,……….., v</a:t>
            </a:r>
            <a:r>
              <a:rPr lang="en-I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348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" y="335161"/>
            <a:ext cx="83058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 Velocities  and  positions  of  </a:t>
            </a:r>
            <a:r>
              <a:rPr lang="en-I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particle are updated as follows: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en-IN" sz="1500" dirty="0">
              <a:latin typeface="Franklin Gothic Book" panose="020B0503020102020204" pitchFamily="34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327185" y="2538031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20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inertia weight </a:t>
            </a: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1713914" y="800040"/>
            <a:ext cx="2781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20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provides momentum </a:t>
            </a: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061164" y="3192833"/>
            <a:ext cx="29292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2000" b="1" dirty="0">
                <a:solidFill>
                  <a:srgbClr val="00206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Cognitive component representing personal thinking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572000" y="5715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29"/>
          <p:cNvSpPr txBox="1">
            <a:spLocks noChangeArrowheads="1"/>
          </p:cNvSpPr>
          <p:nvPr/>
        </p:nvSpPr>
        <p:spPr bwMode="auto">
          <a:xfrm>
            <a:off x="5105400" y="2647950"/>
            <a:ext cx="3352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sz="2000" b="1" dirty="0">
                <a:solidFill>
                  <a:srgbClr val="00B05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Social component indicating collaborating effect; it pulls the particle towards the globally best particle found so far.  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2933700" y="1081361"/>
            <a:ext cx="304800" cy="609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1" name="Right Brace 10"/>
          <p:cNvSpPr/>
          <p:nvPr/>
        </p:nvSpPr>
        <p:spPr>
          <a:xfrm rot="5400000">
            <a:off x="4448907" y="1270750"/>
            <a:ext cx="381000" cy="1735015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6" name="Right Brace 15"/>
          <p:cNvSpPr/>
          <p:nvPr/>
        </p:nvSpPr>
        <p:spPr>
          <a:xfrm rot="5400000">
            <a:off x="6560820" y="1301750"/>
            <a:ext cx="379413" cy="1703388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676400" y="1457598"/>
                <a:ext cx="6134100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𝒊𝒅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𝒊𝒅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𝒊𝒅</m:t>
                              </m:r>
                            </m:sub>
                          </m:s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𝒊𝒅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𝒈𝒅</m:t>
                              </m:r>
                            </m:sub>
                          </m:s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𝒊𝒅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457598"/>
                <a:ext cx="6134100" cy="5529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6751698" y="2343150"/>
            <a:ext cx="0" cy="379814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95600" y="1885950"/>
            <a:ext cx="0" cy="852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3"/>
          </p:cNvCxnSpPr>
          <p:nvPr/>
        </p:nvCxnSpPr>
        <p:spPr>
          <a:xfrm flipH="1">
            <a:off x="2232185" y="2738086"/>
            <a:ext cx="66341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39407" y="2343150"/>
            <a:ext cx="0" cy="129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990419" y="3638550"/>
            <a:ext cx="64898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  <p:bldP spid="14" grpId="0"/>
      <p:bldP spid="6" grpId="0" animBg="1"/>
      <p:bldP spid="11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133600" y="59055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IN" sz="2000" b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id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(t+1)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IN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IN" sz="2000" b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id</a:t>
            </a:r>
            <a:r>
              <a:rPr lang="en-IN" sz="20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(t)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 v</a:t>
            </a:r>
            <a:r>
              <a:rPr lang="en-IN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id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(t+1)      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1123950"/>
            <a:ext cx="8229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where    </a:t>
            </a:r>
            <a:r>
              <a:rPr lang="en-I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constant (inertia weight)</a:t>
            </a:r>
          </a:p>
          <a:p>
            <a:pPr eaLnBrk="1" hangingPunct="1"/>
            <a:endParaRPr lang="en-IN" sz="8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sz="2000" b="1" dirty="0">
                <a:solidFill>
                  <a:srgbClr val="FF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               </a:t>
            </a:r>
            <a:r>
              <a:rPr lang="en-I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IN" sz="2000" b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IN" sz="2000" b="1" dirty="0">
                <a:solidFill>
                  <a:srgbClr val="FF0000"/>
                </a:solidFill>
                <a:latin typeface="Century Gothic" panose="020B0502020202090204" pitchFamily="34" charset="0"/>
              </a:rPr>
              <a:t>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IN" sz="2000" b="1" dirty="0">
                <a:latin typeface="Century Gothic" panose="020B0502020202090204" pitchFamily="34" charset="0"/>
              </a:rPr>
              <a:t>  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cognitive constant (+</a:t>
            </a:r>
            <a:r>
              <a:rPr lang="en-IN" sz="2000" b="1" dirty="0" err="1">
                <a:latin typeface="Century Gothic" panose="020B0502020202090204" pitchFamily="34" charset="0"/>
                <a:cs typeface="Times New Roman" panose="02020603050405020304" pitchFamily="18" charset="0"/>
              </a:rPr>
              <a:t>ve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endParaRPr lang="en-IN" sz="8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              </a:t>
            </a:r>
            <a:r>
              <a:rPr lang="en-I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IN" sz="2000" b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  social constant (+</a:t>
            </a:r>
            <a:r>
              <a:rPr lang="en-IN" sz="2000" b="1" dirty="0" err="1">
                <a:latin typeface="Century Gothic" panose="020B0502020202090204" pitchFamily="34" charset="0"/>
                <a:cs typeface="Times New Roman" panose="02020603050405020304" pitchFamily="18" charset="0"/>
              </a:rPr>
              <a:t>ve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endParaRPr lang="en-IN" sz="8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1030288" eaLnBrk="1" hangingPunct="1"/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IN" sz="2000" b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and </a:t>
            </a:r>
            <a:r>
              <a:rPr lang="en-I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IN" sz="2000" b="1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are random numbers lying in the range of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(0.0, 1.0)</a:t>
            </a:r>
          </a:p>
          <a:p>
            <a:pPr marL="1030288" eaLnBrk="1" hangingPunct="1"/>
            <a:endParaRPr lang="en-IN" sz="8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sz="2000" b="1" dirty="0">
                <a:solidFill>
                  <a:srgbClr val="FF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               </a:t>
            </a:r>
            <a:r>
              <a:rPr lang="en-I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IN" sz="2000" b="1" dirty="0">
                <a:solidFill>
                  <a:srgbClr val="FF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iteration number</a:t>
            </a:r>
          </a:p>
          <a:p>
            <a:pPr eaLnBrk="1" hangingPunct="1"/>
            <a:endParaRPr lang="en-IN" sz="8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sz="2000" b="1" dirty="0">
                <a:solidFill>
                  <a:srgbClr val="FF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               </a:t>
            </a:r>
            <a:r>
              <a:rPr lang="en-I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1,2,………,N, 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where </a:t>
            </a:r>
            <a:r>
              <a:rPr lang="en-I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is the swarm size.</a:t>
            </a:r>
          </a:p>
        </p:txBody>
      </p:sp>
    </p:spTree>
    <p:extLst>
      <p:ext uri="{BB962C8B-B14F-4D97-AF65-F5344CB8AC3E}">
        <p14:creationId xmlns:p14="http://schemas.microsoft.com/office/powerpoint/2010/main" val="7408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25</a:t>
            </a:fld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8676"/>
            <a:ext cx="5715000" cy="3956843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52400" y="408676"/>
            <a:ext cx="1600200" cy="943874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pPr algn="ctr"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PSO</a:t>
            </a:r>
          </a:p>
        </p:txBody>
      </p:sp>
    </p:spTree>
    <p:extLst>
      <p:ext uri="{BB962C8B-B14F-4D97-AF65-F5344CB8AC3E}">
        <p14:creationId xmlns:p14="http://schemas.microsoft.com/office/powerpoint/2010/main" val="241539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10"/>
          <p:cNvSpPr txBox="1">
            <a:spLocks/>
          </p:cNvSpPr>
          <p:nvPr/>
        </p:nvSpPr>
        <p:spPr>
          <a:xfrm>
            <a:off x="310662" y="971550"/>
            <a:ext cx="4343400" cy="3200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anose="05020102010507070707" pitchFamily="18" charset="2"/>
              <a:buNone/>
            </a:pPr>
            <a:r>
              <a:rPr lang="en-IN" sz="22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 </a:t>
            </a:r>
            <a:r>
              <a:rPr lang="en-IN" sz="22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PSO</a:t>
            </a:r>
          </a:p>
          <a:p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Population-based search</a:t>
            </a:r>
          </a:p>
          <a:p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No operator like crossover or mutation</a:t>
            </a:r>
          </a:p>
          <a:p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Particles have memory</a:t>
            </a:r>
          </a:p>
          <a:p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Carries out both the global and local searches simultaneously </a:t>
            </a:r>
          </a:p>
          <a:p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Faster </a:t>
            </a:r>
          </a:p>
        </p:txBody>
      </p:sp>
      <p:sp>
        <p:nvSpPr>
          <p:cNvPr id="4" name="Content Placeholder 11"/>
          <p:cNvSpPr txBox="1">
            <a:spLocks/>
          </p:cNvSpPr>
          <p:nvPr/>
        </p:nvSpPr>
        <p:spPr>
          <a:xfrm>
            <a:off x="4876800" y="819150"/>
            <a:ext cx="4038600" cy="3352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anose="05020102010507070707" pitchFamily="18" charset="2"/>
              <a:buNone/>
            </a:pPr>
            <a:r>
              <a:rPr lang="en-IN" b="1" dirty="0"/>
              <a:t>  </a:t>
            </a:r>
            <a:r>
              <a:rPr lang="en-I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</a:p>
          <a:p>
            <a:r>
              <a:rPr lang="en-IN" sz="2000" b="1" dirty="0">
                <a:latin typeface="Century Gothic" panose="020B0502020202090204" pitchFamily="34" charset="0"/>
              </a:rPr>
              <a:t>Population-based search</a:t>
            </a:r>
          </a:p>
          <a:p>
            <a:r>
              <a:rPr lang="en-IN" sz="2000" b="1" dirty="0">
                <a:latin typeface="Century Gothic" panose="020B0502020202090204" pitchFamily="34" charset="0"/>
              </a:rPr>
              <a:t>Crossover and mutation are important operators </a:t>
            </a:r>
          </a:p>
          <a:p>
            <a:r>
              <a:rPr lang="en-IN" sz="2000" b="1" dirty="0">
                <a:latin typeface="Century Gothic" panose="020B0502020202090204" pitchFamily="34" charset="0"/>
              </a:rPr>
              <a:t>Solutions do not have memory</a:t>
            </a:r>
          </a:p>
          <a:p>
            <a:r>
              <a:rPr lang="en-IN" sz="2000" b="1" dirty="0">
                <a:latin typeface="Century Gothic" panose="020B0502020202090204" pitchFamily="34" charset="0"/>
              </a:rPr>
              <a:t>Powerful tool for global optimization</a:t>
            </a:r>
          </a:p>
          <a:p>
            <a:r>
              <a:rPr lang="en-IN" sz="2000" b="1" dirty="0">
                <a:latin typeface="Century Gothic" panose="020B0502020202090204" pitchFamily="34" charset="0"/>
              </a:rPr>
              <a:t>Slower </a:t>
            </a:r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381000" y="5562600"/>
            <a:ext cx="815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IN">
                <a:solidFill>
                  <a:srgbClr val="FF0000"/>
                </a:solidFill>
                <a:latin typeface="Franklin Gothic Book" panose="020B0503020102020204" pitchFamily="34" charset="0"/>
              </a:rPr>
              <a:t> </a:t>
            </a:r>
            <a:r>
              <a:rPr lang="en-IN" b="1">
                <a:solidFill>
                  <a:srgbClr val="FF0000"/>
                </a:solidFill>
                <a:latin typeface="Franklin Gothic Book" panose="020B0503020102020204" pitchFamily="34" charset="0"/>
              </a:rPr>
              <a:t>NOTE</a:t>
            </a:r>
            <a:r>
              <a:rPr lang="en-IN" b="1">
                <a:latin typeface="Franklin Gothic Book" panose="020B0503020102020204" pitchFamily="34" charset="0"/>
              </a:rPr>
              <a:t>: 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PSO is expected to provide the better results compared to the GA for  </a:t>
            </a:r>
          </a:p>
          <a:p>
            <a:pPr algn="just" eaLnBrk="1" hangingPunct="1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most of the optimization problems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361950"/>
            <a:ext cx="5334000" cy="3810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COMPARISON BETWEEN PSO &amp; GA </a:t>
            </a:r>
            <a:endParaRPr lang="en-IN" sz="2400" b="1" dirty="0">
              <a:solidFill>
                <a:schemeClr val="tx1"/>
              </a:solidFill>
              <a:latin typeface="Century Gothic" panose="020B0502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5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19"/>
          <p:cNvSpPr txBox="1">
            <a:spLocks noChangeArrowheads="1"/>
          </p:cNvSpPr>
          <p:nvPr/>
        </p:nvSpPr>
        <p:spPr bwMode="auto">
          <a:xfrm>
            <a:off x="518160" y="1733550"/>
            <a:ext cx="8153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968375" indent="-968375" algn="just" eaLnBrk="1" hangingPunct="1"/>
            <a:r>
              <a:rPr lang="en-IN" sz="20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 NOTE:  </a:t>
            </a:r>
            <a:r>
              <a:rPr lang="en-IN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PSO is expected to provide the better results compared to the GA for most of the optimization problems </a:t>
            </a:r>
          </a:p>
        </p:txBody>
      </p:sp>
    </p:spTree>
    <p:extLst>
      <p:ext uri="{BB962C8B-B14F-4D97-AF65-F5344CB8AC3E}">
        <p14:creationId xmlns:p14="http://schemas.microsoft.com/office/powerpoint/2010/main" val="1596585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0" y="514350"/>
            <a:ext cx="43434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A Numerical Example (PSO)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200150"/>
                <a:ext cx="6335965" cy="3412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Century Gothic" panose="020B0502020202090204" pitchFamily="34" charset="0"/>
                  </a:rPr>
                  <a:t>Maximize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800" b="1" dirty="0"/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subject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800" b="1" dirty="0"/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Iteration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t=0</a:t>
                </a:r>
              </a:p>
              <a:p>
                <a:endParaRPr lang="en-US" sz="800" b="1" dirty="0">
                  <a:latin typeface="Century Gothic" panose="020B0502020202090204" pitchFamily="34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Let us consider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 initial solutions as follows:</a:t>
                </a:r>
              </a:p>
              <a:p>
                <a:endParaRPr lang="en-US" sz="800" b="1" dirty="0">
                  <a:latin typeface="Century Gothic" panose="020B050202020209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b="1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200150"/>
                <a:ext cx="6335965" cy="3412024"/>
              </a:xfrm>
              <a:prstGeom prst="rect">
                <a:avLst/>
              </a:prstGeom>
              <a:blipFill rotWithShape="0">
                <a:blip r:embed="rId2"/>
                <a:stretch>
                  <a:fillRect l="-962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11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9100" y="514350"/>
                <a:ext cx="8763000" cy="329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entury Gothic" panose="020B0502020202090204" pitchFamily="34" charset="0"/>
                  </a:rPr>
                  <a:t>Values of the objective functions are calculated as follows:</a:t>
                </a:r>
              </a:p>
              <a:p>
                <a:endParaRPr lang="en-US" sz="800" b="1" dirty="0"/>
              </a:p>
              <a:p>
                <a:r>
                  <a:rPr lang="en-US" sz="2000" b="1" dirty="0">
                    <a:latin typeface="Cambria Math" panose="02040503050406030204" pitchFamily="18" charset="0"/>
                  </a:rPr>
                  <a:t>Y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=-84.0; Y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=1.25; Y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3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=14.0; Y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=-54.75; Y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5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=-16.0; </a:t>
                </a:r>
                <a:r>
                  <a:rPr lang="en-US" sz="2000" b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Y</a:t>
                </a:r>
                <a:r>
                  <a:rPr lang="en-US" sz="2000" b="1" baseline="-250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6</a:t>
                </a:r>
                <a:r>
                  <a:rPr lang="en-US" sz="2000" b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=25.04</a:t>
                </a:r>
              </a:p>
              <a:p>
                <a:r>
                  <a:rPr lang="en-US" sz="2000" b="1" dirty="0">
                    <a:latin typeface="Cambria Math" panose="02040503050406030204" pitchFamily="18" charset="0"/>
                  </a:rPr>
                  <a:t>Y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7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=-37.75; Y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8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=-22.75; Y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9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=24.0; Y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10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=8.61</a:t>
                </a:r>
              </a:p>
              <a:p>
                <a:endParaRPr lang="en-US" sz="800" b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Let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c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=c</a:t>
                </a:r>
                <a:r>
                  <a:rPr lang="en-US" sz="2000" b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=1; w=1</a:t>
                </a:r>
              </a:p>
              <a:p>
                <a:endParaRPr lang="en-US" sz="800" b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Set initial velocity of each particle to zero</a:t>
                </a:r>
              </a:p>
              <a:p>
                <a:endParaRPr lang="en-US" sz="800" b="1" dirty="0">
                  <a:latin typeface="Century Gothic" panose="020B050202020209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−−−−−−−=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𝒃𝒆𝒔𝒕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𝒃𝒆𝒔𝒕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𝒃𝒆𝒔𝒕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𝒃𝒆𝒔𝒕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𝒃𝒆𝒔𝒕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𝒃𝒆𝒔𝒕</m:t>
                          </m:r>
                          <m:r>
                            <a:rPr lang="en-US" sz="20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𝒃𝒆𝒔𝒕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𝒃𝒆𝒔𝒕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𝒃𝒆𝒔𝒕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𝒃𝒆𝒔𝒕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514350"/>
                <a:ext cx="8763000" cy="3295389"/>
              </a:xfrm>
              <a:prstGeom prst="rect">
                <a:avLst/>
              </a:prstGeom>
              <a:blipFill rotWithShape="0">
                <a:blip r:embed="rId2"/>
                <a:stretch>
                  <a:fillRect l="-765" t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800600" y="324790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305068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66800" y="1047750"/>
            <a:ext cx="7162800" cy="2384425"/>
            <a:chOff x="1560513" y="4038600"/>
            <a:chExt cx="7162800" cy="2384425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1752600" y="4038600"/>
              <a:ext cx="2438400" cy="1600200"/>
              <a:chOff x="1752600" y="4038600"/>
              <a:chExt cx="2438400" cy="1600200"/>
            </a:xfrm>
          </p:grpSpPr>
          <p:grpSp>
            <p:nvGrpSpPr>
              <p:cNvPr id="31" name="Group 15"/>
              <p:cNvGrpSpPr>
                <a:grpSpLocks/>
              </p:cNvGrpSpPr>
              <p:nvPr/>
            </p:nvGrpSpPr>
            <p:grpSpPr bwMode="auto">
              <a:xfrm>
                <a:off x="1752600" y="4038600"/>
                <a:ext cx="2438400" cy="1600200"/>
                <a:chOff x="1752600" y="4038600"/>
                <a:chExt cx="2438400" cy="160020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752600" y="4038600"/>
                  <a:ext cx="0" cy="1600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752600" y="5638800"/>
                  <a:ext cx="243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4191000" y="4038600"/>
                  <a:ext cx="0" cy="1600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752600" y="4343400"/>
                  <a:ext cx="243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Isosceles Triangle 31"/>
              <p:cNvSpPr/>
              <p:nvPr/>
            </p:nvSpPr>
            <p:spPr>
              <a:xfrm flipV="1">
                <a:off x="1981200" y="4191000"/>
                <a:ext cx="1524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5" name="Right Arrow 4"/>
            <p:cNvSpPr/>
            <p:nvPr/>
          </p:nvSpPr>
          <p:spPr>
            <a:xfrm>
              <a:off x="4267200" y="4838700"/>
              <a:ext cx="1447800" cy="2667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TextBox 28"/>
            <p:cNvSpPr txBox="1">
              <a:spLocks noChangeArrowheads="1"/>
            </p:cNvSpPr>
            <p:nvPr/>
          </p:nvSpPr>
          <p:spPr bwMode="auto">
            <a:xfrm>
              <a:off x="4379913" y="4430713"/>
              <a:ext cx="11624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2000" b="1" dirty="0">
                  <a:solidFill>
                    <a:srgbClr val="FF0000"/>
                  </a:solidFill>
                  <a:latin typeface="Century Gothic" panose="020B0502020202090204" pitchFamily="34" charset="0"/>
                  <a:cs typeface="Times New Roman" panose="02020603050405020304" pitchFamily="18" charset="0"/>
                </a:rPr>
                <a:t>Cooling</a:t>
              </a:r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5867400" y="4038600"/>
              <a:ext cx="2438400" cy="1600200"/>
              <a:chOff x="5867400" y="4038600"/>
              <a:chExt cx="2438400" cy="1600200"/>
            </a:xfrm>
          </p:grpSpPr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5867400" y="4038600"/>
                <a:ext cx="2438400" cy="1600200"/>
                <a:chOff x="1752600" y="4038600"/>
                <a:chExt cx="2438400" cy="160020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752600" y="4038600"/>
                  <a:ext cx="0" cy="1600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752600" y="5638800"/>
                  <a:ext cx="243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4191000" y="4038600"/>
                  <a:ext cx="0" cy="1600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752600" y="4343400"/>
                  <a:ext cx="243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5867400" y="4495800"/>
                <a:ext cx="24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867400" y="4572000"/>
                <a:ext cx="24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867400" y="4648200"/>
                <a:ext cx="24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67400" y="4724400"/>
                <a:ext cx="24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867400" y="4419600"/>
                <a:ext cx="24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867400" y="4800600"/>
                <a:ext cx="24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867400" y="4876800"/>
                <a:ext cx="24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867400" y="5029200"/>
                <a:ext cx="24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867400" y="5105400"/>
                <a:ext cx="24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5181600"/>
                <a:ext cx="24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867400" y="5257800"/>
                <a:ext cx="24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867400" y="4953000"/>
                <a:ext cx="24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867400" y="5334000"/>
                <a:ext cx="24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867400" y="5410200"/>
                <a:ext cx="24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867400" y="5486400"/>
                <a:ext cx="24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67400" y="5562600"/>
                <a:ext cx="243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47"/>
            <p:cNvSpPr txBox="1">
              <a:spLocks noChangeArrowheads="1"/>
            </p:cNvSpPr>
            <p:nvPr/>
          </p:nvSpPr>
          <p:spPr bwMode="auto">
            <a:xfrm>
              <a:off x="1560513" y="5700713"/>
              <a:ext cx="27432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2000" b="1" dirty="0">
                  <a:latin typeface="Century Gothic" panose="020B050202020209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sz="2000" b="1" dirty="0">
                  <a:solidFill>
                    <a:srgbClr val="002060"/>
                  </a:solidFill>
                  <a:latin typeface="Century Gothic" panose="020B0502020202090204" pitchFamily="34" charset="0"/>
                  <a:cs typeface="Times New Roman" panose="02020603050405020304" pitchFamily="18" charset="0"/>
                </a:rPr>
                <a:t>Molten metal </a:t>
              </a:r>
            </a:p>
            <a:p>
              <a:r>
                <a:rPr lang="en-US" sz="2000" b="1" dirty="0">
                  <a:latin typeface="Century Gothic" panose="020B0502020202090204" pitchFamily="34" charset="0"/>
                  <a:cs typeface="Times New Roman" panose="02020603050405020304" pitchFamily="18" charset="0"/>
                </a:rPr>
                <a:t>  (High energy state)</a:t>
              </a:r>
            </a:p>
          </p:txBody>
        </p:sp>
        <p:sp>
          <p:nvSpPr>
            <p:cNvPr id="9" name="TextBox 48"/>
            <p:cNvSpPr txBox="1">
              <a:spLocks noChangeArrowheads="1"/>
            </p:cNvSpPr>
            <p:nvPr/>
          </p:nvSpPr>
          <p:spPr bwMode="auto">
            <a:xfrm>
              <a:off x="5522913" y="5715000"/>
              <a:ext cx="3200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2000" b="1" dirty="0">
                  <a:latin typeface="Century Gothic" panose="020B0502020202090204" pitchFamily="34" charset="0"/>
                  <a:cs typeface="Times New Roman" panose="02020603050405020304" pitchFamily="18" charset="0"/>
                </a:rPr>
                <a:t>          </a:t>
              </a:r>
              <a:r>
                <a:rPr lang="en-US" sz="2000" b="1" dirty="0">
                  <a:solidFill>
                    <a:srgbClr val="00B050"/>
                  </a:solidFill>
                  <a:latin typeface="Century Gothic" panose="020B0502020202090204" pitchFamily="34" charset="0"/>
                  <a:cs typeface="Times New Roman" panose="02020603050405020304" pitchFamily="18" charset="0"/>
                </a:rPr>
                <a:t>Solid state</a:t>
              </a:r>
            </a:p>
            <a:p>
              <a:r>
                <a:rPr lang="en-US" sz="2000" b="1" dirty="0">
                  <a:latin typeface="Century Gothic" panose="020B0502020202090204" pitchFamily="34" charset="0"/>
                  <a:cs typeface="Times New Roman" panose="02020603050405020304" pitchFamily="18" charset="0"/>
                </a:rPr>
                <a:t>(Minimum energy state)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86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666750"/>
                <a:ext cx="7848600" cy="366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Century Gothic" panose="020B0502020202090204" pitchFamily="34" charset="0"/>
                  </a:rPr>
                  <a:t>Maximum of the personal best,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𝒃𝒆𝒔𝒕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b="1" dirty="0"/>
              </a:p>
              <a:p>
                <a:r>
                  <a:rPr lang="en-US" sz="2000" b="1" dirty="0"/>
                  <a:t>    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Therefore,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𝒃𝒆𝒔𝒕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endParaRPr lang="en-US" sz="800" b="1" dirty="0"/>
              </a:p>
              <a:p>
                <a:r>
                  <a:rPr lang="en-US" sz="2000" b="1" dirty="0"/>
                  <a:t>    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Let us consider the random numbers </a:t>
                </a:r>
              </a:p>
              <a:p>
                <a:endParaRPr lang="en-US" sz="800" b="1" dirty="0"/>
              </a:p>
              <a:p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1" dirty="0"/>
              </a:p>
              <a:p>
                <a:endParaRPr lang="en-US" sz="800" b="1" dirty="0"/>
              </a:p>
              <a:p>
                <a:r>
                  <a:rPr lang="en-US" sz="2000" b="1" dirty="0"/>
                  <a:t>    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Velocities of the particles</a:t>
                </a:r>
              </a:p>
              <a:p>
                <a:endParaRPr lang="en-US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𝒃𝒆𝒔𝒕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𝒃𝒆𝒔𝒕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𝟗𝟐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;−−−−−−−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66750"/>
                <a:ext cx="7848600" cy="3668568"/>
              </a:xfrm>
              <a:prstGeom prst="rect">
                <a:avLst/>
              </a:prstGeom>
              <a:blipFill rotWithShape="0">
                <a:blip r:embed="rId2"/>
                <a:stretch>
                  <a:fillRect l="-699" t="-332" b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1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38400" y="971550"/>
                <a:ext cx="4572000" cy="24591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000" b="1" dirty="0">
                    <a:latin typeface="Century Gothic" panose="020B0502020202090204" pitchFamily="34" charset="0"/>
                  </a:rPr>
                  <a:t>Position 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sz="2000" b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en-US" sz="2000" b="1" dirty="0"/>
              </a:p>
              <a:p>
                <a:endParaRPr lang="en-US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2000" b="1" dirty="0"/>
              </a:p>
              <a:p>
                <a:r>
                  <a:rPr lang="en-US" sz="2000" b="1" dirty="0"/>
                  <a:t>  .                             .</a:t>
                </a:r>
              </a:p>
              <a:p>
                <a:r>
                  <a:rPr lang="en-US" sz="2000" b="1" dirty="0"/>
                  <a:t>  .                             .</a:t>
                </a:r>
              </a:p>
              <a:p>
                <a:r>
                  <a:rPr lang="en-US" sz="2000" b="1" dirty="0"/>
                  <a:t>  .                             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971550"/>
                <a:ext cx="4572000" cy="2459199"/>
              </a:xfrm>
              <a:prstGeom prst="rect">
                <a:avLst/>
              </a:prstGeom>
              <a:blipFill rotWithShape="0">
                <a:blip r:embed="rId2"/>
                <a:stretch>
                  <a:fillRect l="-1333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01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742950"/>
            <a:ext cx="731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At High cooling rate, molten metal is converted into poly-crystalline state</a:t>
            </a:r>
          </a:p>
          <a:p>
            <a:pPr marL="346075" indent="-346075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346075" indent="-346075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At Slow cooling rate, a crystalline sate is formed</a:t>
            </a:r>
          </a:p>
          <a:p>
            <a:pPr marL="346075" indent="-346075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346075" indent="-346075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Method of slow cooling (annealing) of molten metal is followed to reach the lowest level of the energy state</a:t>
            </a:r>
          </a:p>
          <a:p>
            <a:pPr algn="just">
              <a:lnSpc>
                <a:spcPct val="80000"/>
              </a:lnSpc>
            </a:pPr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4163" indent="-284163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914400" indent="-914400" algn="just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 b="1" dirty="0">
                <a:solidFill>
                  <a:srgbClr val="0070C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Note: 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Crystalline state is at a lower energy level compared to the poly-crystalline state</a:t>
            </a:r>
          </a:p>
          <a:p>
            <a:pPr algn="just">
              <a:lnSpc>
                <a:spcPct val="80000"/>
              </a:lnSpc>
            </a:pPr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00400" y="590550"/>
            <a:ext cx="2764367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Working principle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1123950"/>
            <a:ext cx="4572000" cy="27802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963" indent="0">
              <a:buFont typeface="Wingdings 2" panose="05020102010507070707" pitchFamily="18" charset="2"/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963" indent="0">
              <a:buFont typeface="Wingdings 2" panose="05020102010507070707" pitchFamily="18" charset="2"/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963" indent="0">
              <a:buFont typeface="Wingdings 2" panose="05020102010507070707" pitchFamily="18" charset="2"/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Minimize </a:t>
            </a:r>
            <a:r>
              <a:rPr lang="en-US" sz="2000" b="1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 = E(X)</a:t>
            </a:r>
          </a:p>
          <a:p>
            <a:pPr marL="80963" indent="0" algn="ctr">
              <a:buFont typeface="Wingdings 2" panose="05020102010507070707" pitchFamily="18" charset="2"/>
              <a:buNone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80963" indent="0">
              <a:buFont typeface="Wingdings 2" panose="05020102010507070707" pitchFamily="18" charset="2"/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subject to</a:t>
            </a:r>
          </a:p>
          <a:p>
            <a:pPr marL="80963" indent="0" algn="ctr">
              <a:buFont typeface="Wingdings 2" panose="05020102010507070707" pitchFamily="18" charset="2"/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min</a:t>
            </a:r>
            <a:r>
              <a:rPr lang="en-US" sz="20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≤  X ≤ 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max</a:t>
            </a:r>
            <a:endParaRPr lang="en-US" sz="2000" b="1" baseline="30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80963" indent="0" algn="ctr">
              <a:buFont typeface="Wingdings 2" panose="05020102010507070707" pitchFamily="18" charset="2"/>
              <a:buNone/>
            </a:pPr>
            <a:endParaRPr lang="en-US" sz="2000" b="1" baseline="30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80963" indent="0" algn="ctr">
              <a:buFont typeface="Wingdings 2" panose="05020102010507070707" pitchFamily="18" charset="2"/>
              <a:buNone/>
            </a:pPr>
            <a:endParaRPr lang="en-US" sz="2000" b="1" baseline="30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80963" indent="0">
              <a:buFont typeface="Wingdings 2" panose="05020102010507070707" pitchFamily="18" charset="2"/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where              X = {x</a:t>
            </a:r>
            <a:r>
              <a:rPr 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1,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x</a:t>
            </a:r>
            <a:r>
              <a:rPr 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2,……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}</a:t>
            </a:r>
            <a:r>
              <a:rPr lang="en-US" sz="20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186755"/>
            <a:ext cx="3118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66867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95600" y="590550"/>
            <a:ext cx="32766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Steps to be Followed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428750"/>
            <a:ext cx="762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Step 1:</a:t>
            </a:r>
          </a:p>
          <a:p>
            <a:pPr marL="80963" indent="0" algn="just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2200" b="1" dirty="0">
              <a:solidFill>
                <a:srgbClr val="C00000"/>
              </a:solidFill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Assume initial high temperature of molten metal: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Select an initial solution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000" b="1" baseline="-25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at random</a:t>
            </a:r>
          </a:p>
          <a:p>
            <a:pPr marL="400050" indent="-4000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Termination criterion: </a:t>
            </a:r>
            <a:r>
              <a:rPr lang="az-Cyrl-AZ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є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( a small number)</a:t>
            </a:r>
          </a:p>
          <a:p>
            <a:pPr marL="400050" indent="-4000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Set iteration number: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 = 0</a:t>
            </a:r>
          </a:p>
        </p:txBody>
      </p:sp>
    </p:spTree>
    <p:extLst>
      <p:ext uri="{BB962C8B-B14F-4D97-AF65-F5344CB8AC3E}">
        <p14:creationId xmlns:p14="http://schemas.microsoft.com/office/powerpoint/2010/main" val="367006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504950"/>
            <a:ext cx="7772400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963" indent="0" algn="just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Step 2:</a:t>
            </a:r>
          </a:p>
          <a:p>
            <a:pPr marL="80963" indent="0" algn="just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19088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Calculate the temperature of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(t+1)</a:t>
            </a:r>
            <a:r>
              <a:rPr lang="en-US" sz="2000" b="1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iteration,</a:t>
            </a:r>
          </a:p>
          <a:p>
            <a:pPr marL="400050" indent="-319088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400050" indent="-319088" algn="ctr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t+1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0.5T</a:t>
            </a:r>
            <a:r>
              <a:rPr 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</a:p>
          <a:p>
            <a:pPr marL="400050" indent="-319088" algn="ctr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2000" b="1" baseline="-25000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400050" indent="-319088" algn="ctr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2000" b="1" baseline="-25000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400050" indent="-3190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Generate a candidate solution for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(t+1)</a:t>
            </a:r>
            <a:r>
              <a:rPr lang="en-US" sz="2000" b="1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iteration, that is,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t+1</a:t>
            </a:r>
            <a:r>
              <a:rPr lang="en-US" sz="2000" b="1" baseline="-25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at</a:t>
            </a:r>
            <a:r>
              <a:rPr lang="en-US" sz="2000" b="1" baseline="-25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random in the neighborhood of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590550"/>
            <a:ext cx="2743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Steps continued..</a:t>
            </a:r>
          </a:p>
        </p:txBody>
      </p:sp>
    </p:spTree>
    <p:extLst>
      <p:ext uri="{BB962C8B-B14F-4D97-AF65-F5344CB8AC3E}">
        <p14:creationId xmlns:p14="http://schemas.microsoft.com/office/powerpoint/2010/main" val="64334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200150"/>
            <a:ext cx="7924800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963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Step 3:</a:t>
            </a:r>
          </a:p>
          <a:p>
            <a:pPr marL="80963" indent="0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indent="-265113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If the change in energy</a:t>
            </a:r>
          </a:p>
          <a:p>
            <a:pPr marL="346075" indent="-265113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Century Gothic" panose="020B050202020209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6075" indent="-265113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 b="1" dirty="0">
              <a:latin typeface="Century Gothic" panose="020B050202020209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6075" indent="-265113" algn="ctr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ΔE = E (X</a:t>
            </a:r>
            <a:r>
              <a:rPr 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t+1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- E (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&lt; 0,</a:t>
            </a:r>
          </a:p>
          <a:p>
            <a:pPr marL="346075" indent="-265113" algn="ctr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10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6075" indent="-265113" algn="ctr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6075" indent="-265113" algn="just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latin typeface="Century Gothic" panose="020B050202020209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we accept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t+1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entury Gothic" panose="020B050202020209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as the next solution and set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 = t+1,</a:t>
            </a:r>
          </a:p>
          <a:p>
            <a:pPr marL="346075" indent="-265113" algn="just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438150"/>
            <a:ext cx="2743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Steps continued..</a:t>
            </a:r>
          </a:p>
        </p:txBody>
      </p:sp>
    </p:spTree>
    <p:extLst>
      <p:ext uri="{BB962C8B-B14F-4D97-AF65-F5344CB8AC3E}">
        <p14:creationId xmlns:p14="http://schemas.microsoft.com/office/powerpoint/2010/main" val="228393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666750"/>
                <a:ext cx="7010400" cy="32802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6075" indent="-265113" algn="just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Century Gothic" panose="020B050202020209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Else, </a:t>
                </a:r>
              </a:p>
              <a:p>
                <a:pPr marL="346075" indent="-265113" algn="just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sz="1000" b="1" dirty="0">
                  <a:latin typeface="Century Gothic" panose="020B050202020209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6075" indent="-265113" algn="just">
                  <a:lnSpc>
                    <a:spcPct val="90000"/>
                  </a:lnSpc>
                  <a:buFont typeface="Wingdings 2" panose="05020102010507070707" pitchFamily="18" charset="2"/>
                  <a:buNone/>
                </a:pPr>
                <a:r>
                  <a:rPr lang="en-US" sz="2000" b="1" dirty="0">
                    <a:latin typeface="Century Gothic" panose="020B050202020209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generate a random number </a:t>
                </a:r>
                <a:r>
                  <a:rPr 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="1" dirty="0">
                    <a:latin typeface="Century Gothic" panose="020B050202020209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lying in the range of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(0.0, 1.0), </a:t>
                </a:r>
                <a:r>
                  <a:rPr lang="en-US" sz="2000" b="1" dirty="0">
                    <a:latin typeface="Century Gothic" panose="020B050202020209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if </a:t>
                </a:r>
              </a:p>
              <a:p>
                <a:pPr marL="346075" indent="-265113" algn="ctr">
                  <a:lnSpc>
                    <a:spcPct val="90000"/>
                  </a:lnSpc>
                  <a:buFont typeface="Wingdings 2" panose="05020102010507070707" pitchFamily="18" charset="2"/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/>
                      <m:sup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𝒕</m:t>
                                </m:r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sup>
                    </m:sSubSup>
                  </m:oMath>
                </a14:m>
                <a:r>
                  <a:rPr lang="en-US" sz="20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346075" indent="-265113" algn="ctr">
                  <a:lnSpc>
                    <a:spcPct val="90000"/>
                  </a:lnSpc>
                  <a:buFont typeface="Wingdings 2" panose="05020102010507070707" pitchFamily="18" charset="2"/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6075" indent="-265113" algn="just">
                  <a:lnSpc>
                    <a:spcPct val="90000"/>
                  </a:lnSpc>
                  <a:buFont typeface="Wingdings 2" panose="05020102010507070707" pitchFamily="18" charset="2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000" b="1" dirty="0">
                    <a:latin typeface="Century Gothic" panose="020B050202020209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accept </a:t>
                </a:r>
                <a:r>
                  <a:rPr 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i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t+1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Century Gothic" panose="020B050202020209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as the next solution and set </a:t>
                </a:r>
                <a:r>
                  <a:rPr 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 = t+1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346075" indent="-265113" algn="just">
                  <a:lnSpc>
                    <a:spcPct val="90000"/>
                  </a:lnSpc>
                  <a:buFont typeface="Wingdings 2" panose="05020102010507070707" pitchFamily="18" charset="2"/>
                  <a:buNone/>
                </a:pPr>
                <a:endParaRPr lang="en-US" sz="10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000" b="1" dirty="0">
                    <a:latin typeface="Century Gothic" panose="020B0502020202090204" pitchFamily="34" charset="0"/>
                    <a:cs typeface="Times New Roman" panose="02020603050405020304" pitchFamily="18" charset="0"/>
                  </a:rPr>
                  <a:t>Else,</a:t>
                </a:r>
              </a:p>
              <a:p>
                <a:endParaRPr lang="en-US" sz="800" b="1" dirty="0">
                  <a:latin typeface="Century Gothic" panose="020B050202020209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 2" panose="05020102010507070707" pitchFamily="18" charset="2"/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:r>
                  <a:rPr lang="en-US" sz="2000" b="1" dirty="0">
                    <a:latin typeface="Century Gothic" panose="020B0502020202090204" pitchFamily="34" charset="0"/>
                    <a:cs typeface="Times New Roman" panose="02020603050405020304" pitchFamily="18" charset="0"/>
                  </a:rPr>
                  <a:t>we reject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t+1</a:t>
                </a:r>
                <a:r>
                  <a:rPr lang="en-US" sz="2000" b="1" dirty="0">
                    <a:latin typeface="Century Gothic" panose="020B0502020202090204" pitchFamily="34" charset="0"/>
                    <a:cs typeface="Times New Roman" panose="02020603050405020304" pitchFamily="18" charset="0"/>
                  </a:rPr>
                  <a:t> and set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t=t</a:t>
                </a:r>
                <a:r>
                  <a:rPr lang="en-US" sz="2000" b="1" dirty="0">
                    <a:latin typeface="Century Gothic" panose="020B0502020202090204" pitchFamily="34" charset="0"/>
                    <a:cs typeface="Times New Roman" panose="02020603050405020304" pitchFamily="18" charset="0"/>
                  </a:rPr>
                  <a:t> and go to step 2 </a:t>
                </a:r>
              </a:p>
              <a:p>
                <a:pPr marL="346075" indent="-265113" algn="just">
                  <a:lnSpc>
                    <a:spcPct val="90000"/>
                  </a:lnSpc>
                  <a:buFont typeface="Wingdings 2" panose="05020102010507070707" pitchFamily="18" charset="2"/>
                  <a:buNone/>
                </a:pP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66750"/>
                <a:ext cx="7010400" cy="3280257"/>
              </a:xfrm>
              <a:prstGeom prst="rect">
                <a:avLst/>
              </a:prstGeom>
              <a:blipFill rotWithShape="0">
                <a:blip r:embed="rId2"/>
                <a:stretch>
                  <a:fillRect t="-185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9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CDD2B19C6B244BA2C132585654234A" ma:contentTypeVersion="3" ma:contentTypeDescription="Create a new document." ma:contentTypeScope="" ma:versionID="40f5216d26f0c688e07dd769fe37ba23">
  <xsd:schema xmlns:xsd="http://www.w3.org/2001/XMLSchema" xmlns:xs="http://www.w3.org/2001/XMLSchema" xmlns:p="http://schemas.microsoft.com/office/2006/metadata/properties" xmlns:ns2="8e0c8c8a-770c-4254-896e-7c69b9302997" targetNamespace="http://schemas.microsoft.com/office/2006/metadata/properties" ma:root="true" ma:fieldsID="50d8ffc6a17e1f1b905b7ccc05f47e90" ns2:_="">
    <xsd:import namespace="8e0c8c8a-770c-4254-896e-7c69b93029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0c8c8a-770c-4254-896e-7c69b93029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16B188-B620-4DEC-A78A-BB0EB40437DB}"/>
</file>

<file path=customXml/itemProps2.xml><?xml version="1.0" encoding="utf-8"?>
<ds:datastoreItem xmlns:ds="http://schemas.openxmlformats.org/officeDocument/2006/customXml" ds:itemID="{A2185A18-FE39-483D-B218-74DC17B528DB}"/>
</file>

<file path=customXml/itemProps3.xml><?xml version="1.0" encoding="utf-8"?>
<ds:datastoreItem xmlns:ds="http://schemas.openxmlformats.org/officeDocument/2006/customXml" ds:itemID="{FCB64F26-FC2C-4F7A-9A8C-AF92D0CBB2C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1628</Words>
  <Application>Microsoft Office PowerPoint</Application>
  <PresentationFormat>On-screen Show (16:9)</PresentationFormat>
  <Paragraphs>283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Century Gothic</vt:lpstr>
      <vt:lpstr>Franklin Gothic Book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dkpra</cp:lastModifiedBy>
  <cp:revision>33</cp:revision>
  <dcterms:created xsi:type="dcterms:W3CDTF">2016-12-13T07:50:37Z</dcterms:created>
  <dcterms:modified xsi:type="dcterms:W3CDTF">2020-11-05T13:29:25Z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0x010100DBCDD2B19C6B244BA2C132585654234A</vt:lpwstr>
  </property>
</Properties>
</file>