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6" r:id="rId2"/>
    <p:sldId id="292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7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SCHEDULING GA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90435" y="1200150"/>
            <a:ext cx="525496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We get 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4 3 2 6 5 8 7 9</a:t>
            </a:r>
          </a:p>
          <a:p>
            <a:pPr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Similarly, starting with city 9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we get</a:t>
            </a:r>
          </a:p>
          <a:p>
            <a:pPr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7 6 5 8 2 1 3 4</a:t>
            </a:r>
          </a:p>
        </p:txBody>
      </p:sp>
    </p:spTree>
    <p:extLst>
      <p:ext uri="{BB962C8B-B14F-4D97-AF65-F5344CB8AC3E}">
        <p14:creationId xmlns:p14="http://schemas.microsoft.com/office/powerpoint/2010/main" val="2839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9600" y="514350"/>
            <a:ext cx="27109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2. Order Crossover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95350"/>
            <a:ext cx="7696200" cy="3631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Proposed by Davis (1985)</a:t>
            </a:r>
          </a:p>
          <a:p>
            <a:pPr marL="171450" indent="-171450" algn="just">
              <a:buFont typeface="Arial" pitchFamily="34" charset="0"/>
              <a:buChar char="•"/>
              <a:defRPr/>
            </a:pPr>
            <a:endParaRPr lang="en-US" sz="1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A part of one child solution is obtained by copying directly from a part of one parent and the other part of that child inherits the order of remaining elements of other parent.</a:t>
            </a:r>
          </a:p>
          <a:p>
            <a:pPr marL="171450" indent="-171450" algn="just">
              <a:buFont typeface="Arial" pitchFamily="34" charset="0"/>
              <a:buChar char="•"/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71450" indent="-171450" algn="just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Let us consider the following two parents:</a:t>
            </a:r>
          </a:p>
          <a:p>
            <a:pPr marL="171450" indent="-171450" algn="just"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71450" indent="-171450" algn="just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3  4 5 6 7  8 9</a:t>
            </a:r>
          </a:p>
          <a:p>
            <a:pPr marL="171450" indent="-171450" algn="just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4 5  1 2 9 8  7 6</a:t>
            </a:r>
          </a:p>
          <a:p>
            <a:pPr marL="171450" indent="-171450" algn="just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	              *          *</a:t>
            </a:r>
          </a:p>
          <a:p>
            <a:pPr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86200" y="3257550"/>
            <a:ext cx="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24400" y="3283797"/>
            <a:ext cx="0" cy="583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1657350"/>
            <a:ext cx="7924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Select two crossover sites at random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obtain child 1, the elements: 1,2,9,8 (lying between two crossover sites) are directly copied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keeping their locations and order intact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1123950"/>
            <a:ext cx="19495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3023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12395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Child 1 tour then begins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starting from the first position after the second crossover site and searching towards the initial elements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We get</a:t>
            </a:r>
          </a:p>
          <a:p>
            <a:r>
              <a:rPr lang="en-US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6 7 (1 2 9 8) 3 4</a:t>
            </a:r>
          </a:p>
          <a:p>
            <a:r>
              <a:rPr lang="en-US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similarly</a:t>
            </a:r>
          </a:p>
          <a:p>
            <a:r>
              <a:rPr lang="en-US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9 8 (4 5 6 7) 3 1</a:t>
            </a:r>
          </a:p>
        </p:txBody>
      </p:sp>
    </p:spTree>
    <p:extLst>
      <p:ext uri="{BB962C8B-B14F-4D97-AF65-F5344CB8AC3E}">
        <p14:creationId xmlns:p14="http://schemas.microsoft.com/office/powerpoint/2010/main" val="13849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47750"/>
            <a:ext cx="7620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indent="-168275">
              <a:buFont typeface="Arial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Proposed by Oliver et al. (1987)</a:t>
            </a:r>
          </a:p>
          <a:p>
            <a:pPr marL="168275" indent="-168275">
              <a:buFont typeface="Arial" charset="0"/>
              <a:buChar char="•"/>
              <a:defRPr/>
            </a:pPr>
            <a:endParaRPr lang="en-US" sz="8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buFont typeface="Arial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Absolute positions of elements of a parent are preserved while determining a child solution</a:t>
            </a:r>
          </a:p>
          <a:p>
            <a:pPr marL="168275" indent="-168275">
              <a:buFont typeface="Arial" charset="0"/>
              <a:buChar char="•"/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Let us consider the following two parents:</a:t>
            </a:r>
          </a:p>
          <a:p>
            <a:pPr marL="168275" indent="-168275"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3 4 5 6 7 8 9</a:t>
            </a:r>
          </a:p>
          <a:p>
            <a:pPr marL="168275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                              *</a:t>
            </a:r>
          </a:p>
          <a:p>
            <a:pPr marL="168275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4 5 1 2 9 8 7 6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14350"/>
            <a:ext cx="27398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3. Cycle Crossover</a:t>
            </a:r>
          </a:p>
        </p:txBody>
      </p:sp>
    </p:spTree>
    <p:extLst>
      <p:ext uri="{BB962C8B-B14F-4D97-AF65-F5344CB8AC3E}">
        <p14:creationId xmlns:p14="http://schemas.microsoft.com/office/powerpoint/2010/main" val="144954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9600" y="1200150"/>
            <a:ext cx="79248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determine Ch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select a parent (say Pr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) and the starting position of the cycle (say 3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rd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) at random.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                        Thus,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3</a:t>
            </a:r>
          </a:p>
          <a:p>
            <a:pPr eaLnBrk="1" hangingPunct="1"/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Pr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is then searched to check the presence of element 3 and it has been found in the first position. </a:t>
            </a:r>
          </a:p>
          <a:p>
            <a:pPr marL="0" indent="0"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	                   Thus,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760" y="590550"/>
            <a:ext cx="2028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Procedure</a:t>
            </a:r>
            <a:endParaRPr lang="en-US" sz="2200" dirty="0">
              <a:solidFill>
                <a:srgbClr val="C00000"/>
              </a:solidFill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742950"/>
            <a:ext cx="7772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is again searched for a presence of element 1 and it has occurred at 4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itchFamily="18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position.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endParaRPr lang="en-US" sz="8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              Thus,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4</a:t>
            </a:r>
          </a:p>
          <a:p>
            <a:pPr marL="168275" indent="-168275">
              <a:defRPr/>
            </a:pPr>
            <a:endParaRPr lang="en-US" sz="1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Similarly, we get</a:t>
            </a:r>
          </a:p>
          <a:p>
            <a:pPr marL="168275" indent="-168275">
              <a:defRPr/>
            </a:pPr>
            <a:endParaRPr lang="en-US" sz="1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lvl="1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	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2,</a:t>
            </a:r>
          </a:p>
          <a:p>
            <a:pPr marL="168275" lvl="1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5,</a:t>
            </a:r>
          </a:p>
          <a:p>
            <a:pPr marL="168275" lvl="1" indent="-168275">
              <a:defRPr/>
            </a:pPr>
            <a:endParaRPr lang="en-US" sz="1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lvl="1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 This completes the cycle.</a:t>
            </a:r>
          </a:p>
        </p:txBody>
      </p:sp>
    </p:spTree>
    <p:extLst>
      <p:ext uri="{BB962C8B-B14F-4D97-AF65-F5344CB8AC3E}">
        <p14:creationId xmlns:p14="http://schemas.microsoft.com/office/powerpoint/2010/main" val="11207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863590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The remaining elements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are directly selected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68275" lvl="1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9</a:t>
            </a:r>
          </a:p>
          <a:p>
            <a:pPr marL="168275" lvl="1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8</a:t>
            </a:r>
          </a:p>
          <a:p>
            <a:pPr marL="168275" lvl="1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7</a:t>
            </a:r>
          </a:p>
          <a:p>
            <a:pPr marL="168275" lvl="1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= 6</a:t>
            </a:r>
          </a:p>
          <a:p>
            <a:pPr marL="168275" lvl="1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 We get</a:t>
            </a:r>
          </a:p>
          <a:p>
            <a:pPr marL="168275" lvl="1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3 4 5 9 8 7 6</a:t>
            </a:r>
          </a:p>
          <a:p>
            <a:pPr marL="168275" lvl="1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4 5 1 2 6 7 8 9</a:t>
            </a:r>
          </a:p>
        </p:txBody>
      </p:sp>
    </p:spTree>
    <p:extLst>
      <p:ext uri="{BB962C8B-B14F-4D97-AF65-F5344CB8AC3E}">
        <p14:creationId xmlns:p14="http://schemas.microsoft.com/office/powerpoint/2010/main" val="7609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276350"/>
            <a:ext cx="7315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Introduced by </a:t>
            </a:r>
            <a:r>
              <a:rPr lang="en-US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Syswerda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(1991)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preserve position information of different parent elements in the child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Let us consider two parents as given below</a:t>
            </a:r>
          </a:p>
          <a:p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3 4 5 6 7 8 9</a:t>
            </a: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      *      *       *    *</a:t>
            </a: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4 5 1 2 9 8 7 6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742950"/>
            <a:ext cx="3919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4. Position-Based Crossover</a:t>
            </a:r>
          </a:p>
        </p:txBody>
      </p:sp>
    </p:spTree>
    <p:extLst>
      <p:ext uri="{BB962C8B-B14F-4D97-AF65-F5344CB8AC3E}">
        <p14:creationId xmlns:p14="http://schemas.microsoft.com/office/powerpoint/2010/main" val="13675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590550"/>
            <a:ext cx="1949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2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12395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determine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choose a number of crossover points (say 1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4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7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and 9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) on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. The elements: 1,4,7 and 9 are directly copied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(by keeping their position information intact to ch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. Thus, we get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530852"/>
            <a:ext cx="129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1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4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7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= 9</a:t>
            </a:r>
          </a:p>
        </p:txBody>
      </p:sp>
    </p:spTree>
    <p:extLst>
      <p:ext uri="{BB962C8B-B14F-4D97-AF65-F5344CB8AC3E}">
        <p14:creationId xmlns:p14="http://schemas.microsoft.com/office/powerpoint/2010/main" val="31727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438150"/>
            <a:ext cx="2438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Scheduling 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047750"/>
            <a:ext cx="7391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Scheduling Problem </a:t>
            </a:r>
          </a:p>
          <a:p>
            <a:pPr marL="284163" algn="just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 special class of optimization problems, in which not only the position of different elements but also their order and adjacency are important. </a:t>
            </a: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Example: TSP</a:t>
            </a:r>
          </a:p>
          <a:p>
            <a:endParaRPr lang="en-US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Symmetrical Scheduling Problem:</a:t>
            </a:r>
          </a:p>
          <a:p>
            <a:endParaRPr lang="en-US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143000" y="514350"/>
            <a:ext cx="6801862" cy="340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The remaining elements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are selected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800" b="1" baseline="-25000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3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5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2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8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6</a:t>
            </a:r>
          </a:p>
          <a:p>
            <a:pPr lvl="1" eaLnBrk="1" hangingPunct="1"/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We get</a:t>
            </a:r>
          </a:p>
          <a:p>
            <a:pPr lvl="1"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Ch1: 1 3 5 4 2 8 7 6 9</a:t>
            </a:r>
          </a:p>
          <a:p>
            <a:pPr lvl="1"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Similarly,</a:t>
            </a:r>
          </a:p>
          <a:p>
            <a:pPr lvl="1"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Ch2: 3 2 4 1 5 7 8 9 6</a:t>
            </a:r>
          </a:p>
        </p:txBody>
      </p:sp>
    </p:spTree>
    <p:extLst>
      <p:ext uri="{BB962C8B-B14F-4D97-AF65-F5344CB8AC3E}">
        <p14:creationId xmlns:p14="http://schemas.microsoft.com/office/powerpoint/2010/main" val="24678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7200" y="361950"/>
            <a:ext cx="51523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5. Partially Mapped Crossover (PMX)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62000" y="895350"/>
            <a:ext cx="7696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Proposed by Goldberg and </a:t>
            </a:r>
            <a:r>
              <a:rPr lang="en-US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Lingle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(1985)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 part of a parent solution lying between two crossover sites is directly copied into a child solution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Let us consider the following two parents:</a:t>
            </a:r>
          </a:p>
          <a:p>
            <a:pPr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	 Pr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: 1 2 3  4 5 6 7  8 9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	 Pr</a:t>
            </a:r>
            <a:r>
              <a:rPr lang="en-US" sz="2000" b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: 3 4 5  1 2 9 8  7 6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	                *           *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544094" y="3067844"/>
            <a:ext cx="684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4458494" y="3067844"/>
            <a:ext cx="684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0920" y="1123950"/>
            <a:ext cx="72948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Select two crossover sites at random 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endParaRPr lang="en-US" sz="1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The elements: 4, 5, 6, 7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 (lying within, two crossover sites) are directly copied into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. Thus, we get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endParaRPr lang="en-US" sz="2000" b="1" dirty="0">
              <a:latin typeface="Century Gothic" panose="020B0502020202090204" pitchFamily="34" charset="0"/>
              <a:cs typeface="Times New Roman" pitchFamily="18" charset="0"/>
            </a:endParaRPr>
          </a:p>
          <a:p>
            <a:pPr marL="168275" indent="-168275">
              <a:defRPr/>
            </a:pPr>
            <a:r>
              <a:rPr lang="en-US" sz="2000" b="1" dirty="0">
                <a:latin typeface="Century Gothic" panose="020B0502020202090204" pitchFamily="34" charset="0"/>
                <a:cs typeface="Times New Roman" pitchFamily="18" charset="0"/>
              </a:rPr>
              <a:t>			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4</a:t>
            </a:r>
          </a:p>
          <a:p>
            <a:pPr marL="168275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5</a:t>
            </a:r>
          </a:p>
          <a:p>
            <a:pPr marL="168275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6</a:t>
            </a:r>
          </a:p>
          <a:p>
            <a:pPr marL="168275" indent="-168275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7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990600" y="590550"/>
            <a:ext cx="19495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2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1849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590550"/>
            <a:ext cx="7467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determine the remaining elements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the search starts with the elements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residing in between the two crossover sites. The element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4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is located at 2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position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6075" algn="just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Thus, the 2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position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will be filled up by an   element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located at 4</a:t>
            </a:r>
            <a:r>
              <a:rPr lang="en-US" sz="2000" b="1" baseline="30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position, that is, city 1.</a:t>
            </a:r>
          </a:p>
          <a:p>
            <a:pPr marL="346075"/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1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2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9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8</a:t>
            </a:r>
          </a:p>
        </p:txBody>
      </p:sp>
    </p:spTree>
    <p:extLst>
      <p:ext uri="{BB962C8B-B14F-4D97-AF65-F5344CB8AC3E}">
        <p14:creationId xmlns:p14="http://schemas.microsoft.com/office/powerpoint/2010/main" val="23941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047750"/>
            <a:ext cx="6705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The remaining element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is directly copied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 That is,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3</a:t>
            </a:r>
          </a:p>
          <a:p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	Thus, we get</a:t>
            </a:r>
          </a:p>
          <a:p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Ch1: 3 1 2 4 5 6 7 8 9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Ch2: 4 5 3 1 2 9 8 7 6</a:t>
            </a:r>
          </a:p>
        </p:txBody>
      </p:sp>
    </p:spTree>
    <p:extLst>
      <p:ext uri="{BB962C8B-B14F-4D97-AF65-F5344CB8AC3E}">
        <p14:creationId xmlns:p14="http://schemas.microsoft.com/office/powerpoint/2010/main" val="33901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7400" y="927140"/>
            <a:ext cx="58674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 3 4 5 6   7 8 9 </a:t>
            </a:r>
          </a:p>
          <a:p>
            <a:pPr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4  5 1 2 9   8 7 6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            *          *  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Using the PMX, we get</a:t>
            </a: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1 (3 4 5 6) 8 7 9</a:t>
            </a:r>
          </a:p>
          <a:p>
            <a:pPr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5 (5 1 2 9) 7 8 6</a:t>
            </a:r>
          </a:p>
          <a:p>
            <a:pPr eaLnBrk="1" hangingPunct="1"/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Modified Children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1 (3 4 5 6) 8 7 9</a:t>
            </a:r>
          </a:p>
          <a:p>
            <a:pPr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3 (5 1 2 9) 7 8 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49700" y="971550"/>
            <a:ext cx="12700" cy="6059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87900" y="971550"/>
            <a:ext cx="12700" cy="595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32189"/>
            <a:ext cx="1951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Special case</a:t>
            </a:r>
          </a:p>
        </p:txBody>
      </p:sp>
    </p:spTree>
    <p:extLst>
      <p:ext uri="{BB962C8B-B14F-4D97-AF65-F5344CB8AC3E}">
        <p14:creationId xmlns:p14="http://schemas.microsoft.com/office/powerpoint/2010/main" val="13723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895350"/>
            <a:ext cx="2872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Two types of TSP:</a:t>
            </a:r>
            <a:r>
              <a:rPr lang="en-US" sz="2200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73355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Fully-connected TSP and </a:t>
            </a:r>
          </a:p>
          <a:p>
            <a:pPr marL="400050" indent="-400050">
              <a:buFont typeface="+mj-lt"/>
              <a:buAutoNum type="romanUcPeriod"/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Partially-connected Asymmetrical TSP </a:t>
            </a:r>
          </a:p>
        </p:txBody>
      </p:sp>
    </p:spTree>
    <p:extLst>
      <p:ext uri="{BB962C8B-B14F-4D97-AF65-F5344CB8AC3E}">
        <p14:creationId xmlns:p14="http://schemas.microsoft.com/office/powerpoint/2010/main" val="39983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90600" y="3562350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188" indent="-230188" eaLnBrk="1" hangingPunct="1">
              <a:buFont typeface="+mj-lt"/>
              <a:buAutoNum type="romanUcPeriod"/>
            </a:pPr>
            <a:r>
              <a:rPr lang="en-US" sz="2000" b="1" dirty="0">
                <a:latin typeface="Century Gothic" panose="020B0502020202090204" pitchFamily="34" charset="0"/>
              </a:rPr>
              <a:t>Fully-Connected TSP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86400" y="346406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4163" indent="-284163" eaLnBrk="1" hangingPunct="1"/>
            <a:r>
              <a:rPr lang="en-US" sz="2000" b="1" dirty="0">
                <a:latin typeface="Century Gothic" panose="020B0502020202090204" pitchFamily="34" charset="0"/>
              </a:rPr>
              <a:t>II. Partially-Connected Asymmetrical TSP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4079265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19150"/>
            <a:ext cx="3714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200150"/>
            <a:ext cx="76962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In TSP involving n cities, there is a maximum of n! possible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SGA with conventional crossover operators may not be suitable for the scheduling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69627" y="514350"/>
            <a:ext cx="59436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Some Specialized Crossover Operators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62000" y="1143000"/>
            <a:ext cx="33938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Franklin Gothic Medium" panose="020B0603020102020204" pitchFamily="34" charset="0"/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Edge Recombination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09750"/>
            <a:ext cx="647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Proposed by Whitley et al. (1991)</a:t>
            </a: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Let us consider a TSP involving nine cities</a:t>
            </a:r>
          </a:p>
          <a:p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2 3 4 5 6 7 8 9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3 1 4 5 8 2 6 7 </a:t>
            </a:r>
          </a:p>
        </p:txBody>
      </p:sp>
    </p:spTree>
    <p:extLst>
      <p:ext uri="{BB962C8B-B14F-4D97-AF65-F5344CB8AC3E}">
        <p14:creationId xmlns:p14="http://schemas.microsoft.com/office/powerpoint/2010/main" val="13297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43300" y="361950"/>
            <a:ext cx="1828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Edge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895350"/>
            <a:ext cx="548640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7200" y="514350"/>
            <a:ext cx="19495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2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140589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Let us start the child tour with the starting city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, that is,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As city 1 has been selected, all occurrences of 1 are to be deleted from the right-hand side of edge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City 1 is connected to the cities: 2,3,4 and 9. Now, the cities: 2,3 and 9 have three remaining </a:t>
            </a:r>
            <a:r>
              <a:rPr lang="en-US" sz="2000" b="1" dirty="0" err="1">
                <a:latin typeface="Century Gothic" panose="020B0502020202090204" pitchFamily="34" charset="0"/>
                <a:cs typeface="Times New Roman" panose="02020603050405020304" pitchFamily="18" charset="0"/>
              </a:rPr>
              <a:t>connectivities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each in the edge table, whereas city 4 has only two remaining links. Thus, 4 is selected as the next city to city 1</a:t>
            </a:r>
          </a:p>
        </p:txBody>
      </p:sp>
    </p:spTree>
    <p:extLst>
      <p:ext uri="{BB962C8B-B14F-4D97-AF65-F5344CB8AC3E}">
        <p14:creationId xmlns:p14="http://schemas.microsoft.com/office/powerpoint/2010/main" val="134463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38150"/>
            <a:ext cx="7772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We eliminate all entries of city 4 from the right-hand side of edge table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Now, city 4 has the links to the cities 3 and 5. Now, both the cities 3 and 5 have two remaining links in the edge table. Thus, any one out of the cities: 3 and 5 may be selected at random. Let us select 3 as the next city to city 4.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We remove all entries of city 3 from the right-hand side of edge table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We continue this process, until the tour is completed after touching all the cities once.</a:t>
            </a:r>
          </a:p>
        </p:txBody>
      </p:sp>
    </p:spTree>
    <p:extLst>
      <p:ext uri="{BB962C8B-B14F-4D97-AF65-F5344CB8AC3E}">
        <p14:creationId xmlns:p14="http://schemas.microsoft.com/office/powerpoint/2010/main" val="26968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95BB1E-DE6A-4D57-9CCB-7E834BF67232}"/>
</file>

<file path=customXml/itemProps2.xml><?xml version="1.0" encoding="utf-8"?>
<ds:datastoreItem xmlns:ds="http://schemas.openxmlformats.org/officeDocument/2006/customXml" ds:itemID="{4E4DB7F4-4733-45C1-9BE5-E80E26593183}"/>
</file>

<file path=customXml/itemProps3.xml><?xml version="1.0" encoding="utf-8"?>
<ds:datastoreItem xmlns:ds="http://schemas.openxmlformats.org/officeDocument/2006/customXml" ds:itemID="{5133DBF7-9AE4-4C96-A8FC-26F0F05AF43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1481</Words>
  <Application>Microsoft Office PowerPoint</Application>
  <PresentationFormat>On-screen Show (16:9)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Franklin Gothic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34</cp:revision>
  <dcterms:created xsi:type="dcterms:W3CDTF">2016-12-13T07:50:37Z</dcterms:created>
  <dcterms:modified xsi:type="dcterms:W3CDTF">2020-11-06T08:12:44Z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