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2166" y="-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306F-8EEB-4A6B-BE85-06AD40B26AA3}" type="datetimeFigureOut">
              <a:rPr lang="en-IN" smtClean="0"/>
              <a:t>27-01-2016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B3B-DC0A-4547-999F-55C8DD60E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6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306F-8EEB-4A6B-BE85-06AD40B26AA3}" type="datetimeFigureOut">
              <a:rPr lang="en-IN" smtClean="0"/>
              <a:t>27-01-2016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B3B-DC0A-4547-999F-55C8DD60E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98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306F-8EEB-4A6B-BE85-06AD40B26AA3}" type="datetimeFigureOut">
              <a:rPr lang="en-IN" smtClean="0"/>
              <a:t>27-01-2016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B3B-DC0A-4547-999F-55C8DD60E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8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306F-8EEB-4A6B-BE85-06AD40B26AA3}" type="datetimeFigureOut">
              <a:rPr lang="en-IN" smtClean="0"/>
              <a:t>27-01-2016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B3B-DC0A-4547-999F-55C8DD60E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12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306F-8EEB-4A6B-BE85-06AD40B26AA3}" type="datetimeFigureOut">
              <a:rPr lang="en-IN" smtClean="0"/>
              <a:t>27-01-2016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B3B-DC0A-4547-999F-55C8DD60E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68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306F-8EEB-4A6B-BE85-06AD40B26AA3}" type="datetimeFigureOut">
              <a:rPr lang="en-IN" smtClean="0"/>
              <a:t>27-01-2016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B3B-DC0A-4547-999F-55C8DD60E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70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306F-8EEB-4A6B-BE85-06AD40B26AA3}" type="datetimeFigureOut">
              <a:rPr lang="en-IN" smtClean="0"/>
              <a:t>27-01-2016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B3B-DC0A-4547-999F-55C8DD60E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15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306F-8EEB-4A6B-BE85-06AD40B26AA3}" type="datetimeFigureOut">
              <a:rPr lang="en-IN" smtClean="0"/>
              <a:t>27-01-2016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B3B-DC0A-4547-999F-55C8DD60E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4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306F-8EEB-4A6B-BE85-06AD40B26AA3}" type="datetimeFigureOut">
              <a:rPr lang="en-IN" smtClean="0"/>
              <a:t>27-01-2016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B3B-DC0A-4547-999F-55C8DD60E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29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306F-8EEB-4A6B-BE85-06AD40B26AA3}" type="datetimeFigureOut">
              <a:rPr lang="en-IN" smtClean="0"/>
              <a:t>27-01-2016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B3B-DC0A-4547-999F-55C8DD60E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1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306F-8EEB-4A6B-BE85-06AD40B26AA3}" type="datetimeFigureOut">
              <a:rPr lang="en-IN" smtClean="0"/>
              <a:t>27-01-2016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B3B-DC0A-4547-999F-55C8DD60E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06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A306F-8EEB-4A6B-BE85-06AD40B26AA3}" type="datetimeFigureOut">
              <a:rPr lang="en-IN" smtClean="0"/>
              <a:t>27-01-2016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8CB3B-DC0A-4547-999F-55C8DD60E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30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4704" y="827584"/>
            <a:ext cx="54006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Revolute joints in any loop can be replaced by prismatic joints with no change </a:t>
            </a:r>
            <a:r>
              <a:rPr lang="en-IN" sz="2400" b="1" dirty="0" smtClean="0"/>
              <a:t>in </a:t>
            </a:r>
            <a:r>
              <a:rPr lang="en-IN" sz="2400" b="1" i="1" dirty="0" smtClean="0"/>
              <a:t>DOF </a:t>
            </a:r>
            <a:r>
              <a:rPr lang="en-IN" sz="2400" b="1" dirty="0"/>
              <a:t>of the mechanism, provided that at least two revolute joints remain in the loop</a:t>
            </a:r>
            <a:r>
              <a:rPr lang="en-IN" sz="2400" b="1" dirty="0" smtClean="0"/>
              <a:t>.</a:t>
            </a:r>
          </a:p>
          <a:p>
            <a:r>
              <a:rPr lang="en-IN" sz="2400" dirty="0"/>
              <a:t>If all revolute joints in </a:t>
            </a:r>
            <a:r>
              <a:rPr lang="en-IN" sz="2400" dirty="0" smtClean="0"/>
              <a:t>a </a:t>
            </a:r>
            <a:r>
              <a:rPr lang="en-IN" sz="2400" dirty="0" err="1" smtClean="0"/>
              <a:t>fourbar</a:t>
            </a:r>
            <a:r>
              <a:rPr lang="en-IN" sz="2400" dirty="0" smtClean="0"/>
              <a:t> </a:t>
            </a:r>
            <a:r>
              <a:rPr lang="en-IN" sz="2400" dirty="0"/>
              <a:t>linkage </a:t>
            </a:r>
            <a:r>
              <a:rPr lang="en-IN" sz="2400" dirty="0" smtClean="0"/>
              <a:t>are replaced </a:t>
            </a:r>
            <a:r>
              <a:rPr lang="en-IN" sz="2400" dirty="0"/>
              <a:t>by </a:t>
            </a:r>
            <a:r>
              <a:rPr lang="en-IN" sz="2400" dirty="0" smtClean="0"/>
              <a:t>prismatic joints</a:t>
            </a:r>
            <a:r>
              <a:rPr lang="en-IN" sz="2400" dirty="0"/>
              <a:t>, the result will be </a:t>
            </a:r>
            <a:r>
              <a:rPr lang="en-IN" sz="2400" dirty="0" smtClean="0"/>
              <a:t>a </a:t>
            </a:r>
            <a:r>
              <a:rPr lang="en-IN" sz="2400" i="1" dirty="0" smtClean="0"/>
              <a:t>two-DOF </a:t>
            </a:r>
            <a:r>
              <a:rPr lang="en-IN" sz="2400" dirty="0"/>
              <a:t>assembly. </a:t>
            </a:r>
            <a:r>
              <a:rPr lang="en-IN" sz="2400" dirty="0" smtClean="0"/>
              <a:t>Also, if </a:t>
            </a:r>
            <a:r>
              <a:rPr lang="en-IN" sz="2400" dirty="0"/>
              <a:t>three </a:t>
            </a:r>
            <a:r>
              <a:rPr lang="en-IN" sz="2400" dirty="0" err="1"/>
              <a:t>revolutes</a:t>
            </a:r>
            <a:r>
              <a:rPr lang="en-IN" sz="2400" dirty="0"/>
              <a:t> in a </a:t>
            </a:r>
            <a:r>
              <a:rPr lang="en-IN" sz="2400" dirty="0" err="1" smtClean="0"/>
              <a:t>fourbar</a:t>
            </a:r>
            <a:r>
              <a:rPr lang="en-IN" sz="2400" dirty="0" smtClean="0"/>
              <a:t> loop </a:t>
            </a:r>
            <a:r>
              <a:rPr lang="en-IN" sz="2400" dirty="0"/>
              <a:t>are replaced </a:t>
            </a:r>
            <a:r>
              <a:rPr lang="en-IN" sz="2400" dirty="0" smtClean="0"/>
              <a:t>with prismatic </a:t>
            </a:r>
            <a:r>
              <a:rPr lang="en-IN" sz="2400" dirty="0"/>
              <a:t>joints, the </a:t>
            </a:r>
            <a:r>
              <a:rPr lang="en-IN" sz="2400" dirty="0" smtClean="0"/>
              <a:t>one remaining </a:t>
            </a:r>
            <a:r>
              <a:rPr lang="en-IN" sz="2400" dirty="0"/>
              <a:t>revolute </a:t>
            </a:r>
            <a:r>
              <a:rPr lang="en-IN" sz="2400" dirty="0" smtClean="0"/>
              <a:t>joint will </a:t>
            </a:r>
            <a:r>
              <a:rPr lang="en-IN" sz="2400" dirty="0"/>
              <a:t>not be able to </a:t>
            </a:r>
            <a:r>
              <a:rPr lang="en-IN" sz="2400" dirty="0" smtClean="0"/>
              <a:t>turn, effectively </a:t>
            </a:r>
            <a:r>
              <a:rPr lang="en-IN" sz="2400" dirty="0"/>
              <a:t>locking the </a:t>
            </a:r>
            <a:r>
              <a:rPr lang="en-IN" sz="2400" dirty="0" smtClean="0"/>
              <a:t>two pinned </a:t>
            </a:r>
            <a:r>
              <a:rPr lang="en-IN" sz="2400" dirty="0"/>
              <a:t>links together </a:t>
            </a:r>
            <a:r>
              <a:rPr lang="en-IN" sz="2400" dirty="0" smtClean="0"/>
              <a:t>as one</a:t>
            </a:r>
            <a:r>
              <a:rPr lang="en-IN" sz="2400" dirty="0"/>
              <a:t>. This </a:t>
            </a:r>
            <a:r>
              <a:rPr lang="en-IN" sz="2400" dirty="0" smtClean="0"/>
              <a:t>effectively reduces </a:t>
            </a:r>
            <a:r>
              <a:rPr lang="en-IN" sz="2400" dirty="0"/>
              <a:t>the assembly to </a:t>
            </a:r>
            <a:r>
              <a:rPr lang="en-IN" sz="2400" dirty="0" smtClean="0"/>
              <a:t>a </a:t>
            </a:r>
            <a:r>
              <a:rPr lang="en-IN" sz="2400" dirty="0" err="1" smtClean="0"/>
              <a:t>threebar</a:t>
            </a:r>
            <a:r>
              <a:rPr lang="en-IN" sz="2400" dirty="0" smtClean="0"/>
              <a:t> </a:t>
            </a:r>
            <a:r>
              <a:rPr lang="en-IN" sz="2400" dirty="0"/>
              <a:t>linkage </a:t>
            </a:r>
            <a:r>
              <a:rPr lang="en-IN" sz="2400" dirty="0" smtClean="0"/>
              <a:t>which should </a:t>
            </a:r>
            <a:r>
              <a:rPr lang="en-IN" sz="2400" dirty="0"/>
              <a:t>have zero </a:t>
            </a:r>
            <a:r>
              <a:rPr lang="en-IN" sz="2400" i="1" dirty="0"/>
              <a:t>DOF</a:t>
            </a:r>
            <a:r>
              <a:rPr lang="en-IN" sz="2400" i="1" dirty="0" smtClean="0"/>
              <a:t>. </a:t>
            </a:r>
            <a:r>
              <a:rPr lang="en-IN" sz="2400" dirty="0" smtClean="0"/>
              <a:t>But</a:t>
            </a:r>
            <a:r>
              <a:rPr lang="en-IN" sz="2400" dirty="0"/>
              <a:t>, a delta triplet </a:t>
            </a:r>
            <a:r>
              <a:rPr lang="en-IN" sz="2400" dirty="0" smtClean="0"/>
              <a:t>with three </a:t>
            </a:r>
            <a:r>
              <a:rPr lang="en-IN" sz="2400" dirty="0"/>
              <a:t>prismatic joints </a:t>
            </a:r>
            <a:r>
              <a:rPr lang="en-IN" sz="2400" dirty="0" smtClean="0"/>
              <a:t>has one </a:t>
            </a:r>
            <a:r>
              <a:rPr lang="en-IN" sz="2400" i="1" dirty="0" smtClean="0"/>
              <a:t>DOF-another </a:t>
            </a:r>
            <a:r>
              <a:rPr lang="en-IN" sz="2400" dirty="0" err="1" smtClean="0"/>
              <a:t>Gruebler's</a:t>
            </a:r>
            <a:r>
              <a:rPr lang="en-IN" sz="2400" dirty="0" smtClean="0"/>
              <a:t> </a:t>
            </a:r>
            <a:r>
              <a:rPr lang="en-IN" sz="2400" dirty="0"/>
              <a:t>paradox.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8501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2087834"/>
            <a:ext cx="3726180" cy="297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36" y="5065349"/>
            <a:ext cx="4474845" cy="3274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4704" y="611560"/>
            <a:ext cx="52565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Revolute joints in any loop can be replaced by prismatic joints with no change </a:t>
            </a:r>
            <a:r>
              <a:rPr lang="en-IN" sz="2000" b="1" dirty="0" smtClean="0"/>
              <a:t>in </a:t>
            </a:r>
            <a:r>
              <a:rPr lang="en-IN" sz="2000" b="1" i="1" dirty="0" smtClean="0"/>
              <a:t>DOF </a:t>
            </a:r>
            <a:r>
              <a:rPr lang="en-IN" sz="2000" b="1" dirty="0"/>
              <a:t>of the mechanism, provided that at least two revolute joints remain in the loop</a:t>
            </a:r>
            <a:r>
              <a:rPr lang="en-IN" sz="20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816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4704" y="611560"/>
            <a:ext cx="52565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Revolute joints in any loop can be replaced by prismatic joints with no change </a:t>
            </a:r>
            <a:r>
              <a:rPr lang="en-IN" sz="2000" b="1" dirty="0" smtClean="0"/>
              <a:t>in </a:t>
            </a:r>
            <a:r>
              <a:rPr lang="en-IN" sz="2000" b="1" i="1" dirty="0" smtClean="0"/>
              <a:t>DOF </a:t>
            </a:r>
            <a:r>
              <a:rPr lang="en-IN" sz="2000" b="1" dirty="0"/>
              <a:t>of the mechanism, provided that at least two revolute joints remain in the loop</a:t>
            </a:r>
            <a:r>
              <a:rPr lang="en-IN" sz="2000" b="1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36" y="2195736"/>
            <a:ext cx="4394835" cy="258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67" y="5105737"/>
            <a:ext cx="4429125" cy="2634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90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8680" y="611560"/>
            <a:ext cx="57606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Any full joint can be replaced by a half joint, but this will increase the DOF by one.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 Removal of a link will reduce the DOF by 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The combination of  above will keep the original DOF unchanged.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r>
              <a:rPr lang="en-US" sz="2400" b="1" dirty="0" smtClean="0"/>
              <a:t>Example : Pin in slot to Slider block with pin joint in slider joint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75734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20" y="2261989"/>
            <a:ext cx="385191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5071110"/>
            <a:ext cx="5343525" cy="2994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48680" y="611560"/>
            <a:ext cx="57606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smtClean="0"/>
              <a:t>Any half joint can be replaced by a full joint, but this will decrease the DOF by one.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smtClean="0"/>
              <a:t> Addition of a link will increase the DOF by 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smtClean="0"/>
              <a:t>The combination of  above will keep the original DOF unchanged.</a:t>
            </a:r>
          </a:p>
        </p:txBody>
      </p:sp>
    </p:spTree>
    <p:extLst>
      <p:ext uri="{BB962C8B-B14F-4D97-AF65-F5344CB8AC3E}">
        <p14:creationId xmlns:p14="http://schemas.microsoft.com/office/powerpoint/2010/main" val="12973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285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KINGB</dc:creator>
  <cp:lastModifiedBy>KINGB</cp:lastModifiedBy>
  <cp:revision>5</cp:revision>
  <dcterms:created xsi:type="dcterms:W3CDTF">2016-01-27T18:02:45Z</dcterms:created>
  <dcterms:modified xsi:type="dcterms:W3CDTF">2016-01-28T04:50:42Z</dcterms:modified>
</cp:coreProperties>
</file>