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71" r:id="rId6"/>
    <p:sldId id="260" r:id="rId7"/>
    <p:sldId id="261" r:id="rId8"/>
    <p:sldId id="262" r:id="rId9"/>
    <p:sldId id="263" r:id="rId10"/>
    <p:sldId id="264" r:id="rId11"/>
    <p:sldId id="265" r:id="rId12"/>
    <p:sldId id="266" r:id="rId13"/>
    <p:sldId id="267" r:id="rId14"/>
    <p:sldId id="268" r:id="rId15"/>
    <p:sldId id="269" r:id="rId16"/>
    <p:sldId id="270" r:id="rId17"/>
    <p:sldId id="272" r:id="rId18"/>
    <p:sldId id="273" r:id="rId19"/>
    <p:sldId id="274" r:id="rId20"/>
    <p:sldId id="275"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66"/>
    <a:srgbClr val="9B3559"/>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38" d="100"/>
          <a:sy n="38" d="100"/>
        </p:scale>
        <p:origin x="-1410" y="-10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10/6/2014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10/6/2014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10/6/2014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10/6/2014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10/6/2014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10/6/2014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10/6/2014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Thermodynamics, is also the </a:t>
            </a:r>
            <a:r>
              <a:rPr lang="en-US" i="1" dirty="0" smtClean="0"/>
              <a:t>Study of Enthalpy and Entropy</a:t>
            </a:r>
            <a:r>
              <a:rPr lang="en-US" dirty="0" smtClean="0"/>
              <a:t/>
            </a:r>
            <a:br>
              <a:rPr lang="en-US" dirty="0" smtClean="0"/>
            </a:br>
            <a:endParaRPr lang="en-US" dirty="0"/>
          </a:p>
        </p:txBody>
      </p:sp>
      <p:sp>
        <p:nvSpPr>
          <p:cNvPr id="3" name="Subtitle 2"/>
          <p:cNvSpPr>
            <a:spLocks noGrp="1"/>
          </p:cNvSpPr>
          <p:nvPr>
            <p:ph type="subTitle" idx="1"/>
          </p:nvPr>
        </p:nvSpPr>
        <p:spPr/>
        <p:txBody>
          <a:bodyPr>
            <a:normAutofit fontScale="92500" lnSpcReduction="20000"/>
          </a:bodyPr>
          <a:lstStyle/>
          <a:p>
            <a:r>
              <a:rPr lang="en-US" dirty="0" smtClean="0">
                <a:solidFill>
                  <a:srgbClr val="9B3559"/>
                </a:solidFill>
              </a:rPr>
              <a:t>Objective 1: Analysis of Work and Heat Interaction on Working Fluids</a:t>
            </a:r>
          </a:p>
          <a:p>
            <a:r>
              <a:rPr lang="en-US" dirty="0" smtClean="0">
                <a:solidFill>
                  <a:srgbClr val="9B3559"/>
                </a:solidFill>
              </a:rPr>
              <a:t>Objective 2: Efficiency and COP,  Pay for Fuel or Electric Energy</a:t>
            </a:r>
          </a:p>
          <a:p>
            <a:endParaRPr lang="en-US" dirty="0">
              <a:solidFill>
                <a:srgbClr val="9B3559"/>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Mounted under Each Wing</a:t>
            </a:r>
            <a:endParaRPr lang="en-US" dirty="0"/>
          </a:p>
        </p:txBody>
      </p:sp>
      <p:pic>
        <p:nvPicPr>
          <p:cNvPr id="4" name="Content Placeholder 3" descr="Wings.jpg"/>
          <p:cNvPicPr>
            <a:picLocks noGrp="1" noChangeAspect="1"/>
          </p:cNvPicPr>
          <p:nvPr>
            <p:ph idx="1"/>
          </p:nvPr>
        </p:nvPicPr>
        <p:blipFill>
          <a:blip r:embed="rId2"/>
          <a:stretch>
            <a:fillRect/>
          </a:stretch>
        </p:blipFill>
        <p:spPr>
          <a:xfrm>
            <a:off x="2895600" y="2057400"/>
            <a:ext cx="3895725" cy="2809875"/>
          </a:xfr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a:t>
            </a:r>
            <a:r>
              <a:rPr lang="en-US" dirty="0" err="1" smtClean="0"/>
              <a:t>Brayton</a:t>
            </a:r>
            <a:r>
              <a:rPr lang="en-US" dirty="0" smtClean="0"/>
              <a:t> Cycle</a:t>
            </a:r>
            <a:endParaRPr lang="en-US" dirty="0"/>
          </a:p>
        </p:txBody>
      </p:sp>
      <p:sp>
        <p:nvSpPr>
          <p:cNvPr id="5" name="TextBox 4"/>
          <p:cNvSpPr txBox="1"/>
          <p:nvPr/>
        </p:nvSpPr>
        <p:spPr>
          <a:xfrm>
            <a:off x="5867400" y="2286000"/>
            <a:ext cx="1839158" cy="1754326"/>
          </a:xfrm>
          <a:prstGeom prst="rect">
            <a:avLst/>
          </a:prstGeom>
          <a:noFill/>
        </p:spPr>
        <p:txBody>
          <a:bodyPr wrap="square" rtlCol="0">
            <a:spAutoFit/>
          </a:bodyPr>
          <a:lstStyle/>
          <a:p>
            <a:r>
              <a:rPr lang="en-US" dirty="0" smtClean="0"/>
              <a:t>A-B Compression</a:t>
            </a:r>
          </a:p>
          <a:p>
            <a:r>
              <a:rPr lang="en-US" dirty="0" smtClean="0"/>
              <a:t>B-C Burner</a:t>
            </a:r>
          </a:p>
          <a:p>
            <a:r>
              <a:rPr lang="en-US" dirty="0" smtClean="0"/>
              <a:t>C-D Turbine and Exhaust</a:t>
            </a:r>
          </a:p>
          <a:p>
            <a:r>
              <a:rPr lang="en-US" dirty="0" smtClean="0"/>
              <a:t>D-E Cooling </a:t>
            </a:r>
          </a:p>
          <a:p>
            <a:endParaRPr lang="en-US" dirty="0"/>
          </a:p>
        </p:txBody>
      </p:sp>
      <p:pic>
        <p:nvPicPr>
          <p:cNvPr id="8" name="Content Placeholder 7" descr="Brayton.jpg"/>
          <p:cNvPicPr>
            <a:picLocks noGrp="1" noChangeAspect="1"/>
          </p:cNvPicPr>
          <p:nvPr>
            <p:ph idx="1"/>
          </p:nvPr>
        </p:nvPicPr>
        <p:blipFill>
          <a:blip r:embed="rId2"/>
          <a:stretch>
            <a:fillRect/>
          </a:stretch>
        </p:blipFill>
        <p:spPr>
          <a:xfrm>
            <a:off x="2438400" y="2971800"/>
            <a:ext cx="2495550" cy="1990725"/>
          </a:xfr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Space Propulsion</a:t>
            </a:r>
            <a:endParaRPr lang="en-US" dirty="0"/>
          </a:p>
        </p:txBody>
      </p:sp>
      <p:sp>
        <p:nvSpPr>
          <p:cNvPr id="3" name="Content Placeholder 2"/>
          <p:cNvSpPr>
            <a:spLocks noGrp="1"/>
          </p:cNvSpPr>
          <p:nvPr>
            <p:ph idx="1"/>
          </p:nvPr>
        </p:nvSpPr>
        <p:spPr/>
        <p:txBody>
          <a:bodyPr/>
          <a:lstStyle/>
          <a:p>
            <a:r>
              <a:rPr lang="en-US" dirty="0" smtClean="0"/>
              <a:t>Chemical Rockets</a:t>
            </a:r>
          </a:p>
          <a:p>
            <a:endParaRPr lang="en-US" dirty="0"/>
          </a:p>
        </p:txBody>
      </p:sp>
      <p:pic>
        <p:nvPicPr>
          <p:cNvPr id="4" name="Picture 3" descr="RocketA.jpg"/>
          <p:cNvPicPr>
            <a:picLocks noChangeAspect="1"/>
          </p:cNvPicPr>
          <p:nvPr/>
        </p:nvPicPr>
        <p:blipFill>
          <a:blip r:embed="rId2"/>
          <a:stretch>
            <a:fillRect/>
          </a:stretch>
        </p:blipFill>
        <p:spPr>
          <a:xfrm>
            <a:off x="1538287" y="2290762"/>
            <a:ext cx="6067425" cy="2276475"/>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Rocket</a:t>
            </a:r>
            <a:endParaRPr lang="en-US" dirty="0"/>
          </a:p>
        </p:txBody>
      </p:sp>
      <p:sp>
        <p:nvSpPr>
          <p:cNvPr id="3" name="Content Placeholder 2"/>
          <p:cNvSpPr>
            <a:spLocks noGrp="1"/>
          </p:cNvSpPr>
          <p:nvPr>
            <p:ph idx="1"/>
          </p:nvPr>
        </p:nvSpPr>
        <p:spPr/>
        <p:txBody>
          <a:bodyPr/>
          <a:lstStyle/>
          <a:p>
            <a:r>
              <a:rPr lang="en-US" dirty="0" smtClean="0"/>
              <a:t>Turbine work for Pump and Exhaust for Thrust</a:t>
            </a:r>
          </a:p>
          <a:p>
            <a:r>
              <a:rPr lang="en-US" dirty="0" smtClean="0"/>
              <a:t>Working Fluid- Solid or Liquid Propellant and Oxidizer ( No Air)</a:t>
            </a:r>
          </a:p>
          <a:p>
            <a:endParaRPr lang="en-US" dirty="0" smtClean="0"/>
          </a:p>
          <a:p>
            <a:endParaRPr lang="en-US" dirty="0"/>
          </a:p>
        </p:txBody>
      </p:sp>
      <p:pic>
        <p:nvPicPr>
          <p:cNvPr id="4" name="Picture 3" descr="RocketB.jpg"/>
          <p:cNvPicPr>
            <a:picLocks noChangeAspect="1"/>
          </p:cNvPicPr>
          <p:nvPr/>
        </p:nvPicPr>
        <p:blipFill>
          <a:blip r:embed="rId2"/>
          <a:stretch>
            <a:fillRect/>
          </a:stretch>
        </p:blipFill>
        <p:spPr>
          <a:xfrm>
            <a:off x="1066800" y="3200400"/>
            <a:ext cx="6962775" cy="2657475"/>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Fuel Cell</a:t>
            </a:r>
            <a:endParaRPr lang="en-US" dirty="0"/>
          </a:p>
        </p:txBody>
      </p:sp>
      <p:sp>
        <p:nvSpPr>
          <p:cNvPr id="3" name="Content Placeholder 2"/>
          <p:cNvSpPr>
            <a:spLocks noGrp="1"/>
          </p:cNvSpPr>
          <p:nvPr>
            <p:ph idx="1"/>
          </p:nvPr>
        </p:nvSpPr>
        <p:spPr/>
        <p:txBody>
          <a:bodyPr/>
          <a:lstStyle/>
          <a:p>
            <a:r>
              <a:rPr lang="en-US" sz="2400" dirty="0" smtClean="0"/>
              <a:t>Electrolysis in Reverse with Ion Exchange Chamber: Hydrogen and Oxygen flow in and come out as Steam and release Heat and deliver Electricity. Energy Input is the Heat of </a:t>
            </a:r>
            <a:r>
              <a:rPr lang="en-US" sz="2400" dirty="0" smtClean="0"/>
              <a:t>Combustion </a:t>
            </a:r>
            <a:r>
              <a:rPr lang="en-US" sz="2400" dirty="0" smtClean="0"/>
              <a:t>of Hydrogen Fuel.</a:t>
            </a:r>
          </a:p>
          <a:p>
            <a:endParaRPr lang="en-US" dirty="0"/>
          </a:p>
        </p:txBody>
      </p:sp>
      <p:pic>
        <p:nvPicPr>
          <p:cNvPr id="4" name="Picture 3" descr="FuelCell.jpg"/>
          <p:cNvPicPr>
            <a:picLocks noChangeAspect="1"/>
          </p:cNvPicPr>
          <p:nvPr/>
        </p:nvPicPr>
        <p:blipFill>
          <a:blip r:embed="rId2"/>
          <a:stretch>
            <a:fillRect/>
          </a:stretch>
        </p:blipFill>
        <p:spPr>
          <a:xfrm>
            <a:off x="2362200" y="3276600"/>
            <a:ext cx="4371975" cy="2762250"/>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Refrigeration </a:t>
            </a:r>
            <a:endParaRPr lang="en-US" dirty="0"/>
          </a:p>
        </p:txBody>
      </p:sp>
      <p:sp>
        <p:nvSpPr>
          <p:cNvPr id="3" name="Content Placeholder 2"/>
          <p:cNvSpPr>
            <a:spLocks noGrp="1"/>
          </p:cNvSpPr>
          <p:nvPr>
            <p:ph idx="1"/>
          </p:nvPr>
        </p:nvSpPr>
        <p:spPr/>
        <p:txBody>
          <a:bodyPr/>
          <a:lstStyle/>
          <a:p>
            <a:r>
              <a:rPr lang="en-US" dirty="0" smtClean="0"/>
              <a:t>Keeping </a:t>
            </a:r>
          </a:p>
          <a:p>
            <a:pPr algn="ctr"/>
            <a:r>
              <a:rPr lang="en-US" dirty="0" smtClean="0"/>
              <a:t>Objects  Cool in Hot Ambience &amp;</a:t>
            </a:r>
          </a:p>
          <a:p>
            <a:pPr algn="ctr"/>
            <a:r>
              <a:rPr lang="en-US" dirty="0" smtClean="0"/>
              <a:t>Objects Warm In Cold Ambience </a:t>
            </a:r>
          </a:p>
          <a:p>
            <a:pPr indent="0">
              <a:spcBef>
                <a:spcPts val="0"/>
              </a:spcBef>
              <a:buNone/>
            </a:pPr>
            <a:r>
              <a:rPr lang="en-US" dirty="0" smtClean="0"/>
              <a:t>By Spending Work to Move Heat against  temperature rise.</a:t>
            </a:r>
          </a:p>
          <a:p>
            <a:pPr indent="0">
              <a:spcBef>
                <a:spcPts val="0"/>
              </a:spcBef>
              <a:buNone/>
            </a:pPr>
            <a:endParaRPr lang="en-US" dirty="0" smtClean="0"/>
          </a:p>
          <a:p>
            <a:pPr indent="0">
              <a:spcBef>
                <a:spcPts val="0"/>
              </a:spcBef>
              <a:buNone/>
            </a:pPr>
            <a:r>
              <a:rPr lang="en-US" dirty="0" smtClean="0"/>
              <a:t>Objective: COP: Desired Heat Effect per unit Work</a:t>
            </a:r>
          </a:p>
          <a:p>
            <a:pPr>
              <a:buNone/>
            </a:pPr>
            <a:endParaRPr lang="en-US" dirty="0" smtClean="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Vapour</a:t>
            </a:r>
            <a:r>
              <a:rPr lang="en-US" dirty="0" smtClean="0"/>
              <a:t> Compression Cycle</a:t>
            </a:r>
            <a:endParaRPr lang="en-US" dirty="0"/>
          </a:p>
        </p:txBody>
      </p:sp>
      <p:sp>
        <p:nvSpPr>
          <p:cNvPr id="3" name="Content Placeholder 2"/>
          <p:cNvSpPr>
            <a:spLocks noGrp="1"/>
          </p:cNvSpPr>
          <p:nvPr>
            <p:ph idx="1"/>
          </p:nvPr>
        </p:nvSpPr>
        <p:spPr/>
        <p:txBody>
          <a:bodyPr/>
          <a:lstStyle/>
          <a:p>
            <a:r>
              <a:rPr lang="en-US" sz="2000" dirty="0" smtClean="0"/>
              <a:t>Volatile Liquid </a:t>
            </a:r>
            <a:r>
              <a:rPr lang="en-US" sz="2000" dirty="0" err="1" smtClean="0"/>
              <a:t>Diethyle</a:t>
            </a:r>
            <a:r>
              <a:rPr lang="en-US" sz="2000" dirty="0" smtClean="0"/>
              <a:t> Ether would cool as it Vaporized fast. To replenish the Liquid, the vapors had to be compressed and condensed  releasing heat. Thus we have a </a:t>
            </a:r>
            <a:r>
              <a:rPr lang="en-US" sz="2000" dirty="0" smtClean="0">
                <a:solidFill>
                  <a:srgbClr val="FF0000"/>
                </a:solidFill>
              </a:rPr>
              <a:t>cycle</a:t>
            </a:r>
            <a:r>
              <a:rPr lang="en-US" sz="2000" dirty="0" smtClean="0"/>
              <a:t> with working fluids, </a:t>
            </a:r>
            <a:r>
              <a:rPr lang="en-US" sz="2000" i="1" dirty="0" smtClean="0"/>
              <a:t>viz</a:t>
            </a:r>
            <a:r>
              <a:rPr lang="en-US" sz="2000" dirty="0" smtClean="0"/>
              <a:t>. Ammonia, Freon etc with special qualities.</a:t>
            </a:r>
          </a:p>
          <a:p>
            <a:endParaRPr lang="en-US" dirty="0"/>
          </a:p>
        </p:txBody>
      </p:sp>
      <p:pic>
        <p:nvPicPr>
          <p:cNvPr id="4" name="Picture 3" descr="VC_ref.jpg"/>
          <p:cNvPicPr>
            <a:picLocks noChangeAspect="1"/>
          </p:cNvPicPr>
          <p:nvPr/>
        </p:nvPicPr>
        <p:blipFill>
          <a:blip r:embed="rId2"/>
          <a:stretch>
            <a:fillRect/>
          </a:stretch>
        </p:blipFill>
        <p:spPr>
          <a:xfrm>
            <a:off x="1142999" y="3429000"/>
            <a:ext cx="3935767" cy="2895600"/>
          </a:xfrm>
          <a:prstGeom prst="rect">
            <a:avLst/>
          </a:prstGeom>
        </p:spPr>
      </p:pic>
      <p:sp>
        <p:nvSpPr>
          <p:cNvPr id="5" name="TextBox 4"/>
          <p:cNvSpPr txBox="1"/>
          <p:nvPr/>
        </p:nvSpPr>
        <p:spPr>
          <a:xfrm>
            <a:off x="5029201" y="3352800"/>
            <a:ext cx="3352800" cy="2862322"/>
          </a:xfrm>
          <a:prstGeom prst="rect">
            <a:avLst/>
          </a:prstGeom>
          <a:noFill/>
        </p:spPr>
        <p:txBody>
          <a:bodyPr wrap="square" rtlCol="0">
            <a:spAutoFit/>
          </a:bodyPr>
          <a:lstStyle/>
          <a:p>
            <a:r>
              <a:rPr lang="en-US" dirty="0" smtClean="0"/>
              <a:t>The Refrigerant Cools the Inside and enters the pump which raises its pressure and temperature. The Blue regions are colder and the Brown areas hotter than the surroundings.  When the Pump is off, the surroundings will make all regions come to the room temperature. You pay to keep the pump working.</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Pressure- Volume Diagram</a:t>
            </a:r>
            <a:endParaRPr lang="en-US" dirty="0"/>
          </a:p>
        </p:txBody>
      </p:sp>
      <p:sp>
        <p:nvSpPr>
          <p:cNvPr id="3" name="Content Placeholder 2"/>
          <p:cNvSpPr>
            <a:spLocks noGrp="1"/>
          </p:cNvSpPr>
          <p:nvPr>
            <p:ph idx="1"/>
          </p:nvPr>
        </p:nvSpPr>
        <p:spPr>
          <a:xfrm>
            <a:off x="457200" y="1600201"/>
            <a:ext cx="8229600" cy="4038600"/>
          </a:xfrm>
        </p:spPr>
        <p:txBody>
          <a:bodyPr/>
          <a:lstStyle/>
          <a:p>
            <a:r>
              <a:rPr lang="en-US" dirty="0" smtClean="0"/>
              <a:t>The </a:t>
            </a:r>
            <a:r>
              <a:rPr lang="en-US" dirty="0" err="1" smtClean="0"/>
              <a:t>Vapour</a:t>
            </a:r>
            <a:r>
              <a:rPr lang="en-US" dirty="0" smtClean="0"/>
              <a:t> Compression Cycle:</a:t>
            </a:r>
          </a:p>
          <a:p>
            <a:endParaRPr lang="en-US" dirty="0"/>
          </a:p>
        </p:txBody>
      </p:sp>
      <p:pic>
        <p:nvPicPr>
          <p:cNvPr id="4" name="Picture 3" descr="VC_cycle.jpg"/>
          <p:cNvPicPr>
            <a:picLocks noChangeAspect="1"/>
          </p:cNvPicPr>
          <p:nvPr/>
        </p:nvPicPr>
        <p:blipFill>
          <a:blip r:embed="rId2"/>
          <a:stretch>
            <a:fillRect/>
          </a:stretch>
        </p:blipFill>
        <p:spPr>
          <a:xfrm>
            <a:off x="1371600" y="2209800"/>
            <a:ext cx="4967010" cy="3590926"/>
          </a:xfrm>
          <a:prstGeom prst="rect">
            <a:avLst/>
          </a:prstGeom>
        </p:spPr>
      </p:pic>
      <p:sp>
        <p:nvSpPr>
          <p:cNvPr id="5" name="TextBox 4"/>
          <p:cNvSpPr txBox="1"/>
          <p:nvPr/>
        </p:nvSpPr>
        <p:spPr>
          <a:xfrm>
            <a:off x="6553200" y="2590800"/>
            <a:ext cx="2286000" cy="1323439"/>
          </a:xfrm>
          <a:prstGeom prst="rect">
            <a:avLst/>
          </a:prstGeom>
          <a:noFill/>
        </p:spPr>
        <p:txBody>
          <a:bodyPr wrap="square" rtlCol="0">
            <a:spAutoFit/>
          </a:bodyPr>
          <a:lstStyle/>
          <a:p>
            <a:r>
              <a:rPr lang="en-US" sz="2000" dirty="0" smtClean="0"/>
              <a:t>The </a:t>
            </a:r>
            <a:r>
              <a:rPr lang="en-US" sz="2000" dirty="0" smtClean="0">
                <a:solidFill>
                  <a:srgbClr val="00B050"/>
                </a:solidFill>
              </a:rPr>
              <a:t>Heat In </a:t>
            </a:r>
            <a:r>
              <a:rPr lang="en-US" sz="2000" dirty="0" smtClean="0"/>
              <a:t>is the heat Leaking past the Insulation from  outside.</a:t>
            </a:r>
            <a:endParaRPr lang="en-US" sz="2000"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With Semiconductors </a:t>
            </a:r>
            <a:endParaRPr lang="en-US" dirty="0"/>
          </a:p>
        </p:txBody>
      </p:sp>
      <p:sp>
        <p:nvSpPr>
          <p:cNvPr id="3" name="Content Placeholder 2"/>
          <p:cNvSpPr>
            <a:spLocks noGrp="1"/>
          </p:cNvSpPr>
          <p:nvPr>
            <p:ph idx="1"/>
          </p:nvPr>
        </p:nvSpPr>
        <p:spPr/>
        <p:txBody>
          <a:bodyPr/>
          <a:lstStyle/>
          <a:p>
            <a:r>
              <a:rPr lang="en-US" b="1" dirty="0" smtClean="0">
                <a:solidFill>
                  <a:srgbClr val="FF0000"/>
                </a:solidFill>
              </a:rPr>
              <a:t>No</a:t>
            </a:r>
            <a:r>
              <a:rPr lang="en-US" dirty="0" smtClean="0"/>
              <a:t> Working Fluid needed, in Thermo- Electric Refrigeration: A Potential Difference Between two junctions of semi conductors makes one junction cold and one hot. </a:t>
            </a:r>
          </a:p>
          <a:p>
            <a:endParaRPr lang="en-US" dirty="0"/>
          </a:p>
        </p:txBody>
      </p:sp>
      <p:pic>
        <p:nvPicPr>
          <p:cNvPr id="4" name="Picture 3" descr="TE_ref1.jpg"/>
          <p:cNvPicPr>
            <a:picLocks noChangeAspect="1"/>
          </p:cNvPicPr>
          <p:nvPr/>
        </p:nvPicPr>
        <p:blipFill>
          <a:blip r:embed="rId2" cstate="print"/>
          <a:stretch>
            <a:fillRect/>
          </a:stretch>
        </p:blipFill>
        <p:spPr>
          <a:xfrm>
            <a:off x="5845065" y="3651214"/>
            <a:ext cx="3298935" cy="3206786"/>
          </a:xfrm>
          <a:prstGeom prst="rect">
            <a:avLst/>
          </a:prstGeom>
        </p:spPr>
      </p:pic>
      <p:pic>
        <p:nvPicPr>
          <p:cNvPr id="5" name="Picture 4" descr="TE_ref2.jpg"/>
          <p:cNvPicPr>
            <a:picLocks noChangeAspect="1"/>
          </p:cNvPicPr>
          <p:nvPr/>
        </p:nvPicPr>
        <p:blipFill>
          <a:blip r:embed="rId3"/>
          <a:stretch>
            <a:fillRect/>
          </a:stretch>
        </p:blipFill>
        <p:spPr>
          <a:xfrm>
            <a:off x="1066800" y="3810000"/>
            <a:ext cx="4270037" cy="2667000"/>
          </a:xfrm>
          <a:prstGeom prst="rect">
            <a:avLst/>
          </a:prstGeo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Laptops CPUs Need Cooling</a:t>
            </a:r>
            <a:endParaRPr lang="en-US" dirty="0"/>
          </a:p>
        </p:txBody>
      </p:sp>
      <p:pic>
        <p:nvPicPr>
          <p:cNvPr id="4" name="Content Placeholder 3" descr="CPU_Cooling.jpg"/>
          <p:cNvPicPr>
            <a:picLocks noGrp="1" noChangeAspect="1"/>
          </p:cNvPicPr>
          <p:nvPr>
            <p:ph idx="1"/>
          </p:nvPr>
        </p:nvPicPr>
        <p:blipFill>
          <a:blip r:embed="rId2"/>
          <a:stretch>
            <a:fillRect/>
          </a:stretch>
        </p:blipFill>
        <p:spPr>
          <a:xfrm>
            <a:off x="1987862" y="1600200"/>
            <a:ext cx="5168275" cy="4525963"/>
          </a:xfr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Steam Engine</a:t>
            </a:r>
            <a:endParaRPr lang="en-US" dirty="0"/>
          </a:p>
        </p:txBody>
      </p:sp>
      <p:sp>
        <p:nvSpPr>
          <p:cNvPr id="3" name="Content Placeholder 2"/>
          <p:cNvSpPr>
            <a:spLocks noGrp="1"/>
          </p:cNvSpPr>
          <p:nvPr>
            <p:ph idx="1"/>
          </p:nvPr>
        </p:nvSpPr>
        <p:spPr/>
        <p:txBody>
          <a:bodyPr/>
          <a:lstStyle/>
          <a:p>
            <a:r>
              <a:rPr lang="en-US" dirty="0" smtClean="0"/>
              <a:t>Thermodynamics began with finding the ratio of Work done by engine to lift weight to coal consumed, related to </a:t>
            </a:r>
            <a:r>
              <a:rPr lang="en-US" dirty="0" smtClean="0">
                <a:solidFill>
                  <a:srgbClr val="FF0000"/>
                </a:solidFill>
              </a:rPr>
              <a:t>Efficiency</a:t>
            </a:r>
          </a:p>
          <a:p>
            <a:endParaRPr lang="en-US" dirty="0"/>
          </a:p>
        </p:txBody>
      </p:sp>
      <p:pic>
        <p:nvPicPr>
          <p:cNvPr id="5" name="Picture 4" descr="SteamEngine.jpg"/>
          <p:cNvPicPr>
            <a:picLocks noChangeAspect="1"/>
          </p:cNvPicPr>
          <p:nvPr/>
        </p:nvPicPr>
        <p:blipFill>
          <a:blip r:embed="rId2"/>
          <a:stretch>
            <a:fillRect/>
          </a:stretch>
        </p:blipFill>
        <p:spPr>
          <a:xfrm>
            <a:off x="1219200" y="3124201"/>
            <a:ext cx="5486400" cy="4026174"/>
          </a:xfrm>
          <a:prstGeom prst="rect">
            <a:avLst/>
          </a:prstGeom>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Heat Engines and Heat Pumps</a:t>
            </a:r>
            <a:endParaRPr lang="en-US" dirty="0"/>
          </a:p>
        </p:txBody>
      </p:sp>
      <p:sp>
        <p:nvSpPr>
          <p:cNvPr id="3" name="Content Placeholder 2"/>
          <p:cNvSpPr>
            <a:spLocks noGrp="1"/>
          </p:cNvSpPr>
          <p:nvPr>
            <p:ph idx="1"/>
          </p:nvPr>
        </p:nvSpPr>
        <p:spPr>
          <a:xfrm>
            <a:off x="457200" y="1600200"/>
            <a:ext cx="7620000" cy="4648199"/>
          </a:xfrm>
        </p:spPr>
        <p:txBody>
          <a:bodyPr>
            <a:normAutofit/>
          </a:bodyPr>
          <a:lstStyle/>
          <a:p>
            <a:r>
              <a:rPr lang="en-US" sz="2000" dirty="0" smtClean="0">
                <a:latin typeface="Arial" pitchFamily="34" charset="0"/>
                <a:cs typeface="Arial" pitchFamily="34" charset="0"/>
              </a:rPr>
              <a:t>Thermoelectric Refrigeration in reverse can be used to generate electricity. Heat added to Hot Junction along with Heat rejected by Cold Junction will yield DC power. In summary all thermodynamic study involves either work or heat movement as the  goal.  In Heat Pumps the refrigeration system has to keep the hot reservoir heated to compensate the heat it loses to the cold surroundings as it would be if our houses had to be heated in winter. The Desired Effect for Refrigerators is Heat Removal from Cold End;  for Heat Pumps it is Heat Addition to Hot End.</a:t>
            </a:r>
          </a:p>
          <a:p>
            <a:r>
              <a:rPr lang="en-US" dirty="0" smtClean="0">
                <a:solidFill>
                  <a:srgbClr val="FF0066"/>
                </a:solidFill>
                <a:latin typeface="Arial" pitchFamily="34" charset="0"/>
                <a:cs typeface="Arial" pitchFamily="34" charset="0"/>
              </a:rPr>
              <a:t>COP</a:t>
            </a:r>
            <a:r>
              <a:rPr lang="en-US" sz="2400" dirty="0" smtClean="0">
                <a:latin typeface="Arial" pitchFamily="34" charset="0"/>
                <a:cs typeface="Arial" pitchFamily="34" charset="0"/>
              </a:rPr>
              <a:t>=</a:t>
            </a:r>
            <a:r>
              <a:rPr lang="en-US" sz="2000" dirty="0" smtClean="0">
                <a:latin typeface="Arial" pitchFamily="34" charset="0"/>
                <a:cs typeface="Arial" pitchFamily="34" charset="0"/>
              </a:rPr>
              <a:t>    </a:t>
            </a:r>
            <a:r>
              <a:rPr lang="en-US" sz="2000" u="sng" dirty="0" smtClean="0">
                <a:latin typeface="Arial" pitchFamily="34" charset="0"/>
                <a:cs typeface="Arial" pitchFamily="34" charset="0"/>
              </a:rPr>
              <a:t>Desired Effect</a:t>
            </a:r>
            <a:endParaRPr lang="en-US" sz="2000" dirty="0" smtClean="0">
              <a:latin typeface="Arial" pitchFamily="34" charset="0"/>
              <a:cs typeface="Arial" pitchFamily="34" charset="0"/>
            </a:endParaRPr>
          </a:p>
          <a:p>
            <a:r>
              <a:rPr lang="en-US" sz="2000" dirty="0" smtClean="0">
                <a:latin typeface="Arial" pitchFamily="34" charset="0"/>
                <a:cs typeface="Arial" pitchFamily="34" charset="0"/>
              </a:rPr>
              <a:t>                    Work  Added</a:t>
            </a:r>
          </a:p>
          <a:p>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 Objective is </a:t>
            </a:r>
            <a:r>
              <a:rPr lang="en-US" dirty="0" smtClean="0">
                <a:solidFill>
                  <a:srgbClr val="00B0F0"/>
                </a:solidFill>
              </a:rPr>
              <a:t>Power</a:t>
            </a:r>
            <a:r>
              <a:rPr lang="en-US" dirty="0" smtClean="0"/>
              <a:t> From </a:t>
            </a:r>
            <a:r>
              <a:rPr lang="en-US" dirty="0" smtClean="0">
                <a:solidFill>
                  <a:srgbClr val="FF0000"/>
                </a:solidFill>
              </a:rPr>
              <a:t>Fuel</a:t>
            </a:r>
            <a:endParaRPr lang="en-US" dirty="0">
              <a:solidFill>
                <a:srgbClr val="FF0000"/>
              </a:solidFill>
            </a:endParaRPr>
          </a:p>
        </p:txBody>
      </p:sp>
      <p:sp>
        <p:nvSpPr>
          <p:cNvPr id="3" name="Content Placeholder 2"/>
          <p:cNvSpPr>
            <a:spLocks noGrp="1"/>
          </p:cNvSpPr>
          <p:nvPr>
            <p:ph idx="1"/>
          </p:nvPr>
        </p:nvSpPr>
        <p:spPr/>
        <p:txBody>
          <a:bodyPr/>
          <a:lstStyle/>
          <a:p>
            <a:r>
              <a:rPr lang="en-US" dirty="0" smtClean="0"/>
              <a:t>Steam Engines have gone away but we still have Coal Fired Power Plants:</a:t>
            </a:r>
          </a:p>
          <a:p>
            <a:endParaRPr lang="en-US" dirty="0"/>
          </a:p>
        </p:txBody>
      </p:sp>
      <p:pic>
        <p:nvPicPr>
          <p:cNvPr id="4" name="Picture 3" descr="Steam Power.jpg"/>
          <p:cNvPicPr>
            <a:picLocks noChangeAspect="1"/>
          </p:cNvPicPr>
          <p:nvPr/>
        </p:nvPicPr>
        <p:blipFill>
          <a:blip r:embed="rId2"/>
          <a:stretch>
            <a:fillRect/>
          </a:stretch>
        </p:blipFill>
        <p:spPr>
          <a:xfrm>
            <a:off x="1295400" y="2819400"/>
            <a:ext cx="6248400" cy="3505200"/>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Steam is the Working Fluid</a:t>
            </a:r>
            <a:endParaRPr lang="en-US" dirty="0"/>
          </a:p>
        </p:txBody>
      </p:sp>
      <p:sp>
        <p:nvSpPr>
          <p:cNvPr id="3" name="Content Placeholder 2"/>
          <p:cNvSpPr>
            <a:spLocks noGrp="1"/>
          </p:cNvSpPr>
          <p:nvPr>
            <p:ph idx="1"/>
          </p:nvPr>
        </p:nvSpPr>
        <p:spPr/>
        <p:txBody>
          <a:bodyPr/>
          <a:lstStyle/>
          <a:p>
            <a:r>
              <a:rPr lang="en-US" dirty="0" smtClean="0"/>
              <a:t>And when the fuel is Nuclear:</a:t>
            </a:r>
          </a:p>
          <a:p>
            <a:endParaRPr lang="en-US" dirty="0"/>
          </a:p>
        </p:txBody>
      </p:sp>
      <p:pic>
        <p:nvPicPr>
          <p:cNvPr id="4" name="Picture 3" descr="Nuclear.jpg"/>
          <p:cNvPicPr>
            <a:picLocks noChangeAspect="1"/>
          </p:cNvPicPr>
          <p:nvPr/>
        </p:nvPicPr>
        <p:blipFill>
          <a:blip r:embed="rId2"/>
          <a:stretch>
            <a:fillRect/>
          </a:stretch>
        </p:blipFill>
        <p:spPr>
          <a:xfrm>
            <a:off x="1600200" y="2362200"/>
            <a:ext cx="6577013" cy="4495800"/>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 Fluid and Cycle</a:t>
            </a:r>
            <a:endParaRPr lang="en-US" dirty="0"/>
          </a:p>
        </p:txBody>
      </p:sp>
      <p:sp>
        <p:nvSpPr>
          <p:cNvPr id="3" name="Content Placeholder 2"/>
          <p:cNvSpPr>
            <a:spLocks noGrp="1"/>
          </p:cNvSpPr>
          <p:nvPr>
            <p:ph idx="1"/>
          </p:nvPr>
        </p:nvSpPr>
        <p:spPr/>
        <p:txBody>
          <a:bodyPr>
            <a:normAutofit/>
          </a:bodyPr>
          <a:lstStyle/>
          <a:p>
            <a:r>
              <a:rPr lang="en-US" dirty="0" smtClean="0"/>
              <a:t>The Working Fluid as was Steam in Power Plant undergoes a sequence of heat and work transfer processes remaining unchanged in the end. This is what is called a Cycle. </a:t>
            </a:r>
            <a:r>
              <a:rPr lang="en-US" i="1" dirty="0" smtClean="0"/>
              <a:t>All Laws of Thermodynamics have special relevance to cycles.  </a:t>
            </a:r>
            <a:r>
              <a:rPr lang="en-US" dirty="0" smtClean="0"/>
              <a:t>The devices like boiler, turbine and pump are </a:t>
            </a:r>
            <a:r>
              <a:rPr lang="en-US" dirty="0" err="1" smtClean="0"/>
              <a:t>analysed</a:t>
            </a:r>
            <a:r>
              <a:rPr lang="en-US" dirty="0" smtClean="0"/>
              <a:t> as separate or combined units and called </a:t>
            </a:r>
            <a:r>
              <a:rPr lang="en-US" dirty="0" smtClean="0">
                <a:solidFill>
                  <a:srgbClr val="0070C0"/>
                </a:solidFill>
              </a:rPr>
              <a:t>Systems</a:t>
            </a:r>
            <a:r>
              <a:rPr lang="en-US" dirty="0" smtClean="0"/>
              <a:t>, with everything else around each of them known as </a:t>
            </a:r>
            <a:r>
              <a:rPr lang="en-US" dirty="0" smtClean="0">
                <a:solidFill>
                  <a:srgbClr val="C00000"/>
                </a:solidFill>
              </a:rPr>
              <a:t>Surroundings</a:t>
            </a:r>
            <a:r>
              <a:rPr lang="en-US" dirty="0" smtClean="0"/>
              <a:t>.</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Lightweight Vehicle</a:t>
            </a:r>
            <a:endParaRPr lang="en-US" dirty="0"/>
          </a:p>
        </p:txBody>
      </p:sp>
      <p:sp>
        <p:nvSpPr>
          <p:cNvPr id="3" name="Content Placeholder 2"/>
          <p:cNvSpPr>
            <a:spLocks noGrp="1"/>
          </p:cNvSpPr>
          <p:nvPr>
            <p:ph idx="1"/>
          </p:nvPr>
        </p:nvSpPr>
        <p:spPr/>
        <p:txBody>
          <a:bodyPr/>
          <a:lstStyle/>
          <a:p>
            <a:r>
              <a:rPr lang="en-US" dirty="0" smtClean="0"/>
              <a:t>Petrol Engine</a:t>
            </a:r>
          </a:p>
          <a:p>
            <a:endParaRPr lang="en-US" dirty="0"/>
          </a:p>
        </p:txBody>
      </p:sp>
      <p:pic>
        <p:nvPicPr>
          <p:cNvPr id="4" name="Picture 3" descr="petrol.jpg"/>
          <p:cNvPicPr>
            <a:picLocks noChangeAspect="1"/>
          </p:cNvPicPr>
          <p:nvPr/>
        </p:nvPicPr>
        <p:blipFill>
          <a:blip r:embed="rId2"/>
          <a:stretch>
            <a:fillRect/>
          </a:stretch>
        </p:blipFill>
        <p:spPr>
          <a:xfrm>
            <a:off x="2286000" y="2133600"/>
            <a:ext cx="4581525" cy="4248150"/>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Internal Combustion Cycle</a:t>
            </a:r>
            <a:endParaRPr lang="en-US" dirty="0"/>
          </a:p>
        </p:txBody>
      </p:sp>
      <p:pic>
        <p:nvPicPr>
          <p:cNvPr id="4" name="Content Placeholder 3" descr="FourS.jpg"/>
          <p:cNvPicPr>
            <a:picLocks noGrp="1" noChangeAspect="1"/>
          </p:cNvPicPr>
          <p:nvPr>
            <p:ph idx="1"/>
          </p:nvPr>
        </p:nvPicPr>
        <p:blipFill>
          <a:blip r:embed="rId2"/>
          <a:stretch>
            <a:fillRect/>
          </a:stretch>
        </p:blipFill>
        <p:spPr>
          <a:xfrm>
            <a:off x="762000" y="2582069"/>
            <a:ext cx="7619999" cy="3513931"/>
          </a:xfrm>
        </p:spPr>
      </p:pic>
      <p:sp>
        <p:nvSpPr>
          <p:cNvPr id="5" name="TextBox 4"/>
          <p:cNvSpPr txBox="1"/>
          <p:nvPr/>
        </p:nvSpPr>
        <p:spPr>
          <a:xfrm>
            <a:off x="1066800" y="1447800"/>
            <a:ext cx="4780668" cy="584775"/>
          </a:xfrm>
          <a:prstGeom prst="rect">
            <a:avLst/>
          </a:prstGeom>
          <a:noFill/>
        </p:spPr>
        <p:txBody>
          <a:bodyPr wrap="none" rtlCol="0">
            <a:spAutoFit/>
          </a:bodyPr>
          <a:lstStyle/>
          <a:p>
            <a:r>
              <a:rPr lang="en-US" sz="3200" dirty="0" smtClean="0">
                <a:latin typeface="Arial" pitchFamily="34" charset="0"/>
                <a:cs typeface="Arial" pitchFamily="34" charset="0"/>
              </a:rPr>
              <a:t>With Air As Working Fluid</a:t>
            </a:r>
            <a:endParaRPr lang="en-US" sz="32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Diesel For Locos, Trucks and Ships</a:t>
            </a:r>
            <a:endParaRPr lang="en-US" dirty="0"/>
          </a:p>
        </p:txBody>
      </p:sp>
      <p:sp>
        <p:nvSpPr>
          <p:cNvPr id="3" name="Content Placeholder 2"/>
          <p:cNvSpPr>
            <a:spLocks noGrp="1"/>
          </p:cNvSpPr>
          <p:nvPr>
            <p:ph idx="1"/>
          </p:nvPr>
        </p:nvSpPr>
        <p:spPr/>
        <p:txBody>
          <a:bodyPr/>
          <a:lstStyle/>
          <a:p>
            <a:r>
              <a:rPr lang="en-US" dirty="0" smtClean="0"/>
              <a:t>a-b : Compression; b-c: Fuel Injection and Burning; c-d: Power; d-a: Exhaust.</a:t>
            </a:r>
          </a:p>
          <a:p>
            <a:endParaRPr lang="en-US" dirty="0"/>
          </a:p>
        </p:txBody>
      </p:sp>
      <p:pic>
        <p:nvPicPr>
          <p:cNvPr id="6" name="Picture 5" descr="Diesel.jpg"/>
          <p:cNvPicPr>
            <a:picLocks noChangeAspect="1"/>
          </p:cNvPicPr>
          <p:nvPr/>
        </p:nvPicPr>
        <p:blipFill>
          <a:blip r:embed="rId2"/>
          <a:stretch>
            <a:fillRect/>
          </a:stretch>
        </p:blipFill>
        <p:spPr>
          <a:xfrm>
            <a:off x="3048000" y="2667000"/>
            <a:ext cx="3162300" cy="3105150"/>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Jet Propulsion</a:t>
            </a:r>
            <a:endParaRPr lang="en-US" dirty="0"/>
          </a:p>
        </p:txBody>
      </p:sp>
      <p:sp>
        <p:nvSpPr>
          <p:cNvPr id="3" name="Content Placeholder 2"/>
          <p:cNvSpPr>
            <a:spLocks noGrp="1"/>
          </p:cNvSpPr>
          <p:nvPr>
            <p:ph idx="1"/>
          </p:nvPr>
        </p:nvSpPr>
        <p:spPr/>
        <p:txBody>
          <a:bodyPr/>
          <a:lstStyle/>
          <a:p>
            <a:r>
              <a:rPr lang="en-US" dirty="0" smtClean="0"/>
              <a:t>Thrust and Lift ( working fluid: Air)</a:t>
            </a:r>
          </a:p>
          <a:p>
            <a:endParaRPr lang="en-US" dirty="0"/>
          </a:p>
        </p:txBody>
      </p:sp>
      <p:pic>
        <p:nvPicPr>
          <p:cNvPr id="4" name="Picture 3" descr="GT.jpg"/>
          <p:cNvPicPr>
            <a:picLocks noChangeAspect="1"/>
          </p:cNvPicPr>
          <p:nvPr/>
        </p:nvPicPr>
        <p:blipFill>
          <a:blip r:embed="rId2"/>
          <a:stretch>
            <a:fillRect/>
          </a:stretch>
        </p:blipFill>
        <p:spPr>
          <a:xfrm>
            <a:off x="1295400" y="2514600"/>
            <a:ext cx="6496050" cy="3048000"/>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128</TotalTime>
  <Words>603</Words>
  <Application>Microsoft Office PowerPoint</Application>
  <PresentationFormat>On-screen Show (4:3)</PresentationFormat>
  <Paragraphs>52</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Office Theme</vt:lpstr>
      <vt:lpstr>Thermodynamics, is also the Study of Enthalpy and Entropy </vt:lpstr>
      <vt:lpstr>Steam Engine</vt:lpstr>
      <vt:lpstr> Objective is Power From Fuel</vt:lpstr>
      <vt:lpstr>Steam is the Working Fluid</vt:lpstr>
      <vt:lpstr>Working Fluid and Cycle</vt:lpstr>
      <vt:lpstr>The Lightweight Vehicle</vt:lpstr>
      <vt:lpstr>Internal Combustion Cycle</vt:lpstr>
      <vt:lpstr>Diesel For Locos, Trucks and Ships</vt:lpstr>
      <vt:lpstr>Jet Propulsion</vt:lpstr>
      <vt:lpstr>Mounted under Each Wing</vt:lpstr>
      <vt:lpstr>Using Brayton Cycle</vt:lpstr>
      <vt:lpstr>Space Propulsion</vt:lpstr>
      <vt:lpstr>Rocket</vt:lpstr>
      <vt:lpstr>Fuel Cell</vt:lpstr>
      <vt:lpstr>Refrigeration </vt:lpstr>
      <vt:lpstr>Vapour Compression Cycle</vt:lpstr>
      <vt:lpstr>Pressure- Volume Diagram</vt:lpstr>
      <vt:lpstr>With Semiconductors </vt:lpstr>
      <vt:lpstr>Laptops CPUs Need Cooling</vt:lpstr>
      <vt:lpstr>Heat Engines and Heat Pumps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Thermodyanamics </dc:title>
  <dc:creator>Thickuser</dc:creator>
  <cp:lastModifiedBy>Thickuser</cp:lastModifiedBy>
  <cp:revision>25</cp:revision>
  <dcterms:created xsi:type="dcterms:W3CDTF">2006-08-16T00:00:00Z</dcterms:created>
  <dcterms:modified xsi:type="dcterms:W3CDTF">2014-10-06T05:52:24Z</dcterms:modified>
</cp:coreProperties>
</file>