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41" d="100"/>
          <a:sy n="41" d="100"/>
        </p:scale>
        <p:origin x="-132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A6D90C-CFC9-45C1-83A0-5A093000A282}"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263358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6D90C-CFC9-45C1-83A0-5A093000A282}"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188072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6D90C-CFC9-45C1-83A0-5A093000A282}"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39658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6D90C-CFC9-45C1-83A0-5A093000A282}"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217048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A6D90C-CFC9-45C1-83A0-5A093000A282}"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214488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A6D90C-CFC9-45C1-83A0-5A093000A282}"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363256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A6D90C-CFC9-45C1-83A0-5A093000A282}" type="datetimeFigureOut">
              <a:rPr lang="en-US" smtClean="0"/>
              <a:pPr/>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36982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A6D90C-CFC9-45C1-83A0-5A093000A282}" type="datetimeFigureOut">
              <a:rPr lang="en-US" smtClean="0"/>
              <a:pPr/>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367947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6D90C-CFC9-45C1-83A0-5A093000A282}" type="datetimeFigureOut">
              <a:rPr lang="en-US" smtClean="0"/>
              <a:pPr/>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95291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6D90C-CFC9-45C1-83A0-5A093000A282}"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122334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6D90C-CFC9-45C1-83A0-5A093000A282}"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101221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6D90C-CFC9-45C1-83A0-5A093000A282}" type="datetimeFigureOut">
              <a:rPr lang="en-US" smtClean="0"/>
              <a:pPr/>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AA4D-4DF7-4806-B664-FD47ACE28819}" type="slidenum">
              <a:rPr lang="en-US" smtClean="0"/>
              <a:pPr/>
              <a:t>‹#›</a:t>
            </a:fld>
            <a:endParaRPr lang="en-US"/>
          </a:p>
        </p:txBody>
      </p:sp>
    </p:spTree>
    <p:extLst>
      <p:ext uri="{BB962C8B-B14F-4D97-AF65-F5344CB8AC3E}">
        <p14:creationId xmlns:p14="http://schemas.microsoft.com/office/powerpoint/2010/main" xmlns="" val="4019895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90178"/>
            <a:ext cx="3015441" cy="369332"/>
          </a:xfrm>
          <a:prstGeom prst="rect">
            <a:avLst/>
          </a:prstGeom>
          <a:noFill/>
        </p:spPr>
        <p:txBody>
          <a:bodyPr wrap="none" rtlCol="0">
            <a:spAutoFit/>
          </a:bodyPr>
          <a:lstStyle/>
          <a:p>
            <a:r>
              <a:rPr lang="en-US" b="1" dirty="0" smtClean="0">
                <a:solidFill>
                  <a:srgbClr val="FF0000"/>
                </a:solidFill>
              </a:rPr>
              <a:t>Properties of Pure substances</a:t>
            </a:r>
            <a:endParaRPr lang="en-US" b="1" dirty="0">
              <a:solidFill>
                <a:srgbClr val="FF0000"/>
              </a:solidFill>
            </a:endParaRPr>
          </a:p>
        </p:txBody>
      </p:sp>
      <p:sp>
        <p:nvSpPr>
          <p:cNvPr id="5" name="TextBox 4"/>
          <p:cNvSpPr txBox="1"/>
          <p:nvPr/>
        </p:nvSpPr>
        <p:spPr>
          <a:xfrm>
            <a:off x="304800" y="501134"/>
            <a:ext cx="8417497" cy="646331"/>
          </a:xfrm>
          <a:prstGeom prst="rect">
            <a:avLst/>
          </a:prstGeom>
          <a:noFill/>
        </p:spPr>
        <p:txBody>
          <a:bodyPr wrap="none" rtlCol="0">
            <a:spAutoFit/>
          </a:bodyPr>
          <a:lstStyle/>
          <a:p>
            <a:r>
              <a:rPr lang="en-US" dirty="0" smtClean="0"/>
              <a:t>Air  as a mixture of gases is pure. Water and its vapor in a tank is pure, but air and water</a:t>
            </a:r>
          </a:p>
          <a:p>
            <a:r>
              <a:rPr lang="en-US" dirty="0" smtClean="0"/>
              <a:t>vapor in the liquid form in a tank is not pure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147464"/>
            <a:ext cx="4565079" cy="30898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19836" y="1219200"/>
            <a:ext cx="3973944" cy="2819400"/>
          </a:xfrm>
          <a:prstGeom prst="rect">
            <a:avLst/>
          </a:prstGeom>
        </p:spPr>
      </p:pic>
      <p:sp>
        <p:nvSpPr>
          <p:cNvPr id="8" name="TextBox 7"/>
          <p:cNvSpPr txBox="1"/>
          <p:nvPr/>
        </p:nvSpPr>
        <p:spPr>
          <a:xfrm>
            <a:off x="914400" y="4419600"/>
            <a:ext cx="7020640" cy="369332"/>
          </a:xfrm>
          <a:prstGeom prst="rect">
            <a:avLst/>
          </a:prstGeom>
          <a:noFill/>
        </p:spPr>
        <p:txBody>
          <a:bodyPr wrap="none" rtlCol="0">
            <a:spAutoFit/>
          </a:bodyPr>
          <a:lstStyle/>
          <a:p>
            <a:r>
              <a:rPr lang="en-US" dirty="0" smtClean="0"/>
              <a:t>Go to plots&gt; property plot and select the fluid to plot any property in EES</a:t>
            </a:r>
            <a:endParaRPr lang="en-US" dirty="0"/>
          </a:p>
        </p:txBody>
      </p:sp>
      <p:sp>
        <p:nvSpPr>
          <p:cNvPr id="9" name="TextBox 8"/>
          <p:cNvSpPr txBox="1"/>
          <p:nvPr/>
        </p:nvSpPr>
        <p:spPr>
          <a:xfrm>
            <a:off x="533400" y="5181600"/>
            <a:ext cx="2077364" cy="120032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Critical point</a:t>
            </a:r>
          </a:p>
          <a:p>
            <a:r>
              <a:rPr lang="en-US" dirty="0" smtClean="0"/>
              <a:t>Saturated liquid line</a:t>
            </a:r>
          </a:p>
          <a:p>
            <a:r>
              <a:rPr lang="en-US" dirty="0" smtClean="0"/>
              <a:t>Saturated vapor line</a:t>
            </a:r>
          </a:p>
          <a:p>
            <a:r>
              <a:rPr lang="en-US" dirty="0" smtClean="0"/>
              <a:t>Quality line</a:t>
            </a:r>
            <a:endParaRPr lang="en-US" dirty="0"/>
          </a:p>
        </p:txBody>
      </p:sp>
      <p:sp>
        <p:nvSpPr>
          <p:cNvPr id="10" name="Freeform 9"/>
          <p:cNvSpPr/>
          <p:nvPr/>
        </p:nvSpPr>
        <p:spPr>
          <a:xfrm>
            <a:off x="3483864" y="5166360"/>
            <a:ext cx="1362456" cy="1143000"/>
          </a:xfrm>
          <a:custGeom>
            <a:avLst/>
            <a:gdLst>
              <a:gd name="connsiteX0" fmla="*/ 18288 w 1362456"/>
              <a:gd name="connsiteY0" fmla="*/ 0 h 1143000"/>
              <a:gd name="connsiteX1" fmla="*/ 0 w 1362456"/>
              <a:gd name="connsiteY1" fmla="*/ 1143000 h 1143000"/>
              <a:gd name="connsiteX2" fmla="*/ 1344168 w 1362456"/>
              <a:gd name="connsiteY2" fmla="*/ 1143000 h 1143000"/>
              <a:gd name="connsiteX3" fmla="*/ 1362456 w 1362456"/>
              <a:gd name="connsiteY3" fmla="*/ 36576 h 1143000"/>
            </a:gdLst>
            <a:ahLst/>
            <a:cxnLst>
              <a:cxn ang="0">
                <a:pos x="connsiteX0" y="connsiteY0"/>
              </a:cxn>
              <a:cxn ang="0">
                <a:pos x="connsiteX1" y="connsiteY1"/>
              </a:cxn>
              <a:cxn ang="0">
                <a:pos x="connsiteX2" y="connsiteY2"/>
              </a:cxn>
              <a:cxn ang="0">
                <a:pos x="connsiteX3" y="connsiteY3"/>
              </a:cxn>
            </a:cxnLst>
            <a:rect l="l" t="t" r="r" b="b"/>
            <a:pathLst>
              <a:path w="1362456" h="1143000">
                <a:moveTo>
                  <a:pt x="18288" y="0"/>
                </a:moveTo>
                <a:lnTo>
                  <a:pt x="0" y="1143000"/>
                </a:lnTo>
                <a:lnTo>
                  <a:pt x="1344168" y="1143000"/>
                </a:lnTo>
                <a:lnTo>
                  <a:pt x="1362456" y="3657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31771" y="5486400"/>
            <a:ext cx="130540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3483864" y="5943600"/>
            <a:ext cx="135331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3835908" y="6007553"/>
            <a:ext cx="292608" cy="18398"/>
          </a:xfrm>
          <a:custGeom>
            <a:avLst/>
            <a:gdLst>
              <a:gd name="connsiteX0" fmla="*/ 0 w 292608"/>
              <a:gd name="connsiteY0" fmla="*/ 0 h 18398"/>
              <a:gd name="connsiteX1" fmla="*/ 91440 w 292608"/>
              <a:gd name="connsiteY1" fmla="*/ 18288 h 18398"/>
              <a:gd name="connsiteX2" fmla="*/ 292608 w 292608"/>
              <a:gd name="connsiteY2" fmla="*/ 9144 h 18398"/>
            </a:gdLst>
            <a:ahLst/>
            <a:cxnLst>
              <a:cxn ang="0">
                <a:pos x="connsiteX0" y="connsiteY0"/>
              </a:cxn>
              <a:cxn ang="0">
                <a:pos x="connsiteX1" y="connsiteY1"/>
              </a:cxn>
              <a:cxn ang="0">
                <a:pos x="connsiteX2" y="connsiteY2"/>
              </a:cxn>
            </a:cxnLst>
            <a:rect l="l" t="t" r="r" b="b"/>
            <a:pathLst>
              <a:path w="292608" h="18398">
                <a:moveTo>
                  <a:pt x="0" y="0"/>
                </a:moveTo>
                <a:cubicBezTo>
                  <a:pt x="30480" y="6096"/>
                  <a:pt x="60392" y="19766"/>
                  <a:pt x="91440" y="18288"/>
                </a:cubicBezTo>
                <a:cubicBezTo>
                  <a:pt x="286509" y="8999"/>
                  <a:pt x="219383" y="9144"/>
                  <a:pt x="292608" y="91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950208" y="6190434"/>
            <a:ext cx="137160" cy="45719"/>
          </a:xfrm>
          <a:custGeom>
            <a:avLst/>
            <a:gdLst>
              <a:gd name="connsiteX0" fmla="*/ 0 w 274320"/>
              <a:gd name="connsiteY0" fmla="*/ 9196 h 9196"/>
              <a:gd name="connsiteX1" fmla="*/ 274320 w 274320"/>
              <a:gd name="connsiteY1" fmla="*/ 52 h 9196"/>
            </a:gdLst>
            <a:ahLst/>
            <a:cxnLst>
              <a:cxn ang="0">
                <a:pos x="connsiteX0" y="connsiteY0"/>
              </a:cxn>
              <a:cxn ang="0">
                <a:pos x="connsiteX1" y="connsiteY1"/>
              </a:cxn>
            </a:cxnLst>
            <a:rect l="l" t="t" r="r" b="b"/>
            <a:pathLst>
              <a:path w="274320" h="9196">
                <a:moveTo>
                  <a:pt x="0" y="9196"/>
                </a:moveTo>
                <a:cubicBezTo>
                  <a:pt x="219425" y="-1253"/>
                  <a:pt x="127943" y="52"/>
                  <a:pt x="274320" y="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915918" y="6112710"/>
            <a:ext cx="132588" cy="45719"/>
          </a:xfrm>
          <a:custGeom>
            <a:avLst/>
            <a:gdLst>
              <a:gd name="connsiteX0" fmla="*/ 0 w 265176"/>
              <a:gd name="connsiteY0" fmla="*/ 0 h 27432"/>
              <a:gd name="connsiteX1" fmla="*/ 237744 w 265176"/>
              <a:gd name="connsiteY1" fmla="*/ 9144 h 27432"/>
              <a:gd name="connsiteX2" fmla="*/ 265176 w 265176"/>
              <a:gd name="connsiteY2" fmla="*/ 27432 h 27432"/>
            </a:gdLst>
            <a:ahLst/>
            <a:cxnLst>
              <a:cxn ang="0">
                <a:pos x="connsiteX0" y="connsiteY0"/>
              </a:cxn>
              <a:cxn ang="0">
                <a:pos x="connsiteX1" y="connsiteY1"/>
              </a:cxn>
              <a:cxn ang="0">
                <a:pos x="connsiteX2" y="connsiteY2"/>
              </a:cxn>
            </a:cxnLst>
            <a:rect l="l" t="t" r="r" b="b"/>
            <a:pathLst>
              <a:path w="265176" h="27432">
                <a:moveTo>
                  <a:pt x="0" y="0"/>
                </a:moveTo>
                <a:cubicBezTo>
                  <a:pt x="79248" y="3048"/>
                  <a:pt x="158858" y="983"/>
                  <a:pt x="237744" y="9144"/>
                </a:cubicBezTo>
                <a:cubicBezTo>
                  <a:pt x="248675" y="10275"/>
                  <a:pt x="265176" y="27432"/>
                  <a:pt x="265176" y="2743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4280702" y="6213348"/>
            <a:ext cx="141732" cy="45719"/>
          </a:xfrm>
          <a:custGeom>
            <a:avLst/>
            <a:gdLst>
              <a:gd name="connsiteX0" fmla="*/ 0 w 283464"/>
              <a:gd name="connsiteY0" fmla="*/ 0 h 0"/>
              <a:gd name="connsiteX1" fmla="*/ 283464 w 283464"/>
              <a:gd name="connsiteY1" fmla="*/ 0 h 0"/>
            </a:gdLst>
            <a:ahLst/>
            <a:cxnLst>
              <a:cxn ang="0">
                <a:pos x="connsiteX0" y="connsiteY0"/>
              </a:cxn>
              <a:cxn ang="0">
                <a:pos x="connsiteX1" y="connsiteY1"/>
              </a:cxn>
            </a:cxnLst>
            <a:rect l="l" t="t" r="r" b="b"/>
            <a:pathLst>
              <a:path w="283464">
                <a:moveTo>
                  <a:pt x="0" y="0"/>
                </a:moveTo>
                <a:lnTo>
                  <a:pt x="283464"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90569" y="5940028"/>
            <a:ext cx="627095" cy="307777"/>
          </a:xfrm>
          <a:prstGeom prst="rect">
            <a:avLst/>
          </a:prstGeom>
          <a:noFill/>
        </p:spPr>
        <p:txBody>
          <a:bodyPr wrap="none" rtlCol="0">
            <a:spAutoFit/>
          </a:bodyPr>
          <a:lstStyle/>
          <a:p>
            <a:r>
              <a:rPr lang="en-US" sz="1400" dirty="0" smtClean="0"/>
              <a:t>Liquid</a:t>
            </a:r>
            <a:endParaRPr lang="en-US" sz="1400" dirty="0"/>
          </a:p>
        </p:txBody>
      </p:sp>
      <p:sp>
        <p:nvSpPr>
          <p:cNvPr id="23" name="TextBox 22"/>
          <p:cNvSpPr txBox="1"/>
          <p:nvPr/>
        </p:nvSpPr>
        <p:spPr>
          <a:xfrm>
            <a:off x="4018788" y="5583971"/>
            <a:ext cx="602024" cy="307777"/>
          </a:xfrm>
          <a:prstGeom prst="rect">
            <a:avLst/>
          </a:prstGeom>
          <a:noFill/>
        </p:spPr>
        <p:txBody>
          <a:bodyPr wrap="none" rtlCol="0">
            <a:spAutoFit/>
          </a:bodyPr>
          <a:lstStyle/>
          <a:p>
            <a:r>
              <a:rPr lang="en-US" sz="1400" dirty="0" smtClean="0"/>
              <a:t>vapor</a:t>
            </a:r>
            <a:endParaRPr lang="en-US" sz="1400" dirty="0"/>
          </a:p>
        </p:txBody>
      </p:sp>
      <mc:AlternateContent xmlns:mc="http://schemas.openxmlformats.org/markup-compatibility/2006">
        <mc:Choice xmlns:a14="http://schemas.microsoft.com/office/drawing/2010/main" xmlns="" Requires="a14">
          <p:sp>
            <p:nvSpPr>
              <p:cNvPr id="24" name="TextBox 23"/>
              <p:cNvSpPr txBox="1"/>
              <p:nvPr/>
            </p:nvSpPr>
            <p:spPr>
              <a:xfrm>
                <a:off x="5233132" y="5306849"/>
                <a:ext cx="3660648" cy="57458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X= quality= </a:t>
                </a:r>
                <a14:m>
                  <m:oMath xmlns:m="http://schemas.openxmlformats.org/officeDocument/2006/math">
                    <m:f>
                      <m:fPr>
                        <m:ctrlPr>
                          <a:rPr lang="en-US" sz="2000" b="0" i="1" smtClean="0">
                            <a:latin typeface="Cambria Math"/>
                          </a:rPr>
                        </m:ctrlPr>
                      </m:fPr>
                      <m:num>
                        <m:sSub>
                          <m:sSubPr>
                            <m:ctrlPr>
                              <a:rPr lang="en-US" sz="2000" b="0" i="1" smtClean="0">
                                <a:latin typeface="Cambria Math"/>
                              </a:rPr>
                            </m:ctrlPr>
                          </m:sSubPr>
                          <m:e>
                            <m:r>
                              <a:rPr lang="en-US" sz="2000" b="0" i="1" smtClean="0">
                                <a:latin typeface="Cambria Math"/>
                              </a:rPr>
                              <m:t>𝑚</m:t>
                            </m:r>
                          </m:e>
                          <m:sub>
                            <m:r>
                              <a:rPr lang="en-US" sz="2000" b="0" i="1" smtClean="0">
                                <a:latin typeface="Cambria Math"/>
                              </a:rPr>
                              <m:t>𝑣</m:t>
                            </m:r>
                          </m:sub>
                        </m:sSub>
                      </m:num>
                      <m:den>
                        <m:sSub>
                          <m:sSubPr>
                            <m:ctrlPr>
                              <a:rPr lang="en-US" sz="2000" b="0" i="1" smtClean="0">
                                <a:latin typeface="Cambria Math"/>
                              </a:rPr>
                            </m:ctrlPr>
                          </m:sSubPr>
                          <m:e>
                            <m:r>
                              <a:rPr lang="en-US" sz="2000" b="0" i="1" smtClean="0">
                                <a:latin typeface="Cambria Math"/>
                              </a:rPr>
                              <m:t>𝑚</m:t>
                            </m:r>
                          </m:e>
                          <m:sub>
                            <m:r>
                              <a:rPr lang="en-US" sz="2000" b="0" i="1" smtClean="0">
                                <a:latin typeface="Cambria Math"/>
                              </a:rPr>
                              <m:t>𝑣</m:t>
                            </m:r>
                          </m:sub>
                        </m:sSub>
                        <m:r>
                          <a:rPr lang="en-US" sz="2000" b="0" i="1" smtClean="0">
                            <a:latin typeface="Cambria Math"/>
                          </a:rPr>
                          <m:t>+</m:t>
                        </m:r>
                        <m:sSub>
                          <m:sSubPr>
                            <m:ctrlPr>
                              <a:rPr lang="en-US" sz="2000" b="0" i="1" smtClean="0">
                                <a:latin typeface="Cambria Math"/>
                              </a:rPr>
                            </m:ctrlPr>
                          </m:sSubPr>
                          <m:e>
                            <m:r>
                              <a:rPr lang="en-US" sz="2000" b="0" i="1" smtClean="0">
                                <a:latin typeface="Cambria Math"/>
                              </a:rPr>
                              <m:t>𝑚</m:t>
                            </m:r>
                          </m:e>
                          <m:sub>
                            <m:r>
                              <a:rPr lang="en-US" sz="2000" b="0" i="1" smtClean="0">
                                <a:latin typeface="Cambria Math"/>
                              </a:rPr>
                              <m:t>𝑙𝑖𝑞</m:t>
                            </m:r>
                          </m:sub>
                        </m:sSub>
                      </m:den>
                    </m:f>
                  </m:oMath>
                </a14:m>
                <a:r>
                  <a:rPr lang="en-US" dirty="0" smtClean="0"/>
                  <a:t> = </a:t>
                </a:r>
                <a:r>
                  <a:rPr lang="en-US" sz="1400" dirty="0" smtClean="0"/>
                  <a:t>dryness fraction</a:t>
                </a:r>
                <a:endParaRPr lang="en-US" sz="1400" dirty="0"/>
              </a:p>
            </p:txBody>
          </p:sp>
        </mc:Choice>
        <mc:Fallback>
          <p:sp>
            <p:nvSpPr>
              <p:cNvPr id="24" name="TextBox 23"/>
              <p:cNvSpPr txBox="1">
                <a:spLocks noRot="1" noChangeAspect="1" noMove="1" noResize="1" noEditPoints="1" noAdjustHandles="1" noChangeArrowheads="1" noChangeShapeType="1" noTextEdit="1"/>
              </p:cNvSpPr>
              <p:nvPr/>
            </p:nvSpPr>
            <p:spPr>
              <a:xfrm>
                <a:off x="5233132" y="5306849"/>
                <a:ext cx="3660648" cy="574581"/>
              </a:xfrm>
              <a:prstGeom prst="rect">
                <a:avLst/>
              </a:prstGeom>
              <a:blipFill rotWithShape="1">
                <a:blip r:embed="rId4"/>
                <a:stretch>
                  <a:fillRect/>
                </a:stretch>
              </a:blipFill>
            </p:spPr>
            <p:txBody>
              <a:bodyPr/>
              <a:lstStyle/>
              <a:p>
                <a:r>
                  <a:rPr lang="en-US">
                    <a:noFill/>
                  </a:rPr>
                  <a:t> </a:t>
                </a:r>
              </a:p>
            </p:txBody>
          </p:sp>
        </mc:Fallback>
      </mc:AlternateContent>
      <p:sp>
        <p:nvSpPr>
          <p:cNvPr id="25" name="TextBox 24"/>
          <p:cNvSpPr txBox="1"/>
          <p:nvPr/>
        </p:nvSpPr>
        <p:spPr>
          <a:xfrm>
            <a:off x="5220940" y="6197263"/>
            <a:ext cx="359406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For liquid line x=0, for vapor line x=1</a:t>
            </a:r>
            <a:endParaRPr lang="en-US" dirty="0"/>
          </a:p>
        </p:txBody>
      </p:sp>
    </p:spTree>
    <p:extLst>
      <p:ext uri="{BB962C8B-B14F-4D97-AF65-F5344CB8AC3E}">
        <p14:creationId xmlns:p14="http://schemas.microsoft.com/office/powerpoint/2010/main" xmlns="" val="2692423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8496" y="24384"/>
            <a:ext cx="5105400" cy="362213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393566" y="3429000"/>
            <a:ext cx="4618369" cy="3276600"/>
          </a:xfrm>
          <a:prstGeom prst="rect">
            <a:avLst/>
          </a:prstGeom>
        </p:spPr>
      </p:pic>
      <p:sp>
        <p:nvSpPr>
          <p:cNvPr id="4" name="TextBox 3"/>
          <p:cNvSpPr txBox="1"/>
          <p:nvPr/>
        </p:nvSpPr>
        <p:spPr>
          <a:xfrm>
            <a:off x="2705100" y="762000"/>
            <a:ext cx="502061" cy="369332"/>
          </a:xfrm>
          <a:prstGeom prst="rect">
            <a:avLst/>
          </a:prstGeom>
          <a:noFill/>
        </p:spPr>
        <p:txBody>
          <a:bodyPr wrap="none" rtlCol="0">
            <a:spAutoFit/>
          </a:bodyPr>
          <a:lstStyle/>
          <a:p>
            <a:r>
              <a:rPr lang="en-US" dirty="0" err="1" smtClean="0"/>
              <a:t>L+v</a:t>
            </a:r>
            <a:endParaRPr lang="en-US" dirty="0"/>
          </a:p>
        </p:txBody>
      </p:sp>
      <p:sp>
        <p:nvSpPr>
          <p:cNvPr id="5" name="TextBox 4"/>
          <p:cNvSpPr txBox="1"/>
          <p:nvPr/>
        </p:nvSpPr>
        <p:spPr>
          <a:xfrm>
            <a:off x="4572000" y="1600200"/>
            <a:ext cx="288862" cy="369332"/>
          </a:xfrm>
          <a:prstGeom prst="rect">
            <a:avLst/>
          </a:prstGeom>
          <a:noFill/>
        </p:spPr>
        <p:txBody>
          <a:bodyPr wrap="none" rtlCol="0">
            <a:spAutoFit/>
          </a:bodyPr>
          <a:lstStyle/>
          <a:p>
            <a:r>
              <a:rPr lang="en-US" dirty="0" smtClean="0"/>
              <a:t>v</a:t>
            </a:r>
            <a:endParaRPr lang="en-US" dirty="0"/>
          </a:p>
        </p:txBody>
      </p:sp>
      <p:sp>
        <p:nvSpPr>
          <p:cNvPr id="6" name="TextBox 5"/>
          <p:cNvSpPr txBox="1"/>
          <p:nvPr/>
        </p:nvSpPr>
        <p:spPr>
          <a:xfrm>
            <a:off x="1371600" y="1131332"/>
            <a:ext cx="282450" cy="369332"/>
          </a:xfrm>
          <a:prstGeom prst="rect">
            <a:avLst/>
          </a:prstGeom>
          <a:noFill/>
        </p:spPr>
        <p:txBody>
          <a:bodyPr wrap="none" rtlCol="0">
            <a:spAutoFit/>
          </a:bodyPr>
          <a:lstStyle/>
          <a:p>
            <a:r>
              <a:rPr lang="en-US" dirty="0"/>
              <a:t>L</a:t>
            </a:r>
          </a:p>
        </p:txBody>
      </p:sp>
      <p:sp>
        <p:nvSpPr>
          <p:cNvPr id="8" name="TextBox 7"/>
          <p:cNvSpPr txBox="1"/>
          <p:nvPr/>
        </p:nvSpPr>
        <p:spPr>
          <a:xfrm>
            <a:off x="5276088" y="300335"/>
            <a:ext cx="3774559"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Any two states are needed to describe</a:t>
            </a:r>
          </a:p>
          <a:p>
            <a:r>
              <a:rPr lang="en-US" dirty="0" smtClean="0"/>
              <a:t>the thermodynamic property:</a:t>
            </a:r>
          </a:p>
          <a:p>
            <a:r>
              <a:rPr lang="en-US" dirty="0" smtClean="0"/>
              <a:t>U(</a:t>
            </a:r>
            <a:r>
              <a:rPr lang="en-US" dirty="0" err="1" smtClean="0"/>
              <a:t>p,v</a:t>
            </a:r>
            <a:r>
              <a:rPr lang="en-US" dirty="0" smtClean="0"/>
              <a:t>), u(</a:t>
            </a:r>
            <a:r>
              <a:rPr lang="en-US" dirty="0" err="1" smtClean="0"/>
              <a:t>p,x</a:t>
            </a:r>
            <a:r>
              <a:rPr lang="en-US" dirty="0" smtClean="0"/>
              <a:t>) u(</a:t>
            </a:r>
            <a:r>
              <a:rPr lang="en-US" dirty="0" err="1" smtClean="0"/>
              <a:t>h,x</a:t>
            </a:r>
            <a:r>
              <a:rPr lang="en-US" dirty="0" smtClean="0"/>
              <a:t>) u(</a:t>
            </a:r>
            <a:r>
              <a:rPr lang="en-US" dirty="0" err="1" smtClean="0"/>
              <a:t>p,t</a:t>
            </a:r>
            <a:r>
              <a:rPr lang="en-US" dirty="0" smtClean="0"/>
              <a:t>)</a:t>
            </a:r>
            <a:endParaRPr lang="en-US" dirty="0"/>
          </a:p>
        </p:txBody>
      </p:sp>
      <p:sp>
        <p:nvSpPr>
          <p:cNvPr id="9" name="TextBox 8"/>
          <p:cNvSpPr txBox="1"/>
          <p:nvPr/>
        </p:nvSpPr>
        <p:spPr>
          <a:xfrm>
            <a:off x="5506735" y="1434445"/>
            <a:ext cx="35052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t>But at the saturated liquid or vapor line</a:t>
            </a:r>
          </a:p>
          <a:p>
            <a:r>
              <a:rPr lang="en-US" sz="1600" dirty="0" smtClean="0"/>
              <a:t>Or inside the dome, P and T both can not be used to determine</a:t>
            </a:r>
          </a:p>
          <a:p>
            <a:r>
              <a:rPr lang="en-US" sz="1600" dirty="0"/>
              <a:t>a</a:t>
            </a:r>
            <a:r>
              <a:rPr lang="en-US" sz="1600" dirty="0" smtClean="0"/>
              <a:t>ny property. Either P </a:t>
            </a:r>
            <a:r>
              <a:rPr lang="en-US" sz="1600" dirty="0"/>
              <a:t>o</a:t>
            </a:r>
            <a:r>
              <a:rPr lang="en-US" sz="1600" dirty="0" smtClean="0"/>
              <a:t>r T can be used along with some other variable, say, x</a:t>
            </a:r>
          </a:p>
          <a:p>
            <a:r>
              <a:rPr lang="en-US" sz="1600" dirty="0" smtClean="0"/>
              <a:t>V, s, h</a:t>
            </a:r>
            <a:endParaRPr lang="en-US" sz="1600" dirty="0"/>
          </a:p>
        </p:txBody>
      </p:sp>
      <p:sp>
        <p:nvSpPr>
          <p:cNvPr id="10" name="TextBox 9"/>
          <p:cNvSpPr txBox="1"/>
          <p:nvPr/>
        </p:nvSpPr>
        <p:spPr>
          <a:xfrm>
            <a:off x="210674" y="3886199"/>
            <a:ext cx="4204228" cy="646331"/>
          </a:xfrm>
          <a:prstGeom prst="rect">
            <a:avLst/>
          </a:prstGeom>
          <a:noFill/>
        </p:spPr>
        <p:txBody>
          <a:bodyPr wrap="none" rtlCol="0">
            <a:spAutoFit/>
          </a:bodyPr>
          <a:lstStyle/>
          <a:p>
            <a:r>
              <a:rPr lang="en-US" dirty="0"/>
              <a:t>v=volume(water, p=500[</a:t>
            </a:r>
            <a:r>
              <a:rPr lang="en-US" dirty="0" err="1"/>
              <a:t>kpa</a:t>
            </a:r>
            <a:r>
              <a:rPr lang="en-US" dirty="0"/>
              <a:t>], x=.8)</a:t>
            </a:r>
          </a:p>
          <a:p>
            <a:r>
              <a:rPr lang="en-US" dirty="0"/>
              <a:t>v1=volume(steam, t=500[c], s=5.8[</a:t>
            </a:r>
            <a:r>
              <a:rPr lang="en-US" dirty="0" err="1"/>
              <a:t>kj</a:t>
            </a:r>
            <a:r>
              <a:rPr lang="en-US" dirty="0"/>
              <a:t>/kg-c])</a:t>
            </a:r>
          </a:p>
        </p:txBody>
      </p:sp>
      <p:sp>
        <p:nvSpPr>
          <p:cNvPr id="11" name="TextBox 10"/>
          <p:cNvSpPr txBox="1"/>
          <p:nvPr/>
        </p:nvSpPr>
        <p:spPr>
          <a:xfrm>
            <a:off x="435864" y="4553867"/>
            <a:ext cx="2112822" cy="369332"/>
          </a:xfrm>
          <a:prstGeom prst="rect">
            <a:avLst/>
          </a:prstGeom>
          <a:noFill/>
        </p:spPr>
        <p:txBody>
          <a:bodyPr wrap="none" rtlCol="0">
            <a:spAutoFit/>
          </a:bodyPr>
          <a:lstStyle/>
          <a:p>
            <a:r>
              <a:rPr lang="en-US" dirty="0" smtClean="0"/>
              <a:t>Default unit system: </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7462" y="4950631"/>
            <a:ext cx="3321582" cy="1327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9104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458200" cy="923330"/>
          </a:xfrm>
          <a:prstGeom prst="rect">
            <a:avLst/>
          </a:prstGeom>
          <a:noFill/>
        </p:spPr>
        <p:txBody>
          <a:bodyPr wrap="square" rtlCol="0">
            <a:spAutoFit/>
          </a:bodyPr>
          <a:lstStyle/>
          <a:p>
            <a:r>
              <a:rPr lang="en-US" dirty="0" smtClean="0"/>
              <a:t>Go to &gt; help &gt; help index&gt; thermo physical property to see the property library in EES</a:t>
            </a:r>
          </a:p>
          <a:p>
            <a:r>
              <a:rPr lang="en-US" dirty="0" smtClean="0"/>
              <a:t>Go to &gt; help &gt; help index&gt; fluid property information to see various fluids for which you can get the property</a:t>
            </a:r>
            <a:endParaRPr lang="en-US" dirty="0"/>
          </a:p>
        </p:txBody>
      </p:sp>
      <p:sp>
        <p:nvSpPr>
          <p:cNvPr id="3" name="TextBox 2"/>
          <p:cNvSpPr txBox="1"/>
          <p:nvPr/>
        </p:nvSpPr>
        <p:spPr>
          <a:xfrm>
            <a:off x="380999" y="1188506"/>
            <a:ext cx="2587247" cy="369332"/>
          </a:xfrm>
          <a:prstGeom prst="rect">
            <a:avLst/>
          </a:prstGeom>
          <a:noFill/>
        </p:spPr>
        <p:txBody>
          <a:bodyPr wrap="none" rtlCol="0">
            <a:spAutoFit/>
          </a:bodyPr>
          <a:lstStyle/>
          <a:p>
            <a:r>
              <a:rPr lang="en-US" dirty="0" smtClean="0">
                <a:solidFill>
                  <a:srgbClr val="FF0000"/>
                </a:solidFill>
              </a:rPr>
              <a:t>Real fluid and ideal gases </a:t>
            </a:r>
            <a:endParaRPr lang="en-US" dirty="0">
              <a:solidFill>
                <a:srgbClr val="FF0000"/>
              </a:solidFill>
            </a:endParaRPr>
          </a:p>
        </p:txBody>
      </p:sp>
      <p:sp>
        <p:nvSpPr>
          <p:cNvPr id="4" name="TextBox 3"/>
          <p:cNvSpPr txBox="1"/>
          <p:nvPr/>
        </p:nvSpPr>
        <p:spPr>
          <a:xfrm>
            <a:off x="228600" y="1557838"/>
            <a:ext cx="7497565" cy="203132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If you write the name of the fluid as : ‘methane’ then it is treated as real fluid</a:t>
            </a:r>
          </a:p>
          <a:p>
            <a:r>
              <a:rPr lang="en-US" dirty="0" smtClean="0"/>
              <a:t>If you write that as: ‘ch4’ then it is treated as ideal gas</a:t>
            </a:r>
          </a:p>
          <a:p>
            <a:r>
              <a:rPr lang="en-US" dirty="0" smtClean="0"/>
              <a:t>Internal energy and enthalpy of an ideal gas is a function of temp only, so no</a:t>
            </a:r>
          </a:p>
          <a:p>
            <a:r>
              <a:rPr lang="en-US" dirty="0"/>
              <a:t>o</a:t>
            </a:r>
            <a:r>
              <a:rPr lang="en-US" dirty="0" smtClean="0"/>
              <a:t>ther variable is needed if temp is specified.</a:t>
            </a:r>
          </a:p>
          <a:p>
            <a:endParaRPr lang="en-US" dirty="0"/>
          </a:p>
          <a:p>
            <a:r>
              <a:rPr lang="en-US" dirty="0"/>
              <a:t>h=enthalpy(air, t=400</a:t>
            </a:r>
            <a:r>
              <a:rPr lang="en-US" dirty="0" smtClean="0"/>
              <a:t>) { t is sufficient to find h}</a:t>
            </a:r>
            <a:endParaRPr lang="en-US" dirty="0"/>
          </a:p>
          <a:p>
            <a:r>
              <a:rPr lang="en-US" dirty="0"/>
              <a:t>h1=enthalpy(air, v=.2, s=4</a:t>
            </a:r>
            <a:r>
              <a:rPr lang="en-US" dirty="0" smtClean="0"/>
              <a:t>){ here two variables are needed since t is not given}</a:t>
            </a:r>
          </a:p>
        </p:txBody>
      </p:sp>
      <p:sp>
        <p:nvSpPr>
          <p:cNvPr id="5" name="TextBox 4"/>
          <p:cNvSpPr txBox="1"/>
          <p:nvPr/>
        </p:nvSpPr>
        <p:spPr>
          <a:xfrm>
            <a:off x="91182" y="4114800"/>
            <a:ext cx="40386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0" algn="just"/>
            <a:r>
              <a:rPr lang="en-US" dirty="0"/>
              <a:t>A vessel having a volume of .4m</a:t>
            </a:r>
            <a:r>
              <a:rPr lang="en-US" baseline="30000" dirty="0"/>
              <a:t>3</a:t>
            </a:r>
            <a:r>
              <a:rPr lang="en-US" dirty="0"/>
              <a:t> contains 2 kg of liquid water and water vapor mixture in equilibrium at a pressure of 600kpa. (a) Find the volume and mass of liquid , (b) volume and mass of vapor</a:t>
            </a:r>
          </a:p>
          <a:p>
            <a:endParaRPr lang="en-US"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43400" y="3745468"/>
            <a:ext cx="3048000" cy="22520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380999" y="3657600"/>
            <a:ext cx="2044149" cy="369332"/>
          </a:xfrm>
          <a:prstGeom prst="rect">
            <a:avLst/>
          </a:prstGeom>
          <a:noFill/>
        </p:spPr>
        <p:txBody>
          <a:bodyPr wrap="none" rtlCol="0">
            <a:spAutoFit/>
          </a:bodyPr>
          <a:lstStyle/>
          <a:p>
            <a:r>
              <a:rPr lang="en-US" b="1" dirty="0" smtClean="0">
                <a:solidFill>
                  <a:srgbClr val="FF0000"/>
                </a:solidFill>
              </a:rPr>
              <a:t>Example problem-1</a:t>
            </a:r>
            <a:endParaRPr lang="en-US" b="1" dirty="0">
              <a:solidFill>
                <a:srgbClr val="FF0000"/>
              </a:solidFill>
            </a:endParaRPr>
          </a:p>
        </p:txBody>
      </p:sp>
    </p:spTree>
    <p:extLst>
      <p:ext uri="{BB962C8B-B14F-4D97-AF65-F5344CB8AC3E}">
        <p14:creationId xmlns:p14="http://schemas.microsoft.com/office/powerpoint/2010/main" xmlns="" val="3302701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3962400"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lgn="just"/>
            <a:r>
              <a:rPr lang="en-US" sz="1600" dirty="0"/>
              <a:t>A rigid vessels contains saturated ammonia vapor at 20C. Heat is transferred to the system until the temp reaches 40C. What is the pressure at this point.</a:t>
            </a:r>
          </a:p>
        </p:txBody>
      </p:sp>
      <p:pic>
        <p:nvPicPr>
          <p:cNvPr id="3" name="Picture 2"/>
          <p:cNvPicPr/>
          <p:nvPr/>
        </p:nvPicPr>
        <p:blipFill>
          <a:blip r:embed="rId2"/>
          <a:srcRect/>
          <a:stretch>
            <a:fillRect/>
          </a:stretch>
        </p:blipFill>
        <p:spPr bwMode="auto">
          <a:xfrm>
            <a:off x="4572000" y="110680"/>
            <a:ext cx="3519488" cy="1462088"/>
          </a:xfrm>
          <a:prstGeom prst="rect">
            <a:avLst/>
          </a:prstGeom>
          <a:noFill/>
          <a:ln w="9525">
            <a:noFill/>
            <a:miter lim="800000"/>
            <a:headEnd/>
            <a:tailEnd/>
          </a:ln>
        </p:spPr>
      </p:pic>
      <p:pic>
        <p:nvPicPr>
          <p:cNvPr id="4" name="Picture 3"/>
          <p:cNvPicPr/>
          <p:nvPr/>
        </p:nvPicPr>
        <p:blipFill>
          <a:blip r:embed="rId3"/>
          <a:srcRect/>
          <a:stretch>
            <a:fillRect/>
          </a:stretch>
        </p:blipFill>
        <p:spPr bwMode="auto">
          <a:xfrm>
            <a:off x="4943474" y="1311783"/>
            <a:ext cx="2924175" cy="1038225"/>
          </a:xfrm>
          <a:prstGeom prst="rect">
            <a:avLst/>
          </a:prstGeom>
          <a:noFill/>
          <a:ln w="9525">
            <a:noFill/>
            <a:miter lim="800000"/>
            <a:headEnd/>
            <a:tailEnd/>
          </a:ln>
        </p:spPr>
      </p:pic>
      <p:sp>
        <p:nvSpPr>
          <p:cNvPr id="6" name="TextBox 5"/>
          <p:cNvSpPr txBox="1"/>
          <p:nvPr/>
        </p:nvSpPr>
        <p:spPr>
          <a:xfrm>
            <a:off x="685800" y="33004"/>
            <a:ext cx="2044149" cy="369332"/>
          </a:xfrm>
          <a:prstGeom prst="rect">
            <a:avLst/>
          </a:prstGeom>
          <a:noFill/>
        </p:spPr>
        <p:txBody>
          <a:bodyPr wrap="none" rtlCol="0">
            <a:spAutoFit/>
          </a:bodyPr>
          <a:lstStyle/>
          <a:p>
            <a:r>
              <a:rPr lang="en-US" b="1" dirty="0" smtClean="0">
                <a:solidFill>
                  <a:srgbClr val="FF0000"/>
                </a:solidFill>
              </a:rPr>
              <a:t>Example problem-2</a:t>
            </a:r>
            <a:endParaRPr lang="en-US" b="1" dirty="0">
              <a:solidFill>
                <a:srgbClr val="FF0000"/>
              </a:solidFill>
            </a:endParaRPr>
          </a:p>
        </p:txBody>
      </p:sp>
      <p:sp>
        <p:nvSpPr>
          <p:cNvPr id="7" name="Rectangle 6"/>
          <p:cNvSpPr/>
          <p:nvPr/>
        </p:nvSpPr>
        <p:spPr>
          <a:xfrm>
            <a:off x="225552" y="2819399"/>
            <a:ext cx="3508248" cy="255454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a:r>
              <a:rPr lang="en-US" sz="1600" dirty="0"/>
              <a:t>A piston cylinder arrangement contains air at 250kpa, 300C. The 50kg piston has a </a:t>
            </a:r>
            <a:r>
              <a:rPr lang="en-US" sz="1600" dirty="0" err="1"/>
              <a:t>dia</a:t>
            </a:r>
            <a:r>
              <a:rPr lang="en-US" sz="1600" dirty="0"/>
              <a:t> of .1m and initially pushes against the stops. The atmosphere is at 100kpa, 20C. </a:t>
            </a:r>
            <a:r>
              <a:rPr lang="en-US" sz="1600" dirty="0" smtClean="0"/>
              <a:t>The </a:t>
            </a:r>
            <a:r>
              <a:rPr lang="en-US" sz="1600" dirty="0"/>
              <a:t>cylinder now cools as heat is transferred to the ambient. (a) At what temp does the piston begin to move down, (b) How far has the piston dropped when the temp reaches ambient.</a:t>
            </a:r>
          </a:p>
        </p:txBody>
      </p:sp>
      <p:sp>
        <p:nvSpPr>
          <p:cNvPr id="8" name="TextBox 7"/>
          <p:cNvSpPr txBox="1"/>
          <p:nvPr/>
        </p:nvSpPr>
        <p:spPr>
          <a:xfrm>
            <a:off x="467403" y="2362200"/>
            <a:ext cx="2044149" cy="369332"/>
          </a:xfrm>
          <a:prstGeom prst="rect">
            <a:avLst/>
          </a:prstGeom>
          <a:noFill/>
        </p:spPr>
        <p:txBody>
          <a:bodyPr wrap="none" rtlCol="0">
            <a:spAutoFit/>
          </a:bodyPr>
          <a:lstStyle/>
          <a:p>
            <a:r>
              <a:rPr lang="en-US" b="1" dirty="0" smtClean="0">
                <a:solidFill>
                  <a:srgbClr val="FF0000"/>
                </a:solidFill>
              </a:rPr>
              <a:t>Example problem-3</a:t>
            </a:r>
            <a:endParaRPr lang="en-US" b="1" dirty="0">
              <a:solidFill>
                <a:srgbClr val="FF0000"/>
              </a:solidFill>
            </a:endParaRPr>
          </a:p>
        </p:txBody>
      </p:sp>
      <p:sp>
        <p:nvSpPr>
          <p:cNvPr id="11" name="Rectangle 10"/>
          <p:cNvSpPr/>
          <p:nvPr/>
        </p:nvSpPr>
        <p:spPr>
          <a:xfrm>
            <a:off x="3776662" y="2462784"/>
            <a:ext cx="5257800" cy="2308324"/>
          </a:xfrm>
          <a:prstGeom prst="rect">
            <a:avLst/>
          </a:prstGeom>
        </p:spPr>
        <p:txBody>
          <a:bodyPr wrap="square">
            <a:spAutoFit/>
          </a:bodyPr>
          <a:lstStyle/>
          <a:p>
            <a:r>
              <a:rPr lang="en-US" sz="1600" dirty="0" err="1"/>
              <a:t>pf</a:t>
            </a:r>
            <a:r>
              <a:rPr lang="en-US" sz="1600" dirty="0"/>
              <a:t>=100+50*g#/area*convert(</a:t>
            </a:r>
            <a:r>
              <a:rPr lang="en-US" sz="1600" dirty="0" err="1"/>
              <a:t>pa,kpa</a:t>
            </a:r>
            <a:r>
              <a:rPr lang="en-US" sz="1600" dirty="0"/>
              <a:t>)</a:t>
            </a:r>
          </a:p>
          <a:p>
            <a:r>
              <a:rPr lang="en-US" sz="1600" dirty="0"/>
              <a:t>area=pi*d^2/4; d=.1</a:t>
            </a:r>
          </a:p>
          <a:p>
            <a:r>
              <a:rPr lang="en-US" sz="1600" dirty="0"/>
              <a:t>v1_ac=area*.25; v1=volume(</a:t>
            </a:r>
            <a:r>
              <a:rPr lang="en-US" sz="1600" dirty="0" err="1"/>
              <a:t>air,p</a:t>
            </a:r>
            <a:r>
              <a:rPr lang="en-US" sz="1600" dirty="0"/>
              <a:t>=250,t=300)</a:t>
            </a:r>
          </a:p>
          <a:p>
            <a:r>
              <a:rPr lang="en-US" sz="1600" dirty="0"/>
              <a:t>m1=v1_ac/v1</a:t>
            </a:r>
          </a:p>
          <a:p>
            <a:r>
              <a:rPr lang="en-US" sz="1600" dirty="0"/>
              <a:t>t2=temperature(</a:t>
            </a:r>
            <a:r>
              <a:rPr lang="en-US" sz="1600" dirty="0" err="1"/>
              <a:t>air,p</a:t>
            </a:r>
            <a:r>
              <a:rPr lang="en-US" sz="1600" dirty="0"/>
              <a:t>=</a:t>
            </a:r>
            <a:r>
              <a:rPr lang="en-US" sz="1600" dirty="0" err="1"/>
              <a:t>pf,v</a:t>
            </a:r>
            <a:r>
              <a:rPr lang="en-US" sz="1600" dirty="0"/>
              <a:t>=v1) { final temp of air for piston to come down}</a:t>
            </a:r>
          </a:p>
          <a:p>
            <a:r>
              <a:rPr lang="en-US" sz="1600" dirty="0"/>
              <a:t>v2=v2_ac/m1</a:t>
            </a:r>
          </a:p>
          <a:p>
            <a:r>
              <a:rPr lang="en-US" sz="1600" dirty="0"/>
              <a:t>v2=volume(</a:t>
            </a:r>
            <a:r>
              <a:rPr lang="en-US" sz="1600" dirty="0" err="1"/>
              <a:t>air,p</a:t>
            </a:r>
            <a:r>
              <a:rPr lang="en-US" sz="1600" dirty="0"/>
              <a:t>=</a:t>
            </a:r>
            <a:r>
              <a:rPr lang="en-US" sz="1600" dirty="0" err="1"/>
              <a:t>pf,t</a:t>
            </a:r>
            <a:r>
              <a:rPr lang="en-US" sz="1600" dirty="0"/>
              <a:t>=20)</a:t>
            </a:r>
          </a:p>
          <a:p>
            <a:r>
              <a:rPr lang="en-US" sz="1600" dirty="0"/>
              <a:t>h2=v2_ac/area; </a:t>
            </a:r>
            <a:r>
              <a:rPr lang="en-US" sz="1600" dirty="0" err="1"/>
              <a:t>ht_fall</a:t>
            </a:r>
            <a:r>
              <a:rPr lang="en-US" sz="1600" dirty="0"/>
              <a:t>=.25-h2</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02263" y="4786348"/>
            <a:ext cx="4858962" cy="2086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74369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height of the stops above the bottom of </a:t>
            </a:r>
            <a:r>
              <a:rPr lang="en-US" smtClean="0"/>
              <a:t>cylinder is 0.25m</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507</Words>
  <Application>Microsoft Office PowerPoint</Application>
  <PresentationFormat>On-screen Show (4:3)</PresentationFormat>
  <Paragraphs>50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Prof.S.K.Dash</dc:creator>
  <cp:lastModifiedBy>Thickuser</cp:lastModifiedBy>
  <cp:revision>10</cp:revision>
  <dcterms:created xsi:type="dcterms:W3CDTF">2014-09-19T03:48:59Z</dcterms:created>
  <dcterms:modified xsi:type="dcterms:W3CDTF">2015-01-13T07:26:01Z</dcterms:modified>
</cp:coreProperties>
</file>