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>
      <p:cViewPr varScale="1">
        <p:scale>
          <a:sx n="96" d="100"/>
          <a:sy n="96" d="100"/>
        </p:scale>
        <p:origin x="-114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DC6C-8F1B-4368-A1F2-8E363A0679E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913-27DF-4367-91EF-C5F4F8FF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DC6C-8F1B-4368-A1F2-8E363A0679E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913-27DF-4367-91EF-C5F4F8FF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DC6C-8F1B-4368-A1F2-8E363A0679E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913-27DF-4367-91EF-C5F4F8FF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DC6C-8F1B-4368-A1F2-8E363A0679E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913-27DF-4367-91EF-C5F4F8FF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DC6C-8F1B-4368-A1F2-8E363A0679E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913-27DF-4367-91EF-C5F4F8FF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6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DC6C-8F1B-4368-A1F2-8E363A0679E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913-27DF-4367-91EF-C5F4F8FF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DC6C-8F1B-4368-A1F2-8E363A0679E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913-27DF-4367-91EF-C5F4F8FF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DC6C-8F1B-4368-A1F2-8E363A0679E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913-27DF-4367-91EF-C5F4F8FF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9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DC6C-8F1B-4368-A1F2-8E363A0679E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913-27DF-4367-91EF-C5F4F8FF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0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DC6C-8F1B-4368-A1F2-8E363A0679E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913-27DF-4367-91EF-C5F4F8FF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4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DC6C-8F1B-4368-A1F2-8E363A0679E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913-27DF-4367-91EF-C5F4F8FF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BDC6C-8F1B-4368-A1F2-8E363A0679EE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C913-27DF-4367-91EF-C5F4F8FF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9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90822"/>
            <a:ext cx="299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Macroscopic and microscopic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30576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Considered at molecular level  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91200" y="45965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7852" y="229267"/>
            <a:ext cx="277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Microscopic, temperature 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40636" y="670857"/>
            <a:ext cx="532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Without taking events at molecular level ,  Macroscopic        Volume  ,V 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34100" y="82474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1371600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System and control volume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094694" y="1417320"/>
            <a:ext cx="965242" cy="941832"/>
          </a:xfrm>
          <a:custGeom>
            <a:avLst/>
            <a:gdLst>
              <a:gd name="connsiteX0" fmla="*/ 133138 w 965242"/>
              <a:gd name="connsiteY0" fmla="*/ 100584 h 941832"/>
              <a:gd name="connsiteX1" fmla="*/ 133138 w 965242"/>
              <a:gd name="connsiteY1" fmla="*/ 100584 h 941832"/>
              <a:gd name="connsiteX2" fmla="*/ 87418 w 965242"/>
              <a:gd name="connsiteY2" fmla="*/ 182880 h 941832"/>
              <a:gd name="connsiteX3" fmla="*/ 41698 w 965242"/>
              <a:gd name="connsiteY3" fmla="*/ 246888 h 941832"/>
              <a:gd name="connsiteX4" fmla="*/ 14266 w 965242"/>
              <a:gd name="connsiteY4" fmla="*/ 301752 h 941832"/>
              <a:gd name="connsiteX5" fmla="*/ 14266 w 965242"/>
              <a:gd name="connsiteY5" fmla="*/ 521208 h 941832"/>
              <a:gd name="connsiteX6" fmla="*/ 50842 w 965242"/>
              <a:gd name="connsiteY6" fmla="*/ 585216 h 941832"/>
              <a:gd name="connsiteX7" fmla="*/ 142282 w 965242"/>
              <a:gd name="connsiteY7" fmla="*/ 603504 h 941832"/>
              <a:gd name="connsiteX8" fmla="*/ 142282 w 965242"/>
              <a:gd name="connsiteY8" fmla="*/ 603504 h 941832"/>
              <a:gd name="connsiteX9" fmla="*/ 206290 w 965242"/>
              <a:gd name="connsiteY9" fmla="*/ 694944 h 941832"/>
              <a:gd name="connsiteX10" fmla="*/ 279442 w 965242"/>
              <a:gd name="connsiteY10" fmla="*/ 768096 h 941832"/>
              <a:gd name="connsiteX11" fmla="*/ 407458 w 965242"/>
              <a:gd name="connsiteY11" fmla="*/ 859536 h 941832"/>
              <a:gd name="connsiteX12" fmla="*/ 462322 w 965242"/>
              <a:gd name="connsiteY12" fmla="*/ 877824 h 941832"/>
              <a:gd name="connsiteX13" fmla="*/ 517186 w 965242"/>
              <a:gd name="connsiteY13" fmla="*/ 932688 h 941832"/>
              <a:gd name="connsiteX14" fmla="*/ 553762 w 965242"/>
              <a:gd name="connsiteY14" fmla="*/ 941832 h 941832"/>
              <a:gd name="connsiteX15" fmla="*/ 636058 w 965242"/>
              <a:gd name="connsiteY15" fmla="*/ 923544 h 941832"/>
              <a:gd name="connsiteX16" fmla="*/ 910378 w 965242"/>
              <a:gd name="connsiteY16" fmla="*/ 914400 h 941832"/>
              <a:gd name="connsiteX17" fmla="*/ 937810 w 965242"/>
              <a:gd name="connsiteY17" fmla="*/ 877824 h 941832"/>
              <a:gd name="connsiteX18" fmla="*/ 965242 w 965242"/>
              <a:gd name="connsiteY18" fmla="*/ 813816 h 941832"/>
              <a:gd name="connsiteX19" fmla="*/ 956098 w 965242"/>
              <a:gd name="connsiteY19" fmla="*/ 621792 h 941832"/>
              <a:gd name="connsiteX20" fmla="*/ 946954 w 965242"/>
              <a:gd name="connsiteY20" fmla="*/ 566928 h 941832"/>
              <a:gd name="connsiteX21" fmla="*/ 928666 w 965242"/>
              <a:gd name="connsiteY21" fmla="*/ 539496 h 941832"/>
              <a:gd name="connsiteX22" fmla="*/ 873802 w 965242"/>
              <a:gd name="connsiteY22" fmla="*/ 484632 h 941832"/>
              <a:gd name="connsiteX23" fmla="*/ 873802 w 965242"/>
              <a:gd name="connsiteY23" fmla="*/ 484632 h 941832"/>
              <a:gd name="connsiteX24" fmla="*/ 892090 w 965242"/>
              <a:gd name="connsiteY24" fmla="*/ 310896 h 941832"/>
              <a:gd name="connsiteX25" fmla="*/ 882946 w 965242"/>
              <a:gd name="connsiteY25" fmla="*/ 201168 h 941832"/>
              <a:gd name="connsiteX26" fmla="*/ 873802 w 965242"/>
              <a:gd name="connsiteY26" fmla="*/ 173736 h 941832"/>
              <a:gd name="connsiteX27" fmla="*/ 809794 w 965242"/>
              <a:gd name="connsiteY27" fmla="*/ 109728 h 941832"/>
              <a:gd name="connsiteX28" fmla="*/ 782362 w 965242"/>
              <a:gd name="connsiteY28" fmla="*/ 54864 h 941832"/>
              <a:gd name="connsiteX29" fmla="*/ 617770 w 965242"/>
              <a:gd name="connsiteY29" fmla="*/ 18288 h 941832"/>
              <a:gd name="connsiteX30" fmla="*/ 562906 w 965242"/>
              <a:gd name="connsiteY30" fmla="*/ 0 h 941832"/>
              <a:gd name="connsiteX31" fmla="*/ 444034 w 965242"/>
              <a:gd name="connsiteY31" fmla="*/ 9144 h 941832"/>
              <a:gd name="connsiteX32" fmla="*/ 316018 w 965242"/>
              <a:gd name="connsiteY32" fmla="*/ 27432 h 941832"/>
              <a:gd name="connsiteX33" fmla="*/ 261154 w 965242"/>
              <a:gd name="connsiteY33" fmla="*/ 45720 h 941832"/>
              <a:gd name="connsiteX34" fmla="*/ 206290 w 965242"/>
              <a:gd name="connsiteY34" fmla="*/ 73152 h 941832"/>
              <a:gd name="connsiteX35" fmla="*/ 151426 w 965242"/>
              <a:gd name="connsiteY35" fmla="*/ 91440 h 941832"/>
              <a:gd name="connsiteX36" fmla="*/ 123994 w 965242"/>
              <a:gd name="connsiteY36" fmla="*/ 100584 h 941832"/>
              <a:gd name="connsiteX37" fmla="*/ 133138 w 965242"/>
              <a:gd name="connsiteY37" fmla="*/ 100584 h 94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65242" h="941832">
                <a:moveTo>
                  <a:pt x="133138" y="100584"/>
                </a:moveTo>
                <a:lnTo>
                  <a:pt x="133138" y="100584"/>
                </a:lnTo>
                <a:cubicBezTo>
                  <a:pt x="117898" y="128016"/>
                  <a:pt x="103865" y="156154"/>
                  <a:pt x="87418" y="182880"/>
                </a:cubicBezTo>
                <a:cubicBezTo>
                  <a:pt x="76373" y="200828"/>
                  <a:pt x="51868" y="226548"/>
                  <a:pt x="41698" y="246888"/>
                </a:cubicBezTo>
                <a:cubicBezTo>
                  <a:pt x="3840" y="322604"/>
                  <a:pt x="66677" y="223136"/>
                  <a:pt x="14266" y="301752"/>
                </a:cubicBezTo>
                <a:cubicBezTo>
                  <a:pt x="-8675" y="393518"/>
                  <a:pt x="-391" y="345320"/>
                  <a:pt x="14266" y="521208"/>
                </a:cubicBezTo>
                <a:cubicBezTo>
                  <a:pt x="16591" y="549112"/>
                  <a:pt x="24767" y="570730"/>
                  <a:pt x="50842" y="585216"/>
                </a:cubicBezTo>
                <a:cubicBezTo>
                  <a:pt x="90700" y="607359"/>
                  <a:pt x="103234" y="603504"/>
                  <a:pt x="142282" y="603504"/>
                </a:cubicBezTo>
                <a:lnTo>
                  <a:pt x="142282" y="603504"/>
                </a:lnTo>
                <a:cubicBezTo>
                  <a:pt x="163618" y="633984"/>
                  <a:pt x="182472" y="666362"/>
                  <a:pt x="206290" y="694944"/>
                </a:cubicBezTo>
                <a:cubicBezTo>
                  <a:pt x="228366" y="721435"/>
                  <a:pt x="254232" y="744567"/>
                  <a:pt x="279442" y="768096"/>
                </a:cubicBezTo>
                <a:cubicBezTo>
                  <a:pt x="325211" y="810813"/>
                  <a:pt x="351317" y="833625"/>
                  <a:pt x="407458" y="859536"/>
                </a:cubicBezTo>
                <a:cubicBezTo>
                  <a:pt x="424961" y="867614"/>
                  <a:pt x="444034" y="871728"/>
                  <a:pt x="462322" y="877824"/>
                </a:cubicBezTo>
                <a:cubicBezTo>
                  <a:pt x="480610" y="896112"/>
                  <a:pt x="495998" y="917856"/>
                  <a:pt x="517186" y="932688"/>
                </a:cubicBezTo>
                <a:cubicBezTo>
                  <a:pt x="527481" y="939895"/>
                  <a:pt x="541195" y="941832"/>
                  <a:pt x="553762" y="941832"/>
                </a:cubicBezTo>
                <a:cubicBezTo>
                  <a:pt x="622068" y="941832"/>
                  <a:pt x="576106" y="927071"/>
                  <a:pt x="636058" y="923544"/>
                </a:cubicBezTo>
                <a:cubicBezTo>
                  <a:pt x="727391" y="918171"/>
                  <a:pt x="818938" y="917448"/>
                  <a:pt x="910378" y="914400"/>
                </a:cubicBezTo>
                <a:cubicBezTo>
                  <a:pt x="919522" y="902208"/>
                  <a:pt x="929733" y="890747"/>
                  <a:pt x="937810" y="877824"/>
                </a:cubicBezTo>
                <a:cubicBezTo>
                  <a:pt x="953952" y="851997"/>
                  <a:pt x="956353" y="840483"/>
                  <a:pt x="965242" y="813816"/>
                </a:cubicBezTo>
                <a:cubicBezTo>
                  <a:pt x="962194" y="749808"/>
                  <a:pt x="960832" y="685697"/>
                  <a:pt x="956098" y="621792"/>
                </a:cubicBezTo>
                <a:cubicBezTo>
                  <a:pt x="954728" y="603302"/>
                  <a:pt x="952817" y="584517"/>
                  <a:pt x="946954" y="566928"/>
                </a:cubicBezTo>
                <a:cubicBezTo>
                  <a:pt x="943479" y="556502"/>
                  <a:pt x="935260" y="548288"/>
                  <a:pt x="928666" y="539496"/>
                </a:cubicBezTo>
                <a:cubicBezTo>
                  <a:pt x="891916" y="490496"/>
                  <a:pt x="908120" y="501791"/>
                  <a:pt x="873802" y="484632"/>
                </a:cubicBezTo>
                <a:lnTo>
                  <a:pt x="873802" y="484632"/>
                </a:lnTo>
                <a:cubicBezTo>
                  <a:pt x="875615" y="468315"/>
                  <a:pt x="892090" y="322786"/>
                  <a:pt x="892090" y="310896"/>
                </a:cubicBezTo>
                <a:cubicBezTo>
                  <a:pt x="892090" y="274193"/>
                  <a:pt x="887797" y="237549"/>
                  <a:pt x="882946" y="201168"/>
                </a:cubicBezTo>
                <a:cubicBezTo>
                  <a:pt x="881672" y="191614"/>
                  <a:pt x="879823" y="181262"/>
                  <a:pt x="873802" y="173736"/>
                </a:cubicBezTo>
                <a:cubicBezTo>
                  <a:pt x="854953" y="150174"/>
                  <a:pt x="809794" y="109728"/>
                  <a:pt x="809794" y="109728"/>
                </a:cubicBezTo>
                <a:cubicBezTo>
                  <a:pt x="805466" y="96745"/>
                  <a:pt x="796543" y="61954"/>
                  <a:pt x="782362" y="54864"/>
                </a:cubicBezTo>
                <a:cubicBezTo>
                  <a:pt x="758921" y="43144"/>
                  <a:pt x="635086" y="24060"/>
                  <a:pt x="617770" y="18288"/>
                </a:cubicBezTo>
                <a:lnTo>
                  <a:pt x="562906" y="0"/>
                </a:lnTo>
                <a:lnTo>
                  <a:pt x="444034" y="9144"/>
                </a:lnTo>
                <a:cubicBezTo>
                  <a:pt x="408855" y="12342"/>
                  <a:pt x="353574" y="17190"/>
                  <a:pt x="316018" y="27432"/>
                </a:cubicBezTo>
                <a:cubicBezTo>
                  <a:pt x="297420" y="32504"/>
                  <a:pt x="279442" y="39624"/>
                  <a:pt x="261154" y="45720"/>
                </a:cubicBezTo>
                <a:cubicBezTo>
                  <a:pt x="161110" y="79068"/>
                  <a:pt x="312645" y="25883"/>
                  <a:pt x="206290" y="73152"/>
                </a:cubicBezTo>
                <a:cubicBezTo>
                  <a:pt x="188674" y="80981"/>
                  <a:pt x="169714" y="85344"/>
                  <a:pt x="151426" y="91440"/>
                </a:cubicBezTo>
                <a:cubicBezTo>
                  <a:pt x="142282" y="94488"/>
                  <a:pt x="132014" y="95237"/>
                  <a:pt x="123994" y="100584"/>
                </a:cubicBezTo>
                <a:cubicBezTo>
                  <a:pt x="94026" y="120563"/>
                  <a:pt x="131614" y="100584"/>
                  <a:pt x="133138" y="10058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49145" y="1644134"/>
            <a:ext cx="53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16440" y="1937266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=fixed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4" idx="5"/>
          </p:cNvCxnSpPr>
          <p:nvPr/>
        </p:nvCxnSpPr>
        <p:spPr>
          <a:xfrm flipV="1">
            <a:off x="2286000" y="1938528"/>
            <a:ext cx="822960" cy="74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957662">
            <a:off x="2271019" y="1725536"/>
            <a:ext cx="685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energy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14" idx="26"/>
          </p:cNvCxnSpPr>
          <p:nvPr/>
        </p:nvCxnSpPr>
        <p:spPr>
          <a:xfrm flipV="1">
            <a:off x="3968496" y="1295400"/>
            <a:ext cx="603504" cy="29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120172">
            <a:off x="3927462" y="1199423"/>
            <a:ext cx="685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energy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419600" y="1628241"/>
            <a:ext cx="4358437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Closed system  :   no mass interaction, only energy</a:t>
            </a:r>
          </a:p>
          <a:p>
            <a:r>
              <a:rPr lang="en-US" sz="1600" dirty="0" smtClean="0"/>
              <a:t>Open system:  mass + energy interaction</a:t>
            </a:r>
          </a:p>
          <a:p>
            <a:r>
              <a:rPr lang="en-US" sz="1600" dirty="0" smtClean="0"/>
              <a:t>Isolated system : no mass + no energy 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80999" y="2754313"/>
            <a:ext cx="7440691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System approach: concentrates on a fixed mass</a:t>
            </a:r>
          </a:p>
          <a:p>
            <a:r>
              <a:rPr lang="en-US" sz="1600" dirty="0" smtClean="0"/>
              <a:t>Control volume approach:  focuses on mass and energy flowing across a control surface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88486" y="3549134"/>
            <a:ext cx="285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Thermodynamic properties: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79212" y="3562513"/>
            <a:ext cx="5938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Every system is described by a physical condition- called property:</a:t>
            </a:r>
          </a:p>
          <a:p>
            <a:r>
              <a:rPr lang="en-US" sz="1600" dirty="0" smtClean="0"/>
              <a:t>For example: P, T V, u s, h, by defining any two property we can fix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state of the system. When the property changes then the system </a:t>
            </a:r>
          </a:p>
          <a:p>
            <a:r>
              <a:rPr lang="en-US" sz="1600" dirty="0" smtClean="0"/>
              <a:t>is said to be in a changing state or transient state.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5800" y="5486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85800" y="4639731"/>
            <a:ext cx="0" cy="846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" y="49075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6800" y="54323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820132" y="4779390"/>
            <a:ext cx="876693" cy="565608"/>
          </a:xfrm>
          <a:custGeom>
            <a:avLst/>
            <a:gdLst>
              <a:gd name="connsiteX0" fmla="*/ 0 w 876693"/>
              <a:gd name="connsiteY0" fmla="*/ 0 h 565608"/>
              <a:gd name="connsiteX1" fmla="*/ 122548 w 876693"/>
              <a:gd name="connsiteY1" fmla="*/ 179109 h 565608"/>
              <a:gd name="connsiteX2" fmla="*/ 301658 w 876693"/>
              <a:gd name="connsiteY2" fmla="*/ 320511 h 565608"/>
              <a:gd name="connsiteX3" fmla="*/ 527901 w 876693"/>
              <a:gd name="connsiteY3" fmla="*/ 433633 h 565608"/>
              <a:gd name="connsiteX4" fmla="*/ 876693 w 876693"/>
              <a:gd name="connsiteY4" fmla="*/ 565608 h 5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693" h="565608">
                <a:moveTo>
                  <a:pt x="0" y="0"/>
                </a:moveTo>
                <a:lnTo>
                  <a:pt x="122548" y="179109"/>
                </a:lnTo>
                <a:lnTo>
                  <a:pt x="301658" y="320511"/>
                </a:lnTo>
                <a:lnTo>
                  <a:pt x="527901" y="433633"/>
                </a:lnTo>
                <a:lnTo>
                  <a:pt x="876693" y="5656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92595" y="4810593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Path of change of state = process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165967" y="4869844"/>
            <a:ext cx="575035" cy="19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4572000" y="4821425"/>
            <a:ext cx="1225484" cy="593889"/>
          </a:xfrm>
          <a:custGeom>
            <a:avLst/>
            <a:gdLst>
              <a:gd name="connsiteX0" fmla="*/ 9427 w 1225484"/>
              <a:gd name="connsiteY0" fmla="*/ 131976 h 593889"/>
              <a:gd name="connsiteX1" fmla="*/ 311084 w 1225484"/>
              <a:gd name="connsiteY1" fmla="*/ 339365 h 593889"/>
              <a:gd name="connsiteX2" fmla="*/ 791851 w 1225484"/>
              <a:gd name="connsiteY2" fmla="*/ 546755 h 593889"/>
              <a:gd name="connsiteX3" fmla="*/ 1225484 w 1225484"/>
              <a:gd name="connsiteY3" fmla="*/ 593889 h 593889"/>
              <a:gd name="connsiteX4" fmla="*/ 1216058 w 1225484"/>
              <a:gd name="connsiteY4" fmla="*/ 461914 h 593889"/>
              <a:gd name="connsiteX5" fmla="*/ 1150070 w 1225484"/>
              <a:gd name="connsiteY5" fmla="*/ 339365 h 593889"/>
              <a:gd name="connsiteX6" fmla="*/ 989814 w 1225484"/>
              <a:gd name="connsiteY6" fmla="*/ 197963 h 593889"/>
              <a:gd name="connsiteX7" fmla="*/ 820132 w 1225484"/>
              <a:gd name="connsiteY7" fmla="*/ 103695 h 593889"/>
              <a:gd name="connsiteX8" fmla="*/ 471340 w 1225484"/>
              <a:gd name="connsiteY8" fmla="*/ 0 h 593889"/>
              <a:gd name="connsiteX9" fmla="*/ 292231 w 1225484"/>
              <a:gd name="connsiteY9" fmla="*/ 0 h 593889"/>
              <a:gd name="connsiteX10" fmla="*/ 94268 w 1225484"/>
              <a:gd name="connsiteY10" fmla="*/ 9427 h 593889"/>
              <a:gd name="connsiteX11" fmla="*/ 0 w 1225484"/>
              <a:gd name="connsiteY11" fmla="*/ 47134 h 593889"/>
              <a:gd name="connsiteX12" fmla="*/ 9427 w 1225484"/>
              <a:gd name="connsiteY12" fmla="*/ 131976 h 5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5484" h="593889">
                <a:moveTo>
                  <a:pt x="9427" y="131976"/>
                </a:moveTo>
                <a:lnTo>
                  <a:pt x="311084" y="339365"/>
                </a:lnTo>
                <a:lnTo>
                  <a:pt x="791851" y="546755"/>
                </a:lnTo>
                <a:lnTo>
                  <a:pt x="1225484" y="593889"/>
                </a:lnTo>
                <a:lnTo>
                  <a:pt x="1216058" y="461914"/>
                </a:lnTo>
                <a:lnTo>
                  <a:pt x="1150070" y="339365"/>
                </a:lnTo>
                <a:lnTo>
                  <a:pt x="989814" y="197963"/>
                </a:lnTo>
                <a:lnTo>
                  <a:pt x="820132" y="103695"/>
                </a:lnTo>
                <a:lnTo>
                  <a:pt x="471340" y="0"/>
                </a:lnTo>
                <a:lnTo>
                  <a:pt x="292231" y="0"/>
                </a:lnTo>
                <a:lnTo>
                  <a:pt x="94268" y="9427"/>
                </a:lnTo>
                <a:lnTo>
                  <a:pt x="0" y="47134"/>
                </a:lnTo>
                <a:lnTo>
                  <a:pt x="9427" y="13197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09332" y="4892942"/>
            <a:ext cx="118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Cyclic process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419600" y="4639731"/>
            <a:ext cx="0" cy="775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19600" y="5432397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87185" y="4821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53206" y="53618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0447" y="5943600"/>
            <a:ext cx="600953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Intensive property:  Independent of mass         P , T </a:t>
            </a:r>
          </a:p>
          <a:p>
            <a:r>
              <a:rPr lang="en-US" dirty="0" smtClean="0"/>
              <a:t>Extensive property: depends on mass      </a:t>
            </a:r>
            <a:r>
              <a:rPr lang="en-US" dirty="0" err="1" smtClean="0"/>
              <a:t>vol</a:t>
            </a:r>
            <a:r>
              <a:rPr lang="en-US" dirty="0" smtClean="0"/>
              <a:t>, energy        v, h, u 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87185" y="6400800"/>
            <a:ext cx="2324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5979" y="615334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80732" y="6400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8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Example-4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685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003852" y="566530"/>
            <a:ext cx="1470991" cy="1152940"/>
          </a:xfrm>
          <a:custGeom>
            <a:avLst/>
            <a:gdLst>
              <a:gd name="connsiteX0" fmla="*/ 0 w 1470991"/>
              <a:gd name="connsiteY0" fmla="*/ 427383 h 1152940"/>
              <a:gd name="connsiteX1" fmla="*/ 765313 w 1470991"/>
              <a:gd name="connsiteY1" fmla="*/ 427383 h 1152940"/>
              <a:gd name="connsiteX2" fmla="*/ 755374 w 1470991"/>
              <a:gd name="connsiteY2" fmla="*/ 1143000 h 1152940"/>
              <a:gd name="connsiteX3" fmla="*/ 1461052 w 1470991"/>
              <a:gd name="connsiteY3" fmla="*/ 1152940 h 1152940"/>
              <a:gd name="connsiteX4" fmla="*/ 1470991 w 1470991"/>
              <a:gd name="connsiteY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991" h="1152940">
                <a:moveTo>
                  <a:pt x="0" y="427383"/>
                </a:moveTo>
                <a:lnTo>
                  <a:pt x="765313" y="427383"/>
                </a:lnTo>
                <a:lnTo>
                  <a:pt x="755374" y="1143000"/>
                </a:lnTo>
                <a:lnTo>
                  <a:pt x="1461052" y="1152940"/>
                </a:lnTo>
                <a:lnTo>
                  <a:pt x="147099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5232" y="2198204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Tank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905000" y="1456083"/>
            <a:ext cx="397565" cy="526774"/>
          </a:xfrm>
          <a:custGeom>
            <a:avLst/>
            <a:gdLst>
              <a:gd name="connsiteX0" fmla="*/ 0 w 397565"/>
              <a:gd name="connsiteY0" fmla="*/ 129209 h 526774"/>
              <a:gd name="connsiteX1" fmla="*/ 0 w 397565"/>
              <a:gd name="connsiteY1" fmla="*/ 397565 h 526774"/>
              <a:gd name="connsiteX2" fmla="*/ 397565 w 397565"/>
              <a:gd name="connsiteY2" fmla="*/ 526774 h 526774"/>
              <a:gd name="connsiteX3" fmla="*/ 387626 w 397565"/>
              <a:gd name="connsiteY3" fmla="*/ 0 h 526774"/>
              <a:gd name="connsiteX4" fmla="*/ 0 w 397565"/>
              <a:gd name="connsiteY4" fmla="*/ 129209 h 52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565" h="526774">
                <a:moveTo>
                  <a:pt x="0" y="129209"/>
                </a:moveTo>
                <a:lnTo>
                  <a:pt x="0" y="397565"/>
                </a:lnTo>
                <a:lnTo>
                  <a:pt x="397565" y="526774"/>
                </a:lnTo>
                <a:lnTo>
                  <a:pt x="387626" y="0"/>
                </a:lnTo>
                <a:lnTo>
                  <a:pt x="0" y="12920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53064" y="1971189"/>
            <a:ext cx="7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59157" y="314739"/>
                <a:ext cx="6096000" cy="181588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smtClean="0"/>
                  <a:t>An air compressor rapidly fills up a tank of volume .28m^3 initially containing air at 21C, 1bar with air drawn from the atmosphere at 21C , 1bar. During filling the relationship between pressure and specific volume in the tank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1.4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𝑐𝑜𝑛𝑠𝑡</m:t>
                    </m:r>
                    <m:r>
                      <a:rPr lang="en-US" sz="1600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sz="1600" dirty="0" smtClean="0"/>
                  <a:t>Neglecting KE and PE effects, plot the temperature, pressure in the tank versus m2/m1, where m2 is the mass in the tank at any instant and m1 is the initial mass in the tank. Also plot the compressor work as m2/m1 varies from 1 to 3.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157" y="314739"/>
                <a:ext cx="6096000" cy="18158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/>
          <p:cNvSpPr/>
          <p:nvPr/>
        </p:nvSpPr>
        <p:spPr>
          <a:xfrm>
            <a:off x="2302565" y="446396"/>
            <a:ext cx="45719" cy="240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1101830" y="1079732"/>
            <a:ext cx="430624" cy="1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8843" y="28194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v_tank</a:t>
            </a:r>
            <a:r>
              <a:rPr lang="en-US" dirty="0"/>
              <a:t>=.28; t1=21; p1=100; m2/m1=</a:t>
            </a:r>
            <a:r>
              <a:rPr lang="en-US" dirty="0" err="1"/>
              <a:t>mr</a:t>
            </a:r>
            <a:endParaRPr lang="en-US" dirty="0"/>
          </a:p>
          <a:p>
            <a:r>
              <a:rPr lang="en-US" dirty="0"/>
              <a:t>v1=volume(</a:t>
            </a:r>
            <a:r>
              <a:rPr lang="en-US" dirty="0" err="1"/>
              <a:t>air,t</a:t>
            </a:r>
            <a:r>
              <a:rPr lang="en-US" dirty="0"/>
              <a:t>=t1,p=p1)</a:t>
            </a:r>
          </a:p>
          <a:p>
            <a:r>
              <a:rPr lang="en-US" dirty="0"/>
              <a:t>m1=</a:t>
            </a:r>
            <a:r>
              <a:rPr lang="en-US" dirty="0" err="1"/>
              <a:t>v_tank</a:t>
            </a:r>
            <a:r>
              <a:rPr lang="en-US" dirty="0"/>
              <a:t>/v1</a:t>
            </a:r>
          </a:p>
          <a:p>
            <a:r>
              <a:rPr lang="en-US" dirty="0"/>
              <a:t>mi*hi=m2*u2-m1*u1+wcv</a:t>
            </a:r>
          </a:p>
          <a:p>
            <a:r>
              <a:rPr lang="en-US" dirty="0"/>
              <a:t>mi=m2-m1</a:t>
            </a:r>
          </a:p>
          <a:p>
            <a:r>
              <a:rPr lang="en-US" dirty="0"/>
              <a:t>u2=</a:t>
            </a:r>
            <a:r>
              <a:rPr lang="en-US" dirty="0" err="1"/>
              <a:t>intenergy</a:t>
            </a:r>
            <a:r>
              <a:rPr lang="en-US" dirty="0"/>
              <a:t>(</a:t>
            </a:r>
            <a:r>
              <a:rPr lang="en-US" dirty="0" err="1"/>
              <a:t>air,t</a:t>
            </a:r>
            <a:r>
              <a:rPr lang="en-US" dirty="0"/>
              <a:t>=t2)</a:t>
            </a:r>
          </a:p>
          <a:p>
            <a:r>
              <a:rPr lang="en-US" dirty="0"/>
              <a:t>t2=temperature(</a:t>
            </a:r>
            <a:r>
              <a:rPr lang="en-US" dirty="0" err="1"/>
              <a:t>air,p</a:t>
            </a:r>
            <a:r>
              <a:rPr lang="en-US" dirty="0"/>
              <a:t>=p2,v=v2)</a:t>
            </a:r>
          </a:p>
          <a:p>
            <a:r>
              <a:rPr lang="en-US" dirty="0"/>
              <a:t>u1=</a:t>
            </a:r>
            <a:r>
              <a:rPr lang="en-US" dirty="0" err="1"/>
              <a:t>intenergy</a:t>
            </a:r>
            <a:r>
              <a:rPr lang="en-US" dirty="0"/>
              <a:t>(</a:t>
            </a:r>
            <a:r>
              <a:rPr lang="en-US" dirty="0" err="1"/>
              <a:t>air,t</a:t>
            </a:r>
            <a:r>
              <a:rPr lang="en-US" dirty="0"/>
              <a:t>=t1)</a:t>
            </a:r>
          </a:p>
          <a:p>
            <a:r>
              <a:rPr lang="en-US" dirty="0"/>
              <a:t>hi=enthalpy(</a:t>
            </a:r>
            <a:r>
              <a:rPr lang="en-US" dirty="0" err="1"/>
              <a:t>air,t</a:t>
            </a:r>
            <a:r>
              <a:rPr lang="en-US" dirty="0"/>
              <a:t>=t1)</a:t>
            </a:r>
          </a:p>
          <a:p>
            <a:r>
              <a:rPr lang="en-US" dirty="0"/>
              <a:t>p1*v1^1.4=p2*v2^1.4</a:t>
            </a:r>
          </a:p>
          <a:p>
            <a:r>
              <a:rPr lang="en-US" dirty="0"/>
              <a:t>v2=</a:t>
            </a:r>
            <a:r>
              <a:rPr lang="en-US" dirty="0" err="1"/>
              <a:t>v_tank</a:t>
            </a:r>
            <a:r>
              <a:rPr lang="en-US" dirty="0"/>
              <a:t>/m2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952" y="6235148"/>
            <a:ext cx="325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Solve through a parametric table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412" y="2409374"/>
            <a:ext cx="4722432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8013" y="742122"/>
            <a:ext cx="2312848" cy="1805536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302565" y="1971189"/>
            <a:ext cx="556592" cy="438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3200" y="219820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488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Phases of a system : 3 phases: solid, liquid and gas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291" y="801673"/>
            <a:ext cx="473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in single phase             homogenous</a:t>
            </a:r>
          </a:p>
          <a:p>
            <a:r>
              <a:rPr lang="en-US" dirty="0" smtClean="0"/>
              <a:t>More than one phase </a:t>
            </a:r>
            <a:r>
              <a:rPr lang="en-US" dirty="0"/>
              <a:t> </a:t>
            </a:r>
            <a:r>
              <a:rPr lang="en-US" dirty="0" smtClean="0"/>
              <a:t>             heterogeneous     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990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1194843"/>
            <a:ext cx="536575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291" y="1676400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Thermodynamic equilibrium (TE):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1708666"/>
            <a:ext cx="5402761" cy="7848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/>
              <a:t>A system is in TE when no change occurs in macroscopic properties</a:t>
            </a:r>
          </a:p>
          <a:p>
            <a:r>
              <a:rPr lang="en-US" sz="1500" dirty="0" smtClean="0"/>
              <a:t>This can only happen when : mechanical, chemical and thermal </a:t>
            </a:r>
          </a:p>
          <a:p>
            <a:r>
              <a:rPr lang="en-US" sz="1500" dirty="0" smtClean="0"/>
              <a:t>Equilibrium exists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358291" y="2637258"/>
            <a:ext cx="647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Quasi-static process: </a:t>
            </a:r>
            <a:r>
              <a:rPr lang="en-US" sz="1600" dirty="0" smtClean="0"/>
              <a:t>An almost static process, means a very slow process</a:t>
            </a:r>
            <a:endParaRPr lang="en-US" sz="1600" dirty="0"/>
          </a:p>
        </p:txBody>
      </p:sp>
      <p:sp>
        <p:nvSpPr>
          <p:cNvPr id="9" name="Freeform 8"/>
          <p:cNvSpPr/>
          <p:nvPr/>
        </p:nvSpPr>
        <p:spPr>
          <a:xfrm>
            <a:off x="603504" y="3191256"/>
            <a:ext cx="713232" cy="822960"/>
          </a:xfrm>
          <a:custGeom>
            <a:avLst/>
            <a:gdLst>
              <a:gd name="connsiteX0" fmla="*/ 0 w 713232"/>
              <a:gd name="connsiteY0" fmla="*/ 0 h 822960"/>
              <a:gd name="connsiteX1" fmla="*/ 0 w 713232"/>
              <a:gd name="connsiteY1" fmla="*/ 813816 h 822960"/>
              <a:gd name="connsiteX2" fmla="*/ 713232 w 713232"/>
              <a:gd name="connsiteY2" fmla="*/ 822960 h 822960"/>
              <a:gd name="connsiteX3" fmla="*/ 704088 w 713232"/>
              <a:gd name="connsiteY3" fmla="*/ 0 h 822960"/>
              <a:gd name="connsiteX4" fmla="*/ 704088 w 713232"/>
              <a:gd name="connsiteY4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232" h="822960">
                <a:moveTo>
                  <a:pt x="0" y="0"/>
                </a:moveTo>
                <a:lnTo>
                  <a:pt x="0" y="813816"/>
                </a:lnTo>
                <a:lnTo>
                  <a:pt x="713232" y="822960"/>
                </a:lnTo>
                <a:lnTo>
                  <a:pt x="704088" y="0"/>
                </a:lnTo>
                <a:lnTo>
                  <a:pt x="7040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3504" y="3191256"/>
            <a:ext cx="82296" cy="8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191256"/>
            <a:ext cx="9753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3504" y="3602736"/>
            <a:ext cx="7132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4944" y="3525203"/>
            <a:ext cx="76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3" y="3525203"/>
            <a:ext cx="96837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" y="3531679"/>
            <a:ext cx="96837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49" y="3558920"/>
            <a:ext cx="96837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676400" y="3191256"/>
            <a:ext cx="0" cy="618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3810000"/>
            <a:ext cx="911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828800" y="3255264"/>
            <a:ext cx="676656" cy="365760"/>
          </a:xfrm>
          <a:custGeom>
            <a:avLst/>
            <a:gdLst>
              <a:gd name="connsiteX0" fmla="*/ 0 w 676656"/>
              <a:gd name="connsiteY0" fmla="*/ 0 h 365760"/>
              <a:gd name="connsiteX1" fmla="*/ 182880 w 676656"/>
              <a:gd name="connsiteY1" fmla="*/ 109728 h 365760"/>
              <a:gd name="connsiteX2" fmla="*/ 393192 w 676656"/>
              <a:gd name="connsiteY2" fmla="*/ 246888 h 365760"/>
              <a:gd name="connsiteX3" fmla="*/ 667512 w 676656"/>
              <a:gd name="connsiteY3" fmla="*/ 365760 h 365760"/>
              <a:gd name="connsiteX4" fmla="*/ 676656 w 676656"/>
              <a:gd name="connsiteY4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656" h="365760">
                <a:moveTo>
                  <a:pt x="0" y="0"/>
                </a:moveTo>
                <a:lnTo>
                  <a:pt x="182880" y="109728"/>
                </a:lnTo>
                <a:lnTo>
                  <a:pt x="393192" y="246888"/>
                </a:lnTo>
                <a:lnTo>
                  <a:pt x="667512" y="365760"/>
                </a:lnTo>
                <a:lnTo>
                  <a:pt x="676656" y="3657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85544" y="3029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47888" y="336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88194" y="33725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30035" y="37327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80054" y="3243678"/>
            <a:ext cx="6169831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f weights are removed suddenly then the gas goes from state 1 to 2,</a:t>
            </a:r>
          </a:p>
          <a:p>
            <a:r>
              <a:rPr lang="en-US" sz="1600" dirty="0" smtClean="0"/>
              <a:t>But the intermediate states are not in TE. If the weights are removed 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lowly, one after the other, then the gas changes its state slowly and the</a:t>
            </a:r>
          </a:p>
          <a:p>
            <a:r>
              <a:rPr lang="en-US" sz="1600" dirty="0"/>
              <a:t>i</a:t>
            </a:r>
            <a:r>
              <a:rPr lang="en-US" sz="1600" dirty="0" smtClean="0"/>
              <a:t>ntermediate states are in TE which is shown in the picture.</a:t>
            </a:r>
          </a:p>
          <a:p>
            <a:r>
              <a:rPr lang="en-US" sz="1600" dirty="0" smtClean="0"/>
              <a:t>A quasi-static process is a reversible process.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58291" y="5105400"/>
            <a:ext cx="78507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Zeroth</a:t>
            </a:r>
            <a:r>
              <a:rPr lang="en-US" dirty="0" smtClean="0"/>
              <a:t> law of thermodynamics: </a:t>
            </a:r>
            <a:r>
              <a:rPr lang="en-US" sz="1600" dirty="0" smtClean="0">
                <a:solidFill>
                  <a:srgbClr val="FF0000"/>
                </a:solidFill>
              </a:rPr>
              <a:t>If body A is in TE with B and separately with C then body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B and C are in TE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9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52400"/>
            <a:ext cx="192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Energy interaction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429000" y="173736"/>
            <a:ext cx="941832" cy="722376"/>
          </a:xfrm>
          <a:custGeom>
            <a:avLst/>
            <a:gdLst>
              <a:gd name="connsiteX0" fmla="*/ 0 w 941832"/>
              <a:gd name="connsiteY0" fmla="*/ 146304 h 722376"/>
              <a:gd name="connsiteX1" fmla="*/ 91440 w 941832"/>
              <a:gd name="connsiteY1" fmla="*/ 566928 h 722376"/>
              <a:gd name="connsiteX2" fmla="*/ 484632 w 941832"/>
              <a:gd name="connsiteY2" fmla="*/ 722376 h 722376"/>
              <a:gd name="connsiteX3" fmla="*/ 941832 w 941832"/>
              <a:gd name="connsiteY3" fmla="*/ 640080 h 722376"/>
              <a:gd name="connsiteX4" fmla="*/ 932688 w 941832"/>
              <a:gd name="connsiteY4" fmla="*/ 274320 h 722376"/>
              <a:gd name="connsiteX5" fmla="*/ 786384 w 941832"/>
              <a:gd name="connsiteY5" fmla="*/ 36576 h 722376"/>
              <a:gd name="connsiteX6" fmla="*/ 466344 w 941832"/>
              <a:gd name="connsiteY6" fmla="*/ 0 h 722376"/>
              <a:gd name="connsiteX7" fmla="*/ 164592 w 941832"/>
              <a:gd name="connsiteY7" fmla="*/ 27432 h 722376"/>
              <a:gd name="connsiteX8" fmla="*/ 45720 w 941832"/>
              <a:gd name="connsiteY8" fmla="*/ 100584 h 722376"/>
              <a:gd name="connsiteX9" fmla="*/ 0 w 941832"/>
              <a:gd name="connsiteY9" fmla="*/ 146304 h 722376"/>
              <a:gd name="connsiteX0" fmla="*/ 0 w 941832"/>
              <a:gd name="connsiteY0" fmla="*/ 146304 h 722376"/>
              <a:gd name="connsiteX1" fmla="*/ 0 w 941832"/>
              <a:gd name="connsiteY1" fmla="*/ 484632 h 722376"/>
              <a:gd name="connsiteX2" fmla="*/ 484632 w 941832"/>
              <a:gd name="connsiteY2" fmla="*/ 722376 h 722376"/>
              <a:gd name="connsiteX3" fmla="*/ 941832 w 941832"/>
              <a:gd name="connsiteY3" fmla="*/ 640080 h 722376"/>
              <a:gd name="connsiteX4" fmla="*/ 932688 w 941832"/>
              <a:gd name="connsiteY4" fmla="*/ 274320 h 722376"/>
              <a:gd name="connsiteX5" fmla="*/ 786384 w 941832"/>
              <a:gd name="connsiteY5" fmla="*/ 36576 h 722376"/>
              <a:gd name="connsiteX6" fmla="*/ 466344 w 941832"/>
              <a:gd name="connsiteY6" fmla="*/ 0 h 722376"/>
              <a:gd name="connsiteX7" fmla="*/ 164592 w 941832"/>
              <a:gd name="connsiteY7" fmla="*/ 27432 h 722376"/>
              <a:gd name="connsiteX8" fmla="*/ 45720 w 941832"/>
              <a:gd name="connsiteY8" fmla="*/ 100584 h 722376"/>
              <a:gd name="connsiteX9" fmla="*/ 0 w 941832"/>
              <a:gd name="connsiteY9" fmla="*/ 146304 h 72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1832" h="722376">
                <a:moveTo>
                  <a:pt x="0" y="146304"/>
                </a:moveTo>
                <a:lnTo>
                  <a:pt x="0" y="484632"/>
                </a:lnTo>
                <a:lnTo>
                  <a:pt x="484632" y="722376"/>
                </a:lnTo>
                <a:lnTo>
                  <a:pt x="941832" y="640080"/>
                </a:lnTo>
                <a:lnTo>
                  <a:pt x="932688" y="274320"/>
                </a:lnTo>
                <a:lnTo>
                  <a:pt x="786384" y="36576"/>
                </a:lnTo>
                <a:lnTo>
                  <a:pt x="466344" y="0"/>
                </a:lnTo>
                <a:lnTo>
                  <a:pt x="164592" y="27432"/>
                </a:lnTo>
                <a:lnTo>
                  <a:pt x="45720" y="100584"/>
                </a:lnTo>
                <a:lnTo>
                  <a:pt x="0" y="146304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95600" y="534924"/>
            <a:ext cx="609600" cy="150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114800" y="521732"/>
            <a:ext cx="609600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747279">
            <a:off x="2785612" y="567451"/>
            <a:ext cx="6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2187290">
            <a:off x="4392204" y="571501"/>
            <a:ext cx="65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37066"/>
            <a:ext cx="3395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Closed system energy interaction :</a:t>
            </a:r>
          </a:p>
          <a:p>
            <a:r>
              <a:rPr lang="en-US" dirty="0" smtClean="0"/>
              <a:t>By two ways, heat and 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1447800"/>
            <a:ext cx="701890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Mechanical work: F.ds = w; work done by a system is conceived to be +</a:t>
            </a:r>
            <a:r>
              <a:rPr lang="en-US" dirty="0" err="1" smtClean="0"/>
              <a:t>ve</a:t>
            </a:r>
            <a:endParaRPr lang="en-US" dirty="0" smtClean="0"/>
          </a:p>
          <a:p>
            <a:r>
              <a:rPr lang="en-US" dirty="0" smtClean="0"/>
              <a:t>Work done on the system is conceived to be –</a:t>
            </a:r>
            <a:r>
              <a:rPr lang="en-US" dirty="0" err="1" smtClean="0"/>
              <a:t>ve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3736" y="2287262"/>
            <a:ext cx="325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Pdv</a:t>
            </a:r>
            <a:r>
              <a:rPr lang="en-US" dirty="0" smtClean="0"/>
              <a:t> work or displacement work: 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4105656" y="2359152"/>
            <a:ext cx="1152144" cy="438912"/>
          </a:xfrm>
          <a:custGeom>
            <a:avLst/>
            <a:gdLst>
              <a:gd name="connsiteX0" fmla="*/ 1152144 w 1152144"/>
              <a:gd name="connsiteY0" fmla="*/ 0 h 438912"/>
              <a:gd name="connsiteX1" fmla="*/ 0 w 1152144"/>
              <a:gd name="connsiteY1" fmla="*/ 9144 h 438912"/>
              <a:gd name="connsiteX2" fmla="*/ 0 w 1152144"/>
              <a:gd name="connsiteY2" fmla="*/ 438912 h 438912"/>
              <a:gd name="connsiteX3" fmla="*/ 1143000 w 1152144"/>
              <a:gd name="connsiteY3" fmla="*/ 438912 h 438912"/>
              <a:gd name="connsiteX4" fmla="*/ 1143000 w 1152144"/>
              <a:gd name="connsiteY4" fmla="*/ 438912 h 4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44" h="438912">
                <a:moveTo>
                  <a:pt x="1152144" y="0"/>
                </a:moveTo>
                <a:lnTo>
                  <a:pt x="0" y="9144"/>
                </a:lnTo>
                <a:lnTo>
                  <a:pt x="0" y="438912"/>
                </a:lnTo>
                <a:lnTo>
                  <a:pt x="1143000" y="438912"/>
                </a:lnTo>
                <a:lnTo>
                  <a:pt x="1143000" y="43891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3000" y="2359152"/>
            <a:ext cx="45719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132" y="2359152"/>
            <a:ext cx="666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547807" y="2578608"/>
            <a:ext cx="101479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14800" y="2316998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P2,</a:t>
            </a:r>
          </a:p>
          <a:p>
            <a:r>
              <a:rPr lang="en-US" sz="1400" b="1" dirty="0" smtClean="0"/>
              <a:t> v2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80015" y="2362717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P1,</a:t>
            </a:r>
          </a:p>
          <a:p>
            <a:r>
              <a:rPr lang="en-US" sz="1400" b="1" dirty="0" smtClean="0"/>
              <a:t> v1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800" y="2971800"/>
                <a:ext cx="8425833" cy="129189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piston moves from 1 to position 2 and the state of the gas changes from 1 to 2 at TE</a:t>
                </a:r>
                <a:endParaRPr lang="en-US" dirty="0"/>
              </a:p>
              <a:p>
                <a:r>
                  <a:rPr lang="en-US" dirty="0" smtClean="0"/>
                  <a:t>Work done on the gas is: </a:t>
                </a:r>
                <a:r>
                  <a:rPr lang="en-US" dirty="0" err="1" smtClean="0"/>
                  <a:t>dw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Fds</a:t>
                </a:r>
                <a:r>
                  <a:rPr lang="en-US" dirty="0" smtClean="0"/>
                  <a:t> = p a ds = p dv ; a =cross sectional area of piston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71800"/>
                <a:ext cx="8425833" cy="12918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47631" y="4478898"/>
            <a:ext cx="870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Thermodynamic properties are point functions. Work and heat are not thermodynamic property, since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hey depend on the path in which the system travels.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5257800"/>
                <a:ext cx="6037743" cy="145527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Constant pressure process 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𝑑𝑣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Constant </a:t>
                </a:r>
                <a:r>
                  <a:rPr lang="en-US" dirty="0" err="1" smtClean="0"/>
                  <a:t>vol</a:t>
                </a:r>
                <a:r>
                  <a:rPr lang="en-US" dirty="0" smtClean="0"/>
                  <a:t> process 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𝑑𝑣</m:t>
                        </m:r>
                        <m:r>
                          <a:rPr lang="en-US" b="0" i="1" smtClean="0">
                            <a:latin typeface="Cambria Math"/>
                          </a:rPr>
                          <m:t>=0 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Process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𝑑𝑣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Process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𝑑𝑣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)/(1−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57800"/>
                <a:ext cx="6037743" cy="14552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18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0382" y="228600"/>
                <a:ext cx="6834628" cy="27413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Other types of work transfer:</a:t>
                </a:r>
              </a:p>
              <a:p>
                <a:r>
                  <a:rPr lang="en-US" dirty="0" smtClean="0"/>
                  <a:t>Electrical work = V I to a system is termed as –</a:t>
                </a:r>
                <a:r>
                  <a:rPr lang="en-US" dirty="0" err="1" smtClean="0"/>
                  <a:t>ve</a:t>
                </a:r>
                <a:r>
                  <a:rPr lang="en-US" dirty="0" smtClean="0"/>
                  <a:t> work on the system</a:t>
                </a:r>
              </a:p>
              <a:p>
                <a:r>
                  <a:rPr lang="en-US" dirty="0" smtClean="0"/>
                  <a:t>Shaft work = </a:t>
                </a:r>
                <a:r>
                  <a:rPr lang="en-US" dirty="0" smtClean="0">
                    <a:sym typeface="Symbol"/>
                  </a:rPr>
                  <a:t> T (N-m/s) </a:t>
                </a:r>
              </a:p>
              <a:p>
                <a:r>
                  <a:rPr lang="en-US" dirty="0" smtClean="0">
                    <a:sym typeface="Symbol"/>
                  </a:rPr>
                  <a:t>Paddle wheel work = stirring work which is same as shaft work</a:t>
                </a:r>
              </a:p>
              <a:p>
                <a:r>
                  <a:rPr lang="en-US" dirty="0" smtClean="0">
                    <a:sym typeface="Symbol"/>
                  </a:rPr>
                  <a:t>Flow work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𝑑𝑤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𝑑𝑡</m:t>
                    </m:r>
                  </m:oMath>
                </a14:m>
                <a:r>
                  <a:rPr lang="en-US" b="0" i="1" dirty="0" smtClean="0">
                    <a:solidFill>
                      <a:srgbClr val="7030A0"/>
                    </a:solidFill>
                    <a:latin typeface="Cambria Math"/>
                    <a:sym typeface="Symbol"/>
                  </a:rPr>
                  <a:t>;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0" i="1" dirty="0" smtClean="0">
                    <a:solidFill>
                      <a:srgbClr val="7030A0"/>
                    </a:solidFill>
                    <a:latin typeface="Cambria Math"/>
                    <a:sym typeface="Symbol"/>
                  </a:rPr>
                  <a:t> = velocity </a:t>
                </a:r>
              </a:p>
              <a:p>
                <a:r>
                  <a:rPr lang="en-US" b="0" dirty="0" smtClean="0">
                    <a:solidFill>
                      <a:srgbClr val="7030A0"/>
                    </a:solidFill>
                    <a:sym typeface="Symbol"/>
                  </a:rPr>
                  <a:t>Work done per unit time=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  <m:t>dw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  <m:t>dt</m:t>
                        </m:r>
                      </m:den>
                    </m:f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sym typeface="Symbo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; flow rate =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So work done per unit time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Work done per unit mass flow rate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which is known as flow work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d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one on the system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2" y="228600"/>
                <a:ext cx="6834628" cy="27413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7391400" y="1675495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91400" y="2057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96200" y="1675495"/>
            <a:ext cx="0" cy="38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29600" y="1675495"/>
            <a:ext cx="0" cy="38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15628" y="1866447"/>
            <a:ext cx="328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05010" y="1752600"/>
            <a:ext cx="562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flow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54783" y="2057400"/>
                <a:ext cx="69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783" y="2057400"/>
                <a:ext cx="69243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7696200" y="2133600"/>
            <a:ext cx="0" cy="29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29600" y="2133600"/>
            <a:ext cx="0" cy="29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96200" y="2426732"/>
            <a:ext cx="533400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40386" y="1688068"/>
                <a:ext cx="48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386" y="1688068"/>
                <a:ext cx="48545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086600" y="914400"/>
            <a:ext cx="1922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Putting a unit flow</a:t>
            </a:r>
          </a:p>
          <a:p>
            <a:r>
              <a:rPr lang="en-US" sz="1600" b="1" dirty="0" smtClean="0"/>
              <a:t>Rate into the system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3352800"/>
            <a:ext cx="171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expansion: 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258568" y="3364992"/>
            <a:ext cx="1865376" cy="448056"/>
          </a:xfrm>
          <a:custGeom>
            <a:avLst/>
            <a:gdLst>
              <a:gd name="connsiteX0" fmla="*/ 0 w 1865376"/>
              <a:gd name="connsiteY0" fmla="*/ 9144 h 448056"/>
              <a:gd name="connsiteX1" fmla="*/ 1865376 w 1865376"/>
              <a:gd name="connsiteY1" fmla="*/ 0 h 448056"/>
              <a:gd name="connsiteX2" fmla="*/ 1856232 w 1865376"/>
              <a:gd name="connsiteY2" fmla="*/ 448056 h 448056"/>
              <a:gd name="connsiteX3" fmla="*/ 9144 w 1865376"/>
              <a:gd name="connsiteY3" fmla="*/ 448056 h 448056"/>
              <a:gd name="connsiteX4" fmla="*/ 0 w 1865376"/>
              <a:gd name="connsiteY4" fmla="*/ 9144 h 44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5376" h="448056">
                <a:moveTo>
                  <a:pt x="0" y="9144"/>
                </a:moveTo>
                <a:lnTo>
                  <a:pt x="1865376" y="0"/>
                </a:lnTo>
                <a:lnTo>
                  <a:pt x="1856232" y="448056"/>
                </a:lnTo>
                <a:lnTo>
                  <a:pt x="9144" y="448056"/>
                </a:lnTo>
                <a:lnTo>
                  <a:pt x="0" y="9144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48000" y="3364992"/>
            <a:ext cx="45719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65122" y="3543568"/>
            <a:ext cx="865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Gas in</a:t>
            </a:r>
          </a:p>
          <a:p>
            <a:r>
              <a:rPr lang="en-US" sz="1400" b="1" dirty="0" smtClean="0"/>
              <a:t> pressure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65982" y="3382542"/>
            <a:ext cx="854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vacuum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75367" y="3120931"/>
                <a:ext cx="3754233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When the piston is suddenly released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hen the piston does not do any work</a:t>
                </a:r>
              </a:p>
              <a:p>
                <a:r>
                  <a:rPr lang="en-US" dirty="0"/>
                  <a:t>a</a:t>
                </a:r>
                <a:r>
                  <a:rPr lang="en-US" dirty="0" smtClean="0"/>
                  <a:t>gainst the surroundings. So, W=0 but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367" y="3120931"/>
                <a:ext cx="3754233" cy="12003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846158" y="3059668"/>
            <a:ext cx="5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6992" y="4419600"/>
            <a:ext cx="81520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transfer: </a:t>
            </a:r>
            <a:r>
              <a:rPr lang="en-US" sz="1600" b="1" dirty="0" smtClean="0"/>
              <a:t>is a form of energy transfer across the boundary of a system by virtue of temp</a:t>
            </a:r>
          </a:p>
          <a:p>
            <a:r>
              <a:rPr lang="en-US" sz="1600" b="1" dirty="0" smtClean="0"/>
              <a:t>difference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 rot="20144602">
            <a:off x="179416" y="5654564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+</a:t>
            </a:r>
            <a:r>
              <a:rPr lang="en-US" dirty="0" err="1" smtClean="0"/>
              <a:t>ve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81000" y="5226796"/>
            <a:ext cx="1876043" cy="793004"/>
            <a:chOff x="381000" y="5226796"/>
            <a:chExt cx="1876043" cy="793004"/>
          </a:xfrm>
        </p:grpSpPr>
        <p:sp>
          <p:nvSpPr>
            <p:cNvPr id="32" name="Freeform 31"/>
            <p:cNvSpPr/>
            <p:nvPr/>
          </p:nvSpPr>
          <p:spPr>
            <a:xfrm>
              <a:off x="768096" y="5276088"/>
              <a:ext cx="822960" cy="640080"/>
            </a:xfrm>
            <a:custGeom>
              <a:avLst/>
              <a:gdLst>
                <a:gd name="connsiteX0" fmla="*/ 237744 w 822960"/>
                <a:gd name="connsiteY0" fmla="*/ 640080 h 640080"/>
                <a:gd name="connsiteX1" fmla="*/ 137160 w 822960"/>
                <a:gd name="connsiteY1" fmla="*/ 557784 h 640080"/>
                <a:gd name="connsiteX2" fmla="*/ 36576 w 822960"/>
                <a:gd name="connsiteY2" fmla="*/ 402336 h 640080"/>
                <a:gd name="connsiteX3" fmla="*/ 0 w 822960"/>
                <a:gd name="connsiteY3" fmla="*/ 256032 h 640080"/>
                <a:gd name="connsiteX4" fmla="*/ 91440 w 822960"/>
                <a:gd name="connsiteY4" fmla="*/ 128016 h 640080"/>
                <a:gd name="connsiteX5" fmla="*/ 301752 w 822960"/>
                <a:gd name="connsiteY5" fmla="*/ 18288 h 640080"/>
                <a:gd name="connsiteX6" fmla="*/ 512064 w 822960"/>
                <a:gd name="connsiteY6" fmla="*/ 0 h 640080"/>
                <a:gd name="connsiteX7" fmla="*/ 704088 w 822960"/>
                <a:gd name="connsiteY7" fmla="*/ 45720 h 640080"/>
                <a:gd name="connsiteX8" fmla="*/ 777240 w 822960"/>
                <a:gd name="connsiteY8" fmla="*/ 128016 h 640080"/>
                <a:gd name="connsiteX9" fmla="*/ 822960 w 822960"/>
                <a:gd name="connsiteY9" fmla="*/ 228600 h 640080"/>
                <a:gd name="connsiteX10" fmla="*/ 795528 w 822960"/>
                <a:gd name="connsiteY10" fmla="*/ 384048 h 640080"/>
                <a:gd name="connsiteX11" fmla="*/ 713232 w 822960"/>
                <a:gd name="connsiteY11" fmla="*/ 438912 h 640080"/>
                <a:gd name="connsiteX12" fmla="*/ 612648 w 822960"/>
                <a:gd name="connsiteY12" fmla="*/ 548640 h 640080"/>
                <a:gd name="connsiteX13" fmla="*/ 384048 w 822960"/>
                <a:gd name="connsiteY13" fmla="*/ 640080 h 640080"/>
                <a:gd name="connsiteX14" fmla="*/ 237744 w 822960"/>
                <a:gd name="connsiteY14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2960" h="640080">
                  <a:moveTo>
                    <a:pt x="237744" y="640080"/>
                  </a:moveTo>
                  <a:lnTo>
                    <a:pt x="137160" y="557784"/>
                  </a:lnTo>
                  <a:lnTo>
                    <a:pt x="36576" y="402336"/>
                  </a:lnTo>
                  <a:lnTo>
                    <a:pt x="0" y="256032"/>
                  </a:lnTo>
                  <a:lnTo>
                    <a:pt x="91440" y="128016"/>
                  </a:lnTo>
                  <a:lnTo>
                    <a:pt x="301752" y="18288"/>
                  </a:lnTo>
                  <a:lnTo>
                    <a:pt x="512064" y="0"/>
                  </a:lnTo>
                  <a:lnTo>
                    <a:pt x="704088" y="45720"/>
                  </a:lnTo>
                  <a:lnTo>
                    <a:pt x="777240" y="128016"/>
                  </a:lnTo>
                  <a:lnTo>
                    <a:pt x="822960" y="228600"/>
                  </a:lnTo>
                  <a:lnTo>
                    <a:pt x="795528" y="384048"/>
                  </a:lnTo>
                  <a:lnTo>
                    <a:pt x="713232" y="438912"/>
                  </a:lnTo>
                  <a:lnTo>
                    <a:pt x="612648" y="548640"/>
                  </a:lnTo>
                  <a:lnTo>
                    <a:pt x="384048" y="640080"/>
                  </a:lnTo>
                  <a:lnTo>
                    <a:pt x="237744" y="64008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081" y="5411462"/>
              <a:ext cx="462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endCxn id="32" idx="1"/>
            </p:cNvCxnSpPr>
            <p:nvPr/>
          </p:nvCxnSpPr>
          <p:spPr>
            <a:xfrm flipV="1">
              <a:off x="381000" y="5833872"/>
              <a:ext cx="524256" cy="1859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1496568" y="5276088"/>
              <a:ext cx="760475" cy="457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576087" y="5226796"/>
              <a:ext cx="680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 -</a:t>
              </a:r>
              <a:r>
                <a:rPr lang="en-US" dirty="0" err="1" smtClean="0"/>
                <a:t>ve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515726" y="5187553"/>
            <a:ext cx="594111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Heat added to the system is termed as +</a:t>
            </a:r>
            <a:r>
              <a:rPr lang="en-US" dirty="0" err="1" smtClean="0"/>
              <a:t>ve</a:t>
            </a:r>
            <a:endParaRPr lang="en-US" dirty="0" smtClean="0"/>
          </a:p>
          <a:p>
            <a:r>
              <a:rPr lang="en-US" dirty="0" smtClean="0"/>
              <a:t>Heat taken out or released from the system is termed as –</a:t>
            </a:r>
            <a:r>
              <a:rPr lang="en-US" dirty="0" err="1" smtClean="0"/>
              <a:t>ve</a:t>
            </a: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005034" y="6041660"/>
                <a:ext cx="3400354" cy="713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𝑝𝑎𝑡h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𝑓𝑢𝑛𝑐𝑡𝑖𝑜𝑛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034" y="6041660"/>
                <a:ext cx="3400354" cy="713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89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71366"/>
            <a:ext cx="290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First law of thermodynamics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443746"/>
            <a:ext cx="770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 and heat to a system will cause the same effect since they are both energy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First law for a closed system undergoing a process: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81200" y="1162337"/>
            <a:ext cx="1876043" cy="923330"/>
            <a:chOff x="381000" y="5226796"/>
            <a:chExt cx="1876043" cy="923330"/>
          </a:xfrm>
        </p:grpSpPr>
        <p:grpSp>
          <p:nvGrpSpPr>
            <p:cNvPr id="5" name="Group 4"/>
            <p:cNvGrpSpPr/>
            <p:nvPr/>
          </p:nvGrpSpPr>
          <p:grpSpPr>
            <a:xfrm>
              <a:off x="381000" y="5226796"/>
              <a:ext cx="1876043" cy="793004"/>
              <a:chOff x="381000" y="5226796"/>
              <a:chExt cx="1876043" cy="793004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768096" y="5276088"/>
                <a:ext cx="822960" cy="640080"/>
              </a:xfrm>
              <a:custGeom>
                <a:avLst/>
                <a:gdLst>
                  <a:gd name="connsiteX0" fmla="*/ 237744 w 822960"/>
                  <a:gd name="connsiteY0" fmla="*/ 640080 h 640080"/>
                  <a:gd name="connsiteX1" fmla="*/ 137160 w 822960"/>
                  <a:gd name="connsiteY1" fmla="*/ 557784 h 640080"/>
                  <a:gd name="connsiteX2" fmla="*/ 36576 w 822960"/>
                  <a:gd name="connsiteY2" fmla="*/ 402336 h 640080"/>
                  <a:gd name="connsiteX3" fmla="*/ 0 w 822960"/>
                  <a:gd name="connsiteY3" fmla="*/ 256032 h 640080"/>
                  <a:gd name="connsiteX4" fmla="*/ 91440 w 822960"/>
                  <a:gd name="connsiteY4" fmla="*/ 128016 h 640080"/>
                  <a:gd name="connsiteX5" fmla="*/ 301752 w 822960"/>
                  <a:gd name="connsiteY5" fmla="*/ 18288 h 640080"/>
                  <a:gd name="connsiteX6" fmla="*/ 512064 w 822960"/>
                  <a:gd name="connsiteY6" fmla="*/ 0 h 640080"/>
                  <a:gd name="connsiteX7" fmla="*/ 704088 w 822960"/>
                  <a:gd name="connsiteY7" fmla="*/ 45720 h 640080"/>
                  <a:gd name="connsiteX8" fmla="*/ 777240 w 822960"/>
                  <a:gd name="connsiteY8" fmla="*/ 128016 h 640080"/>
                  <a:gd name="connsiteX9" fmla="*/ 822960 w 822960"/>
                  <a:gd name="connsiteY9" fmla="*/ 228600 h 640080"/>
                  <a:gd name="connsiteX10" fmla="*/ 795528 w 822960"/>
                  <a:gd name="connsiteY10" fmla="*/ 384048 h 640080"/>
                  <a:gd name="connsiteX11" fmla="*/ 713232 w 822960"/>
                  <a:gd name="connsiteY11" fmla="*/ 438912 h 640080"/>
                  <a:gd name="connsiteX12" fmla="*/ 612648 w 822960"/>
                  <a:gd name="connsiteY12" fmla="*/ 548640 h 640080"/>
                  <a:gd name="connsiteX13" fmla="*/ 384048 w 822960"/>
                  <a:gd name="connsiteY13" fmla="*/ 640080 h 640080"/>
                  <a:gd name="connsiteX14" fmla="*/ 237744 w 822960"/>
                  <a:gd name="connsiteY14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2960" h="640080">
                    <a:moveTo>
                      <a:pt x="237744" y="640080"/>
                    </a:moveTo>
                    <a:lnTo>
                      <a:pt x="137160" y="557784"/>
                    </a:lnTo>
                    <a:lnTo>
                      <a:pt x="36576" y="402336"/>
                    </a:lnTo>
                    <a:lnTo>
                      <a:pt x="0" y="256032"/>
                    </a:lnTo>
                    <a:lnTo>
                      <a:pt x="91440" y="128016"/>
                    </a:lnTo>
                    <a:lnTo>
                      <a:pt x="301752" y="18288"/>
                    </a:lnTo>
                    <a:lnTo>
                      <a:pt x="512064" y="0"/>
                    </a:lnTo>
                    <a:lnTo>
                      <a:pt x="704088" y="45720"/>
                    </a:lnTo>
                    <a:lnTo>
                      <a:pt x="777240" y="128016"/>
                    </a:lnTo>
                    <a:lnTo>
                      <a:pt x="822960" y="228600"/>
                    </a:lnTo>
                    <a:lnTo>
                      <a:pt x="795528" y="384048"/>
                    </a:lnTo>
                    <a:lnTo>
                      <a:pt x="713232" y="438912"/>
                    </a:lnTo>
                    <a:lnTo>
                      <a:pt x="612648" y="548640"/>
                    </a:lnTo>
                    <a:lnTo>
                      <a:pt x="384048" y="640080"/>
                    </a:lnTo>
                    <a:lnTo>
                      <a:pt x="237744" y="64008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33081" y="5411462"/>
                <a:ext cx="462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endCxn id="6" idx="1"/>
              </p:cNvCxnSpPr>
              <p:nvPr/>
            </p:nvCxnSpPr>
            <p:spPr>
              <a:xfrm flipV="1">
                <a:off x="381000" y="5833872"/>
                <a:ext cx="524256" cy="1859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496568" y="5276088"/>
                <a:ext cx="760475" cy="457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576087" y="5226796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40606" y="57807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74616" y="1182410"/>
                <a:ext cx="391049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+∆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w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𝐾𝐸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6" y="1182410"/>
                <a:ext cx="391049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77005" y="1716335"/>
                <a:ext cx="5317289" cy="646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 a system where change in KE and PE are negligible</a:t>
                </a:r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+∆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is the first law of thermodynamics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05" y="1716335"/>
                <a:ext cx="5317289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685800" y="22098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5800" y="3200400"/>
            <a:ext cx="1682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804672" y="2450592"/>
            <a:ext cx="1124712" cy="667512"/>
          </a:xfrm>
          <a:custGeom>
            <a:avLst/>
            <a:gdLst>
              <a:gd name="connsiteX0" fmla="*/ 0 w 1124712"/>
              <a:gd name="connsiteY0" fmla="*/ 91440 h 667512"/>
              <a:gd name="connsiteX1" fmla="*/ 155448 w 1124712"/>
              <a:gd name="connsiteY1" fmla="*/ 329184 h 667512"/>
              <a:gd name="connsiteX2" fmla="*/ 365760 w 1124712"/>
              <a:gd name="connsiteY2" fmla="*/ 493776 h 667512"/>
              <a:gd name="connsiteX3" fmla="*/ 758952 w 1124712"/>
              <a:gd name="connsiteY3" fmla="*/ 621792 h 667512"/>
              <a:gd name="connsiteX4" fmla="*/ 1124712 w 1124712"/>
              <a:gd name="connsiteY4" fmla="*/ 667512 h 667512"/>
              <a:gd name="connsiteX5" fmla="*/ 1069848 w 1124712"/>
              <a:gd name="connsiteY5" fmla="*/ 466344 h 667512"/>
              <a:gd name="connsiteX6" fmla="*/ 932688 w 1124712"/>
              <a:gd name="connsiteY6" fmla="*/ 274320 h 667512"/>
              <a:gd name="connsiteX7" fmla="*/ 731520 w 1124712"/>
              <a:gd name="connsiteY7" fmla="*/ 128016 h 667512"/>
              <a:gd name="connsiteX8" fmla="*/ 521208 w 1124712"/>
              <a:gd name="connsiteY8" fmla="*/ 36576 h 667512"/>
              <a:gd name="connsiteX9" fmla="*/ 228600 w 1124712"/>
              <a:gd name="connsiteY9" fmla="*/ 0 h 667512"/>
              <a:gd name="connsiteX10" fmla="*/ 73152 w 1124712"/>
              <a:gd name="connsiteY10" fmla="*/ 18288 h 667512"/>
              <a:gd name="connsiteX11" fmla="*/ 0 w 1124712"/>
              <a:gd name="connsiteY11" fmla="*/ 91440 h 66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24712" h="667512">
                <a:moveTo>
                  <a:pt x="0" y="91440"/>
                </a:moveTo>
                <a:lnTo>
                  <a:pt x="155448" y="329184"/>
                </a:lnTo>
                <a:lnTo>
                  <a:pt x="365760" y="493776"/>
                </a:lnTo>
                <a:lnTo>
                  <a:pt x="758952" y="621792"/>
                </a:lnTo>
                <a:lnTo>
                  <a:pt x="1124712" y="667512"/>
                </a:lnTo>
                <a:lnTo>
                  <a:pt x="1069848" y="466344"/>
                </a:lnTo>
                <a:lnTo>
                  <a:pt x="932688" y="274320"/>
                </a:lnTo>
                <a:lnTo>
                  <a:pt x="731520" y="128016"/>
                </a:lnTo>
                <a:lnTo>
                  <a:pt x="521208" y="36576"/>
                </a:lnTo>
                <a:lnTo>
                  <a:pt x="228600" y="0"/>
                </a:lnTo>
                <a:lnTo>
                  <a:pt x="73152" y="18288"/>
                </a:lnTo>
                <a:lnTo>
                  <a:pt x="0" y="9144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3504" y="2344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92808" y="290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1353312" y="2898648"/>
            <a:ext cx="137160" cy="146304"/>
          </a:xfrm>
          <a:custGeom>
            <a:avLst/>
            <a:gdLst>
              <a:gd name="connsiteX0" fmla="*/ 137160 w 137160"/>
              <a:gd name="connsiteY0" fmla="*/ 146304 h 146304"/>
              <a:gd name="connsiteX1" fmla="*/ 91440 w 137160"/>
              <a:gd name="connsiteY1" fmla="*/ 137160 h 146304"/>
              <a:gd name="connsiteX2" fmla="*/ 27432 w 137160"/>
              <a:gd name="connsiteY2" fmla="*/ 82296 h 146304"/>
              <a:gd name="connsiteX3" fmla="*/ 9144 w 137160"/>
              <a:gd name="connsiteY3" fmla="*/ 27432 h 146304"/>
              <a:gd name="connsiteX4" fmla="*/ 0 w 137160"/>
              <a:gd name="connsiteY4" fmla="*/ 0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" h="146304">
                <a:moveTo>
                  <a:pt x="137160" y="146304"/>
                </a:moveTo>
                <a:cubicBezTo>
                  <a:pt x="121920" y="143256"/>
                  <a:pt x="105642" y="143472"/>
                  <a:pt x="91440" y="137160"/>
                </a:cubicBezTo>
                <a:cubicBezTo>
                  <a:pt x="70325" y="127776"/>
                  <a:pt x="43743" y="98607"/>
                  <a:pt x="27432" y="82296"/>
                </a:cubicBezTo>
                <a:lnTo>
                  <a:pt x="9144" y="27432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225296" y="3008123"/>
            <a:ext cx="237744" cy="36888"/>
          </a:xfrm>
          <a:custGeom>
            <a:avLst/>
            <a:gdLst>
              <a:gd name="connsiteX0" fmla="*/ 237744 w 237744"/>
              <a:gd name="connsiteY0" fmla="*/ 27685 h 36888"/>
              <a:gd name="connsiteX1" fmla="*/ 164592 w 237744"/>
              <a:gd name="connsiteY1" fmla="*/ 27685 h 36888"/>
              <a:gd name="connsiteX2" fmla="*/ 137160 w 237744"/>
              <a:gd name="connsiteY2" fmla="*/ 9397 h 36888"/>
              <a:gd name="connsiteX3" fmla="*/ 0 w 237744"/>
              <a:gd name="connsiteY3" fmla="*/ 253 h 3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" h="36888">
                <a:moveTo>
                  <a:pt x="237744" y="27685"/>
                </a:moveTo>
                <a:cubicBezTo>
                  <a:pt x="198765" y="35481"/>
                  <a:pt x="196726" y="43752"/>
                  <a:pt x="164592" y="27685"/>
                </a:cubicBezTo>
                <a:cubicBezTo>
                  <a:pt x="154762" y="22770"/>
                  <a:pt x="147762" y="12289"/>
                  <a:pt x="137160" y="9397"/>
                </a:cubicBezTo>
                <a:cubicBezTo>
                  <a:pt x="93929" y="-2393"/>
                  <a:pt x="44222" y="253"/>
                  <a:pt x="0" y="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554480" y="2615184"/>
            <a:ext cx="73983" cy="155448"/>
          </a:xfrm>
          <a:custGeom>
            <a:avLst/>
            <a:gdLst>
              <a:gd name="connsiteX0" fmla="*/ 0 w 73983"/>
              <a:gd name="connsiteY0" fmla="*/ 0 h 155448"/>
              <a:gd name="connsiteX1" fmla="*/ 27432 w 73983"/>
              <a:gd name="connsiteY1" fmla="*/ 73152 h 155448"/>
              <a:gd name="connsiteX2" fmla="*/ 54864 w 73983"/>
              <a:gd name="connsiteY2" fmla="*/ 91440 h 155448"/>
              <a:gd name="connsiteX3" fmla="*/ 73152 w 73983"/>
              <a:gd name="connsiteY3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83" h="155448">
                <a:moveTo>
                  <a:pt x="0" y="0"/>
                </a:moveTo>
                <a:cubicBezTo>
                  <a:pt x="6542" y="32712"/>
                  <a:pt x="3887" y="49607"/>
                  <a:pt x="27432" y="73152"/>
                </a:cubicBezTo>
                <a:cubicBezTo>
                  <a:pt x="35203" y="80923"/>
                  <a:pt x="45720" y="85344"/>
                  <a:pt x="54864" y="91440"/>
                </a:cubicBezTo>
                <a:cubicBezTo>
                  <a:pt x="79915" y="129016"/>
                  <a:pt x="73152" y="107882"/>
                  <a:pt x="73152" y="1554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572768" y="2606040"/>
            <a:ext cx="192024" cy="45720"/>
          </a:xfrm>
          <a:custGeom>
            <a:avLst/>
            <a:gdLst>
              <a:gd name="connsiteX0" fmla="*/ 0 w 192024"/>
              <a:gd name="connsiteY0" fmla="*/ 0 h 45720"/>
              <a:gd name="connsiteX1" fmla="*/ 82296 w 192024"/>
              <a:gd name="connsiteY1" fmla="*/ 27432 h 45720"/>
              <a:gd name="connsiteX2" fmla="*/ 192024 w 192024"/>
              <a:gd name="connsiteY2" fmla="*/ 4572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24" h="45720">
                <a:moveTo>
                  <a:pt x="0" y="0"/>
                </a:moveTo>
                <a:cubicBezTo>
                  <a:pt x="27389" y="10956"/>
                  <a:pt x="52765" y="23495"/>
                  <a:pt x="82296" y="27432"/>
                </a:cubicBezTo>
                <a:cubicBezTo>
                  <a:pt x="192307" y="42100"/>
                  <a:pt x="158417" y="12113"/>
                  <a:pt x="192024" y="457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86766" y="2467094"/>
                <a:ext cx="2248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766" y="2467094"/>
                <a:ext cx="224818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00781" y="2823457"/>
                <a:ext cx="2279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q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781" y="2823457"/>
                <a:ext cx="227934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286000" y="2508242"/>
            <a:ext cx="276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 law for a cyclic process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505456" y="3352800"/>
                <a:ext cx="5703806" cy="66826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 these two equations to get: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Symbol"/>
                      </a:rPr>
                      <m:t></m:t>
                    </m:r>
                  </m:oMath>
                </a14:m>
                <a:endParaRPr lang="en-US" b="0" dirty="0" smtClean="0">
                  <a:sym typeface="Symbol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𝑐𝑦𝑐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𝑐𝑦𝑐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, since u is a point function or a property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56" y="3352800"/>
                <a:ext cx="5703806" cy="6682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6136" y="4151511"/>
                <a:ext cx="6089552" cy="70076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Energy = KE + PE + Thermal </a:t>
                </a:r>
                <a:r>
                  <a:rPr lang="en-US" dirty="0" err="1" smtClean="0"/>
                  <a:t>Ener</a:t>
                </a:r>
                <a:r>
                  <a:rPr lang="en-US" dirty="0" smtClean="0"/>
                  <a:t> = E is a property of the system</a:t>
                </a:r>
              </a:p>
              <a:p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𝑑𝑒</m:t>
                        </m:r>
                        <m:r>
                          <a:rPr lang="en-US" b="0" i="1" smtClean="0">
                            <a:latin typeface="Cambria Math"/>
                          </a:rPr>
                          <m:t>=0, </m:t>
                        </m:r>
                        <m:nary>
                          <m:naryPr>
                            <m:chr m:val="∮"/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𝑑𝑣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nary>
                              <m:naryPr>
                                <m:chr m:val="∮"/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𝑑𝑢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6" y="4151511"/>
                <a:ext cx="6089552" cy="7007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6136" y="4953000"/>
                <a:ext cx="85786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+∆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𝑡h𝑒𝑛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𝑤𝑒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𝑐𝑎𝑛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𝑤𝑟𝑖𝑡𝑒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𝑝𝑑𝑣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𝑟𝑒𝑝𝑙𝑎𝑐𝑒𝑑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/>
                  <a:t>a</a:t>
                </a:r>
                <a:r>
                  <a:rPr lang="en-US" dirty="0" smtClean="0"/>
                  <a:t>s </a:t>
                </a:r>
                <a:r>
                  <a:rPr lang="en-US" dirty="0" err="1" smtClean="0"/>
                  <a:t>pdv</a:t>
                </a:r>
                <a:r>
                  <a:rPr lang="en-US" dirty="0" smtClean="0"/>
                  <a:t> work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6" y="4953000"/>
                <a:ext cx="8578630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640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26136" y="5599331"/>
                <a:ext cx="5492657" cy="54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Specific heat at constant </a:t>
                </a:r>
                <a:r>
                  <a:rPr lang="en-US" dirty="0" err="1" smtClean="0"/>
                  <a:t>vol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>
                    <a:sym typeface="Symbol"/>
                  </a:rPr>
                  <a:t>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/>
                      </a:rPr>
                      <m:t>𝑑𝑢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sym typeface="Symbol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𝑑𝑇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6" y="5599331"/>
                <a:ext cx="5492657" cy="544380"/>
              </a:xfrm>
              <a:prstGeom prst="rect">
                <a:avLst/>
              </a:prstGeom>
              <a:blipFill rotWithShape="1">
                <a:blip r:embed="rId9"/>
                <a:stretch>
                  <a:fillRect l="-999" t="-88764" r="-3441" b="-13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" name="TextBox 3071"/>
          <p:cNvSpPr txBox="1"/>
          <p:nvPr/>
        </p:nvSpPr>
        <p:spPr>
          <a:xfrm>
            <a:off x="370304" y="6063734"/>
            <a:ext cx="299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enthalpy = h = </a:t>
            </a:r>
            <a:r>
              <a:rPr lang="en-US" dirty="0" err="1" smtClean="0"/>
              <a:t>u+pv</a:t>
            </a:r>
            <a:r>
              <a:rPr lang="en-US" dirty="0" smtClean="0"/>
              <a:t>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3" name="TextBox 3072"/>
              <p:cNvSpPr txBox="1"/>
              <p:nvPr/>
            </p:nvSpPr>
            <p:spPr>
              <a:xfrm>
                <a:off x="335280" y="6283099"/>
                <a:ext cx="5826403" cy="574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Specific heat at </a:t>
                </a:r>
                <a:r>
                  <a:rPr lang="en-US" dirty="0" err="1" smtClean="0"/>
                  <a:t>const</a:t>
                </a:r>
                <a:r>
                  <a:rPr lang="en-US" dirty="0" smtClean="0"/>
                  <a:t> pressure: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ym typeface="Symbol"/>
                  </a:rPr>
                  <a:t> 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/>
                      </a:rPr>
                      <m:t>𝑑h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sym typeface="Symbol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73" name="TextBox 3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6283099"/>
                <a:ext cx="5826403" cy="574901"/>
              </a:xfrm>
              <a:prstGeom prst="rect">
                <a:avLst/>
              </a:prstGeom>
              <a:blipFill rotWithShape="1">
                <a:blip r:embed="rId10"/>
                <a:stretch>
                  <a:fillRect l="-837" t="-84043" r="-2197" b="-12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97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87714"/>
            <a:ext cx="39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Energy equation for a control volume CV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2743200" cy="533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103810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000" y="1143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6600" y="1143000"/>
            <a:ext cx="6966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1407438"/>
            <a:ext cx="685800" cy="116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6800" y="6858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90404" y="501134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04" y="501134"/>
                <a:ext cx="36958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3832" y="1069586"/>
                <a:ext cx="506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2" y="1069586"/>
                <a:ext cx="50616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44877" y="729734"/>
                <a:ext cx="537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7" y="729734"/>
                <a:ext cx="53751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44877" y="116638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7" y="1166384"/>
                <a:ext cx="41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9599" y="1676400"/>
                <a:ext cx="5884560" cy="5850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𝑔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𝑐𝑣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676400"/>
                <a:ext cx="5884560" cy="585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495800" y="1038106"/>
            <a:ext cx="36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property in the CV is uniform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1965" y="2261432"/>
                <a:ext cx="786369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𝑐𝑣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𝑔𝑧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if we integrate the equation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to time then we get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65" y="2261432"/>
                <a:ext cx="7863691" cy="714683"/>
              </a:xfrm>
              <a:prstGeom prst="rect">
                <a:avLst/>
              </a:prstGeom>
              <a:blipFill rotWithShape="1">
                <a:blip r:embed="rId7"/>
                <a:stretch>
                  <a:fillRect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5715000" y="1676400"/>
            <a:ext cx="381000" cy="585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9400" y="1788521"/>
            <a:ext cx="224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(Zero for steady state)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0205" y="2982514"/>
                <a:ext cx="6383286" cy="142782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𝑐𝑣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5" y="2982514"/>
                <a:ext cx="6383286" cy="142782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846846" y="3276600"/>
            <a:ext cx="2276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Unsteady state energy</a:t>
            </a:r>
          </a:p>
          <a:p>
            <a:r>
              <a:rPr lang="en-US" dirty="0" smtClean="0"/>
              <a:t>Equation for a CV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4648200"/>
            <a:ext cx="7624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most general form of the energy equation for a CV normally used in solving</a:t>
            </a:r>
          </a:p>
          <a:p>
            <a:r>
              <a:rPr lang="en-US" dirty="0" smtClean="0"/>
              <a:t>Thermodynamics problems of any kind</a:t>
            </a:r>
            <a:endParaRPr lang="en-US" dirty="0"/>
          </a:p>
        </p:txBody>
      </p:sp>
      <p:cxnSp>
        <p:nvCxnSpPr>
          <p:cNvPr id="7" name="Straight Arrow Connector 6"/>
          <p:cNvCxnSpPr>
            <a:stCxn id="22" idx="1"/>
          </p:cNvCxnSpPr>
          <p:nvPr/>
        </p:nvCxnSpPr>
        <p:spPr>
          <a:xfrm flipH="1">
            <a:off x="6248400" y="197318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3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941832" y="539496"/>
            <a:ext cx="448056" cy="905256"/>
          </a:xfrm>
          <a:custGeom>
            <a:avLst/>
            <a:gdLst>
              <a:gd name="connsiteX0" fmla="*/ 0 w 448056"/>
              <a:gd name="connsiteY0" fmla="*/ 246888 h 905256"/>
              <a:gd name="connsiteX1" fmla="*/ 0 w 448056"/>
              <a:gd name="connsiteY1" fmla="*/ 685800 h 905256"/>
              <a:gd name="connsiteX2" fmla="*/ 448056 w 448056"/>
              <a:gd name="connsiteY2" fmla="*/ 905256 h 905256"/>
              <a:gd name="connsiteX3" fmla="*/ 438912 w 448056"/>
              <a:gd name="connsiteY3" fmla="*/ 0 h 905256"/>
              <a:gd name="connsiteX4" fmla="*/ 0 w 448056"/>
              <a:gd name="connsiteY4" fmla="*/ 246888 h 90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056" h="905256">
                <a:moveTo>
                  <a:pt x="0" y="246888"/>
                </a:moveTo>
                <a:lnTo>
                  <a:pt x="0" y="685800"/>
                </a:lnTo>
                <a:lnTo>
                  <a:pt x="448056" y="905256"/>
                </a:lnTo>
                <a:lnTo>
                  <a:pt x="438912" y="0"/>
                </a:lnTo>
                <a:lnTo>
                  <a:pt x="0" y="24688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539496"/>
            <a:ext cx="914400" cy="83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914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992124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539496"/>
            <a:ext cx="484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" idx="0"/>
          </p:cNvCxnSpPr>
          <p:nvPr/>
        </p:nvCxnSpPr>
        <p:spPr>
          <a:xfrm>
            <a:off x="941832" y="539496"/>
            <a:ext cx="0" cy="246888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2"/>
          </p:cNvCxnSpPr>
          <p:nvPr/>
        </p:nvCxnSpPr>
        <p:spPr>
          <a:xfrm>
            <a:off x="1389888" y="1444752"/>
            <a:ext cx="0" cy="30784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89888" y="1752600"/>
            <a:ext cx="819912" cy="0"/>
          </a:xfrm>
          <a:prstGeom prst="line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09800" y="1295400"/>
            <a:ext cx="0" cy="4572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09800" y="12954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66020"/>
            <a:ext cx="450764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95144" y="662940"/>
            <a:ext cx="107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Tank</a:t>
            </a:r>
          </a:p>
          <a:p>
            <a:r>
              <a:rPr lang="en-US" sz="1200" dirty="0" smtClean="0"/>
              <a:t>Initially empty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1428" y="1075420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V=50m^3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360402"/>
            <a:ext cx="4669612" cy="1107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N2 at 300K, .5MPa is put to a turbine. The turbine</a:t>
            </a:r>
          </a:p>
          <a:p>
            <a:r>
              <a:rPr lang="en-US" sz="1600" dirty="0" smtClean="0"/>
              <a:t>Operates to a tank pressure of .5MPa where the temp</a:t>
            </a:r>
          </a:p>
          <a:p>
            <a:r>
              <a:rPr lang="en-US" sz="1600" dirty="0" smtClean="0"/>
              <a:t>is 250K. Find the turbine work if the entire process is </a:t>
            </a:r>
          </a:p>
          <a:p>
            <a:r>
              <a:rPr lang="en-US" sz="1600" dirty="0" smtClean="0"/>
              <a:t>adiabatic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6168" y="1796534"/>
                <a:ext cx="3100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;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68" y="1796534"/>
                <a:ext cx="310020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2882249" y="1796534"/>
            <a:ext cx="47317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3400" y="2069068"/>
                <a:ext cx="1108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69068"/>
                <a:ext cx="110883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02336" y="2381012"/>
            <a:ext cx="2979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i=enthalpy(n2, t=300)</a:t>
            </a:r>
          </a:p>
          <a:p>
            <a:r>
              <a:rPr lang="en-US" dirty="0" smtClean="0"/>
              <a:t>U2=</a:t>
            </a:r>
            <a:r>
              <a:rPr lang="en-US" dirty="0" err="1" smtClean="0"/>
              <a:t>intenergy</a:t>
            </a:r>
            <a:r>
              <a:rPr lang="en-US" dirty="0" smtClean="0"/>
              <a:t>(n2, t=250)</a:t>
            </a:r>
          </a:p>
          <a:p>
            <a:r>
              <a:rPr lang="en-US" dirty="0" smtClean="0"/>
              <a:t>V2=volume(n2, t=250, p=500)</a:t>
            </a:r>
          </a:p>
          <a:p>
            <a:r>
              <a:rPr lang="en-US" dirty="0" smtClean="0"/>
              <a:t>M2=50/v2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38600" y="2253734"/>
            <a:ext cx="19130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EES should solve it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7200" y="3581341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04544" y="0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-1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14800"/>
            <a:ext cx="6305778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59" y="228600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76200"/>
            <a:ext cx="6954211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Steam at a pressure of 15bar, t=320C is supplied from a very large vessel to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 turbine through a valve and the exhaust of the turbine is connected to a </a:t>
            </a:r>
          </a:p>
          <a:p>
            <a:r>
              <a:rPr lang="en-US" sz="1600" dirty="0" smtClean="0"/>
              <a:t>.6m^3 tank which is initially empty. The valve opens and the turbine does work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nd the steam gets stored in the smaller vessel. If the entire process is adiabatic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hen find the work given by the turbine?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28600" y="183052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hi=enthalpy(</a:t>
            </a:r>
            <a:r>
              <a:rPr lang="en-US" dirty="0" err="1"/>
              <a:t>steam,p</a:t>
            </a:r>
            <a:r>
              <a:rPr lang="en-US" dirty="0"/>
              <a:t>=1500,t=320)</a:t>
            </a:r>
          </a:p>
          <a:p>
            <a:r>
              <a:rPr lang="en-US" dirty="0" err="1"/>
              <a:t>v_tank</a:t>
            </a:r>
            <a:r>
              <a:rPr lang="en-US" dirty="0"/>
              <a:t>=.6; m1=0</a:t>
            </a:r>
          </a:p>
          <a:p>
            <a:r>
              <a:rPr lang="en-US" dirty="0"/>
              <a:t>v2=volume(</a:t>
            </a:r>
            <a:r>
              <a:rPr lang="en-US" dirty="0" err="1"/>
              <a:t>steam,p</a:t>
            </a:r>
            <a:r>
              <a:rPr lang="en-US" dirty="0"/>
              <a:t>=1500,t=400)</a:t>
            </a:r>
          </a:p>
          <a:p>
            <a:r>
              <a:rPr lang="en-US" dirty="0"/>
              <a:t>m2=</a:t>
            </a:r>
            <a:r>
              <a:rPr lang="en-US" dirty="0" err="1"/>
              <a:t>v_tank</a:t>
            </a:r>
            <a:r>
              <a:rPr lang="en-US" dirty="0"/>
              <a:t>/v2</a:t>
            </a:r>
          </a:p>
          <a:p>
            <a:r>
              <a:rPr lang="en-US" dirty="0"/>
              <a:t>mi*hi=wcv+m2*u2</a:t>
            </a:r>
          </a:p>
          <a:p>
            <a:r>
              <a:rPr lang="en-US" dirty="0"/>
              <a:t>m2-m1=mi</a:t>
            </a:r>
          </a:p>
          <a:p>
            <a:r>
              <a:rPr lang="en-US" dirty="0"/>
              <a:t>u2=</a:t>
            </a:r>
            <a:r>
              <a:rPr lang="en-US" dirty="0" err="1"/>
              <a:t>intenergy</a:t>
            </a:r>
            <a:r>
              <a:rPr lang="en-US" dirty="0"/>
              <a:t>(</a:t>
            </a:r>
            <a:r>
              <a:rPr lang="en-US" dirty="0" err="1"/>
              <a:t>steam,p</a:t>
            </a:r>
            <a:r>
              <a:rPr lang="en-US" dirty="0"/>
              <a:t>=1500,t=400)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905000"/>
            <a:ext cx="430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have the same equations like example-1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Only the fluid has changed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5655583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98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829" y="457200"/>
            <a:ext cx="754717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A main supply line in which water flows at 320C, 150MPa, is connected through a valve  </a:t>
            </a:r>
          </a:p>
          <a:p>
            <a:pPr algn="just"/>
            <a:r>
              <a:rPr lang="en-US" sz="1600" dirty="0"/>
              <a:t>t</a:t>
            </a:r>
            <a:r>
              <a:rPr lang="en-US" sz="1600" dirty="0" smtClean="0"/>
              <a:t>o an elastic and adiabatic balloon, which exerts on its contents a pressure that is proportional to its volume. At the beginning of the process the volume of the balloon is zero. The valve is opened and 5 kg of water enters the balloon. The valve closes when the pressure in the balloon is 0.8MPa. Determine the state in the balloon at the end.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70829" y="1956137"/>
            <a:ext cx="45784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hi=enthalpy(water</a:t>
            </a:r>
            <a:r>
              <a:rPr lang="en-US" dirty="0" smtClean="0"/>
              <a:t>, p=150000,t=320</a:t>
            </a:r>
            <a:r>
              <a:rPr lang="en-US" dirty="0"/>
              <a:t>)</a:t>
            </a:r>
          </a:p>
          <a:p>
            <a:r>
              <a:rPr lang="en-US" dirty="0"/>
              <a:t>mi=5; m2=5</a:t>
            </a:r>
          </a:p>
          <a:p>
            <a:r>
              <a:rPr lang="en-US" dirty="0"/>
              <a:t>u2=</a:t>
            </a:r>
            <a:r>
              <a:rPr lang="en-US" dirty="0" err="1"/>
              <a:t>intenergy</a:t>
            </a:r>
            <a:r>
              <a:rPr lang="en-US" dirty="0"/>
              <a:t>(</a:t>
            </a:r>
            <a:r>
              <a:rPr lang="en-US" dirty="0" err="1"/>
              <a:t>water,p</a:t>
            </a:r>
            <a:r>
              <a:rPr lang="en-US" dirty="0"/>
              <a:t>=p2, v=v2); p2=800</a:t>
            </a:r>
          </a:p>
          <a:p>
            <a:r>
              <a:rPr lang="en-US" dirty="0"/>
              <a:t>mi*hi=wcv+m2*u2</a:t>
            </a:r>
          </a:p>
          <a:p>
            <a:r>
              <a:rPr lang="en-US" dirty="0" err="1" smtClean="0"/>
              <a:t>wcv</a:t>
            </a:r>
            <a:r>
              <a:rPr lang="en-US" dirty="0" smtClean="0"/>
              <a:t>=p2*v2_ac/2  { p and v are </a:t>
            </a:r>
            <a:r>
              <a:rPr lang="en-US" smtClean="0"/>
              <a:t>linearly related}</a:t>
            </a:r>
            <a:endParaRPr lang="en-US" dirty="0"/>
          </a:p>
          <a:p>
            <a:r>
              <a:rPr lang="en-US" dirty="0"/>
              <a:t>v2=v2_ac/m2</a:t>
            </a:r>
          </a:p>
          <a:p>
            <a:r>
              <a:rPr lang="en-US" dirty="0"/>
              <a:t>t2=temperature(</a:t>
            </a:r>
            <a:r>
              <a:rPr lang="en-US" dirty="0" err="1"/>
              <a:t>water,p</a:t>
            </a:r>
            <a:r>
              <a:rPr lang="en-US" dirty="0"/>
              <a:t>=p2,v=v2)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953000" y="2376541"/>
            <a:ext cx="3089480" cy="2004536"/>
            <a:chOff x="4454320" y="1399639"/>
            <a:chExt cx="3089480" cy="200453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257800" y="3124200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57800" y="2819400"/>
              <a:ext cx="99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477000" y="2819400"/>
              <a:ext cx="99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248400" y="2615862"/>
              <a:ext cx="0" cy="203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477000" y="2615862"/>
              <a:ext cx="0" cy="203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248400" y="2445174"/>
              <a:ext cx="228600" cy="253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6254446" y="2209800"/>
              <a:ext cx="0" cy="272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473952" y="2190274"/>
              <a:ext cx="0" cy="311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962650" y="1399639"/>
              <a:ext cx="876300" cy="8449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953000" y="29718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54320" y="2819400"/>
              <a:ext cx="13905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Water</a:t>
              </a:r>
            </a:p>
            <a:p>
              <a:r>
                <a:rPr lang="en-US" sz="1600" dirty="0" smtClean="0"/>
                <a:t>150MPa, 320C</a:t>
              </a:r>
              <a:endParaRPr lang="en-US" sz="16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57200" y="152400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-3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8" y="4495800"/>
            <a:ext cx="5385057" cy="2170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7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1863</Words>
  <Application>Microsoft Office PowerPoint</Application>
  <PresentationFormat>On-screen Show (4:3)</PresentationFormat>
  <Paragraphs>197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Prof.S.K.Dash</dc:creator>
  <cp:lastModifiedBy>Prof.S.K.Dash</cp:lastModifiedBy>
  <cp:revision>32</cp:revision>
  <dcterms:created xsi:type="dcterms:W3CDTF">2014-10-03T03:40:02Z</dcterms:created>
  <dcterms:modified xsi:type="dcterms:W3CDTF">2015-01-22T11:16:19Z</dcterms:modified>
</cp:coreProperties>
</file>