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7BF804-D40D-44AE-91BC-CA93B73EA8B8}">
  <a:tblStyle styleId="{FB7BF804-D40D-44AE-91BC-CA93B73EA8B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62B97D3-8F97-4A82-B28A-F74365406B5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D59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3.jpg"/><Relationship Id="rId5" Type="http://schemas.openxmlformats.org/officeDocument/2006/relationships/image" Target="../media/image2.gif"/><Relationship Id="rId6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Relationship Id="rId4" Type="http://schemas.openxmlformats.org/officeDocument/2006/relationships/image" Target="../media/image32.jpg"/><Relationship Id="rId5" Type="http://schemas.openxmlformats.org/officeDocument/2006/relationships/image" Target="../media/image3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05" y="2076450"/>
            <a:ext cx="1828799" cy="209709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ctrTitle"/>
          </p:nvPr>
        </p:nvSpPr>
        <p:spPr>
          <a:xfrm>
            <a:off x="797256" y="304800"/>
            <a:ext cx="762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Bone Fracture Healing: 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Biology and Mechanobiology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371600" y="2286000"/>
            <a:ext cx="6400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Kaushik Mukherjee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Fellow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Mechanical Engineering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 Kharagpur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47800" y="5013325"/>
            <a:ext cx="6324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Sanjay Gupta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75" y="4543425"/>
            <a:ext cx="26384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0016" y="2057400"/>
            <a:ext cx="1823008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0016" y="4648200"/>
            <a:ext cx="1823008" cy="198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Hard Callus Formation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(Two weeks – six or twelve weeks)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04800" y="1545372"/>
            <a:ext cx="563880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conversion of callus into calcified tissue through ossification.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MSCs proximal (closest) to the fracture gap develop into chondrocytes which form hyaline cartilage.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MSCs distal to (further from) the fracture gap develop into osteoblasts which form woven bone.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fibroblasts within the granulation tissue develop into chondrocytes which also form hyaline cartilage.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600200"/>
            <a:ext cx="2667000" cy="36634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Remodeling of Bone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(Three – Five years)</a:t>
            </a:r>
            <a:endParaRPr/>
          </a:p>
        </p:txBody>
      </p:sp>
      <p:pic>
        <p:nvPicPr>
          <p:cNvPr descr="4.bmp" id="133" name="Google Shape;13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9371" l="0" r="34375" t="0"/>
          <a:stretch/>
        </p:blipFill>
        <p:spPr>
          <a:xfrm>
            <a:off x="4800600" y="1536660"/>
            <a:ext cx="4191000" cy="242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228600" y="1929348"/>
            <a:ext cx="44958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Loosely organised woven bone slowly transform into highly organised lamellar bone, through the process of bony substitution.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Hyaline cartilage is being transformed into lamellar bone, through the process of endochondral ossification.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end of the fracture healing process, the bone should closely represent its original shape and strength.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855298" y="3027938"/>
            <a:ext cx="2094244" cy="4194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57200" y="609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Treatments of Bone Fracture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152400" y="2448580"/>
            <a:ext cx="441960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Surgical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metal rods or plates to hold the bone pieces together.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800600" y="2448580"/>
            <a:ext cx="40386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Conservative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pain relieving medicines.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brace or splints or plaster cast to provide support and immobilize the bones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" name="Google Shape;144;p24"/>
          <p:cNvCxnSpPr>
            <a:stCxn id="141" idx="2"/>
            <a:endCxn id="142" idx="0"/>
          </p:cNvCxnSpPr>
          <p:nvPr/>
        </p:nvCxnSpPr>
        <p:spPr>
          <a:xfrm flipH="1">
            <a:off x="2362200" y="1447800"/>
            <a:ext cx="2209800" cy="100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5" name="Google Shape;145;p24"/>
          <p:cNvCxnSpPr>
            <a:stCxn id="141" idx="2"/>
            <a:endCxn id="143" idx="0"/>
          </p:cNvCxnSpPr>
          <p:nvPr/>
        </p:nvCxnSpPr>
        <p:spPr>
          <a:xfrm>
            <a:off x="4572000" y="1447800"/>
            <a:ext cx="2247900" cy="100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6" name="Google Shape;146;p24"/>
          <p:cNvSpPr/>
          <p:nvPr/>
        </p:nvSpPr>
        <p:spPr>
          <a:xfrm>
            <a:off x="1524000" y="4495800"/>
            <a:ext cx="6553200" cy="685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Note: Immobilization of joints is required for proper fracture healing. Why??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1524000" y="5562600"/>
            <a:ext cx="6553200" cy="685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Movement of fracture fragments prevents osteoblast activity and formation of new bone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4495800" y="5181600"/>
            <a:ext cx="3810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1514901" y="4308396"/>
            <a:ext cx="6553200" cy="1940100"/>
          </a:xfrm>
          <a:prstGeom prst="star32">
            <a:avLst>
              <a:gd fmla="val 3750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Environment regulates the Fracture Healing Process!!!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Mechanobiology of </a:t>
            </a:r>
            <a:b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Bone Fracture Healing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6"/>
          <p:cNvGrpSpPr/>
          <p:nvPr/>
        </p:nvGrpSpPr>
        <p:grpSpPr>
          <a:xfrm>
            <a:off x="1524011" y="1752568"/>
            <a:ext cx="4800646" cy="3962278"/>
            <a:chOff x="1524000" y="1371600"/>
            <a:chExt cx="6248400" cy="5257800"/>
          </a:xfrm>
        </p:grpSpPr>
        <p:grpSp>
          <p:nvGrpSpPr>
            <p:cNvPr id="162" name="Google Shape;162;p26"/>
            <p:cNvGrpSpPr/>
            <p:nvPr/>
          </p:nvGrpSpPr>
          <p:grpSpPr>
            <a:xfrm>
              <a:off x="1524000" y="1371600"/>
              <a:ext cx="6248400" cy="5257800"/>
              <a:chOff x="2057400" y="1371600"/>
              <a:chExt cx="6248400" cy="5257800"/>
            </a:xfrm>
          </p:grpSpPr>
          <p:pic>
            <p:nvPicPr>
              <p:cNvPr id="163" name="Google Shape;163;p26"/>
              <p:cNvPicPr preferRelativeResize="0"/>
              <p:nvPr/>
            </p:nvPicPr>
            <p:blipFill rotWithShape="1">
              <a:blip r:embed="rId3">
                <a:alphaModFix/>
              </a:blip>
              <a:srcRect b="-4504" l="0" r="-1453" t="0"/>
              <a:stretch/>
            </p:blipFill>
            <p:spPr>
              <a:xfrm>
                <a:off x="2057400" y="1371600"/>
                <a:ext cx="6248400" cy="525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" name="Google Shape;164;p26"/>
              <p:cNvSpPr/>
              <p:nvPr/>
            </p:nvSpPr>
            <p:spPr>
              <a:xfrm>
                <a:off x="3093492" y="4328137"/>
                <a:ext cx="1958454" cy="219229"/>
              </a:xfrm>
              <a:prstGeom prst="rightArrow">
                <a:avLst>
                  <a:gd fmla="val 50000" name="adj1"/>
                  <a:gd fmla="val 157353" name="adj2"/>
                </a:avLst>
              </a:pr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5334000" y="4343400"/>
                <a:ext cx="1676400" cy="203966"/>
              </a:xfrm>
              <a:prstGeom prst="rightArrow">
                <a:avLst>
                  <a:gd fmla="val 50000" name="adj1"/>
                  <a:gd fmla="val 156944" name="adj2"/>
                </a:avLst>
              </a:pr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6" name="Google Shape;166;p26"/>
            <p:cNvCxnSpPr/>
            <p:nvPr/>
          </p:nvCxnSpPr>
          <p:spPr>
            <a:xfrm>
              <a:off x="2560092" y="4953000"/>
              <a:ext cx="3916908" cy="0"/>
            </a:xfrm>
            <a:prstGeom prst="straightConnector1">
              <a:avLst/>
            </a:prstGeom>
            <a:noFill/>
            <a:ln cap="flat" cmpd="sng" w="1111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67" name="Google Shape;167;p26"/>
          <p:cNvSpPr txBox="1"/>
          <p:nvPr/>
        </p:nvSpPr>
        <p:spPr>
          <a:xfrm>
            <a:off x="5329354" y="1756229"/>
            <a:ext cx="5638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Biological Events: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Migration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Proliferation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Differentiation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4874013" y="1730297"/>
            <a:ext cx="457200" cy="295292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8524" y="2956558"/>
            <a:ext cx="2352862" cy="361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5">
            <a:alphaModFix/>
          </a:blip>
          <a:srcRect b="37843" l="19435" r="23236" t="3561"/>
          <a:stretch/>
        </p:blipFill>
        <p:spPr>
          <a:xfrm>
            <a:off x="8280891" y="1475550"/>
            <a:ext cx="3477059" cy="266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1478" y="4759426"/>
            <a:ext cx="3504398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4876800" y="4683226"/>
            <a:ext cx="228600" cy="87937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6831475" y="351554"/>
            <a:ext cx="373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Biological Events: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Tissue Formation through Generation of Extra-cellular Matrix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254900" y="217488"/>
            <a:ext cx="69342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Bone Fracture Healing: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Biological Events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4267200" y="4355068"/>
            <a:ext cx="396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Mechanoregulatory Tissue Algorithm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4267200" y="1571221"/>
            <a:ext cx="4343400" cy="17262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946" l="-1121" r="0" t="-17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Mathematical Modelling: 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Phenomenological model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(Lacroix and Prendergast 2002)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838200" y="2286000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Proliferation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Migration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2895600" y="2514600"/>
            <a:ext cx="990600" cy="2469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762000" y="434340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differentiation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2895600" y="4441372"/>
            <a:ext cx="990600" cy="2469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381000" y="548640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Extracellular Matrix generation and tissue formation is not modelled.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0" y="828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33400" y="1438384"/>
            <a:ext cx="2514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Mesenchymal Cell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457200" y="2581384"/>
            <a:ext cx="2514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Fibroblast Cell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57200" y="3810000"/>
            <a:ext cx="2514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Chondrocyte Cell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457200" y="5086350"/>
            <a:ext cx="2514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Osteoblast Cell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Mathematical Modelling: 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Cellular model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(Andreykiv et al. 2008, Isaksson et al. 2008)</a:t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-72950" y="1743954"/>
            <a:ext cx="9314922" cy="6182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-24357" y="2878297"/>
            <a:ext cx="8656729" cy="6269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-21770" y="4114800"/>
            <a:ext cx="8611525" cy="6190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0" y="5343416"/>
            <a:ext cx="8811643" cy="6190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838200" y="6172200"/>
            <a:ext cx="73638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coefficients depend on Mechanoregulatory principle!!!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762000" y="1676400"/>
            <a:ext cx="1676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Bone Tissue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762000" y="3048000"/>
            <a:ext cx="2057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Cartilage Tissue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762000" y="4495800"/>
            <a:ext cx="1676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Fibrous Tissue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Modelling: 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Cellular model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(Andreykiv et al. 2008, Isaksson et al. 2008)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1902199" y="2209800"/>
            <a:ext cx="3347198" cy="6190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1905000" y="3657600"/>
            <a:ext cx="3897028" cy="6190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1905000" y="5029200"/>
            <a:ext cx="4391843" cy="62690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838200" y="6172200"/>
            <a:ext cx="73638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coefficients depend on Mechanoregulatory principle!!!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/>
        </p:nvSpPr>
        <p:spPr>
          <a:xfrm>
            <a:off x="4191000" y="1371600"/>
            <a:ext cx="914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Tissue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5105400" y="3028890"/>
            <a:ext cx="3048000" cy="32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Two-Phase Porous Material Representation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Interstitial Fluid Velocity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Permeability of Tissue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Porosity of Tissue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Answers: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stresses are being carried out by different constituents of a tissue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1524000" y="3028890"/>
            <a:ext cx="2438400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Phase Material Representation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Invariants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Octahedral Stress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Hydrostatic Stress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Answers: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of cell shape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Flattening of tissue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2" name="Google Shape;232;p30"/>
          <p:cNvCxnSpPr>
            <a:stCxn id="229" idx="2"/>
            <a:endCxn id="231" idx="0"/>
          </p:cNvCxnSpPr>
          <p:nvPr/>
        </p:nvCxnSpPr>
        <p:spPr>
          <a:xfrm flipH="1">
            <a:off x="2743200" y="1771710"/>
            <a:ext cx="1905000" cy="125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33" name="Google Shape;233;p30"/>
          <p:cNvCxnSpPr>
            <a:stCxn id="229" idx="2"/>
            <a:endCxn id="230" idx="0"/>
          </p:cNvCxnSpPr>
          <p:nvPr/>
        </p:nvCxnSpPr>
        <p:spPr>
          <a:xfrm>
            <a:off x="4648200" y="1771710"/>
            <a:ext cx="1981200" cy="125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34" name="Google Shape;234;p3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Mechanoregulatory Principle: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Material Modelling of Tissue</a:t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1"/>
          <p:cNvGraphicFramePr/>
          <p:nvPr/>
        </p:nvGraphicFramePr>
        <p:xfrm>
          <a:off x="457200" y="123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{FB7BF804-D40D-44AE-91BC-CA93B73EA8B8}</a:tableStyleId>
              </a:tblPr>
              <a:tblGrid>
                <a:gridCol w="2743200"/>
                <a:gridCol w="2743200"/>
                <a:gridCol w="2743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Tissue Type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Principal Strain (%)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Hydrostatic Pore Pressure (MPa)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Fibrous Tissue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&gt;0.15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&gt;-0.15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&gt;-0.15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Cartilage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&gt;15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&lt;-0.15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Immature Bone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-15 to 15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≤-0.15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Mature Bone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- 5 to 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-0.15 to 0.15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Mechanoregulatory Principle 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Single Phase Material Representation of Tissue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Claes et al. (1999)</a:t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524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Reasons of Bone Fracture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72143" y="3467100"/>
            <a:ext cx="3690257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Traumatic Reasons</a:t>
            </a:r>
            <a:endParaRPr/>
          </a:p>
          <a:p>
            <a:pPr indent="-342900" lvl="0" marL="73152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 </a:t>
            </a:r>
            <a:endParaRPr/>
          </a:p>
          <a:p>
            <a:pPr indent="-342900" lvl="0" marL="73152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Accidental injuries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105400" y="3543300"/>
            <a:ext cx="3690257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Pathological Reasons</a:t>
            </a:r>
            <a:endParaRPr/>
          </a:p>
          <a:p>
            <a:pPr indent="-342900" lvl="0" marL="54864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Osteoporosis</a:t>
            </a:r>
            <a:endParaRPr/>
          </a:p>
          <a:p>
            <a:pPr indent="-342900" lvl="0" marL="54864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Metastasis cancer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14"/>
          <p:cNvCxnSpPr>
            <a:stCxn id="63" idx="2"/>
            <a:endCxn id="64" idx="0"/>
          </p:cNvCxnSpPr>
          <p:nvPr/>
        </p:nvCxnSpPr>
        <p:spPr>
          <a:xfrm flipH="1">
            <a:off x="2117400" y="2362200"/>
            <a:ext cx="2454600" cy="110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7" name="Google Shape;67;p14"/>
          <p:cNvCxnSpPr>
            <a:stCxn id="63" idx="2"/>
            <a:endCxn id="65" idx="0"/>
          </p:cNvCxnSpPr>
          <p:nvPr/>
        </p:nvCxnSpPr>
        <p:spPr>
          <a:xfrm>
            <a:off x="4572000" y="2362200"/>
            <a:ext cx="2378400" cy="1181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32"/>
          <p:cNvGraphicFramePr/>
          <p:nvPr/>
        </p:nvGraphicFramePr>
        <p:xfrm>
          <a:off x="6096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{962B97D3-8F97-4A82-B28A-F74365406B5E}</a:tableStyleId>
              </a:tblPr>
              <a:tblGrid>
                <a:gridCol w="27432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Tissue Type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Deviatoric Strain (%) SS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Fluid Flow (μm/s) FF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Fibrous Tissue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Cartilage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Immature Bone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&gt;0.267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Mature Bone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&gt;0.010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Resorption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≤0.010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48" name="Google Shape;248;p32"/>
          <p:cNvSpPr txBox="1"/>
          <p:nvPr/>
        </p:nvSpPr>
        <p:spPr>
          <a:xfrm>
            <a:off x="4648200" y="2514600"/>
            <a:ext cx="2514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 SS/3.75 + FF/3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Mechanoregulatory Principle 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Two-Phase Porous Material Representation of Tissue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Lacroix and Prendergast (2002)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05000"/>
            <a:ext cx="4316681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3429000"/>
            <a:ext cx="2996541" cy="73008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/>
        </p:nvSpPr>
        <p:spPr>
          <a:xfrm>
            <a:off x="281772" y="1600200"/>
            <a:ext cx="7795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Update of  Material Properties (Lacroix and Prendergast 2002):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281772" y="3124200"/>
            <a:ext cx="68810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Homogenisation Principle (Lacroix and Prendergast 2000):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281773" y="4788932"/>
            <a:ext cx="4200898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160" r="0" t="-47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0" name="Google Shape;260;p3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Mechanobiology of Bone Fracture Healing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9839" l="73222" r="2517" t="0"/>
          <a:stretch/>
        </p:blipFill>
        <p:spPr>
          <a:xfrm>
            <a:off x="6705601" y="1143000"/>
            <a:ext cx="1796143" cy="261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50684" l="4390" r="27813" t="24383"/>
          <a:stretch/>
        </p:blipFill>
        <p:spPr>
          <a:xfrm>
            <a:off x="609600" y="1371600"/>
            <a:ext cx="5714999" cy="1480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 b="25000" l="4520" r="0" t="50000"/>
          <a:stretch/>
        </p:blipFill>
        <p:spPr>
          <a:xfrm>
            <a:off x="381000" y="3817985"/>
            <a:ext cx="8048625" cy="1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609600" y="2971800"/>
            <a:ext cx="5714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Phase Material with Phenomenological  Model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609601" y="5334000"/>
            <a:ext cx="5714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Phase Porous Material with Phenomenological  Model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381000" y="228600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Comparison: Single Phase Material vs Two Phase Material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18168" l="80859" r="-1" t="22468"/>
          <a:stretch/>
        </p:blipFill>
        <p:spPr>
          <a:xfrm>
            <a:off x="7058292" y="2406525"/>
            <a:ext cx="1836697" cy="202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b="-691" l="393" r="19537" t="-1"/>
          <a:stretch/>
        </p:blipFill>
        <p:spPr>
          <a:xfrm>
            <a:off x="286537" y="1916668"/>
            <a:ext cx="6647663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381000" y="228600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Comparison: Phenomenological Model vs Cell-specific Model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228600" y="1547336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Phenomenological Model with Two Phase Porous Material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228600" y="4888468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Cell-specific Model with Two Phase Porous Material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/>
        </p:nvSpPr>
        <p:spPr>
          <a:xfrm>
            <a:off x="381000" y="228600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Mechanoregulatory Fracture Healing Algorithm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2971800" y="1352490"/>
            <a:ext cx="3200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Periprosthetic Bone Ingrowth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4343400" y="690265"/>
            <a:ext cx="457200" cy="6622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b="2556" l="5258" r="6245" t="3288"/>
          <a:stretch/>
        </p:blipFill>
        <p:spPr>
          <a:xfrm>
            <a:off x="5257800" y="2819400"/>
            <a:ext cx="2734676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5667507" y="5572149"/>
            <a:ext cx="19152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BHR acetabular cup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 rotWithShape="1">
          <a:blip r:embed="rId4">
            <a:alphaModFix/>
          </a:blip>
          <a:srcRect b="3132" l="0" r="0" t="1965"/>
          <a:stretch/>
        </p:blipFill>
        <p:spPr>
          <a:xfrm>
            <a:off x="990600" y="1905000"/>
            <a:ext cx="3777342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/>
        </p:nvSpPr>
        <p:spPr>
          <a:xfrm>
            <a:off x="381000" y="228600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Mechanoregulatory Fracture Healing Algorithm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2971800" y="1352490"/>
            <a:ext cx="3200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Periprosthetic Bone Ingrowth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7"/>
          <p:cNvSpPr/>
          <p:nvPr/>
        </p:nvSpPr>
        <p:spPr>
          <a:xfrm>
            <a:off x="4343400" y="690265"/>
            <a:ext cx="457200" cy="6622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37"/>
          <p:cNvGrpSpPr/>
          <p:nvPr/>
        </p:nvGrpSpPr>
        <p:grpSpPr>
          <a:xfrm>
            <a:off x="228600" y="2133600"/>
            <a:ext cx="8686800" cy="3505200"/>
            <a:chOff x="312738" y="3589338"/>
            <a:chExt cx="8526462" cy="3070800"/>
          </a:xfrm>
        </p:grpSpPr>
        <p:cxnSp>
          <p:nvCxnSpPr>
            <p:cNvPr id="302" name="Google Shape;302;p37"/>
            <p:cNvCxnSpPr/>
            <p:nvPr/>
          </p:nvCxnSpPr>
          <p:spPr>
            <a:xfrm>
              <a:off x="1233488" y="3605213"/>
              <a:ext cx="609600" cy="1587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pic>
          <p:nvPicPr>
            <p:cNvPr id="303" name="Google Shape;303;p37"/>
            <p:cNvPicPr preferRelativeResize="0"/>
            <p:nvPr/>
          </p:nvPicPr>
          <p:blipFill rotWithShape="1">
            <a:blip r:embed="rId3">
              <a:alphaModFix/>
            </a:blip>
            <a:srcRect b="6818" l="29648" r="29486" t="6276"/>
            <a:stretch/>
          </p:blipFill>
          <p:spPr>
            <a:xfrm>
              <a:off x="3028950" y="3622675"/>
              <a:ext cx="2189163" cy="237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ip_revison_uncemented" id="304" name="Google Shape;304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1000" y="3589338"/>
              <a:ext cx="2378075" cy="2376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37"/>
            <p:cNvSpPr/>
            <p:nvPr/>
          </p:nvSpPr>
          <p:spPr>
            <a:xfrm>
              <a:off x="1863316" y="5265204"/>
              <a:ext cx="152400" cy="152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6" name="Google Shape;306;p37"/>
            <p:cNvCxnSpPr>
              <a:stCxn id="305" idx="0"/>
            </p:cNvCxnSpPr>
            <p:nvPr/>
          </p:nvCxnSpPr>
          <p:spPr>
            <a:xfrm flipH="1" rot="10800000">
              <a:off x="1939516" y="3608304"/>
              <a:ext cx="1105500" cy="165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7" name="Google Shape;307;p37"/>
            <p:cNvCxnSpPr>
              <a:stCxn id="305" idx="2"/>
            </p:cNvCxnSpPr>
            <p:nvPr/>
          </p:nvCxnSpPr>
          <p:spPr>
            <a:xfrm>
              <a:off x="1939516" y="5417604"/>
              <a:ext cx="1105500" cy="581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8" name="Google Shape;308;p37"/>
            <p:cNvSpPr txBox="1"/>
            <p:nvPr/>
          </p:nvSpPr>
          <p:spPr>
            <a:xfrm>
              <a:off x="312738" y="6062663"/>
              <a:ext cx="25146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Macroscopic model: implanted femoral</a:t>
              </a:r>
              <a:endParaRPr/>
            </a:p>
          </p:txBody>
        </p:sp>
        <p:sp>
          <p:nvSpPr>
            <p:cNvPr id="309" name="Google Shape;309;p37"/>
            <p:cNvSpPr txBox="1"/>
            <p:nvPr/>
          </p:nvSpPr>
          <p:spPr>
            <a:xfrm>
              <a:off x="2735263" y="6075363"/>
              <a:ext cx="28368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Implant-tissue-bone interface: microscale model</a:t>
              </a:r>
              <a:endParaRPr/>
            </a:p>
          </p:txBody>
        </p:sp>
        <p:pic>
          <p:nvPicPr>
            <p:cNvPr id="310" name="Google Shape;310;p37"/>
            <p:cNvPicPr preferRelativeResize="0"/>
            <p:nvPr/>
          </p:nvPicPr>
          <p:blipFill rotWithShape="1">
            <a:blip r:embed="rId5">
              <a:alphaModFix/>
            </a:blip>
            <a:srcRect b="21428" l="27454" r="27776" t="31905"/>
            <a:stretch/>
          </p:blipFill>
          <p:spPr>
            <a:xfrm>
              <a:off x="5526088" y="3619500"/>
              <a:ext cx="3313112" cy="2376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7"/>
            <p:cNvSpPr/>
            <p:nvPr/>
          </p:nvSpPr>
          <p:spPr>
            <a:xfrm>
              <a:off x="6694488" y="4762500"/>
              <a:ext cx="209550" cy="128588"/>
            </a:xfrm>
            <a:prstGeom prst="cube">
              <a:avLst>
                <a:gd fmla="val 25000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" name="Google Shape;312;p37"/>
            <p:cNvCxnSpPr/>
            <p:nvPr/>
          </p:nvCxnSpPr>
          <p:spPr>
            <a:xfrm rot="10800000">
              <a:off x="5087938" y="4076700"/>
              <a:ext cx="1816100" cy="685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313" name="Google Shape;313;p37"/>
            <p:cNvCxnSpPr/>
            <p:nvPr/>
          </p:nvCxnSpPr>
          <p:spPr>
            <a:xfrm flipH="1">
              <a:off x="3851275" y="4746625"/>
              <a:ext cx="2843213" cy="793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314" name="Google Shape;314;p37"/>
            <p:cNvCxnSpPr/>
            <p:nvPr/>
          </p:nvCxnSpPr>
          <p:spPr>
            <a:xfrm flipH="1">
              <a:off x="3851275" y="4870450"/>
              <a:ext cx="3052763" cy="10445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315" name="Google Shape;315;p37"/>
            <p:cNvCxnSpPr/>
            <p:nvPr/>
          </p:nvCxnSpPr>
          <p:spPr>
            <a:xfrm flipH="1">
              <a:off x="5087938" y="4891088"/>
              <a:ext cx="1606550" cy="2952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316" name="Google Shape;316;p37"/>
            <p:cNvSpPr txBox="1"/>
            <p:nvPr/>
          </p:nvSpPr>
          <p:spPr>
            <a:xfrm>
              <a:off x="6126163" y="6057900"/>
              <a:ext cx="25146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Macroscopic model: implanted pelvis</a:t>
              </a:r>
              <a:endParaRPr/>
            </a:p>
          </p:txBody>
        </p:sp>
      </p:grpSp>
      <p:sp>
        <p:nvSpPr>
          <p:cNvPr id="317" name="Google Shape;317;p37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/>
        </p:nvSpPr>
        <p:spPr>
          <a:xfrm>
            <a:off x="381000" y="228600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Mechanoregulatory Fracture Healing Algorithm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2971800" y="1352490"/>
            <a:ext cx="3200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Periprosthetic Bone Ingrowth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4343400" y="690265"/>
            <a:ext cx="457200" cy="6622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074" y="2030008"/>
            <a:ext cx="4329774" cy="39141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8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/>
        </p:nvSpPr>
        <p:spPr>
          <a:xfrm>
            <a:off x="381000" y="228600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Mechanoregulatory Fracture Healing Algorithm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4343400" y="690265"/>
            <a:ext cx="457200" cy="6622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2460172" y="1352490"/>
            <a:ext cx="4191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Bone growth in the Implant-bone Gap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3" y="1762125"/>
            <a:ext cx="66960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/>
          <p:nvPr/>
        </p:nvSpPr>
        <p:spPr>
          <a:xfrm>
            <a:off x="685800" y="5095875"/>
            <a:ext cx="7848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 mesh in the intact (left) and implanted femur (centre), and a cross section of the implant (A), bone (B), cement (C) and stem bore defect (D) geometry (right).</a:t>
            </a:r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 b="-1" l="0" r="0" t="-69"/>
          <a:stretch/>
        </p:blipFill>
        <p:spPr>
          <a:xfrm>
            <a:off x="1235528" y="1828800"/>
            <a:ext cx="6536872" cy="470960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0"/>
          <p:cNvSpPr txBox="1"/>
          <p:nvPr/>
        </p:nvSpPr>
        <p:spPr>
          <a:xfrm>
            <a:off x="381000" y="228600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Mechanoregulatory Fracture Healing Algorithm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4343400" y="690265"/>
            <a:ext cx="457200" cy="6622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0"/>
          <p:cNvSpPr txBox="1"/>
          <p:nvPr/>
        </p:nvSpPr>
        <p:spPr>
          <a:xfrm>
            <a:off x="2460172" y="1352490"/>
            <a:ext cx="4191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Bone growth in the Implant-bone Gap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40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-you.jpg" id="350" name="Google Shape;350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790700"/>
            <a:ext cx="6477000" cy="429736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1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461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Types of Bone Fracture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12863"/>
          <a:stretch/>
        </p:blipFill>
        <p:spPr>
          <a:xfrm>
            <a:off x="304800" y="1676400"/>
            <a:ext cx="8569961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Biology of Bone Fracture Healing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Fracture Healing Sequences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Inflammation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Soft Callus Formation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Hard Callus Formation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Remodeling of Bone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bmp" id="93" name="Google Shape;9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0621" l="0" r="0" t="0"/>
          <a:stretch/>
        </p:blipFill>
        <p:spPr>
          <a:xfrm>
            <a:off x="904875" y="1600201"/>
            <a:ext cx="7352038" cy="3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Inflammation 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(bone fracture - five days)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19254" l="32807" r="31730" t="17463"/>
          <a:stretch/>
        </p:blipFill>
        <p:spPr>
          <a:xfrm>
            <a:off x="761768" y="987545"/>
            <a:ext cx="3962632" cy="530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985661"/>
            <a:ext cx="3505200" cy="533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334000" y="6324600"/>
            <a:ext cx="2819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Haematoma Formation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Inflammation 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(bone fracture - five days)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457200" y="13716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Bone has a very good blood supply due to the channels within its structure.</a:t>
            </a:r>
            <a:endParaRPr/>
          </a:p>
          <a:p>
            <a:pPr indent="-285750" lvl="0" marL="28575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fracture massively disrupts this channel and causes a large amount of bleeding from the fracture segments.</a:t>
            </a:r>
            <a:endParaRPr/>
          </a:p>
          <a:p>
            <a:pPr indent="-285750" lvl="0" marL="28575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causes immediate swelling of the fractured region.</a:t>
            </a:r>
            <a:endParaRPr/>
          </a:p>
          <a:p>
            <a:pPr indent="-285750" lvl="0" marL="28575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extravascular blood cells clot and forms haematoma .</a:t>
            </a:r>
            <a:endParaRPr/>
          </a:p>
          <a:p>
            <a:pPr indent="-285750" lvl="0" marL="28575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damaged bone tissue and the cells within the blood clot start degenerating leading to death.</a:t>
            </a:r>
            <a:endParaRPr/>
          </a:p>
          <a:p>
            <a:pPr indent="-285750" lvl="0" marL="28575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 the injured area the fibroblasts survive and replicate to form a loose aggregate of cells, interspersed with small blood vessels, known as granulation tissue.</a:t>
            </a:r>
            <a:endParaRPr/>
          </a:p>
          <a:p>
            <a:pPr indent="-285750" lvl="0" marL="28575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Granulation tissue forms a 'scaffold' between the two fragments, from which the formation of a Soft Callus can begin.</a:t>
            </a:r>
            <a:endParaRPr/>
          </a:p>
          <a:p>
            <a:pPr indent="-158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Inflammation 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(bone fracture - five days)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Soft Callus Formation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(four days – three weeks)</a:t>
            </a:r>
            <a:endParaRPr/>
          </a:p>
        </p:txBody>
      </p:sp>
      <p:pic>
        <p:nvPicPr>
          <p:cNvPr descr="2.bmp" id="117" name="Google Shape;11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0621" l="0" r="34375" t="0"/>
          <a:stretch/>
        </p:blipFill>
        <p:spPr>
          <a:xfrm>
            <a:off x="152400" y="1828800"/>
            <a:ext cx="4800600" cy="38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5029200" y="1752600"/>
            <a:ext cx="3997657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Fibroblast cells and Mesenchymal stem cells (MSCs) present in the Granulation tissue begin to form Cartilage and Fibrocartilage.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spongy material that fills the gap between the two fracture fragments.</a:t>
            </a:r>
            <a:endParaRPr/>
          </a:p>
          <a:p>
            <a:pPr indent="-285750" lvl="0" marL="28575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callus remains quite weak to external stresses however the callus provides sufficient stability at the fracture site for new blood vessels to begin forming. 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3429000" y="6553200"/>
            <a:ext cx="2209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Kaushik Mukherjee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