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Lst>
  <p:sldIdLst>
    <p:sldId id="269" r:id="rId2"/>
    <p:sldId id="271" r:id="rId3"/>
    <p:sldId id="272" r:id="rId4"/>
    <p:sldId id="274" r:id="rId5"/>
    <p:sldId id="278" r:id="rId6"/>
    <p:sldId id="280" r:id="rId7"/>
    <p:sldId id="275" r:id="rId8"/>
    <p:sldId id="281" r:id="rId9"/>
    <p:sldId id="276" r:id="rId10"/>
    <p:sldId id="283" r:id="rId11"/>
    <p:sldId id="285" r:id="rId12"/>
    <p:sldId id="282" r:id="rId13"/>
    <p:sldId id="286" r:id="rId14"/>
    <p:sldId id="287" r:id="rId15"/>
    <p:sldId id="288" r:id="rId16"/>
    <p:sldId id="290" r:id="rId17"/>
    <p:sldId id="291" r:id="rId18"/>
    <p:sldId id="292" r:id="rId19"/>
    <p:sldId id="294"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FF99"/>
    <a:srgbClr val="FFFF66"/>
    <a:srgbClr val="66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980" autoAdjust="0"/>
  </p:normalViewPr>
  <p:slideViewPr>
    <p:cSldViewPr>
      <p:cViewPr>
        <p:scale>
          <a:sx n="112" d="100"/>
          <a:sy n="112" d="100"/>
        </p:scale>
        <p:origin x="-73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1"/>
          <p:cNvPicPr>
            <a:picLocks noChangeAspect="1" noChangeArrowheads="1"/>
          </p:cNvPicPr>
          <p:nvPr userDrawn="1"/>
        </p:nvPicPr>
        <p:blipFill>
          <a:blip r:embed="rId2"/>
          <a:srcRect/>
          <a:stretch>
            <a:fillRect/>
          </a:stretch>
        </p:blipFill>
        <p:spPr bwMode="auto">
          <a:xfrm>
            <a:off x="8485188" y="6146800"/>
            <a:ext cx="595312" cy="62865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5" name="Date Placeholder 3"/>
          <p:cNvSpPr>
            <a:spLocks noGrp="1"/>
          </p:cNvSpPr>
          <p:nvPr>
            <p:ph type="dt" sz="half" idx="10"/>
          </p:nvPr>
        </p:nvSpPr>
        <p:spPr>
          <a:xfrm>
            <a:off x="2514600" y="6356350"/>
            <a:ext cx="2133600" cy="365125"/>
          </a:xfr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76200" y="6369050"/>
            <a:ext cx="533400" cy="365125"/>
          </a:xfrm>
        </p:spPr>
        <p:txBody>
          <a:bodyPr/>
          <a:lstStyle>
            <a:lvl1pPr>
              <a:defRPr/>
            </a:lvl1pPr>
          </a:lstStyle>
          <a:p>
            <a:pPr>
              <a:defRPr/>
            </a:pPr>
            <a:fld id="{E456D364-5416-44C8-A621-7FFB8A1E5B7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E9C5C1-7F36-4C08-8776-91C08A0FF9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4F203F-E517-40B8-9EEF-F3DF8CD1335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4191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219200" y="20447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81600" y="20447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22555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66395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7092950" y="6248400"/>
            <a:ext cx="1905000" cy="457200"/>
          </a:xfrm>
        </p:spPr>
        <p:txBody>
          <a:bodyPr/>
          <a:lstStyle>
            <a:lvl1pPr>
              <a:defRPr/>
            </a:lvl1pPr>
          </a:lstStyle>
          <a:p>
            <a:pPr>
              <a:defRPr/>
            </a:pPr>
            <a:fld id="{85FA3485-548C-4FE5-92CA-37D24B2CD95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419100"/>
            <a:ext cx="77724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1219200" y="20447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181600" y="20447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22555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66395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7092950" y="6248400"/>
            <a:ext cx="1905000" cy="457200"/>
          </a:xfrm>
        </p:spPr>
        <p:txBody>
          <a:bodyPr/>
          <a:lstStyle>
            <a:lvl1pPr>
              <a:defRPr/>
            </a:lvl1pPr>
          </a:lstStyle>
          <a:p>
            <a:pPr>
              <a:defRPr/>
            </a:pPr>
            <a:fld id="{F1990D96-BFC0-42F6-90B6-8D745064BBC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FD93BA-0E64-4A37-A22C-1E11AA8861B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C643B1-4DA7-4B53-93C3-0DD1A1010A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F95B3CE-1F92-43B7-9CA9-E987A90046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72EFD44-B0DE-4279-AD30-8DCEAC328E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2F0B29E-21C9-4056-BE80-952D2FE08E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993624D-FFAA-43F4-92D3-CFE47943E3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E76DDA-AA6B-4DDB-ACCA-0619F604FB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6B2CE2-249D-41A8-9359-1557311525A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640166-D946-486E-8E4D-6F6B2CAC181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7"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8" r:id="rId12"/>
    <p:sldLayoutId id="2147483859"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1.bin"/><Relationship Id="rId7"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oleObject" Target="../embeddings/oleObject14.bin"/><Relationship Id="rId4" Type="http://schemas.openxmlformats.org/officeDocument/2006/relationships/image" Target="../media/image31.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9.png"/><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8.bin"/><Relationship Id="rId7" Type="http://schemas.openxmlformats.org/officeDocument/2006/relationships/image" Target="../media/image49.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381000"/>
            <a:ext cx="7543800" cy="1371600"/>
          </a:xfrm>
        </p:spPr>
        <p:txBody>
          <a:bodyPr/>
          <a:lstStyle/>
          <a:p>
            <a:pPr eaLnBrk="1" hangingPunct="1"/>
            <a:r>
              <a:rPr lang="en-US" b="1" smtClean="0"/>
              <a:t>Concepts of Stresses and Strain</a:t>
            </a:r>
          </a:p>
        </p:txBody>
      </p:sp>
      <p:pic>
        <p:nvPicPr>
          <p:cNvPr id="5123" name="Picture 7"/>
          <p:cNvPicPr>
            <a:picLocks noChangeAspect="1" noChangeArrowheads="1"/>
          </p:cNvPicPr>
          <p:nvPr/>
        </p:nvPicPr>
        <p:blipFill>
          <a:blip r:embed="rId2"/>
          <a:srcRect/>
          <a:stretch>
            <a:fillRect/>
          </a:stretch>
        </p:blipFill>
        <p:spPr bwMode="auto">
          <a:xfrm>
            <a:off x="3048000" y="1600200"/>
            <a:ext cx="3009900" cy="3255963"/>
          </a:xfrm>
          <a:prstGeom prst="rect">
            <a:avLst/>
          </a:prstGeom>
          <a:noFill/>
          <a:ln w="12700">
            <a:noFill/>
            <a:miter lim="800000"/>
            <a:headEnd type="none" w="sm" len="sm"/>
            <a:tailEnd type="none" w="sm" len="sm"/>
          </a:ln>
          <a:effectLst/>
        </p:spPr>
      </p:pic>
      <p:sp>
        <p:nvSpPr>
          <p:cNvPr id="5124" name="TextBox 1"/>
          <p:cNvSpPr txBox="1">
            <a:spLocks noChangeArrowheads="1"/>
          </p:cNvSpPr>
          <p:nvPr/>
        </p:nvSpPr>
        <p:spPr bwMode="auto">
          <a:xfrm>
            <a:off x="2286000" y="5084763"/>
            <a:ext cx="5029200" cy="460375"/>
          </a:xfrm>
          <a:prstGeom prst="rect">
            <a:avLst/>
          </a:prstGeom>
          <a:noFill/>
          <a:ln w="9525">
            <a:noFill/>
            <a:miter lim="800000"/>
            <a:headEnd/>
            <a:tailEnd/>
          </a:ln>
        </p:spPr>
        <p:txBody>
          <a:bodyPr>
            <a:spAutoFit/>
          </a:bodyPr>
          <a:lstStyle/>
          <a:p>
            <a:endParaRPr lang="en-US"/>
          </a:p>
        </p:txBody>
      </p:sp>
      <p:sp>
        <p:nvSpPr>
          <p:cNvPr id="9" name="Subtitle 2"/>
          <p:cNvSpPr>
            <a:spLocks noGrp="1"/>
          </p:cNvSpPr>
          <p:nvPr>
            <p:ph type="subTitle" idx="1"/>
          </p:nvPr>
        </p:nvSpPr>
        <p:spPr>
          <a:xfrm>
            <a:off x="1371600" y="5072063"/>
            <a:ext cx="6400800" cy="1295400"/>
          </a:xfrm>
        </p:spPr>
        <p:txBody>
          <a:bodyPr rtlCol="0">
            <a:normAutofit fontScale="85000" lnSpcReduction="20000"/>
          </a:bodyPr>
          <a:lstStyle/>
          <a:p>
            <a:pPr eaLnBrk="1" fontAlgn="auto" hangingPunct="1">
              <a:spcAft>
                <a:spcPts val="0"/>
              </a:spcAft>
              <a:buFont typeface="Arial" pitchFamily="34" charset="0"/>
              <a:buNone/>
              <a:defRPr/>
            </a:pPr>
            <a:r>
              <a:rPr lang="en-US" b="1" dirty="0" smtClean="0">
                <a:solidFill>
                  <a:schemeClr val="tx1">
                    <a:lumMod val="95000"/>
                    <a:lumOff val="5000"/>
                  </a:schemeClr>
                </a:solidFill>
              </a:rPr>
              <a:t>Prof. Sanjay Gupta</a:t>
            </a:r>
          </a:p>
          <a:p>
            <a:pPr eaLnBrk="1" fontAlgn="auto" hangingPunct="1">
              <a:spcAft>
                <a:spcPts val="0"/>
              </a:spcAft>
              <a:buFont typeface="Arial" pitchFamily="34" charset="0"/>
              <a:buNone/>
              <a:defRPr/>
            </a:pPr>
            <a:r>
              <a:rPr lang="en-US" b="1" dirty="0" smtClean="0">
                <a:solidFill>
                  <a:schemeClr val="accent2">
                    <a:lumMod val="75000"/>
                  </a:schemeClr>
                </a:solidFill>
              </a:rPr>
              <a:t>Department of Mechanical Engineering</a:t>
            </a:r>
          </a:p>
          <a:p>
            <a:pPr eaLnBrk="1" fontAlgn="auto" hangingPunct="1">
              <a:spcAft>
                <a:spcPts val="0"/>
              </a:spcAft>
              <a:buFont typeface="Arial" pitchFamily="34" charset="0"/>
              <a:buNone/>
              <a:defRPr/>
            </a:pPr>
            <a:r>
              <a:rPr lang="en-US" b="1" dirty="0" smtClean="0">
                <a:solidFill>
                  <a:schemeClr val="accent2">
                    <a:lumMod val="75000"/>
                  </a:schemeClr>
                </a:solidFill>
              </a:rPr>
              <a:t>IIT </a:t>
            </a:r>
            <a:r>
              <a:rPr lang="en-US" b="1" dirty="0" err="1" smtClean="0">
                <a:solidFill>
                  <a:schemeClr val="accent2">
                    <a:lumMod val="75000"/>
                  </a:schemeClr>
                </a:solidFill>
              </a:rPr>
              <a:t>Kharagpur</a:t>
            </a:r>
            <a:endParaRPr lang="en-US" b="1" dirty="0" smtClean="0">
              <a:solidFill>
                <a:schemeClr val="accent2">
                  <a:lumMod val="75000"/>
                </a:schemeClr>
              </a:solidFill>
            </a:endParaRPr>
          </a:p>
          <a:p>
            <a:pPr eaLnBrk="1" fontAlgn="auto" hangingPunct="1">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Bulk Modulus</a:t>
            </a:r>
          </a:p>
        </p:txBody>
      </p:sp>
      <p:sp>
        <p:nvSpPr>
          <p:cNvPr id="14339" name="Rectangle 3"/>
          <p:cNvSpPr>
            <a:spLocks noGrp="1" noChangeArrowheads="1"/>
          </p:cNvSpPr>
          <p:nvPr>
            <p:ph type="body" sz="half" idx="2"/>
          </p:nvPr>
        </p:nvSpPr>
        <p:spPr/>
        <p:txBody>
          <a:bodyPr/>
          <a:lstStyle/>
          <a:p>
            <a:pPr eaLnBrk="1" hangingPunct="1"/>
            <a:r>
              <a:rPr lang="en-US" sz="2000" smtClean="0"/>
              <a:t>Pressure changes volume, not length.</a:t>
            </a:r>
          </a:p>
          <a:p>
            <a:pPr eaLnBrk="1" hangingPunct="1"/>
            <a:endParaRPr lang="en-US" sz="2000" smtClean="0"/>
          </a:p>
          <a:p>
            <a:pPr eaLnBrk="1" hangingPunct="1"/>
            <a:r>
              <a:rPr lang="en-US" sz="2000" smtClean="0"/>
              <a:t>Bulk modulus </a:t>
            </a:r>
            <a:r>
              <a:rPr lang="en-US" sz="2000" i="1" smtClean="0"/>
              <a:t>B</a:t>
            </a:r>
            <a:r>
              <a:rPr lang="en-US" sz="2000" smtClean="0"/>
              <a:t> relates changes in pressure and volume.</a:t>
            </a:r>
          </a:p>
          <a:p>
            <a:pPr eaLnBrk="1" hangingPunct="1"/>
            <a:endParaRPr lang="en-US" sz="2000" smtClean="0"/>
          </a:p>
          <a:p>
            <a:pPr eaLnBrk="1" hangingPunct="1"/>
            <a:r>
              <a:rPr lang="en-US" sz="2000" smtClean="0"/>
              <a:t>The negative sign represents the decrease in volume with increasing pressure.</a:t>
            </a:r>
          </a:p>
        </p:txBody>
      </p:sp>
      <p:sp>
        <p:nvSpPr>
          <p:cNvPr id="14340" name="Rectangle 4"/>
          <p:cNvSpPr>
            <a:spLocks noChangeArrowheads="1"/>
          </p:cNvSpPr>
          <p:nvPr/>
        </p:nvSpPr>
        <p:spPr bwMode="auto">
          <a:xfrm>
            <a:off x="2057400" y="2895600"/>
            <a:ext cx="1600200" cy="914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14341" name="AutoShape 5"/>
          <p:cNvSpPr>
            <a:spLocks noChangeArrowheads="1"/>
          </p:cNvSpPr>
          <p:nvPr/>
        </p:nvSpPr>
        <p:spPr bwMode="auto">
          <a:xfrm>
            <a:off x="2209800" y="2971800"/>
            <a:ext cx="1295400" cy="762000"/>
          </a:xfrm>
          <a:prstGeom prst="parallelogram">
            <a:avLst>
              <a:gd name="adj" fmla="val 0"/>
            </a:avLst>
          </a:prstGeom>
          <a:noFill/>
          <a:ln w="12700">
            <a:solidFill>
              <a:schemeClr val="tx1"/>
            </a:solidFill>
            <a:prstDash val="dash"/>
            <a:miter lim="800000"/>
            <a:headEnd type="none" w="sm" len="sm"/>
            <a:tailEnd type="none" w="sm" len="sm"/>
          </a:ln>
          <a:effectLst/>
        </p:spPr>
        <p:txBody>
          <a:bodyPr wrap="none" anchor="ctr"/>
          <a:lstStyle/>
          <a:p>
            <a:endParaRPr lang="en-IN"/>
          </a:p>
        </p:txBody>
      </p:sp>
      <p:sp>
        <p:nvSpPr>
          <p:cNvPr id="14342" name="Line 6"/>
          <p:cNvSpPr>
            <a:spLocks noChangeShapeType="1"/>
          </p:cNvSpPr>
          <p:nvPr/>
        </p:nvSpPr>
        <p:spPr bwMode="auto">
          <a:xfrm rot="16200000" flipH="1">
            <a:off x="1790700" y="3086100"/>
            <a:ext cx="0" cy="53340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4343" name="Text Box 7"/>
          <p:cNvSpPr txBox="1">
            <a:spLocks noChangeArrowheads="1"/>
          </p:cNvSpPr>
          <p:nvPr/>
        </p:nvSpPr>
        <p:spPr bwMode="auto">
          <a:xfrm>
            <a:off x="1828800" y="2286000"/>
            <a:ext cx="3048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i="1"/>
              <a:t>P</a:t>
            </a:r>
          </a:p>
        </p:txBody>
      </p:sp>
      <p:sp>
        <p:nvSpPr>
          <p:cNvPr id="14344" name="Text Box 8"/>
          <p:cNvSpPr txBox="1">
            <a:spLocks noChangeArrowheads="1"/>
          </p:cNvSpPr>
          <p:nvPr/>
        </p:nvSpPr>
        <p:spPr bwMode="auto">
          <a:xfrm>
            <a:off x="3429000" y="2895600"/>
            <a:ext cx="4572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latin typeface="Symbol" pitchFamily="18" charset="2"/>
              </a:rPr>
              <a:t>D</a:t>
            </a:r>
            <a:r>
              <a:rPr lang="en-US" sz="1600" i="1"/>
              <a:t>V</a:t>
            </a:r>
          </a:p>
        </p:txBody>
      </p:sp>
      <p:sp>
        <p:nvSpPr>
          <p:cNvPr id="14345" name="Text Box 9"/>
          <p:cNvSpPr txBox="1">
            <a:spLocks noChangeArrowheads="1"/>
          </p:cNvSpPr>
          <p:nvPr/>
        </p:nvSpPr>
        <p:spPr bwMode="auto">
          <a:xfrm>
            <a:off x="3124200" y="3352800"/>
            <a:ext cx="3048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i="1"/>
              <a:t>V</a:t>
            </a:r>
          </a:p>
        </p:txBody>
      </p:sp>
      <p:sp>
        <p:nvSpPr>
          <p:cNvPr id="14346" name="Line 10"/>
          <p:cNvSpPr>
            <a:spLocks noChangeShapeType="1"/>
          </p:cNvSpPr>
          <p:nvPr/>
        </p:nvSpPr>
        <p:spPr bwMode="auto">
          <a:xfrm rot="5400000">
            <a:off x="3924300" y="3086100"/>
            <a:ext cx="0" cy="53340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4347" name="Line 11"/>
          <p:cNvSpPr>
            <a:spLocks noChangeShapeType="1"/>
          </p:cNvSpPr>
          <p:nvPr/>
        </p:nvSpPr>
        <p:spPr bwMode="auto">
          <a:xfrm rot="16200000" flipH="1">
            <a:off x="2667000" y="2667000"/>
            <a:ext cx="457200" cy="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4348" name="Line 12"/>
          <p:cNvSpPr>
            <a:spLocks noChangeShapeType="1"/>
          </p:cNvSpPr>
          <p:nvPr/>
        </p:nvSpPr>
        <p:spPr bwMode="auto">
          <a:xfrm rot="5400000" flipH="1" flipV="1">
            <a:off x="2667000" y="4038600"/>
            <a:ext cx="457200" cy="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4349" name="Text Box 13"/>
          <p:cNvSpPr txBox="1">
            <a:spLocks noChangeArrowheads="1"/>
          </p:cNvSpPr>
          <p:nvPr/>
        </p:nvSpPr>
        <p:spPr bwMode="auto">
          <a:xfrm>
            <a:off x="3124200" y="4343400"/>
            <a:ext cx="15240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i="1"/>
              <a:t>A </a:t>
            </a:r>
            <a:r>
              <a:rPr lang="en-US" sz="1600"/>
              <a:t>(surface area)</a:t>
            </a:r>
          </a:p>
        </p:txBody>
      </p:sp>
      <p:graphicFrame>
        <p:nvGraphicFramePr>
          <p:cNvPr id="14350" name="Object 14"/>
          <p:cNvGraphicFramePr>
            <a:graphicFrameLocks noChangeAspect="1"/>
          </p:cNvGraphicFramePr>
          <p:nvPr/>
        </p:nvGraphicFramePr>
        <p:xfrm>
          <a:off x="1524000" y="5257800"/>
          <a:ext cx="3533775" cy="769938"/>
        </p:xfrm>
        <a:graphic>
          <a:graphicData uri="http://schemas.openxmlformats.org/presentationml/2006/ole">
            <p:oleObj spid="_x0000_s14350" name="Equation" r:id="rId3" imgW="1981200" imgH="4318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450975" y="166688"/>
            <a:ext cx="7577138" cy="628650"/>
          </a:xfrm>
          <a:prstGeom prst="rect">
            <a:avLst/>
          </a:prstGeom>
          <a:solidFill>
            <a:schemeClr val="bg1"/>
          </a:solidFill>
          <a:ln w="6350" algn="ctr">
            <a:noFill/>
            <a:miter lim="800000"/>
            <a:headEnd/>
            <a:tailEnd/>
          </a:ln>
        </p:spPr>
        <p:txBody>
          <a:bodyPr lIns="36000" tIns="36000" rIns="36000" bIns="36000">
            <a:spAutoFit/>
          </a:bodyPr>
          <a:lstStyle/>
          <a:p>
            <a:pPr indent="3175">
              <a:buFont typeface="Wingdings" pitchFamily="2" charset="2"/>
              <a:buNone/>
            </a:pPr>
            <a:r>
              <a:rPr lang="en-US">
                <a:solidFill>
                  <a:srgbClr val="0000FF"/>
                </a:solidFill>
              </a:rPr>
              <a:t>What can happen to a unit volume inside a body on the application of external loads/forces/constraints?</a:t>
            </a:r>
            <a:endParaRPr lang="en-US" i="1">
              <a:solidFill>
                <a:srgbClr val="0000FF"/>
              </a:solidFill>
            </a:endParaRPr>
          </a:p>
        </p:txBody>
      </p:sp>
      <p:sp>
        <p:nvSpPr>
          <p:cNvPr id="15363" name="Text Box 29"/>
          <p:cNvSpPr txBox="1">
            <a:spLocks noChangeArrowheads="1"/>
          </p:cNvSpPr>
          <p:nvPr/>
        </p:nvSpPr>
        <p:spPr bwMode="auto">
          <a:xfrm>
            <a:off x="3282950" y="1784350"/>
            <a:ext cx="2524125" cy="442913"/>
          </a:xfrm>
          <a:prstGeom prst="rect">
            <a:avLst/>
          </a:prstGeom>
          <a:solidFill>
            <a:srgbClr val="E5FFE5"/>
          </a:solidFill>
          <a:ln w="12700">
            <a:solidFill>
              <a:srgbClr val="CC66FF"/>
            </a:solidFill>
            <a:miter lim="800000"/>
            <a:headEnd/>
            <a:tailEnd/>
          </a:ln>
        </p:spPr>
        <p:txBody>
          <a:bodyPr lIns="36000" tIns="36000" rIns="36000" bIns="36000" anchor="ctr">
            <a:spAutoFit/>
          </a:bodyPr>
          <a:lstStyle/>
          <a:p>
            <a:pPr>
              <a:spcBef>
                <a:spcPct val="50000"/>
              </a:spcBef>
            </a:pPr>
            <a:r>
              <a:rPr lang="en-US"/>
              <a:t>Contraction/dilation</a:t>
            </a:r>
          </a:p>
        </p:txBody>
      </p:sp>
      <p:sp>
        <p:nvSpPr>
          <p:cNvPr id="15364" name="Text Box 30"/>
          <p:cNvSpPr txBox="1">
            <a:spLocks noChangeArrowheads="1"/>
          </p:cNvSpPr>
          <p:nvPr/>
        </p:nvSpPr>
        <p:spPr bwMode="auto">
          <a:xfrm>
            <a:off x="3270250" y="3984625"/>
            <a:ext cx="3968750" cy="442913"/>
          </a:xfrm>
          <a:prstGeom prst="rect">
            <a:avLst/>
          </a:prstGeom>
          <a:solidFill>
            <a:srgbClr val="E5FFE5"/>
          </a:solidFill>
          <a:ln w="12700" algn="ctr">
            <a:solidFill>
              <a:srgbClr val="CC66FF"/>
            </a:solidFill>
            <a:miter lim="800000"/>
            <a:headEnd/>
            <a:tailEnd/>
          </a:ln>
        </p:spPr>
        <p:txBody>
          <a:bodyPr lIns="36000" tIns="36000" rIns="36000" bIns="36000" anchor="ctr">
            <a:spAutoFit/>
          </a:bodyPr>
          <a:lstStyle/>
          <a:p>
            <a:pPr>
              <a:spcBef>
                <a:spcPct val="50000"/>
              </a:spcBef>
            </a:pPr>
            <a:r>
              <a:rPr lang="en-US"/>
              <a:t>Rigid body translation/rotation</a:t>
            </a:r>
          </a:p>
        </p:txBody>
      </p:sp>
      <p:sp>
        <p:nvSpPr>
          <p:cNvPr id="15365" name="Text Box 31"/>
          <p:cNvSpPr txBox="1">
            <a:spLocks noChangeArrowheads="1"/>
          </p:cNvSpPr>
          <p:nvPr/>
        </p:nvSpPr>
        <p:spPr bwMode="auto">
          <a:xfrm>
            <a:off x="173038" y="2230438"/>
            <a:ext cx="2460625" cy="1919287"/>
          </a:xfrm>
          <a:prstGeom prst="rect">
            <a:avLst/>
          </a:prstGeom>
          <a:solidFill>
            <a:srgbClr val="CCFFFF"/>
          </a:solidFill>
          <a:ln w="3175">
            <a:solidFill>
              <a:srgbClr val="0000FF"/>
            </a:solidFill>
            <a:miter lim="800000"/>
            <a:headEnd/>
            <a:tailEnd/>
          </a:ln>
        </p:spPr>
        <p:txBody>
          <a:bodyPr lIns="36000" tIns="36000" rIns="36000" bIns="36000" anchor="ctr">
            <a:spAutoFit/>
          </a:bodyPr>
          <a:lstStyle/>
          <a:p>
            <a:pPr algn="ctr">
              <a:spcBef>
                <a:spcPct val="50000"/>
              </a:spcBef>
            </a:pPr>
            <a:r>
              <a:rPr lang="en-US" sz="2000">
                <a:solidFill>
                  <a:srgbClr val="0000FF"/>
                </a:solidFill>
              </a:rPr>
              <a:t>What can happen to a unit volume in a material when we apply forces/constraints to the outside of the body</a:t>
            </a:r>
          </a:p>
        </p:txBody>
      </p:sp>
      <p:cxnSp>
        <p:nvCxnSpPr>
          <p:cNvPr id="15366" name="AutoShape 32"/>
          <p:cNvCxnSpPr>
            <a:cxnSpLocks noChangeShapeType="1"/>
            <a:stCxn id="15365" idx="3"/>
            <a:endCxn id="15363" idx="1"/>
          </p:cNvCxnSpPr>
          <p:nvPr/>
        </p:nvCxnSpPr>
        <p:spPr bwMode="auto">
          <a:xfrm flipV="1">
            <a:off x="2633663" y="2006600"/>
            <a:ext cx="649287" cy="1184275"/>
          </a:xfrm>
          <a:prstGeom prst="straightConnector1">
            <a:avLst/>
          </a:prstGeom>
          <a:noFill/>
          <a:ln w="12700">
            <a:solidFill>
              <a:srgbClr val="66FF66"/>
            </a:solidFill>
            <a:round/>
            <a:headEnd/>
            <a:tailEnd type="triangle" w="med" len="med"/>
          </a:ln>
        </p:spPr>
      </p:cxnSp>
      <p:cxnSp>
        <p:nvCxnSpPr>
          <p:cNvPr id="15367" name="AutoShape 33"/>
          <p:cNvCxnSpPr>
            <a:cxnSpLocks noChangeShapeType="1"/>
            <a:stCxn id="15365" idx="3"/>
            <a:endCxn id="15364" idx="1"/>
          </p:cNvCxnSpPr>
          <p:nvPr/>
        </p:nvCxnSpPr>
        <p:spPr bwMode="auto">
          <a:xfrm>
            <a:off x="2633663" y="3190875"/>
            <a:ext cx="636587" cy="1016000"/>
          </a:xfrm>
          <a:prstGeom prst="straightConnector1">
            <a:avLst/>
          </a:prstGeom>
          <a:noFill/>
          <a:ln w="12700">
            <a:solidFill>
              <a:srgbClr val="66FF66"/>
            </a:solidFill>
            <a:round/>
            <a:headEnd/>
            <a:tailEnd type="triangle" w="med" len="med"/>
          </a:ln>
        </p:spPr>
      </p:cxnSp>
      <p:sp>
        <p:nvSpPr>
          <p:cNvPr id="15368" name="Text Box 34"/>
          <p:cNvSpPr txBox="1">
            <a:spLocks noChangeArrowheads="1"/>
          </p:cNvSpPr>
          <p:nvPr/>
        </p:nvSpPr>
        <p:spPr bwMode="auto">
          <a:xfrm>
            <a:off x="3267075" y="2998788"/>
            <a:ext cx="771525" cy="442912"/>
          </a:xfrm>
          <a:prstGeom prst="rect">
            <a:avLst/>
          </a:prstGeom>
          <a:solidFill>
            <a:srgbClr val="E5FFE5"/>
          </a:solidFill>
          <a:ln w="12700">
            <a:solidFill>
              <a:srgbClr val="CC66FF"/>
            </a:solidFill>
            <a:miter lim="800000"/>
            <a:headEnd/>
            <a:tailEnd/>
          </a:ln>
        </p:spPr>
        <p:txBody>
          <a:bodyPr lIns="36000" tIns="36000" rIns="36000" bIns="36000" anchor="ctr">
            <a:spAutoFit/>
          </a:bodyPr>
          <a:lstStyle/>
          <a:p>
            <a:pPr>
              <a:spcBef>
                <a:spcPct val="50000"/>
              </a:spcBef>
            </a:pPr>
            <a:r>
              <a:rPr lang="en-US"/>
              <a:t>Shear</a:t>
            </a:r>
          </a:p>
        </p:txBody>
      </p:sp>
      <p:cxnSp>
        <p:nvCxnSpPr>
          <p:cNvPr id="15369" name="AutoShape 35"/>
          <p:cNvCxnSpPr>
            <a:cxnSpLocks noChangeShapeType="1"/>
            <a:stCxn id="15365" idx="3"/>
            <a:endCxn id="15368" idx="1"/>
          </p:cNvCxnSpPr>
          <p:nvPr/>
        </p:nvCxnSpPr>
        <p:spPr bwMode="auto">
          <a:xfrm>
            <a:off x="2633663" y="3190875"/>
            <a:ext cx="633412" cy="30163"/>
          </a:xfrm>
          <a:prstGeom prst="straightConnector1">
            <a:avLst/>
          </a:prstGeom>
          <a:noFill/>
          <a:ln w="12700">
            <a:solidFill>
              <a:srgbClr val="66FF66"/>
            </a:solidFill>
            <a:round/>
            <a:headEnd/>
            <a:tailEnd type="triangle" w="med" len="med"/>
          </a:ln>
        </p:spPr>
      </p:cxnSp>
      <p:sp>
        <p:nvSpPr>
          <p:cNvPr id="15370" name="Text Box 123"/>
          <p:cNvSpPr txBox="1">
            <a:spLocks noChangeArrowheads="1"/>
          </p:cNvSpPr>
          <p:nvPr/>
        </p:nvSpPr>
        <p:spPr bwMode="auto">
          <a:xfrm>
            <a:off x="5830888" y="1700213"/>
            <a:ext cx="1331912" cy="317500"/>
          </a:xfrm>
          <a:prstGeom prst="rect">
            <a:avLst/>
          </a:prstGeom>
          <a:noFill/>
          <a:ln w="9525">
            <a:noFill/>
            <a:miter lim="800000"/>
            <a:headEnd/>
            <a:tailEnd/>
          </a:ln>
        </p:spPr>
        <p:txBody>
          <a:bodyPr wrap="none" lIns="36000" tIns="36000" rIns="36000" bIns="36000">
            <a:spAutoFit/>
          </a:bodyPr>
          <a:lstStyle/>
          <a:p>
            <a:r>
              <a:rPr lang="en-US" sz="1600" i="1"/>
              <a:t>Volume change</a:t>
            </a:r>
            <a:endParaRPr lang="en-US" sz="1600" i="1">
              <a:sym typeface="Symbol" pitchFamily="18" charset="2"/>
            </a:endParaRPr>
          </a:p>
        </p:txBody>
      </p:sp>
      <p:sp>
        <p:nvSpPr>
          <p:cNvPr id="15371" name="Text Box 123"/>
          <p:cNvSpPr txBox="1">
            <a:spLocks noChangeArrowheads="1"/>
          </p:cNvSpPr>
          <p:nvPr/>
        </p:nvSpPr>
        <p:spPr bwMode="auto">
          <a:xfrm>
            <a:off x="4598988" y="2627313"/>
            <a:ext cx="1208087" cy="317500"/>
          </a:xfrm>
          <a:prstGeom prst="rect">
            <a:avLst/>
          </a:prstGeom>
          <a:noFill/>
          <a:ln w="9525">
            <a:noFill/>
            <a:miter lim="800000"/>
            <a:headEnd/>
            <a:tailEnd/>
          </a:ln>
        </p:spPr>
        <p:txBody>
          <a:bodyPr wrap="none" lIns="36000" tIns="36000" rIns="36000" bIns="36000">
            <a:spAutoFit/>
          </a:bodyPr>
          <a:lstStyle/>
          <a:p>
            <a:r>
              <a:rPr lang="en-US" sz="1600" i="1"/>
              <a:t>Shape change</a:t>
            </a:r>
            <a:endParaRPr lang="en-US" sz="1600" i="1">
              <a:sym typeface="Symbol" pitchFamily="18" charset="2"/>
            </a:endParaRPr>
          </a:p>
        </p:txBody>
      </p:sp>
      <p:sp>
        <p:nvSpPr>
          <p:cNvPr id="15372" name="Text Box 123"/>
          <p:cNvSpPr txBox="1">
            <a:spLocks noChangeArrowheads="1"/>
          </p:cNvSpPr>
          <p:nvPr/>
        </p:nvSpPr>
        <p:spPr bwMode="auto">
          <a:xfrm>
            <a:off x="4492625" y="4389438"/>
            <a:ext cx="2398713" cy="317500"/>
          </a:xfrm>
          <a:prstGeom prst="rect">
            <a:avLst/>
          </a:prstGeom>
          <a:noFill/>
          <a:ln w="9525">
            <a:noFill/>
            <a:miter lim="800000"/>
            <a:headEnd/>
            <a:tailEnd/>
          </a:ln>
        </p:spPr>
        <p:txBody>
          <a:bodyPr wrap="none" lIns="36000" tIns="36000" rIns="36000" bIns="36000">
            <a:spAutoFit/>
          </a:bodyPr>
          <a:lstStyle/>
          <a:p>
            <a:r>
              <a:rPr lang="en-US" sz="1600" i="1"/>
              <a:t>Position/Orientation change</a:t>
            </a:r>
            <a:endParaRPr lang="en-US" sz="1600" i="1">
              <a:sym typeface="Symbol" pitchFamily="18" charset="2"/>
            </a:endParaRPr>
          </a:p>
        </p:txBody>
      </p:sp>
      <p:sp>
        <p:nvSpPr>
          <p:cNvPr id="25614" name="Rectangle 14"/>
          <p:cNvSpPr>
            <a:spLocks noChangeArrowheads="1"/>
          </p:cNvSpPr>
          <p:nvPr/>
        </p:nvSpPr>
        <p:spPr bwMode="auto">
          <a:xfrm>
            <a:off x="5203825" y="1284288"/>
            <a:ext cx="352425" cy="360362"/>
          </a:xfrm>
          <a:prstGeom prst="rect">
            <a:avLst/>
          </a:prstGeom>
          <a:solidFill>
            <a:srgbClr val="CCFFFF"/>
          </a:solidFill>
          <a:ln w="9525">
            <a:solidFill>
              <a:srgbClr val="0000FF"/>
            </a:solidFill>
            <a:miter lim="800000"/>
            <a:headEnd/>
            <a:tailEnd/>
          </a:ln>
          <a:effectLst/>
        </p:spPr>
        <p:txBody>
          <a:bodyPr wrap="none" anchor="ctr"/>
          <a:lstStyle/>
          <a:p>
            <a:endParaRPr lang="en-IN"/>
          </a:p>
        </p:txBody>
      </p:sp>
      <p:sp>
        <p:nvSpPr>
          <p:cNvPr id="25615" name="Rectangle 15"/>
          <p:cNvSpPr>
            <a:spLocks noChangeArrowheads="1"/>
          </p:cNvSpPr>
          <p:nvPr/>
        </p:nvSpPr>
        <p:spPr bwMode="auto">
          <a:xfrm>
            <a:off x="5886450" y="1284288"/>
            <a:ext cx="352425" cy="360362"/>
          </a:xfrm>
          <a:prstGeom prst="rect">
            <a:avLst/>
          </a:prstGeom>
          <a:solidFill>
            <a:srgbClr val="CCFFFF"/>
          </a:solidFill>
          <a:ln w="9525">
            <a:solidFill>
              <a:srgbClr val="0000FF"/>
            </a:solidFill>
            <a:miter lim="800000"/>
            <a:headEnd/>
            <a:tailEnd/>
          </a:ln>
          <a:effectLst/>
        </p:spPr>
        <p:txBody>
          <a:bodyPr wrap="none" anchor="ctr"/>
          <a:lstStyle/>
          <a:p>
            <a:endParaRPr lang="en-IN"/>
          </a:p>
        </p:txBody>
      </p:sp>
      <p:sp>
        <p:nvSpPr>
          <p:cNvPr id="15375" name="AutoShape 9"/>
          <p:cNvSpPr>
            <a:spLocks/>
          </p:cNvSpPr>
          <p:nvPr/>
        </p:nvSpPr>
        <p:spPr bwMode="auto">
          <a:xfrm>
            <a:off x="7156450" y="1425575"/>
            <a:ext cx="754063" cy="3168650"/>
          </a:xfrm>
          <a:prstGeom prst="rightBrace">
            <a:avLst>
              <a:gd name="adj1" fmla="val 33267"/>
              <a:gd name="adj2" fmla="val 50403"/>
            </a:avLst>
          </a:prstGeom>
          <a:noFill/>
          <a:ln w="9525">
            <a:solidFill>
              <a:srgbClr val="FF3300"/>
            </a:solidFill>
            <a:round/>
            <a:headEnd/>
            <a:tailEnd/>
          </a:ln>
        </p:spPr>
        <p:txBody>
          <a:bodyPr wrap="none" anchor="ctr"/>
          <a:lstStyle/>
          <a:p>
            <a:pPr algn="ctr"/>
            <a:endParaRPr lang="en-IN"/>
          </a:p>
        </p:txBody>
      </p:sp>
      <p:sp>
        <p:nvSpPr>
          <p:cNvPr id="15376" name="Text Box 10"/>
          <p:cNvSpPr txBox="1">
            <a:spLocks noChangeArrowheads="1"/>
          </p:cNvSpPr>
          <p:nvPr/>
        </p:nvSpPr>
        <p:spPr bwMode="auto">
          <a:xfrm>
            <a:off x="7839075" y="2643188"/>
            <a:ext cx="1052513" cy="733425"/>
          </a:xfrm>
          <a:prstGeom prst="rect">
            <a:avLst/>
          </a:prstGeom>
          <a:solidFill>
            <a:schemeClr val="bg1"/>
          </a:solidFill>
          <a:ln w="6350" algn="ctr">
            <a:noFill/>
            <a:miter lim="800000"/>
            <a:headEnd/>
            <a:tailEnd/>
          </a:ln>
        </p:spPr>
        <p:txBody>
          <a:bodyPr lIns="0" tIns="0" rIns="0" bIns="0">
            <a:spAutoFit/>
          </a:bodyPr>
          <a:lstStyle/>
          <a:p>
            <a:pPr algn="r">
              <a:spcBef>
                <a:spcPct val="50000"/>
              </a:spcBef>
              <a:buFont typeface="Wingdings" pitchFamily="2" charset="2"/>
              <a:buNone/>
            </a:pPr>
            <a:r>
              <a:rPr lang="en-US" sz="1600">
                <a:solidFill>
                  <a:srgbClr val="FF3300"/>
                </a:solidFill>
                <a:sym typeface="Wingdings" pitchFamily="2" charset="2"/>
              </a:rPr>
              <a:t>Or a combination of these</a:t>
            </a:r>
          </a:p>
        </p:txBody>
      </p:sp>
      <p:sp>
        <p:nvSpPr>
          <p:cNvPr id="25618" name="Rectangle 18"/>
          <p:cNvSpPr>
            <a:spLocks noChangeArrowheads="1"/>
          </p:cNvSpPr>
          <p:nvPr/>
        </p:nvSpPr>
        <p:spPr bwMode="auto">
          <a:xfrm>
            <a:off x="6472238" y="1268413"/>
            <a:ext cx="352425" cy="360362"/>
          </a:xfrm>
          <a:prstGeom prst="rect">
            <a:avLst/>
          </a:prstGeom>
          <a:solidFill>
            <a:srgbClr val="CCFFFF"/>
          </a:solidFill>
          <a:ln w="9525">
            <a:solidFill>
              <a:srgbClr val="0000FF"/>
            </a:solidFill>
            <a:miter lim="800000"/>
            <a:headEnd/>
            <a:tailEnd/>
          </a:ln>
          <a:effectLst/>
        </p:spPr>
        <p:txBody>
          <a:bodyPr wrap="none" anchor="ctr"/>
          <a:lstStyle/>
          <a:p>
            <a:endParaRPr lang="en-IN"/>
          </a:p>
        </p:txBody>
      </p:sp>
      <p:sp>
        <p:nvSpPr>
          <p:cNvPr id="25620" name="Rectangle 20"/>
          <p:cNvSpPr>
            <a:spLocks noChangeArrowheads="1"/>
          </p:cNvSpPr>
          <p:nvPr/>
        </p:nvSpPr>
        <p:spPr bwMode="auto">
          <a:xfrm rot="-2827266">
            <a:off x="5780881" y="3017045"/>
            <a:ext cx="352425" cy="360362"/>
          </a:xfrm>
          <a:prstGeom prst="rect">
            <a:avLst/>
          </a:prstGeom>
          <a:solidFill>
            <a:srgbClr val="CCFFFF"/>
          </a:solidFill>
          <a:ln w="9525">
            <a:solidFill>
              <a:srgbClr val="0000FF"/>
            </a:solidFill>
            <a:miter lim="800000"/>
            <a:headEnd/>
            <a:tailEnd/>
          </a:ln>
          <a:effectLst/>
        </p:spPr>
        <p:txBody>
          <a:bodyPr wrap="none" anchor="ctr"/>
          <a:lstStyle/>
          <a:p>
            <a:endParaRPr lang="en-IN"/>
          </a:p>
        </p:txBody>
      </p:sp>
      <p:sp>
        <p:nvSpPr>
          <p:cNvPr id="25621" name="Rectangle 21"/>
          <p:cNvSpPr>
            <a:spLocks noChangeArrowheads="1"/>
          </p:cNvSpPr>
          <p:nvPr/>
        </p:nvSpPr>
        <p:spPr bwMode="auto">
          <a:xfrm>
            <a:off x="5289550" y="4930775"/>
            <a:ext cx="352425" cy="360363"/>
          </a:xfrm>
          <a:prstGeom prst="rect">
            <a:avLst/>
          </a:prstGeom>
          <a:solidFill>
            <a:srgbClr val="CCFFFF"/>
          </a:solidFill>
          <a:ln w="9525">
            <a:solidFill>
              <a:srgbClr val="0000FF"/>
            </a:solidFill>
            <a:miter lim="800000"/>
            <a:headEnd/>
            <a:tailEnd/>
          </a:ln>
          <a:effectLst/>
        </p:spPr>
        <p:txBody>
          <a:bodyPr wrap="none" anchor="ctr"/>
          <a:lstStyle/>
          <a:p>
            <a:endParaRPr lang="en-IN"/>
          </a:p>
        </p:txBody>
      </p:sp>
      <p:sp>
        <p:nvSpPr>
          <p:cNvPr id="25623" name="Rectangle 23"/>
          <p:cNvSpPr>
            <a:spLocks noChangeArrowheads="1"/>
          </p:cNvSpPr>
          <p:nvPr/>
        </p:nvSpPr>
        <p:spPr bwMode="auto">
          <a:xfrm rot="1200000">
            <a:off x="5287963" y="4930775"/>
            <a:ext cx="352425" cy="360363"/>
          </a:xfrm>
          <a:prstGeom prst="rect">
            <a:avLst/>
          </a:prstGeom>
          <a:solidFill>
            <a:srgbClr val="CCFFFF"/>
          </a:solidFill>
          <a:ln w="9525">
            <a:solidFill>
              <a:srgbClr val="0000FF"/>
            </a:solidFill>
            <a:miter lim="800000"/>
            <a:headEnd/>
            <a:tailEnd/>
          </a:ln>
          <a:effectLst/>
        </p:spPr>
        <p:txBody>
          <a:bodyPr wrap="none" anchor="ctr"/>
          <a:lstStyle/>
          <a:p>
            <a:endParaRPr lang="en-IN"/>
          </a:p>
        </p:txBody>
      </p:sp>
      <p:sp>
        <p:nvSpPr>
          <p:cNvPr id="15381" name="AutoShape 89"/>
          <p:cNvSpPr>
            <a:spLocks noChangeArrowheads="1"/>
          </p:cNvSpPr>
          <p:nvPr/>
        </p:nvSpPr>
        <p:spPr bwMode="auto">
          <a:xfrm>
            <a:off x="6775450" y="5689600"/>
            <a:ext cx="1930400" cy="600075"/>
          </a:xfrm>
          <a:prstGeom prst="wedgeRoundRectCallout">
            <a:avLst>
              <a:gd name="adj1" fmla="val -102630"/>
              <a:gd name="adj2" fmla="val -153176"/>
              <a:gd name="adj3" fmla="val 16667"/>
            </a:avLst>
          </a:prstGeom>
          <a:solidFill>
            <a:srgbClr val="EAEAEA"/>
          </a:solidFill>
          <a:ln w="9525" algn="ctr">
            <a:solidFill>
              <a:schemeClr val="bg2"/>
            </a:solidFill>
            <a:miter lim="800000"/>
            <a:headEnd/>
            <a:tailEnd/>
          </a:ln>
        </p:spPr>
        <p:txBody>
          <a:bodyPr lIns="0" tIns="0" rIns="0" bIns="0">
            <a:spAutoFit/>
          </a:bodyPr>
          <a:lstStyle/>
          <a:p>
            <a:pPr algn="ctr"/>
            <a:r>
              <a:rPr lang="en-US" sz="1200">
                <a:solidFill>
                  <a:schemeClr val="bg2"/>
                </a:solidFill>
              </a:rPr>
              <a:t>As such no distortion to the volume element</a:t>
            </a:r>
            <a:r>
              <a:rPr lang="en-US" sz="1200" i="1">
                <a:solidFill>
                  <a:schemeClr val="bg2"/>
                </a:solidFill>
              </a:rPr>
              <a:t> (but affects neighbouring elements)</a:t>
            </a:r>
            <a:endParaRPr lang="en-US" sz="1200">
              <a:solidFill>
                <a:schemeClr val="bg2"/>
              </a:solidFill>
            </a:endParaRPr>
          </a:p>
        </p:txBody>
      </p:sp>
      <p:pic>
        <p:nvPicPr>
          <p:cNvPr id="15382" name="Picture 25" descr="new geo"/>
          <p:cNvPicPr>
            <a:picLocks noChangeAspect="1" noChangeArrowheads="1"/>
          </p:cNvPicPr>
          <p:nvPr/>
        </p:nvPicPr>
        <p:blipFill>
          <a:blip r:embed="rId2"/>
          <a:srcRect/>
          <a:stretch>
            <a:fillRect/>
          </a:stretch>
        </p:blipFill>
        <p:spPr bwMode="auto">
          <a:xfrm>
            <a:off x="8072438" y="4129088"/>
            <a:ext cx="731837" cy="731837"/>
          </a:xfrm>
          <a:prstGeom prst="rect">
            <a:avLst/>
          </a:prstGeom>
          <a:noFill/>
          <a:ln w="9525">
            <a:noFill/>
            <a:miter lim="800000"/>
            <a:headEnd/>
            <a:tailEnd/>
          </a:ln>
        </p:spPr>
      </p:pic>
      <p:pic>
        <p:nvPicPr>
          <p:cNvPr id="15383" name="Picture 26" descr="old geo"/>
          <p:cNvPicPr>
            <a:picLocks noChangeAspect="1" noChangeArrowheads="1"/>
          </p:cNvPicPr>
          <p:nvPr/>
        </p:nvPicPr>
        <p:blipFill>
          <a:blip r:embed="rId3"/>
          <a:srcRect/>
          <a:stretch>
            <a:fillRect/>
          </a:stretch>
        </p:blipFill>
        <p:spPr bwMode="auto">
          <a:xfrm>
            <a:off x="8150225" y="3471863"/>
            <a:ext cx="579438" cy="400050"/>
          </a:xfrm>
          <a:prstGeom prst="rect">
            <a:avLst/>
          </a:prstGeom>
          <a:noFill/>
          <a:ln w="9525">
            <a:noFill/>
            <a:miter lim="800000"/>
            <a:headEnd/>
            <a:tailEnd/>
          </a:ln>
        </p:spPr>
      </p:pic>
      <p:cxnSp>
        <p:nvCxnSpPr>
          <p:cNvPr id="15384" name="AutoShape 27"/>
          <p:cNvCxnSpPr>
            <a:cxnSpLocks noChangeShapeType="1"/>
            <a:stCxn id="0" idx="2"/>
            <a:endCxn id="0" idx="0"/>
          </p:cNvCxnSpPr>
          <p:nvPr/>
        </p:nvCxnSpPr>
        <p:spPr bwMode="auto">
          <a:xfrm flipH="1">
            <a:off x="8439150" y="3871913"/>
            <a:ext cx="1588" cy="257175"/>
          </a:xfrm>
          <a:prstGeom prst="straightConnector1">
            <a:avLst/>
          </a:prstGeom>
          <a:noFill/>
          <a:ln w="9525">
            <a:solidFill>
              <a:srgbClr val="CC3300"/>
            </a:solidFill>
            <a:round/>
            <a:headEnd/>
            <a:tailEnd type="triangle" w="med" len="med"/>
          </a:ln>
          <a:effectLst/>
        </p:spPr>
      </p:cxnSp>
      <p:sp>
        <p:nvSpPr>
          <p:cNvPr id="25" name="Rectangle 21"/>
          <p:cNvSpPr>
            <a:spLocks noChangeArrowheads="1"/>
          </p:cNvSpPr>
          <p:nvPr/>
        </p:nvSpPr>
        <p:spPr bwMode="auto">
          <a:xfrm>
            <a:off x="3962400" y="4953000"/>
            <a:ext cx="352425" cy="360363"/>
          </a:xfrm>
          <a:prstGeom prst="rect">
            <a:avLst/>
          </a:prstGeom>
          <a:solidFill>
            <a:srgbClr val="CCFFFF"/>
          </a:solidFill>
          <a:ln w="9525">
            <a:solidFill>
              <a:srgbClr val="0000FF"/>
            </a:solidFill>
            <a:miter lim="800000"/>
            <a:headEnd/>
            <a:tailEnd/>
          </a:ln>
          <a:effectLst/>
        </p:spPr>
        <p:txBody>
          <a:bodyPr wrap="none" anchor="ctr"/>
          <a:lstStyle/>
          <a:p>
            <a:endParaRPr lang="en-IN"/>
          </a:p>
        </p:txBody>
      </p:sp>
      <p:cxnSp>
        <p:nvCxnSpPr>
          <p:cNvPr id="3" name="Straight Arrow Connector 2"/>
          <p:cNvCxnSpPr/>
          <p:nvPr/>
        </p:nvCxnSpPr>
        <p:spPr>
          <a:xfrm>
            <a:off x="4492625" y="5132388"/>
            <a:ext cx="5365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repeatCount="indefinite" fill="hold" grpId="0" nodeType="withEffect">
                                  <p:stCondLst>
                                    <p:cond delay="0"/>
                                  </p:stCondLst>
                                  <p:childTnLst>
                                    <p:animScale>
                                      <p:cBhvr>
                                        <p:cTn id="6" dur="3000" fill="hold"/>
                                        <p:tgtEl>
                                          <p:spTgt spid="25614"/>
                                        </p:tgtEl>
                                      </p:cBhvr>
                                      <p:by x="150000" y="150000"/>
                                    </p:animScale>
                                  </p:childTnLst>
                                </p:cTn>
                              </p:par>
                              <p:par>
                                <p:cTn id="7" presetID="6" presetClass="emph" presetSubtype="0" repeatCount="indefinite" fill="hold" grpId="0" nodeType="withEffect">
                                  <p:stCondLst>
                                    <p:cond delay="0"/>
                                  </p:stCondLst>
                                  <p:childTnLst>
                                    <p:animScale>
                                      <p:cBhvr>
                                        <p:cTn id="8" dur="3000" fill="hold"/>
                                        <p:tgtEl>
                                          <p:spTgt spid="25615"/>
                                        </p:tgtEl>
                                      </p:cBhvr>
                                      <p:by x="100000" y="150000"/>
                                    </p:animScale>
                                  </p:childTnLst>
                                </p:cTn>
                              </p:par>
                              <p:par>
                                <p:cTn id="9" presetID="6" presetClass="emph" presetSubtype="0" repeatCount="indefinite" fill="hold" grpId="0" nodeType="withEffect">
                                  <p:stCondLst>
                                    <p:cond delay="0"/>
                                  </p:stCondLst>
                                  <p:childTnLst>
                                    <p:animScale>
                                      <p:cBhvr>
                                        <p:cTn id="10" dur="3000" fill="hold"/>
                                        <p:tgtEl>
                                          <p:spTgt spid="25618"/>
                                        </p:tgtEl>
                                      </p:cBhvr>
                                      <p:by x="100000" y="150000"/>
                                    </p:animScale>
                                  </p:childTnLst>
                                </p:cTn>
                              </p:par>
                              <p:par>
                                <p:cTn id="11" presetID="6" presetClass="emph" presetSubtype="0" repeatCount="indefinite" fill="hold" grpId="1" nodeType="withEffect">
                                  <p:stCondLst>
                                    <p:cond delay="0"/>
                                  </p:stCondLst>
                                  <p:childTnLst>
                                    <p:animScale>
                                      <p:cBhvr>
                                        <p:cTn id="12" dur="3000" fill="hold"/>
                                        <p:tgtEl>
                                          <p:spTgt spid="25618"/>
                                        </p:tgtEl>
                                      </p:cBhvr>
                                      <p:by x="50000" y="100000"/>
                                    </p:animScale>
                                  </p:childTnLst>
                                </p:cTn>
                              </p:par>
                              <p:par>
                                <p:cTn id="13" presetID="6" presetClass="emph" presetSubtype="0" repeatCount="indefinite" fill="hold" grpId="0" nodeType="withEffect">
                                  <p:stCondLst>
                                    <p:cond delay="0"/>
                                  </p:stCondLst>
                                  <p:childTnLst>
                                    <p:animScale>
                                      <p:cBhvr>
                                        <p:cTn id="14" dur="3000" fill="hold"/>
                                        <p:tgtEl>
                                          <p:spTgt spid="25620"/>
                                        </p:tgtEl>
                                      </p:cBhvr>
                                      <p:by x="100000" y="150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2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56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animBg="1"/>
      <p:bldP spid="25615" grpId="0" animBg="1"/>
      <p:bldP spid="25618" grpId="0" animBg="1"/>
      <p:bldP spid="25618" grpId="1" animBg="1"/>
      <p:bldP spid="25620" grpId="0" animBg="1"/>
      <p:bldP spid="25621" grpId="0" animBg="1"/>
      <p:bldP spid="25621" grpId="1" animBg="1"/>
      <p:bldP spid="25623"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Twist a Leg</a:t>
            </a:r>
          </a:p>
        </p:txBody>
      </p:sp>
      <p:sp>
        <p:nvSpPr>
          <p:cNvPr id="16387" name="Rectangle 3"/>
          <p:cNvSpPr>
            <a:spLocks noGrp="1" noChangeArrowheads="1"/>
          </p:cNvSpPr>
          <p:nvPr>
            <p:ph sz="half" idx="1"/>
          </p:nvPr>
        </p:nvSpPr>
        <p:spPr/>
        <p:txBody>
          <a:bodyPr/>
          <a:lstStyle/>
          <a:p>
            <a:pPr eaLnBrk="1" hangingPunct="1"/>
            <a:r>
              <a:rPr lang="en-US" sz="2000" smtClean="0"/>
              <a:t>One common fracture is a torsion fracture. A torque is applied to a bone causing a break.</a:t>
            </a:r>
          </a:p>
          <a:p>
            <a:pPr eaLnBrk="1" hangingPunct="1"/>
            <a:endParaRPr lang="en-US" sz="2000" smtClean="0"/>
          </a:p>
          <a:p>
            <a:pPr lvl="1" eaLnBrk="1" hangingPunct="1"/>
            <a:r>
              <a:rPr lang="en-US" sz="1800" smtClean="0"/>
              <a:t>The shear modulus of bone is 3.5 GPa.</a:t>
            </a:r>
          </a:p>
          <a:p>
            <a:pPr lvl="1" eaLnBrk="1" hangingPunct="1"/>
            <a:r>
              <a:rPr lang="en-US" sz="1800" smtClean="0"/>
              <a:t>The lower leg has a breaking angle of 3</a:t>
            </a:r>
            <a:r>
              <a:rPr lang="en-US" sz="1800" smtClean="0">
                <a:sym typeface="Symbol" pitchFamily="18" charset="2"/>
              </a:rPr>
              <a:t></a:t>
            </a:r>
            <a:r>
              <a:rPr lang="en-US" sz="1800" smtClean="0"/>
              <a:t>. </a:t>
            </a:r>
          </a:p>
          <a:p>
            <a:pPr lvl="1" eaLnBrk="1" hangingPunct="1"/>
            <a:r>
              <a:rPr lang="en-US" sz="1800" smtClean="0"/>
              <a:t>It requires 100 Nm of torque.</a:t>
            </a:r>
          </a:p>
        </p:txBody>
      </p:sp>
      <p:sp>
        <p:nvSpPr>
          <p:cNvPr id="16388" name="Rectangle 4"/>
          <p:cNvSpPr>
            <a:spLocks noGrp="1" noChangeArrowheads="1"/>
          </p:cNvSpPr>
          <p:nvPr>
            <p:ph sz="half" idx="2"/>
          </p:nvPr>
        </p:nvSpPr>
        <p:spPr/>
        <p:txBody>
          <a:bodyPr/>
          <a:lstStyle/>
          <a:p>
            <a:pPr eaLnBrk="1" hangingPunct="1">
              <a:buFont typeface="Wingdings" pitchFamily="2" charset="2"/>
              <a:buChar char="Ø"/>
            </a:pPr>
            <a:r>
              <a:rPr lang="en-US" sz="2000" smtClean="0"/>
              <a:t>Torque and angle apply.</a:t>
            </a:r>
          </a:p>
          <a:p>
            <a:pPr lvl="1" eaLnBrk="1" hangingPunct="1">
              <a:buFont typeface="Wingdings" pitchFamily="2" charset="2"/>
              <a:buChar char="Ø"/>
            </a:pPr>
            <a:r>
              <a:rPr lang="en-US" sz="1800" smtClean="0"/>
              <a:t>Angle is </a:t>
            </a:r>
            <a:r>
              <a:rPr lang="en-US" sz="1800" smtClean="0">
                <a:latin typeface="Symbol" pitchFamily="18" charset="2"/>
              </a:rPr>
              <a:t>D</a:t>
            </a:r>
            <a:r>
              <a:rPr lang="en-US" sz="1800" i="1" smtClean="0"/>
              <a:t>x</a:t>
            </a:r>
            <a:r>
              <a:rPr lang="en-US" sz="1800" smtClean="0"/>
              <a:t>/</a:t>
            </a:r>
            <a:r>
              <a:rPr lang="en-US" sz="1800" i="1" smtClean="0"/>
              <a:t>L</a:t>
            </a:r>
            <a:r>
              <a:rPr lang="en-US" sz="1800" smtClean="0"/>
              <a:t> = tan</a:t>
            </a:r>
            <a:r>
              <a:rPr lang="en-US" sz="1800" smtClean="0">
                <a:latin typeface="Symbol" pitchFamily="18" charset="2"/>
              </a:rPr>
              <a:t>g</a:t>
            </a:r>
          </a:p>
          <a:p>
            <a:pPr lvl="1" eaLnBrk="1" hangingPunct="1">
              <a:buFont typeface="Wingdings" pitchFamily="2" charset="2"/>
              <a:buChar char="Ø"/>
            </a:pPr>
            <a:r>
              <a:rPr lang="en-US" sz="1800" smtClean="0"/>
              <a:t>Approximately </a:t>
            </a:r>
            <a:r>
              <a:rPr lang="en-US" sz="1800" i="1" smtClean="0"/>
              <a:t>R</a:t>
            </a:r>
            <a:r>
              <a:rPr lang="en-US" sz="1800" smtClean="0">
                <a:latin typeface="Symbol" pitchFamily="18" charset="2"/>
              </a:rPr>
              <a:t>f</a:t>
            </a:r>
            <a:r>
              <a:rPr lang="en-US" sz="1800" smtClean="0"/>
              <a:t>/</a:t>
            </a:r>
            <a:r>
              <a:rPr lang="en-US" sz="1800" i="1" smtClean="0"/>
              <a:t>L</a:t>
            </a:r>
            <a:r>
              <a:rPr lang="en-US" sz="1800" smtClean="0"/>
              <a:t> = </a:t>
            </a:r>
            <a:r>
              <a:rPr lang="en-US" sz="1800" smtClean="0">
                <a:latin typeface="Symbol" pitchFamily="18" charset="2"/>
              </a:rPr>
              <a:t>g</a:t>
            </a:r>
          </a:p>
          <a:p>
            <a:pPr eaLnBrk="1" hangingPunct="1">
              <a:buFont typeface="Wingdings" pitchFamily="2" charset="2"/>
              <a:buChar char="Ø"/>
            </a:pPr>
            <a:r>
              <a:rPr lang="en-US" sz="2000" smtClean="0"/>
              <a:t>Sheer is related to torque.</a:t>
            </a:r>
          </a:p>
          <a:p>
            <a:pPr lvl="1" eaLnBrk="1" hangingPunct="1">
              <a:buFont typeface="Wingdings" pitchFamily="2" charset="2"/>
              <a:buChar char="Ø"/>
            </a:pPr>
            <a:endParaRPr lang="en-US" sz="1800" smtClean="0"/>
          </a:p>
        </p:txBody>
      </p:sp>
      <p:sp>
        <p:nvSpPr>
          <p:cNvPr id="16389" name="Oval 5"/>
          <p:cNvSpPr>
            <a:spLocks noChangeArrowheads="1"/>
          </p:cNvSpPr>
          <p:nvPr/>
        </p:nvSpPr>
        <p:spPr bwMode="auto">
          <a:xfrm>
            <a:off x="6400800" y="5638800"/>
            <a:ext cx="1447800" cy="4572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16390" name="Rectangle 6"/>
          <p:cNvSpPr>
            <a:spLocks noChangeArrowheads="1"/>
          </p:cNvSpPr>
          <p:nvPr/>
        </p:nvSpPr>
        <p:spPr bwMode="auto">
          <a:xfrm>
            <a:off x="6400800" y="5029200"/>
            <a:ext cx="1447800" cy="838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16391" name="Oval 7"/>
          <p:cNvSpPr>
            <a:spLocks noChangeArrowheads="1"/>
          </p:cNvSpPr>
          <p:nvPr/>
        </p:nvSpPr>
        <p:spPr bwMode="auto">
          <a:xfrm>
            <a:off x="6400800" y="5562600"/>
            <a:ext cx="1447800" cy="533400"/>
          </a:xfrm>
          <a:prstGeom prst="ellipse">
            <a:avLst/>
          </a:prstGeom>
          <a:solidFill>
            <a:schemeClr val="accent1"/>
          </a:solidFill>
          <a:ln w="12700">
            <a:noFill/>
            <a:round/>
            <a:headEnd type="none" w="sm" len="sm"/>
            <a:tailEnd type="none" w="sm" len="sm"/>
          </a:ln>
          <a:effectLst/>
        </p:spPr>
        <p:txBody>
          <a:bodyPr wrap="none" anchor="ctr"/>
          <a:lstStyle/>
          <a:p>
            <a:endParaRPr lang="en-IN"/>
          </a:p>
        </p:txBody>
      </p:sp>
      <p:sp>
        <p:nvSpPr>
          <p:cNvPr id="16392" name="Oval 8"/>
          <p:cNvSpPr>
            <a:spLocks noChangeArrowheads="1"/>
          </p:cNvSpPr>
          <p:nvPr/>
        </p:nvSpPr>
        <p:spPr bwMode="auto">
          <a:xfrm>
            <a:off x="6400800" y="4876800"/>
            <a:ext cx="1447800" cy="304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IN"/>
          </a:p>
        </p:txBody>
      </p:sp>
      <p:sp>
        <p:nvSpPr>
          <p:cNvPr id="16393" name="Line 9"/>
          <p:cNvSpPr>
            <a:spLocks noChangeShapeType="1"/>
          </p:cNvSpPr>
          <p:nvPr/>
        </p:nvSpPr>
        <p:spPr bwMode="auto">
          <a:xfrm flipH="1">
            <a:off x="6858000" y="5029200"/>
            <a:ext cx="228600" cy="152400"/>
          </a:xfrm>
          <a:prstGeom prst="line">
            <a:avLst/>
          </a:prstGeom>
          <a:noFill/>
          <a:ln w="12700">
            <a:solidFill>
              <a:schemeClr val="tx1"/>
            </a:solidFill>
            <a:round/>
            <a:headEnd type="none" w="sm" len="sm"/>
            <a:tailEnd type="none" w="sm" len="sm"/>
          </a:ln>
          <a:effectLst/>
        </p:spPr>
        <p:txBody>
          <a:bodyPr/>
          <a:lstStyle/>
          <a:p>
            <a:endParaRPr lang="en-US"/>
          </a:p>
        </p:txBody>
      </p:sp>
      <p:sp>
        <p:nvSpPr>
          <p:cNvPr id="16394" name="Line 10"/>
          <p:cNvSpPr>
            <a:spLocks noChangeShapeType="1"/>
          </p:cNvSpPr>
          <p:nvPr/>
        </p:nvSpPr>
        <p:spPr bwMode="auto">
          <a:xfrm>
            <a:off x="7086600" y="5029200"/>
            <a:ext cx="152400" cy="152400"/>
          </a:xfrm>
          <a:prstGeom prst="line">
            <a:avLst/>
          </a:prstGeom>
          <a:noFill/>
          <a:ln w="12700">
            <a:solidFill>
              <a:schemeClr val="tx1"/>
            </a:solidFill>
            <a:round/>
            <a:headEnd type="none" w="sm" len="sm"/>
            <a:tailEnd type="none" w="sm" len="sm"/>
          </a:ln>
          <a:effectLst/>
        </p:spPr>
        <p:txBody>
          <a:bodyPr/>
          <a:lstStyle/>
          <a:p>
            <a:endParaRPr lang="en-US"/>
          </a:p>
        </p:txBody>
      </p:sp>
      <p:sp>
        <p:nvSpPr>
          <p:cNvPr id="16395" name="Oval 11"/>
          <p:cNvSpPr>
            <a:spLocks noChangeArrowheads="1"/>
          </p:cNvSpPr>
          <p:nvPr/>
        </p:nvSpPr>
        <p:spPr bwMode="auto">
          <a:xfrm>
            <a:off x="6553200" y="4953000"/>
            <a:ext cx="1143000" cy="152400"/>
          </a:xfrm>
          <a:prstGeom prst="ellipse">
            <a:avLst/>
          </a:prstGeom>
          <a:noFill/>
          <a:ln w="12700">
            <a:solidFill>
              <a:schemeClr val="tx1"/>
            </a:solidFill>
            <a:round/>
            <a:headEnd type="none" w="sm" len="sm"/>
            <a:tailEnd type="none" w="sm" len="sm"/>
          </a:ln>
          <a:effectLst/>
        </p:spPr>
        <p:txBody>
          <a:bodyPr wrap="none" anchor="ctr"/>
          <a:lstStyle/>
          <a:p>
            <a:endParaRPr lang="en-IN"/>
          </a:p>
        </p:txBody>
      </p:sp>
      <p:sp>
        <p:nvSpPr>
          <p:cNvPr id="16396" name="Line 12"/>
          <p:cNvSpPr>
            <a:spLocks noChangeShapeType="1"/>
          </p:cNvSpPr>
          <p:nvPr/>
        </p:nvSpPr>
        <p:spPr bwMode="auto">
          <a:xfrm>
            <a:off x="6858000" y="51816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16397" name="Line 13"/>
          <p:cNvSpPr>
            <a:spLocks noChangeShapeType="1"/>
          </p:cNvSpPr>
          <p:nvPr/>
        </p:nvSpPr>
        <p:spPr bwMode="auto">
          <a:xfrm flipH="1">
            <a:off x="6858000" y="5181600"/>
            <a:ext cx="381000" cy="914400"/>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16398" name="Line 14"/>
          <p:cNvSpPr>
            <a:spLocks noChangeShapeType="1"/>
          </p:cNvSpPr>
          <p:nvPr/>
        </p:nvSpPr>
        <p:spPr bwMode="auto">
          <a:xfrm>
            <a:off x="7315200" y="51816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16399" name="Line 15"/>
          <p:cNvSpPr>
            <a:spLocks noChangeShapeType="1"/>
          </p:cNvSpPr>
          <p:nvPr/>
        </p:nvSpPr>
        <p:spPr bwMode="auto">
          <a:xfrm flipH="1">
            <a:off x="7315200" y="5105400"/>
            <a:ext cx="381000" cy="990600"/>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16400" name="Text Box 16"/>
          <p:cNvSpPr txBox="1">
            <a:spLocks noChangeArrowheads="1"/>
          </p:cNvSpPr>
          <p:nvPr/>
        </p:nvSpPr>
        <p:spPr bwMode="auto">
          <a:xfrm>
            <a:off x="67818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i="1"/>
              <a:t>R</a:t>
            </a:r>
            <a:r>
              <a:rPr lang="en-US" sz="1800">
                <a:latin typeface="Symbol" pitchFamily="18" charset="2"/>
              </a:rPr>
              <a:t>f</a:t>
            </a:r>
          </a:p>
        </p:txBody>
      </p:sp>
      <p:sp>
        <p:nvSpPr>
          <p:cNvPr id="16401" name="Text Box 17"/>
          <p:cNvSpPr txBox="1">
            <a:spLocks noChangeArrowheads="1"/>
          </p:cNvSpPr>
          <p:nvPr/>
        </p:nvSpPr>
        <p:spPr bwMode="auto">
          <a:xfrm>
            <a:off x="6629400" y="5334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i="1"/>
              <a:t>L</a:t>
            </a:r>
            <a:endParaRPr lang="en-US" sz="1800">
              <a:latin typeface="Symbol" pitchFamily="18" charset="2"/>
            </a:endParaRPr>
          </a:p>
        </p:txBody>
      </p:sp>
      <p:sp>
        <p:nvSpPr>
          <p:cNvPr id="16402" name="Text Box 18"/>
          <p:cNvSpPr txBox="1">
            <a:spLocks noChangeArrowheads="1"/>
          </p:cNvSpPr>
          <p:nvPr/>
        </p:nvSpPr>
        <p:spPr bwMode="auto">
          <a:xfrm>
            <a:off x="6781800" y="5562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Symbol" pitchFamily="18" charset="2"/>
              </a:rPr>
              <a:t>g</a:t>
            </a:r>
          </a:p>
        </p:txBody>
      </p:sp>
      <p:graphicFrame>
        <p:nvGraphicFramePr>
          <p:cNvPr id="16403" name="Object 19"/>
          <p:cNvGraphicFramePr>
            <a:graphicFrameLocks noChangeAspect="1"/>
          </p:cNvGraphicFramePr>
          <p:nvPr/>
        </p:nvGraphicFramePr>
        <p:xfrm>
          <a:off x="5876925" y="3409950"/>
          <a:ext cx="1962150" cy="1309688"/>
        </p:xfrm>
        <a:graphic>
          <a:graphicData uri="http://schemas.openxmlformats.org/presentationml/2006/ole">
            <p:oleObj spid="_x0000_s16403" name="Equation" r:id="rId3" imgW="1295400" imgH="8636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4"/>
          <p:cNvSpPr>
            <a:spLocks noChangeArrowheads="1"/>
          </p:cNvSpPr>
          <p:nvPr/>
        </p:nvSpPr>
        <p:spPr bwMode="auto">
          <a:xfrm>
            <a:off x="949325" y="76200"/>
            <a:ext cx="7886700" cy="344488"/>
          </a:xfrm>
          <a:prstGeom prst="rect">
            <a:avLst/>
          </a:prstGeom>
          <a:noFill/>
          <a:ln w="6350" algn="ctr">
            <a:noFill/>
            <a:miter lim="800000"/>
            <a:headEnd/>
            <a:tailEnd/>
          </a:ln>
        </p:spPr>
        <p:txBody>
          <a:bodyPr lIns="18000" tIns="18000" rIns="18000" bIns="18000">
            <a:spAutoFit/>
          </a:bodyPr>
          <a:lstStyle/>
          <a:p>
            <a:pPr>
              <a:spcBef>
                <a:spcPct val="20000"/>
              </a:spcBef>
              <a:buFont typeface="Wingdings" pitchFamily="2" charset="2"/>
              <a:buNone/>
            </a:pPr>
            <a:r>
              <a:rPr lang="en-US" sz="2000" i="1">
                <a:solidFill>
                  <a:srgbClr val="0000FF"/>
                </a:solidFill>
                <a:sym typeface="Wingdings" pitchFamily="2" charset="2"/>
              </a:rPr>
              <a:t>We can apply forces and not stresses- stresses are developed within the body</a:t>
            </a:r>
            <a:endParaRPr lang="en-US" sz="2000">
              <a:solidFill>
                <a:srgbClr val="0000FF"/>
              </a:solidFill>
              <a:sym typeface="Symbol" pitchFamily="18" charset="2"/>
            </a:endParaRPr>
          </a:p>
        </p:txBody>
      </p:sp>
      <p:pic>
        <p:nvPicPr>
          <p:cNvPr id="17411" name="Picture 3" descr="shear"/>
          <p:cNvPicPr>
            <a:picLocks noChangeAspect="1" noChangeArrowheads="1"/>
          </p:cNvPicPr>
          <p:nvPr/>
        </p:nvPicPr>
        <p:blipFill>
          <a:blip r:embed="rId2"/>
          <a:srcRect/>
          <a:stretch>
            <a:fillRect/>
          </a:stretch>
        </p:blipFill>
        <p:spPr bwMode="auto">
          <a:xfrm>
            <a:off x="165100" y="398463"/>
            <a:ext cx="3182938" cy="3740150"/>
          </a:xfrm>
          <a:prstGeom prst="rect">
            <a:avLst/>
          </a:prstGeom>
          <a:solidFill>
            <a:schemeClr val="bg1"/>
          </a:solidFill>
          <a:ln w="9525">
            <a:noFill/>
            <a:miter lim="800000"/>
            <a:headEnd/>
            <a:tailEnd/>
          </a:ln>
        </p:spPr>
      </p:pic>
      <p:sp>
        <p:nvSpPr>
          <p:cNvPr id="17412" name="Rectangle 104"/>
          <p:cNvSpPr>
            <a:spLocks noChangeArrowheads="1"/>
          </p:cNvSpPr>
          <p:nvPr/>
        </p:nvSpPr>
        <p:spPr bwMode="auto">
          <a:xfrm>
            <a:off x="228600" y="0"/>
            <a:ext cx="542925" cy="309563"/>
          </a:xfrm>
          <a:prstGeom prst="rect">
            <a:avLst/>
          </a:prstGeom>
          <a:noFill/>
          <a:ln w="6350" algn="ctr">
            <a:noFill/>
            <a:miter lim="800000"/>
            <a:headEnd/>
            <a:tailEnd/>
          </a:ln>
        </p:spPr>
        <p:txBody>
          <a:bodyPr wrap="none" lIns="18000" tIns="18000" rIns="18000" bIns="18000">
            <a:spAutoFit/>
          </a:bodyPr>
          <a:lstStyle/>
          <a:p>
            <a:pPr>
              <a:spcBef>
                <a:spcPct val="20000"/>
              </a:spcBef>
              <a:buFont typeface="Wingdings" pitchFamily="2" charset="2"/>
              <a:buNone/>
            </a:pPr>
            <a:r>
              <a:rPr lang="en-US" i="1">
                <a:solidFill>
                  <a:srgbClr val="CC3300"/>
                </a:solidFill>
                <a:sym typeface="Wingdings" pitchFamily="2" charset="2"/>
              </a:rPr>
              <a:t>Note:</a:t>
            </a:r>
            <a:endParaRPr lang="en-US">
              <a:solidFill>
                <a:srgbClr val="CC3300"/>
              </a:solidFill>
              <a:sym typeface="Symbol" pitchFamily="18" charset="2"/>
            </a:endParaRPr>
          </a:p>
        </p:txBody>
      </p:sp>
      <p:pic>
        <p:nvPicPr>
          <p:cNvPr id="17413" name="Picture 6" descr="normal"/>
          <p:cNvPicPr>
            <a:picLocks noChangeAspect="1" noChangeArrowheads="1"/>
          </p:cNvPicPr>
          <p:nvPr/>
        </p:nvPicPr>
        <p:blipFill>
          <a:blip r:embed="rId3"/>
          <a:srcRect/>
          <a:stretch>
            <a:fillRect/>
          </a:stretch>
        </p:blipFill>
        <p:spPr bwMode="auto">
          <a:xfrm>
            <a:off x="3817938" y="381000"/>
            <a:ext cx="1276350" cy="3667125"/>
          </a:xfrm>
          <a:prstGeom prst="rect">
            <a:avLst/>
          </a:prstGeom>
          <a:noFill/>
          <a:ln w="9525">
            <a:noFill/>
            <a:miter lim="800000"/>
            <a:headEnd/>
            <a:tailEnd/>
          </a:ln>
        </p:spPr>
      </p:pic>
      <p:sp>
        <p:nvSpPr>
          <p:cNvPr id="17414" name="Text Box 7"/>
          <p:cNvSpPr txBox="1">
            <a:spLocks noChangeArrowheads="1"/>
          </p:cNvSpPr>
          <p:nvPr/>
        </p:nvSpPr>
        <p:spPr bwMode="auto">
          <a:xfrm>
            <a:off x="6964363" y="622300"/>
            <a:ext cx="771525" cy="406400"/>
          </a:xfrm>
          <a:prstGeom prst="rect">
            <a:avLst/>
          </a:prstGeom>
          <a:solidFill>
            <a:srgbClr val="CCFFFF"/>
          </a:solidFill>
          <a:ln w="9525" algn="ctr">
            <a:solidFill>
              <a:srgbClr val="0000FF"/>
            </a:solidFill>
            <a:miter lim="800000"/>
            <a:headEnd/>
            <a:tailEnd/>
          </a:ln>
          <a:effectLst/>
        </p:spPr>
        <p:txBody>
          <a:bodyPr wrap="none" anchor="ctr">
            <a:spAutoFit/>
          </a:bodyPr>
          <a:lstStyle/>
          <a:p>
            <a:pPr algn="ctr"/>
            <a:r>
              <a:rPr lang="en-US" sz="2000">
                <a:solidFill>
                  <a:srgbClr val="0000FF"/>
                </a:solidFill>
              </a:rPr>
              <a:t>Shear</a:t>
            </a:r>
          </a:p>
        </p:txBody>
      </p:sp>
      <p:sp>
        <p:nvSpPr>
          <p:cNvPr id="45073" name="Rectangle 17"/>
          <p:cNvSpPr>
            <a:spLocks noChangeArrowheads="1"/>
          </p:cNvSpPr>
          <p:nvPr/>
        </p:nvSpPr>
        <p:spPr bwMode="auto">
          <a:xfrm rot="-5400000">
            <a:off x="2743994" y="3725069"/>
            <a:ext cx="5487988" cy="88900"/>
          </a:xfrm>
          <a:prstGeom prst="rect">
            <a:avLst/>
          </a:prstGeom>
          <a:gradFill rotWithShape="1">
            <a:gsLst>
              <a:gs pos="0">
                <a:srgbClr val="0000FF"/>
              </a:gs>
              <a:gs pos="50000">
                <a:schemeClr val="bg1"/>
              </a:gs>
              <a:gs pos="100000">
                <a:srgbClr val="0000FF"/>
              </a:gs>
            </a:gsLst>
            <a:lin ang="5400000" scaled="1"/>
          </a:gradFill>
          <a:ln w="9525">
            <a:solidFill>
              <a:schemeClr val="tx1"/>
            </a:solidFill>
            <a:miter lim="800000"/>
            <a:headEnd/>
            <a:tailEnd/>
          </a:ln>
        </p:spPr>
        <p:txBody>
          <a:bodyPr vert="eaVert" wrap="none" anchor="ctr"/>
          <a:lstStyle/>
          <a:p>
            <a:pPr>
              <a:defRPr/>
            </a:pPr>
            <a:endParaRPr lang="en-IN"/>
          </a:p>
        </p:txBody>
      </p:sp>
      <p:sp>
        <p:nvSpPr>
          <p:cNvPr id="17416" name="Rectangle 9"/>
          <p:cNvSpPr>
            <a:spLocks noChangeArrowheads="1"/>
          </p:cNvSpPr>
          <p:nvPr/>
        </p:nvSpPr>
        <p:spPr bwMode="auto">
          <a:xfrm>
            <a:off x="5754688" y="1119188"/>
            <a:ext cx="3125787" cy="866775"/>
          </a:xfrm>
          <a:prstGeom prst="rect">
            <a:avLst/>
          </a:prstGeom>
          <a:solidFill>
            <a:schemeClr val="bg1"/>
          </a:solidFill>
          <a:ln w="6350" algn="ctr">
            <a:noFill/>
            <a:miter lim="800000"/>
            <a:headEnd/>
            <a:tailEnd/>
          </a:ln>
          <a:effectLst/>
        </p:spPr>
        <p:txBody>
          <a:bodyPr lIns="18000" tIns="18000" rIns="18000" bIns="18000">
            <a:spAutoFit/>
          </a:bodyPr>
          <a:lstStyle/>
          <a:p>
            <a:pPr algn="ctr">
              <a:spcBef>
                <a:spcPct val="20000"/>
              </a:spcBef>
              <a:buFont typeface="Wingdings" pitchFamily="2" charset="2"/>
              <a:buNone/>
            </a:pPr>
            <a:r>
              <a:rPr lang="en-US" sz="1800" i="1">
                <a:sym typeface="Symbol" pitchFamily="18" charset="2"/>
              </a:rPr>
              <a:t>Only shear tends to change the shape of a body without changing its volume</a:t>
            </a:r>
          </a:p>
        </p:txBody>
      </p:sp>
      <p:pic>
        <p:nvPicPr>
          <p:cNvPr id="17417" name="Picture 10" descr="s16"/>
          <p:cNvPicPr>
            <a:picLocks noChangeAspect="1" noChangeArrowheads="1"/>
          </p:cNvPicPr>
          <p:nvPr/>
        </p:nvPicPr>
        <p:blipFill>
          <a:blip r:embed="rId4"/>
          <a:srcRect/>
          <a:stretch>
            <a:fillRect/>
          </a:stretch>
        </p:blipFill>
        <p:spPr bwMode="auto">
          <a:xfrm>
            <a:off x="6746875" y="2060575"/>
            <a:ext cx="1293813" cy="1470025"/>
          </a:xfrm>
          <a:prstGeom prst="rect">
            <a:avLst/>
          </a:prstGeom>
          <a:noFill/>
          <a:ln w="9525">
            <a:noFill/>
            <a:miter lim="800000"/>
            <a:headEnd/>
            <a:tailEnd/>
          </a:ln>
        </p:spPr>
      </p:pic>
      <p:sp>
        <p:nvSpPr>
          <p:cNvPr id="17418" name="AutoShape 11"/>
          <p:cNvSpPr>
            <a:spLocks noChangeArrowheads="1"/>
          </p:cNvSpPr>
          <p:nvPr/>
        </p:nvSpPr>
        <p:spPr bwMode="auto">
          <a:xfrm rot="5400000">
            <a:off x="7237412" y="3794126"/>
            <a:ext cx="396875" cy="425450"/>
          </a:xfrm>
          <a:prstGeom prst="rightArrow">
            <a:avLst>
              <a:gd name="adj1" fmla="val 50000"/>
              <a:gd name="adj2" fmla="val 25000"/>
            </a:avLst>
          </a:prstGeom>
          <a:solidFill>
            <a:srgbClr val="CCFFFF"/>
          </a:solidFill>
          <a:ln w="9525" algn="ctr">
            <a:solidFill>
              <a:srgbClr val="0066FF"/>
            </a:solidFill>
            <a:miter lim="800000"/>
            <a:headEnd/>
            <a:tailEnd/>
          </a:ln>
          <a:effectLst/>
        </p:spPr>
        <p:txBody>
          <a:bodyPr rot="10800000" vert="eaVert" wrap="none" lIns="36000" tIns="36000" rIns="36000" bIns="36000" anchor="ctr">
            <a:spAutoFit/>
          </a:bodyPr>
          <a:lstStyle/>
          <a:p>
            <a:pPr algn="ctr"/>
            <a:r>
              <a:rPr lang="en-US">
                <a:solidFill>
                  <a:srgbClr val="3333FF"/>
                </a:solidFill>
              </a:rPr>
              <a:t>   </a:t>
            </a:r>
          </a:p>
        </p:txBody>
      </p:sp>
      <p:pic>
        <p:nvPicPr>
          <p:cNvPr id="17419" name="Picture 12" descr="s17"/>
          <p:cNvPicPr>
            <a:picLocks noChangeAspect="1" noChangeArrowheads="1"/>
          </p:cNvPicPr>
          <p:nvPr/>
        </p:nvPicPr>
        <p:blipFill>
          <a:blip r:embed="rId5"/>
          <a:srcRect/>
          <a:stretch>
            <a:fillRect/>
          </a:stretch>
        </p:blipFill>
        <p:spPr bwMode="auto">
          <a:xfrm>
            <a:off x="6688138" y="4381500"/>
            <a:ext cx="1466850" cy="1104900"/>
          </a:xfrm>
          <a:prstGeom prst="rect">
            <a:avLst/>
          </a:prstGeom>
          <a:noFill/>
          <a:ln w="9525">
            <a:noFill/>
            <a:miter lim="800000"/>
            <a:headEnd/>
            <a:tailEnd/>
          </a:ln>
        </p:spPr>
      </p:pic>
      <p:sp>
        <p:nvSpPr>
          <p:cNvPr id="17420" name="Text Box 13"/>
          <p:cNvSpPr txBox="1">
            <a:spLocks noChangeArrowheads="1"/>
          </p:cNvSpPr>
          <p:nvPr/>
        </p:nvSpPr>
        <p:spPr bwMode="auto">
          <a:xfrm>
            <a:off x="5681663" y="5964238"/>
            <a:ext cx="3287712" cy="438150"/>
          </a:xfrm>
          <a:prstGeom prst="rect">
            <a:avLst/>
          </a:prstGeom>
          <a:noFill/>
          <a:ln w="6350" algn="ctr">
            <a:noFill/>
            <a:miter lim="800000"/>
            <a:headEnd/>
            <a:tailEnd/>
          </a:ln>
          <a:effectLst/>
        </p:spPr>
        <p:txBody>
          <a:bodyPr lIns="36000" tIns="36000" rIns="36000" bIns="36000">
            <a:spAutoFit/>
          </a:bodyPr>
          <a:lstStyle/>
          <a:p>
            <a:pPr algn="ctr">
              <a:buFont typeface="Wingdings" pitchFamily="2" charset="2"/>
              <a:buNone/>
            </a:pPr>
            <a:r>
              <a:rPr lang="en-US" sz="1200" i="1">
                <a:sym typeface="Wingdings" pitchFamily="2" charset="2"/>
              </a:rPr>
              <a:t>Note: we apply shear force and shear stresses develop in the interior of the material</a:t>
            </a:r>
          </a:p>
        </p:txBody>
      </p:sp>
      <p:pic>
        <p:nvPicPr>
          <p:cNvPr id="17421" name="Picture 14" descr="poiss"/>
          <p:cNvPicPr>
            <a:picLocks noChangeAspect="1" noChangeArrowheads="1"/>
          </p:cNvPicPr>
          <p:nvPr/>
        </p:nvPicPr>
        <p:blipFill>
          <a:blip r:embed="rId6"/>
          <a:srcRect/>
          <a:stretch>
            <a:fillRect/>
          </a:stretch>
        </p:blipFill>
        <p:spPr bwMode="auto">
          <a:xfrm>
            <a:off x="242888" y="4173538"/>
            <a:ext cx="2578100" cy="2581275"/>
          </a:xfrm>
          <a:prstGeom prst="rect">
            <a:avLst/>
          </a:prstGeom>
          <a:solidFill>
            <a:schemeClr val="bg1"/>
          </a:solidFill>
          <a:ln w="9525">
            <a:noFill/>
            <a:miter lim="800000"/>
            <a:headEnd/>
            <a:tailEnd/>
          </a:ln>
        </p:spPr>
      </p:pic>
      <p:sp>
        <p:nvSpPr>
          <p:cNvPr id="17422" name="AutoShape 100"/>
          <p:cNvSpPr>
            <a:spLocks noChangeArrowheads="1"/>
          </p:cNvSpPr>
          <p:nvPr/>
        </p:nvSpPr>
        <p:spPr bwMode="auto">
          <a:xfrm>
            <a:off x="2994025" y="4283075"/>
            <a:ext cx="2284413" cy="874713"/>
          </a:xfrm>
          <a:prstGeom prst="wedgeRoundRectCallout">
            <a:avLst>
              <a:gd name="adj1" fmla="val -71403"/>
              <a:gd name="adj2" fmla="val -9528"/>
              <a:gd name="adj3" fmla="val 16667"/>
            </a:avLst>
          </a:prstGeom>
          <a:solidFill>
            <a:srgbClr val="FFFFDB"/>
          </a:solidFill>
          <a:ln w="9525" algn="ctr">
            <a:solidFill>
              <a:srgbClr val="A50021"/>
            </a:solidFill>
            <a:miter lim="800000"/>
            <a:headEnd/>
            <a:tailEnd/>
          </a:ln>
        </p:spPr>
        <p:txBody>
          <a:bodyPr lIns="36000" tIns="36000" rIns="36000" bIns="36000" anchor="ctr">
            <a:spAutoFit/>
          </a:bodyPr>
          <a:lstStyle/>
          <a:p>
            <a:pPr algn="ctr"/>
            <a:r>
              <a:rPr lang="en-US" sz="1600">
                <a:solidFill>
                  <a:srgbClr val="A50021"/>
                </a:solidFill>
              </a:rPr>
              <a:t>In anisotropic crystals it may do more (may even shear the crystal)!</a:t>
            </a:r>
          </a:p>
        </p:txBody>
      </p:sp>
      <p:pic>
        <p:nvPicPr>
          <p:cNvPr id="17423" name="Picture 16" descr="she"/>
          <p:cNvPicPr>
            <a:picLocks noChangeAspect="1" noChangeArrowheads="1"/>
          </p:cNvPicPr>
          <p:nvPr/>
        </p:nvPicPr>
        <p:blipFill>
          <a:blip r:embed="rId7"/>
          <a:srcRect/>
          <a:stretch>
            <a:fillRect/>
          </a:stretch>
        </p:blipFill>
        <p:spPr bwMode="auto">
          <a:xfrm>
            <a:off x="3270250" y="5267325"/>
            <a:ext cx="1658938" cy="1333500"/>
          </a:xfrm>
          <a:prstGeom prst="rect">
            <a:avLst/>
          </a:prstGeom>
          <a:noFill/>
          <a:ln w="9525">
            <a:noFill/>
            <a:miter lim="800000"/>
            <a:headEnd/>
            <a:tailEnd/>
          </a:ln>
        </p:spPr>
      </p:pic>
      <p:sp>
        <p:nvSpPr>
          <p:cNvPr id="17424" name="AutoShape 15"/>
          <p:cNvSpPr>
            <a:spLocks noChangeArrowheads="1"/>
          </p:cNvSpPr>
          <p:nvPr/>
        </p:nvSpPr>
        <p:spPr bwMode="auto">
          <a:xfrm>
            <a:off x="3963988" y="5429250"/>
            <a:ext cx="244475" cy="296863"/>
          </a:xfrm>
          <a:prstGeom prst="rightArrow">
            <a:avLst>
              <a:gd name="adj1" fmla="val 57065"/>
              <a:gd name="adj2" fmla="val 58440"/>
            </a:avLst>
          </a:prstGeom>
          <a:solidFill>
            <a:srgbClr val="0000FF"/>
          </a:solidFill>
          <a:ln w="9525" algn="ctr">
            <a:solidFill>
              <a:srgbClr val="0066FF"/>
            </a:solidFill>
            <a:miter lim="800000"/>
            <a:headEnd/>
            <a:tailEnd/>
          </a:ln>
        </p:spPr>
        <p:txBody>
          <a:bodyPr lIns="36000" tIns="36000" rIns="36000" bIns="36000" anchor="ctr">
            <a:spAutoFit/>
          </a:bodyPr>
          <a:lstStyle/>
          <a:p>
            <a:pPr algn="ctr"/>
            <a:endParaRPr lang="en-IN" sz="800">
              <a:solidFill>
                <a:srgbClr val="3333FF"/>
              </a:solidFill>
            </a:endParaRPr>
          </a:p>
        </p:txBody>
      </p:sp>
      <p:sp>
        <p:nvSpPr>
          <p:cNvPr id="17425" name="Text Box 18"/>
          <p:cNvSpPr txBox="1">
            <a:spLocks noChangeArrowheads="1"/>
          </p:cNvSpPr>
          <p:nvPr/>
        </p:nvSpPr>
        <p:spPr bwMode="auto">
          <a:xfrm>
            <a:off x="3394075" y="5956300"/>
            <a:ext cx="1298575" cy="255588"/>
          </a:xfrm>
          <a:prstGeom prst="rect">
            <a:avLst/>
          </a:prstGeom>
          <a:noFill/>
          <a:ln w="6350" algn="ctr">
            <a:noFill/>
            <a:miter lim="800000"/>
            <a:headEnd/>
            <a:tailEnd/>
          </a:ln>
          <a:effectLst/>
        </p:spPr>
        <p:txBody>
          <a:bodyPr wrap="none" lIns="36000" tIns="36000" rIns="36000" bIns="36000">
            <a:spAutoFit/>
          </a:bodyPr>
          <a:lstStyle/>
          <a:p>
            <a:pPr algn="ctr">
              <a:buFont typeface="Wingdings" pitchFamily="2" charset="2"/>
              <a:buNone/>
            </a:pPr>
            <a:r>
              <a:rPr lang="en-US" sz="1200" i="1">
                <a:sym typeface="Wingdings" pitchFamily="2" charset="2"/>
              </a:rPr>
              <a:t>Anisotropic crystals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494088" y="80963"/>
            <a:ext cx="2155825" cy="400050"/>
          </a:xfrm>
          <a:prstGeom prst="rect">
            <a:avLst/>
          </a:prstGeom>
          <a:solidFill>
            <a:srgbClr val="CCFFFF"/>
          </a:solidFill>
          <a:ln w="9525" algn="ctr">
            <a:solidFill>
              <a:srgbClr val="0000FF"/>
            </a:solidFill>
            <a:miter lim="800000"/>
            <a:headEnd/>
            <a:tailEnd/>
          </a:ln>
          <a:effectLst/>
        </p:spPr>
        <p:txBody>
          <a:bodyPr wrap="none" anchor="ctr">
            <a:spAutoFit/>
          </a:bodyPr>
          <a:lstStyle/>
          <a:p>
            <a:pPr algn="ctr"/>
            <a:r>
              <a:rPr lang="en-US" sz="2000">
                <a:solidFill>
                  <a:srgbClr val="0000FF"/>
                </a:solidFill>
              </a:rPr>
              <a:t>Stress Components</a:t>
            </a:r>
          </a:p>
        </p:txBody>
      </p:sp>
      <p:sp>
        <p:nvSpPr>
          <p:cNvPr id="18435" name="Text Box 3"/>
          <p:cNvSpPr txBox="1">
            <a:spLocks noChangeArrowheads="1"/>
          </p:cNvSpPr>
          <p:nvPr/>
        </p:nvSpPr>
        <p:spPr bwMode="auto">
          <a:xfrm>
            <a:off x="152400" y="541338"/>
            <a:ext cx="8839200" cy="3757612"/>
          </a:xfrm>
          <a:prstGeom prst="rect">
            <a:avLst/>
          </a:prstGeom>
          <a:solidFill>
            <a:srgbClr val="EFFFFF"/>
          </a:solidFill>
          <a:ln w="9525">
            <a:solidFill>
              <a:srgbClr val="0000FF"/>
            </a:solidFill>
            <a:miter lim="800000"/>
            <a:headEnd/>
            <a:tailEnd/>
          </a:ln>
          <a:effectLst/>
        </p:spPr>
        <p:txBody>
          <a:bodyPr tIns="91440" bIns="91440">
            <a:spAutoFit/>
          </a:bodyPr>
          <a:lstStyle/>
          <a:p>
            <a:pPr marL="344488" indent="-344488">
              <a:spcAft>
                <a:spcPct val="15000"/>
              </a:spcAft>
              <a:buClr>
                <a:srgbClr val="FF0000"/>
              </a:buClr>
              <a:buFont typeface="Wingdings" pitchFamily="2" charset="2"/>
              <a:buChar char="q"/>
            </a:pPr>
            <a:r>
              <a:rPr lang="en-US" sz="1800">
                <a:cs typeface="Times New Roman" pitchFamily="18" charset="0"/>
                <a:sym typeface="Symbol" pitchFamily="18" charset="2"/>
              </a:rPr>
              <a:t>It is easier to understand stress in terms of its components and the effect of the components in causing deformations to a unit body within the material.</a:t>
            </a:r>
          </a:p>
          <a:p>
            <a:pPr marL="344488" indent="-344488">
              <a:spcAft>
                <a:spcPct val="15000"/>
              </a:spcAft>
              <a:buClr>
                <a:srgbClr val="FF0000"/>
              </a:buClr>
              <a:buFont typeface="Wingdings" pitchFamily="2" charset="2"/>
              <a:buChar char="q"/>
            </a:pPr>
            <a:r>
              <a:rPr lang="en-US" sz="1800">
                <a:cs typeface="Times New Roman" pitchFamily="18" charset="0"/>
                <a:sym typeface="Symbol" pitchFamily="18" charset="2"/>
              </a:rPr>
              <a:t>These components can be treated as vectors.</a:t>
            </a:r>
          </a:p>
          <a:p>
            <a:pPr marL="344488" indent="-344488">
              <a:spcAft>
                <a:spcPct val="15000"/>
              </a:spcAft>
              <a:buClr>
                <a:srgbClr val="FF0000"/>
              </a:buClr>
              <a:buFont typeface="Wingdings" pitchFamily="2" charset="2"/>
              <a:buChar char="q"/>
            </a:pPr>
            <a:r>
              <a:rPr lang="en-US" sz="1800">
                <a:cs typeface="Times New Roman" pitchFamily="18" charset="0"/>
                <a:sym typeface="Symbol" pitchFamily="18" charset="2"/>
              </a:rPr>
              <a:t>Components of a stress:</a:t>
            </a:r>
            <a:br>
              <a:rPr lang="en-US" sz="1800">
                <a:cs typeface="Times New Roman" pitchFamily="18" charset="0"/>
                <a:sym typeface="Symbol" pitchFamily="18" charset="2"/>
              </a:rPr>
            </a:br>
            <a:r>
              <a:rPr lang="en-US" sz="1800">
                <a:cs typeface="Times New Roman" pitchFamily="18" charset="0"/>
                <a:sym typeface="Symbol" pitchFamily="18" charset="2"/>
              </a:rPr>
              <a:t>2D  4 components [2  (tensile) and 2  (shear)] </a:t>
            </a:r>
            <a:br>
              <a:rPr lang="en-US" sz="1800">
                <a:cs typeface="Times New Roman" pitchFamily="18" charset="0"/>
                <a:sym typeface="Symbol" pitchFamily="18" charset="2"/>
              </a:rPr>
            </a:br>
            <a:r>
              <a:rPr lang="en-US" sz="1800">
                <a:cs typeface="Times New Roman" pitchFamily="18" charset="0"/>
                <a:sym typeface="Symbol" pitchFamily="18" charset="2"/>
              </a:rPr>
              <a:t>3D  9 components [3  (tensile) and 6  (shear)]</a:t>
            </a:r>
          </a:p>
          <a:p>
            <a:pPr marL="344488" indent="-344488">
              <a:spcAft>
                <a:spcPct val="15000"/>
              </a:spcAft>
              <a:buClr>
                <a:srgbClr val="FF0000"/>
              </a:buClr>
              <a:buFont typeface="Wingdings" pitchFamily="2" charset="2"/>
              <a:buChar char="q"/>
            </a:pPr>
            <a:r>
              <a:rPr lang="en-US" sz="1800">
                <a:cs typeface="Times New Roman" pitchFamily="18" charset="0"/>
                <a:sym typeface="Symbol" pitchFamily="18" charset="2"/>
              </a:rPr>
              <a:t> written with subscripts not equal implies  (shear stress)</a:t>
            </a:r>
            <a:br>
              <a:rPr lang="en-US" sz="1800">
                <a:cs typeface="Times New Roman" pitchFamily="18" charset="0"/>
                <a:sym typeface="Symbol" pitchFamily="18" charset="2"/>
              </a:rPr>
            </a:br>
            <a:r>
              <a:rPr lang="en-US" sz="1800">
                <a:cs typeface="Times New Roman" pitchFamily="18" charset="0"/>
                <a:sym typeface="Symbol" pitchFamily="18" charset="2"/>
              </a:rPr>
              <a:t>e.g. </a:t>
            </a:r>
            <a:r>
              <a:rPr lang="en-US" sz="1800" baseline="-25000">
                <a:cs typeface="Times New Roman" pitchFamily="18" charset="0"/>
                <a:sym typeface="Symbol" pitchFamily="18" charset="2"/>
              </a:rPr>
              <a:t>xy</a:t>
            </a:r>
            <a:r>
              <a:rPr lang="en-US" sz="1800">
                <a:cs typeface="Times New Roman" pitchFamily="18" charset="0"/>
                <a:sym typeface="Symbol" pitchFamily="18" charset="2"/>
              </a:rPr>
              <a:t>  </a:t>
            </a:r>
            <a:r>
              <a:rPr lang="en-US" sz="1800" baseline="-25000">
                <a:cs typeface="Times New Roman" pitchFamily="18" charset="0"/>
                <a:sym typeface="Symbol" pitchFamily="18" charset="2"/>
              </a:rPr>
              <a:t>xy</a:t>
            </a:r>
            <a:r>
              <a:rPr lang="en-US" sz="1800">
                <a:cs typeface="Times New Roman" pitchFamily="18" charset="0"/>
                <a:sym typeface="Symbol" pitchFamily="18" charset="2"/>
              </a:rPr>
              <a:t>.</a:t>
            </a:r>
            <a:endParaRPr lang="en-US" sz="1800" baseline="-25000">
              <a:cs typeface="Times New Roman" pitchFamily="18" charset="0"/>
              <a:sym typeface="Symbol" pitchFamily="18" charset="2"/>
            </a:endParaRPr>
          </a:p>
          <a:p>
            <a:pPr marL="344488" indent="-344488">
              <a:spcAft>
                <a:spcPct val="15000"/>
              </a:spcAft>
              <a:buClr>
                <a:srgbClr val="FF0000"/>
              </a:buClr>
              <a:buFont typeface="Wingdings" pitchFamily="2" charset="2"/>
              <a:buChar char="q"/>
            </a:pPr>
            <a:r>
              <a:rPr lang="en-US" sz="1800">
                <a:cs typeface="Times New Roman" pitchFamily="18" charset="0"/>
                <a:sym typeface="Symbol" pitchFamily="18" charset="2"/>
              </a:rPr>
              <a:t>First index refers to the plane and the second to the direction.</a:t>
            </a:r>
          </a:p>
          <a:p>
            <a:pPr marL="344488" indent="-344488">
              <a:spcAft>
                <a:spcPct val="15000"/>
              </a:spcAft>
              <a:buClr>
                <a:srgbClr val="FF0000"/>
              </a:buClr>
              <a:buFont typeface="Wingdings" pitchFamily="2" charset="2"/>
              <a:buChar char="q"/>
            </a:pPr>
            <a:r>
              <a:rPr lang="en-US" sz="1800">
                <a:cs typeface="Times New Roman" pitchFamily="18" charset="0"/>
                <a:sym typeface="Symbol" pitchFamily="18" charset="2"/>
              </a:rPr>
              <a:t>Close to 2D state of stress (plane stress) can occur in thin bodies and 2D state of strain (plane strain) very thick bodies.</a:t>
            </a:r>
          </a:p>
          <a:p>
            <a:pPr marL="344488" indent="-344488">
              <a:spcAft>
                <a:spcPct val="15000"/>
              </a:spcAft>
              <a:buClr>
                <a:srgbClr val="FF0000"/>
              </a:buClr>
              <a:buFont typeface="Wingdings" pitchFamily="2" charset="2"/>
              <a:buChar char="q"/>
            </a:pPr>
            <a:r>
              <a:rPr lang="en-US" sz="1800">
                <a:cs typeface="Times New Roman" pitchFamily="18" charset="0"/>
                <a:sym typeface="Symbol" pitchFamily="18" charset="2"/>
              </a:rPr>
              <a:t>Shear stresses are responsible for plastic deformation in metallic materials.</a:t>
            </a:r>
          </a:p>
        </p:txBody>
      </p:sp>
      <p:graphicFrame>
        <p:nvGraphicFramePr>
          <p:cNvPr id="18436" name="Object 7"/>
          <p:cNvGraphicFramePr>
            <a:graphicFrameLocks noChangeAspect="1"/>
          </p:cNvGraphicFramePr>
          <p:nvPr/>
        </p:nvGraphicFramePr>
        <p:xfrm>
          <a:off x="161925" y="4657725"/>
          <a:ext cx="1223963" cy="1220788"/>
        </p:xfrm>
        <a:graphic>
          <a:graphicData uri="http://schemas.openxmlformats.org/presentationml/2006/ole">
            <p:oleObj spid="_x0000_s18436" name="Equation" r:id="rId3" imgW="241195" imgH="241195" progId="">
              <p:embed/>
            </p:oleObj>
          </a:graphicData>
        </a:graphic>
      </p:graphicFrame>
      <p:sp>
        <p:nvSpPr>
          <p:cNvPr id="18437" name="Text Box 8"/>
          <p:cNvSpPr txBox="1">
            <a:spLocks noChangeArrowheads="1"/>
          </p:cNvSpPr>
          <p:nvPr/>
        </p:nvSpPr>
        <p:spPr bwMode="auto">
          <a:xfrm>
            <a:off x="1435100" y="4914900"/>
            <a:ext cx="1147763" cy="403225"/>
          </a:xfrm>
          <a:prstGeom prst="rect">
            <a:avLst/>
          </a:prstGeom>
          <a:solidFill>
            <a:schemeClr val="bg1"/>
          </a:solidFill>
          <a:ln w="6350" algn="ctr">
            <a:solidFill>
              <a:srgbClr val="FF3300"/>
            </a:solidFill>
            <a:miter lim="800000"/>
            <a:headEnd/>
            <a:tailEnd/>
          </a:ln>
          <a:effectLst/>
        </p:spPr>
        <p:txBody>
          <a:bodyPr wrap="none">
            <a:spAutoFit/>
          </a:bodyPr>
          <a:lstStyle/>
          <a:p>
            <a:pPr>
              <a:spcBef>
                <a:spcPct val="50000"/>
              </a:spcBef>
              <a:buFont typeface="Wingdings" pitchFamily="2" charset="2"/>
              <a:buNone/>
            </a:pPr>
            <a:r>
              <a:rPr lang="en-US" sz="2000">
                <a:solidFill>
                  <a:srgbClr val="FF3300"/>
                </a:solidFill>
                <a:sym typeface="Wingdings" pitchFamily="2" charset="2"/>
              </a:rPr>
              <a:t>Direction</a:t>
            </a:r>
          </a:p>
        </p:txBody>
      </p:sp>
      <p:sp>
        <p:nvSpPr>
          <p:cNvPr id="18438" name="Oval 9"/>
          <p:cNvSpPr>
            <a:spLocks noChangeArrowheads="1"/>
          </p:cNvSpPr>
          <p:nvPr/>
        </p:nvSpPr>
        <p:spPr bwMode="auto">
          <a:xfrm>
            <a:off x="1042988" y="5291138"/>
            <a:ext cx="239712" cy="474662"/>
          </a:xfrm>
          <a:prstGeom prst="ellipse">
            <a:avLst/>
          </a:prstGeom>
          <a:noFill/>
          <a:ln w="9525">
            <a:solidFill>
              <a:srgbClr val="FF3300"/>
            </a:solidFill>
            <a:prstDash val="dash"/>
            <a:round/>
            <a:headEnd/>
            <a:tailEnd/>
          </a:ln>
          <a:effectLst/>
        </p:spPr>
        <p:txBody>
          <a:bodyPr wrap="none" anchor="ctr"/>
          <a:lstStyle/>
          <a:p>
            <a:endParaRPr lang="en-IN"/>
          </a:p>
        </p:txBody>
      </p:sp>
      <p:cxnSp>
        <p:nvCxnSpPr>
          <p:cNvPr id="18439" name="AutoShape 10"/>
          <p:cNvCxnSpPr>
            <a:cxnSpLocks noChangeShapeType="1"/>
            <a:stCxn id="18437" idx="1"/>
            <a:endCxn id="18438" idx="6"/>
          </p:cNvCxnSpPr>
          <p:nvPr/>
        </p:nvCxnSpPr>
        <p:spPr bwMode="auto">
          <a:xfrm flipH="1">
            <a:off x="1282700" y="5116513"/>
            <a:ext cx="152400" cy="412750"/>
          </a:xfrm>
          <a:prstGeom prst="straightConnector1">
            <a:avLst/>
          </a:prstGeom>
          <a:noFill/>
          <a:ln w="9525">
            <a:solidFill>
              <a:srgbClr val="FF3300"/>
            </a:solidFill>
            <a:round/>
            <a:headEnd type="triangle" w="med" len="med"/>
            <a:tailEnd/>
          </a:ln>
          <a:effectLst/>
        </p:spPr>
      </p:cxnSp>
      <p:sp>
        <p:nvSpPr>
          <p:cNvPr id="18440" name="Text Box 11"/>
          <p:cNvSpPr txBox="1">
            <a:spLocks noChangeArrowheads="1"/>
          </p:cNvSpPr>
          <p:nvPr/>
        </p:nvSpPr>
        <p:spPr bwMode="auto">
          <a:xfrm>
            <a:off x="498475" y="6026150"/>
            <a:ext cx="754063" cy="403225"/>
          </a:xfrm>
          <a:prstGeom prst="rect">
            <a:avLst/>
          </a:prstGeom>
          <a:solidFill>
            <a:schemeClr val="bg1"/>
          </a:solidFill>
          <a:ln w="6350" algn="ctr">
            <a:solidFill>
              <a:srgbClr val="FF3300"/>
            </a:solidFill>
            <a:miter lim="800000"/>
            <a:headEnd/>
            <a:tailEnd/>
          </a:ln>
          <a:effectLst/>
        </p:spPr>
        <p:txBody>
          <a:bodyPr wrap="none">
            <a:spAutoFit/>
          </a:bodyPr>
          <a:lstStyle/>
          <a:p>
            <a:pPr>
              <a:spcBef>
                <a:spcPct val="50000"/>
              </a:spcBef>
              <a:buFont typeface="Wingdings" pitchFamily="2" charset="2"/>
              <a:buNone/>
            </a:pPr>
            <a:r>
              <a:rPr lang="en-US" sz="2000">
                <a:solidFill>
                  <a:srgbClr val="FF3300"/>
                </a:solidFill>
                <a:sym typeface="Wingdings" pitchFamily="2" charset="2"/>
              </a:rPr>
              <a:t>Plane</a:t>
            </a:r>
          </a:p>
        </p:txBody>
      </p:sp>
      <p:sp>
        <p:nvSpPr>
          <p:cNvPr id="18441" name="Oval 12"/>
          <p:cNvSpPr>
            <a:spLocks noChangeArrowheads="1"/>
          </p:cNvSpPr>
          <p:nvPr/>
        </p:nvSpPr>
        <p:spPr bwMode="auto">
          <a:xfrm>
            <a:off x="777875" y="5307013"/>
            <a:ext cx="215900" cy="474662"/>
          </a:xfrm>
          <a:prstGeom prst="ellipse">
            <a:avLst/>
          </a:prstGeom>
          <a:noFill/>
          <a:ln w="9525">
            <a:solidFill>
              <a:srgbClr val="FF3300"/>
            </a:solidFill>
            <a:prstDash val="dash"/>
            <a:round/>
            <a:headEnd/>
            <a:tailEnd/>
          </a:ln>
          <a:effectLst/>
        </p:spPr>
        <p:txBody>
          <a:bodyPr wrap="none" anchor="ctr"/>
          <a:lstStyle/>
          <a:p>
            <a:endParaRPr lang="en-IN"/>
          </a:p>
        </p:txBody>
      </p:sp>
      <p:cxnSp>
        <p:nvCxnSpPr>
          <p:cNvPr id="18442" name="AutoShape 13"/>
          <p:cNvCxnSpPr>
            <a:cxnSpLocks noChangeShapeType="1"/>
            <a:stCxn id="18440" idx="0"/>
            <a:endCxn id="18441" idx="4"/>
          </p:cNvCxnSpPr>
          <p:nvPr/>
        </p:nvCxnSpPr>
        <p:spPr bwMode="auto">
          <a:xfrm flipV="1">
            <a:off x="876300" y="5781675"/>
            <a:ext cx="9525" cy="244475"/>
          </a:xfrm>
          <a:prstGeom prst="straightConnector1">
            <a:avLst/>
          </a:prstGeom>
          <a:noFill/>
          <a:ln w="9525">
            <a:solidFill>
              <a:srgbClr val="FF3300"/>
            </a:solidFill>
            <a:round/>
            <a:headEnd type="triangle" w="med" len="med"/>
            <a:tailEnd/>
          </a:ln>
          <a:effectLst/>
        </p:spPr>
      </p:cxnSp>
      <p:pic>
        <p:nvPicPr>
          <p:cNvPr id="18443" name="Picture 15" descr="s18"/>
          <p:cNvPicPr>
            <a:picLocks noChangeAspect="1" noChangeArrowheads="1"/>
          </p:cNvPicPr>
          <p:nvPr/>
        </p:nvPicPr>
        <p:blipFill>
          <a:blip r:embed="rId4"/>
          <a:srcRect/>
          <a:stretch>
            <a:fillRect/>
          </a:stretch>
        </p:blipFill>
        <p:spPr bwMode="auto">
          <a:xfrm>
            <a:off x="1668463" y="5486400"/>
            <a:ext cx="1593850" cy="1127125"/>
          </a:xfrm>
          <a:prstGeom prst="rect">
            <a:avLst/>
          </a:prstGeom>
          <a:noFill/>
          <a:ln w="9525">
            <a:noFill/>
            <a:miter lim="800000"/>
            <a:headEnd/>
            <a:tailEnd/>
          </a:ln>
        </p:spPr>
      </p:pic>
      <p:pic>
        <p:nvPicPr>
          <p:cNvPr id="18444" name="Picture 16" descr="sxy"/>
          <p:cNvPicPr>
            <a:picLocks noChangeAspect="1" noChangeArrowheads="1"/>
          </p:cNvPicPr>
          <p:nvPr/>
        </p:nvPicPr>
        <p:blipFill>
          <a:blip r:embed="rId5"/>
          <a:srcRect/>
          <a:stretch>
            <a:fillRect/>
          </a:stretch>
        </p:blipFill>
        <p:spPr bwMode="auto">
          <a:xfrm>
            <a:off x="3860800" y="5441950"/>
            <a:ext cx="614363" cy="482600"/>
          </a:xfrm>
          <a:prstGeom prst="rect">
            <a:avLst/>
          </a:prstGeom>
          <a:noFill/>
          <a:ln w="9525">
            <a:noFill/>
            <a:miter lim="800000"/>
            <a:headEnd/>
            <a:tailEnd/>
          </a:ln>
        </p:spPr>
      </p:pic>
      <p:graphicFrame>
        <p:nvGraphicFramePr>
          <p:cNvPr id="18445" name="Object 13"/>
          <p:cNvGraphicFramePr>
            <a:graphicFrameLocks noChangeAspect="1"/>
          </p:cNvGraphicFramePr>
          <p:nvPr/>
        </p:nvGraphicFramePr>
        <p:xfrm>
          <a:off x="4621213" y="5408613"/>
          <a:ext cx="1627187" cy="433387"/>
        </p:xfrm>
        <a:graphic>
          <a:graphicData uri="http://schemas.openxmlformats.org/presentationml/2006/ole">
            <p:oleObj spid="_x0000_s18445" name="Equation" r:id="rId6" imgW="901309" imgH="241195" progId="">
              <p:embed/>
            </p:oleObj>
          </a:graphicData>
        </a:graphic>
      </p:graphicFrame>
      <p:pic>
        <p:nvPicPr>
          <p:cNvPr id="18446" name="Picture 18" descr="xy=yx"/>
          <p:cNvPicPr>
            <a:picLocks noChangeAspect="1" noChangeArrowheads="1"/>
          </p:cNvPicPr>
          <p:nvPr/>
        </p:nvPicPr>
        <p:blipFill>
          <a:blip r:embed="rId7"/>
          <a:srcRect/>
          <a:stretch>
            <a:fillRect/>
          </a:stretch>
        </p:blipFill>
        <p:spPr bwMode="auto">
          <a:xfrm>
            <a:off x="7045325" y="6281738"/>
            <a:ext cx="509588" cy="520700"/>
          </a:xfrm>
          <a:prstGeom prst="rect">
            <a:avLst/>
          </a:prstGeom>
          <a:noFill/>
          <a:ln w="9525">
            <a:noFill/>
            <a:miter lim="800000"/>
            <a:headEnd/>
            <a:tailEnd/>
          </a:ln>
        </p:spPr>
      </p:pic>
      <p:graphicFrame>
        <p:nvGraphicFramePr>
          <p:cNvPr id="18447" name="Object 13"/>
          <p:cNvGraphicFramePr>
            <a:graphicFrameLocks noChangeAspect="1"/>
          </p:cNvGraphicFramePr>
          <p:nvPr/>
        </p:nvGraphicFramePr>
        <p:xfrm>
          <a:off x="3908425" y="6324600"/>
          <a:ext cx="1627188" cy="433388"/>
        </p:xfrm>
        <a:graphic>
          <a:graphicData uri="http://schemas.openxmlformats.org/presentationml/2006/ole">
            <p:oleObj spid="_x0000_s18447" name="Equation" r:id="rId8" imgW="901309" imgH="241195" progId="">
              <p:embed/>
            </p:oleObj>
          </a:graphicData>
        </a:graphic>
      </p:graphicFrame>
      <p:sp>
        <p:nvSpPr>
          <p:cNvPr id="18448" name="Text Box 123"/>
          <p:cNvSpPr txBox="1">
            <a:spLocks noChangeArrowheads="1"/>
          </p:cNvSpPr>
          <p:nvPr/>
        </p:nvSpPr>
        <p:spPr bwMode="auto">
          <a:xfrm>
            <a:off x="3886200" y="5954713"/>
            <a:ext cx="4384675" cy="317500"/>
          </a:xfrm>
          <a:prstGeom prst="rect">
            <a:avLst/>
          </a:prstGeom>
          <a:noFill/>
          <a:ln w="9525">
            <a:noFill/>
            <a:miter lim="800000"/>
            <a:headEnd/>
            <a:tailEnd/>
          </a:ln>
        </p:spPr>
        <p:txBody>
          <a:bodyPr wrap="none" lIns="36000" tIns="36000" rIns="36000" bIns="36000">
            <a:spAutoFit/>
          </a:bodyPr>
          <a:lstStyle/>
          <a:p>
            <a:r>
              <a:rPr lang="en-US" sz="1600" i="1"/>
              <a:t>As stress is a symmetric tensor in ‘normal’ materials</a:t>
            </a:r>
            <a:endParaRPr lang="en-US" sz="1600" i="1">
              <a:sym typeface="Symbol" pitchFamily="18" charset="2"/>
            </a:endParaRPr>
          </a:p>
        </p:txBody>
      </p:sp>
      <p:pic>
        <p:nvPicPr>
          <p:cNvPr id="18449" name="Picture 21" descr="s11"/>
          <p:cNvPicPr>
            <a:picLocks noChangeAspect="1" noChangeArrowheads="1"/>
          </p:cNvPicPr>
          <p:nvPr/>
        </p:nvPicPr>
        <p:blipFill>
          <a:blip r:embed="rId9"/>
          <a:srcRect/>
          <a:stretch>
            <a:fillRect/>
          </a:stretch>
        </p:blipFill>
        <p:spPr bwMode="auto">
          <a:xfrm>
            <a:off x="3808413" y="4702175"/>
            <a:ext cx="763587" cy="511175"/>
          </a:xfrm>
          <a:prstGeom prst="rect">
            <a:avLst/>
          </a:prstGeom>
          <a:noFill/>
          <a:ln w="9525">
            <a:noFill/>
            <a:miter lim="800000"/>
            <a:headEnd/>
            <a:tailEnd/>
          </a:ln>
        </p:spPr>
      </p:pic>
      <p:graphicFrame>
        <p:nvGraphicFramePr>
          <p:cNvPr id="18450" name="Object 13"/>
          <p:cNvGraphicFramePr>
            <a:graphicFrameLocks noChangeAspect="1"/>
          </p:cNvGraphicFramePr>
          <p:nvPr/>
        </p:nvGraphicFramePr>
        <p:xfrm>
          <a:off x="4806950" y="4783138"/>
          <a:ext cx="1031875" cy="411162"/>
        </p:xfrm>
        <a:graphic>
          <a:graphicData uri="http://schemas.openxmlformats.org/presentationml/2006/ole">
            <p:oleObj spid="_x0000_s18450" name="Equation" r:id="rId10" imgW="571252" imgH="228501" progId="">
              <p:embed/>
            </p:oleObj>
          </a:graphicData>
        </a:graphic>
      </p:graphicFrame>
      <p:sp>
        <p:nvSpPr>
          <p:cNvPr id="18451" name="Text Box 123"/>
          <p:cNvSpPr txBox="1">
            <a:spLocks noChangeArrowheads="1"/>
          </p:cNvSpPr>
          <p:nvPr/>
        </p:nvSpPr>
        <p:spPr bwMode="auto">
          <a:xfrm>
            <a:off x="5995988" y="4738688"/>
            <a:ext cx="2428875" cy="561975"/>
          </a:xfrm>
          <a:prstGeom prst="rect">
            <a:avLst/>
          </a:prstGeom>
          <a:noFill/>
          <a:ln w="9525">
            <a:noFill/>
            <a:miter lim="800000"/>
            <a:headEnd/>
            <a:tailEnd/>
          </a:ln>
        </p:spPr>
        <p:txBody>
          <a:bodyPr wrap="none" lIns="36000" tIns="36000" rIns="36000" bIns="36000">
            <a:spAutoFit/>
          </a:bodyPr>
          <a:lstStyle/>
          <a:p>
            <a:r>
              <a:rPr lang="en-US" sz="1600" i="1"/>
              <a:t>x-plane, x-direction</a:t>
            </a:r>
          </a:p>
          <a:p>
            <a:r>
              <a:rPr lang="en-US" sz="1600" i="1"/>
              <a:t>Also sometimes written as </a:t>
            </a:r>
            <a:r>
              <a:rPr lang="en-US" sz="1600" i="1">
                <a:solidFill>
                  <a:srgbClr val="CC3300"/>
                </a:solidFill>
                <a:sym typeface="Symbol" pitchFamily="18" charset="2"/>
              </a:rPr>
              <a:t></a:t>
            </a:r>
            <a:r>
              <a:rPr lang="en-US" sz="1600" i="1" baseline="-25000">
                <a:solidFill>
                  <a:srgbClr val="CC3300"/>
                </a:solidFill>
                <a:sym typeface="Symbol" pitchFamily="18" charset="2"/>
              </a:rPr>
              <a:t>x</a:t>
            </a:r>
            <a:endParaRPr lang="en-US" sz="1600" i="1">
              <a:solidFill>
                <a:srgbClr val="CC3300"/>
              </a:solidFill>
              <a:sym typeface="Symbol" pitchFamily="18" charset="2"/>
            </a:endParaRPr>
          </a:p>
        </p:txBody>
      </p:sp>
      <p:sp>
        <p:nvSpPr>
          <p:cNvPr id="18452" name="Text Box 123"/>
          <p:cNvSpPr txBox="1">
            <a:spLocks noChangeArrowheads="1"/>
          </p:cNvSpPr>
          <p:nvPr/>
        </p:nvSpPr>
        <p:spPr bwMode="auto">
          <a:xfrm>
            <a:off x="6380163" y="5484813"/>
            <a:ext cx="1681162" cy="317500"/>
          </a:xfrm>
          <a:prstGeom prst="rect">
            <a:avLst/>
          </a:prstGeom>
          <a:noFill/>
          <a:ln w="9525">
            <a:noFill/>
            <a:miter lim="800000"/>
            <a:headEnd/>
            <a:tailEnd/>
          </a:ln>
        </p:spPr>
        <p:txBody>
          <a:bodyPr wrap="none" lIns="36000" tIns="36000" rIns="36000" bIns="36000">
            <a:spAutoFit/>
          </a:bodyPr>
          <a:lstStyle/>
          <a:p>
            <a:r>
              <a:rPr lang="en-US" sz="1600" i="1"/>
              <a:t>x-plane, y-direction</a:t>
            </a:r>
          </a:p>
        </p:txBody>
      </p:sp>
      <p:sp>
        <p:nvSpPr>
          <p:cNvPr id="18453" name="Text Box 59"/>
          <p:cNvSpPr txBox="1">
            <a:spLocks noChangeArrowheads="1"/>
          </p:cNvSpPr>
          <p:nvPr/>
        </p:nvSpPr>
        <p:spPr bwMode="auto">
          <a:xfrm>
            <a:off x="6740525" y="6469063"/>
            <a:ext cx="223838" cy="255587"/>
          </a:xfrm>
          <a:prstGeom prst="rect">
            <a:avLst/>
          </a:prstGeom>
          <a:solidFill>
            <a:srgbClr val="0000FF"/>
          </a:solidFill>
          <a:ln w="9525" algn="ctr">
            <a:noFill/>
            <a:miter lim="800000"/>
            <a:headEnd/>
            <a:tailEnd/>
          </a:ln>
        </p:spPr>
        <p:txBody>
          <a:bodyPr wrap="none" lIns="36000" tIns="36000" rIns="36000" bIns="36000">
            <a:spAutoFit/>
          </a:bodyPr>
          <a:lstStyle/>
          <a:p>
            <a:r>
              <a:rPr lang="en-US" sz="1200" b="1">
                <a:solidFill>
                  <a:schemeClr val="bg1"/>
                </a:solidFill>
                <a:sym typeface="Symbol" pitchFamily="18" charset="2"/>
              </a:rPr>
              <a:t></a:t>
            </a:r>
            <a:endParaRPr lang="en-US" sz="1200" b="1" baseline="-25000">
              <a:solidFill>
                <a:schemeClr val="bg1"/>
              </a:solidFill>
              <a:cs typeface="Times New Roman" pitchFamily="18" charset="0"/>
            </a:endParaRPr>
          </a:p>
        </p:txBody>
      </p:sp>
      <p:sp>
        <p:nvSpPr>
          <p:cNvPr id="18454" name="Text Box 59"/>
          <p:cNvSpPr txBox="1">
            <a:spLocks noChangeArrowheads="1"/>
          </p:cNvSpPr>
          <p:nvPr/>
        </p:nvSpPr>
        <p:spPr bwMode="auto">
          <a:xfrm>
            <a:off x="7613650" y="6451600"/>
            <a:ext cx="223838" cy="255588"/>
          </a:xfrm>
          <a:prstGeom prst="rect">
            <a:avLst/>
          </a:prstGeom>
          <a:solidFill>
            <a:srgbClr val="0000FF"/>
          </a:solidFill>
          <a:ln w="9525" algn="ctr">
            <a:noFill/>
            <a:miter lim="800000"/>
            <a:headEnd/>
            <a:tailEnd/>
          </a:ln>
        </p:spPr>
        <p:txBody>
          <a:bodyPr wrap="none" lIns="36000" tIns="36000" rIns="36000" bIns="36000">
            <a:spAutoFit/>
          </a:bodyPr>
          <a:lstStyle/>
          <a:p>
            <a:r>
              <a:rPr lang="en-US" sz="1200" b="1">
                <a:solidFill>
                  <a:schemeClr val="bg1"/>
                </a:solidFill>
                <a:sym typeface="Symbol" pitchFamily="18" charset="2"/>
              </a:rPr>
              <a:t></a:t>
            </a:r>
            <a:endParaRPr lang="en-US" sz="1200" b="1" baseline="-25000">
              <a:solidFill>
                <a:schemeClr val="bg1"/>
              </a:solidFill>
              <a:cs typeface="Times New Roman" pitchFamily="18" charset="0"/>
            </a:endParaRPr>
          </a:p>
        </p:txBody>
      </p:sp>
      <p:pic>
        <p:nvPicPr>
          <p:cNvPr id="18455" name="Picture 27" descr="sxy"/>
          <p:cNvPicPr>
            <a:picLocks noChangeAspect="1" noChangeArrowheads="1"/>
          </p:cNvPicPr>
          <p:nvPr/>
        </p:nvPicPr>
        <p:blipFill>
          <a:blip r:embed="rId5"/>
          <a:srcRect/>
          <a:stretch>
            <a:fillRect/>
          </a:stretch>
        </p:blipFill>
        <p:spPr bwMode="auto">
          <a:xfrm>
            <a:off x="6096000" y="6319838"/>
            <a:ext cx="614363" cy="482600"/>
          </a:xfrm>
          <a:prstGeom prst="rect">
            <a:avLst/>
          </a:prstGeom>
          <a:noFill/>
          <a:ln w="9525">
            <a:noFill/>
            <a:miter lim="800000"/>
            <a:headEnd/>
            <a:tailEnd/>
          </a:ln>
        </p:spPr>
      </p:pic>
      <p:pic>
        <p:nvPicPr>
          <p:cNvPr id="18456" name="Picture 28" descr="shear2"/>
          <p:cNvPicPr>
            <a:picLocks noChangeAspect="1" noChangeArrowheads="1"/>
          </p:cNvPicPr>
          <p:nvPr/>
        </p:nvPicPr>
        <p:blipFill>
          <a:blip r:embed="rId11"/>
          <a:srcRect/>
          <a:stretch>
            <a:fillRect/>
          </a:stretch>
        </p:blipFill>
        <p:spPr bwMode="auto">
          <a:xfrm>
            <a:off x="7961313" y="6215063"/>
            <a:ext cx="592137" cy="601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6"/>
          <p:cNvPicPr>
            <a:picLocks noChangeAspect="1" noChangeArrowheads="1"/>
          </p:cNvPicPr>
          <p:nvPr/>
        </p:nvPicPr>
        <p:blipFill>
          <a:blip r:embed="rId3"/>
          <a:srcRect/>
          <a:stretch>
            <a:fillRect/>
          </a:stretch>
        </p:blipFill>
        <p:spPr bwMode="auto">
          <a:xfrm>
            <a:off x="93663" y="1201738"/>
            <a:ext cx="4191000" cy="2546350"/>
          </a:xfrm>
          <a:prstGeom prst="rect">
            <a:avLst/>
          </a:prstGeom>
          <a:noFill/>
          <a:ln w="12700">
            <a:noFill/>
            <a:miter lim="800000"/>
            <a:headEnd type="none" w="sm" len="sm"/>
            <a:tailEnd type="none" w="sm" len="sm"/>
          </a:ln>
          <a:effectLst/>
        </p:spPr>
      </p:pic>
      <p:pic>
        <p:nvPicPr>
          <p:cNvPr id="19459" name="Picture 2" descr="s18"/>
          <p:cNvPicPr>
            <a:picLocks noChangeAspect="1" noChangeArrowheads="1"/>
          </p:cNvPicPr>
          <p:nvPr/>
        </p:nvPicPr>
        <p:blipFill>
          <a:blip r:embed="rId4"/>
          <a:srcRect/>
          <a:stretch>
            <a:fillRect/>
          </a:stretch>
        </p:blipFill>
        <p:spPr bwMode="auto">
          <a:xfrm>
            <a:off x="141288" y="5551488"/>
            <a:ext cx="1593850" cy="1127125"/>
          </a:xfrm>
          <a:prstGeom prst="rect">
            <a:avLst/>
          </a:prstGeom>
          <a:noFill/>
          <a:ln w="9525">
            <a:noFill/>
            <a:miter lim="800000"/>
            <a:headEnd/>
            <a:tailEnd/>
          </a:ln>
        </p:spPr>
      </p:pic>
      <p:sp>
        <p:nvSpPr>
          <p:cNvPr id="19460" name="Text Box 5"/>
          <p:cNvSpPr txBox="1">
            <a:spLocks noChangeArrowheads="1"/>
          </p:cNvSpPr>
          <p:nvPr/>
        </p:nvSpPr>
        <p:spPr bwMode="auto">
          <a:xfrm>
            <a:off x="2638425" y="3479800"/>
            <a:ext cx="6450013" cy="561975"/>
          </a:xfrm>
          <a:prstGeom prst="rect">
            <a:avLst/>
          </a:prstGeom>
          <a:noFill/>
          <a:ln w="6350" algn="ctr">
            <a:noFill/>
            <a:miter lim="800000"/>
            <a:headEnd/>
            <a:tailEnd/>
          </a:ln>
          <a:effectLst/>
        </p:spPr>
        <p:txBody>
          <a:bodyPr lIns="36000" tIns="36000" rIns="36000" bIns="36000">
            <a:spAutoFit/>
          </a:bodyPr>
          <a:lstStyle/>
          <a:p>
            <a:pPr algn="ctr">
              <a:buFont typeface="Wingdings" pitchFamily="2" charset="2"/>
              <a:buNone/>
            </a:pPr>
            <a:r>
              <a:rPr lang="en-US" sz="1600" i="1">
                <a:solidFill>
                  <a:srgbClr val="CC3300"/>
                </a:solidFill>
                <a:sym typeface="Wingdings" pitchFamily="2" charset="2"/>
              </a:rPr>
              <a:t>Note:</a:t>
            </a:r>
            <a:r>
              <a:rPr lang="en-US" sz="1600" i="1">
                <a:sym typeface="Wingdings" pitchFamily="2" charset="2"/>
              </a:rPr>
              <a:t> the directions of the stresses shown are arbitrary (the stresses in general could be compression/tension and shear could be opposite in sign)</a:t>
            </a:r>
          </a:p>
        </p:txBody>
      </p:sp>
      <p:sp>
        <p:nvSpPr>
          <p:cNvPr id="19461" name="Text Box 6"/>
          <p:cNvSpPr txBox="1">
            <a:spLocks noChangeArrowheads="1"/>
          </p:cNvSpPr>
          <p:nvPr/>
        </p:nvSpPr>
        <p:spPr bwMode="auto">
          <a:xfrm>
            <a:off x="131763" y="76200"/>
            <a:ext cx="8893175" cy="903288"/>
          </a:xfrm>
          <a:prstGeom prst="rect">
            <a:avLst/>
          </a:prstGeom>
          <a:solidFill>
            <a:srgbClr val="CCFFFF"/>
          </a:solidFill>
          <a:ln w="6350" algn="ctr">
            <a:noFill/>
            <a:miter lim="800000"/>
            <a:headEnd/>
            <a:tailEnd/>
          </a:ln>
          <a:effectLst/>
        </p:spPr>
        <p:txBody>
          <a:bodyPr lIns="36000" tIns="36000" rIns="36000" bIns="36000">
            <a:spAutoFit/>
          </a:bodyPr>
          <a:lstStyle/>
          <a:p>
            <a:pPr>
              <a:buFont typeface="Wingdings" pitchFamily="2" charset="2"/>
              <a:buNone/>
            </a:pPr>
            <a:r>
              <a:rPr lang="en-US" sz="1800">
                <a:solidFill>
                  <a:srgbClr val="0000FF"/>
                </a:solidFill>
                <a:sym typeface="Wingdings" pitchFamily="2" charset="2"/>
              </a:rPr>
              <a:t>Let us consider a body in the presence of external agents (constraints and forces) bringing about stresses in the body. A unit region in the body (assumed having constant stresses) is analyzed. (body forces are ignored)</a:t>
            </a:r>
          </a:p>
        </p:txBody>
      </p:sp>
      <p:pic>
        <p:nvPicPr>
          <p:cNvPr id="19462" name="Picture 7" descr="s20"/>
          <p:cNvPicPr>
            <a:picLocks noChangeAspect="1" noChangeArrowheads="1"/>
          </p:cNvPicPr>
          <p:nvPr/>
        </p:nvPicPr>
        <p:blipFill>
          <a:blip r:embed="rId5"/>
          <a:srcRect/>
          <a:stretch>
            <a:fillRect/>
          </a:stretch>
        </p:blipFill>
        <p:spPr bwMode="auto">
          <a:xfrm>
            <a:off x="5562600" y="4119563"/>
            <a:ext cx="2843213" cy="2633662"/>
          </a:xfrm>
          <a:prstGeom prst="rect">
            <a:avLst/>
          </a:prstGeom>
          <a:noFill/>
          <a:ln w="9525">
            <a:noFill/>
            <a:miter lim="800000"/>
            <a:headEnd/>
            <a:tailEnd/>
          </a:ln>
        </p:spPr>
      </p:pic>
      <p:graphicFrame>
        <p:nvGraphicFramePr>
          <p:cNvPr id="19463" name="Object 8"/>
          <p:cNvGraphicFramePr>
            <a:graphicFrameLocks noChangeAspect="1"/>
          </p:cNvGraphicFramePr>
          <p:nvPr/>
        </p:nvGraphicFramePr>
        <p:xfrm>
          <a:off x="1454150" y="4708525"/>
          <a:ext cx="1104900" cy="723900"/>
        </p:xfrm>
        <a:graphic>
          <a:graphicData uri="http://schemas.openxmlformats.org/presentationml/2006/ole">
            <p:oleObj spid="_x0000_s19463" name="Equation" r:id="rId6" imgW="736600" imgH="482600" progId="">
              <p:embed/>
            </p:oleObj>
          </a:graphicData>
        </a:graphic>
      </p:graphicFrame>
      <p:graphicFrame>
        <p:nvGraphicFramePr>
          <p:cNvPr id="19464" name="Object 9"/>
          <p:cNvGraphicFramePr>
            <a:graphicFrameLocks noChangeAspect="1"/>
          </p:cNvGraphicFramePr>
          <p:nvPr/>
        </p:nvGraphicFramePr>
        <p:xfrm>
          <a:off x="171450" y="4708525"/>
          <a:ext cx="1123950" cy="723900"/>
        </p:xfrm>
        <a:graphic>
          <a:graphicData uri="http://schemas.openxmlformats.org/presentationml/2006/ole">
            <p:oleObj spid="_x0000_s19464" name="Equation" r:id="rId7" imgW="748975" imgH="482391" progId="">
              <p:embed/>
            </p:oleObj>
          </a:graphicData>
        </a:graphic>
      </p:graphicFrame>
      <p:graphicFrame>
        <p:nvGraphicFramePr>
          <p:cNvPr id="19465" name="Object 10"/>
          <p:cNvGraphicFramePr>
            <a:graphicFrameLocks noChangeAspect="1"/>
          </p:cNvGraphicFramePr>
          <p:nvPr/>
        </p:nvGraphicFramePr>
        <p:xfrm>
          <a:off x="2789238" y="4714875"/>
          <a:ext cx="1104900" cy="723900"/>
        </p:xfrm>
        <a:graphic>
          <a:graphicData uri="http://schemas.openxmlformats.org/presentationml/2006/ole">
            <p:oleObj spid="_x0000_s19465" name="Equation" r:id="rId8" imgW="736600" imgH="482600" progId="">
              <p:embed/>
            </p:oleObj>
          </a:graphicData>
        </a:graphic>
      </p:graphicFrame>
      <p:sp>
        <p:nvSpPr>
          <p:cNvPr id="19466" name="Text Box 11"/>
          <p:cNvSpPr txBox="1">
            <a:spLocks noChangeArrowheads="1"/>
          </p:cNvSpPr>
          <p:nvPr/>
        </p:nvSpPr>
        <p:spPr bwMode="auto">
          <a:xfrm>
            <a:off x="139700" y="4217988"/>
            <a:ext cx="504825" cy="406400"/>
          </a:xfrm>
          <a:prstGeom prst="rect">
            <a:avLst/>
          </a:prstGeom>
          <a:solidFill>
            <a:srgbClr val="CCFFFF"/>
          </a:solidFill>
          <a:ln w="9525" algn="ctr">
            <a:solidFill>
              <a:srgbClr val="0000FF"/>
            </a:solidFill>
            <a:miter lim="800000"/>
            <a:headEnd/>
            <a:tailEnd/>
          </a:ln>
          <a:effectLst/>
        </p:spPr>
        <p:txBody>
          <a:bodyPr wrap="none" anchor="ctr">
            <a:spAutoFit/>
          </a:bodyPr>
          <a:lstStyle/>
          <a:p>
            <a:pPr algn="ctr"/>
            <a:r>
              <a:rPr lang="en-US" sz="2000">
                <a:solidFill>
                  <a:srgbClr val="0000FF"/>
                </a:solidFill>
              </a:rPr>
              <a:t>2D</a:t>
            </a:r>
          </a:p>
        </p:txBody>
      </p:sp>
      <p:sp>
        <p:nvSpPr>
          <p:cNvPr id="19467" name="Line 12"/>
          <p:cNvSpPr>
            <a:spLocks noChangeShapeType="1"/>
          </p:cNvSpPr>
          <p:nvPr/>
        </p:nvSpPr>
        <p:spPr bwMode="auto">
          <a:xfrm>
            <a:off x="4314825" y="4267200"/>
            <a:ext cx="0" cy="2438400"/>
          </a:xfrm>
          <a:prstGeom prst="line">
            <a:avLst/>
          </a:prstGeom>
          <a:noFill/>
          <a:ln w="38100">
            <a:solidFill>
              <a:srgbClr val="CC3300"/>
            </a:solidFill>
            <a:round/>
            <a:headEnd/>
            <a:tailEnd/>
          </a:ln>
          <a:effectLst/>
        </p:spPr>
        <p:txBody>
          <a:bodyPr/>
          <a:lstStyle/>
          <a:p>
            <a:endParaRPr lang="en-US"/>
          </a:p>
        </p:txBody>
      </p:sp>
      <p:sp>
        <p:nvSpPr>
          <p:cNvPr id="19468" name="Rectangle 105"/>
          <p:cNvSpPr>
            <a:spLocks noChangeArrowheads="1"/>
          </p:cNvSpPr>
          <p:nvPr/>
        </p:nvSpPr>
        <p:spPr bwMode="auto">
          <a:xfrm>
            <a:off x="1498600" y="6524625"/>
            <a:ext cx="1023938" cy="217488"/>
          </a:xfrm>
          <a:prstGeom prst="rect">
            <a:avLst/>
          </a:prstGeom>
          <a:solidFill>
            <a:srgbClr val="FFFFCC"/>
          </a:solidFill>
          <a:ln w="6350" algn="ctr">
            <a:noFill/>
            <a:miter lim="800000"/>
            <a:headEnd/>
            <a:tailEnd/>
          </a:ln>
        </p:spPr>
        <p:txBody>
          <a:bodyPr wrap="none" lIns="18000" tIns="18000" rIns="18000" bIns="18000">
            <a:spAutoFit/>
          </a:bodyPr>
          <a:lstStyle/>
          <a:p>
            <a:pPr marL="360363" indent="-360363">
              <a:spcBef>
                <a:spcPct val="20000"/>
              </a:spcBef>
              <a:buFont typeface="Wingdings" pitchFamily="2" charset="2"/>
              <a:buNone/>
            </a:pPr>
            <a:r>
              <a:rPr lang="en-US" sz="1200" i="1">
                <a:solidFill>
                  <a:srgbClr val="CC3300"/>
                </a:solidFill>
                <a:sym typeface="Wingdings" pitchFamily="2" charset="2"/>
              </a:rPr>
              <a:t>* Note: </a:t>
            </a:r>
            <a:r>
              <a:rPr lang="en-US" sz="1200" i="1">
                <a:solidFill>
                  <a:srgbClr val="CC3300"/>
                </a:solidFill>
                <a:sym typeface="Symbol" pitchFamily="18" charset="2"/>
              </a:rPr>
              <a:t></a:t>
            </a:r>
            <a:r>
              <a:rPr lang="en-US" sz="1200" i="1" baseline="-25000">
                <a:solidFill>
                  <a:srgbClr val="CC3300"/>
                </a:solidFill>
                <a:sym typeface="Symbol" pitchFamily="18" charset="2"/>
              </a:rPr>
              <a:t>xx</a:t>
            </a:r>
            <a:r>
              <a:rPr lang="en-US" sz="1200" i="1">
                <a:solidFill>
                  <a:srgbClr val="CC3300"/>
                </a:solidFill>
                <a:sym typeface="Symbol" pitchFamily="18" charset="2"/>
              </a:rPr>
              <a:t> = </a:t>
            </a:r>
            <a:r>
              <a:rPr lang="en-US" sz="1200" i="1" baseline="-25000">
                <a:solidFill>
                  <a:srgbClr val="CC3300"/>
                </a:solidFill>
                <a:sym typeface="Symbol" pitchFamily="18" charset="2"/>
              </a:rPr>
              <a:t>x</a:t>
            </a:r>
            <a:endParaRPr lang="en-US" sz="1200" i="1">
              <a:solidFill>
                <a:srgbClr val="CC3300"/>
              </a:solidFill>
              <a:sym typeface="Symbol" pitchFamily="18" charset="2"/>
            </a:endParaRPr>
          </a:p>
        </p:txBody>
      </p:sp>
      <p:pic>
        <p:nvPicPr>
          <p:cNvPr id="19469" name="Picture 17"/>
          <p:cNvPicPr>
            <a:picLocks noChangeAspect="1" noChangeArrowheads="1"/>
          </p:cNvPicPr>
          <p:nvPr/>
        </p:nvPicPr>
        <p:blipFill>
          <a:blip r:embed="rId9"/>
          <a:srcRect/>
          <a:stretch>
            <a:fillRect/>
          </a:stretch>
        </p:blipFill>
        <p:spPr bwMode="auto">
          <a:xfrm>
            <a:off x="5257800" y="965200"/>
            <a:ext cx="2889250" cy="2428875"/>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5"/>
          <p:cNvSpPr txBox="1">
            <a:spLocks noChangeArrowheads="1"/>
          </p:cNvSpPr>
          <p:nvPr/>
        </p:nvSpPr>
        <p:spPr bwMode="auto">
          <a:xfrm>
            <a:off x="76200" y="517525"/>
            <a:ext cx="8991600" cy="2157413"/>
          </a:xfrm>
          <a:prstGeom prst="rect">
            <a:avLst/>
          </a:prstGeom>
          <a:solidFill>
            <a:srgbClr val="EFFFFF"/>
          </a:solidFill>
          <a:ln w="9525">
            <a:solidFill>
              <a:srgbClr val="0000FF"/>
            </a:solidFill>
            <a:miter lim="800000"/>
            <a:headEnd/>
            <a:tailEnd/>
          </a:ln>
        </p:spPr>
        <p:txBody>
          <a:bodyPr tIns="91440" bIns="91440">
            <a:spAutoFit/>
          </a:bodyPr>
          <a:lstStyle/>
          <a:p>
            <a:pPr marL="344488" indent="-344488">
              <a:lnSpc>
                <a:spcPct val="110000"/>
              </a:lnSpc>
              <a:spcAft>
                <a:spcPct val="20000"/>
              </a:spcAft>
              <a:buClr>
                <a:srgbClr val="FF0000"/>
              </a:buClr>
              <a:buFont typeface="Wingdings" pitchFamily="2" charset="2"/>
              <a:buChar char="q"/>
            </a:pPr>
            <a:r>
              <a:rPr lang="en-US" sz="1800">
                <a:cs typeface="Times New Roman" pitchFamily="18" charset="0"/>
                <a:sym typeface="Symbol" pitchFamily="18" charset="2"/>
              </a:rPr>
              <a:t>(In metallic materials) Hydrostatic components of stress can cause elastic volume changes and not plastic deformation.</a:t>
            </a:r>
          </a:p>
          <a:p>
            <a:pPr marL="344488" indent="-344488">
              <a:lnSpc>
                <a:spcPct val="110000"/>
              </a:lnSpc>
              <a:spcAft>
                <a:spcPct val="20000"/>
              </a:spcAft>
              <a:buClr>
                <a:srgbClr val="FF0000"/>
              </a:buClr>
              <a:buFont typeface="Wingdings" pitchFamily="2" charset="2"/>
              <a:buChar char="q"/>
            </a:pPr>
            <a:r>
              <a:rPr lang="en-US" sz="1800">
                <a:cs typeface="Times New Roman" pitchFamily="18" charset="0"/>
                <a:sym typeface="Symbol" pitchFamily="18" charset="2"/>
              </a:rPr>
              <a:t>Yield stress (of metals) is not dependent on the hydrostatic stress. However, fracture stress (</a:t>
            </a:r>
            <a:r>
              <a:rPr lang="en-US" sz="1800" baseline="-25000">
                <a:cs typeface="Times New Roman" pitchFamily="18" charset="0"/>
                <a:sym typeface="Symbol" pitchFamily="18" charset="2"/>
              </a:rPr>
              <a:t>f</a:t>
            </a:r>
            <a:r>
              <a:rPr lang="en-US" sz="1800">
                <a:cs typeface="Times New Roman" pitchFamily="18" charset="0"/>
                <a:sym typeface="Symbol" pitchFamily="18" charset="2"/>
              </a:rPr>
              <a:t>) is strongly affected by hydrostatic stress.</a:t>
            </a:r>
          </a:p>
          <a:p>
            <a:pPr marL="344488" indent="-344488">
              <a:lnSpc>
                <a:spcPct val="110000"/>
              </a:lnSpc>
              <a:spcAft>
                <a:spcPct val="20000"/>
              </a:spcAft>
              <a:buClr>
                <a:srgbClr val="FF0000"/>
              </a:buClr>
              <a:buFont typeface="Wingdings" pitchFamily="2" charset="2"/>
              <a:buChar char="q"/>
            </a:pPr>
            <a:r>
              <a:rPr lang="en-US" sz="1800">
                <a:cs typeface="Times New Roman" pitchFamily="18" charset="0"/>
                <a:sym typeface="Symbol" pitchFamily="18" charset="2"/>
              </a:rPr>
              <a:t>We understand the concept of hydrostatic and deviatoric stress in 2D first.</a:t>
            </a:r>
          </a:p>
          <a:p>
            <a:pPr marL="344488" indent="-344488">
              <a:lnSpc>
                <a:spcPct val="110000"/>
              </a:lnSpc>
              <a:spcAft>
                <a:spcPct val="20000"/>
              </a:spcAft>
              <a:buClr>
                <a:srgbClr val="FF0000"/>
              </a:buClr>
              <a:buFont typeface="Wingdings" pitchFamily="2" charset="2"/>
              <a:buChar char="q"/>
            </a:pPr>
            <a:r>
              <a:rPr lang="en-US" sz="1800">
                <a:cs typeface="Times New Roman" pitchFamily="18" charset="0"/>
                <a:sym typeface="Symbol" pitchFamily="18" charset="2"/>
              </a:rPr>
              <a:t>Hydrostatic stress is the average of the two normal stresses.</a:t>
            </a:r>
          </a:p>
        </p:txBody>
      </p:sp>
      <p:sp>
        <p:nvSpPr>
          <p:cNvPr id="20483" name="Text Box 16"/>
          <p:cNvSpPr txBox="1">
            <a:spLocks noChangeArrowheads="1"/>
          </p:cNvSpPr>
          <p:nvPr/>
        </p:nvSpPr>
        <p:spPr bwMode="auto">
          <a:xfrm>
            <a:off x="76200" y="57150"/>
            <a:ext cx="5232400" cy="409575"/>
          </a:xfrm>
          <a:prstGeom prst="rect">
            <a:avLst/>
          </a:prstGeom>
          <a:solidFill>
            <a:srgbClr val="CCFFFF"/>
          </a:solidFill>
          <a:ln w="12700" algn="ctr">
            <a:solidFill>
              <a:srgbClr val="3366FF"/>
            </a:solidFill>
            <a:miter lim="800000"/>
            <a:headEnd/>
            <a:tailEnd/>
          </a:ln>
        </p:spPr>
        <p:txBody>
          <a:bodyPr wrap="none">
            <a:spAutoFit/>
          </a:bodyPr>
          <a:lstStyle/>
          <a:p>
            <a:pPr>
              <a:spcBef>
                <a:spcPct val="50000"/>
              </a:spcBef>
            </a:pPr>
            <a:r>
              <a:rPr lang="en-US" sz="2000">
                <a:solidFill>
                  <a:srgbClr val="0000FF"/>
                </a:solidFill>
              </a:rPr>
              <a:t>Hydrostatic and Deviatoric Components of Stress</a:t>
            </a:r>
          </a:p>
        </p:txBody>
      </p:sp>
      <p:graphicFrame>
        <p:nvGraphicFramePr>
          <p:cNvPr id="20484" name="Object 4"/>
          <p:cNvGraphicFramePr>
            <a:graphicFrameLocks noChangeAspect="1"/>
          </p:cNvGraphicFramePr>
          <p:nvPr/>
        </p:nvGraphicFramePr>
        <p:xfrm>
          <a:off x="7329488" y="1773238"/>
          <a:ext cx="1581150" cy="723900"/>
        </p:xfrm>
        <a:graphic>
          <a:graphicData uri="http://schemas.openxmlformats.org/presentationml/2006/ole">
            <p:oleObj spid="_x0000_s20484" name="Equation" r:id="rId3" imgW="1054100" imgH="482600" progId="">
              <p:embed/>
            </p:oleObj>
          </a:graphicData>
        </a:graphic>
      </p:graphicFrame>
      <p:graphicFrame>
        <p:nvGraphicFramePr>
          <p:cNvPr id="20486" name="Object 6"/>
          <p:cNvGraphicFramePr>
            <a:graphicFrameLocks noChangeAspect="1"/>
          </p:cNvGraphicFramePr>
          <p:nvPr/>
        </p:nvGraphicFramePr>
        <p:xfrm>
          <a:off x="33338" y="2743200"/>
          <a:ext cx="2308225" cy="563562"/>
        </p:xfrm>
        <a:graphic>
          <a:graphicData uri="http://schemas.openxmlformats.org/presentationml/2006/ole">
            <p:oleObj spid="_x0000_s20486" name="Equation" r:id="rId4" imgW="1714500" imgH="419100" progId="">
              <p:embed/>
            </p:oleObj>
          </a:graphicData>
        </a:graphic>
      </p:graphicFrame>
      <p:pic>
        <p:nvPicPr>
          <p:cNvPr id="20487" name="Picture 7" descr="str state"/>
          <p:cNvPicPr>
            <a:picLocks noChangeAspect="1" noChangeArrowheads="1"/>
          </p:cNvPicPr>
          <p:nvPr/>
        </p:nvPicPr>
        <p:blipFill>
          <a:blip r:embed="rId5"/>
          <a:srcRect/>
          <a:stretch>
            <a:fillRect/>
          </a:stretch>
        </p:blipFill>
        <p:spPr bwMode="auto">
          <a:xfrm>
            <a:off x="184150" y="4067175"/>
            <a:ext cx="1808163" cy="1755775"/>
          </a:xfrm>
          <a:prstGeom prst="rect">
            <a:avLst/>
          </a:prstGeom>
          <a:noFill/>
          <a:ln w="9525">
            <a:noFill/>
            <a:miter lim="800000"/>
            <a:headEnd/>
            <a:tailEnd/>
          </a:ln>
        </p:spPr>
      </p:pic>
      <p:sp>
        <p:nvSpPr>
          <p:cNvPr id="20488" name="Text Box 71"/>
          <p:cNvSpPr txBox="1">
            <a:spLocks noChangeArrowheads="1"/>
          </p:cNvSpPr>
          <p:nvPr/>
        </p:nvSpPr>
        <p:spPr bwMode="auto">
          <a:xfrm>
            <a:off x="2159000" y="4716463"/>
            <a:ext cx="230188" cy="407987"/>
          </a:xfrm>
          <a:prstGeom prst="rect">
            <a:avLst/>
          </a:prstGeom>
          <a:solidFill>
            <a:srgbClr val="0000FF"/>
          </a:solidFill>
          <a:ln w="9525" algn="ctr">
            <a:noFill/>
            <a:miter lim="800000"/>
            <a:headEnd/>
            <a:tailEnd/>
          </a:ln>
          <a:effectLst/>
        </p:spPr>
        <p:txBody>
          <a:bodyPr wrap="none" lIns="36000" tIns="36000" rIns="36000" bIns="36000">
            <a:spAutoFit/>
          </a:bodyPr>
          <a:lstStyle/>
          <a:p>
            <a:r>
              <a:rPr lang="en-US" sz="2200" b="1">
                <a:solidFill>
                  <a:schemeClr val="bg1"/>
                </a:solidFill>
              </a:rPr>
              <a:t>=</a:t>
            </a:r>
            <a:endParaRPr lang="en-US" sz="2200" b="1" baseline="-25000">
              <a:solidFill>
                <a:schemeClr val="bg1"/>
              </a:solidFill>
              <a:cs typeface="Times New Roman" pitchFamily="18" charset="0"/>
            </a:endParaRPr>
          </a:p>
        </p:txBody>
      </p:sp>
      <p:pic>
        <p:nvPicPr>
          <p:cNvPr id="20489" name="Picture 9" descr="mean"/>
          <p:cNvPicPr>
            <a:picLocks noChangeAspect="1" noChangeArrowheads="1"/>
          </p:cNvPicPr>
          <p:nvPr/>
        </p:nvPicPr>
        <p:blipFill>
          <a:blip r:embed="rId6"/>
          <a:srcRect/>
          <a:stretch>
            <a:fillRect/>
          </a:stretch>
        </p:blipFill>
        <p:spPr bwMode="auto">
          <a:xfrm>
            <a:off x="2654300" y="4206875"/>
            <a:ext cx="1601788" cy="1617663"/>
          </a:xfrm>
          <a:prstGeom prst="rect">
            <a:avLst/>
          </a:prstGeom>
          <a:noFill/>
          <a:ln w="9525">
            <a:noFill/>
            <a:miter lim="800000"/>
            <a:headEnd/>
            <a:tailEnd/>
          </a:ln>
        </p:spPr>
      </p:pic>
      <p:pic>
        <p:nvPicPr>
          <p:cNvPr id="20490" name="Picture 10" descr="devia"/>
          <p:cNvPicPr>
            <a:picLocks noChangeAspect="1" noChangeArrowheads="1"/>
          </p:cNvPicPr>
          <p:nvPr/>
        </p:nvPicPr>
        <p:blipFill>
          <a:blip r:embed="rId7"/>
          <a:srcRect/>
          <a:stretch>
            <a:fillRect/>
          </a:stretch>
        </p:blipFill>
        <p:spPr bwMode="auto">
          <a:xfrm>
            <a:off x="5106988" y="4208463"/>
            <a:ext cx="1676400" cy="1624012"/>
          </a:xfrm>
          <a:prstGeom prst="rect">
            <a:avLst/>
          </a:prstGeom>
          <a:noFill/>
          <a:ln w="9525">
            <a:noFill/>
            <a:miter lim="800000"/>
            <a:headEnd/>
            <a:tailEnd/>
          </a:ln>
        </p:spPr>
      </p:pic>
      <p:sp>
        <p:nvSpPr>
          <p:cNvPr id="20491" name="Text Box 71"/>
          <p:cNvSpPr txBox="1">
            <a:spLocks noChangeArrowheads="1"/>
          </p:cNvSpPr>
          <p:nvPr/>
        </p:nvSpPr>
        <p:spPr bwMode="auto">
          <a:xfrm>
            <a:off x="4597400" y="4827588"/>
            <a:ext cx="230188" cy="407987"/>
          </a:xfrm>
          <a:prstGeom prst="rect">
            <a:avLst/>
          </a:prstGeom>
          <a:solidFill>
            <a:srgbClr val="0000FF"/>
          </a:solidFill>
          <a:ln w="9525" algn="ctr">
            <a:noFill/>
            <a:miter lim="800000"/>
            <a:headEnd/>
            <a:tailEnd/>
          </a:ln>
          <a:effectLst/>
        </p:spPr>
        <p:txBody>
          <a:bodyPr wrap="none" lIns="36000" tIns="36000" rIns="36000" bIns="36000">
            <a:spAutoFit/>
          </a:bodyPr>
          <a:lstStyle/>
          <a:p>
            <a:r>
              <a:rPr lang="en-US" sz="2200" b="1">
                <a:solidFill>
                  <a:schemeClr val="bg1"/>
                </a:solidFill>
              </a:rPr>
              <a:t>+</a:t>
            </a:r>
            <a:endParaRPr lang="en-US" sz="2200" b="1" baseline="-25000">
              <a:solidFill>
                <a:schemeClr val="bg1"/>
              </a:solidFill>
              <a:cs typeface="Times New Roman" pitchFamily="18" charset="0"/>
            </a:endParaRPr>
          </a:p>
        </p:txBody>
      </p:sp>
      <p:graphicFrame>
        <p:nvGraphicFramePr>
          <p:cNvPr id="20492" name="Object 12"/>
          <p:cNvGraphicFramePr>
            <a:graphicFrameLocks noChangeAspect="1"/>
          </p:cNvGraphicFramePr>
          <p:nvPr/>
        </p:nvGraphicFramePr>
        <p:xfrm>
          <a:off x="6858000" y="4724400"/>
          <a:ext cx="955675" cy="606425"/>
        </p:xfrm>
        <a:graphic>
          <a:graphicData uri="http://schemas.openxmlformats.org/presentationml/2006/ole">
            <p:oleObj spid="_x0000_s20492" name="Equation" r:id="rId8" imgW="761669" imgH="482391" progId="">
              <p:embed/>
            </p:oleObj>
          </a:graphicData>
        </a:graphic>
      </p:graphicFrame>
      <p:graphicFrame>
        <p:nvGraphicFramePr>
          <p:cNvPr id="20493" name="Object 13"/>
          <p:cNvGraphicFramePr>
            <a:graphicFrameLocks noChangeAspect="1"/>
          </p:cNvGraphicFramePr>
          <p:nvPr/>
        </p:nvGraphicFramePr>
        <p:xfrm>
          <a:off x="4800600" y="3886200"/>
          <a:ext cx="1066800" cy="606425"/>
        </p:xfrm>
        <a:graphic>
          <a:graphicData uri="http://schemas.openxmlformats.org/presentationml/2006/ole">
            <p:oleObj spid="_x0000_s20493" name="Equation" r:id="rId9" imgW="850531" imgH="482391" progId="">
              <p:embed/>
            </p:oleObj>
          </a:graphicData>
        </a:graphic>
      </p:graphicFrame>
      <p:graphicFrame>
        <p:nvGraphicFramePr>
          <p:cNvPr id="14" name="Object 13"/>
          <p:cNvGraphicFramePr>
            <a:graphicFrameLocks noChangeAspect="1"/>
          </p:cNvGraphicFramePr>
          <p:nvPr/>
        </p:nvGraphicFramePr>
        <p:xfrm>
          <a:off x="2301875" y="2743200"/>
          <a:ext cx="6842125" cy="1163637"/>
        </p:xfrm>
        <a:graphic>
          <a:graphicData uri="http://schemas.openxmlformats.org/presentationml/2006/ole">
            <p:oleObj spid="_x0000_s20494" name="Equation" r:id="rId10" imgW="5829120" imgH="990360" progId="Equation.3">
              <p:embed/>
            </p:oleObj>
          </a:graphicData>
        </a:graphic>
      </p:graphicFrame>
      <p:sp>
        <p:nvSpPr>
          <p:cNvPr id="20496" name="Rectangle 16"/>
          <p:cNvSpPr>
            <a:spLocks noChangeArrowheads="1"/>
          </p:cNvSpPr>
          <p:nvPr/>
        </p:nvSpPr>
        <p:spPr bwMode="auto">
          <a:xfrm>
            <a:off x="0" y="0"/>
            <a:ext cx="9144000" cy="0"/>
          </a:xfrm>
          <a:prstGeom prst="rect">
            <a:avLst/>
          </a:prstGeom>
          <a:noFill/>
          <a:ln w="12700" cap="flat" cmpd="sng">
            <a:noFill/>
            <a:prstDash val="solid"/>
            <a:miter lim="800000"/>
            <a:headEnd type="none" w="sm" len="sm"/>
            <a:tailEnd type="none" w="sm" len="sm"/>
          </a:ln>
          <a:effectLst/>
        </p:spPr>
        <p:txBody>
          <a:bodyPr vert="horz" wrap="none" lIns="91440" tIns="45720" rIns="91440" bIns="45720" numCol="1" anchor="ctr" anchorCtr="0" compatLnSpc="1">
            <a:prstTxWarp prst="textNoShape">
              <a:avLst/>
            </a:prstTxWarp>
            <a:spAutoFit/>
          </a:bodyPr>
          <a:lstStyle/>
          <a:p>
            <a:endParaRPr lang="en-US"/>
          </a:p>
        </p:txBody>
      </p:sp>
      <p:sp>
        <p:nvSpPr>
          <p:cNvPr id="20498" name="Rectangle 18"/>
          <p:cNvSpPr>
            <a:spLocks noChangeArrowheads="1"/>
          </p:cNvSpPr>
          <p:nvPr/>
        </p:nvSpPr>
        <p:spPr bwMode="auto">
          <a:xfrm>
            <a:off x="0" y="0"/>
            <a:ext cx="9144000" cy="0"/>
          </a:xfrm>
          <a:prstGeom prst="rect">
            <a:avLst/>
          </a:prstGeom>
          <a:noFill/>
          <a:ln w="12700" cap="flat" cmpd="sng">
            <a:noFill/>
            <a:prstDash val="solid"/>
            <a:miter lim="800000"/>
            <a:headEnd type="none" w="sm" len="sm"/>
            <a:tailEnd type="none" w="sm" len="sm"/>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0" y="1066800"/>
            <a:ext cx="4953000" cy="3065463"/>
          </a:xfrm>
          <a:prstGeom prst="rect">
            <a:avLst/>
          </a:prstGeom>
          <a:solidFill>
            <a:srgbClr val="92D050"/>
          </a:solidFill>
          <a:ln w="9525">
            <a:noFill/>
            <a:miter lim="800000"/>
            <a:headEnd/>
            <a:tailEnd/>
          </a:ln>
        </p:spPr>
      </p:pic>
      <p:pic>
        <p:nvPicPr>
          <p:cNvPr id="21507" name="Picture 3"/>
          <p:cNvPicPr>
            <a:picLocks noChangeAspect="1" noChangeArrowheads="1"/>
          </p:cNvPicPr>
          <p:nvPr/>
        </p:nvPicPr>
        <p:blipFill>
          <a:blip r:embed="rId3"/>
          <a:srcRect/>
          <a:stretch>
            <a:fillRect/>
          </a:stretch>
        </p:blipFill>
        <p:spPr bwMode="auto">
          <a:xfrm>
            <a:off x="4800600" y="1193800"/>
            <a:ext cx="4267200" cy="2997200"/>
          </a:xfrm>
          <a:prstGeom prst="rect">
            <a:avLst/>
          </a:prstGeom>
          <a:noFill/>
          <a:ln w="12700">
            <a:noFill/>
            <a:miter lim="800000"/>
            <a:headEnd type="none" w="sm" len="sm"/>
            <a:tailEnd type="none" w="sm" len="sm"/>
          </a:ln>
          <a:effectLst/>
        </p:spPr>
      </p:pic>
      <p:sp>
        <p:nvSpPr>
          <p:cNvPr id="21508" name="TextBox 2"/>
          <p:cNvSpPr txBox="1">
            <a:spLocks noChangeArrowheads="1"/>
          </p:cNvSpPr>
          <p:nvPr/>
        </p:nvSpPr>
        <p:spPr bwMode="auto">
          <a:xfrm>
            <a:off x="838200" y="381000"/>
            <a:ext cx="7620000" cy="461963"/>
          </a:xfrm>
          <a:prstGeom prst="rect">
            <a:avLst/>
          </a:prstGeom>
          <a:noFill/>
          <a:ln w="9525">
            <a:noFill/>
            <a:miter lim="800000"/>
            <a:headEnd/>
            <a:tailEnd/>
          </a:ln>
        </p:spPr>
        <p:txBody>
          <a:bodyPr>
            <a:spAutoFit/>
          </a:bodyPr>
          <a:lstStyle/>
          <a:p>
            <a:r>
              <a:rPr lang="en-US"/>
              <a:t>Examples of loading and deformation of Bone Structure</a:t>
            </a:r>
          </a:p>
        </p:txBody>
      </p:sp>
      <p:sp>
        <p:nvSpPr>
          <p:cNvPr id="21509" name="TextBox 3"/>
          <p:cNvSpPr txBox="1">
            <a:spLocks noChangeArrowheads="1"/>
          </p:cNvSpPr>
          <p:nvPr/>
        </p:nvSpPr>
        <p:spPr bwMode="auto">
          <a:xfrm>
            <a:off x="228600" y="4343400"/>
            <a:ext cx="8686800" cy="1477963"/>
          </a:xfrm>
          <a:prstGeom prst="rect">
            <a:avLst/>
          </a:prstGeom>
          <a:solidFill>
            <a:srgbClr val="CCFF99"/>
          </a:solidFill>
          <a:ln w="9525">
            <a:noFill/>
            <a:miter lim="800000"/>
            <a:headEnd/>
            <a:tailEnd/>
          </a:ln>
        </p:spPr>
        <p:txBody>
          <a:bodyPr>
            <a:spAutoFit/>
          </a:bodyPr>
          <a:lstStyle/>
          <a:p>
            <a:pPr algn="just"/>
            <a:r>
              <a:rPr lang="en-US" sz="1800">
                <a:latin typeface="Calibri" pitchFamily="34" charset="0"/>
                <a:ea typeface="Calibri" pitchFamily="34" charset="0"/>
                <a:cs typeface="Calibri" pitchFamily="34" charset="0"/>
              </a:rPr>
              <a:t>The stress, that is the force by area unit, may occur perpendicularly to the plan (normal stress) as represented in (A), or in parallel to the plan (stress with shear) represented in (B). </a:t>
            </a:r>
          </a:p>
          <a:p>
            <a:pPr algn="just"/>
            <a:endParaRPr lang="en-US" sz="1800">
              <a:latin typeface="Calibri" pitchFamily="34" charset="0"/>
              <a:ea typeface="Calibri" pitchFamily="34" charset="0"/>
              <a:cs typeface="Calibri" pitchFamily="34" charset="0"/>
            </a:endParaRPr>
          </a:p>
          <a:p>
            <a:pPr algn="just"/>
            <a:r>
              <a:rPr lang="en-US" sz="1800">
                <a:latin typeface="Calibri" pitchFamily="34" charset="0"/>
                <a:ea typeface="Calibri" pitchFamily="34" charset="0"/>
                <a:cs typeface="Calibri" pitchFamily="34" charset="0"/>
              </a:rPr>
              <a:t>The distension or deformation of the material is represented in (C) normal distension, in which the extent varies and (D) distension with shear, in which the angle is changed.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1219200" y="533400"/>
            <a:ext cx="6781800" cy="4613275"/>
          </a:xfrm>
          <a:prstGeom prst="rect">
            <a:avLst/>
          </a:prstGeom>
          <a:noFill/>
          <a:ln w="12700">
            <a:noFill/>
            <a:miter lim="800000"/>
            <a:headEnd type="none" w="sm" len="sm"/>
            <a:tailEnd type="none" w="sm" len="sm"/>
          </a:ln>
          <a:effectLst/>
        </p:spPr>
      </p:pic>
      <p:sp>
        <p:nvSpPr>
          <p:cNvPr id="22531" name="TextBox 1"/>
          <p:cNvSpPr txBox="1">
            <a:spLocks noChangeArrowheads="1"/>
          </p:cNvSpPr>
          <p:nvPr/>
        </p:nvSpPr>
        <p:spPr bwMode="auto">
          <a:xfrm>
            <a:off x="381000" y="5334000"/>
            <a:ext cx="8610600" cy="1200150"/>
          </a:xfrm>
          <a:prstGeom prst="rect">
            <a:avLst/>
          </a:prstGeom>
          <a:noFill/>
          <a:ln w="9525">
            <a:noFill/>
            <a:miter lim="800000"/>
            <a:headEnd/>
            <a:tailEnd/>
          </a:ln>
        </p:spPr>
        <p:txBody>
          <a:bodyPr>
            <a:spAutoFit/>
          </a:bodyPr>
          <a:lstStyle/>
          <a:p>
            <a:r>
              <a:rPr lang="en-US" sz="1800">
                <a:latin typeface="Calibri" pitchFamily="34" charset="0"/>
                <a:ea typeface="Calibri" pitchFamily="34" charset="0"/>
                <a:cs typeface="Calibri" pitchFamily="34" charset="0"/>
              </a:rPr>
              <a:t>(A) A compressive strength causes shortening and extension, (B) a tensile strength causes narrowing and elongation (C) shear strength and (D) torsional strength creates an angular distortion, and (E) the bending strength includes all changes seen in compression, tension and shear.</a:t>
            </a:r>
          </a:p>
        </p:txBody>
      </p:sp>
      <p:sp>
        <p:nvSpPr>
          <p:cNvPr id="22532" name="TextBox 3"/>
          <p:cNvSpPr txBox="1">
            <a:spLocks noChangeArrowheads="1"/>
          </p:cNvSpPr>
          <p:nvPr/>
        </p:nvSpPr>
        <p:spPr bwMode="auto">
          <a:xfrm>
            <a:off x="838200" y="228600"/>
            <a:ext cx="7620000" cy="461963"/>
          </a:xfrm>
          <a:prstGeom prst="rect">
            <a:avLst/>
          </a:prstGeom>
          <a:noFill/>
          <a:ln w="9525">
            <a:noFill/>
            <a:miter lim="800000"/>
            <a:headEnd/>
            <a:tailEnd/>
          </a:ln>
        </p:spPr>
        <p:txBody>
          <a:bodyPr>
            <a:spAutoFit/>
          </a:bodyPr>
          <a:lstStyle/>
          <a:p>
            <a:r>
              <a:rPr lang="en-US"/>
              <a:t>Examples of loading and deformation of Bone Structure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905000" y="2743200"/>
            <a:ext cx="5562600" cy="584200"/>
          </a:xfrm>
          <a:prstGeom prst="rect">
            <a:avLst/>
          </a:prstGeom>
          <a:solidFill>
            <a:srgbClr val="92D050"/>
          </a:solidFill>
          <a:ln w="9525">
            <a:noFill/>
            <a:miter lim="800000"/>
            <a:headEnd/>
            <a:tailEnd/>
          </a:ln>
        </p:spPr>
        <p:txBody>
          <a:bodyPr>
            <a:spAutoFit/>
          </a:bodyPr>
          <a:lstStyle/>
          <a:p>
            <a:pPr algn="ctr" eaLnBrk="1" hangingPunct="1"/>
            <a:r>
              <a:rPr lang="en-US" sz="3200" b="1" i="1">
                <a:latin typeface="Calibri" pitchFamily="34" charset="0"/>
                <a:cs typeface="Arial" charset="0"/>
              </a:rPr>
              <a:t>~ Thank you for listening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914400" y="228600"/>
            <a:ext cx="7772400" cy="1143000"/>
          </a:xfrm>
        </p:spPr>
        <p:txBody>
          <a:bodyPr/>
          <a:lstStyle/>
          <a:p>
            <a:pPr eaLnBrk="1" hangingPunct="1"/>
            <a:r>
              <a:rPr lang="en-US" smtClean="0"/>
              <a:t>Deformation of a Solid</a:t>
            </a:r>
          </a:p>
        </p:txBody>
      </p:sp>
      <p:sp>
        <p:nvSpPr>
          <p:cNvPr id="6147" name="Rectangle 4"/>
          <p:cNvSpPr>
            <a:spLocks noGrp="1" noChangeArrowheads="1"/>
          </p:cNvSpPr>
          <p:nvPr>
            <p:ph type="body" sz="half" idx="1"/>
          </p:nvPr>
        </p:nvSpPr>
        <p:spPr>
          <a:xfrm>
            <a:off x="214313" y="1447800"/>
            <a:ext cx="3352800" cy="2057400"/>
          </a:xfrm>
        </p:spPr>
        <p:txBody>
          <a:bodyPr/>
          <a:lstStyle/>
          <a:p>
            <a:pPr eaLnBrk="1" hangingPunct="1"/>
            <a:r>
              <a:rPr lang="en-US" sz="1800" smtClean="0"/>
              <a:t>Solids deform when they are subject to forces.</a:t>
            </a:r>
          </a:p>
          <a:p>
            <a:pPr lvl="1" eaLnBrk="1" hangingPunct="1"/>
            <a:r>
              <a:rPr lang="en-US" sz="1800" smtClean="0"/>
              <a:t>Compressed, stretched, bent, twisted</a:t>
            </a:r>
          </a:p>
          <a:p>
            <a:pPr lvl="1" eaLnBrk="1" hangingPunct="1"/>
            <a:r>
              <a:rPr lang="en-US" sz="1800" smtClean="0"/>
              <a:t>They can maintain or lose their shape</a:t>
            </a:r>
          </a:p>
        </p:txBody>
      </p:sp>
      <p:graphicFrame>
        <p:nvGraphicFramePr>
          <p:cNvPr id="6148" name="Object 11"/>
          <p:cNvGraphicFramePr>
            <a:graphicFrameLocks noChangeAspect="1"/>
          </p:cNvGraphicFramePr>
          <p:nvPr/>
        </p:nvGraphicFramePr>
        <p:xfrm>
          <a:off x="892175" y="4953000"/>
          <a:ext cx="965200" cy="422275"/>
        </p:xfrm>
        <a:graphic>
          <a:graphicData uri="http://schemas.openxmlformats.org/presentationml/2006/ole">
            <p:oleObj spid="_x0000_s6148" name="Equation" r:id="rId3" imgW="405872" imgH="177569" progId="Equation.3">
              <p:embed/>
            </p:oleObj>
          </a:graphicData>
        </a:graphic>
      </p:graphicFrame>
      <p:graphicFrame>
        <p:nvGraphicFramePr>
          <p:cNvPr id="6149" name="Object 12"/>
          <p:cNvGraphicFramePr>
            <a:graphicFrameLocks noChangeAspect="1"/>
          </p:cNvGraphicFramePr>
          <p:nvPr/>
        </p:nvGraphicFramePr>
        <p:xfrm>
          <a:off x="2667000" y="4953000"/>
          <a:ext cx="1241425" cy="404813"/>
        </p:xfrm>
        <a:graphic>
          <a:graphicData uri="http://schemas.openxmlformats.org/presentationml/2006/ole">
            <p:oleObj spid="_x0000_s6149" name="Equation" r:id="rId4" imgW="545626" imgH="177646" progId="Equation.3">
              <p:embed/>
            </p:oleObj>
          </a:graphicData>
        </a:graphic>
      </p:graphicFrame>
      <p:sp>
        <p:nvSpPr>
          <p:cNvPr id="48148" name="Rectangle 20"/>
          <p:cNvSpPr>
            <a:spLocks noChangeArrowheads="1"/>
          </p:cNvSpPr>
          <p:nvPr/>
        </p:nvSpPr>
        <p:spPr bwMode="auto">
          <a:xfrm>
            <a:off x="304800" y="3657600"/>
            <a:ext cx="3810000" cy="2590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5000"/>
              <a:buFont typeface="Wingdings" pitchFamily="2" charset="2"/>
              <a:buChar char="]"/>
              <a:defRPr/>
            </a:pPr>
            <a:r>
              <a:rPr kumimoji="1" lang="en-US" sz="1800" dirty="0">
                <a:effectLst>
                  <a:outerShdw blurRad="38100" dist="38100" dir="2700000" algn="tl">
                    <a:srgbClr val="FFFFFF"/>
                  </a:outerShdw>
                </a:effectLst>
                <a:latin typeface="+mn-lt"/>
              </a:rPr>
              <a:t>The ratio of the force to the displacement is a constant.</a:t>
            </a:r>
          </a:p>
          <a:p>
            <a:pPr marL="742950" lvl="1" indent="-285750">
              <a:spcBef>
                <a:spcPct val="20000"/>
              </a:spcBef>
              <a:buClr>
                <a:schemeClr val="accent2"/>
              </a:buClr>
              <a:buFontTx/>
              <a:buChar char="•"/>
              <a:defRPr/>
            </a:pPr>
            <a:r>
              <a:rPr kumimoji="1" lang="en-US" sz="1800" dirty="0">
                <a:effectLst>
                  <a:outerShdw blurRad="38100" dist="38100" dir="2700000" algn="tl">
                    <a:srgbClr val="FFFFFF"/>
                  </a:outerShdw>
                </a:effectLst>
                <a:latin typeface="+mn-lt"/>
              </a:rPr>
              <a:t>Hooke’s Law</a:t>
            </a:r>
          </a:p>
        </p:txBody>
      </p:sp>
      <p:sp>
        <p:nvSpPr>
          <p:cNvPr id="6151" name="AutoShape 33" descr="Image result for spring elongation"/>
          <p:cNvSpPr>
            <a:spLocks noChangeAspect="1" noChangeArrowheads="1"/>
          </p:cNvSpPr>
          <p:nvPr/>
        </p:nvSpPr>
        <p:spPr bwMode="auto">
          <a:xfrm>
            <a:off x="76200" y="-182563"/>
            <a:ext cx="304800" cy="304801"/>
          </a:xfrm>
          <a:prstGeom prst="rect">
            <a:avLst/>
          </a:prstGeom>
          <a:noFill/>
          <a:ln w="9525">
            <a:noFill/>
            <a:miter lim="800000"/>
            <a:headEnd/>
            <a:tailEnd/>
          </a:ln>
        </p:spPr>
        <p:txBody>
          <a:bodyPr/>
          <a:lstStyle/>
          <a:p>
            <a:endParaRPr lang="en-IN"/>
          </a:p>
        </p:txBody>
      </p:sp>
      <p:pic>
        <p:nvPicPr>
          <p:cNvPr id="6152" name="Picture 34"/>
          <p:cNvPicPr>
            <a:picLocks noChangeAspect="1" noChangeArrowheads="1"/>
          </p:cNvPicPr>
          <p:nvPr/>
        </p:nvPicPr>
        <p:blipFill>
          <a:blip r:embed="rId5"/>
          <a:srcRect/>
          <a:stretch>
            <a:fillRect/>
          </a:stretch>
        </p:blipFill>
        <p:spPr bwMode="auto">
          <a:xfrm>
            <a:off x="4418013" y="1828800"/>
            <a:ext cx="3952875" cy="4114800"/>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419100"/>
            <a:ext cx="7772400" cy="1143000"/>
          </a:xfrm>
        </p:spPr>
        <p:txBody>
          <a:bodyPr/>
          <a:lstStyle/>
          <a:p>
            <a:pPr eaLnBrk="1" hangingPunct="1"/>
            <a:r>
              <a:rPr lang="en-US" smtClean="0"/>
              <a:t>Stress</a:t>
            </a:r>
          </a:p>
        </p:txBody>
      </p:sp>
      <p:sp>
        <p:nvSpPr>
          <p:cNvPr id="7171" name="Rectangle 3"/>
          <p:cNvSpPr>
            <a:spLocks noGrp="1" noChangeArrowheads="1"/>
          </p:cNvSpPr>
          <p:nvPr>
            <p:ph type="body" sz="half" idx="1"/>
          </p:nvPr>
        </p:nvSpPr>
        <p:spPr/>
        <p:txBody>
          <a:bodyPr/>
          <a:lstStyle/>
          <a:p>
            <a:pPr eaLnBrk="1" hangingPunct="1"/>
            <a:r>
              <a:rPr lang="en-US" sz="2000" smtClean="0"/>
              <a:t>A force on a solid acts on an area.</a:t>
            </a:r>
          </a:p>
          <a:p>
            <a:pPr eaLnBrk="1" hangingPunct="1"/>
            <a:endParaRPr lang="en-US" sz="2000" smtClean="0"/>
          </a:p>
          <a:p>
            <a:pPr eaLnBrk="1" hangingPunct="1"/>
            <a:r>
              <a:rPr lang="en-US" sz="2000" smtClean="0"/>
              <a:t>For compression or tension, the </a:t>
            </a:r>
            <a:r>
              <a:rPr lang="en-US" sz="2000" i="1" smtClean="0"/>
              <a:t>normal stress</a:t>
            </a:r>
            <a:r>
              <a:rPr lang="en-US" sz="2000" smtClean="0"/>
              <a:t> </a:t>
            </a:r>
            <a:r>
              <a:rPr lang="en-US" sz="2000" smtClean="0">
                <a:latin typeface="Symbol" pitchFamily="18" charset="2"/>
              </a:rPr>
              <a:t>s</a:t>
            </a:r>
            <a:r>
              <a:rPr lang="en-US" sz="2000" smtClean="0"/>
              <a:t> is the ratio of the force to the cross sectional area.</a:t>
            </a:r>
          </a:p>
          <a:p>
            <a:pPr lvl="1" eaLnBrk="1" hangingPunct="1"/>
            <a:r>
              <a:rPr lang="en-US" sz="1800" smtClean="0"/>
              <a:t>Measures pressure</a:t>
            </a:r>
          </a:p>
          <a:p>
            <a:pPr lvl="1" eaLnBrk="1" hangingPunct="1"/>
            <a:r>
              <a:rPr lang="en-US" sz="1800" smtClean="0"/>
              <a:t>SI unit pascal</a:t>
            </a:r>
          </a:p>
          <a:p>
            <a:pPr lvl="1" eaLnBrk="1" hangingPunct="1"/>
            <a:r>
              <a:rPr lang="en-US" sz="1800" smtClean="0"/>
              <a:t>Pa = N / m</a:t>
            </a:r>
            <a:r>
              <a:rPr lang="en-US" sz="1800" baseline="30000" smtClean="0"/>
              <a:t>2</a:t>
            </a:r>
            <a:r>
              <a:rPr lang="en-US" sz="1800" smtClean="0"/>
              <a:t> = kg / m s</a:t>
            </a:r>
            <a:r>
              <a:rPr lang="en-US" sz="1800" baseline="30000" smtClean="0"/>
              <a:t>2</a:t>
            </a:r>
          </a:p>
        </p:txBody>
      </p:sp>
      <p:pic>
        <p:nvPicPr>
          <p:cNvPr id="7172" name="Picture 13"/>
          <p:cNvPicPr>
            <a:picLocks noChangeAspect="1" noChangeArrowheads="1"/>
          </p:cNvPicPr>
          <p:nvPr/>
        </p:nvPicPr>
        <p:blipFill>
          <a:blip r:embed="rId2"/>
          <a:srcRect/>
          <a:stretch>
            <a:fillRect/>
          </a:stretch>
        </p:blipFill>
        <p:spPr bwMode="auto">
          <a:xfrm>
            <a:off x="5105400" y="2438400"/>
            <a:ext cx="3582988" cy="2743200"/>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Strain</a:t>
            </a:r>
          </a:p>
        </p:txBody>
      </p:sp>
      <p:sp>
        <p:nvSpPr>
          <p:cNvPr id="8195" name="Rectangle 3"/>
          <p:cNvSpPr>
            <a:spLocks noGrp="1" noChangeArrowheads="1"/>
          </p:cNvSpPr>
          <p:nvPr>
            <p:ph sz="half" idx="1"/>
          </p:nvPr>
        </p:nvSpPr>
        <p:spPr/>
        <p:txBody>
          <a:bodyPr/>
          <a:lstStyle/>
          <a:p>
            <a:pPr eaLnBrk="1" hangingPunct="1"/>
            <a:r>
              <a:rPr lang="en-US" sz="2000" smtClean="0"/>
              <a:t>Deformation is relative to the size of an object.</a:t>
            </a:r>
          </a:p>
          <a:p>
            <a:pPr eaLnBrk="1" hangingPunct="1"/>
            <a:endParaRPr lang="en-US" sz="2000" smtClean="0"/>
          </a:p>
          <a:p>
            <a:pPr eaLnBrk="1" hangingPunct="1"/>
            <a:r>
              <a:rPr lang="en-US" sz="2000" smtClean="0"/>
              <a:t>The displacement compared to the length is the </a:t>
            </a:r>
            <a:r>
              <a:rPr lang="en-US" sz="2000" i="1" smtClean="0"/>
              <a:t>strain</a:t>
            </a:r>
            <a:r>
              <a:rPr lang="en-US" sz="2000" smtClean="0"/>
              <a:t> </a:t>
            </a:r>
            <a:r>
              <a:rPr lang="en-US" sz="2000" smtClean="0">
                <a:latin typeface="Symbol" pitchFamily="18" charset="2"/>
              </a:rPr>
              <a:t>e</a:t>
            </a:r>
            <a:r>
              <a:rPr lang="en-US" sz="2000" smtClean="0"/>
              <a:t>.</a:t>
            </a:r>
          </a:p>
          <a:p>
            <a:pPr lvl="1" eaLnBrk="1" hangingPunct="1"/>
            <a:r>
              <a:rPr lang="en-US" sz="1800" smtClean="0"/>
              <a:t>Measures a fractional change</a:t>
            </a:r>
          </a:p>
          <a:p>
            <a:pPr lvl="1" eaLnBrk="1" hangingPunct="1"/>
            <a:r>
              <a:rPr lang="en-US" sz="1800" smtClean="0"/>
              <a:t>Unitless quantity</a:t>
            </a:r>
          </a:p>
        </p:txBody>
      </p:sp>
      <p:pic>
        <p:nvPicPr>
          <p:cNvPr id="8196" name="Picture 17"/>
          <p:cNvPicPr>
            <a:picLocks noChangeAspect="1" noChangeArrowheads="1"/>
          </p:cNvPicPr>
          <p:nvPr/>
        </p:nvPicPr>
        <p:blipFill>
          <a:blip r:embed="rId2"/>
          <a:srcRect/>
          <a:stretch>
            <a:fillRect/>
          </a:stretch>
        </p:blipFill>
        <p:spPr bwMode="auto">
          <a:xfrm>
            <a:off x="2325688" y="4343400"/>
            <a:ext cx="4572000" cy="1782763"/>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Young’s Modulus</a:t>
            </a:r>
          </a:p>
        </p:txBody>
      </p:sp>
      <p:sp>
        <p:nvSpPr>
          <p:cNvPr id="9219" name="Rectangle 3"/>
          <p:cNvSpPr>
            <a:spLocks noGrp="1" noChangeArrowheads="1"/>
          </p:cNvSpPr>
          <p:nvPr>
            <p:ph type="body" sz="half" idx="2"/>
          </p:nvPr>
        </p:nvSpPr>
        <p:spPr>
          <a:noFill/>
        </p:spPr>
        <p:txBody>
          <a:bodyPr/>
          <a:lstStyle/>
          <a:p>
            <a:pPr eaLnBrk="1" hangingPunct="1"/>
            <a:r>
              <a:rPr lang="en-US" sz="2000" smtClean="0"/>
              <a:t>A graph of stress versus strain is linear for small stresses.</a:t>
            </a:r>
          </a:p>
          <a:p>
            <a:pPr eaLnBrk="1" hangingPunct="1"/>
            <a:endParaRPr lang="en-US" sz="2000" smtClean="0"/>
          </a:p>
          <a:p>
            <a:pPr eaLnBrk="1" hangingPunct="1"/>
            <a:r>
              <a:rPr lang="en-US" sz="2000" smtClean="0"/>
              <a:t>The slope of stress versus strain is a </a:t>
            </a:r>
            <a:r>
              <a:rPr lang="en-US" sz="2000" i="1" smtClean="0"/>
              <a:t>modulus</a:t>
            </a:r>
            <a:r>
              <a:rPr lang="en-US" sz="2000" smtClean="0"/>
              <a:t> that depends on the type of material.</a:t>
            </a:r>
          </a:p>
          <a:p>
            <a:pPr eaLnBrk="1" hangingPunct="1"/>
            <a:endParaRPr lang="en-US" sz="2000" smtClean="0"/>
          </a:p>
          <a:p>
            <a:pPr eaLnBrk="1" hangingPunct="1"/>
            <a:r>
              <a:rPr lang="en-US" sz="2000" smtClean="0"/>
              <a:t>For normal stress this is Young’s modulus </a:t>
            </a:r>
            <a:r>
              <a:rPr lang="en-US" sz="2000" i="1" smtClean="0"/>
              <a:t>Y</a:t>
            </a:r>
            <a:r>
              <a:rPr lang="en-US" sz="2000" smtClean="0"/>
              <a:t>.</a:t>
            </a:r>
          </a:p>
          <a:p>
            <a:pPr lvl="1" eaLnBrk="1" hangingPunct="1"/>
            <a:r>
              <a:rPr lang="en-US" sz="1800" smtClean="0"/>
              <a:t>Connects to Hooke’s law</a:t>
            </a:r>
          </a:p>
        </p:txBody>
      </p:sp>
      <p:sp>
        <p:nvSpPr>
          <p:cNvPr id="9220" name="Rectangle 5"/>
          <p:cNvSpPr>
            <a:spLocks noChangeArrowheads="1"/>
          </p:cNvSpPr>
          <p:nvPr/>
        </p:nvSpPr>
        <p:spPr bwMode="auto">
          <a:xfrm>
            <a:off x="1219200" y="2057400"/>
            <a:ext cx="2971800" cy="266700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IN"/>
          </a:p>
        </p:txBody>
      </p:sp>
      <p:sp>
        <p:nvSpPr>
          <p:cNvPr id="9221" name="Line 6"/>
          <p:cNvSpPr>
            <a:spLocks noChangeShapeType="1"/>
          </p:cNvSpPr>
          <p:nvPr/>
        </p:nvSpPr>
        <p:spPr bwMode="auto">
          <a:xfrm>
            <a:off x="1905000" y="2590800"/>
            <a:ext cx="0" cy="1828800"/>
          </a:xfrm>
          <a:prstGeom prst="line">
            <a:avLst/>
          </a:prstGeom>
          <a:noFill/>
          <a:ln w="28575">
            <a:solidFill>
              <a:schemeClr val="tx1"/>
            </a:solidFill>
            <a:round/>
            <a:headEnd type="none" w="sm" len="sm"/>
            <a:tailEnd type="none" w="sm" len="sm"/>
          </a:ln>
          <a:effectLst/>
        </p:spPr>
        <p:txBody>
          <a:bodyPr/>
          <a:lstStyle/>
          <a:p>
            <a:endParaRPr lang="en-US"/>
          </a:p>
        </p:txBody>
      </p:sp>
      <p:sp>
        <p:nvSpPr>
          <p:cNvPr id="9222" name="Line 7"/>
          <p:cNvSpPr>
            <a:spLocks noChangeShapeType="1"/>
          </p:cNvSpPr>
          <p:nvPr/>
        </p:nvSpPr>
        <p:spPr bwMode="auto">
          <a:xfrm>
            <a:off x="1676400" y="4191000"/>
            <a:ext cx="1828800" cy="0"/>
          </a:xfrm>
          <a:prstGeom prst="line">
            <a:avLst/>
          </a:prstGeom>
          <a:noFill/>
          <a:ln w="28575">
            <a:solidFill>
              <a:schemeClr val="tx1"/>
            </a:solidFill>
            <a:round/>
            <a:headEnd type="none" w="sm" len="sm"/>
            <a:tailEnd type="none" w="sm" len="sm"/>
          </a:ln>
          <a:effectLst/>
        </p:spPr>
        <p:txBody>
          <a:bodyPr/>
          <a:lstStyle/>
          <a:p>
            <a:endParaRPr lang="en-US"/>
          </a:p>
        </p:txBody>
      </p:sp>
      <p:sp>
        <p:nvSpPr>
          <p:cNvPr id="9223" name="Text Box 8"/>
          <p:cNvSpPr txBox="1">
            <a:spLocks noChangeArrowheads="1"/>
          </p:cNvSpPr>
          <p:nvPr/>
        </p:nvSpPr>
        <p:spPr bwMode="auto">
          <a:xfrm rot="-5400000">
            <a:off x="1173957" y="2864643"/>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Stress </a:t>
            </a:r>
            <a:r>
              <a:rPr lang="en-US" sz="1800">
                <a:latin typeface="Symbol" pitchFamily="18" charset="2"/>
              </a:rPr>
              <a:t>s</a:t>
            </a:r>
          </a:p>
        </p:txBody>
      </p:sp>
      <p:sp>
        <p:nvSpPr>
          <p:cNvPr id="9224" name="Text Box 9"/>
          <p:cNvSpPr txBox="1">
            <a:spLocks noChangeArrowheads="1"/>
          </p:cNvSpPr>
          <p:nvPr/>
        </p:nvSpPr>
        <p:spPr bwMode="auto">
          <a:xfrm>
            <a:off x="2667000" y="41910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Strain </a:t>
            </a:r>
            <a:r>
              <a:rPr lang="en-US" sz="1800">
                <a:latin typeface="Symbol" pitchFamily="18" charset="2"/>
              </a:rPr>
              <a:t>e</a:t>
            </a:r>
          </a:p>
        </p:txBody>
      </p:sp>
      <p:sp>
        <p:nvSpPr>
          <p:cNvPr id="9225" name="Line 10"/>
          <p:cNvSpPr>
            <a:spLocks noChangeShapeType="1"/>
          </p:cNvSpPr>
          <p:nvPr/>
        </p:nvSpPr>
        <p:spPr bwMode="auto">
          <a:xfrm flipV="1">
            <a:off x="1905000" y="3657600"/>
            <a:ext cx="1219200" cy="533400"/>
          </a:xfrm>
          <a:prstGeom prst="line">
            <a:avLst/>
          </a:prstGeom>
          <a:noFill/>
          <a:ln w="19050">
            <a:solidFill>
              <a:srgbClr val="660033"/>
            </a:solidFill>
            <a:round/>
            <a:headEnd type="none" w="sm" len="sm"/>
            <a:tailEnd type="none" w="sm" len="sm"/>
          </a:ln>
          <a:effectLst/>
        </p:spPr>
        <p:txBody>
          <a:bodyPr/>
          <a:lstStyle/>
          <a:p>
            <a:endParaRPr lang="en-US"/>
          </a:p>
        </p:txBody>
      </p:sp>
      <p:sp>
        <p:nvSpPr>
          <p:cNvPr id="9226" name="Line 11"/>
          <p:cNvSpPr>
            <a:spLocks noChangeShapeType="1"/>
          </p:cNvSpPr>
          <p:nvPr/>
        </p:nvSpPr>
        <p:spPr bwMode="auto">
          <a:xfrm flipV="1">
            <a:off x="1905000" y="2819400"/>
            <a:ext cx="1219200" cy="1371600"/>
          </a:xfrm>
          <a:prstGeom prst="line">
            <a:avLst/>
          </a:prstGeom>
          <a:noFill/>
          <a:ln w="19050">
            <a:solidFill>
              <a:srgbClr val="660033"/>
            </a:solidFill>
            <a:round/>
            <a:headEnd type="none" w="sm" len="sm"/>
            <a:tailEnd type="none" w="sm" len="sm"/>
          </a:ln>
          <a:effectLst/>
        </p:spPr>
        <p:txBody>
          <a:bodyPr/>
          <a:lstStyle/>
          <a:p>
            <a:endParaRPr lang="en-US"/>
          </a:p>
        </p:txBody>
      </p:sp>
      <p:sp>
        <p:nvSpPr>
          <p:cNvPr id="9227" name="Text Box 12"/>
          <p:cNvSpPr txBox="1">
            <a:spLocks noChangeArrowheads="1"/>
          </p:cNvSpPr>
          <p:nvPr/>
        </p:nvSpPr>
        <p:spPr bwMode="auto">
          <a:xfrm>
            <a:off x="2133600" y="2514600"/>
            <a:ext cx="1295400" cy="58420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latin typeface="Arial" charset="0"/>
              </a:rPr>
              <a:t>Stiff material</a:t>
            </a:r>
          </a:p>
        </p:txBody>
      </p:sp>
      <p:sp>
        <p:nvSpPr>
          <p:cNvPr id="9228" name="Text Box 13"/>
          <p:cNvSpPr txBox="1">
            <a:spLocks noChangeArrowheads="1"/>
          </p:cNvSpPr>
          <p:nvPr/>
        </p:nvSpPr>
        <p:spPr bwMode="auto">
          <a:xfrm>
            <a:off x="3200400" y="3505200"/>
            <a:ext cx="1143000" cy="58420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latin typeface="Arial" charset="0"/>
              </a:rPr>
              <a:t>Ductile material</a:t>
            </a:r>
          </a:p>
        </p:txBody>
      </p:sp>
      <p:graphicFrame>
        <p:nvGraphicFramePr>
          <p:cNvPr id="9229" name="Object 14"/>
          <p:cNvGraphicFramePr>
            <a:graphicFrameLocks noChangeAspect="1"/>
          </p:cNvGraphicFramePr>
          <p:nvPr/>
        </p:nvGraphicFramePr>
        <p:xfrm>
          <a:off x="1524000" y="4800600"/>
          <a:ext cx="2490788" cy="1831975"/>
        </p:xfrm>
        <a:graphic>
          <a:graphicData uri="http://schemas.openxmlformats.org/presentationml/2006/ole">
            <p:oleObj spid="_x0000_s9229" name="Equation" r:id="rId3" imgW="1397000" imgH="10287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Inelastic Material</a:t>
            </a:r>
          </a:p>
        </p:txBody>
      </p:sp>
      <p:sp>
        <p:nvSpPr>
          <p:cNvPr id="10243" name="Rectangle 3"/>
          <p:cNvSpPr>
            <a:spLocks noGrp="1" noChangeArrowheads="1"/>
          </p:cNvSpPr>
          <p:nvPr>
            <p:ph type="body" sz="half" idx="2"/>
          </p:nvPr>
        </p:nvSpPr>
        <p:spPr>
          <a:noFill/>
        </p:spPr>
        <p:txBody>
          <a:bodyPr/>
          <a:lstStyle/>
          <a:p>
            <a:pPr eaLnBrk="1" hangingPunct="1"/>
            <a:r>
              <a:rPr lang="en-US" sz="2000" smtClean="0"/>
              <a:t>The linear behavior of materials only lasts up to a certain strength – the </a:t>
            </a:r>
            <a:r>
              <a:rPr lang="en-US" sz="2000" i="1" smtClean="0"/>
              <a:t>yield strength</a:t>
            </a:r>
            <a:r>
              <a:rPr lang="en-US" sz="2000" smtClean="0"/>
              <a:t>.</a:t>
            </a:r>
          </a:p>
          <a:p>
            <a:pPr eaLnBrk="1" hangingPunct="1"/>
            <a:endParaRPr lang="en-US" sz="2000" smtClean="0"/>
          </a:p>
          <a:p>
            <a:pPr eaLnBrk="1" hangingPunct="1"/>
            <a:r>
              <a:rPr lang="en-US" sz="2000" smtClean="0"/>
              <a:t>Materials can continue to deform but they won’t restore their shape.</a:t>
            </a:r>
          </a:p>
          <a:p>
            <a:pPr eaLnBrk="1" hangingPunct="1"/>
            <a:endParaRPr lang="en-US" sz="2000" smtClean="0"/>
          </a:p>
          <a:p>
            <a:pPr eaLnBrk="1" hangingPunct="1"/>
            <a:r>
              <a:rPr lang="en-US" sz="2000" smtClean="0"/>
              <a:t>For very high strain a material will break.</a:t>
            </a:r>
          </a:p>
        </p:txBody>
      </p:sp>
      <p:pic>
        <p:nvPicPr>
          <p:cNvPr id="10244" name="Picture 15"/>
          <p:cNvPicPr>
            <a:picLocks noChangeAspect="1" noChangeArrowheads="1"/>
          </p:cNvPicPr>
          <p:nvPr/>
        </p:nvPicPr>
        <p:blipFill>
          <a:blip r:embed="rId2"/>
          <a:srcRect/>
          <a:stretch>
            <a:fillRect/>
          </a:stretch>
        </p:blipFill>
        <p:spPr bwMode="auto">
          <a:xfrm>
            <a:off x="609600" y="2438400"/>
            <a:ext cx="4286250" cy="2671763"/>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Shear Force</a:t>
            </a:r>
          </a:p>
        </p:txBody>
      </p:sp>
      <p:sp>
        <p:nvSpPr>
          <p:cNvPr id="11267" name="Rectangle 3"/>
          <p:cNvSpPr>
            <a:spLocks noGrp="1" noChangeArrowheads="1"/>
          </p:cNvSpPr>
          <p:nvPr>
            <p:ph type="body" sz="half" idx="2"/>
          </p:nvPr>
        </p:nvSpPr>
        <p:spPr/>
        <p:txBody>
          <a:bodyPr/>
          <a:lstStyle/>
          <a:p>
            <a:pPr eaLnBrk="1" hangingPunct="1"/>
            <a:r>
              <a:rPr lang="en-US" sz="2000" smtClean="0"/>
              <a:t>Displacement of a solid can follow the surface of a solid.</a:t>
            </a:r>
          </a:p>
          <a:p>
            <a:pPr eaLnBrk="1" hangingPunct="1"/>
            <a:endParaRPr lang="en-US" sz="2000" smtClean="0"/>
          </a:p>
          <a:p>
            <a:pPr eaLnBrk="1" hangingPunct="1"/>
            <a:r>
              <a:rPr lang="en-US" sz="2000" smtClean="0"/>
              <a:t>This is due a shear force.</a:t>
            </a:r>
          </a:p>
          <a:p>
            <a:pPr eaLnBrk="1" hangingPunct="1"/>
            <a:endParaRPr lang="en-US" sz="2000" smtClean="0"/>
          </a:p>
          <a:p>
            <a:pPr eaLnBrk="1" hangingPunct="1"/>
            <a:r>
              <a:rPr lang="en-US" sz="2000" smtClean="0"/>
              <a:t>One can measure a shear stress </a:t>
            </a:r>
            <a:r>
              <a:rPr lang="en-US" sz="2000" smtClean="0">
                <a:latin typeface="Symbol" pitchFamily="18" charset="2"/>
              </a:rPr>
              <a:t>s</a:t>
            </a:r>
            <a:r>
              <a:rPr lang="en-US" sz="2000" i="1" baseline="-25000" smtClean="0"/>
              <a:t>s</a:t>
            </a:r>
            <a:r>
              <a:rPr lang="en-US" sz="2000" smtClean="0"/>
              <a:t> and a shear strain </a:t>
            </a:r>
            <a:r>
              <a:rPr lang="en-US" sz="2000" smtClean="0">
                <a:latin typeface="Symbol" pitchFamily="18" charset="2"/>
              </a:rPr>
              <a:t>e</a:t>
            </a:r>
            <a:r>
              <a:rPr lang="en-US" sz="2000" i="1" baseline="-25000" smtClean="0"/>
              <a:t>s</a:t>
            </a:r>
            <a:r>
              <a:rPr lang="en-US" sz="2000" smtClean="0"/>
              <a:t>.</a:t>
            </a:r>
          </a:p>
          <a:p>
            <a:pPr eaLnBrk="1" hangingPunct="1"/>
            <a:endParaRPr lang="en-US" sz="2000" smtClean="0"/>
          </a:p>
        </p:txBody>
      </p:sp>
      <p:graphicFrame>
        <p:nvGraphicFramePr>
          <p:cNvPr id="11268" name="Object 11"/>
          <p:cNvGraphicFramePr>
            <a:graphicFrameLocks noChangeAspect="1"/>
          </p:cNvGraphicFramePr>
          <p:nvPr/>
        </p:nvGraphicFramePr>
        <p:xfrm>
          <a:off x="7315200" y="5334000"/>
          <a:ext cx="1055688" cy="798513"/>
        </p:xfrm>
        <a:graphic>
          <a:graphicData uri="http://schemas.openxmlformats.org/presentationml/2006/ole">
            <p:oleObj spid="_x0000_s11268" name="Equation" r:id="rId3" imgW="520474" imgH="393529" progId="Equation.3">
              <p:embed/>
            </p:oleObj>
          </a:graphicData>
        </a:graphic>
      </p:graphicFrame>
      <p:graphicFrame>
        <p:nvGraphicFramePr>
          <p:cNvPr id="11269" name="Object 12"/>
          <p:cNvGraphicFramePr>
            <a:graphicFrameLocks noChangeAspect="1"/>
          </p:cNvGraphicFramePr>
          <p:nvPr/>
        </p:nvGraphicFramePr>
        <p:xfrm>
          <a:off x="5588000" y="5334000"/>
          <a:ext cx="992188" cy="788988"/>
        </p:xfrm>
        <a:graphic>
          <a:graphicData uri="http://schemas.openxmlformats.org/presentationml/2006/ole">
            <p:oleObj spid="_x0000_s11269" name="Equation" r:id="rId4" imgW="495085" imgH="393529" progId="Equation.3">
              <p:embed/>
            </p:oleObj>
          </a:graphicData>
        </a:graphic>
      </p:graphicFrame>
      <p:pic>
        <p:nvPicPr>
          <p:cNvPr id="11270" name="Picture 20"/>
          <p:cNvPicPr>
            <a:picLocks noChangeAspect="1" noChangeArrowheads="1"/>
          </p:cNvPicPr>
          <p:nvPr/>
        </p:nvPicPr>
        <p:blipFill>
          <a:blip r:embed="rId5"/>
          <a:srcRect/>
          <a:stretch>
            <a:fillRect/>
          </a:stretch>
        </p:blipFill>
        <p:spPr bwMode="auto">
          <a:xfrm>
            <a:off x="304800" y="2247900"/>
            <a:ext cx="4608513" cy="2705100"/>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Shear Modulus</a:t>
            </a:r>
          </a:p>
        </p:txBody>
      </p:sp>
      <p:sp>
        <p:nvSpPr>
          <p:cNvPr id="12291" name="Rectangle 3"/>
          <p:cNvSpPr>
            <a:spLocks noGrp="1" noChangeArrowheads="1"/>
          </p:cNvSpPr>
          <p:nvPr>
            <p:ph type="body" sz="half" idx="2"/>
          </p:nvPr>
        </p:nvSpPr>
        <p:spPr/>
        <p:txBody>
          <a:bodyPr/>
          <a:lstStyle/>
          <a:p>
            <a:pPr eaLnBrk="1" hangingPunct="1"/>
            <a:r>
              <a:rPr lang="en-US" sz="2000" smtClean="0"/>
              <a:t>Materials also have a modulus from shear forces.</a:t>
            </a:r>
          </a:p>
          <a:p>
            <a:pPr eaLnBrk="1" hangingPunct="1"/>
            <a:endParaRPr lang="en-US" sz="2000" smtClean="0"/>
          </a:p>
          <a:p>
            <a:pPr eaLnBrk="1" hangingPunct="1"/>
            <a:r>
              <a:rPr lang="en-US" sz="2000" smtClean="0"/>
              <a:t>Shear modulus </a:t>
            </a:r>
            <a:r>
              <a:rPr lang="en-US" sz="2000" i="1" smtClean="0"/>
              <a:t>S</a:t>
            </a:r>
            <a:r>
              <a:rPr lang="en-US" sz="2000" smtClean="0"/>
              <a:t> also relates to Hooke’s law.</a:t>
            </a:r>
          </a:p>
          <a:p>
            <a:pPr eaLnBrk="1" hangingPunct="1"/>
            <a:endParaRPr lang="en-US" sz="2000" smtClean="0"/>
          </a:p>
          <a:p>
            <a:pPr eaLnBrk="1" hangingPunct="1"/>
            <a:r>
              <a:rPr lang="en-US" sz="2000" smtClean="0"/>
              <a:t>The angle </a:t>
            </a:r>
            <a:r>
              <a:rPr lang="en-US" sz="2000" smtClean="0">
                <a:latin typeface="Symbol" pitchFamily="18" charset="2"/>
              </a:rPr>
              <a:t>g</a:t>
            </a:r>
            <a:r>
              <a:rPr lang="en-US" sz="2000" smtClean="0"/>
              <a:t> = </a:t>
            </a:r>
            <a:r>
              <a:rPr lang="en-US" sz="2000" smtClean="0">
                <a:latin typeface="Symbol" pitchFamily="18" charset="2"/>
              </a:rPr>
              <a:t>D</a:t>
            </a:r>
            <a:r>
              <a:rPr lang="en-US" sz="2000" i="1" smtClean="0"/>
              <a:t>x</a:t>
            </a:r>
            <a:r>
              <a:rPr lang="en-US" sz="2000" smtClean="0"/>
              <a:t>/</a:t>
            </a:r>
            <a:r>
              <a:rPr lang="en-US" sz="2000" i="1" smtClean="0"/>
              <a:t>L</a:t>
            </a:r>
            <a:r>
              <a:rPr lang="en-US" sz="2000" smtClean="0"/>
              <a:t> is sometimes used for shear.</a:t>
            </a:r>
          </a:p>
          <a:p>
            <a:pPr lvl="1" eaLnBrk="1" hangingPunct="1"/>
            <a:r>
              <a:rPr lang="en-US" sz="1800" smtClean="0"/>
              <a:t>Sine approximates angle</a:t>
            </a:r>
          </a:p>
        </p:txBody>
      </p:sp>
      <p:graphicFrame>
        <p:nvGraphicFramePr>
          <p:cNvPr id="12292" name="Object 11"/>
          <p:cNvGraphicFramePr>
            <a:graphicFrameLocks noChangeAspect="1"/>
          </p:cNvGraphicFramePr>
          <p:nvPr/>
        </p:nvGraphicFramePr>
        <p:xfrm>
          <a:off x="1524000" y="4267200"/>
          <a:ext cx="2581275" cy="1900238"/>
        </p:xfrm>
        <a:graphic>
          <a:graphicData uri="http://schemas.openxmlformats.org/presentationml/2006/ole">
            <p:oleObj spid="_x0000_s12292" name="Equation" r:id="rId3" imgW="1447800" imgH="1066800" progId="Equation.3">
              <p:embed/>
            </p:oleObj>
          </a:graphicData>
        </a:graphic>
      </p:graphicFrame>
      <p:pic>
        <p:nvPicPr>
          <p:cNvPr id="12293" name="Picture 14"/>
          <p:cNvPicPr>
            <a:picLocks noChangeAspect="1" noChangeArrowheads="1"/>
          </p:cNvPicPr>
          <p:nvPr/>
        </p:nvPicPr>
        <p:blipFill>
          <a:blip r:embed="rId4"/>
          <a:srcRect/>
          <a:stretch>
            <a:fillRect/>
          </a:stretch>
        </p:blipFill>
        <p:spPr bwMode="auto">
          <a:xfrm>
            <a:off x="304800" y="1447800"/>
            <a:ext cx="4608513" cy="2706688"/>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152400"/>
            <a:ext cx="7772400" cy="1143000"/>
          </a:xfrm>
        </p:spPr>
        <p:txBody>
          <a:bodyPr/>
          <a:lstStyle/>
          <a:p>
            <a:pPr eaLnBrk="1" hangingPunct="1"/>
            <a:r>
              <a:rPr lang="en-US" smtClean="0"/>
              <a:t>Volume Stress</a:t>
            </a:r>
          </a:p>
        </p:txBody>
      </p:sp>
      <p:sp>
        <p:nvSpPr>
          <p:cNvPr id="13315" name="Rectangle 3"/>
          <p:cNvSpPr>
            <a:spLocks noGrp="1" noChangeArrowheads="1"/>
          </p:cNvSpPr>
          <p:nvPr>
            <p:ph type="body" sz="half" idx="2"/>
          </p:nvPr>
        </p:nvSpPr>
        <p:spPr>
          <a:xfrm>
            <a:off x="4800600" y="1481138"/>
            <a:ext cx="3810000" cy="4114800"/>
          </a:xfrm>
        </p:spPr>
        <p:txBody>
          <a:bodyPr/>
          <a:lstStyle/>
          <a:p>
            <a:pPr eaLnBrk="1" hangingPunct="1"/>
            <a:r>
              <a:rPr lang="en-US" sz="2000" smtClean="0"/>
              <a:t>Pressure from all sides can change the volume of a solid.</a:t>
            </a:r>
          </a:p>
          <a:p>
            <a:pPr eaLnBrk="1" hangingPunct="1"/>
            <a:endParaRPr lang="en-US" sz="2000" smtClean="0"/>
          </a:p>
          <a:p>
            <a:pPr eaLnBrk="1" hangingPunct="1"/>
            <a:r>
              <a:rPr lang="en-US" sz="2000" smtClean="0"/>
              <a:t>There is a volume stress and volume strain.</a:t>
            </a:r>
          </a:p>
        </p:txBody>
      </p:sp>
      <p:graphicFrame>
        <p:nvGraphicFramePr>
          <p:cNvPr id="13316" name="Object 14"/>
          <p:cNvGraphicFramePr>
            <a:graphicFrameLocks noChangeAspect="1"/>
          </p:cNvGraphicFramePr>
          <p:nvPr/>
        </p:nvGraphicFramePr>
        <p:xfrm>
          <a:off x="5308600" y="4572000"/>
          <a:ext cx="1552575" cy="788988"/>
        </p:xfrm>
        <a:graphic>
          <a:graphicData uri="http://schemas.openxmlformats.org/presentationml/2006/ole">
            <p:oleObj spid="_x0000_s13316" name="Equation" r:id="rId3" imgW="774364" imgH="393529" progId="Equation.3">
              <p:embed/>
            </p:oleObj>
          </a:graphicData>
        </a:graphic>
      </p:graphicFrame>
      <p:grpSp>
        <p:nvGrpSpPr>
          <p:cNvPr id="13317" name="Group 1"/>
          <p:cNvGrpSpPr>
            <a:grpSpLocks/>
          </p:cNvGrpSpPr>
          <p:nvPr/>
        </p:nvGrpSpPr>
        <p:grpSpPr bwMode="auto">
          <a:xfrm>
            <a:off x="838200" y="1447800"/>
            <a:ext cx="3810000" cy="3352800"/>
            <a:chOff x="1447800" y="2819400"/>
            <a:chExt cx="3200400" cy="1981200"/>
          </a:xfrm>
        </p:grpSpPr>
        <p:sp>
          <p:nvSpPr>
            <p:cNvPr id="13319" name="Rectangle 5"/>
            <p:cNvSpPr>
              <a:spLocks noChangeArrowheads="1"/>
            </p:cNvSpPr>
            <p:nvPr/>
          </p:nvSpPr>
          <p:spPr bwMode="auto">
            <a:xfrm>
              <a:off x="1981200" y="3429000"/>
              <a:ext cx="1600200" cy="914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13320" name="AutoShape 6"/>
            <p:cNvSpPr>
              <a:spLocks noChangeArrowheads="1"/>
            </p:cNvSpPr>
            <p:nvPr/>
          </p:nvSpPr>
          <p:spPr bwMode="auto">
            <a:xfrm>
              <a:off x="2133600" y="3505200"/>
              <a:ext cx="1295400" cy="762000"/>
            </a:xfrm>
            <a:prstGeom prst="parallelogram">
              <a:avLst>
                <a:gd name="adj" fmla="val 0"/>
              </a:avLst>
            </a:prstGeom>
            <a:noFill/>
            <a:ln w="12700">
              <a:solidFill>
                <a:schemeClr val="tx1"/>
              </a:solidFill>
              <a:prstDash val="dash"/>
              <a:miter lim="800000"/>
              <a:headEnd type="none" w="sm" len="sm"/>
              <a:tailEnd type="none" w="sm" len="sm"/>
            </a:ln>
            <a:effectLst/>
          </p:spPr>
          <p:txBody>
            <a:bodyPr wrap="none" anchor="ctr"/>
            <a:lstStyle/>
            <a:p>
              <a:endParaRPr lang="en-IN"/>
            </a:p>
          </p:txBody>
        </p:sp>
        <p:sp>
          <p:nvSpPr>
            <p:cNvPr id="13321" name="Line 7"/>
            <p:cNvSpPr>
              <a:spLocks noChangeShapeType="1"/>
            </p:cNvSpPr>
            <p:nvPr/>
          </p:nvSpPr>
          <p:spPr bwMode="auto">
            <a:xfrm rot="16200000" flipH="1">
              <a:off x="1714500" y="3619500"/>
              <a:ext cx="0" cy="53340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3322" name="Text Box 8"/>
            <p:cNvSpPr txBox="1">
              <a:spLocks noChangeArrowheads="1"/>
            </p:cNvSpPr>
            <p:nvPr/>
          </p:nvSpPr>
          <p:spPr bwMode="auto">
            <a:xfrm>
              <a:off x="1752600" y="2819400"/>
              <a:ext cx="3048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i="1"/>
                <a:t>P</a:t>
              </a:r>
            </a:p>
          </p:txBody>
        </p:sp>
        <p:sp>
          <p:nvSpPr>
            <p:cNvPr id="13323" name="Text Box 9"/>
            <p:cNvSpPr txBox="1">
              <a:spLocks noChangeArrowheads="1"/>
            </p:cNvSpPr>
            <p:nvPr/>
          </p:nvSpPr>
          <p:spPr bwMode="auto">
            <a:xfrm>
              <a:off x="3352800" y="3429000"/>
              <a:ext cx="4572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latin typeface="Symbol" pitchFamily="18" charset="2"/>
                </a:rPr>
                <a:t>D</a:t>
              </a:r>
              <a:r>
                <a:rPr lang="en-US" sz="1600" i="1"/>
                <a:t>V</a:t>
              </a:r>
            </a:p>
          </p:txBody>
        </p:sp>
        <p:sp>
          <p:nvSpPr>
            <p:cNvPr id="13324" name="Text Box 10"/>
            <p:cNvSpPr txBox="1">
              <a:spLocks noChangeArrowheads="1"/>
            </p:cNvSpPr>
            <p:nvPr/>
          </p:nvSpPr>
          <p:spPr bwMode="auto">
            <a:xfrm>
              <a:off x="3048000" y="3886200"/>
              <a:ext cx="3048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i="1"/>
                <a:t>V</a:t>
              </a:r>
            </a:p>
          </p:txBody>
        </p:sp>
        <p:sp>
          <p:nvSpPr>
            <p:cNvPr id="13325" name="Line 11"/>
            <p:cNvSpPr>
              <a:spLocks noChangeShapeType="1"/>
            </p:cNvSpPr>
            <p:nvPr/>
          </p:nvSpPr>
          <p:spPr bwMode="auto">
            <a:xfrm rot="5400000">
              <a:off x="3848100" y="3619500"/>
              <a:ext cx="0" cy="53340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3326" name="Line 12"/>
            <p:cNvSpPr>
              <a:spLocks noChangeShapeType="1"/>
            </p:cNvSpPr>
            <p:nvPr/>
          </p:nvSpPr>
          <p:spPr bwMode="auto">
            <a:xfrm rot="16200000" flipH="1">
              <a:off x="2590800" y="3200400"/>
              <a:ext cx="457200" cy="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3327" name="Line 13"/>
            <p:cNvSpPr>
              <a:spLocks noChangeShapeType="1"/>
            </p:cNvSpPr>
            <p:nvPr/>
          </p:nvSpPr>
          <p:spPr bwMode="auto">
            <a:xfrm rot="5400000" flipH="1" flipV="1">
              <a:off x="2590800" y="4572000"/>
              <a:ext cx="457200" cy="0"/>
            </a:xfrm>
            <a:prstGeom prst="line">
              <a:avLst/>
            </a:prstGeom>
            <a:noFill/>
            <a:ln w="31750">
              <a:solidFill>
                <a:schemeClr val="hlink"/>
              </a:solidFill>
              <a:round/>
              <a:headEnd type="none" w="sm" len="sm"/>
              <a:tailEnd type="triangle" w="med" len="lg"/>
            </a:ln>
            <a:effectLst/>
          </p:spPr>
          <p:txBody>
            <a:bodyPr/>
            <a:lstStyle/>
            <a:p>
              <a:endParaRPr lang="en-US"/>
            </a:p>
          </p:txBody>
        </p:sp>
        <p:sp>
          <p:nvSpPr>
            <p:cNvPr id="13328" name="Text Box 15"/>
            <p:cNvSpPr txBox="1">
              <a:spLocks noChangeArrowheads="1"/>
            </p:cNvSpPr>
            <p:nvPr/>
          </p:nvSpPr>
          <p:spPr bwMode="auto">
            <a:xfrm>
              <a:off x="3124200" y="4343400"/>
              <a:ext cx="1524000"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sz="1600" i="1"/>
                <a:t>A </a:t>
              </a:r>
              <a:r>
                <a:rPr lang="en-US" sz="1600"/>
                <a:t>(surface area)</a:t>
              </a:r>
            </a:p>
          </p:txBody>
        </p:sp>
      </p:grpSp>
      <p:graphicFrame>
        <p:nvGraphicFramePr>
          <p:cNvPr id="13318" name="Object 16"/>
          <p:cNvGraphicFramePr>
            <a:graphicFrameLocks noChangeAspect="1"/>
          </p:cNvGraphicFramePr>
          <p:nvPr/>
        </p:nvGraphicFramePr>
        <p:xfrm>
          <a:off x="7391400" y="4572000"/>
          <a:ext cx="1184275" cy="798513"/>
        </p:xfrm>
        <a:graphic>
          <a:graphicData uri="http://schemas.openxmlformats.org/presentationml/2006/ole">
            <p:oleObj spid="_x0000_s13318" name="Equation" r:id="rId4" imgW="583947" imgH="393529"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2005</TotalTime>
  <Words>948</Words>
  <Application>Microsoft Office PowerPoint</Application>
  <PresentationFormat>On-screen Show (4:3)</PresentationFormat>
  <Paragraphs>136</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Concepts of Stresses and Strain</vt:lpstr>
      <vt:lpstr>Deformation of a Solid</vt:lpstr>
      <vt:lpstr>Stress</vt:lpstr>
      <vt:lpstr>Strain</vt:lpstr>
      <vt:lpstr>Young’s Modulus</vt:lpstr>
      <vt:lpstr>Inelastic Material</vt:lpstr>
      <vt:lpstr>Shear Force</vt:lpstr>
      <vt:lpstr>Shear Modulus</vt:lpstr>
      <vt:lpstr>Volume Stress</vt:lpstr>
      <vt:lpstr>Bulk Modulus</vt:lpstr>
      <vt:lpstr>Slide 11</vt:lpstr>
      <vt:lpstr>Twist a Leg</vt:lpstr>
      <vt:lpstr>Slide 13</vt:lpstr>
      <vt:lpstr>Slide 14</vt:lpstr>
      <vt:lpstr>Slide 15</vt:lpstr>
      <vt:lpstr>Slide 16</vt:lpstr>
      <vt:lpstr>Slide 17</vt:lpstr>
      <vt:lpstr>Slide 18</vt:lpstr>
      <vt:lpstr>Slide 19</vt:lpstr>
    </vt:vector>
  </TitlesOfParts>
  <Company>Northern Illinois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and Strain</dc:title>
  <dc:subject>Phys 253</dc:subject>
  <dc:creator>Michael R. Fortner</dc:creator>
  <cp:lastModifiedBy>nero</cp:lastModifiedBy>
  <cp:revision>68</cp:revision>
  <dcterms:created xsi:type="dcterms:W3CDTF">2002-08-22T23:10:05Z</dcterms:created>
  <dcterms:modified xsi:type="dcterms:W3CDTF">2016-05-10T14:05:48Z</dcterms:modified>
  <cp:category>Circular motion and gravity</cp:category>
</cp:coreProperties>
</file>