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1"/>
  </p:notesMasterIdLst>
  <p:sldIdLst>
    <p:sldId id="274" r:id="rId2"/>
    <p:sldId id="305" r:id="rId3"/>
    <p:sldId id="306" r:id="rId4"/>
    <p:sldId id="307" r:id="rId5"/>
    <p:sldId id="308" r:id="rId6"/>
    <p:sldId id="310" r:id="rId7"/>
    <p:sldId id="309" r:id="rId8"/>
    <p:sldId id="311" r:id="rId9"/>
    <p:sldId id="312" r:id="rId10"/>
    <p:sldId id="313" r:id="rId11"/>
    <p:sldId id="315" r:id="rId12"/>
    <p:sldId id="316" r:id="rId13"/>
    <p:sldId id="314" r:id="rId14"/>
    <p:sldId id="317" r:id="rId15"/>
    <p:sldId id="323" r:id="rId16"/>
    <p:sldId id="319" r:id="rId17"/>
    <p:sldId id="324" r:id="rId18"/>
    <p:sldId id="318" r:id="rId19"/>
    <p:sldId id="32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2075" autoAdjust="0"/>
  </p:normalViewPr>
  <p:slideViewPr>
    <p:cSldViewPr snapToGrid="0">
      <p:cViewPr varScale="1">
        <p:scale>
          <a:sx n="84" d="100"/>
          <a:sy n="84" d="100"/>
        </p:scale>
        <p:origin x="156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EC753-E0A5-48EE-A8A7-3CA7ADE87788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8B61F-9D3E-43D1-9301-FDA895E83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20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8B61F-9D3E-43D1-9301-FDA895E838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74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8B61F-9D3E-43D1-9301-FDA895E8381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53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FB91D-11C1-4757-BDC1-F4733BC119D1}" type="datetime1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F5DC1-BB79-4DEE-990B-35E7BC9D3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268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A9F1-3771-401C-84F2-B8C6E9A7A2C1}" type="datetime1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F5DC1-BB79-4DEE-990B-35E7BC9D3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98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C786-7DB8-4F74-BF90-A1EB504700EC}" type="datetime1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F5DC1-BB79-4DEE-990B-35E7BC9D3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3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0" y="990600"/>
            <a:ext cx="9144000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1" y="6735862"/>
            <a:ext cx="9144000" cy="0"/>
          </a:xfrm>
          <a:prstGeom prst="line">
            <a:avLst/>
          </a:prstGeom>
          <a:ln w="2222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8382000" y="6508224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z="2400" smtClean="0"/>
              <a:pPr algn="r">
                <a:defRPr/>
              </a:pPr>
              <a:t>‹#›</a:t>
            </a:fld>
            <a:endParaRPr lang="en-US" altLang="en-US" sz="2400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0654" y="202990"/>
            <a:ext cx="7042080" cy="554587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180653" y="1173984"/>
            <a:ext cx="8768137" cy="5223272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3308278" y="6525518"/>
            <a:ext cx="2167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Atul JAIN,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IITKgp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47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D7B87-DE1B-4D36-AC45-427CC4AFD3E5}" type="datetime1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F5DC1-BB79-4DEE-990B-35E7BC9D3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5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817B-B7E9-4221-AB05-CEA1590EE27A}" type="datetime1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Atul JAIN, </a:t>
            </a:r>
            <a:r>
              <a:rPr lang="en-US" dirty="0" err="1" smtClean="0"/>
              <a:t>IITKgp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="1"/>
            </a:lvl1pPr>
          </a:lstStyle>
          <a:p>
            <a:r>
              <a:rPr lang="en-US" dirty="0" smtClean="0"/>
              <a:t>Slide </a:t>
            </a:r>
            <a:fld id="{0EBF5DC1-BB79-4DEE-990B-35E7BC9D39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527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360E4-AFED-4CBC-809C-4D1C3FBA1EE3}" type="datetime1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F5DC1-BB79-4DEE-990B-35E7BC9D3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40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C7B6-D293-4060-BA7D-4C66766FDEAC}" type="datetime1">
              <a:rPr lang="en-US" smtClean="0"/>
              <a:t>9/3/2019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F5DC1-BB79-4DEE-990B-35E7BC9D3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989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5B4A2-A3EE-4FDD-B949-6CD37B99BB20}" type="datetime1">
              <a:rPr lang="en-US" smtClean="0"/>
              <a:t>9/3/2019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F5DC1-BB79-4DEE-990B-35E7BC9D3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34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2C20-2852-435A-8CF0-C8894D5731BA}" type="datetime1">
              <a:rPr lang="en-US" smtClean="0"/>
              <a:t>9/3/2019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F5DC1-BB79-4DEE-990B-35E7BC9D3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97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35F81-F3B5-4242-B1F9-A6094F15D2AA}" type="datetime1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F5DC1-BB79-4DEE-990B-35E7BC9D3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11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4599F-ABCA-4919-9FB3-F9D80F9C2C51}" type="datetime1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F5DC1-BB79-4DEE-990B-35E7BC9D3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16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88129-513E-4E23-9840-0CF458D0E23E}" type="datetime1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F5DC1-BB79-4DEE-990B-35E7BC9D3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17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2083" y="2046901"/>
            <a:ext cx="7483792" cy="173393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Bending Moment and Shear Force Diagrams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28 March 2017</a:t>
            </a:r>
            <a:br>
              <a:rPr lang="en-US" sz="4000" dirty="0" smtClean="0"/>
            </a:br>
            <a:r>
              <a:rPr lang="en-US" sz="4000" dirty="0" smtClean="0"/>
              <a:t>Atul JAIN</a:t>
            </a:r>
            <a:endParaRPr lang="en-US" sz="4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F5DC1-BB79-4DEE-990B-35E7BC9D3997}" type="slidenum">
              <a:rPr lang="en-US" smtClean="0"/>
              <a:t>1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716" y="3318934"/>
            <a:ext cx="5248596" cy="3271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047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force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80653" y="1173984"/>
            <a:ext cx="5023525" cy="5223272"/>
          </a:xfrm>
        </p:spPr>
        <p:txBody>
          <a:bodyPr/>
          <a:lstStyle/>
          <a:p>
            <a:r>
              <a:rPr lang="en-US" dirty="0" smtClean="0"/>
              <a:t>Force is continuous, any one section is enough</a:t>
            </a:r>
          </a:p>
          <a:p>
            <a:r>
              <a:rPr lang="en-US" dirty="0" smtClean="0"/>
              <a:t>For distributed load, replace distributed force by concentrated force as shown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V = -</a:t>
            </a:r>
            <a:r>
              <a:rPr lang="en-US" dirty="0" err="1" smtClean="0"/>
              <a:t>wx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M = -1/2wx</a:t>
            </a:r>
            <a:r>
              <a:rPr lang="en-US" baseline="30000" dirty="0" smtClean="0"/>
              <a:t>2</a:t>
            </a:r>
            <a:endParaRPr lang="en-US" baseline="30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271" y="1214438"/>
            <a:ext cx="359092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6953955" y="979399"/>
            <a:ext cx="0" cy="1946451"/>
          </a:xfrm>
          <a:prstGeom prst="line">
            <a:avLst/>
          </a:prstGeom>
          <a:ln w="635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605" y="2925850"/>
            <a:ext cx="1987374" cy="1719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217" y="2892586"/>
            <a:ext cx="2589388" cy="3578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736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8" name="Freeform 88"/>
          <p:cNvSpPr>
            <a:spLocks/>
          </p:cNvSpPr>
          <p:nvPr/>
        </p:nvSpPr>
        <p:spPr bwMode="auto">
          <a:xfrm>
            <a:off x="7747000" y="4216400"/>
            <a:ext cx="565150" cy="330200"/>
          </a:xfrm>
          <a:custGeom>
            <a:avLst/>
            <a:gdLst>
              <a:gd name="T0" fmla="*/ 0 w 356"/>
              <a:gd name="T1" fmla="*/ 0 h 208"/>
              <a:gd name="T2" fmla="*/ 356 w 356"/>
              <a:gd name="T3" fmla="*/ 0 h 208"/>
              <a:gd name="T4" fmla="*/ 356 w 356"/>
              <a:gd name="T5" fmla="*/ 208 h 208"/>
              <a:gd name="T6" fmla="*/ 288 w 356"/>
              <a:gd name="T7" fmla="*/ 158 h 208"/>
              <a:gd name="T8" fmla="*/ 224 w 356"/>
              <a:gd name="T9" fmla="*/ 116 h 208"/>
              <a:gd name="T10" fmla="*/ 178 w 356"/>
              <a:gd name="T11" fmla="*/ 84 h 208"/>
              <a:gd name="T12" fmla="*/ 130 w 356"/>
              <a:gd name="T13" fmla="*/ 58 h 208"/>
              <a:gd name="T14" fmla="*/ 64 w 356"/>
              <a:gd name="T15" fmla="*/ 24 h 208"/>
              <a:gd name="T16" fmla="*/ 20 w 356"/>
              <a:gd name="T17" fmla="*/ 6 h 208"/>
              <a:gd name="T18" fmla="*/ 0 w 356"/>
              <a:gd name="T19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6" h="208">
                <a:moveTo>
                  <a:pt x="0" y="0"/>
                </a:moveTo>
                <a:lnTo>
                  <a:pt x="356" y="0"/>
                </a:lnTo>
                <a:lnTo>
                  <a:pt x="356" y="208"/>
                </a:lnTo>
                <a:lnTo>
                  <a:pt x="288" y="158"/>
                </a:lnTo>
                <a:lnTo>
                  <a:pt x="224" y="116"/>
                </a:lnTo>
                <a:lnTo>
                  <a:pt x="178" y="84"/>
                </a:lnTo>
                <a:lnTo>
                  <a:pt x="130" y="58"/>
                </a:lnTo>
                <a:lnTo>
                  <a:pt x="64" y="24"/>
                </a:lnTo>
                <a:lnTo>
                  <a:pt x="20" y="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0546" name="Group 66"/>
          <p:cNvGraphicFramePr>
            <a:graphicFrameLocks noGrp="1"/>
          </p:cNvGraphicFramePr>
          <p:nvPr>
            <p:ph sz="half" idx="2"/>
          </p:nvPr>
        </p:nvGraphicFramePr>
        <p:xfrm>
          <a:off x="785813" y="1290638"/>
          <a:ext cx="7832725" cy="5208589"/>
        </p:xfrm>
        <a:graphic>
          <a:graphicData uri="http://schemas.openxmlformats.org/drawingml/2006/table">
            <a:tbl>
              <a:tblPr/>
              <a:tblGrid>
                <a:gridCol w="195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7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7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35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Load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1371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Constant</a:t>
                      </a:r>
                    </a:p>
                  </a:txBody>
                  <a:tcPr marT="1371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Linear</a:t>
                      </a:r>
                    </a:p>
                  </a:txBody>
                  <a:tcPr marT="1371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Shear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Constant</a:t>
                      </a:r>
                    </a:p>
                  </a:txBody>
                  <a:tcPr marT="1371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Linear</a:t>
                      </a:r>
                    </a:p>
                  </a:txBody>
                  <a:tcPr marT="1371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Parabolic</a:t>
                      </a:r>
                    </a:p>
                  </a:txBody>
                  <a:tcPr marT="1371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5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Moment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Linear</a:t>
                      </a:r>
                    </a:p>
                  </a:txBody>
                  <a:tcPr marT="1371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Parabolic</a:t>
                      </a:r>
                    </a:p>
                  </a:txBody>
                  <a:tcPr marT="1371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Cubic</a:t>
                      </a:r>
                    </a:p>
                  </a:txBody>
                  <a:tcPr marT="1371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506" name="AutoShape 26"/>
          <p:cNvSpPr>
            <a:spLocks noChangeArrowheads="1"/>
          </p:cNvSpPr>
          <p:nvPr/>
        </p:nvSpPr>
        <p:spPr bwMode="auto">
          <a:xfrm>
            <a:off x="4884738" y="2538413"/>
            <a:ext cx="252412" cy="23812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7" name="Oval 27"/>
          <p:cNvSpPr>
            <a:spLocks noChangeArrowheads="1"/>
          </p:cNvSpPr>
          <p:nvPr/>
        </p:nvSpPr>
        <p:spPr bwMode="auto">
          <a:xfrm>
            <a:off x="6270625" y="2538413"/>
            <a:ext cx="238125" cy="238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8" name="Rectangle 28"/>
          <p:cNvSpPr>
            <a:spLocks noChangeArrowheads="1"/>
          </p:cNvSpPr>
          <p:nvPr/>
        </p:nvSpPr>
        <p:spPr bwMode="auto">
          <a:xfrm>
            <a:off x="5013325" y="2443163"/>
            <a:ext cx="1381125" cy="95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9" name="Line 29"/>
          <p:cNvSpPr>
            <a:spLocks noChangeShapeType="1"/>
          </p:cNvSpPr>
          <p:nvPr/>
        </p:nvSpPr>
        <p:spPr bwMode="auto">
          <a:xfrm>
            <a:off x="5184775" y="2214563"/>
            <a:ext cx="0" cy="223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1" name="AutoShape 31"/>
          <p:cNvSpPr>
            <a:spLocks noChangeArrowheads="1"/>
          </p:cNvSpPr>
          <p:nvPr/>
        </p:nvSpPr>
        <p:spPr bwMode="auto">
          <a:xfrm>
            <a:off x="6807200" y="2538413"/>
            <a:ext cx="252413" cy="23812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2" name="Oval 32"/>
          <p:cNvSpPr>
            <a:spLocks noChangeArrowheads="1"/>
          </p:cNvSpPr>
          <p:nvPr/>
        </p:nvSpPr>
        <p:spPr bwMode="auto">
          <a:xfrm>
            <a:off x="8193088" y="2538413"/>
            <a:ext cx="238125" cy="238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3" name="Rectangle 33"/>
          <p:cNvSpPr>
            <a:spLocks noChangeArrowheads="1"/>
          </p:cNvSpPr>
          <p:nvPr/>
        </p:nvSpPr>
        <p:spPr bwMode="auto">
          <a:xfrm>
            <a:off x="6935788" y="2443163"/>
            <a:ext cx="1381125" cy="95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6" name="AutoShape 36"/>
          <p:cNvSpPr>
            <a:spLocks noChangeArrowheads="1"/>
          </p:cNvSpPr>
          <p:nvPr/>
        </p:nvSpPr>
        <p:spPr bwMode="auto">
          <a:xfrm>
            <a:off x="2962275" y="2538413"/>
            <a:ext cx="252413" cy="23812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7" name="Oval 37"/>
          <p:cNvSpPr>
            <a:spLocks noChangeArrowheads="1"/>
          </p:cNvSpPr>
          <p:nvPr/>
        </p:nvSpPr>
        <p:spPr bwMode="auto">
          <a:xfrm>
            <a:off x="4348163" y="2538413"/>
            <a:ext cx="238125" cy="238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8" name="Rectangle 38"/>
          <p:cNvSpPr>
            <a:spLocks noChangeArrowheads="1"/>
          </p:cNvSpPr>
          <p:nvPr/>
        </p:nvSpPr>
        <p:spPr bwMode="auto">
          <a:xfrm>
            <a:off x="3090863" y="2443163"/>
            <a:ext cx="1381125" cy="95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9" name="Line 39"/>
          <p:cNvSpPr>
            <a:spLocks noChangeShapeType="1"/>
          </p:cNvSpPr>
          <p:nvPr/>
        </p:nvSpPr>
        <p:spPr bwMode="auto">
          <a:xfrm>
            <a:off x="3833813" y="2081213"/>
            <a:ext cx="0" cy="357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2" name="Line 42"/>
          <p:cNvSpPr>
            <a:spLocks noChangeShapeType="1"/>
          </p:cNvSpPr>
          <p:nvPr/>
        </p:nvSpPr>
        <p:spPr bwMode="auto">
          <a:xfrm>
            <a:off x="5357813" y="2214563"/>
            <a:ext cx="0" cy="223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3" name="Line 43"/>
          <p:cNvSpPr>
            <a:spLocks noChangeShapeType="1"/>
          </p:cNvSpPr>
          <p:nvPr/>
        </p:nvSpPr>
        <p:spPr bwMode="auto">
          <a:xfrm>
            <a:off x="5530850" y="2214563"/>
            <a:ext cx="0" cy="223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4" name="Line 44"/>
          <p:cNvSpPr>
            <a:spLocks noChangeShapeType="1"/>
          </p:cNvSpPr>
          <p:nvPr/>
        </p:nvSpPr>
        <p:spPr bwMode="auto">
          <a:xfrm>
            <a:off x="5703888" y="2214563"/>
            <a:ext cx="0" cy="223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5" name="Line 45"/>
          <p:cNvSpPr>
            <a:spLocks noChangeShapeType="1"/>
          </p:cNvSpPr>
          <p:nvPr/>
        </p:nvSpPr>
        <p:spPr bwMode="auto">
          <a:xfrm>
            <a:off x="5875338" y="2214563"/>
            <a:ext cx="0" cy="223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6" name="Line 46"/>
          <p:cNvSpPr>
            <a:spLocks noChangeShapeType="1"/>
          </p:cNvSpPr>
          <p:nvPr/>
        </p:nvSpPr>
        <p:spPr bwMode="auto">
          <a:xfrm>
            <a:off x="6048375" y="2214563"/>
            <a:ext cx="0" cy="223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7" name="Line 47"/>
          <p:cNvSpPr>
            <a:spLocks noChangeShapeType="1"/>
          </p:cNvSpPr>
          <p:nvPr/>
        </p:nvSpPr>
        <p:spPr bwMode="auto">
          <a:xfrm>
            <a:off x="6221413" y="2214563"/>
            <a:ext cx="0" cy="223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8" name="Line 48"/>
          <p:cNvSpPr>
            <a:spLocks noChangeShapeType="1"/>
          </p:cNvSpPr>
          <p:nvPr/>
        </p:nvSpPr>
        <p:spPr bwMode="auto">
          <a:xfrm>
            <a:off x="6394450" y="2214563"/>
            <a:ext cx="0" cy="223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9" name="Line 49"/>
          <p:cNvSpPr>
            <a:spLocks noChangeShapeType="1"/>
          </p:cNvSpPr>
          <p:nvPr/>
        </p:nvSpPr>
        <p:spPr bwMode="auto">
          <a:xfrm>
            <a:off x="5013325" y="2214563"/>
            <a:ext cx="0" cy="223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0" name="Line 50"/>
          <p:cNvSpPr>
            <a:spLocks noChangeShapeType="1"/>
          </p:cNvSpPr>
          <p:nvPr/>
        </p:nvSpPr>
        <p:spPr bwMode="auto">
          <a:xfrm>
            <a:off x="5010150" y="2205038"/>
            <a:ext cx="1384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1" name="Line 51"/>
          <p:cNvSpPr>
            <a:spLocks noChangeShapeType="1"/>
          </p:cNvSpPr>
          <p:nvPr/>
        </p:nvSpPr>
        <p:spPr bwMode="auto">
          <a:xfrm>
            <a:off x="7108825" y="2405063"/>
            <a:ext cx="0" cy="33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2" name="Line 52"/>
          <p:cNvSpPr>
            <a:spLocks noChangeShapeType="1"/>
          </p:cNvSpPr>
          <p:nvPr/>
        </p:nvSpPr>
        <p:spPr bwMode="auto">
          <a:xfrm>
            <a:off x="7281863" y="2347913"/>
            <a:ext cx="0" cy="90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3" name="Line 53"/>
          <p:cNvSpPr>
            <a:spLocks noChangeShapeType="1"/>
          </p:cNvSpPr>
          <p:nvPr/>
        </p:nvSpPr>
        <p:spPr bwMode="auto">
          <a:xfrm>
            <a:off x="7454900" y="2322513"/>
            <a:ext cx="0" cy="115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4" name="Line 54"/>
          <p:cNvSpPr>
            <a:spLocks noChangeShapeType="1"/>
          </p:cNvSpPr>
          <p:nvPr/>
        </p:nvSpPr>
        <p:spPr bwMode="auto">
          <a:xfrm>
            <a:off x="7627938" y="2278063"/>
            <a:ext cx="0" cy="160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5" name="Line 55"/>
          <p:cNvSpPr>
            <a:spLocks noChangeShapeType="1"/>
          </p:cNvSpPr>
          <p:nvPr/>
        </p:nvSpPr>
        <p:spPr bwMode="auto">
          <a:xfrm>
            <a:off x="7799388" y="2239963"/>
            <a:ext cx="0" cy="198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6" name="Line 56"/>
          <p:cNvSpPr>
            <a:spLocks noChangeShapeType="1"/>
          </p:cNvSpPr>
          <p:nvPr/>
        </p:nvSpPr>
        <p:spPr bwMode="auto">
          <a:xfrm>
            <a:off x="7972425" y="2189163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7" name="Line 57"/>
          <p:cNvSpPr>
            <a:spLocks noChangeShapeType="1"/>
          </p:cNvSpPr>
          <p:nvPr/>
        </p:nvSpPr>
        <p:spPr bwMode="auto">
          <a:xfrm>
            <a:off x="8145463" y="2157413"/>
            <a:ext cx="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8" name="Line 58"/>
          <p:cNvSpPr>
            <a:spLocks noChangeShapeType="1"/>
          </p:cNvSpPr>
          <p:nvPr/>
        </p:nvSpPr>
        <p:spPr bwMode="auto">
          <a:xfrm>
            <a:off x="8318500" y="2106613"/>
            <a:ext cx="0" cy="331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40" name="Line 60"/>
          <p:cNvSpPr>
            <a:spLocks noChangeShapeType="1"/>
          </p:cNvSpPr>
          <p:nvPr/>
        </p:nvSpPr>
        <p:spPr bwMode="auto">
          <a:xfrm flipV="1">
            <a:off x="6934200" y="2116138"/>
            <a:ext cx="1371600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44" name="Freeform 64"/>
          <p:cNvSpPr>
            <a:spLocks/>
          </p:cNvSpPr>
          <p:nvPr/>
        </p:nvSpPr>
        <p:spPr bwMode="auto">
          <a:xfrm>
            <a:off x="3084513" y="5745163"/>
            <a:ext cx="1377950" cy="423862"/>
          </a:xfrm>
          <a:custGeom>
            <a:avLst/>
            <a:gdLst>
              <a:gd name="T0" fmla="*/ 0 w 868"/>
              <a:gd name="T1" fmla="*/ 267 h 267"/>
              <a:gd name="T2" fmla="*/ 464 w 868"/>
              <a:gd name="T3" fmla="*/ 0 h 267"/>
              <a:gd name="T4" fmla="*/ 868 w 868"/>
              <a:gd name="T5" fmla="*/ 267 h 267"/>
              <a:gd name="T6" fmla="*/ 0 w 868"/>
              <a:gd name="T7" fmla="*/ 267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68" h="267">
                <a:moveTo>
                  <a:pt x="0" y="267"/>
                </a:moveTo>
                <a:lnTo>
                  <a:pt x="464" y="0"/>
                </a:lnTo>
                <a:lnTo>
                  <a:pt x="868" y="267"/>
                </a:lnTo>
                <a:lnTo>
                  <a:pt x="0" y="267"/>
                </a:lnTo>
                <a:close/>
              </a:path>
            </a:pathLst>
          </a:custGeom>
          <a:solidFill>
            <a:schemeClr val="accent1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45" name="Freeform 65"/>
          <p:cNvSpPr>
            <a:spLocks/>
          </p:cNvSpPr>
          <p:nvPr/>
        </p:nvSpPr>
        <p:spPr bwMode="auto">
          <a:xfrm>
            <a:off x="3090863" y="3963988"/>
            <a:ext cx="1379537" cy="581025"/>
          </a:xfrm>
          <a:custGeom>
            <a:avLst/>
            <a:gdLst>
              <a:gd name="T0" fmla="*/ 0 w 869"/>
              <a:gd name="T1" fmla="*/ 165 h 366"/>
              <a:gd name="T2" fmla="*/ 0 w 869"/>
              <a:gd name="T3" fmla="*/ 0 h 366"/>
              <a:gd name="T4" fmla="*/ 467 w 869"/>
              <a:gd name="T5" fmla="*/ 0 h 366"/>
              <a:gd name="T6" fmla="*/ 467 w 869"/>
              <a:gd name="T7" fmla="*/ 366 h 366"/>
              <a:gd name="T8" fmla="*/ 869 w 869"/>
              <a:gd name="T9" fmla="*/ 366 h 366"/>
              <a:gd name="T10" fmla="*/ 869 w 869"/>
              <a:gd name="T11" fmla="*/ 165 h 366"/>
              <a:gd name="T12" fmla="*/ 0 w 869"/>
              <a:gd name="T13" fmla="*/ 165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9" h="366">
                <a:moveTo>
                  <a:pt x="0" y="165"/>
                </a:moveTo>
                <a:lnTo>
                  <a:pt x="0" y="0"/>
                </a:lnTo>
                <a:lnTo>
                  <a:pt x="467" y="0"/>
                </a:lnTo>
                <a:lnTo>
                  <a:pt x="467" y="366"/>
                </a:lnTo>
                <a:lnTo>
                  <a:pt x="869" y="366"/>
                </a:lnTo>
                <a:lnTo>
                  <a:pt x="869" y="165"/>
                </a:lnTo>
                <a:lnTo>
                  <a:pt x="0" y="165"/>
                </a:lnTo>
                <a:close/>
              </a:path>
            </a:pathLst>
          </a:custGeom>
          <a:solidFill>
            <a:schemeClr val="accent1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556" name="Group 76"/>
          <p:cNvGrpSpPr>
            <a:grpSpLocks/>
          </p:cNvGrpSpPr>
          <p:nvPr/>
        </p:nvGrpSpPr>
        <p:grpSpPr bwMode="auto">
          <a:xfrm>
            <a:off x="4981575" y="5727700"/>
            <a:ext cx="1379538" cy="441325"/>
            <a:chOff x="3138" y="3608"/>
            <a:chExt cx="869" cy="278"/>
          </a:xfrm>
        </p:grpSpPr>
        <p:sp>
          <p:nvSpPr>
            <p:cNvPr id="20550" name="Line 70"/>
            <p:cNvSpPr>
              <a:spLocks noChangeShapeType="1"/>
            </p:cNvSpPr>
            <p:nvPr/>
          </p:nvSpPr>
          <p:spPr bwMode="auto">
            <a:xfrm>
              <a:off x="3138" y="3886"/>
              <a:ext cx="8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55" name="Freeform 75"/>
            <p:cNvSpPr>
              <a:spLocks/>
            </p:cNvSpPr>
            <p:nvPr/>
          </p:nvSpPr>
          <p:spPr bwMode="auto">
            <a:xfrm>
              <a:off x="3140" y="3608"/>
              <a:ext cx="864" cy="276"/>
            </a:xfrm>
            <a:custGeom>
              <a:avLst/>
              <a:gdLst>
                <a:gd name="T0" fmla="*/ 0 w 864"/>
                <a:gd name="T1" fmla="*/ 276 h 276"/>
                <a:gd name="T2" fmla="*/ 224 w 864"/>
                <a:gd name="T3" fmla="*/ 80 h 276"/>
                <a:gd name="T4" fmla="*/ 432 w 864"/>
                <a:gd name="T5" fmla="*/ 0 h 276"/>
                <a:gd name="T6" fmla="*/ 636 w 864"/>
                <a:gd name="T7" fmla="*/ 80 h 276"/>
                <a:gd name="T8" fmla="*/ 864 w 864"/>
                <a:gd name="T9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4" h="276">
                  <a:moveTo>
                    <a:pt x="0" y="276"/>
                  </a:moveTo>
                  <a:cubicBezTo>
                    <a:pt x="76" y="201"/>
                    <a:pt x="152" y="126"/>
                    <a:pt x="224" y="80"/>
                  </a:cubicBezTo>
                  <a:cubicBezTo>
                    <a:pt x="296" y="34"/>
                    <a:pt x="363" y="0"/>
                    <a:pt x="432" y="0"/>
                  </a:cubicBezTo>
                  <a:cubicBezTo>
                    <a:pt x="501" y="0"/>
                    <a:pt x="564" y="34"/>
                    <a:pt x="636" y="80"/>
                  </a:cubicBezTo>
                  <a:cubicBezTo>
                    <a:pt x="708" y="126"/>
                    <a:pt x="786" y="201"/>
                    <a:pt x="864" y="276"/>
                  </a:cubicBezTo>
                </a:path>
              </a:pathLst>
            </a:custGeom>
            <a:solidFill>
              <a:schemeClr val="accent1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552" name="Freeform 72"/>
          <p:cNvSpPr>
            <a:spLocks/>
          </p:cNvSpPr>
          <p:nvPr/>
        </p:nvSpPr>
        <p:spPr bwMode="auto">
          <a:xfrm>
            <a:off x="4989513" y="3916363"/>
            <a:ext cx="1363662" cy="573087"/>
          </a:xfrm>
          <a:custGeom>
            <a:avLst/>
            <a:gdLst>
              <a:gd name="T0" fmla="*/ 0 w 859"/>
              <a:gd name="T1" fmla="*/ 181 h 361"/>
              <a:gd name="T2" fmla="*/ 0 w 859"/>
              <a:gd name="T3" fmla="*/ 0 h 361"/>
              <a:gd name="T4" fmla="*/ 859 w 859"/>
              <a:gd name="T5" fmla="*/ 361 h 361"/>
              <a:gd name="T6" fmla="*/ 859 w 859"/>
              <a:gd name="T7" fmla="*/ 181 h 361"/>
              <a:gd name="T8" fmla="*/ 0 w 859"/>
              <a:gd name="T9" fmla="*/ 181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9" h="361">
                <a:moveTo>
                  <a:pt x="0" y="181"/>
                </a:moveTo>
                <a:lnTo>
                  <a:pt x="0" y="0"/>
                </a:lnTo>
                <a:lnTo>
                  <a:pt x="859" y="361"/>
                </a:lnTo>
                <a:lnTo>
                  <a:pt x="859" y="181"/>
                </a:lnTo>
                <a:lnTo>
                  <a:pt x="0" y="181"/>
                </a:lnTo>
                <a:close/>
              </a:path>
            </a:pathLst>
          </a:custGeom>
          <a:solidFill>
            <a:schemeClr val="accent1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58" name="Line 78"/>
          <p:cNvSpPr>
            <a:spLocks noChangeShapeType="1"/>
          </p:cNvSpPr>
          <p:nvPr/>
        </p:nvSpPr>
        <p:spPr bwMode="auto">
          <a:xfrm>
            <a:off x="8312150" y="4216400"/>
            <a:ext cx="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565" name="Group 85"/>
          <p:cNvGrpSpPr>
            <a:grpSpLocks/>
          </p:cNvGrpSpPr>
          <p:nvPr/>
        </p:nvGrpSpPr>
        <p:grpSpPr bwMode="auto">
          <a:xfrm>
            <a:off x="6934200" y="5740400"/>
            <a:ext cx="1365250" cy="428625"/>
            <a:chOff x="4368" y="3616"/>
            <a:chExt cx="860" cy="270"/>
          </a:xfrm>
        </p:grpSpPr>
        <p:sp>
          <p:nvSpPr>
            <p:cNvPr id="20548" name="Line 68"/>
            <p:cNvSpPr>
              <a:spLocks noChangeShapeType="1"/>
            </p:cNvSpPr>
            <p:nvPr/>
          </p:nvSpPr>
          <p:spPr bwMode="auto">
            <a:xfrm>
              <a:off x="4369" y="3886"/>
              <a:ext cx="85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64" name="Freeform 84"/>
            <p:cNvSpPr>
              <a:spLocks/>
            </p:cNvSpPr>
            <p:nvPr/>
          </p:nvSpPr>
          <p:spPr bwMode="auto">
            <a:xfrm>
              <a:off x="4368" y="3616"/>
              <a:ext cx="860" cy="268"/>
            </a:xfrm>
            <a:custGeom>
              <a:avLst/>
              <a:gdLst>
                <a:gd name="T0" fmla="*/ 0 w 860"/>
                <a:gd name="T1" fmla="*/ 268 h 268"/>
                <a:gd name="T2" fmla="*/ 512 w 860"/>
                <a:gd name="T3" fmla="*/ 0 h 268"/>
                <a:gd name="T4" fmla="*/ 860 w 860"/>
                <a:gd name="T5" fmla="*/ 26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0" h="268">
                  <a:moveTo>
                    <a:pt x="0" y="268"/>
                  </a:moveTo>
                  <a:cubicBezTo>
                    <a:pt x="184" y="134"/>
                    <a:pt x="369" y="0"/>
                    <a:pt x="512" y="0"/>
                  </a:cubicBezTo>
                  <a:cubicBezTo>
                    <a:pt x="655" y="0"/>
                    <a:pt x="757" y="134"/>
                    <a:pt x="860" y="268"/>
                  </a:cubicBezTo>
                </a:path>
              </a:pathLst>
            </a:custGeom>
            <a:solidFill>
              <a:schemeClr val="accent1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567" name="Freeform 87"/>
          <p:cNvSpPr>
            <a:spLocks/>
          </p:cNvSpPr>
          <p:nvPr/>
        </p:nvSpPr>
        <p:spPr bwMode="auto">
          <a:xfrm>
            <a:off x="6940550" y="4013200"/>
            <a:ext cx="809625" cy="206375"/>
          </a:xfrm>
          <a:custGeom>
            <a:avLst/>
            <a:gdLst>
              <a:gd name="T0" fmla="*/ 0 w 510"/>
              <a:gd name="T1" fmla="*/ 128 h 130"/>
              <a:gd name="T2" fmla="*/ 0 w 510"/>
              <a:gd name="T3" fmla="*/ 0 h 130"/>
              <a:gd name="T4" fmla="*/ 92 w 510"/>
              <a:gd name="T5" fmla="*/ 20 h 130"/>
              <a:gd name="T6" fmla="*/ 220 w 510"/>
              <a:gd name="T7" fmla="*/ 46 h 130"/>
              <a:gd name="T8" fmla="*/ 316 w 510"/>
              <a:gd name="T9" fmla="*/ 68 h 130"/>
              <a:gd name="T10" fmla="*/ 390 w 510"/>
              <a:gd name="T11" fmla="*/ 88 h 130"/>
              <a:gd name="T12" fmla="*/ 450 w 510"/>
              <a:gd name="T13" fmla="*/ 108 h 130"/>
              <a:gd name="T14" fmla="*/ 510 w 510"/>
              <a:gd name="T15" fmla="*/ 130 h 130"/>
              <a:gd name="T16" fmla="*/ 0 w 510"/>
              <a:gd name="T17" fmla="*/ 128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10" h="130">
                <a:moveTo>
                  <a:pt x="0" y="128"/>
                </a:moveTo>
                <a:lnTo>
                  <a:pt x="0" y="0"/>
                </a:lnTo>
                <a:lnTo>
                  <a:pt x="92" y="20"/>
                </a:lnTo>
                <a:lnTo>
                  <a:pt x="220" y="46"/>
                </a:lnTo>
                <a:lnTo>
                  <a:pt x="316" y="68"/>
                </a:lnTo>
                <a:lnTo>
                  <a:pt x="390" y="88"/>
                </a:lnTo>
                <a:lnTo>
                  <a:pt x="450" y="108"/>
                </a:lnTo>
                <a:lnTo>
                  <a:pt x="510" y="130"/>
                </a:lnTo>
                <a:lnTo>
                  <a:pt x="0" y="1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49" name="Line 69"/>
          <p:cNvSpPr>
            <a:spLocks noChangeShapeType="1"/>
          </p:cNvSpPr>
          <p:nvPr/>
        </p:nvSpPr>
        <p:spPr bwMode="auto">
          <a:xfrm>
            <a:off x="6938963" y="4216400"/>
            <a:ext cx="1376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66" name="Freeform 86"/>
          <p:cNvSpPr>
            <a:spLocks/>
          </p:cNvSpPr>
          <p:nvPr/>
        </p:nvSpPr>
        <p:spPr bwMode="auto">
          <a:xfrm>
            <a:off x="6940550" y="4013200"/>
            <a:ext cx="1371600" cy="539750"/>
          </a:xfrm>
          <a:custGeom>
            <a:avLst/>
            <a:gdLst>
              <a:gd name="T0" fmla="*/ 0 w 864"/>
              <a:gd name="T1" fmla="*/ 0 h 340"/>
              <a:gd name="T2" fmla="*/ 508 w 864"/>
              <a:gd name="T3" fmla="*/ 128 h 340"/>
              <a:gd name="T4" fmla="*/ 864 w 864"/>
              <a:gd name="T5" fmla="*/ 340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4" h="340">
                <a:moveTo>
                  <a:pt x="0" y="0"/>
                </a:moveTo>
                <a:cubicBezTo>
                  <a:pt x="182" y="35"/>
                  <a:pt x="364" y="71"/>
                  <a:pt x="508" y="128"/>
                </a:cubicBezTo>
                <a:cubicBezTo>
                  <a:pt x="652" y="185"/>
                  <a:pt x="758" y="262"/>
                  <a:pt x="864" y="3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57" name="Line 77"/>
          <p:cNvSpPr>
            <a:spLocks noChangeShapeType="1"/>
          </p:cNvSpPr>
          <p:nvPr/>
        </p:nvSpPr>
        <p:spPr bwMode="auto">
          <a:xfrm flipV="1">
            <a:off x="6940550" y="4013200"/>
            <a:ext cx="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69" name="Text Box 89"/>
          <p:cNvSpPr txBox="1">
            <a:spLocks noChangeArrowheads="1"/>
          </p:cNvSpPr>
          <p:nvPr/>
        </p:nvSpPr>
        <p:spPr bwMode="auto">
          <a:xfrm>
            <a:off x="1828800" y="409575"/>
            <a:ext cx="584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/>
              <a:t>Common Relationships</a:t>
            </a:r>
          </a:p>
        </p:txBody>
      </p:sp>
      <p:sp>
        <p:nvSpPr>
          <p:cNvPr id="2" name="Rectangle 1"/>
          <p:cNvSpPr/>
          <p:nvPr/>
        </p:nvSpPr>
        <p:spPr>
          <a:xfrm>
            <a:off x="6690362" y="1167448"/>
            <a:ext cx="2205990" cy="5497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06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74" name="Group 70"/>
          <p:cNvGraphicFramePr>
            <a:graphicFrameLocks noGrp="1"/>
          </p:cNvGraphicFramePr>
          <p:nvPr>
            <p:ph sz="half" idx="2"/>
          </p:nvPr>
        </p:nvGraphicFramePr>
        <p:xfrm>
          <a:off x="785813" y="1290638"/>
          <a:ext cx="7832725" cy="5184776"/>
        </p:xfrm>
        <a:graphic>
          <a:graphicData uri="http://schemas.openxmlformats.org/drawingml/2006/table">
            <a:tbl>
              <a:tblPr/>
              <a:tblGrid>
                <a:gridCol w="195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7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7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1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Load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1371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1371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Constant</a:t>
                      </a:r>
                    </a:p>
                  </a:txBody>
                  <a:tcPr marT="1371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Shear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Constant</a:t>
                      </a:r>
                    </a:p>
                  </a:txBody>
                  <a:tcPr marT="1371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Constant</a:t>
                      </a:r>
                    </a:p>
                  </a:txBody>
                  <a:tcPr marT="1371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Linear</a:t>
                      </a:r>
                    </a:p>
                  </a:txBody>
                  <a:tcPr marT="1371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5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Moment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Linear</a:t>
                      </a:r>
                    </a:p>
                  </a:txBody>
                  <a:tcPr marT="1371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Linear</a:t>
                      </a:r>
                    </a:p>
                  </a:txBody>
                  <a:tcPr marT="1371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Parabolic</a:t>
                      </a:r>
                    </a:p>
                  </a:txBody>
                  <a:tcPr marT="1371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536" name="AutoShape 32"/>
          <p:cNvSpPr>
            <a:spLocks noChangeArrowheads="1"/>
          </p:cNvSpPr>
          <p:nvPr/>
        </p:nvSpPr>
        <p:spPr bwMode="auto">
          <a:xfrm>
            <a:off x="2962275" y="2538413"/>
            <a:ext cx="252413" cy="23812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7" name="Oval 33"/>
          <p:cNvSpPr>
            <a:spLocks noChangeArrowheads="1"/>
          </p:cNvSpPr>
          <p:nvPr/>
        </p:nvSpPr>
        <p:spPr bwMode="auto">
          <a:xfrm>
            <a:off x="4348163" y="2538413"/>
            <a:ext cx="238125" cy="238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8" name="Rectangle 34"/>
          <p:cNvSpPr>
            <a:spLocks noChangeArrowheads="1"/>
          </p:cNvSpPr>
          <p:nvPr/>
        </p:nvSpPr>
        <p:spPr bwMode="auto">
          <a:xfrm>
            <a:off x="3090863" y="2443163"/>
            <a:ext cx="1381125" cy="95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6" name="Line 42"/>
          <p:cNvSpPr>
            <a:spLocks noChangeShapeType="1"/>
          </p:cNvSpPr>
          <p:nvPr/>
        </p:nvSpPr>
        <p:spPr bwMode="auto">
          <a:xfrm>
            <a:off x="6394450" y="2214563"/>
            <a:ext cx="0" cy="223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72" name="Text Box 68"/>
          <p:cNvSpPr txBox="1">
            <a:spLocks noChangeArrowheads="1"/>
          </p:cNvSpPr>
          <p:nvPr/>
        </p:nvSpPr>
        <p:spPr bwMode="auto">
          <a:xfrm>
            <a:off x="1828800" y="409575"/>
            <a:ext cx="584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/>
              <a:t>Common Relationships</a:t>
            </a:r>
          </a:p>
        </p:txBody>
      </p:sp>
      <p:sp>
        <p:nvSpPr>
          <p:cNvPr id="21573" name="Arc 69"/>
          <p:cNvSpPr>
            <a:spLocks/>
          </p:cNvSpPr>
          <p:nvPr/>
        </p:nvSpPr>
        <p:spPr bwMode="auto">
          <a:xfrm flipH="1">
            <a:off x="3509963" y="2238375"/>
            <a:ext cx="600075" cy="4445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475 w 43200"/>
              <a:gd name="T1" fmla="*/ 26105 h 31971"/>
              <a:gd name="T2" fmla="*/ 40547 w 43200"/>
              <a:gd name="T3" fmla="*/ 31971 h 31971"/>
              <a:gd name="T4" fmla="*/ 21600 w 43200"/>
              <a:gd name="T5" fmla="*/ 21600 h 31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31971" fill="none" extrusionOk="0">
                <a:moveTo>
                  <a:pt x="475" y="26104"/>
                </a:moveTo>
                <a:cubicBezTo>
                  <a:pt x="159" y="24624"/>
                  <a:pt x="0" y="23114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5224"/>
                  <a:pt x="42287" y="28791"/>
                  <a:pt x="40547" y="31971"/>
                </a:cubicBezTo>
              </a:path>
              <a:path w="43200" h="31971" stroke="0" extrusionOk="0">
                <a:moveTo>
                  <a:pt x="475" y="26104"/>
                </a:moveTo>
                <a:cubicBezTo>
                  <a:pt x="159" y="24624"/>
                  <a:pt x="0" y="23114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5224"/>
                  <a:pt x="42287" y="28791"/>
                  <a:pt x="40547" y="31971"/>
                </a:cubicBezTo>
                <a:lnTo>
                  <a:pt x="2160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75" name="Oval 71"/>
          <p:cNvSpPr>
            <a:spLocks noChangeArrowheads="1"/>
          </p:cNvSpPr>
          <p:nvPr/>
        </p:nvSpPr>
        <p:spPr bwMode="auto">
          <a:xfrm>
            <a:off x="3749675" y="2452688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76" name="Text Box 72"/>
          <p:cNvSpPr txBox="1">
            <a:spLocks noChangeArrowheads="1"/>
          </p:cNvSpPr>
          <p:nvPr/>
        </p:nvSpPr>
        <p:spPr bwMode="auto">
          <a:xfrm>
            <a:off x="3276600" y="2006600"/>
            <a:ext cx="436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</a:t>
            </a:r>
          </a:p>
        </p:txBody>
      </p:sp>
      <p:sp>
        <p:nvSpPr>
          <p:cNvPr id="21577" name="Rectangle 73"/>
          <p:cNvSpPr>
            <a:spLocks noChangeArrowheads="1"/>
          </p:cNvSpPr>
          <p:nvPr/>
        </p:nvSpPr>
        <p:spPr bwMode="auto">
          <a:xfrm>
            <a:off x="3084513" y="3957638"/>
            <a:ext cx="1377950" cy="2730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78" name="Line 74"/>
          <p:cNvSpPr>
            <a:spLocks noChangeShapeType="1"/>
          </p:cNvSpPr>
          <p:nvPr/>
        </p:nvSpPr>
        <p:spPr bwMode="auto">
          <a:xfrm>
            <a:off x="3084513" y="4216400"/>
            <a:ext cx="1365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79" name="Freeform 75"/>
          <p:cNvSpPr>
            <a:spLocks/>
          </p:cNvSpPr>
          <p:nvPr/>
        </p:nvSpPr>
        <p:spPr bwMode="auto">
          <a:xfrm>
            <a:off x="3084513" y="5611813"/>
            <a:ext cx="1365250" cy="490537"/>
          </a:xfrm>
          <a:custGeom>
            <a:avLst/>
            <a:gdLst>
              <a:gd name="T0" fmla="*/ 0 w 860"/>
              <a:gd name="T1" fmla="*/ 171 h 309"/>
              <a:gd name="T2" fmla="*/ 438 w 860"/>
              <a:gd name="T3" fmla="*/ 0 h 309"/>
              <a:gd name="T4" fmla="*/ 438 w 860"/>
              <a:gd name="T5" fmla="*/ 309 h 309"/>
              <a:gd name="T6" fmla="*/ 860 w 860"/>
              <a:gd name="T7" fmla="*/ 171 h 309"/>
              <a:gd name="T8" fmla="*/ 0 w 860"/>
              <a:gd name="T9" fmla="*/ 171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0" h="309">
                <a:moveTo>
                  <a:pt x="0" y="171"/>
                </a:moveTo>
                <a:lnTo>
                  <a:pt x="438" y="0"/>
                </a:lnTo>
                <a:lnTo>
                  <a:pt x="438" y="309"/>
                </a:lnTo>
                <a:lnTo>
                  <a:pt x="860" y="171"/>
                </a:lnTo>
                <a:lnTo>
                  <a:pt x="0" y="171"/>
                </a:lnTo>
                <a:close/>
              </a:path>
            </a:pathLst>
          </a:custGeom>
          <a:solidFill>
            <a:schemeClr val="accent1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1587" name="Group 83"/>
          <p:cNvGrpSpPr>
            <a:grpSpLocks/>
          </p:cNvGrpSpPr>
          <p:nvPr/>
        </p:nvGrpSpPr>
        <p:grpSpPr bwMode="auto">
          <a:xfrm>
            <a:off x="4927600" y="2170113"/>
            <a:ext cx="1466850" cy="627062"/>
            <a:chOff x="3104" y="1367"/>
            <a:chExt cx="924" cy="395"/>
          </a:xfrm>
        </p:grpSpPr>
        <p:sp>
          <p:nvSpPr>
            <p:cNvPr id="21531" name="Rectangle 27"/>
            <p:cNvSpPr>
              <a:spLocks noChangeArrowheads="1"/>
            </p:cNvSpPr>
            <p:nvPr/>
          </p:nvSpPr>
          <p:spPr bwMode="auto">
            <a:xfrm>
              <a:off x="3158" y="1539"/>
              <a:ext cx="870" cy="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80" name="Rectangle 76"/>
            <p:cNvSpPr>
              <a:spLocks noChangeArrowheads="1"/>
            </p:cNvSpPr>
            <p:nvPr/>
          </p:nvSpPr>
          <p:spPr bwMode="auto">
            <a:xfrm>
              <a:off x="3104" y="1367"/>
              <a:ext cx="60" cy="39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81" name="Line 77"/>
            <p:cNvSpPr>
              <a:spLocks noChangeShapeType="1"/>
            </p:cNvSpPr>
            <p:nvPr/>
          </p:nvSpPr>
          <p:spPr bwMode="auto">
            <a:xfrm>
              <a:off x="3164" y="1367"/>
              <a:ext cx="0" cy="3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84" name="Rectangle 80"/>
          <p:cNvSpPr>
            <a:spLocks noChangeArrowheads="1"/>
          </p:cNvSpPr>
          <p:nvPr/>
        </p:nvSpPr>
        <p:spPr bwMode="auto">
          <a:xfrm>
            <a:off x="5016500" y="3957638"/>
            <a:ext cx="1377950" cy="2730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85" name="Line 81"/>
          <p:cNvSpPr>
            <a:spLocks noChangeShapeType="1"/>
          </p:cNvSpPr>
          <p:nvPr/>
        </p:nvSpPr>
        <p:spPr bwMode="auto">
          <a:xfrm>
            <a:off x="5016500" y="4216400"/>
            <a:ext cx="1365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86" name="Freeform 82"/>
          <p:cNvSpPr>
            <a:spLocks/>
          </p:cNvSpPr>
          <p:nvPr/>
        </p:nvSpPr>
        <p:spPr bwMode="auto">
          <a:xfrm>
            <a:off x="4995863" y="5881688"/>
            <a:ext cx="1390650" cy="369887"/>
          </a:xfrm>
          <a:custGeom>
            <a:avLst/>
            <a:gdLst>
              <a:gd name="T0" fmla="*/ 0 w 876"/>
              <a:gd name="T1" fmla="*/ 233 h 233"/>
              <a:gd name="T2" fmla="*/ 0 w 876"/>
              <a:gd name="T3" fmla="*/ 0 h 233"/>
              <a:gd name="T4" fmla="*/ 876 w 876"/>
              <a:gd name="T5" fmla="*/ 0 h 233"/>
              <a:gd name="T6" fmla="*/ 0 w 876"/>
              <a:gd name="T7" fmla="*/ 233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76" h="233">
                <a:moveTo>
                  <a:pt x="0" y="233"/>
                </a:moveTo>
                <a:lnTo>
                  <a:pt x="0" y="0"/>
                </a:lnTo>
                <a:lnTo>
                  <a:pt x="876" y="0"/>
                </a:lnTo>
                <a:lnTo>
                  <a:pt x="0" y="233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1588" name="Group 84"/>
          <p:cNvGrpSpPr>
            <a:grpSpLocks/>
          </p:cNvGrpSpPr>
          <p:nvPr/>
        </p:nvGrpSpPr>
        <p:grpSpPr bwMode="auto">
          <a:xfrm>
            <a:off x="6896100" y="2170113"/>
            <a:ext cx="1466850" cy="627062"/>
            <a:chOff x="3104" y="1367"/>
            <a:chExt cx="924" cy="395"/>
          </a:xfrm>
        </p:grpSpPr>
        <p:sp>
          <p:nvSpPr>
            <p:cNvPr id="21589" name="Rectangle 85"/>
            <p:cNvSpPr>
              <a:spLocks noChangeArrowheads="1"/>
            </p:cNvSpPr>
            <p:nvPr/>
          </p:nvSpPr>
          <p:spPr bwMode="auto">
            <a:xfrm>
              <a:off x="3158" y="1539"/>
              <a:ext cx="870" cy="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90" name="Rectangle 86"/>
            <p:cNvSpPr>
              <a:spLocks noChangeArrowheads="1"/>
            </p:cNvSpPr>
            <p:nvPr/>
          </p:nvSpPr>
          <p:spPr bwMode="auto">
            <a:xfrm>
              <a:off x="3104" y="1367"/>
              <a:ext cx="60" cy="39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91" name="Line 87"/>
            <p:cNvSpPr>
              <a:spLocks noChangeShapeType="1"/>
            </p:cNvSpPr>
            <p:nvPr/>
          </p:nvSpPr>
          <p:spPr bwMode="auto">
            <a:xfrm>
              <a:off x="3164" y="1367"/>
              <a:ext cx="0" cy="3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92" name="Line 88"/>
          <p:cNvSpPr>
            <a:spLocks noChangeShapeType="1"/>
          </p:cNvSpPr>
          <p:nvPr/>
        </p:nvSpPr>
        <p:spPr bwMode="auto">
          <a:xfrm>
            <a:off x="7135813" y="2214563"/>
            <a:ext cx="0" cy="223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93" name="Line 89"/>
          <p:cNvSpPr>
            <a:spLocks noChangeShapeType="1"/>
          </p:cNvSpPr>
          <p:nvPr/>
        </p:nvSpPr>
        <p:spPr bwMode="auto">
          <a:xfrm>
            <a:off x="7308850" y="2214563"/>
            <a:ext cx="0" cy="223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94" name="Line 90"/>
          <p:cNvSpPr>
            <a:spLocks noChangeShapeType="1"/>
          </p:cNvSpPr>
          <p:nvPr/>
        </p:nvSpPr>
        <p:spPr bwMode="auto">
          <a:xfrm>
            <a:off x="7481888" y="2214563"/>
            <a:ext cx="0" cy="223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95" name="Line 91"/>
          <p:cNvSpPr>
            <a:spLocks noChangeShapeType="1"/>
          </p:cNvSpPr>
          <p:nvPr/>
        </p:nvSpPr>
        <p:spPr bwMode="auto">
          <a:xfrm>
            <a:off x="7654925" y="2214563"/>
            <a:ext cx="0" cy="223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96" name="Line 92"/>
          <p:cNvSpPr>
            <a:spLocks noChangeShapeType="1"/>
          </p:cNvSpPr>
          <p:nvPr/>
        </p:nvSpPr>
        <p:spPr bwMode="auto">
          <a:xfrm>
            <a:off x="7826375" y="2214563"/>
            <a:ext cx="0" cy="223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97" name="Line 93"/>
          <p:cNvSpPr>
            <a:spLocks noChangeShapeType="1"/>
          </p:cNvSpPr>
          <p:nvPr/>
        </p:nvSpPr>
        <p:spPr bwMode="auto">
          <a:xfrm>
            <a:off x="7999413" y="2214563"/>
            <a:ext cx="0" cy="223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98" name="Line 94"/>
          <p:cNvSpPr>
            <a:spLocks noChangeShapeType="1"/>
          </p:cNvSpPr>
          <p:nvPr/>
        </p:nvSpPr>
        <p:spPr bwMode="auto">
          <a:xfrm>
            <a:off x="8172450" y="2214563"/>
            <a:ext cx="0" cy="223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99" name="Line 95"/>
          <p:cNvSpPr>
            <a:spLocks noChangeShapeType="1"/>
          </p:cNvSpPr>
          <p:nvPr/>
        </p:nvSpPr>
        <p:spPr bwMode="auto">
          <a:xfrm>
            <a:off x="8345488" y="2214563"/>
            <a:ext cx="0" cy="223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01" name="Line 97"/>
          <p:cNvSpPr>
            <a:spLocks noChangeShapeType="1"/>
          </p:cNvSpPr>
          <p:nvPr/>
        </p:nvSpPr>
        <p:spPr bwMode="auto">
          <a:xfrm>
            <a:off x="6961188" y="2205038"/>
            <a:ext cx="1384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05" name="Freeform 101"/>
          <p:cNvSpPr>
            <a:spLocks/>
          </p:cNvSpPr>
          <p:nvPr/>
        </p:nvSpPr>
        <p:spPr bwMode="auto">
          <a:xfrm>
            <a:off x="6988175" y="3779838"/>
            <a:ext cx="1350963" cy="436562"/>
          </a:xfrm>
          <a:custGeom>
            <a:avLst/>
            <a:gdLst>
              <a:gd name="T0" fmla="*/ 0 w 851"/>
              <a:gd name="T1" fmla="*/ 275 h 275"/>
              <a:gd name="T2" fmla="*/ 0 w 851"/>
              <a:gd name="T3" fmla="*/ 0 h 275"/>
              <a:gd name="T4" fmla="*/ 851 w 851"/>
              <a:gd name="T5" fmla="*/ 275 h 275"/>
              <a:gd name="T6" fmla="*/ 0 w 851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1" h="275">
                <a:moveTo>
                  <a:pt x="0" y="275"/>
                </a:moveTo>
                <a:lnTo>
                  <a:pt x="0" y="0"/>
                </a:lnTo>
                <a:lnTo>
                  <a:pt x="851" y="275"/>
                </a:lnTo>
                <a:lnTo>
                  <a:pt x="0" y="275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04" name="Line 100"/>
          <p:cNvSpPr>
            <a:spLocks noChangeShapeType="1"/>
          </p:cNvSpPr>
          <p:nvPr/>
        </p:nvSpPr>
        <p:spPr bwMode="auto">
          <a:xfrm>
            <a:off x="6985000" y="4216400"/>
            <a:ext cx="1338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06" name="Line 102"/>
          <p:cNvSpPr>
            <a:spLocks noChangeShapeType="1"/>
          </p:cNvSpPr>
          <p:nvPr/>
        </p:nvSpPr>
        <p:spPr bwMode="auto">
          <a:xfrm>
            <a:off x="4995863" y="5881688"/>
            <a:ext cx="1365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08" name="Line 104"/>
          <p:cNvSpPr>
            <a:spLocks noChangeShapeType="1"/>
          </p:cNvSpPr>
          <p:nvPr/>
        </p:nvSpPr>
        <p:spPr bwMode="auto">
          <a:xfrm>
            <a:off x="3084513" y="5881688"/>
            <a:ext cx="13620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11" name="Freeform 107"/>
          <p:cNvSpPr>
            <a:spLocks/>
          </p:cNvSpPr>
          <p:nvPr/>
        </p:nvSpPr>
        <p:spPr bwMode="auto">
          <a:xfrm>
            <a:off x="6986588" y="5876925"/>
            <a:ext cx="1304925" cy="333375"/>
          </a:xfrm>
          <a:custGeom>
            <a:avLst/>
            <a:gdLst>
              <a:gd name="T0" fmla="*/ 0 w 822"/>
              <a:gd name="T1" fmla="*/ 0 h 210"/>
              <a:gd name="T2" fmla="*/ 0 w 822"/>
              <a:gd name="T3" fmla="*/ 210 h 210"/>
              <a:gd name="T4" fmla="*/ 87 w 822"/>
              <a:gd name="T5" fmla="*/ 177 h 210"/>
              <a:gd name="T6" fmla="*/ 207 w 822"/>
              <a:gd name="T7" fmla="*/ 135 h 210"/>
              <a:gd name="T8" fmla="*/ 342 w 822"/>
              <a:gd name="T9" fmla="*/ 96 h 210"/>
              <a:gd name="T10" fmla="*/ 465 w 822"/>
              <a:gd name="T11" fmla="*/ 69 h 210"/>
              <a:gd name="T12" fmla="*/ 603 w 822"/>
              <a:gd name="T13" fmla="*/ 42 h 210"/>
              <a:gd name="T14" fmla="*/ 735 w 822"/>
              <a:gd name="T15" fmla="*/ 18 h 210"/>
              <a:gd name="T16" fmla="*/ 822 w 822"/>
              <a:gd name="T17" fmla="*/ 6 h 210"/>
              <a:gd name="T18" fmla="*/ 0 w 822"/>
              <a:gd name="T19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22" h="210">
                <a:moveTo>
                  <a:pt x="0" y="0"/>
                </a:moveTo>
                <a:lnTo>
                  <a:pt x="0" y="210"/>
                </a:lnTo>
                <a:lnTo>
                  <a:pt x="87" y="177"/>
                </a:lnTo>
                <a:lnTo>
                  <a:pt x="207" y="135"/>
                </a:lnTo>
                <a:lnTo>
                  <a:pt x="342" y="96"/>
                </a:lnTo>
                <a:lnTo>
                  <a:pt x="465" y="69"/>
                </a:lnTo>
                <a:lnTo>
                  <a:pt x="603" y="42"/>
                </a:lnTo>
                <a:lnTo>
                  <a:pt x="735" y="18"/>
                </a:lnTo>
                <a:lnTo>
                  <a:pt x="822" y="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07" name="Line 103"/>
          <p:cNvSpPr>
            <a:spLocks noChangeShapeType="1"/>
          </p:cNvSpPr>
          <p:nvPr/>
        </p:nvSpPr>
        <p:spPr bwMode="auto">
          <a:xfrm>
            <a:off x="6988175" y="5881688"/>
            <a:ext cx="1338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09" name="Line 105"/>
          <p:cNvSpPr>
            <a:spLocks noChangeShapeType="1"/>
          </p:cNvSpPr>
          <p:nvPr/>
        </p:nvSpPr>
        <p:spPr bwMode="auto">
          <a:xfrm>
            <a:off x="6988175" y="5881688"/>
            <a:ext cx="0" cy="328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10" name="Freeform 106"/>
          <p:cNvSpPr>
            <a:spLocks/>
          </p:cNvSpPr>
          <p:nvPr/>
        </p:nvSpPr>
        <p:spPr bwMode="auto">
          <a:xfrm>
            <a:off x="6986588" y="5886450"/>
            <a:ext cx="1323975" cy="328613"/>
          </a:xfrm>
          <a:custGeom>
            <a:avLst/>
            <a:gdLst>
              <a:gd name="T0" fmla="*/ 0 w 834"/>
              <a:gd name="T1" fmla="*/ 207 h 207"/>
              <a:gd name="T2" fmla="*/ 357 w 834"/>
              <a:gd name="T3" fmla="*/ 90 h 207"/>
              <a:gd name="T4" fmla="*/ 834 w 834"/>
              <a:gd name="T5" fmla="*/ 0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34" h="207">
                <a:moveTo>
                  <a:pt x="0" y="207"/>
                </a:moveTo>
                <a:cubicBezTo>
                  <a:pt x="109" y="165"/>
                  <a:pt x="218" y="124"/>
                  <a:pt x="357" y="90"/>
                </a:cubicBezTo>
                <a:cubicBezTo>
                  <a:pt x="496" y="56"/>
                  <a:pt x="665" y="28"/>
                  <a:pt x="83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4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I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885" y="1197505"/>
            <a:ext cx="4791075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80652" y="1365895"/>
            <a:ext cx="4368769" cy="522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Step 1: Calculate the reactions at A and B</a:t>
            </a:r>
          </a:p>
          <a:p>
            <a:r>
              <a:rPr lang="en-US" dirty="0" smtClean="0"/>
              <a:t>Step 2: Draw a section at before  every load discontinuity</a:t>
            </a:r>
          </a:p>
          <a:p>
            <a:r>
              <a:rPr lang="en-US" dirty="0" smtClean="0"/>
              <a:t>Step 3: Going left to right draw the FBD of each section</a:t>
            </a:r>
          </a:p>
          <a:p>
            <a:r>
              <a:rPr lang="en-US" dirty="0" smtClean="0"/>
              <a:t>Step 4: Calculate and plot V, M as a function of x for each section 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468" y="3656078"/>
            <a:ext cx="2994532" cy="303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87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80653" y="1173984"/>
            <a:ext cx="4617125" cy="5223272"/>
          </a:xfrm>
        </p:spPr>
        <p:txBody>
          <a:bodyPr/>
          <a:lstStyle/>
          <a:p>
            <a:r>
              <a:rPr lang="en-US" dirty="0"/>
              <a:t>Step 1: Calculate the reactions at A and B</a:t>
            </a:r>
          </a:p>
          <a:p>
            <a:r>
              <a:rPr lang="en-US" dirty="0"/>
              <a:t>Step 2: Draw a section at before  every load discontinuity</a:t>
            </a:r>
          </a:p>
          <a:p>
            <a:r>
              <a:rPr lang="en-US" dirty="0"/>
              <a:t>Step 3: Going left to right draw the FBD of each section</a:t>
            </a:r>
          </a:p>
          <a:p>
            <a:r>
              <a:rPr lang="en-US" dirty="0"/>
              <a:t>Step 4: Calculate and plot V, M as a function of x for each section   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822" y="4371241"/>
            <a:ext cx="3622675" cy="202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580" y="0"/>
            <a:ext cx="2445352" cy="449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24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III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244" y="3334476"/>
            <a:ext cx="3749676" cy="293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56" y="1178136"/>
            <a:ext cx="7232422" cy="1200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262" y="2001800"/>
            <a:ext cx="2990948" cy="468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13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IV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914" y="1260827"/>
            <a:ext cx="340995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07730" y="3386667"/>
            <a:ext cx="35221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Q: Assuming </a:t>
            </a:r>
            <a:r>
              <a:rPr lang="en-US" dirty="0"/>
              <a:t>that the reaction of the ground is uniformly distributed, draw the shear and bending-moment diagrams for the beam AB and determine the maximum absolute value (a) of the shear, (b) of the bending moment. 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28852" y="1260827"/>
            <a:ext cx="3271648" cy="488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13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V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111" y="3493821"/>
            <a:ext cx="3785305" cy="306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80654" y="1173984"/>
            <a:ext cx="4967080" cy="522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Step 1: Calculate the reactions at A and B</a:t>
            </a:r>
          </a:p>
          <a:p>
            <a:r>
              <a:rPr lang="en-US" sz="2000" dirty="0" smtClean="0"/>
              <a:t>Step 2: Draw a section at before  every load discontinuity</a:t>
            </a:r>
          </a:p>
          <a:p>
            <a:r>
              <a:rPr lang="en-US" sz="2000" dirty="0" smtClean="0"/>
              <a:t>Step 3: Going left to right draw the FBD of each section</a:t>
            </a:r>
          </a:p>
          <a:p>
            <a:r>
              <a:rPr lang="en-US" sz="2000" dirty="0" smtClean="0"/>
              <a:t>Step 4: Calculate and plot V, M as a function of x for each section   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95763" y="4486327"/>
            <a:ext cx="1418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 = 12kN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91" y="1458942"/>
            <a:ext cx="3371790" cy="466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16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VII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80654" y="1173984"/>
            <a:ext cx="5401702" cy="5223272"/>
          </a:xfrm>
        </p:spPr>
        <p:txBody>
          <a:bodyPr/>
          <a:lstStyle/>
          <a:p>
            <a:r>
              <a:rPr lang="en-US" dirty="0"/>
              <a:t>Step 1: Calculate the reactions at A and B</a:t>
            </a:r>
          </a:p>
          <a:p>
            <a:r>
              <a:rPr lang="en-US" dirty="0"/>
              <a:t>Step 2: Draw a section at before  every load discontinuity</a:t>
            </a:r>
          </a:p>
          <a:p>
            <a:r>
              <a:rPr lang="en-US" dirty="0"/>
              <a:t>Step 3: Going left to right draw the FBD of each section</a:t>
            </a:r>
          </a:p>
          <a:p>
            <a:r>
              <a:rPr lang="en-US" dirty="0"/>
              <a:t>Step 4: Calculate and plot V, M as a function of x for each section   </a:t>
            </a:r>
          </a:p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45" y="4239719"/>
            <a:ext cx="3352800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757" y="2330043"/>
            <a:ext cx="3914836" cy="381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11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80654" y="1173984"/>
            <a:ext cx="4967080" cy="5223272"/>
          </a:xfrm>
        </p:spPr>
        <p:txBody>
          <a:bodyPr/>
          <a:lstStyle/>
          <a:p>
            <a:r>
              <a:rPr lang="en-US" dirty="0"/>
              <a:t>Step 1: Calculate the reactions at A and B</a:t>
            </a:r>
          </a:p>
          <a:p>
            <a:r>
              <a:rPr lang="en-US" dirty="0"/>
              <a:t>Step 2: Draw a section at before  every load discontinuity</a:t>
            </a:r>
          </a:p>
          <a:p>
            <a:r>
              <a:rPr lang="en-US" dirty="0"/>
              <a:t>Step 3: Going left to right draw the FBD of each section</a:t>
            </a:r>
          </a:p>
          <a:p>
            <a:r>
              <a:rPr lang="en-US" dirty="0"/>
              <a:t>Step 4: Calculate and plot V, M as a function of x for each section  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07730" y="3386667"/>
            <a:ext cx="35221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</a:t>
            </a:r>
            <a:r>
              <a:rPr lang="en-US" dirty="0"/>
              <a:t>: Draw the shear and bending-moment diagrams for the beam and loading shown, and determine the maximum absolute value (a) of the shear, (b) of the bending moment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750" y="782568"/>
            <a:ext cx="2862264" cy="2604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18" y="4597837"/>
            <a:ext cx="3505504" cy="163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17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Beams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Beams are commonly used structural members</a:t>
            </a:r>
          </a:p>
          <a:p>
            <a:endParaRPr lang="en-US" dirty="0" smtClean="0"/>
          </a:p>
          <a:p>
            <a:r>
              <a:rPr lang="en-US" dirty="0" smtClean="0"/>
              <a:t>Characteristics of beams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- Long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- Straight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- Usually subject exclusively to normal loading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Typically made of Steel, Aluminum in modern applications, wood was the favored material historically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55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of beams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According to cross-sectional shape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845" y="1759554"/>
            <a:ext cx="6042731" cy="4435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391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According to support</a:t>
            </a:r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513" y="1060197"/>
            <a:ext cx="3314520" cy="202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394" y="2944813"/>
            <a:ext cx="3324225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644" y="4813477"/>
            <a:ext cx="322897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9333" y="1399822"/>
            <a:ext cx="49219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6"/>
                </a:solidFill>
              </a:rPr>
              <a:t>Three major types of statically determinate beams- to be considered today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9161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Shear Force and Bending Moment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80654" y="1173984"/>
            <a:ext cx="4910636" cy="5223272"/>
          </a:xfrm>
        </p:spPr>
        <p:txBody>
          <a:bodyPr/>
          <a:lstStyle/>
          <a:p>
            <a:r>
              <a:rPr lang="en-US" dirty="0" smtClean="0"/>
              <a:t>Imagine a randomly loaded beam</a:t>
            </a:r>
          </a:p>
          <a:p>
            <a:r>
              <a:rPr lang="en-US" dirty="0" smtClean="0"/>
              <a:t>Let us make a section a point C</a:t>
            </a:r>
          </a:p>
          <a:p>
            <a:r>
              <a:rPr lang="en-US" dirty="0" smtClean="0"/>
              <a:t>Drawing FBD for both sides of the section</a:t>
            </a:r>
          </a:p>
          <a:p>
            <a:r>
              <a:rPr lang="en-US" dirty="0" smtClean="0"/>
              <a:t>There is </a:t>
            </a:r>
            <a:r>
              <a:rPr lang="en-US" dirty="0" smtClean="0">
                <a:solidFill>
                  <a:srgbClr val="C00000"/>
                </a:solidFill>
              </a:rPr>
              <a:t>Shear force V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C00000"/>
                </a:solidFill>
              </a:rPr>
              <a:t>Bending moment M</a:t>
            </a:r>
          </a:p>
          <a:p>
            <a:r>
              <a:rPr lang="en-US" dirty="0" smtClean="0"/>
              <a:t>The value of V and M would depend on where  “C” was chosen</a:t>
            </a:r>
          </a:p>
          <a:p>
            <a:r>
              <a:rPr lang="en-US" b="1" i="1" dirty="0" smtClean="0">
                <a:solidFill>
                  <a:srgbClr val="C00000"/>
                </a:solidFill>
              </a:rPr>
              <a:t>The plot of V and M as a function of x is shear force and bending moment diagram</a:t>
            </a:r>
            <a:endParaRPr lang="en-US" b="1" i="1" dirty="0">
              <a:solidFill>
                <a:srgbClr val="C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688" y="1163461"/>
            <a:ext cx="3138311" cy="1871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841" y="3034931"/>
            <a:ext cx="2870847" cy="3225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780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Convention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6644" y="4405443"/>
            <a:ext cx="47244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indent="-457200">
              <a:spcBef>
                <a:spcPct val="50000"/>
              </a:spcBef>
              <a:tabLst>
                <a:tab pos="-457200" algn="l"/>
              </a:tabLst>
            </a:pPr>
            <a:r>
              <a:rPr lang="en-US" sz="2000" dirty="0"/>
              <a:t>The bending moment is positive (+) when the external forces acting on the beam tend to bend the beam at the point indicated in fig 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234244" y="1869015"/>
            <a:ext cx="50292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/>
              <a:t>The shear is positive (+) when external                forces acting on the beam tend to shear off the beam at the point indicated in fig 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044" y="1244790"/>
            <a:ext cx="3505200" cy="163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155" y="3225532"/>
            <a:ext cx="261937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800" y="4776781"/>
            <a:ext cx="2743200" cy="179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400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BM and SF are important?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calculate Bending Moment M and Shear force F at every point.</a:t>
                </a:r>
              </a:p>
              <a:p>
                <a:r>
                  <a:rPr lang="en-US" dirty="0" smtClean="0"/>
                  <a:t>It can be shown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               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𝜏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 smtClean="0"/>
                  <a:t>Also, useful for quick design</a:t>
                </a:r>
              </a:p>
              <a:p>
                <a:r>
                  <a:rPr lang="en-US" dirty="0"/>
                  <a:t>Greater the bending moment, greater will be the area of reinforcement required and greater the depth of the member required in the plane of bending.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2"/>
                <a:stretch>
                  <a:fillRect l="-1113" t="-1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511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draw BM and SF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80653" y="1173984"/>
            <a:ext cx="4368769" cy="522327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Step 1: Calculate the reactions at A and B</a:t>
            </a:r>
          </a:p>
          <a:p>
            <a:r>
              <a:rPr lang="en-US" dirty="0" smtClean="0"/>
              <a:t>Step 2: Draw a section at before  every load discontinuity</a:t>
            </a:r>
          </a:p>
          <a:p>
            <a:r>
              <a:rPr lang="en-US" dirty="0" smtClean="0"/>
              <a:t>Step 3: Going left to right draw the FBD of each section</a:t>
            </a:r>
          </a:p>
          <a:p>
            <a:r>
              <a:rPr lang="en-US" dirty="0" smtClean="0"/>
              <a:t>Step 4: Calculate and plot V, M as a function of x for each section</a:t>
            </a:r>
          </a:p>
          <a:p>
            <a:pPr marL="0" indent="0">
              <a:buNone/>
            </a:pPr>
            <a:r>
              <a:rPr lang="en-US" dirty="0" smtClean="0"/>
              <a:t>Section AD:</a:t>
            </a:r>
          </a:p>
          <a:p>
            <a:pPr marL="0" indent="0">
              <a:buNone/>
            </a:pPr>
            <a:r>
              <a:rPr lang="en-US" dirty="0" smtClean="0"/>
              <a:t>V = ½ P</a:t>
            </a:r>
          </a:p>
          <a:p>
            <a:pPr marL="0" indent="0">
              <a:buNone/>
            </a:pPr>
            <a:r>
              <a:rPr lang="en-US" dirty="0" smtClean="0"/>
              <a:t>M= ½ </a:t>
            </a:r>
            <a:r>
              <a:rPr lang="en-US" dirty="0" err="1" smtClean="0"/>
              <a:t>Px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136" y="0"/>
            <a:ext cx="3589864" cy="1225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634" y="1320800"/>
            <a:ext cx="3244108" cy="1502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633" y="4270905"/>
            <a:ext cx="295275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633" y="2823105"/>
            <a:ext cx="191452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350895" y="545200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Section </a:t>
            </a:r>
            <a:r>
              <a:rPr lang="en-US" sz="2400" dirty="0" smtClean="0"/>
              <a:t>AE:</a:t>
            </a:r>
            <a:endParaRPr lang="en-US" sz="2400" dirty="0"/>
          </a:p>
          <a:p>
            <a:r>
              <a:rPr lang="en-US" sz="2400" dirty="0"/>
              <a:t>V = </a:t>
            </a:r>
            <a:r>
              <a:rPr lang="en-US" sz="2400" dirty="0" smtClean="0"/>
              <a:t>-½ </a:t>
            </a:r>
            <a:r>
              <a:rPr lang="en-US" sz="2400" dirty="0"/>
              <a:t>P</a:t>
            </a:r>
          </a:p>
          <a:p>
            <a:r>
              <a:rPr lang="en-US" sz="2400" dirty="0"/>
              <a:t>M= ½ </a:t>
            </a:r>
            <a:r>
              <a:rPr lang="en-US" sz="2400" dirty="0" smtClean="0"/>
              <a:t>P(L-x)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46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Section </a:t>
            </a:r>
            <a:r>
              <a:rPr lang="en-US" dirty="0" smtClean="0"/>
              <a:t>AD (D lies between A and C):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V = ½ P</a:t>
            </a:r>
          </a:p>
          <a:p>
            <a:pPr marL="0" indent="0">
              <a:buNone/>
            </a:pPr>
            <a:r>
              <a:rPr lang="en-US" dirty="0"/>
              <a:t>M= ½ </a:t>
            </a:r>
            <a:r>
              <a:rPr lang="en-US" dirty="0" err="1" smtClean="0"/>
              <a:t>Px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Section </a:t>
            </a:r>
            <a:r>
              <a:rPr lang="en-US" dirty="0" smtClean="0"/>
              <a:t>AE (E lies between C and B):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V = -½ P</a:t>
            </a:r>
          </a:p>
          <a:p>
            <a:pPr marL="0" indent="0">
              <a:buNone/>
            </a:pPr>
            <a:r>
              <a:rPr lang="en-US" dirty="0"/>
              <a:t>M= ½ P(L-x)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707466" y="3309585"/>
            <a:ext cx="3981450" cy="3038475"/>
            <a:chOff x="2581275" y="1288874"/>
            <a:chExt cx="3981450" cy="3038475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1275" y="1288874"/>
              <a:ext cx="3981450" cy="3038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878667" y="1986844"/>
              <a:ext cx="270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72000" y="1619955"/>
              <a:ext cx="270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12933" y="1608666"/>
              <a:ext cx="270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0800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2981</TotalTime>
  <Words>752</Words>
  <Application>Microsoft Office PowerPoint</Application>
  <PresentationFormat>On-screen Show (4:3)</PresentationFormat>
  <Paragraphs>119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Times New Roman</vt:lpstr>
      <vt:lpstr>Office Theme</vt:lpstr>
      <vt:lpstr>Bending Moment and Shear Force Diagrams 28 March 2017 Atul JAIN</vt:lpstr>
      <vt:lpstr>Analysis of Beams</vt:lpstr>
      <vt:lpstr>Classification of beams</vt:lpstr>
      <vt:lpstr>According to support</vt:lpstr>
      <vt:lpstr>Shear Force and Bending Moment</vt:lpstr>
      <vt:lpstr>Sign Convention</vt:lpstr>
      <vt:lpstr>Why BM and SF are important?</vt:lpstr>
      <vt:lpstr>How to draw BM and SF</vt:lpstr>
      <vt:lpstr>PowerPoint Presentation</vt:lpstr>
      <vt:lpstr>Distributed force</vt:lpstr>
      <vt:lpstr>PowerPoint Presentation</vt:lpstr>
      <vt:lpstr>PowerPoint Presentation</vt:lpstr>
      <vt:lpstr>Problem I</vt:lpstr>
      <vt:lpstr>Problem II</vt:lpstr>
      <vt:lpstr>Problem III</vt:lpstr>
      <vt:lpstr>Problem IV</vt:lpstr>
      <vt:lpstr>Problem V</vt:lpstr>
      <vt:lpstr>Problem VII</vt:lpstr>
      <vt:lpstr>Problem VI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sample</dc:title>
  <dc:creator>atul jain</dc:creator>
  <cp:lastModifiedBy>reviewer</cp:lastModifiedBy>
  <cp:revision>254</cp:revision>
  <dcterms:created xsi:type="dcterms:W3CDTF">2016-05-25T01:57:14Z</dcterms:created>
  <dcterms:modified xsi:type="dcterms:W3CDTF">2019-09-03T03:32:22Z</dcterms:modified>
</cp:coreProperties>
</file>