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3" r:id="rId2"/>
    <p:sldId id="489" r:id="rId3"/>
    <p:sldId id="490" r:id="rId4"/>
    <p:sldId id="491" r:id="rId5"/>
    <p:sldId id="492" r:id="rId6"/>
    <p:sldId id="506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8" r:id="rId15"/>
    <p:sldId id="501" r:id="rId16"/>
    <p:sldId id="502" r:id="rId17"/>
    <p:sldId id="509" r:id="rId18"/>
    <p:sldId id="503" r:id="rId19"/>
    <p:sldId id="504" r:id="rId20"/>
    <p:sldId id="5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9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9B1FF-CDF0-4B44-B59A-D8BB34EB40D7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3CC7F-1E56-46B2-BD0C-7EED9732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59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Individual</a:t>
            </a:r>
            <a:r>
              <a:rPr lang="en-IN" baseline="0" dirty="0" smtClean="0"/>
              <a:t> perspective: </a:t>
            </a:r>
            <a:r>
              <a:rPr lang="en-US" baseline="0" dirty="0" smtClean="0"/>
              <a:t>Individuals learn what is required to perform their jobs and evolving life</a:t>
            </a:r>
          </a:p>
          <a:p>
            <a:r>
              <a:rPr lang="en-US" baseline="0" dirty="0" smtClean="0"/>
              <a:t>tasks, which are also motivated by various incentives, such as curiosity, desire to</a:t>
            </a:r>
          </a:p>
          <a:p>
            <a:r>
              <a:rPr lang="en-US" baseline="0" dirty="0" smtClean="0"/>
              <a:t>achieve, rewards, promotion, self-esteem, and satisfaction of accomplishment.</a:t>
            </a:r>
          </a:p>
          <a:p>
            <a:r>
              <a:rPr lang="en-IN" dirty="0" smtClean="0"/>
              <a:t>Social</a:t>
            </a:r>
            <a:r>
              <a:rPr lang="en-IN" baseline="0" dirty="0" smtClean="0"/>
              <a:t> perspective: </a:t>
            </a:r>
            <a:r>
              <a:rPr lang="en-US" baseline="0" dirty="0" smtClean="0"/>
              <a:t>Knowledge</a:t>
            </a:r>
          </a:p>
          <a:p>
            <a:r>
              <a:rPr lang="en-US" baseline="0" dirty="0" smtClean="0"/>
              <a:t>is acquired, shared, and updated during the process of social interaction among</a:t>
            </a:r>
          </a:p>
          <a:p>
            <a:r>
              <a:rPr lang="en-US" baseline="0" dirty="0" smtClean="0"/>
              <a:t>individuals and groups within the organization and in external communities.</a:t>
            </a:r>
          </a:p>
          <a:p>
            <a:r>
              <a:rPr lang="en-US" baseline="0" dirty="0" smtClean="0"/>
              <a:t>Organizational perspective: Individuals expect the organization to support</a:t>
            </a:r>
          </a:p>
          <a:p>
            <a:r>
              <a:rPr lang="en-US" baseline="0" dirty="0" smtClean="0"/>
              <a:t>their learning from basic techniques to high technology and management skills that</a:t>
            </a:r>
          </a:p>
          <a:p>
            <a:r>
              <a:rPr lang="en-US" baseline="0" dirty="0" smtClean="0"/>
              <a:t>are applicable to their jobs, duties, and roles. Meanwhile, the organization expects</a:t>
            </a:r>
          </a:p>
          <a:p>
            <a:r>
              <a:rPr lang="en-US" baseline="0" dirty="0" smtClean="0"/>
              <a:t>individual learning to be transferred back to job and utilization of new skills to</a:t>
            </a:r>
          </a:p>
          <a:p>
            <a:r>
              <a:rPr lang="en-US" baseline="0" dirty="0" smtClean="0"/>
              <a:t>enhance organizational performance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3CC7F-1E56-46B2-BD0C-7EED9732761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5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Reaction: evaluates how participants react to the training program.</a:t>
            </a:r>
          </a:p>
          <a:p>
            <a:r>
              <a:rPr lang="en-US" dirty="0" smtClean="0"/>
              <a:t>Learning: measures the learner’s improved knowledge or enhanced skills by</a:t>
            </a:r>
            <a:r>
              <a:rPr lang="en-US" baseline="0" dirty="0" smtClean="0"/>
              <a:t> </a:t>
            </a:r>
            <a:r>
              <a:rPr lang="en-US" dirty="0" smtClean="0"/>
              <a:t>attending the training program</a:t>
            </a:r>
            <a:r>
              <a:rPr lang="en-US" baseline="0" dirty="0" smtClean="0"/>
              <a:t> (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methods such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test, skill practices, and job simulations).</a:t>
            </a:r>
            <a:endParaRPr lang="en-US" dirty="0" smtClean="0"/>
          </a:p>
          <a:p>
            <a:r>
              <a:rPr lang="en-US" dirty="0" smtClean="0"/>
              <a:t>Behavior</a:t>
            </a:r>
            <a:r>
              <a:rPr lang="en-US" baseline="0" dirty="0" smtClean="0"/>
              <a:t> :</a:t>
            </a:r>
            <a:r>
              <a:rPr lang="en-US" dirty="0" smtClean="0"/>
              <a:t>It measures the</a:t>
            </a:r>
            <a:r>
              <a:rPr lang="en-US" baseline="0" dirty="0" smtClean="0"/>
              <a:t> </a:t>
            </a:r>
            <a:r>
              <a:rPr lang="en-US" dirty="0" smtClean="0"/>
              <a:t>learner’s change of behavior that is caused by the training program</a:t>
            </a:r>
            <a:r>
              <a:rPr lang="en-US" baseline="0" dirty="0" smtClean="0"/>
              <a:t> 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observations from the participant’s supervisor,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subordinates, and peers</a:t>
            </a:r>
            <a:r>
              <a:rPr lang="en-US" baseline="0" dirty="0" smtClean="0"/>
              <a:t>)</a:t>
            </a:r>
            <a:endParaRPr lang="en-US" dirty="0" smtClean="0"/>
          </a:p>
          <a:p>
            <a:r>
              <a:rPr lang="en-US" dirty="0" smtClean="0"/>
              <a:t>Results: involves organizational and individual outcomes as a result of the training</a:t>
            </a:r>
          </a:p>
          <a:p>
            <a:r>
              <a:rPr lang="en-US" dirty="0" smtClean="0"/>
              <a:t>program, such as increased production, improved quality, shortened processing</a:t>
            </a:r>
          </a:p>
          <a:p>
            <a:r>
              <a:rPr lang="en-US" dirty="0" smtClean="0"/>
              <a:t>time, decreased costs, reduced turnover, and higher profits.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3CC7F-1E56-46B2-BD0C-7EED9732761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438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Job performance: 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output, quality, timeliness, and cost savings.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performance: overall productivity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output, error rates, costs.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Participant satisfaction: 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Questionnaires and interviews.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 gained: techniques, and skills are acquired by the participants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3CC7F-1E56-46B2-BD0C-7EED9732761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27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 evaluation: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determines training needs and objectives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evaluation: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of available resources with a view to determining how the resources can be deployed to achieve desired objectives.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Reaction evaluation: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participants’ reactions to the training program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 evaluation: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outcomes (e.g., knowledge and skills), intermediate outcomes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(e.g., on-the-job behavior), and ultimate outcomes (e.g., organizational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performance).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3CC7F-1E56-46B2-BD0C-7EED9732761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6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9243-4D3E-4FA1-98B5-D328CCC79EDC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D331-DFCC-4E1E-9DC5-4243E7451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4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9243-4D3E-4FA1-98B5-D328CCC79EDC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D331-DFCC-4E1E-9DC5-4243E7451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03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9243-4D3E-4FA1-98B5-D328CCC79EDC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D331-DFCC-4E1E-9DC5-4243E7451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11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9243-4D3E-4FA1-98B5-D328CCC79EDC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D331-DFCC-4E1E-9DC5-4243E7451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42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9243-4D3E-4FA1-98B5-D328CCC79EDC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D331-DFCC-4E1E-9DC5-4243E7451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18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9243-4D3E-4FA1-98B5-D328CCC79EDC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D331-DFCC-4E1E-9DC5-4243E7451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3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9243-4D3E-4FA1-98B5-D328CCC79EDC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D331-DFCC-4E1E-9DC5-4243E7451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28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9243-4D3E-4FA1-98B5-D328CCC79EDC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D331-DFCC-4E1E-9DC5-4243E7451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83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9243-4D3E-4FA1-98B5-D328CCC79EDC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D331-DFCC-4E1E-9DC5-4243E7451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79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9243-4D3E-4FA1-98B5-D328CCC79EDC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D331-DFCC-4E1E-9DC5-4243E7451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85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9243-4D3E-4FA1-98B5-D328CCC79EDC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D331-DFCC-4E1E-9DC5-4243E7451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09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69243-4D3E-4FA1-98B5-D328CCC79EDC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5D331-DFCC-4E1E-9DC5-4243E7451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7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0" y="550717"/>
            <a:ext cx="11128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5" idx="0"/>
          </p:cNvCxnSpPr>
          <p:nvPr/>
        </p:nvCxnSpPr>
        <p:spPr>
          <a:xfrm>
            <a:off x="11391555" y="1035883"/>
            <a:ext cx="800445" cy="5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 rot="10347453">
            <a:off x="11119698" y="41335"/>
            <a:ext cx="412602" cy="99886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197427" y="6286500"/>
            <a:ext cx="11804073" cy="46759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164" y="18576"/>
            <a:ext cx="872836" cy="976270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1112108" y="638059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defRPr lang="zh-TW" altLang="en-US" sz="21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Font typeface="Arial" pitchFamily="34" charset="0"/>
              <a:buNone/>
            </a:pPr>
            <a:endParaRPr lang="en-IN" altLang="zh-CN" sz="2800" b="1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IN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ET60012 FOUNDATIONS OF EDUCATIONAL TECHNOLOGY</a:t>
            </a:r>
          </a:p>
          <a:p>
            <a:pPr marL="0" indent="0" algn="ctr">
              <a:buFont typeface="Arial" pitchFamily="34" charset="0"/>
              <a:buNone/>
            </a:pP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altLang="zh-CN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altLang="zh-CN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Kaushal</a:t>
            </a:r>
            <a:r>
              <a:rPr lang="en-US" altLang="zh-CN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altLang="zh-CN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Bhagat</a:t>
            </a:r>
            <a:endParaRPr lang="en-US" altLang="zh-CN" sz="2400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Centre for Educational Technology</a:t>
            </a:r>
            <a:endParaRPr lang="en-IN" altLang="zh-CN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Technology </a:t>
            </a:r>
            <a:r>
              <a:rPr lang="en-US" altLang="zh-CN"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Kharagpur</a:t>
            </a:r>
            <a:endParaRPr lang="en-IN" altLang="zh-CN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itchFamily="34" charset="0"/>
              <a:buNone/>
            </a:pPr>
            <a:endParaRPr lang="zh-CN" sz="24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Workplace Learning from Individual, </a:t>
            </a:r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Social, and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Perspectives</a:t>
            </a:r>
            <a:endParaRPr lang="en-IN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8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</a:t>
            </a:r>
            <a:r>
              <a: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perspective</a:t>
            </a:r>
            <a:r>
              <a:rPr lang="en-I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ontinuous transformation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and competitive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to high technology and management skills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1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Emerging Technologies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Workplace</a:t>
            </a:r>
            <a:b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IN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81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Content Management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(Moodle, Blackboard, MOOCs)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and Social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with customers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partners, streamlined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processes, analysis of data for forecasts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decision-making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use of digital media for marketing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campaigns)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23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Emerging Technologies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Workplace</a:t>
            </a:r>
            <a:b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IN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81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and Ubiquitous Learning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Facilities (cloud computing)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reality and Virtual reality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Data Mining and Learning Analytics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969" y="54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Workplace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as a </a:t>
            </a:r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ynamic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634524" y="2735385"/>
            <a:ext cx="1820984" cy="171156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Learner</a:t>
            </a:r>
            <a:endParaRPr lang="en-IN" sz="2400" b="1" dirty="0"/>
          </a:p>
        </p:txBody>
      </p:sp>
      <p:sp>
        <p:nvSpPr>
          <p:cNvPr id="5" name="Oval 4"/>
          <p:cNvSpPr/>
          <p:nvPr/>
        </p:nvSpPr>
        <p:spPr>
          <a:xfrm>
            <a:off x="7504724" y="4290645"/>
            <a:ext cx="1820984" cy="17762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Social Content</a:t>
            </a:r>
            <a:endParaRPr lang="en-IN" sz="2000" b="1" dirty="0"/>
          </a:p>
        </p:txBody>
      </p:sp>
      <p:sp>
        <p:nvSpPr>
          <p:cNvPr id="6" name="Oval 5"/>
          <p:cNvSpPr/>
          <p:nvPr/>
        </p:nvSpPr>
        <p:spPr>
          <a:xfrm>
            <a:off x="1764324" y="4355363"/>
            <a:ext cx="1820984" cy="171156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Jobs and Tasks</a:t>
            </a:r>
            <a:endParaRPr lang="en-IN" sz="2000" b="1" dirty="0"/>
          </a:p>
        </p:txBody>
      </p:sp>
      <p:sp>
        <p:nvSpPr>
          <p:cNvPr id="7" name="Oval 6"/>
          <p:cNvSpPr/>
          <p:nvPr/>
        </p:nvSpPr>
        <p:spPr>
          <a:xfrm>
            <a:off x="1258277" y="1379688"/>
            <a:ext cx="1989015" cy="17937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Learning resource &amp; technology</a:t>
            </a:r>
            <a:endParaRPr lang="en-IN" sz="2000" b="1" dirty="0"/>
          </a:p>
        </p:txBody>
      </p:sp>
      <p:sp>
        <p:nvSpPr>
          <p:cNvPr id="8" name="Oval 7"/>
          <p:cNvSpPr/>
          <p:nvPr/>
        </p:nvSpPr>
        <p:spPr>
          <a:xfrm>
            <a:off x="7324016" y="1649046"/>
            <a:ext cx="2398321" cy="17115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Organization</a:t>
            </a:r>
            <a:endParaRPr lang="en-IN" sz="2000" b="1" dirty="0"/>
          </a:p>
        </p:txBody>
      </p:sp>
      <p:cxnSp>
        <p:nvCxnSpPr>
          <p:cNvPr id="9" name="Straight Arrow Connector 8"/>
          <p:cNvCxnSpPr>
            <a:stCxn id="7" idx="5"/>
            <a:endCxn id="3" idx="2"/>
          </p:cNvCxnSpPr>
          <p:nvPr/>
        </p:nvCxnSpPr>
        <p:spPr>
          <a:xfrm>
            <a:off x="2956007" y="2910728"/>
            <a:ext cx="1678517" cy="6804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7"/>
          </p:cNvCxnSpPr>
          <p:nvPr/>
        </p:nvCxnSpPr>
        <p:spPr>
          <a:xfrm flipV="1">
            <a:off x="6188831" y="2573936"/>
            <a:ext cx="1154701" cy="412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5"/>
            <a:endCxn id="5" idx="1"/>
          </p:cNvCxnSpPr>
          <p:nvPr/>
        </p:nvCxnSpPr>
        <p:spPr>
          <a:xfrm>
            <a:off x="6188831" y="4196301"/>
            <a:ext cx="1582570" cy="354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3" idx="3"/>
          </p:cNvCxnSpPr>
          <p:nvPr/>
        </p:nvCxnSpPr>
        <p:spPr>
          <a:xfrm flipV="1">
            <a:off x="3585308" y="4196301"/>
            <a:ext cx="1315893" cy="1014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806094" y="1902842"/>
            <a:ext cx="4994030" cy="3184972"/>
            <a:chOff x="1509625" y="1244950"/>
            <a:chExt cx="3950400" cy="2656500"/>
          </a:xfrm>
        </p:grpSpPr>
        <p:sp>
          <p:nvSpPr>
            <p:cNvPr id="18" name="Isosceles Triangle 17"/>
            <p:cNvSpPr/>
            <p:nvPr/>
          </p:nvSpPr>
          <p:spPr>
            <a:xfrm>
              <a:off x="1509625" y="1244950"/>
              <a:ext cx="3950400" cy="2656500"/>
            </a:xfrm>
            <a:prstGeom prst="triangle">
              <a:avLst>
                <a:gd name="adj" fmla="val 50000"/>
              </a:avLst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IN" sz="11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2470375" y="2568400"/>
              <a:ext cx="2019300" cy="13233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IN" sz="11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</a:p>
          </p:txBody>
        </p:sp>
      </p:grp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4157785" y="1331353"/>
            <a:ext cx="4454769" cy="53644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N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IN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Tools (</a:t>
            </a:r>
            <a:r>
              <a:rPr lang="en-IN" b="1" dirty="0" smtClean="0">
                <a:latin typeface="Arial" panose="020B0604020202020204" pitchFamily="34" charset="0"/>
                <a:ea typeface="Arial" panose="020B0604020202020204" pitchFamily="34" charset="0"/>
              </a:rPr>
              <a:t>Educational technology</a:t>
            </a:r>
            <a:r>
              <a:rPr lang="en-IN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563586" y="3188670"/>
            <a:ext cx="2849790" cy="60180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N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Subject (</a:t>
            </a:r>
            <a:r>
              <a:rPr lang="en-IN" b="1" dirty="0" smtClean="0">
                <a:latin typeface="Arial" panose="020B0604020202020204" pitchFamily="34" charset="0"/>
                <a:ea typeface="Arial" panose="020B0604020202020204" pitchFamily="34" charset="0"/>
              </a:rPr>
              <a:t>Employees</a:t>
            </a:r>
            <a:r>
              <a:rPr lang="en-IN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  <a:endParaRPr lang="en-IN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8992480" y="4721977"/>
            <a:ext cx="2980689" cy="10692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N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IN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Division of labour (</a:t>
            </a:r>
            <a:r>
              <a:rPr lang="en-IN" b="1" dirty="0" smtClean="0">
                <a:latin typeface="Arial" panose="020B0604020202020204" pitchFamily="34" charset="0"/>
                <a:ea typeface="Arial" panose="020B0604020202020204" pitchFamily="34" charset="0"/>
              </a:rPr>
              <a:t>Learner, mentor, manager</a:t>
            </a:r>
            <a:r>
              <a:rPr lang="en-IN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  <a:endParaRPr lang="en-IN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5342481" y="5331118"/>
            <a:ext cx="1909117" cy="10503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N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IN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Community (</a:t>
            </a:r>
            <a:r>
              <a:rPr lang="en-IN" b="1" dirty="0" smtClean="0">
                <a:latin typeface="Arial" panose="020B0604020202020204" pitchFamily="34" charset="0"/>
                <a:ea typeface="Arial" panose="020B0604020202020204" pitchFamily="34" charset="0"/>
              </a:rPr>
              <a:t>Organisation, unit, group</a:t>
            </a:r>
            <a:r>
              <a:rPr lang="en-IN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  <a:endParaRPr lang="en-IN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750277" y="4768726"/>
            <a:ext cx="2529497" cy="11318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N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IN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Rules (</a:t>
            </a:r>
            <a:r>
              <a:rPr lang="en-IN" b="1" dirty="0" smtClean="0">
                <a:latin typeface="Arial" panose="020B0604020202020204" pitchFamily="34" charset="0"/>
                <a:ea typeface="Arial" panose="020B0604020202020204" pitchFamily="34" charset="0"/>
              </a:rPr>
              <a:t>rules governing learning activities</a:t>
            </a:r>
            <a:r>
              <a:rPr lang="en-IN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  <a:endParaRPr lang="en-IN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8219304" y="2316197"/>
            <a:ext cx="3417629" cy="78651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N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Object/</a:t>
            </a:r>
            <a:r>
              <a:rPr lang="en-IN" b="1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ive</a:t>
            </a:r>
            <a:r>
              <a:rPr lang="en-IN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IN" b="1" dirty="0" smtClean="0">
                <a:latin typeface="Arial" panose="020B0604020202020204" pitchFamily="34" charset="0"/>
                <a:ea typeface="Arial" panose="020B0604020202020204" pitchFamily="34" charset="0"/>
              </a:rPr>
              <a:t>(Knowledge, skills, performance)</a:t>
            </a:r>
            <a:endParaRPr lang="en-IN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59752" y="57724"/>
            <a:ext cx="10515600" cy="860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Workplace learning as an activity system</a:t>
            </a:r>
            <a:endParaRPr lang="en-IN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6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 </a:t>
            </a:r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in the workplace</a:t>
            </a:r>
            <a:endParaRPr lang="en-IN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8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Kirkpatrick’s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level Model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(Donald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Kirkpatrick)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Reaction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>
              <a:lnSpc>
                <a:spcPct val="150000"/>
              </a:lnSpc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Measurement </a:t>
            </a:r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in the workplace</a:t>
            </a:r>
            <a:endParaRPr lang="en-IN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8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Parker’s Model (Treadway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Parker)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performance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performance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 satisfaction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gained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31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Measurement </a:t>
            </a:r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in the workplace</a:t>
            </a:r>
            <a:endParaRPr lang="en-IN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8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Bird, and Rackham (1970)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evaluation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Reaction evaluation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evaluation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E-learning in the workplace</a:t>
            </a:r>
            <a:endParaRPr lang="en-IN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813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information access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 interaction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networking,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or computer-assisted learning and training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performance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and knowledge management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0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e-Learning in the Workplace</a:t>
            </a:r>
            <a:endParaRPr lang="en-IN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81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to individuals</a:t>
            </a:r>
          </a:p>
          <a:p>
            <a:pPr>
              <a:lnSpc>
                <a:spcPct val="150000"/>
              </a:lnSpc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instructional design</a:t>
            </a:r>
          </a:p>
          <a:p>
            <a:pPr>
              <a:lnSpc>
                <a:spcPct val="150000"/>
              </a:lnSpc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E-learning content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allignment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business objectives and outcomes</a:t>
            </a:r>
          </a:p>
          <a:p>
            <a:pPr>
              <a:lnSpc>
                <a:spcPct val="150000"/>
              </a:lnSpc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accountability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Technology-dominated approaches</a:t>
            </a:r>
          </a:p>
        </p:txBody>
      </p:sp>
    </p:spTree>
    <p:extLst>
      <p:ext uri="{BB962C8B-B14F-4D97-AF65-F5344CB8AC3E}">
        <p14:creationId xmlns:p14="http://schemas.microsoft.com/office/powerpoint/2010/main" val="180556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448" y="24609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E-learning in the Workplace</a:t>
            </a:r>
            <a:endParaRPr lang="en-IN" sz="6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986"/>
            <a:ext cx="9858555" cy="873305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  <a:endParaRPr lang="en-IN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75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with Individual Needs and Organizational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(personalized learning resources, adaptive guidance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feedback, and strategies for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self-regulation)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Technology with Pedagogical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Planning and Organizational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>
              <a:lnSpc>
                <a:spcPct val="150000"/>
              </a:lnSpc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Assessment</a:t>
            </a:r>
          </a:p>
        </p:txBody>
      </p:sp>
    </p:spTree>
    <p:extLst>
      <p:ext uri="{BB962C8B-B14F-4D97-AF65-F5344CB8AC3E}">
        <p14:creationId xmlns:p14="http://schemas.microsoft.com/office/powerpoint/2010/main" val="40797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front of organizations</a:t>
            </a:r>
            <a:endParaRPr lang="en-IN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81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Globalization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dynamics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transformations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changes in population structures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4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Workplace learning</a:t>
            </a:r>
            <a:endParaRPr lang="en-IN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8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Workplace learning refers to learning or training activities undertaken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workplace contexts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aim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individual and organizational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Garrick, 1999; Craig, 1996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7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E-learning in the workplace</a:t>
            </a:r>
            <a:endParaRPr lang="en-IN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8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technology involves the disciplined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for the purpose of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learning, instruction, and/or performance.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426" y="222251"/>
            <a:ext cx="10675374" cy="76589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Workplace learning VS School learning</a:t>
            </a:r>
            <a:endParaRPr lang="en-IN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8142"/>
            <a:ext cx="4021394" cy="542740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Workplace Learning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Informal by building on practical tasks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contextualized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collaborative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988142"/>
            <a:ext cx="4021394" cy="542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Learning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 and planned educational activities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abstract and decontextualized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collaborative</a:t>
            </a:r>
          </a:p>
        </p:txBody>
      </p:sp>
    </p:spTree>
    <p:extLst>
      <p:ext uri="{BB962C8B-B14F-4D97-AF65-F5344CB8AC3E}">
        <p14:creationId xmlns:p14="http://schemas.microsoft.com/office/powerpoint/2010/main" val="16808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16" y="9026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Workplace </a:t>
            </a:r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IN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3323305" y="1912920"/>
            <a:ext cx="4055806" cy="3989439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001298" y="4067520"/>
            <a:ext cx="4699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Workplace Learning</a:t>
            </a:r>
            <a:endParaRPr lang="en-I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49362" y="5902359"/>
            <a:ext cx="3701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Individual perspective</a:t>
            </a:r>
            <a:endParaRPr lang="en-IN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87061" y="5902359"/>
            <a:ext cx="3701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Social perspective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68994" y="1555768"/>
            <a:ext cx="3701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Organizational perspective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43810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Workplace Learning from Individual, </a:t>
            </a:r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Social, and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Perspectives</a:t>
            </a:r>
            <a:endParaRPr lang="en-IN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813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perspective:  </a:t>
            </a:r>
            <a:endParaRPr lang="en-IN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Self-directed 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Lifelong learning 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learn what is required to perform their jobs and evolving tasks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is motivated by various incentives (e.g., Curiosity, desire to achieve, and rewards and promotion)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Workplace Learning from Individual, </a:t>
            </a:r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Social, and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Perspectives</a:t>
            </a:r>
            <a:endParaRPr lang="en-IN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8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perspective</a:t>
            </a:r>
            <a:r>
              <a:rPr lang="en-I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Teamwork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Mentoring programs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and networking among peers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1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847</Words>
  <Application>Microsoft Office PowerPoint</Application>
  <PresentationFormat>Widescreen</PresentationFormat>
  <Paragraphs>141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微軟正黑體</vt:lpstr>
      <vt:lpstr>Arial</vt:lpstr>
      <vt:lpstr>Calibri</vt:lpstr>
      <vt:lpstr>Calibri Light</vt:lpstr>
      <vt:lpstr>Times New Roman</vt:lpstr>
      <vt:lpstr>Office Theme</vt:lpstr>
      <vt:lpstr>PowerPoint Presentation</vt:lpstr>
      <vt:lpstr>E-learning in the Workplace</vt:lpstr>
      <vt:lpstr>Challenges in front of organizations</vt:lpstr>
      <vt:lpstr>Defining Workplace learning</vt:lpstr>
      <vt:lpstr>E-learning in the workplace</vt:lpstr>
      <vt:lpstr>Workplace learning VS School learning</vt:lpstr>
      <vt:lpstr>Understanding Workplace Learning</vt:lpstr>
      <vt:lpstr>Understanding Workplace Learning from Individual, Social, and Organizational Perspectives</vt:lpstr>
      <vt:lpstr>Understanding Workplace Learning from Individual, Social, and Organizational Perspectives</vt:lpstr>
      <vt:lpstr>Understanding Workplace Learning from Individual, Social, and Organizational Perspectives</vt:lpstr>
      <vt:lpstr>Emerging Technologies for Workplace Learning</vt:lpstr>
      <vt:lpstr>Emerging Technologies for Workplace Learning</vt:lpstr>
      <vt:lpstr>Workplace learning as a Complex Dynamic System</vt:lpstr>
      <vt:lpstr>PowerPoint Presentation</vt:lpstr>
      <vt:lpstr> Measurement Models in the workplace</vt:lpstr>
      <vt:lpstr> Measurement Models in the workplace</vt:lpstr>
      <vt:lpstr> Measurement Models in the workplace</vt:lpstr>
      <vt:lpstr>Advantages of E-learning in the workplace</vt:lpstr>
      <vt:lpstr>Challenges for e-Learning in the Workplace</vt:lpstr>
      <vt:lpstr>Implications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CET</dc:creator>
  <cp:lastModifiedBy>CET--09</cp:lastModifiedBy>
  <cp:revision>84</cp:revision>
  <dcterms:created xsi:type="dcterms:W3CDTF">2019-04-12T10:44:42Z</dcterms:created>
  <dcterms:modified xsi:type="dcterms:W3CDTF">2019-10-14T04:50:03Z</dcterms:modified>
</cp:coreProperties>
</file>