
<file path=[Content_Types].xml><?xml version="1.0" encoding="utf-8"?>
<Types xmlns="http://schemas.openxmlformats.org/package/2006/content-types">
  <Override PartName="/ppt/embeddings/oleObject5.bin" ContentType="application/vnd.openxmlformats-officedocument.oleObject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embeddings/oleObject3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embeddings/oleObject8.bin" ContentType="application/vnd.openxmlformats-officedocument.oleObject"/>
  <Default Extension="pict" ContentType="image/pict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embeddings/oleObject4.bin" ContentType="application/vnd.openxmlformats-officedocument.oleObject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2.bin" ContentType="application/vnd.openxmlformats-officedocument.oleObject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embeddings/oleObject7.bin" ContentType="application/vnd.openxmlformats-officedocument.oleObject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0"/>
  </p:notesMasterIdLst>
  <p:sldIdLst>
    <p:sldId id="259" r:id="rId2"/>
    <p:sldId id="266" r:id="rId3"/>
    <p:sldId id="267" r:id="rId4"/>
    <p:sldId id="268" r:id="rId5"/>
    <p:sldId id="269" r:id="rId6"/>
    <p:sldId id="271" r:id="rId7"/>
    <p:sldId id="272" r:id="rId8"/>
    <p:sldId id="27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4300" autoAdjust="0"/>
    <p:restoredTop sz="94660"/>
  </p:normalViewPr>
  <p:slideViewPr>
    <p:cSldViewPr snapToObjects="1">
      <p:cViewPr>
        <p:scale>
          <a:sx n="75" d="100"/>
          <a:sy n="75" d="100"/>
        </p:scale>
        <p:origin x="-1080" y="-2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Relationship Id="rId2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Relationship Id="rId2" Type="http://schemas.openxmlformats.org/officeDocument/2006/relationships/image" Target="../media/image12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C3F72-BAED-BE43-BDBC-671A6ED2B903}" type="datetimeFigureOut">
              <a:rPr lang="en-US" smtClean="0"/>
              <a:pPr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3BCE-7B34-2245-82C7-6C48722AA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Shafts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7090"/>
            <a:ext cx="98298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</a:t>
            </a:r>
            <a:r>
              <a:rPr lang="en-US" sz="2400" b="1" dirty="0" smtClean="0">
                <a:latin typeface="Times New Roman"/>
              </a:rPr>
              <a:t>Shafts:</a:t>
            </a:r>
            <a:r>
              <a:rPr sz="2400" b="1" dirty="0" smtClean="0">
                <a:latin typeface="Times New Roman"/>
              </a:rPr>
              <a:t> </a:t>
            </a:r>
            <a:r>
              <a:rPr lang="en-US" sz="2400" b="1" dirty="0" smtClean="0">
                <a:latin typeface="Times New Roman"/>
              </a:rPr>
              <a:t>		A rotating Member.</a:t>
            </a:r>
          </a:p>
          <a:p>
            <a:pPr lvl="4">
              <a:buSzPct val="100000"/>
            </a:pPr>
            <a:r>
              <a:rPr lang="en-US" sz="2400" b="1" dirty="0" smtClean="0">
                <a:latin typeface="Times New Roman"/>
              </a:rPr>
              <a:t>Usually has circular cross-section (solid or hollow)</a:t>
            </a:r>
          </a:p>
          <a:p>
            <a:pPr lvl="4">
              <a:buSzPct val="100000"/>
            </a:pPr>
            <a:r>
              <a:rPr lang="en-US" sz="2400" b="1" dirty="0" smtClean="0">
                <a:latin typeface="Times New Roman"/>
              </a:rPr>
              <a:t>Transmits power and rotational motion</a:t>
            </a:r>
            <a:endParaRPr lang="en-US" sz="2400" b="1" dirty="0" smtClean="0">
              <a:latin typeface="Times New Roman"/>
            </a:endParaRPr>
          </a:p>
          <a:p>
            <a:pPr lvl="4">
              <a:buSzPct val="100000"/>
            </a:pPr>
            <a:r>
              <a:rPr lang="en-US" sz="2400" b="1" dirty="0" smtClean="0">
                <a:latin typeface="Times New Roman"/>
              </a:rPr>
              <a:t>Houses other components</a:t>
            </a:r>
            <a:endParaRPr lang="en-US" sz="2400" b="1" dirty="0" smtClean="0">
              <a:latin typeface="Times New Roman"/>
            </a:endParaRPr>
          </a:p>
          <a:p>
            <a:pPr lvl="4">
              <a:buSzPct val="100000"/>
            </a:pPr>
            <a:r>
              <a:rPr lang="en-US" sz="2400" dirty="0" smtClean="0">
                <a:latin typeface="Times New Roman"/>
              </a:rPr>
              <a:t>	</a:t>
            </a:r>
          </a:p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</a:t>
            </a:r>
            <a:r>
              <a:rPr lang="en-US" sz="2400" dirty="0" smtClean="0">
                <a:latin typeface="Times New Roman"/>
              </a:rPr>
              <a:t> Components: 	Gears, Pulleys, Flywheels, Clutches – are mounted on </a:t>
            </a:r>
          </a:p>
          <a:p>
            <a:pPr lvl="5">
              <a:buSzPct val="100000"/>
            </a:pPr>
            <a:r>
              <a:rPr lang="en-US" sz="2400" dirty="0" smtClean="0">
                <a:latin typeface="Times New Roman"/>
              </a:rPr>
              <a:t>shafts. Transmit power</a:t>
            </a:r>
          </a:p>
          <a:p>
            <a:pPr>
              <a:buSzPct val="100000"/>
              <a:buFont typeface="Arial"/>
              <a:buChar char="•"/>
            </a:pPr>
            <a:endParaRPr lang="en-US" sz="2400" dirty="0" smtClean="0">
              <a:latin typeface="Times New Roman"/>
            </a:endParaRPr>
          </a:p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</a:t>
            </a:r>
            <a:r>
              <a:rPr lang="en-US" sz="2400" dirty="0" smtClean="0">
                <a:latin typeface="Times New Roman"/>
              </a:rPr>
              <a:t> Attachment: 	via Press-fit, Tapered fits, keys, pins, set-screws, </a:t>
            </a:r>
            <a:r>
              <a:rPr lang="en-US" sz="2400" dirty="0" err="1" smtClean="0">
                <a:latin typeface="Times New Roman"/>
              </a:rPr>
              <a:t>splines</a:t>
            </a:r>
            <a:r>
              <a:rPr lang="en-US" sz="2400" dirty="0" smtClean="0">
                <a:latin typeface="Times New Roman"/>
              </a:rPr>
              <a:t> – </a:t>
            </a:r>
          </a:p>
          <a:p>
            <a:pPr lvl="5">
              <a:buSzPct val="100000"/>
            </a:pPr>
            <a:r>
              <a:rPr lang="en-US" sz="2400" dirty="0" smtClean="0">
                <a:latin typeface="Times New Roman"/>
              </a:rPr>
              <a:t>for attaching machine elements to shafts</a:t>
            </a:r>
          </a:p>
          <a:p>
            <a:pPr>
              <a:buSzPct val="100000"/>
              <a:buFont typeface="Arial"/>
              <a:buChar char="•"/>
            </a:pPr>
            <a:endParaRPr lang="en-US" sz="2400" dirty="0" smtClean="0">
              <a:latin typeface="Times New Roman"/>
            </a:endParaRPr>
          </a:p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 Mounted on:	Bearings (rolling </a:t>
            </a:r>
            <a:r>
              <a:rPr lang="en-US" sz="2400" dirty="0" smtClean="0">
                <a:latin typeface="Times New Roman"/>
              </a:rPr>
              <a:t>contact,  journal bearings)</a:t>
            </a:r>
          </a:p>
          <a:p>
            <a:pPr>
              <a:buSzPct val="100000"/>
              <a:buFont typeface="Arial"/>
              <a:buChar char="•"/>
            </a:pPr>
            <a:endParaRPr lang="en-US" sz="2400" dirty="0" smtClean="0">
              <a:latin typeface="Times New Roman"/>
            </a:endParaRPr>
          </a:p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 Couplings:		Transmit power from driver shaft (motor) to driven machine</a:t>
            </a:r>
          </a:p>
          <a:p>
            <a:pPr lvl="4">
              <a:buSzPct val="100000"/>
            </a:pPr>
            <a:r>
              <a:rPr lang="en-US" sz="2400" dirty="0" smtClean="0">
                <a:latin typeface="Times New Roman"/>
              </a:rPr>
              <a:t> 	(gear box, wheel)</a:t>
            </a:r>
          </a:p>
          <a:p>
            <a:pPr>
              <a:buSzPct val="100000"/>
            </a:pPr>
            <a:endParaRPr lang="en-US" sz="2000" dirty="0" smtClean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Shaft Design For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Stress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14400"/>
            <a:ext cx="9601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</a:t>
            </a:r>
            <a:r>
              <a:rPr lang="en-US" sz="2400" b="1" dirty="0" smtClean="0">
                <a:latin typeface="Times New Roman"/>
              </a:rPr>
              <a:t>Look for critical stress locations – </a:t>
            </a:r>
            <a:r>
              <a:rPr lang="en-US" sz="2400" dirty="0" smtClean="0">
                <a:latin typeface="Times New Roman"/>
              </a:rPr>
              <a:t>Compare stresses at various locations </a:t>
            </a:r>
          </a:p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</a:t>
            </a:r>
            <a:r>
              <a:rPr lang="en-US" sz="2400" dirty="0" smtClean="0">
                <a:latin typeface="Times New Roman"/>
              </a:rPr>
              <a:t> Most of the times shafts are under combined loading – compute alternating and mid range components </a:t>
            </a:r>
            <a:r>
              <a:rPr lang="en-US" sz="2400" dirty="0" smtClean="0">
                <a:latin typeface="Times New Roman"/>
              </a:rPr>
              <a:t>of von-</a:t>
            </a:r>
            <a:r>
              <a:rPr lang="en-US" sz="2400" dirty="0" err="1" smtClean="0">
                <a:latin typeface="Times New Roman"/>
              </a:rPr>
              <a:t>Mises</a:t>
            </a:r>
            <a:r>
              <a:rPr lang="en-US" sz="2400" dirty="0" smtClean="0">
                <a:latin typeface="Times New Roman"/>
              </a:rPr>
              <a:t> stress</a:t>
            </a:r>
          </a:p>
          <a:p>
            <a:pPr>
              <a:buSzPct val="100000"/>
            </a:pPr>
            <a:endParaRPr lang="en-US" sz="2400" dirty="0" smtClean="0">
              <a:latin typeface="Times New Roman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" y="2243667"/>
          <a:ext cx="9729715" cy="3014133"/>
        </p:xfrm>
        <a:graphic>
          <a:graphicData uri="http://schemas.openxmlformats.org/presentationml/2006/ole">
            <p:oleObj spid="_x0000_s24578" name="Equation" r:id="rId3" imgW="5575300" imgH="17272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5562600"/>
            <a:ext cx="9753600" cy="1200328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 If axial stress is significant use Equations (6.55) and (6.56) from book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 For fatigue use modified Goodman criterion</a:t>
            </a:r>
          </a:p>
          <a:p>
            <a:pPr>
              <a:buFont typeface="Arial"/>
              <a:buChar char="•"/>
            </a:pP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Always check for static yielding</a:t>
            </a:r>
            <a:endParaRPr lang="en-US" sz="2400" i="1" dirty="0" smtClean="0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286000"/>
            <a:ext cx="3592167" cy="193262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Shaft Design For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Stress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14400"/>
            <a:ext cx="982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</a:t>
            </a:r>
            <a:r>
              <a:rPr lang="en-US" sz="2400" b="1" dirty="0" smtClean="0">
                <a:latin typeface="Times New Roman"/>
              </a:rPr>
              <a:t>Stress Concentration – </a:t>
            </a:r>
            <a:r>
              <a:rPr lang="en-US" sz="2400" dirty="0" smtClean="0">
                <a:latin typeface="Times New Roman"/>
              </a:rPr>
              <a:t>Shafts have steps, grooves, shoulder relief etc.,</a:t>
            </a:r>
          </a:p>
          <a:p>
            <a:pPr lvl="7">
              <a:buSzPct val="100000"/>
            </a:pPr>
            <a:r>
              <a:rPr lang="en-US" sz="2400" dirty="0" smtClean="0">
                <a:latin typeface="Times New Roman"/>
              </a:rPr>
              <a:t> for mounting gears, bearings, …</a:t>
            </a:r>
          </a:p>
          <a:p>
            <a:pPr lvl="7">
              <a:buSzPct val="100000"/>
            </a:pPr>
            <a:endParaRPr lang="en-US" sz="2400" dirty="0" smtClean="0">
              <a:latin typeface="Times New Roman"/>
            </a:endParaRPr>
          </a:p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</a:t>
            </a:r>
            <a:r>
              <a:rPr lang="en-US" sz="2400" b="1" dirty="0" smtClean="0">
                <a:latin typeface="Times New Roman"/>
              </a:rPr>
              <a:t>Challenge </a:t>
            </a:r>
            <a:r>
              <a:rPr lang="en-US" sz="2400" b="1" dirty="0" smtClean="0">
                <a:latin typeface="Times New Roman"/>
              </a:rPr>
              <a:t>–</a:t>
            </a:r>
            <a:r>
              <a:rPr lang="en-US" sz="2400" b="1" dirty="0" smtClean="0">
                <a:latin typeface="Times New Roman"/>
              </a:rPr>
              <a:t> 		</a:t>
            </a:r>
            <a:r>
              <a:rPr lang="en-US" sz="2400" dirty="0" smtClean="0">
                <a:latin typeface="Times New Roman"/>
              </a:rPr>
              <a:t>Shaft diameter is not known </a:t>
            </a:r>
            <a:r>
              <a:rPr lang="en-US" sz="2400" i="1" dirty="0" err="1" smtClean="0">
                <a:latin typeface="Times New Roman"/>
              </a:rPr>
              <a:t>apriori</a:t>
            </a:r>
            <a:endParaRPr lang="en-US" sz="2400" i="1" dirty="0" smtClean="0">
              <a:latin typeface="Times New Roman"/>
            </a:endParaRPr>
          </a:p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</a:t>
            </a:r>
            <a:r>
              <a:rPr lang="en-US" sz="2400" b="1" dirty="0" smtClean="0">
                <a:latin typeface="Times New Roman"/>
              </a:rPr>
              <a:t>Way out:</a:t>
            </a:r>
          </a:p>
          <a:p>
            <a:pPr>
              <a:buSzPct val="100000"/>
            </a:pPr>
            <a:endParaRPr lang="en-US" sz="2400" b="1" dirty="0" smtClean="0">
              <a:latin typeface="Times New Roman"/>
            </a:endParaRPr>
          </a:p>
          <a:p>
            <a:pPr>
              <a:buSzPct val="100000"/>
            </a:pPr>
            <a:endParaRPr lang="en-US" sz="2400" b="1" dirty="0" smtClean="0">
              <a:latin typeface="Times New Roman"/>
            </a:endParaRPr>
          </a:p>
          <a:p>
            <a:pPr>
              <a:buSzPct val="100000"/>
            </a:pPr>
            <a:r>
              <a:rPr lang="en-US" sz="2400" dirty="0" smtClean="0">
                <a:latin typeface="Times New Roman"/>
              </a:rPr>
              <a:t>       (Can start with the worst case scenario)</a:t>
            </a:r>
          </a:p>
          <a:p>
            <a:pPr>
              <a:buSzPct val="100000"/>
            </a:pPr>
            <a:endParaRPr lang="en-US" sz="2400" dirty="0" smtClean="0">
              <a:latin typeface="Times New Roman"/>
            </a:endParaRPr>
          </a:p>
          <a:p>
            <a:pPr>
              <a:buSzPct val="100000"/>
              <a:buFont typeface="Arial"/>
              <a:buChar char="•"/>
            </a:pPr>
            <a:r>
              <a:rPr lang="en-US" sz="2400" b="1" dirty="0" smtClean="0">
                <a:latin typeface="Times New Roman"/>
              </a:rPr>
              <a:t>  Also for keyways</a:t>
            </a:r>
            <a:r>
              <a:rPr lang="en-US" sz="2400" dirty="0" smtClean="0">
                <a:latin typeface="Times New Roman"/>
              </a:rPr>
              <a:t>:  </a:t>
            </a:r>
            <a:r>
              <a:rPr lang="en-US" sz="2400" u="sng" dirty="0" smtClean="0">
                <a:latin typeface="Times New Roman"/>
              </a:rPr>
              <a:t>Table 7-1</a:t>
            </a:r>
            <a:r>
              <a:rPr lang="en-US" sz="2400" dirty="0" smtClean="0">
                <a:latin typeface="Times New Roman"/>
              </a:rPr>
              <a:t> for static stress concentration factors </a:t>
            </a:r>
          </a:p>
          <a:p>
            <a:pPr lvl="6">
              <a:buSzPct val="100000"/>
            </a:pPr>
            <a:r>
              <a:rPr lang="en-US" sz="2400" dirty="0" smtClean="0">
                <a:latin typeface="Times New Roman"/>
              </a:rPr>
              <a:t>(select as starting values – 1</a:t>
            </a:r>
            <a:r>
              <a:rPr lang="en-US" sz="2400" baseline="30000" dirty="0" smtClean="0">
                <a:latin typeface="Times New Roman"/>
              </a:rPr>
              <a:t>st</a:t>
            </a:r>
            <a:r>
              <a:rPr lang="en-US" sz="2400" dirty="0" smtClean="0">
                <a:latin typeface="Times New Roman"/>
              </a:rPr>
              <a:t> iteration)</a:t>
            </a:r>
          </a:p>
          <a:p>
            <a:pPr>
              <a:buSzPct val="100000"/>
              <a:buFont typeface="Arial"/>
              <a:buChar char="•"/>
            </a:pPr>
            <a:r>
              <a:rPr lang="en-US" sz="2400" b="1" dirty="0" smtClean="0">
                <a:latin typeface="Times New Roman"/>
              </a:rPr>
              <a:t>  Shaft Deflection</a:t>
            </a:r>
            <a:r>
              <a:rPr lang="en-US" sz="2400" dirty="0" smtClean="0">
                <a:latin typeface="Times New Roman"/>
              </a:rPr>
              <a:t>:   </a:t>
            </a:r>
            <a:r>
              <a:rPr lang="en-US" sz="2400" u="sng" dirty="0" smtClean="0">
                <a:latin typeface="Times New Roman"/>
              </a:rPr>
              <a:t>Table </a:t>
            </a:r>
            <a:r>
              <a:rPr lang="en-US" sz="2400" u="sng" dirty="0" smtClean="0">
                <a:latin typeface="Times New Roman"/>
              </a:rPr>
              <a:t>7</a:t>
            </a:r>
            <a:r>
              <a:rPr lang="en-US" sz="2400" u="sng" dirty="0" smtClean="0">
                <a:latin typeface="Times New Roman"/>
              </a:rPr>
              <a:t>-2</a:t>
            </a:r>
            <a:r>
              <a:rPr lang="en-US" sz="2400" dirty="0" smtClean="0">
                <a:latin typeface="Times New Roman"/>
              </a:rPr>
              <a:t> </a:t>
            </a:r>
            <a:r>
              <a:rPr lang="en-US" sz="2400" dirty="0" smtClean="0">
                <a:latin typeface="Times New Roman"/>
              </a:rPr>
              <a:t>for</a:t>
            </a:r>
            <a:r>
              <a:rPr lang="en-US" sz="2400" dirty="0" smtClean="0">
                <a:latin typeface="Times New Roman"/>
              </a:rPr>
              <a:t> maximum permissible deflection and slope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1000" y="2819400"/>
          <a:ext cx="5504224" cy="804863"/>
        </p:xfrm>
        <a:graphic>
          <a:graphicData uri="http://schemas.openxmlformats.org/presentationml/2006/ole">
            <p:oleObj spid="_x0000_s25603" name="Equation" r:id="rId4" imgW="2692400" imgH="3937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5562600"/>
            <a:ext cx="9753600" cy="129266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600" dirty="0" smtClean="0">
                <a:solidFill>
                  <a:srgbClr val="FFFF00"/>
                </a:solidFill>
                <a:latin typeface="Times New Roman"/>
              </a:rPr>
              <a:t>    </a:t>
            </a:r>
            <a:r>
              <a:rPr lang="en-US" sz="2600" dirty="0" smtClean="0">
                <a:solidFill>
                  <a:srgbClr val="FFFF00"/>
                </a:solidFill>
                <a:latin typeface="Times New Roman"/>
              </a:rPr>
              <a:t> Complete geometry of the shaft must be worked out for analysis</a:t>
            </a:r>
          </a:p>
          <a:p>
            <a:pPr>
              <a:buFont typeface="Arial"/>
              <a:buChar char="•"/>
            </a:pPr>
            <a:r>
              <a:rPr lang="en-US" sz="2600" dirty="0" smtClean="0">
                <a:solidFill>
                  <a:srgbClr val="FFFF00"/>
                </a:solidFill>
                <a:latin typeface="Times New Roman"/>
              </a:rPr>
              <a:t>     Also check for failure of keys, pins,</a:t>
            </a:r>
          </a:p>
          <a:p>
            <a:pPr>
              <a:buFont typeface="Arial"/>
              <a:buChar char="•"/>
            </a:pPr>
            <a:r>
              <a:rPr lang="en-US" sz="2600" dirty="0" smtClean="0">
                <a:solidFill>
                  <a:srgbClr val="FFFF00"/>
                </a:solidFill>
                <a:latin typeface="Times New Roman"/>
              </a:rPr>
              <a:t>     For key, pin sizes:   Tables 7-5, 7-6, 7-7, 7-8</a:t>
            </a:r>
            <a:endParaRPr lang="en-US" sz="2600" dirty="0" smtClean="0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518662"/>
            <a:ext cx="4533900" cy="341553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Shaft Vibration – Critical Speed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144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 </a:t>
            </a:r>
            <a:r>
              <a:rPr lang="en-US" sz="2400" b="1" dirty="0" smtClean="0">
                <a:latin typeface="Times New Roman"/>
              </a:rPr>
              <a:t>When the shaft is of uniform diameter.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5462" y="1371600"/>
          <a:ext cx="9008874" cy="2147062"/>
        </p:xfrm>
        <a:graphic>
          <a:graphicData uri="http://schemas.openxmlformats.org/presentationml/2006/ole">
            <p:oleObj spid="_x0000_s26626" name="Equation" r:id="rId4" imgW="4851400" imgH="11557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357693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 </a:t>
            </a:r>
            <a:r>
              <a:rPr lang="en-US" sz="2400" b="1" dirty="0" smtClean="0">
                <a:latin typeface="Times New Roman"/>
              </a:rPr>
              <a:t>For stepped shaft (segments of uniform diameter).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04800" y="4038600"/>
          <a:ext cx="4955047" cy="2438400"/>
        </p:xfrm>
        <a:graphic>
          <a:graphicData uri="http://schemas.openxmlformats.org/presentationml/2006/ole">
            <p:oleObj spid="_x0000_s26627" name="Equation" r:id="rId5" imgW="2476500" imgH="1219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71" y="1371600"/>
            <a:ext cx="4821929" cy="23622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Influence Coeffi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cient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38200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 </a:t>
            </a:r>
            <a:r>
              <a:rPr lang="en-US" sz="2400" b="1" dirty="0" smtClean="0">
                <a:latin typeface="Times New Roman"/>
              </a:rPr>
              <a:t>Forces act due to mounting of machine elements (gears, pulleys, etc.)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4519" y="1295400"/>
          <a:ext cx="4574681" cy="2520950"/>
        </p:xfrm>
        <a:graphic>
          <a:graphicData uri="http://schemas.openxmlformats.org/presentationml/2006/ole">
            <p:oleObj spid="_x0000_s27651" name="Equation" r:id="rId4" imgW="2857500" imgH="15748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" y="3805535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 </a:t>
            </a:r>
            <a:r>
              <a:rPr lang="en-US" sz="2400" b="1" dirty="0" smtClean="0">
                <a:latin typeface="Times New Roman"/>
              </a:rPr>
              <a:t>For loads at multiple location – obtain influence coefficient matrix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28800" y="4191000"/>
          <a:ext cx="538480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533400"/>
                <a:gridCol w="990600"/>
                <a:gridCol w="990600"/>
                <a:gridCol w="1143000"/>
                <a:gridCol w="1041402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Load location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1" dirty="0">
                        <a:latin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... </a:t>
                      </a:r>
                      <a:r>
                        <a:rPr lang="en-US" sz="2000" i="1" dirty="0" err="1" smtClean="0">
                          <a:latin typeface="Times New Roman"/>
                        </a:rPr>
                        <a:t>j</a:t>
                      </a:r>
                      <a:endParaRPr lang="en-US" sz="2000" i="1" dirty="0">
                        <a:latin typeface="Times New Roman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800" dirty="0" smtClean="0"/>
                        <a:t>Deflection location</a:t>
                      </a:r>
                      <a:endParaRPr lang="en-US" sz="18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/>
                        <a:t>11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/>
                        <a:t>13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/>
                        <a:t>1j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2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2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2</a:t>
                      </a:r>
                      <a:r>
                        <a:rPr lang="en-US" sz="2000" baseline="-25000" dirty="0" smtClean="0"/>
                        <a:t>3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2</a:t>
                      </a:r>
                      <a:r>
                        <a:rPr lang="en-US" sz="2000" baseline="-25000" dirty="0" smtClean="0"/>
                        <a:t>j</a:t>
                      </a:r>
                      <a:endParaRPr lang="en-US" sz="2000" baseline="-250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3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3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3</a:t>
                      </a:r>
                      <a:r>
                        <a:rPr lang="en-US" sz="2000" baseline="-25000" dirty="0" smtClean="0"/>
                        <a:t>3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3</a:t>
                      </a:r>
                      <a:r>
                        <a:rPr lang="en-US" sz="2000" baseline="-25000" dirty="0" smtClean="0"/>
                        <a:t>j</a:t>
                      </a:r>
                      <a:endParaRPr lang="en-US" sz="2000" baseline="-250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i="1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 smtClean="0">
                          <a:latin typeface="Times New Roman"/>
                        </a:rPr>
                        <a:t>i</a:t>
                      </a:r>
                      <a:endParaRPr lang="en-US" sz="2000" i="1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i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i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smtClean="0">
                          <a:latin typeface="Symbol"/>
                        </a:rPr>
                        <a:t>i</a:t>
                      </a:r>
                      <a:r>
                        <a:rPr lang="en-US" sz="2000" baseline="-25000" dirty="0" smtClean="0"/>
                        <a:t>3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Symbol"/>
                        </a:rPr>
                        <a:t>d</a:t>
                      </a:r>
                      <a:r>
                        <a:rPr lang="en-US" sz="2000" baseline="-25000" dirty="0" err="1" smtClean="0">
                          <a:latin typeface="Symbol"/>
                        </a:rPr>
                        <a:t>i</a:t>
                      </a:r>
                      <a:r>
                        <a:rPr lang="en-US" sz="2000" baseline="-25000" dirty="0" err="1" smtClean="0"/>
                        <a:t>j</a:t>
                      </a:r>
                      <a:endParaRPr lang="en-US" sz="2000" baseline="-25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213602" y="4676001"/>
            <a:ext cx="2692398" cy="1015663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Also – From Reciprocity Theorem</a:t>
            </a:r>
          </a:p>
          <a:p>
            <a:pPr algn="ctr"/>
            <a:r>
              <a:rPr lang="en-US" sz="2000" dirty="0" err="1" smtClean="0">
                <a:solidFill>
                  <a:srgbClr val="FFFF00"/>
                </a:solidFill>
                <a:latin typeface="Symbol"/>
              </a:rPr>
              <a:t>d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ij</a:t>
            </a:r>
            <a:r>
              <a:rPr lang="en-US" sz="2000" baseline="-25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Symbol"/>
              </a:rPr>
              <a:t>=   </a:t>
            </a:r>
            <a:r>
              <a:rPr lang="en-US" sz="2000" dirty="0" err="1" smtClean="0">
                <a:solidFill>
                  <a:srgbClr val="FFFF00"/>
                </a:solidFill>
                <a:latin typeface="Symbol"/>
              </a:rPr>
              <a:t>d</a:t>
            </a:r>
            <a:r>
              <a:rPr lang="en-US" sz="2000" baseline="-25000" dirty="0" err="1" smtClean="0">
                <a:solidFill>
                  <a:srgbClr val="FFFF00"/>
                </a:solidFill>
                <a:latin typeface="Times New Roman"/>
              </a:rPr>
              <a:t>ji</a:t>
            </a:r>
            <a:r>
              <a:rPr lang="en-US" sz="2000" baseline="-25000" dirty="0" smtClean="0">
                <a:solidFill>
                  <a:srgbClr val="FFFF00"/>
                </a:solidFill>
                <a:latin typeface="Times New Roman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Times New Roman"/>
              </a:rPr>
              <a:t>(symmetric)</a:t>
            </a:r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71600"/>
            <a:ext cx="4821929" cy="23622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Influence Coeffi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cient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38200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 </a:t>
            </a:r>
            <a:r>
              <a:rPr lang="en-US" sz="2400" b="1" dirty="0" smtClean="0">
                <a:latin typeface="Times New Roman"/>
              </a:rPr>
              <a:t>Displacement at locations due to forces of magnitude </a:t>
            </a:r>
            <a:r>
              <a:rPr lang="en-US" sz="2400" b="1" i="1" dirty="0" err="1" smtClean="0">
                <a:latin typeface="Times New Roman"/>
              </a:rPr>
              <a:t>F</a:t>
            </a:r>
            <a:r>
              <a:rPr lang="en-US" sz="2400" b="1" i="1" baseline="-25000" dirty="0" err="1" smtClean="0">
                <a:latin typeface="Times New Roman"/>
              </a:rPr>
              <a:t>j</a:t>
            </a:r>
            <a:endParaRPr lang="en-US" sz="2400" b="1" baseline="-25000" dirty="0" smtClean="0">
              <a:latin typeface="Times New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2275" y="1612900"/>
          <a:ext cx="7686675" cy="3841750"/>
        </p:xfrm>
        <a:graphic>
          <a:graphicData uri="http://schemas.openxmlformats.org/presentationml/2006/ole">
            <p:oleObj spid="_x0000_s30722" name="Equation" r:id="rId4" imgW="4800600" imgH="24003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5638800"/>
            <a:ext cx="954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 </a:t>
            </a:r>
            <a:r>
              <a:rPr lang="en-US" sz="2400" b="1" dirty="0" smtClean="0">
                <a:latin typeface="Times New Roman"/>
              </a:rPr>
              <a:t>This </a:t>
            </a:r>
            <a:r>
              <a:rPr lang="en-US" sz="2400" b="1" dirty="0" smtClean="0">
                <a:latin typeface="Times New Roman"/>
              </a:rPr>
              <a:t>is an </a:t>
            </a:r>
            <a:r>
              <a:rPr lang="en-US" sz="2400" b="1" dirty="0" err="1" smtClean="0">
                <a:latin typeface="Times New Roman"/>
              </a:rPr>
              <a:t>eigenvalue</a:t>
            </a:r>
            <a:r>
              <a:rPr lang="en-US" sz="2400" b="1" dirty="0" smtClean="0">
                <a:latin typeface="Times New Roman"/>
              </a:rPr>
              <a:t> problem !!! The above has three </a:t>
            </a:r>
            <a:r>
              <a:rPr lang="en-US" sz="2400" b="1" dirty="0" err="1" smtClean="0">
                <a:latin typeface="Times New Roman"/>
              </a:rPr>
              <a:t>eigenvalues</a:t>
            </a:r>
            <a:endParaRPr lang="en-US" sz="2400" b="1" dirty="0" smtClean="0">
              <a:latin typeface="Times New Roman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75596" y="5943600"/>
          <a:ext cx="2920404" cy="898586"/>
        </p:xfrm>
        <a:graphic>
          <a:graphicData uri="http://schemas.openxmlformats.org/presentationml/2006/ole">
            <p:oleObj spid="_x0000_s30723" name="Equation" r:id="rId5" imgW="660400" imgH="2032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2199" y="6169223"/>
            <a:ext cx="3602729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The CRITICAL SPEEDS</a:t>
            </a:r>
            <a:endParaRPr lang="en-US" sz="2400" dirty="0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Influence Coeffi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cient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38200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 </a:t>
            </a:r>
            <a:r>
              <a:rPr lang="en-US" sz="2400" b="1" dirty="0" smtClean="0">
                <a:latin typeface="Times New Roman"/>
              </a:rPr>
              <a:t>From the characteristic equation can show</a:t>
            </a:r>
            <a:endParaRPr lang="en-US" sz="2400" b="1" baseline="-25000" dirty="0" smtClean="0">
              <a:latin typeface="Times New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95325" y="1295400"/>
          <a:ext cx="7686675" cy="3373438"/>
        </p:xfrm>
        <a:graphic>
          <a:graphicData uri="http://schemas.openxmlformats.org/presentationml/2006/ole">
            <p:oleObj spid="_x0000_s31746" name="Equation" r:id="rId3" imgW="4800600" imgH="21082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1" y="466883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 </a:t>
            </a:r>
            <a:r>
              <a:rPr lang="en-US" sz="2400" b="1" dirty="0" smtClean="0">
                <a:latin typeface="Times New Roman"/>
              </a:rPr>
              <a:t>To include shaft mass: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6113" y="4876800"/>
          <a:ext cx="9000596" cy="1574800"/>
        </p:xfrm>
        <a:graphic>
          <a:graphicData uri="http://schemas.openxmlformats.org/presentationml/2006/ole">
            <p:oleObj spid="_x0000_s31747" name="Equation" r:id="rId4" imgW="5372100" imgH="93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Additional Topics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343561"/>
            <a:ext cx="982980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3200" dirty="0" smtClean="0">
                <a:latin typeface="Times New Roman"/>
              </a:rPr>
              <a:t>   </a:t>
            </a:r>
            <a:r>
              <a:rPr lang="en-US" sz="3200" b="1" dirty="0" smtClean="0">
                <a:latin typeface="Times New Roman"/>
              </a:rPr>
              <a:t>Miscellaneous shaft components:     Section 7-7</a:t>
            </a:r>
          </a:p>
          <a:p>
            <a:pPr>
              <a:buSzPct val="100000"/>
              <a:buFont typeface="Arial"/>
              <a:buChar char="•"/>
            </a:pPr>
            <a:endParaRPr lang="en-US" sz="3200" b="1" baseline="-25000" dirty="0" smtClean="0">
              <a:latin typeface="Times New Roman"/>
            </a:endParaRPr>
          </a:p>
          <a:p>
            <a:pPr>
              <a:buSzPct val="100000"/>
              <a:buFont typeface="Arial"/>
              <a:buChar char="•"/>
            </a:pPr>
            <a:endParaRPr lang="en-US" sz="3200" b="1" baseline="-25000" dirty="0" smtClean="0">
              <a:latin typeface="Times New Roman"/>
            </a:endParaRPr>
          </a:p>
          <a:p>
            <a:pPr>
              <a:buSzPct val="100000"/>
              <a:buFont typeface="Arial"/>
              <a:buChar char="•"/>
            </a:pPr>
            <a:r>
              <a:rPr lang="en-US" sz="3200" b="1" baseline="-25000" dirty="0" smtClean="0">
                <a:latin typeface="Times New Roman"/>
              </a:rPr>
              <a:t> </a:t>
            </a:r>
            <a:r>
              <a:rPr lang="en-US" sz="3200" b="1" dirty="0" smtClean="0">
                <a:latin typeface="Times New Roman"/>
              </a:rPr>
              <a:t>  Shaft limits, tolerances, and fits:      Section 7-8</a:t>
            </a:r>
            <a:endParaRPr lang="en-US" sz="3200" b="1" baseline="-25000" dirty="0" smtClean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481</Words>
  <Application>Microsoft Macintosh PowerPoint</Application>
  <PresentationFormat>A4 Paper (210x297 mm)</PresentationFormat>
  <Paragraphs>84</Paragraphs>
  <Slides>8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MathType 6.0 Equation</vt:lpstr>
      <vt:lpstr>Shafts</vt:lpstr>
      <vt:lpstr>Shaft Design For Stress</vt:lpstr>
      <vt:lpstr>Shaft Design For Stress</vt:lpstr>
      <vt:lpstr>Shaft Vibration – Critical Speed</vt:lpstr>
      <vt:lpstr>Influence Coefficient</vt:lpstr>
      <vt:lpstr>Influence Coefficient</vt:lpstr>
      <vt:lpstr>Influence Coefficient</vt:lpstr>
      <vt:lpstr>Additional Topics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Bolted Joints</dc:title>
  <dc:creator>Sovan Das</dc:creator>
  <cp:lastModifiedBy>Sovan Das</cp:lastModifiedBy>
  <cp:revision>189</cp:revision>
  <cp:lastPrinted>2014-01-29T08:41:40Z</cp:lastPrinted>
  <dcterms:created xsi:type="dcterms:W3CDTF">2017-04-11T05:10:11Z</dcterms:created>
  <dcterms:modified xsi:type="dcterms:W3CDTF">2017-04-11T10:53:50Z</dcterms:modified>
</cp:coreProperties>
</file>