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7" r:id="rId2"/>
    <p:sldId id="328" r:id="rId3"/>
    <p:sldId id="329" r:id="rId4"/>
    <p:sldId id="331" r:id="rId5"/>
    <p:sldId id="333" r:id="rId6"/>
    <p:sldId id="334" r:id="rId7"/>
    <p:sldId id="335" r:id="rId8"/>
    <p:sldId id="332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421" r:id="rId20"/>
    <p:sldId id="346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354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AB440-448F-A643-8695-86A3657D8678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DE81-0FE6-CC4F-89D9-02DE4586E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5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4889-7C7C-1940-BCE2-391454EC842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de-DE" dirty="0" smtClean="0"/>
              <a:t>{||¶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88CE7-2067-4349-A521-F254F8E654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796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F029-B779-6D4C-99EA-4D98A64EA2B4}" type="datetime1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6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ECD-F952-8E4A-92FB-4C4F9B48DC79}" type="datetime1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14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C586-520D-854E-8CB5-F0955FB9302A}" type="datetime1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51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2311-8EE0-F34B-A3E7-921E0798080F}" type="datetime1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15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A34-CA10-0244-B773-4B3CADA2CE18}" type="datetime1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84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86BF-B63C-0D4B-9ADE-6043DD764150}" type="datetime1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02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8BFA-43B8-334D-A583-83B09A8E9729}" type="datetime1">
              <a:rPr lang="de-DE" smtClean="0"/>
              <a:t>11.09.2018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A4C0-512F-1346-A14A-7481E4C99D20}" type="datetime1">
              <a:rPr lang="de-DE" smtClean="0"/>
              <a:t>11.09.2018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0B9-B053-6741-9F4C-A9393DDE68A2}" type="datetime1">
              <a:rPr lang="de-DE" smtClean="0"/>
              <a:t>11.09.2018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E04D-0253-334B-993B-8502C4457683}" type="datetime1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6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8C0-DC9B-274F-BC62-9D0EE261AD31}" type="datetime1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F0D7-EB93-4C4B-8246-9DC875FAC911}" type="datetime1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29868"/>
            <a:ext cx="809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Crack </a:t>
            </a:r>
            <a:r>
              <a:rPr lang="de-DE" sz="4400" u="sng" dirty="0" err="1" smtClean="0"/>
              <a:t>propagation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modes</a:t>
            </a:r>
            <a:endParaRPr lang="de-DE" sz="4400" u="sng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1" y="703748"/>
            <a:ext cx="8633135" cy="276260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4471" y="3302000"/>
            <a:ext cx="231588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/>
              <a:t>Mode I, </a:t>
            </a:r>
            <a:r>
              <a:rPr lang="de-DE" sz="2400" u="sng" dirty="0" err="1" smtClean="0"/>
              <a:t>tensile</a:t>
            </a:r>
            <a:r>
              <a:rPr lang="de-DE" sz="2400" u="sng" dirty="0" smtClean="0"/>
              <a:t> stress normal </a:t>
            </a:r>
            <a:r>
              <a:rPr lang="de-DE" sz="2400" u="sng" dirty="0" err="1" smtClean="0"/>
              <a:t>to</a:t>
            </a:r>
            <a:r>
              <a:rPr lang="de-DE" sz="2400" u="sng" dirty="0" smtClean="0"/>
              <a:t> crack </a:t>
            </a:r>
            <a:r>
              <a:rPr lang="de-DE" sz="2400" u="sng" dirty="0" err="1" smtClean="0"/>
              <a:t>surface</a:t>
            </a:r>
            <a:endParaRPr lang="de-DE" sz="24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3050956" y="3319931"/>
            <a:ext cx="231588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/>
              <a:t>Mode II, </a:t>
            </a:r>
            <a:r>
              <a:rPr lang="de-DE" sz="2400" u="sng" dirty="0" err="1" smtClean="0"/>
              <a:t>shear</a:t>
            </a:r>
            <a:r>
              <a:rPr lang="de-DE" sz="2400" u="sng" dirty="0" smtClean="0"/>
              <a:t> stress normal </a:t>
            </a:r>
            <a:r>
              <a:rPr lang="de-DE" sz="2400" u="sng" dirty="0" err="1" smtClean="0"/>
              <a:t>to</a:t>
            </a:r>
            <a:r>
              <a:rPr lang="de-DE" sz="2400" u="sng" dirty="0" smtClean="0"/>
              <a:t> crack </a:t>
            </a:r>
            <a:r>
              <a:rPr lang="de-DE" sz="2400" u="sng" dirty="0" err="1" smtClean="0"/>
              <a:t>surface</a:t>
            </a:r>
            <a:endParaRPr lang="de-DE" sz="2400" u="sng" dirty="0"/>
          </a:p>
        </p:txBody>
      </p:sp>
      <p:sp>
        <p:nvSpPr>
          <p:cNvPr id="7" name="Textfeld 6"/>
          <p:cNvSpPr txBox="1"/>
          <p:nvPr/>
        </p:nvSpPr>
        <p:spPr>
          <a:xfrm>
            <a:off x="6116850" y="3337862"/>
            <a:ext cx="256397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/>
              <a:t>Mode III, </a:t>
            </a:r>
            <a:r>
              <a:rPr lang="de-DE" sz="2400" u="sng" dirty="0" err="1" smtClean="0"/>
              <a:t>shear</a:t>
            </a:r>
            <a:r>
              <a:rPr lang="de-DE" sz="2400" u="sng" dirty="0" smtClean="0"/>
              <a:t> stress parallel </a:t>
            </a:r>
            <a:r>
              <a:rPr lang="de-DE" sz="2400" u="sng" dirty="0" err="1" smtClean="0"/>
              <a:t>to</a:t>
            </a:r>
            <a:r>
              <a:rPr lang="de-DE" sz="2400" u="sng" dirty="0" smtClean="0"/>
              <a:t> crack </a:t>
            </a:r>
            <a:r>
              <a:rPr lang="de-DE" sz="2400" u="sng" dirty="0" err="1" smtClean="0"/>
              <a:t>leading</a:t>
            </a:r>
            <a:r>
              <a:rPr lang="de-DE" sz="2400" u="sng" dirty="0" smtClean="0"/>
              <a:t> </a:t>
            </a:r>
            <a:r>
              <a:rPr lang="de-DE" sz="2400" u="sng" dirty="0" err="1" smtClean="0"/>
              <a:t>edge</a:t>
            </a:r>
            <a:endParaRPr lang="de-DE" sz="2400" u="sng" dirty="0"/>
          </a:p>
        </p:txBody>
      </p:sp>
      <p:sp>
        <p:nvSpPr>
          <p:cNvPr id="8" name="Textfeld 7"/>
          <p:cNvSpPr txBox="1"/>
          <p:nvPr/>
        </p:nvSpPr>
        <p:spPr>
          <a:xfrm>
            <a:off x="134471" y="4437534"/>
            <a:ext cx="8890000" cy="2455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Toughness</a:t>
            </a:r>
            <a:r>
              <a:rPr lang="de-DE" sz="2800" dirty="0" smtClean="0"/>
              <a:t> </a:t>
            </a:r>
            <a:r>
              <a:rPr lang="de-DE" sz="2800" dirty="0" err="1" smtClean="0"/>
              <a:t>corresponding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crack </a:t>
            </a:r>
            <a:r>
              <a:rPr lang="de-DE" sz="2800" dirty="0" err="1" smtClean="0"/>
              <a:t>propagation</a:t>
            </a:r>
            <a:r>
              <a:rPr lang="de-DE" sz="2800" dirty="0" smtClean="0"/>
              <a:t> </a:t>
            </a:r>
            <a:r>
              <a:rPr lang="de-DE" sz="2800" dirty="0" err="1" smtClean="0"/>
              <a:t>mode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different</a:t>
            </a: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/>
              <a:t>A</a:t>
            </a:r>
            <a:r>
              <a:rPr lang="de-DE" sz="2800" dirty="0" smtClean="0"/>
              <a:t> </a:t>
            </a:r>
            <a:r>
              <a:rPr lang="de-DE" sz="2800" dirty="0" err="1" smtClean="0"/>
              <a:t>combination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three</a:t>
            </a:r>
            <a:r>
              <a:rPr lang="de-DE" sz="2800" dirty="0" smtClean="0"/>
              <a:t> </a:t>
            </a:r>
            <a:r>
              <a:rPr lang="de-DE" sz="2800" dirty="0" err="1" smtClean="0"/>
              <a:t>modes</a:t>
            </a:r>
            <a:r>
              <a:rPr lang="de-DE" sz="2800" dirty="0" smtClean="0"/>
              <a:t> </a:t>
            </a:r>
            <a:r>
              <a:rPr lang="de-DE" sz="2800" dirty="0" err="1" smtClean="0"/>
              <a:t>observed</a:t>
            </a:r>
            <a:r>
              <a:rPr lang="de-DE" sz="2800" dirty="0" smtClean="0"/>
              <a:t> in </a:t>
            </a:r>
            <a:r>
              <a:rPr lang="de-DE" sz="2800" dirty="0" err="1" smtClean="0"/>
              <a:t>general</a:t>
            </a:r>
            <a:r>
              <a:rPr lang="de-DE" sz="2800" dirty="0" smtClean="0"/>
              <a:t> </a:t>
            </a:r>
            <a:r>
              <a:rPr lang="de-DE" sz="2800" dirty="0" err="1" smtClean="0"/>
              <a:t>case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>
                <a:solidFill>
                  <a:srgbClr val="0000FF"/>
                </a:solidFill>
              </a:rPr>
              <a:t>Mode I </a:t>
            </a:r>
            <a:r>
              <a:rPr lang="de-DE" sz="2800" dirty="0" err="1" smtClean="0">
                <a:solidFill>
                  <a:srgbClr val="0000FF"/>
                </a:solidFill>
              </a:rPr>
              <a:t>is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most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common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this</a:t>
            </a:r>
            <a:r>
              <a:rPr lang="de-DE" sz="2800" dirty="0" smtClean="0">
                <a:solidFill>
                  <a:srgbClr val="0000FF"/>
                </a:solidFill>
              </a:rPr>
              <a:t> will </a:t>
            </a:r>
            <a:r>
              <a:rPr lang="de-DE" sz="2800" dirty="0" err="1" smtClean="0">
                <a:solidFill>
                  <a:srgbClr val="0000FF"/>
                </a:solidFill>
              </a:rPr>
              <a:t>be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focus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of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further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discussion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3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Impact </a:t>
            </a:r>
            <a:r>
              <a:rPr lang="de-DE" sz="4400" u="sng" dirty="0" err="1" smtClean="0"/>
              <a:t>testing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74705" y="2091750"/>
            <a:ext cx="4362824" cy="408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2800" u="sng" dirty="0" err="1" smtClean="0"/>
              <a:t>Fracture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toughness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testing</a:t>
            </a:r>
            <a:endParaRPr lang="de-DE" sz="2800" u="sng" dirty="0" smtClean="0"/>
          </a:p>
          <a:p>
            <a:pPr algn="ctr">
              <a:lnSpc>
                <a:spcPct val="110000"/>
              </a:lnSpc>
            </a:pPr>
            <a:endParaRPr lang="de-DE" sz="1200" u="sng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Relatively</a:t>
            </a:r>
            <a:r>
              <a:rPr lang="de-DE" sz="2800" dirty="0" smtClean="0"/>
              <a:t> 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endParaRPr lang="de-DE" sz="2800" dirty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Results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quantitative</a:t>
            </a: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Test </a:t>
            </a:r>
            <a:r>
              <a:rPr lang="de-DE" sz="2800" dirty="0" err="1" smtClean="0"/>
              <a:t>equipment</a:t>
            </a:r>
            <a:r>
              <a:rPr lang="de-DE" sz="2800" dirty="0" smtClean="0"/>
              <a:t>, sample </a:t>
            </a:r>
            <a:r>
              <a:rPr lang="de-DE" sz="2800" dirty="0" err="1" smtClean="0"/>
              <a:t>preparation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expensive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664582" y="2094740"/>
            <a:ext cx="4362824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2800" u="sng" dirty="0" smtClean="0"/>
              <a:t>Impact </a:t>
            </a:r>
            <a:r>
              <a:rPr lang="de-DE" sz="2800" u="sng" dirty="0" err="1" smtClean="0"/>
              <a:t>testing</a:t>
            </a:r>
            <a:endParaRPr lang="de-DE" sz="2800" u="sng" dirty="0" smtClean="0"/>
          </a:p>
          <a:p>
            <a:pPr algn="ctr">
              <a:lnSpc>
                <a:spcPct val="110000"/>
              </a:lnSpc>
            </a:pPr>
            <a:endParaRPr lang="de-DE" sz="1200" u="sng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Much </a:t>
            </a:r>
            <a:r>
              <a:rPr lang="de-DE" sz="2800" dirty="0" err="1" smtClean="0"/>
              <a:t>older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still </a:t>
            </a:r>
            <a:r>
              <a:rPr lang="de-DE" sz="2800" dirty="0" err="1" smtClean="0"/>
              <a:t>widely</a:t>
            </a:r>
            <a:r>
              <a:rPr lang="de-DE" sz="2800" dirty="0" smtClean="0"/>
              <a:t> </a:t>
            </a:r>
            <a:r>
              <a:rPr lang="de-DE" sz="2800" dirty="0" err="1" smtClean="0"/>
              <a:t>used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Mainly</a:t>
            </a:r>
            <a:r>
              <a:rPr lang="de-DE" sz="2800" dirty="0" smtClean="0"/>
              <a:t> qualitative</a:t>
            </a: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endParaRPr lang="de-DE" sz="2800" dirty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Rather</a:t>
            </a:r>
            <a:r>
              <a:rPr lang="de-DE" sz="2800" dirty="0" smtClean="0"/>
              <a:t> </a:t>
            </a:r>
            <a:r>
              <a:rPr lang="de-DE" sz="2800" dirty="0" err="1" smtClean="0"/>
              <a:t>inexpensive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testing</a:t>
            </a:r>
            <a:endParaRPr lang="de-DE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164353" y="836706"/>
            <a:ext cx="8788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Prior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advent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mechanics</a:t>
            </a:r>
            <a:r>
              <a:rPr lang="de-DE" sz="2800" dirty="0" smtClean="0"/>
              <a:t>, </a:t>
            </a:r>
            <a:r>
              <a:rPr lang="de-DE" sz="2800" dirty="0" err="1" smtClean="0"/>
              <a:t>impact</a:t>
            </a:r>
            <a:r>
              <a:rPr lang="de-DE" sz="2800" dirty="0" smtClean="0"/>
              <a:t> 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was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preferred</a:t>
            </a:r>
            <a:r>
              <a:rPr lang="de-DE" sz="2800" dirty="0" smtClean="0"/>
              <a:t> 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/>
              <a:t>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Impact </a:t>
            </a:r>
            <a:r>
              <a:rPr lang="de-DE" sz="4400" u="sng" dirty="0" err="1" smtClean="0"/>
              <a:t>testing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64353" y="657414"/>
            <a:ext cx="8845176" cy="482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This </a:t>
            </a:r>
            <a:r>
              <a:rPr lang="de-DE" sz="2800" dirty="0" err="1" smtClean="0"/>
              <a:t>test</a:t>
            </a:r>
            <a:r>
              <a:rPr lang="de-DE" sz="2800" dirty="0" smtClean="0"/>
              <a:t> </a:t>
            </a:r>
            <a:r>
              <a:rPr lang="de-DE" sz="2800" dirty="0" err="1" smtClean="0"/>
              <a:t>assesses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tendency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material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brittle</a:t>
            </a:r>
            <a:r>
              <a:rPr lang="de-DE" sz="2800" dirty="0" smtClean="0"/>
              <a:t> </a:t>
            </a:r>
            <a:r>
              <a:rPr lang="de-DE" sz="2800" dirty="0" err="1" smtClean="0"/>
              <a:t>fracture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severe</a:t>
            </a:r>
            <a:r>
              <a:rPr lang="de-DE" sz="2800" dirty="0" smtClean="0"/>
              <a:t> </a:t>
            </a:r>
            <a:r>
              <a:rPr lang="de-DE" sz="2800" dirty="0" err="1" smtClean="0"/>
              <a:t>test</a:t>
            </a:r>
            <a:r>
              <a:rPr lang="de-DE" sz="2800" dirty="0" smtClean="0"/>
              <a:t> </a:t>
            </a:r>
            <a:r>
              <a:rPr lang="de-DE" sz="2800" dirty="0" err="1" smtClean="0"/>
              <a:t>conditions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:</a:t>
            </a:r>
          </a:p>
          <a:p>
            <a:pPr marL="914400" lvl="1" indent="-457200">
              <a:lnSpc>
                <a:spcPct val="110000"/>
              </a:lnSpc>
              <a:buFont typeface="Symbol" charset="2"/>
              <a:buChar char="-"/>
            </a:pPr>
            <a:r>
              <a:rPr lang="de-DE" sz="2800" dirty="0" err="1" smtClean="0"/>
              <a:t>Deformations</a:t>
            </a:r>
            <a:r>
              <a:rPr lang="de-DE" sz="2800" dirty="0" smtClean="0"/>
              <a:t> </a:t>
            </a:r>
            <a:r>
              <a:rPr lang="de-DE" sz="2800" dirty="0" err="1" smtClean="0"/>
              <a:t>upto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temperatures</a:t>
            </a:r>
            <a:endParaRPr lang="de-DE" sz="2800" dirty="0" smtClean="0"/>
          </a:p>
          <a:p>
            <a:pPr marL="914400" lvl="1" indent="-457200">
              <a:lnSpc>
                <a:spcPct val="110000"/>
              </a:lnSpc>
              <a:buFont typeface="Symbol" charset="2"/>
              <a:buChar char="-"/>
            </a:pPr>
            <a:r>
              <a:rPr lang="de-DE" sz="2800" dirty="0" err="1" smtClean="0"/>
              <a:t>Loading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high </a:t>
            </a:r>
            <a:r>
              <a:rPr lang="de-DE" sz="2800" dirty="0" err="1" smtClean="0"/>
              <a:t>strain</a:t>
            </a:r>
            <a:r>
              <a:rPr lang="de-DE" sz="2800" dirty="0" smtClean="0"/>
              <a:t> </a:t>
            </a:r>
            <a:r>
              <a:rPr lang="de-DE" sz="2800" dirty="0" err="1" smtClean="0"/>
              <a:t>rates</a:t>
            </a:r>
            <a:endParaRPr lang="de-DE" sz="2800" dirty="0" smtClean="0"/>
          </a:p>
          <a:p>
            <a:pPr marL="914400" lvl="1" indent="-457200">
              <a:lnSpc>
                <a:spcPct val="110000"/>
              </a:lnSpc>
              <a:buFont typeface="Symbol" charset="2"/>
              <a:buChar char="-"/>
            </a:pPr>
            <a:r>
              <a:rPr lang="de-DE" sz="2800" dirty="0" err="1" smtClean="0"/>
              <a:t>Introduction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tri</a:t>
            </a:r>
            <a:r>
              <a:rPr lang="de-DE" sz="2800" dirty="0" smtClean="0"/>
              <a:t>-axial stress </a:t>
            </a:r>
            <a:r>
              <a:rPr lang="de-DE" sz="2800" dirty="0" err="1" smtClean="0"/>
              <a:t>state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introducing</a:t>
            </a:r>
            <a:r>
              <a:rPr lang="de-DE" sz="2800" dirty="0" smtClean="0"/>
              <a:t> a </a:t>
            </a:r>
            <a:r>
              <a:rPr lang="de-DE" sz="2800" dirty="0" err="1" smtClean="0"/>
              <a:t>notch</a:t>
            </a:r>
            <a:endParaRPr lang="de-DE" sz="2800" dirty="0" smtClean="0"/>
          </a:p>
          <a:p>
            <a:pPr marL="517525" lvl="1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standardized</a:t>
            </a:r>
            <a:r>
              <a:rPr lang="de-DE" sz="2800" dirty="0" smtClean="0"/>
              <a:t> </a:t>
            </a:r>
            <a:r>
              <a:rPr lang="de-DE" sz="2800" dirty="0" err="1" smtClean="0"/>
              <a:t>tests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employed</a:t>
            </a:r>
            <a:r>
              <a:rPr lang="de-DE" sz="2800" dirty="0" smtClean="0"/>
              <a:t>:</a:t>
            </a:r>
          </a:p>
          <a:p>
            <a:pPr marL="974725" lvl="2" indent="-457200">
              <a:lnSpc>
                <a:spcPct val="110000"/>
              </a:lnSpc>
              <a:buFont typeface="Symbol" charset="2"/>
              <a:buChar char="-"/>
            </a:pPr>
            <a:r>
              <a:rPr lang="de-DE" sz="2800" dirty="0" err="1" smtClean="0"/>
              <a:t>Charpy</a:t>
            </a:r>
            <a:r>
              <a:rPr lang="de-DE" sz="2800" dirty="0" smtClean="0"/>
              <a:t> V-</a:t>
            </a:r>
            <a:r>
              <a:rPr lang="de-DE" sz="2800" dirty="0" err="1" smtClean="0"/>
              <a:t>notch</a:t>
            </a:r>
            <a:r>
              <a:rPr lang="de-DE" sz="2800" dirty="0" smtClean="0"/>
              <a:t> (CVN) </a:t>
            </a:r>
            <a:r>
              <a:rPr lang="de-DE" sz="2800" dirty="0" err="1" smtClean="0"/>
              <a:t>test</a:t>
            </a:r>
            <a:endParaRPr lang="de-DE" sz="2800" dirty="0" smtClean="0"/>
          </a:p>
          <a:p>
            <a:pPr marL="974725" lvl="2" indent="-457200">
              <a:lnSpc>
                <a:spcPct val="110000"/>
              </a:lnSpc>
              <a:buFont typeface="Symbol" charset="2"/>
              <a:buChar char="-"/>
            </a:pPr>
            <a:r>
              <a:rPr lang="de-DE" sz="2800" dirty="0" err="1" smtClean="0"/>
              <a:t>Izod</a:t>
            </a:r>
            <a:r>
              <a:rPr lang="de-DE" sz="2800" dirty="0" smtClean="0"/>
              <a:t> </a:t>
            </a:r>
            <a:r>
              <a:rPr lang="de-DE" sz="2800" dirty="0" err="1" smtClean="0"/>
              <a:t>test</a:t>
            </a:r>
            <a:endParaRPr lang="de-DE" sz="28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164353" y="5558120"/>
            <a:ext cx="8845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0000FF"/>
                </a:solidFill>
              </a:rPr>
              <a:t>Charpy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test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preferred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test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method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this</a:t>
            </a:r>
            <a:r>
              <a:rPr lang="de-DE" sz="2800" dirty="0" smtClean="0">
                <a:solidFill>
                  <a:srgbClr val="0000FF"/>
                </a:solidFill>
              </a:rPr>
              <a:t> will </a:t>
            </a:r>
            <a:r>
              <a:rPr lang="de-DE" sz="2800" dirty="0" err="1" smtClean="0">
                <a:solidFill>
                  <a:srgbClr val="0000FF"/>
                </a:solidFill>
              </a:rPr>
              <a:t>be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discussed</a:t>
            </a:r>
            <a:r>
              <a:rPr lang="de-DE" sz="2800" dirty="0" smtClean="0">
                <a:solidFill>
                  <a:srgbClr val="0000FF"/>
                </a:solidFill>
              </a:rPr>
              <a:t> in </a:t>
            </a:r>
            <a:r>
              <a:rPr lang="de-DE" sz="2800" dirty="0" err="1" smtClean="0">
                <a:solidFill>
                  <a:srgbClr val="0000FF"/>
                </a:solidFill>
              </a:rPr>
              <a:t>this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course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5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Charpy</a:t>
            </a:r>
            <a:r>
              <a:rPr lang="de-DE" sz="4400" u="sng" dirty="0" smtClean="0"/>
              <a:t> V-</a:t>
            </a:r>
            <a:r>
              <a:rPr lang="de-DE" sz="4400" u="sng" dirty="0" err="1" smtClean="0"/>
              <a:t>notch</a:t>
            </a:r>
            <a:r>
              <a:rPr lang="de-DE" sz="4400" u="sng" dirty="0" smtClean="0"/>
              <a:t> (CVN) </a:t>
            </a:r>
            <a:r>
              <a:rPr lang="de-DE" sz="4400" u="sng" dirty="0" err="1" smtClean="0"/>
              <a:t>testing</a:t>
            </a:r>
            <a:r>
              <a:rPr lang="de-DE" sz="4400" u="sng" dirty="0" smtClean="0"/>
              <a:t> </a:t>
            </a:r>
            <a:endParaRPr lang="de-DE" sz="4400" u="sng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0" y="1006288"/>
            <a:ext cx="4025750" cy="510465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90103" y="762002"/>
            <a:ext cx="48642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Specimen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bar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square</a:t>
            </a:r>
            <a:r>
              <a:rPr lang="de-DE" sz="2800" dirty="0" smtClean="0"/>
              <a:t> </a:t>
            </a:r>
            <a:r>
              <a:rPr lang="de-DE" sz="2800" dirty="0" err="1" smtClean="0"/>
              <a:t>cross-section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a </a:t>
            </a:r>
            <a:r>
              <a:rPr lang="de-DE" sz="2800" dirty="0" err="1" smtClean="0"/>
              <a:t>machined</a:t>
            </a:r>
            <a:r>
              <a:rPr lang="de-DE" sz="2800" dirty="0" smtClean="0"/>
              <a:t> V-</a:t>
            </a:r>
            <a:r>
              <a:rPr lang="de-DE" sz="2800" dirty="0" err="1" smtClean="0"/>
              <a:t>notch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Load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applied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impact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a </a:t>
            </a:r>
            <a:r>
              <a:rPr lang="de-DE" sz="2800" dirty="0" err="1" smtClean="0"/>
              <a:t>weighted</a:t>
            </a:r>
            <a:r>
              <a:rPr lang="de-DE" sz="2800" dirty="0" smtClean="0"/>
              <a:t> </a:t>
            </a:r>
            <a:r>
              <a:rPr lang="de-DE" sz="2800" dirty="0" err="1" smtClean="0"/>
              <a:t>pendulum</a:t>
            </a:r>
            <a:r>
              <a:rPr lang="de-DE" sz="2800" dirty="0" smtClean="0"/>
              <a:t> </a:t>
            </a:r>
            <a:r>
              <a:rPr lang="de-DE" sz="2800" dirty="0" err="1" smtClean="0"/>
              <a:t>hammer</a:t>
            </a:r>
            <a:r>
              <a:rPr lang="de-DE" sz="2800" dirty="0" smtClean="0"/>
              <a:t> </a:t>
            </a:r>
            <a:r>
              <a:rPr lang="de-DE" sz="2800" dirty="0" err="1" smtClean="0"/>
              <a:t>released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a </a:t>
            </a:r>
            <a:r>
              <a:rPr lang="de-DE" sz="2800" i="1" dirty="0" err="1" smtClean="0">
                <a:solidFill>
                  <a:srgbClr val="0000FF"/>
                </a:solidFill>
              </a:rPr>
              <a:t>height</a:t>
            </a:r>
            <a:r>
              <a:rPr lang="de-DE" sz="2800" i="1" dirty="0" smtClean="0">
                <a:solidFill>
                  <a:srgbClr val="0000FF"/>
                </a:solidFill>
              </a:rPr>
              <a:t> h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smtClean="0">
                <a:solidFill>
                  <a:srgbClr val="000000"/>
                </a:solidFill>
              </a:rPr>
              <a:t>After </a:t>
            </a:r>
            <a:r>
              <a:rPr lang="de-DE" sz="2800" dirty="0" err="1" smtClean="0">
                <a:solidFill>
                  <a:srgbClr val="000000"/>
                </a:solidFill>
              </a:rPr>
              <a:t>striking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and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breaking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the</a:t>
            </a:r>
            <a:r>
              <a:rPr lang="de-DE" sz="2800" dirty="0" smtClean="0">
                <a:solidFill>
                  <a:srgbClr val="000000"/>
                </a:solidFill>
              </a:rPr>
              <a:t> sample </a:t>
            </a:r>
            <a:r>
              <a:rPr lang="de-DE" sz="2800" dirty="0" err="1" smtClean="0">
                <a:solidFill>
                  <a:srgbClr val="000000"/>
                </a:solidFill>
              </a:rPr>
              <a:t>at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the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notch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the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hammer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continues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its</a:t>
            </a:r>
            <a:r>
              <a:rPr lang="de-DE" sz="2800" dirty="0" smtClean="0">
                <a:solidFill>
                  <a:srgbClr val="000000"/>
                </a:solidFill>
              </a:rPr>
              <a:t> swing </a:t>
            </a:r>
            <a:r>
              <a:rPr lang="de-DE" sz="2800" dirty="0" err="1" smtClean="0">
                <a:solidFill>
                  <a:srgbClr val="000000"/>
                </a:solidFill>
              </a:rPr>
              <a:t>to</a:t>
            </a:r>
            <a:r>
              <a:rPr lang="de-DE" sz="2800" dirty="0" smtClean="0">
                <a:solidFill>
                  <a:srgbClr val="000000"/>
                </a:solidFill>
              </a:rPr>
              <a:t> a </a:t>
            </a:r>
            <a:r>
              <a:rPr lang="de-DE" sz="2800" dirty="0" err="1" smtClean="0">
                <a:solidFill>
                  <a:srgbClr val="000000"/>
                </a:solidFill>
              </a:rPr>
              <a:t>reduced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i="1" dirty="0" err="1" smtClean="0">
                <a:solidFill>
                  <a:srgbClr val="0000FF"/>
                </a:solidFill>
              </a:rPr>
              <a:t>heigh</a:t>
            </a:r>
            <a:r>
              <a:rPr lang="de-DE" sz="2800" i="1" dirty="0" smtClean="0">
                <a:solidFill>
                  <a:srgbClr val="0000FF"/>
                </a:solidFill>
              </a:rPr>
              <a:t> h‘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>
                <a:solidFill>
                  <a:srgbClr val="0000FF"/>
                </a:solidFill>
              </a:rPr>
              <a:t>Energy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difference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measured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from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height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difference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the</a:t>
            </a:r>
            <a:r>
              <a:rPr lang="de-DE" sz="2800" dirty="0" smtClean="0">
                <a:solidFill>
                  <a:srgbClr val="0000FF"/>
                </a:solidFill>
              </a:rPr>
              <a:t> Impact </a:t>
            </a:r>
            <a:r>
              <a:rPr lang="de-DE" sz="2800" dirty="0" err="1" smtClean="0">
                <a:solidFill>
                  <a:srgbClr val="0000FF"/>
                </a:solidFill>
              </a:rPr>
              <a:t>energy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endParaRPr lang="de-DE" sz="2800" dirty="0">
              <a:solidFill>
                <a:srgbClr val="0000FF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 flipV="1">
            <a:off x="1688353" y="5154706"/>
            <a:ext cx="2456927" cy="2988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2689412" y="3839882"/>
            <a:ext cx="7470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107765" y="3839882"/>
            <a:ext cx="14941" cy="132976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459889" y="4784165"/>
            <a:ext cx="3514464" cy="298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3570941" y="4784165"/>
            <a:ext cx="0" cy="3705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674469" y="4213409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481293" y="4754283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h</a:t>
            </a:r>
            <a:r>
              <a:rPr lang="de-DE" dirty="0" smtClean="0">
                <a:solidFill>
                  <a:srgbClr val="FF0000"/>
                </a:solidFill>
              </a:rPr>
              <a:t>‘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0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Ductile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to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brittle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transition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64353" y="687296"/>
            <a:ext cx="8845176" cy="3402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Many</a:t>
            </a:r>
            <a:r>
              <a:rPr lang="de-DE" sz="2800" dirty="0" smtClean="0"/>
              <a:t> </a:t>
            </a:r>
            <a:r>
              <a:rPr lang="de-DE" sz="2800" dirty="0" err="1" smtClean="0"/>
              <a:t>steels</a:t>
            </a:r>
            <a:r>
              <a:rPr lang="de-DE" sz="2800" dirty="0" smtClean="0"/>
              <a:t> </a:t>
            </a:r>
            <a:r>
              <a:rPr lang="de-DE" sz="2800" dirty="0" err="1" smtClean="0"/>
              <a:t>show</a:t>
            </a:r>
            <a:r>
              <a:rPr lang="de-DE" sz="2800" dirty="0" smtClean="0"/>
              <a:t> a </a:t>
            </a:r>
            <a:r>
              <a:rPr lang="de-DE" sz="2800" dirty="0" err="1" smtClean="0"/>
              <a:t>typical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transition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ductile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failure</a:t>
            </a:r>
            <a:r>
              <a:rPr lang="de-DE" sz="2800" dirty="0" smtClean="0">
                <a:solidFill>
                  <a:srgbClr val="0000FF"/>
                </a:solidFill>
              </a:rPr>
              <a:t> (</a:t>
            </a:r>
            <a:r>
              <a:rPr lang="de-DE" sz="2800" dirty="0" err="1" smtClean="0">
                <a:solidFill>
                  <a:srgbClr val="0000FF"/>
                </a:solidFill>
              </a:rPr>
              <a:t>at</a:t>
            </a:r>
            <a:r>
              <a:rPr lang="de-DE" sz="2800" dirty="0" smtClean="0">
                <a:solidFill>
                  <a:srgbClr val="0000FF"/>
                </a:solidFill>
              </a:rPr>
              <a:t> high </a:t>
            </a:r>
            <a:r>
              <a:rPr lang="de-DE" sz="2800" dirty="0" err="1" smtClean="0">
                <a:solidFill>
                  <a:srgbClr val="0000FF"/>
                </a:solidFill>
              </a:rPr>
              <a:t>temperatures</a:t>
            </a:r>
            <a:r>
              <a:rPr lang="de-DE" sz="2800" dirty="0" smtClean="0">
                <a:solidFill>
                  <a:srgbClr val="0000FF"/>
                </a:solidFill>
              </a:rPr>
              <a:t>)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brittle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failure</a:t>
            </a:r>
            <a:r>
              <a:rPr lang="de-DE" sz="2800" dirty="0" smtClean="0">
                <a:solidFill>
                  <a:srgbClr val="0000FF"/>
                </a:solidFill>
              </a:rPr>
              <a:t> (</a:t>
            </a:r>
            <a:r>
              <a:rPr lang="de-DE" sz="2800" dirty="0" err="1" smtClean="0">
                <a:solidFill>
                  <a:srgbClr val="0000FF"/>
                </a:solidFill>
              </a:rPr>
              <a:t>at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low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temperatures</a:t>
            </a:r>
            <a:r>
              <a:rPr lang="de-DE" sz="2800" dirty="0" smtClean="0">
                <a:solidFill>
                  <a:srgbClr val="0000FF"/>
                </a:solidFill>
              </a:rPr>
              <a:t>)</a:t>
            </a: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CVN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ideally</a:t>
            </a:r>
            <a:r>
              <a:rPr lang="de-DE" sz="2800" dirty="0" smtClean="0"/>
              <a:t> </a:t>
            </a:r>
            <a:r>
              <a:rPr lang="de-DE" sz="2800" dirty="0" err="1" smtClean="0"/>
              <a:t>suited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determine</a:t>
            </a:r>
            <a:r>
              <a:rPr lang="de-DE" sz="2800" dirty="0" smtClean="0"/>
              <a:t>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ductile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brittle</a:t>
            </a:r>
            <a:r>
              <a:rPr lang="de-DE" sz="2800" dirty="0" smtClean="0"/>
              <a:t> </a:t>
            </a:r>
            <a:r>
              <a:rPr lang="de-DE" sz="2800" dirty="0" err="1" smtClean="0"/>
              <a:t>transition</a:t>
            </a:r>
            <a:endParaRPr lang="de-DE" sz="2800" dirty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Impact 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carried</a:t>
            </a:r>
            <a:r>
              <a:rPr lang="de-DE" sz="2800" dirty="0" smtClean="0"/>
              <a:t> out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over</a:t>
            </a:r>
            <a:r>
              <a:rPr lang="de-DE" sz="2800" dirty="0" smtClean="0"/>
              <a:t> a </a:t>
            </a:r>
            <a:r>
              <a:rPr lang="de-DE" sz="2800" dirty="0" err="1" smtClean="0"/>
              <a:t>range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temperatures</a:t>
            </a:r>
            <a:endParaRPr lang="de-DE" sz="28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64353" y="4108826"/>
            <a:ext cx="8845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0000FF"/>
                </a:solidFill>
              </a:rPr>
              <a:t>Ductile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behavior</a:t>
            </a:r>
            <a:r>
              <a:rPr lang="de-DE" sz="2800" dirty="0" smtClean="0"/>
              <a:t>: </a:t>
            </a:r>
            <a:r>
              <a:rPr lang="de-DE" sz="2800" dirty="0" err="1"/>
              <a:t>At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0000FF"/>
                </a:solidFill>
              </a:rPr>
              <a:t>high</a:t>
            </a:r>
            <a:r>
              <a:rPr lang="de-DE" sz="2800" dirty="0"/>
              <a:t> </a:t>
            </a:r>
            <a:r>
              <a:rPr lang="de-DE" sz="2800" dirty="0" err="1"/>
              <a:t>temperatures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relatively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0000FF"/>
                </a:solidFill>
              </a:rPr>
              <a:t>high</a:t>
            </a:r>
            <a:r>
              <a:rPr lang="de-DE" sz="2800" dirty="0"/>
              <a:t> </a:t>
            </a:r>
            <a:r>
              <a:rPr lang="de-DE" sz="2800" dirty="0" err="1"/>
              <a:t>energy</a:t>
            </a:r>
            <a:r>
              <a:rPr lang="de-DE" sz="2800" dirty="0"/>
              <a:t> </a:t>
            </a:r>
            <a:r>
              <a:rPr lang="de-DE" sz="2800" dirty="0" err="1" smtClean="0"/>
              <a:t>absorption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167343" y="5008276"/>
            <a:ext cx="8845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0000FF"/>
                </a:solidFill>
              </a:rPr>
              <a:t>Brittle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behavior</a:t>
            </a:r>
            <a:r>
              <a:rPr lang="de-DE" sz="2800" dirty="0" smtClean="0"/>
              <a:t>: </a:t>
            </a:r>
            <a:r>
              <a:rPr lang="de-DE" sz="2800" dirty="0" err="1"/>
              <a:t>At</a:t>
            </a:r>
            <a:r>
              <a:rPr lang="de-DE" sz="2800" dirty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low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temperatures</a:t>
            </a:r>
            <a:r>
              <a:rPr lang="de-DE" sz="2800" dirty="0" smtClean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relatively</a:t>
            </a:r>
            <a:r>
              <a:rPr lang="de-DE" sz="2800" dirty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low</a:t>
            </a:r>
            <a:r>
              <a:rPr lang="de-DE" sz="2800" dirty="0" smtClean="0"/>
              <a:t> </a:t>
            </a:r>
            <a:r>
              <a:rPr lang="de-DE" sz="2800" dirty="0" err="1"/>
              <a:t>energy</a:t>
            </a:r>
            <a:r>
              <a:rPr lang="de-DE" sz="2800" dirty="0"/>
              <a:t> </a:t>
            </a:r>
            <a:r>
              <a:rPr lang="de-DE" sz="2800" dirty="0" err="1" smtClean="0"/>
              <a:t>absorption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Ductile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to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brittle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transition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64353" y="702237"/>
            <a:ext cx="884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Appearance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tested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temperatures</a:t>
            </a:r>
            <a:r>
              <a:rPr lang="de-DE" sz="2800" dirty="0" smtClean="0"/>
              <a:t> </a:t>
            </a:r>
            <a:r>
              <a:rPr lang="de-DE" sz="2800" dirty="0" err="1" smtClean="0"/>
              <a:t>qualitatively</a:t>
            </a:r>
            <a:r>
              <a:rPr lang="de-DE" sz="2800" dirty="0" smtClean="0"/>
              <a:t> </a:t>
            </a:r>
            <a:r>
              <a:rPr lang="de-DE" sz="2800" dirty="0" err="1" smtClean="0"/>
              <a:t>capture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transition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ductile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brittle</a:t>
            </a:r>
            <a:r>
              <a:rPr lang="de-DE" sz="2800" dirty="0" smtClean="0"/>
              <a:t> </a:t>
            </a:r>
            <a:r>
              <a:rPr lang="de-DE" sz="2800" dirty="0" err="1" smtClean="0"/>
              <a:t>behavior</a:t>
            </a:r>
            <a:r>
              <a:rPr lang="de-DE" sz="2800" dirty="0" smtClean="0"/>
              <a:t>:</a:t>
            </a: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164353" y="1987179"/>
            <a:ext cx="8845176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800" dirty="0" err="1" smtClean="0">
                <a:solidFill>
                  <a:srgbClr val="0000FF"/>
                </a:solidFill>
              </a:rPr>
              <a:t>Ductile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behavior</a:t>
            </a:r>
            <a:r>
              <a:rPr lang="de-DE" sz="2800" dirty="0" smtClean="0">
                <a:solidFill>
                  <a:srgbClr val="0000FF"/>
                </a:solidFill>
              </a:rPr>
              <a:t>: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appearance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fibrous</a:t>
            </a:r>
            <a:r>
              <a:rPr lang="de-DE" sz="2800" dirty="0" smtClean="0"/>
              <a:t> / </a:t>
            </a:r>
            <a:r>
              <a:rPr lang="de-DE" sz="2800" dirty="0" err="1" smtClean="0"/>
              <a:t>dull</a:t>
            </a:r>
            <a:endParaRPr lang="de-DE" sz="2800" dirty="0" smtClean="0"/>
          </a:p>
          <a:p>
            <a:pPr>
              <a:lnSpc>
                <a:spcPct val="120000"/>
              </a:lnSpc>
            </a:pPr>
            <a:r>
              <a:rPr lang="de-DE" sz="2800" dirty="0" err="1" smtClean="0">
                <a:solidFill>
                  <a:srgbClr val="0000FF"/>
                </a:solidFill>
              </a:rPr>
              <a:t>Brittle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behavior</a:t>
            </a:r>
            <a:r>
              <a:rPr lang="de-DE" sz="2800" dirty="0" smtClean="0">
                <a:solidFill>
                  <a:srgbClr val="0000FF"/>
                </a:solidFill>
              </a:rPr>
              <a:t>: </a:t>
            </a:r>
            <a:r>
              <a:rPr lang="de-DE" sz="2800" dirty="0" err="1" smtClean="0">
                <a:solidFill>
                  <a:srgbClr val="000000"/>
                </a:solidFill>
              </a:rPr>
              <a:t>the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surface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appearance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is</a:t>
            </a:r>
            <a:r>
              <a:rPr lang="de-DE" sz="2800" dirty="0" smtClean="0">
                <a:solidFill>
                  <a:srgbClr val="000000"/>
                </a:solidFill>
              </a:rPr>
              <a:t> granular / </a:t>
            </a:r>
            <a:r>
              <a:rPr lang="de-DE" sz="2800" dirty="0" err="1" smtClean="0">
                <a:solidFill>
                  <a:srgbClr val="000000"/>
                </a:solidFill>
              </a:rPr>
              <a:t>shiny</a:t>
            </a:r>
            <a:endParaRPr lang="de-DE" sz="2800" dirty="0">
              <a:solidFill>
                <a:srgbClr val="000000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3" y="3145120"/>
            <a:ext cx="8097138" cy="31706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17059" y="6162051"/>
            <a:ext cx="261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>
                <a:solidFill>
                  <a:srgbClr val="FF0000"/>
                </a:solidFill>
              </a:rPr>
              <a:t>Brittle</a:t>
            </a:r>
            <a:endParaRPr lang="de-DE" sz="2800" u="sng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50845" y="6165041"/>
            <a:ext cx="261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u="sng" dirty="0" err="1" smtClean="0">
                <a:solidFill>
                  <a:srgbClr val="008000"/>
                </a:solidFill>
              </a:rPr>
              <a:t>Ductile</a:t>
            </a:r>
            <a:endParaRPr lang="de-DE" sz="2800" u="sng" dirty="0">
              <a:solidFill>
                <a:srgbClr val="008000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7144843" y="6484470"/>
            <a:ext cx="1072802" cy="194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76941" y="6484470"/>
            <a:ext cx="1075765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4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Transition </a:t>
            </a:r>
            <a:r>
              <a:rPr lang="de-DE" sz="4400" u="sng" dirty="0" err="1" smtClean="0"/>
              <a:t>curve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for</a:t>
            </a:r>
            <a:r>
              <a:rPr lang="de-DE" sz="4400" u="sng" dirty="0" smtClean="0"/>
              <a:t> different </a:t>
            </a:r>
            <a:r>
              <a:rPr lang="de-DE" sz="4400" u="sng" dirty="0" err="1" smtClean="0"/>
              <a:t>metals</a:t>
            </a:r>
            <a:endParaRPr lang="de-DE" sz="4400" u="sng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4" y="1240117"/>
            <a:ext cx="7550384" cy="478191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Transition </a:t>
            </a:r>
            <a:r>
              <a:rPr lang="de-DE" sz="4400" u="sng" dirty="0" err="1" smtClean="0"/>
              <a:t>curve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for</a:t>
            </a:r>
            <a:r>
              <a:rPr lang="de-DE" sz="4400" u="sng" dirty="0" smtClean="0"/>
              <a:t> different </a:t>
            </a:r>
            <a:r>
              <a:rPr lang="de-DE" sz="4400" u="sng" dirty="0" err="1" smtClean="0"/>
              <a:t>metals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164353" y="747060"/>
            <a:ext cx="8845176" cy="15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>
                <a:solidFill>
                  <a:srgbClr val="0000FF"/>
                </a:solidFill>
              </a:rPr>
              <a:t>Low </a:t>
            </a:r>
            <a:r>
              <a:rPr lang="de-DE" sz="2800" dirty="0" err="1" smtClean="0">
                <a:solidFill>
                  <a:srgbClr val="0000FF"/>
                </a:solidFill>
              </a:rPr>
              <a:t>strength</a:t>
            </a:r>
            <a:r>
              <a:rPr lang="de-DE" sz="2800" dirty="0" smtClean="0">
                <a:solidFill>
                  <a:srgbClr val="0000FF"/>
                </a:solidFill>
              </a:rPr>
              <a:t> FCC (</a:t>
            </a:r>
            <a:r>
              <a:rPr lang="de-DE" sz="2800" dirty="0" err="1" smtClean="0">
                <a:solidFill>
                  <a:srgbClr val="0000FF"/>
                </a:solidFill>
              </a:rPr>
              <a:t>like</a:t>
            </a:r>
            <a:r>
              <a:rPr lang="de-DE" sz="2800" dirty="0" smtClean="0">
                <a:solidFill>
                  <a:srgbClr val="0000FF"/>
                </a:solidFill>
              </a:rPr>
              <a:t> Al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Cu</a:t>
            </a:r>
            <a:r>
              <a:rPr lang="de-DE" sz="2800" dirty="0" smtClean="0">
                <a:solidFill>
                  <a:srgbClr val="0000FF"/>
                </a:solidFill>
              </a:rPr>
              <a:t>)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most</a:t>
            </a:r>
            <a:r>
              <a:rPr lang="de-DE" sz="2800" dirty="0" smtClean="0">
                <a:solidFill>
                  <a:srgbClr val="0000FF"/>
                </a:solidFill>
              </a:rPr>
              <a:t> HCP </a:t>
            </a:r>
            <a:r>
              <a:rPr lang="de-DE" sz="2800" dirty="0" err="1" smtClean="0">
                <a:solidFill>
                  <a:srgbClr val="0000FF"/>
                </a:solidFill>
              </a:rPr>
              <a:t>metals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smtClean="0"/>
              <a:t>do not </a:t>
            </a:r>
            <a:r>
              <a:rPr lang="de-DE" sz="2800" dirty="0" err="1" smtClean="0"/>
              <a:t>show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transition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0000FF"/>
                </a:solidFill>
              </a:rPr>
              <a:t>high </a:t>
            </a:r>
            <a:r>
              <a:rPr lang="de-DE" sz="2800" dirty="0" err="1" smtClean="0">
                <a:solidFill>
                  <a:srgbClr val="0000FF"/>
                </a:solidFill>
              </a:rPr>
              <a:t>impact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energy</a:t>
            </a:r>
            <a:r>
              <a:rPr lang="de-DE" sz="2800" dirty="0" smtClean="0">
                <a:solidFill>
                  <a:srgbClr val="0000FF"/>
                </a:solidFill>
              </a:rPr>
              <a:t> (i.e. </a:t>
            </a:r>
            <a:r>
              <a:rPr lang="de-DE" sz="2800" dirty="0" err="1" smtClean="0">
                <a:solidFill>
                  <a:srgbClr val="0000FF"/>
                </a:solidFill>
              </a:rPr>
              <a:t>they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remain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tough</a:t>
            </a:r>
            <a:r>
              <a:rPr lang="de-DE" sz="2800" dirty="0" smtClean="0">
                <a:solidFill>
                  <a:srgbClr val="0000FF"/>
                </a:solidFill>
              </a:rPr>
              <a:t>)</a:t>
            </a:r>
            <a:r>
              <a:rPr lang="de-DE" sz="2800" dirty="0" smtClean="0"/>
              <a:t> </a:t>
            </a:r>
            <a:r>
              <a:rPr lang="de-DE" sz="2800" dirty="0" err="1" smtClean="0"/>
              <a:t>even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temperatures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7343" y="2274032"/>
            <a:ext cx="8845176" cy="15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>
                <a:solidFill>
                  <a:srgbClr val="0000FF"/>
                </a:solidFill>
              </a:rPr>
              <a:t>High </a:t>
            </a:r>
            <a:r>
              <a:rPr lang="de-DE" sz="2800" dirty="0" err="1" smtClean="0">
                <a:solidFill>
                  <a:srgbClr val="0000FF"/>
                </a:solidFill>
              </a:rPr>
              <a:t>strength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materials</a:t>
            </a:r>
            <a:r>
              <a:rPr lang="de-DE" sz="2800" dirty="0" smtClean="0">
                <a:solidFill>
                  <a:srgbClr val="0000FF"/>
                </a:solidFill>
              </a:rPr>
              <a:t> (</a:t>
            </a:r>
            <a:r>
              <a:rPr lang="de-DE" sz="2800" dirty="0" err="1" smtClean="0">
                <a:solidFill>
                  <a:srgbClr val="0000FF"/>
                </a:solidFill>
              </a:rPr>
              <a:t>like</a:t>
            </a:r>
            <a:r>
              <a:rPr lang="de-DE" sz="2800" dirty="0" smtClean="0">
                <a:solidFill>
                  <a:srgbClr val="0000FF"/>
                </a:solidFill>
              </a:rPr>
              <a:t> high </a:t>
            </a:r>
            <a:r>
              <a:rPr lang="de-DE" sz="2800" dirty="0" err="1" smtClean="0">
                <a:solidFill>
                  <a:srgbClr val="0000FF"/>
                </a:solidFill>
              </a:rPr>
              <a:t>strength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steels</a:t>
            </a:r>
            <a:r>
              <a:rPr lang="de-DE" sz="2800" dirty="0" smtClean="0">
                <a:solidFill>
                  <a:srgbClr val="0000FF"/>
                </a:solidFill>
              </a:rPr>
              <a:t>) </a:t>
            </a:r>
            <a:r>
              <a:rPr lang="de-DE" sz="2800" dirty="0" smtClean="0"/>
              <a:t>do not </a:t>
            </a:r>
            <a:r>
              <a:rPr lang="de-DE" sz="2800" dirty="0" err="1" smtClean="0"/>
              <a:t>show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transition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low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impact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energy</a:t>
            </a:r>
            <a:r>
              <a:rPr lang="de-DE" sz="2800" dirty="0" smtClean="0">
                <a:solidFill>
                  <a:srgbClr val="0000FF"/>
                </a:solidFill>
              </a:rPr>
              <a:t> (i.e. </a:t>
            </a:r>
            <a:r>
              <a:rPr lang="de-DE" sz="2800" dirty="0" err="1" smtClean="0">
                <a:solidFill>
                  <a:srgbClr val="0000FF"/>
                </a:solidFill>
              </a:rPr>
              <a:t>they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are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brittle</a:t>
            </a:r>
            <a:r>
              <a:rPr lang="de-DE" sz="2800" dirty="0" smtClean="0">
                <a:solidFill>
                  <a:srgbClr val="0000FF"/>
                </a:solidFill>
              </a:rPr>
              <a:t>)</a:t>
            </a:r>
            <a:r>
              <a:rPr lang="de-DE" sz="2800" dirty="0" smtClean="0"/>
              <a:t> </a:t>
            </a:r>
            <a:r>
              <a:rPr lang="de-DE" sz="2800" dirty="0" err="1" smtClean="0"/>
              <a:t>even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high </a:t>
            </a:r>
            <a:r>
              <a:rPr lang="de-DE" sz="2800" dirty="0" err="1" smtClean="0"/>
              <a:t>temperatures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55392" y="3756181"/>
            <a:ext cx="8845176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>
                <a:solidFill>
                  <a:srgbClr val="0000FF"/>
                </a:solidFill>
              </a:rPr>
              <a:t>Low </a:t>
            </a:r>
            <a:r>
              <a:rPr lang="de-DE" sz="2800" dirty="0" err="1" smtClean="0">
                <a:solidFill>
                  <a:srgbClr val="0000FF"/>
                </a:solidFill>
              </a:rPr>
              <a:t>strength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steels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with</a:t>
            </a:r>
            <a:r>
              <a:rPr lang="de-DE" sz="2800" dirty="0" smtClean="0">
                <a:solidFill>
                  <a:srgbClr val="0000FF"/>
                </a:solidFill>
              </a:rPr>
              <a:t> bcc </a:t>
            </a:r>
            <a:r>
              <a:rPr lang="de-DE" sz="2800" dirty="0" err="1" smtClean="0">
                <a:solidFill>
                  <a:srgbClr val="0000FF"/>
                </a:solidFill>
              </a:rPr>
              <a:t>structure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characteristically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show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the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ductile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to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brittle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transition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Material </a:t>
            </a:r>
            <a:r>
              <a:rPr lang="de-DE" sz="4400" u="sng" dirty="0" err="1" smtClean="0"/>
              <a:t>selection</a:t>
            </a:r>
            <a:r>
              <a:rPr lang="de-DE" sz="4400" u="sng" dirty="0" smtClean="0"/>
              <a:t> &amp; </a:t>
            </a:r>
            <a:r>
              <a:rPr lang="de-DE" sz="4400" u="sng" dirty="0" err="1" smtClean="0"/>
              <a:t>transition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curve</a:t>
            </a:r>
            <a:endParaRPr lang="de-DE" sz="4400" u="sng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2116" y="958566"/>
            <a:ext cx="4001084" cy="317025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64353" y="4557060"/>
            <a:ext cx="8845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800" dirty="0" smtClean="0"/>
              <a:t>Steel A </a:t>
            </a:r>
            <a:r>
              <a:rPr lang="de-DE" sz="2800" dirty="0" err="1" smtClean="0"/>
              <a:t>shows</a:t>
            </a:r>
            <a:r>
              <a:rPr lang="de-DE" sz="2800" dirty="0" smtClean="0"/>
              <a:t> </a:t>
            </a:r>
            <a:r>
              <a:rPr lang="de-DE" sz="2800" dirty="0" err="1" smtClean="0"/>
              <a:t>higher</a:t>
            </a:r>
            <a:r>
              <a:rPr lang="de-DE" sz="2800" dirty="0" smtClean="0"/>
              <a:t> </a:t>
            </a:r>
            <a:r>
              <a:rPr lang="de-DE" sz="2800" dirty="0" err="1" smtClean="0"/>
              <a:t>notch</a:t>
            </a:r>
            <a:r>
              <a:rPr lang="de-DE" sz="2800" dirty="0" smtClean="0"/>
              <a:t> </a:t>
            </a:r>
            <a:r>
              <a:rPr lang="de-DE" sz="2800" dirty="0" err="1" smtClean="0"/>
              <a:t>toughness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high T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However</a:t>
            </a:r>
            <a:r>
              <a:rPr lang="de-DE" sz="2800" dirty="0" smtClean="0"/>
              <a:t>, </a:t>
            </a:r>
            <a:r>
              <a:rPr lang="de-DE" sz="2800" dirty="0" err="1" smtClean="0"/>
              <a:t>ductile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brittle</a:t>
            </a:r>
            <a:r>
              <a:rPr lang="de-DE" sz="2800" dirty="0" smtClean="0"/>
              <a:t> </a:t>
            </a:r>
            <a:r>
              <a:rPr lang="de-DE" sz="2800" dirty="0" err="1" smtClean="0"/>
              <a:t>transtition</a:t>
            </a:r>
            <a:r>
              <a:rPr lang="de-DE" sz="2800" dirty="0" smtClean="0"/>
              <a:t> in </a:t>
            </a:r>
            <a:r>
              <a:rPr lang="de-DE" sz="2800" dirty="0" err="1" smtClean="0"/>
              <a:t>steel</a:t>
            </a:r>
            <a:r>
              <a:rPr lang="de-DE" sz="2800" dirty="0" smtClean="0"/>
              <a:t> A </a:t>
            </a:r>
            <a:r>
              <a:rPr lang="de-DE" sz="2800" dirty="0" err="1" smtClean="0"/>
              <a:t>occurs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higher</a:t>
            </a:r>
            <a:r>
              <a:rPr lang="de-DE" sz="2800" dirty="0" smtClean="0"/>
              <a:t> T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smtClean="0">
                <a:solidFill>
                  <a:srgbClr val="0000FF"/>
                </a:solidFill>
              </a:rPr>
              <a:t>Steel B </a:t>
            </a:r>
            <a:r>
              <a:rPr lang="de-DE" sz="2800" dirty="0" err="1" smtClean="0">
                <a:solidFill>
                  <a:srgbClr val="0000FF"/>
                </a:solidFill>
              </a:rPr>
              <a:t>is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preferred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when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use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over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complete</a:t>
            </a:r>
            <a:r>
              <a:rPr lang="de-DE" sz="2800" dirty="0" smtClean="0">
                <a:solidFill>
                  <a:srgbClr val="0000FF"/>
                </a:solidFill>
              </a:rPr>
              <a:t> T </a:t>
            </a:r>
            <a:r>
              <a:rPr lang="de-DE" sz="2800" dirty="0" err="1" smtClean="0">
                <a:solidFill>
                  <a:srgbClr val="0000FF"/>
                </a:solidFill>
              </a:rPr>
              <a:t>range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considered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>
                <a:solidFill>
                  <a:srgbClr val="0000FF"/>
                </a:solidFill>
              </a:rPr>
              <a:t>D</a:t>
            </a:r>
            <a:r>
              <a:rPr lang="de-DE" sz="4400" u="sng" dirty="0" err="1" smtClean="0"/>
              <a:t>uctile-</a:t>
            </a:r>
            <a:r>
              <a:rPr lang="de-DE" sz="4400" u="sng" dirty="0" err="1" smtClean="0">
                <a:solidFill>
                  <a:srgbClr val="0000FF"/>
                </a:solidFill>
              </a:rPr>
              <a:t>B</a:t>
            </a:r>
            <a:r>
              <a:rPr lang="de-DE" sz="4400" u="sng" dirty="0" err="1" smtClean="0"/>
              <a:t>rittle</a:t>
            </a:r>
            <a:r>
              <a:rPr lang="de-DE" sz="4400" u="sng" dirty="0" smtClean="0"/>
              <a:t> </a:t>
            </a:r>
            <a:r>
              <a:rPr lang="de-DE" sz="4400" u="sng" dirty="0">
                <a:solidFill>
                  <a:srgbClr val="0000FF"/>
                </a:solidFill>
              </a:rPr>
              <a:t>T</a:t>
            </a:r>
            <a:r>
              <a:rPr lang="de-DE" sz="4400" u="sng" dirty="0" smtClean="0"/>
              <a:t>ransition </a:t>
            </a:r>
            <a:r>
              <a:rPr lang="de-DE" sz="4400" u="sng" dirty="0" err="1">
                <a:solidFill>
                  <a:srgbClr val="0000FF"/>
                </a:solidFill>
              </a:rPr>
              <a:t>T</a:t>
            </a:r>
            <a:r>
              <a:rPr lang="de-DE" sz="4400" u="sng" dirty="0" err="1" smtClean="0"/>
              <a:t>emperature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164353" y="4811063"/>
            <a:ext cx="8845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definitions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DBTT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available</a:t>
            </a:r>
            <a:r>
              <a:rPr lang="de-DE" sz="2800" dirty="0" smtClean="0"/>
              <a:t>: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which</a:t>
            </a:r>
            <a:r>
              <a:rPr lang="de-DE" sz="2800" dirty="0" smtClean="0"/>
              <a:t> CVN-</a:t>
            </a:r>
            <a:r>
              <a:rPr lang="de-DE" sz="2800" dirty="0" err="1" smtClean="0"/>
              <a:t>energy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20 J </a:t>
            </a:r>
            <a:r>
              <a:rPr lang="de-DE" sz="2800" dirty="0" err="1" smtClean="0"/>
              <a:t>or</a:t>
            </a:r>
            <a:r>
              <a:rPr lang="de-DE" sz="2800" dirty="0" smtClean="0"/>
              <a:t> 15 </a:t>
            </a:r>
            <a:r>
              <a:rPr lang="de-DE" sz="2800" dirty="0" err="1" smtClean="0"/>
              <a:t>ft-lb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50% </a:t>
            </a:r>
            <a:r>
              <a:rPr lang="de-DE" sz="2800" dirty="0" err="1" smtClean="0"/>
              <a:t>fibrous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coresponding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50% </a:t>
            </a:r>
            <a:r>
              <a:rPr lang="de-DE" sz="2800" dirty="0" err="1" smtClean="0"/>
              <a:t>of</a:t>
            </a:r>
            <a:r>
              <a:rPr lang="de-DE" sz="2800" dirty="0" smtClean="0"/>
              <a:t> max. </a:t>
            </a:r>
            <a:r>
              <a:rPr lang="de-DE" sz="2800" dirty="0" err="1" smtClean="0"/>
              <a:t>energy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18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77612" y="697470"/>
            <a:ext cx="5224282" cy="41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19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05529" y="2913529"/>
            <a:ext cx="430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Lecture</a:t>
            </a:r>
            <a:r>
              <a:rPr lang="de-DE" sz="2800" b="1" dirty="0" smtClean="0"/>
              <a:t> 3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2368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44809"/>
            <a:ext cx="809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Fracture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toughness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164353" y="672355"/>
            <a:ext cx="8830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Defined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i="1" dirty="0" err="1" smtClean="0">
                <a:solidFill>
                  <a:srgbClr val="0000FF"/>
                </a:solidFill>
              </a:rPr>
              <a:t>resistance</a:t>
            </a:r>
            <a:r>
              <a:rPr lang="de-DE" sz="2800" i="1" dirty="0" smtClean="0">
                <a:solidFill>
                  <a:srgbClr val="0000FF"/>
                </a:solidFill>
              </a:rPr>
              <a:t> </a:t>
            </a:r>
            <a:r>
              <a:rPr lang="de-DE" sz="2800" i="1" dirty="0" err="1" smtClean="0">
                <a:solidFill>
                  <a:srgbClr val="0000FF"/>
                </a:solidFill>
              </a:rPr>
              <a:t>to</a:t>
            </a:r>
            <a:r>
              <a:rPr lang="de-DE" sz="2800" i="1" dirty="0" smtClean="0">
                <a:solidFill>
                  <a:srgbClr val="0000FF"/>
                </a:solidFill>
              </a:rPr>
              <a:t> </a:t>
            </a:r>
            <a:r>
              <a:rPr lang="de-DE" sz="2800" i="1" dirty="0" err="1" smtClean="0">
                <a:solidFill>
                  <a:srgbClr val="0000FF"/>
                </a:solidFill>
              </a:rPr>
              <a:t>brittle</a:t>
            </a:r>
            <a:r>
              <a:rPr lang="de-DE" sz="2800" i="1" dirty="0" smtClean="0">
                <a:solidFill>
                  <a:srgbClr val="0000FF"/>
                </a:solidFill>
              </a:rPr>
              <a:t> </a:t>
            </a:r>
            <a:r>
              <a:rPr lang="de-DE" sz="2800" i="1" dirty="0" err="1" smtClean="0">
                <a:solidFill>
                  <a:srgbClr val="0000FF"/>
                </a:solidFill>
              </a:rPr>
              <a:t>fracture</a:t>
            </a:r>
            <a:r>
              <a:rPr lang="de-DE" sz="2800" i="1" dirty="0" smtClean="0">
                <a:solidFill>
                  <a:srgbClr val="0000FF"/>
                </a:solidFill>
              </a:rPr>
              <a:t> in a material </a:t>
            </a:r>
            <a:r>
              <a:rPr lang="de-DE" sz="2800" i="1" dirty="0" err="1" smtClean="0">
                <a:solidFill>
                  <a:srgbClr val="0000FF"/>
                </a:solidFill>
              </a:rPr>
              <a:t>containing</a:t>
            </a:r>
            <a:r>
              <a:rPr lang="de-DE" sz="2800" i="1" dirty="0" smtClean="0">
                <a:solidFill>
                  <a:srgbClr val="0000FF"/>
                </a:solidFill>
              </a:rPr>
              <a:t> </a:t>
            </a:r>
            <a:r>
              <a:rPr lang="de-DE" sz="2800" i="1" dirty="0" err="1" smtClean="0">
                <a:solidFill>
                  <a:srgbClr val="0000FF"/>
                </a:solidFill>
              </a:rPr>
              <a:t>cracks</a:t>
            </a:r>
            <a:r>
              <a:rPr lang="de-DE" sz="2800" i="1" dirty="0" smtClean="0">
                <a:solidFill>
                  <a:srgbClr val="0000FF"/>
                </a:solidFill>
              </a:rPr>
              <a:t>.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4353" y="2495176"/>
            <a:ext cx="8830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Symbol" charset="2"/>
                <a:cs typeface="Symbol" charset="2"/>
              </a:rPr>
              <a:t>s</a:t>
            </a:r>
            <a:r>
              <a:rPr lang="de-DE" sz="2800" baseline="-25000" dirty="0" err="1" smtClean="0"/>
              <a:t>c</a:t>
            </a:r>
            <a:r>
              <a:rPr lang="de-DE" sz="2800" dirty="0" smtClean="0"/>
              <a:t> = Critical stress </a:t>
            </a:r>
            <a:r>
              <a:rPr lang="de-DE" sz="2800" dirty="0" err="1" smtClean="0"/>
              <a:t>for</a:t>
            </a:r>
            <a:r>
              <a:rPr lang="de-DE" sz="2800" dirty="0" smtClean="0"/>
              <a:t> crack </a:t>
            </a:r>
            <a:r>
              <a:rPr lang="de-DE" sz="2800" dirty="0" err="1" smtClean="0"/>
              <a:t>propagation</a:t>
            </a:r>
            <a:endParaRPr lang="de-DE" sz="2800" dirty="0" smtClean="0"/>
          </a:p>
          <a:p>
            <a:r>
              <a:rPr lang="de-DE" sz="2800" dirty="0" smtClean="0"/>
              <a:t>a = Crack </a:t>
            </a:r>
            <a:r>
              <a:rPr lang="de-DE" sz="2800" dirty="0" err="1" smtClean="0"/>
              <a:t>length</a:t>
            </a:r>
            <a:endParaRPr lang="de-DE" sz="2800" dirty="0" smtClean="0"/>
          </a:p>
          <a:p>
            <a:r>
              <a:rPr lang="de-DE" sz="2800" dirty="0" smtClean="0"/>
              <a:t>Y = </a:t>
            </a:r>
            <a:r>
              <a:rPr lang="de-DE" sz="2800" dirty="0" err="1" smtClean="0"/>
              <a:t>Dimensionless</a:t>
            </a:r>
            <a:r>
              <a:rPr lang="de-DE" sz="2800" dirty="0" smtClean="0"/>
              <a:t> </a:t>
            </a:r>
            <a:r>
              <a:rPr lang="de-DE" sz="2800" dirty="0" err="1" smtClean="0"/>
              <a:t>constant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value</a:t>
            </a:r>
            <a:r>
              <a:rPr lang="de-DE" sz="2800" dirty="0" smtClean="0"/>
              <a:t> </a:t>
            </a:r>
            <a:r>
              <a:rPr lang="de-DE" sz="2800" dirty="0" err="1" smtClean="0"/>
              <a:t>almost</a:t>
            </a:r>
            <a:r>
              <a:rPr lang="de-DE" sz="2800" dirty="0" smtClean="0"/>
              <a:t> </a:t>
            </a:r>
            <a:r>
              <a:rPr lang="de-DE" sz="2800" dirty="0" err="1" smtClean="0"/>
              <a:t>unity</a:t>
            </a:r>
            <a:endParaRPr lang="de-DE" sz="2800" dirty="0" smtClean="0"/>
          </a:p>
          <a:p>
            <a:r>
              <a:rPr lang="de-DE" sz="2800" dirty="0" err="1" smtClean="0"/>
              <a:t>K</a:t>
            </a:r>
            <a:r>
              <a:rPr lang="de-DE" sz="2800" baseline="-25000" dirty="0" err="1" smtClean="0"/>
              <a:t>c</a:t>
            </a:r>
            <a:r>
              <a:rPr lang="de-DE" sz="2800" dirty="0" smtClean="0"/>
              <a:t> =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toughness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164353" y="4527176"/>
            <a:ext cx="8830235" cy="198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toughness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a </a:t>
            </a:r>
            <a:r>
              <a:rPr lang="de-DE" sz="2800" dirty="0" err="1" smtClean="0"/>
              <a:t>unit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/>
              <a:t> </a:t>
            </a:r>
            <a:r>
              <a:rPr lang="de-DE" sz="2800" dirty="0" err="1" smtClean="0"/>
              <a:t>MPa√m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relatively</a:t>
            </a:r>
            <a:r>
              <a:rPr lang="de-DE" sz="2800" dirty="0" smtClean="0"/>
              <a:t> </a:t>
            </a:r>
            <a:r>
              <a:rPr lang="de-DE" sz="2800" dirty="0" err="1" smtClean="0"/>
              <a:t>thin</a:t>
            </a:r>
            <a:r>
              <a:rPr lang="de-DE" sz="2800" dirty="0" smtClean="0"/>
              <a:t> </a:t>
            </a:r>
            <a:r>
              <a:rPr lang="de-DE" sz="2800" dirty="0" err="1" smtClean="0"/>
              <a:t>specimens</a:t>
            </a:r>
            <a:r>
              <a:rPr lang="de-DE" sz="2800" dirty="0" smtClean="0"/>
              <a:t>, </a:t>
            </a:r>
            <a:r>
              <a:rPr lang="de-DE" sz="2800" dirty="0" err="1" smtClean="0">
                <a:solidFill>
                  <a:srgbClr val="0000FF"/>
                </a:solidFill>
              </a:rPr>
              <a:t>fracture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toughness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is</a:t>
            </a:r>
            <a:r>
              <a:rPr lang="de-DE" sz="2800" dirty="0" smtClean="0">
                <a:solidFill>
                  <a:srgbClr val="0000FF"/>
                </a:solidFill>
              </a:rPr>
              <a:t> a </a:t>
            </a:r>
            <a:r>
              <a:rPr lang="de-DE" sz="2800" dirty="0" err="1" smtClean="0">
                <a:solidFill>
                  <a:srgbClr val="0000FF"/>
                </a:solidFill>
              </a:rPr>
              <a:t>function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of</a:t>
            </a:r>
            <a:r>
              <a:rPr lang="de-DE" sz="2800" dirty="0" smtClean="0">
                <a:solidFill>
                  <a:srgbClr val="0000FF"/>
                </a:solidFill>
              </a:rPr>
              <a:t> material </a:t>
            </a:r>
            <a:r>
              <a:rPr lang="de-DE" sz="2800" dirty="0" err="1" smtClean="0">
                <a:solidFill>
                  <a:srgbClr val="0000FF"/>
                </a:solidFill>
              </a:rPr>
              <a:t>thickness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generally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increases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with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thickness</a:t>
            </a:r>
            <a:r>
              <a:rPr lang="de-DE" sz="2800" dirty="0" smtClean="0">
                <a:solidFill>
                  <a:srgbClr val="0000FF"/>
                </a:solidFill>
              </a:rPr>
              <a:t>.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37636" y="1778837"/>
                <a:ext cx="2151551" cy="43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36" y="1778837"/>
                <a:ext cx="2151551" cy="4356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7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Fatigue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104588" y="657414"/>
            <a:ext cx="8979647" cy="15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form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 in </a:t>
            </a:r>
            <a:r>
              <a:rPr lang="de-DE" sz="2800" dirty="0" err="1" smtClean="0"/>
              <a:t>which</a:t>
            </a:r>
            <a:r>
              <a:rPr lang="de-DE" sz="2800" dirty="0" smtClean="0"/>
              <a:t> a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 </a:t>
            </a:r>
            <a:r>
              <a:rPr lang="de-DE" sz="2800" dirty="0" err="1" smtClean="0"/>
              <a:t>subjected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alternating</a:t>
            </a:r>
            <a:r>
              <a:rPr lang="de-DE" sz="2800" dirty="0" smtClean="0"/>
              <a:t> </a:t>
            </a:r>
            <a:r>
              <a:rPr lang="de-DE" sz="2800" dirty="0" err="1" smtClean="0"/>
              <a:t>stresses</a:t>
            </a:r>
            <a:r>
              <a:rPr lang="de-DE" sz="2800" dirty="0" smtClean="0"/>
              <a:t> </a:t>
            </a:r>
            <a:r>
              <a:rPr lang="de-DE" sz="2800" dirty="0" err="1" smtClean="0"/>
              <a:t>fail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levels</a:t>
            </a:r>
            <a:r>
              <a:rPr lang="de-DE" sz="2800" dirty="0" smtClean="0"/>
              <a:t> </a:t>
            </a:r>
            <a:r>
              <a:rPr lang="de-DE" sz="2800" dirty="0" err="1" smtClean="0"/>
              <a:t>considerably</a:t>
            </a:r>
            <a:r>
              <a:rPr lang="de-DE" sz="2800" dirty="0" smtClean="0"/>
              <a:t> </a:t>
            </a:r>
            <a:r>
              <a:rPr lang="de-DE" sz="2800" dirty="0" err="1" smtClean="0"/>
              <a:t>lower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stresses</a:t>
            </a:r>
            <a:r>
              <a:rPr lang="de-DE" sz="2800" dirty="0" smtClean="0"/>
              <a:t> </a:t>
            </a:r>
            <a:r>
              <a:rPr lang="de-DE" sz="2800" dirty="0" err="1" smtClean="0"/>
              <a:t>necessary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 </a:t>
            </a:r>
            <a:r>
              <a:rPr lang="de-DE" sz="2800" dirty="0" err="1" smtClean="0"/>
              <a:t>under</a:t>
            </a:r>
            <a:r>
              <a:rPr lang="de-DE" sz="2800" dirty="0" smtClean="0"/>
              <a:t> </a:t>
            </a:r>
            <a:r>
              <a:rPr lang="de-DE" sz="2800" dirty="0" err="1" smtClean="0"/>
              <a:t>static</a:t>
            </a:r>
            <a:r>
              <a:rPr lang="de-DE" sz="2800" dirty="0" smtClean="0"/>
              <a:t> </a:t>
            </a:r>
            <a:r>
              <a:rPr lang="de-DE" sz="2800" dirty="0" err="1" smtClean="0"/>
              <a:t>loading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04588" y="2360706"/>
            <a:ext cx="8979647" cy="387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This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most</a:t>
            </a:r>
            <a:r>
              <a:rPr lang="de-DE" sz="2800" dirty="0" smtClean="0"/>
              <a:t> </a:t>
            </a:r>
            <a:r>
              <a:rPr lang="de-DE" sz="2800" dirty="0" err="1" smtClean="0"/>
              <a:t>common</a:t>
            </a:r>
            <a:r>
              <a:rPr lang="de-DE" sz="2800" dirty="0" smtClean="0"/>
              <a:t> route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structural</a:t>
            </a:r>
            <a:r>
              <a:rPr lang="de-DE" sz="2800" dirty="0" smtClean="0"/>
              <a:t>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 in metallic </a:t>
            </a:r>
            <a:r>
              <a:rPr lang="de-DE" sz="2800" dirty="0" err="1" smtClean="0"/>
              <a:t>materials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In </a:t>
            </a:r>
            <a:r>
              <a:rPr lang="de-DE" sz="2800" dirty="0" err="1" smtClean="0"/>
              <a:t>order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, </a:t>
            </a:r>
            <a:r>
              <a:rPr lang="de-DE" sz="2800" dirty="0" err="1" smtClean="0"/>
              <a:t>at</a:t>
            </a:r>
            <a:r>
              <a:rPr lang="de-DE" sz="2800" dirty="0" smtClean="0"/>
              <a:t> least </a:t>
            </a:r>
            <a:r>
              <a:rPr lang="de-DE" sz="2800" dirty="0" err="1" smtClean="0"/>
              <a:t>some</a:t>
            </a:r>
            <a:r>
              <a:rPr lang="de-DE" sz="2800" dirty="0" smtClean="0"/>
              <a:t> </a:t>
            </a:r>
            <a:r>
              <a:rPr lang="de-DE" sz="2800" dirty="0" err="1" smtClean="0"/>
              <a:t>portion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cycle</a:t>
            </a:r>
            <a:r>
              <a:rPr lang="de-DE" sz="2800" dirty="0" smtClean="0"/>
              <a:t> must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tensile</a:t>
            </a:r>
            <a:r>
              <a:rPr lang="de-DE" sz="2800" dirty="0" smtClean="0"/>
              <a:t> in </a:t>
            </a:r>
            <a:r>
              <a:rPr lang="de-DE" sz="2800" dirty="0" err="1" smtClean="0"/>
              <a:t>nature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Even in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ductile</a:t>
            </a:r>
            <a:r>
              <a:rPr lang="de-DE" sz="2800" dirty="0" smtClean="0"/>
              <a:t> </a:t>
            </a:r>
            <a:r>
              <a:rPr lang="de-DE" sz="2800" dirty="0" err="1" smtClean="0"/>
              <a:t>materials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brittlelike</a:t>
            </a:r>
            <a:r>
              <a:rPr lang="de-DE" sz="2800" dirty="0" smtClean="0"/>
              <a:t> in </a:t>
            </a:r>
            <a:r>
              <a:rPr lang="de-DE" sz="2800" dirty="0" err="1" smtClean="0"/>
              <a:t>nature</a:t>
            </a:r>
            <a:r>
              <a:rPr lang="de-DE" sz="2800" dirty="0" smtClean="0"/>
              <a:t> </a:t>
            </a:r>
            <a:r>
              <a:rPr lang="mr-IN" sz="2800" dirty="0" smtClean="0"/>
              <a:t>–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little</a:t>
            </a:r>
            <a:r>
              <a:rPr lang="de-DE" sz="2800" dirty="0" smtClean="0"/>
              <a:t> </a:t>
            </a:r>
            <a:r>
              <a:rPr lang="de-DE" sz="2800" dirty="0" err="1" smtClean="0"/>
              <a:t>plastic</a:t>
            </a:r>
            <a:r>
              <a:rPr lang="de-DE" sz="2800" dirty="0" smtClean="0"/>
              <a:t> </a:t>
            </a:r>
            <a:r>
              <a:rPr lang="de-DE" sz="2800" dirty="0" err="1" smtClean="0"/>
              <a:t>deformation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Ordinarily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normal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direction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applied</a:t>
            </a:r>
            <a:r>
              <a:rPr lang="de-DE" sz="2800" dirty="0" smtClean="0"/>
              <a:t> stress</a:t>
            </a:r>
            <a:endParaRPr lang="de-DE" sz="2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Some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examples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of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failure</a:t>
            </a:r>
            <a:endParaRPr lang="de-DE" sz="4400" u="sng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0" y="848658"/>
            <a:ext cx="7027286" cy="469451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04588" y="5632822"/>
            <a:ext cx="8979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Accident</a:t>
            </a:r>
            <a:r>
              <a:rPr lang="de-DE" sz="2800" dirty="0" smtClean="0"/>
              <a:t> </a:t>
            </a:r>
            <a:r>
              <a:rPr lang="de-DE" sz="2800" dirty="0" err="1" smtClean="0"/>
              <a:t>killing</a:t>
            </a:r>
            <a:r>
              <a:rPr lang="de-DE" sz="2800" dirty="0" smtClean="0"/>
              <a:t> &gt; 100 </a:t>
            </a:r>
            <a:r>
              <a:rPr lang="de-DE" sz="2800" dirty="0" err="1" smtClean="0"/>
              <a:t>people</a:t>
            </a:r>
            <a:r>
              <a:rPr lang="de-DE" sz="2800" dirty="0" smtClean="0"/>
              <a:t> in Germany in 1998 due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 </a:t>
            </a:r>
            <a:r>
              <a:rPr lang="de-DE" sz="2800" dirty="0" err="1" smtClean="0"/>
              <a:t>caused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a </a:t>
            </a:r>
            <a:r>
              <a:rPr lang="de-DE" sz="2800" dirty="0" err="1" smtClean="0"/>
              <a:t>single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crack in a </a:t>
            </a:r>
            <a:r>
              <a:rPr lang="de-DE" sz="2800" dirty="0" err="1" smtClean="0"/>
              <a:t>wheel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Some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examples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of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failure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104588" y="5632822"/>
            <a:ext cx="8979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Emergency </a:t>
            </a:r>
            <a:r>
              <a:rPr lang="de-DE" sz="2800" dirty="0" err="1" smtClean="0"/>
              <a:t>landing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Qantas</a:t>
            </a:r>
            <a:r>
              <a:rPr lang="de-DE" sz="2800" dirty="0" smtClean="0"/>
              <a:t> </a:t>
            </a:r>
            <a:r>
              <a:rPr lang="de-DE" sz="2800" dirty="0" err="1" smtClean="0"/>
              <a:t>flight</a:t>
            </a:r>
            <a:r>
              <a:rPr lang="de-DE" sz="2800" dirty="0" smtClean="0"/>
              <a:t> 32 in 2010 due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engine</a:t>
            </a:r>
            <a:r>
              <a:rPr lang="de-DE" sz="2800" dirty="0" smtClean="0"/>
              <a:t> </a:t>
            </a:r>
            <a:r>
              <a:rPr lang="de-DE" sz="2800" dirty="0" err="1" smtClean="0"/>
              <a:t>damage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cracking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misaligned</a:t>
            </a:r>
            <a:r>
              <a:rPr lang="de-DE" sz="2800" dirty="0" smtClean="0"/>
              <a:t> </a:t>
            </a:r>
            <a:r>
              <a:rPr lang="de-DE" sz="2800" dirty="0" err="1" smtClean="0"/>
              <a:t>engine</a:t>
            </a:r>
            <a:r>
              <a:rPr lang="de-DE" sz="2800" dirty="0" smtClean="0"/>
              <a:t> </a:t>
            </a:r>
            <a:r>
              <a:rPr lang="de-DE" sz="2800" dirty="0" err="1" smtClean="0"/>
              <a:t>parts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22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6" y="889000"/>
            <a:ext cx="8069393" cy="46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Parameters </a:t>
            </a:r>
            <a:r>
              <a:rPr lang="de-DE" sz="4400" u="sng" dirty="0" err="1" smtClean="0"/>
              <a:t>important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to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04588" y="747060"/>
            <a:ext cx="8979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If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cycle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maximum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minimum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>
                <a:latin typeface="Symbol" charset="2"/>
                <a:cs typeface="Symbol" charset="2"/>
              </a:rPr>
              <a:t>s</a:t>
            </a:r>
            <a:r>
              <a:rPr lang="de-DE" sz="2800" baseline="-25000" dirty="0" err="1" smtClean="0"/>
              <a:t>max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>
                <a:latin typeface="Symbol" charset="2"/>
                <a:cs typeface="Symbol" charset="2"/>
              </a:rPr>
              <a:t>s</a:t>
            </a:r>
            <a:r>
              <a:rPr lang="de-DE" sz="2800" baseline="-25000" dirty="0" err="1" smtClean="0"/>
              <a:t>min</a:t>
            </a:r>
            <a:r>
              <a:rPr lang="de-DE" sz="2800" dirty="0" smtClean="0"/>
              <a:t>, </a:t>
            </a:r>
            <a:r>
              <a:rPr lang="de-DE" sz="2800" dirty="0" err="1" smtClean="0"/>
              <a:t>respectively</a:t>
            </a: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268940" y="1994790"/>
            <a:ext cx="315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Mean</a:t>
            </a:r>
            <a:r>
              <a:rPr lang="de-DE" sz="2800" dirty="0" smtClean="0"/>
              <a:t> stress (</a:t>
            </a:r>
            <a:r>
              <a:rPr lang="de-DE" sz="2800" dirty="0" err="1" smtClean="0">
                <a:latin typeface="Symbol" charset="2"/>
                <a:cs typeface="Symbol" charset="2"/>
              </a:rPr>
              <a:t>s</a:t>
            </a:r>
            <a:r>
              <a:rPr lang="de-DE" sz="2800" baseline="-25000" dirty="0" err="1" smtClean="0"/>
              <a:t>m</a:t>
            </a:r>
            <a:r>
              <a:rPr lang="de-DE" sz="2800" dirty="0" smtClean="0"/>
              <a:t>): </a:t>
            </a:r>
            <a:endParaRPr lang="de-DE" sz="2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003467"/>
              </p:ext>
            </p:extLst>
          </p:nvPr>
        </p:nvGraphicFramePr>
        <p:xfrm>
          <a:off x="4147292" y="1733180"/>
          <a:ext cx="2293029" cy="9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3" name="Formel" r:id="rId3" imgW="1028700" imgH="419100" progId="Equation.3">
                  <p:embed/>
                </p:oleObj>
              </mc:Choice>
              <mc:Fallback>
                <p:oleObj name="Formel" r:id="rId3" imgW="1028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7292" y="1733180"/>
                        <a:ext cx="2293029" cy="93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71930" y="2789653"/>
            <a:ext cx="348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Range </a:t>
            </a:r>
            <a:r>
              <a:rPr lang="de-DE" sz="2800" dirty="0" err="1" smtClean="0"/>
              <a:t>of</a:t>
            </a:r>
            <a:r>
              <a:rPr lang="de-DE" sz="2800" dirty="0" smtClean="0"/>
              <a:t> stress (</a:t>
            </a:r>
            <a:r>
              <a:rPr lang="de-DE" sz="2800" dirty="0" err="1" smtClean="0">
                <a:latin typeface="Symbol" charset="2"/>
                <a:cs typeface="Symbol" charset="2"/>
              </a:rPr>
              <a:t>s</a:t>
            </a:r>
            <a:r>
              <a:rPr lang="de-DE" sz="2800" baseline="-25000" dirty="0" err="1"/>
              <a:t>r</a:t>
            </a:r>
            <a:r>
              <a:rPr lang="de-DE" sz="2800" dirty="0" smtClean="0"/>
              <a:t>): </a:t>
            </a:r>
            <a:endParaRPr lang="de-DE" sz="2800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425096"/>
              </p:ext>
            </p:extLst>
          </p:nvPr>
        </p:nvGraphicFramePr>
        <p:xfrm>
          <a:off x="4121522" y="2725822"/>
          <a:ext cx="2542241" cy="65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4" name="Formel" r:id="rId5" imgW="990600" imgH="254000" progId="Equation.3">
                  <p:embed/>
                </p:oleObj>
              </mc:Choice>
              <mc:Fallback>
                <p:oleObj name="Formel" r:id="rId5" imgW="990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1522" y="2725822"/>
                        <a:ext cx="2542241" cy="651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74920" y="3689103"/>
            <a:ext cx="348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Stress </a:t>
            </a:r>
            <a:r>
              <a:rPr lang="de-DE" sz="2800" dirty="0" err="1" smtClean="0"/>
              <a:t>amplitude</a:t>
            </a:r>
            <a:r>
              <a:rPr lang="de-DE" sz="2800" dirty="0" smtClean="0"/>
              <a:t> (</a:t>
            </a:r>
            <a:r>
              <a:rPr lang="de-DE" sz="2800" dirty="0" err="1" smtClean="0">
                <a:latin typeface="Symbol" charset="2"/>
                <a:cs typeface="Symbol" charset="2"/>
              </a:rPr>
              <a:t>s</a:t>
            </a:r>
            <a:r>
              <a:rPr lang="de-DE" sz="2800" baseline="-25000" dirty="0" err="1" smtClean="0"/>
              <a:t>a</a:t>
            </a:r>
            <a:r>
              <a:rPr lang="de-DE" sz="2800" dirty="0" smtClean="0"/>
              <a:t>): </a:t>
            </a:r>
            <a:endParaRPr lang="de-DE" sz="2800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38202"/>
              </p:ext>
            </p:extLst>
          </p:nvPr>
        </p:nvGraphicFramePr>
        <p:xfrm>
          <a:off x="4147292" y="3409617"/>
          <a:ext cx="3073980" cy="9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5" name="Formel" r:id="rId7" imgW="1358900" imgH="419100" progId="Equation.3">
                  <p:embed/>
                </p:oleObj>
              </mc:Choice>
              <mc:Fallback>
                <p:oleObj name="Formel" r:id="rId7" imgW="1358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7292" y="3409617"/>
                        <a:ext cx="3073980" cy="9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277910" y="4558671"/>
            <a:ext cx="348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Stress </a:t>
            </a:r>
            <a:r>
              <a:rPr lang="de-DE" sz="2800" dirty="0" err="1" smtClean="0"/>
              <a:t>ratio</a:t>
            </a:r>
            <a:r>
              <a:rPr lang="de-DE" sz="2800" dirty="0" smtClean="0"/>
              <a:t> (R): </a:t>
            </a:r>
            <a:endParaRPr lang="de-DE" sz="2800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382711"/>
              </p:ext>
            </p:extLst>
          </p:nvPr>
        </p:nvGraphicFramePr>
        <p:xfrm>
          <a:off x="4221997" y="4334555"/>
          <a:ext cx="1336120" cy="107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" name="Formel" r:id="rId9" imgW="584200" imgH="469900" progId="Equation.3">
                  <p:embed/>
                </p:oleObj>
              </mc:Choice>
              <mc:Fallback>
                <p:oleObj name="Formel" r:id="rId9" imgW="584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1997" y="4334555"/>
                        <a:ext cx="1336120" cy="107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1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Typical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stress </a:t>
            </a:r>
            <a:r>
              <a:rPr lang="de-DE" sz="4400" u="sng" dirty="0" err="1" smtClean="0"/>
              <a:t>cycles</a:t>
            </a:r>
            <a:endParaRPr lang="de-DE" sz="4400" u="sng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5" y="1106393"/>
            <a:ext cx="8030474" cy="391384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04588" y="5169647"/>
            <a:ext cx="8979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0000FF"/>
                </a:solidFill>
              </a:rPr>
              <a:t>Reversed</a:t>
            </a:r>
            <a:r>
              <a:rPr lang="de-DE" sz="2800" dirty="0" smtClean="0">
                <a:solidFill>
                  <a:srgbClr val="0000FF"/>
                </a:solidFill>
              </a:rPr>
              <a:t> stress </a:t>
            </a:r>
            <a:r>
              <a:rPr lang="de-DE" sz="2800" dirty="0" err="1" smtClean="0">
                <a:solidFill>
                  <a:srgbClr val="0000FF"/>
                </a:solidFill>
              </a:rPr>
              <a:t>cycle</a:t>
            </a:r>
            <a:r>
              <a:rPr lang="de-DE" sz="2800" dirty="0" smtClean="0"/>
              <a:t>: Cycle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symmetrical</a:t>
            </a:r>
            <a:r>
              <a:rPr lang="de-DE" sz="2800" dirty="0" smtClean="0"/>
              <a:t> </a:t>
            </a:r>
            <a:r>
              <a:rPr lang="de-DE" sz="2800" dirty="0" err="1" smtClean="0"/>
              <a:t>about</a:t>
            </a:r>
            <a:r>
              <a:rPr lang="de-DE" sz="2800" dirty="0" smtClean="0"/>
              <a:t> </a:t>
            </a:r>
            <a:r>
              <a:rPr lang="de-DE" sz="2800" dirty="0" err="1" smtClean="0"/>
              <a:t>zero</a:t>
            </a:r>
            <a:r>
              <a:rPr lang="de-DE" sz="2800" dirty="0" smtClean="0"/>
              <a:t> </a:t>
            </a:r>
            <a:r>
              <a:rPr lang="de-DE" sz="2800" dirty="0" err="1" smtClean="0"/>
              <a:t>mean</a:t>
            </a:r>
            <a:r>
              <a:rPr lang="de-DE" sz="2800" dirty="0" smtClean="0"/>
              <a:t> stress. </a:t>
            </a:r>
            <a:r>
              <a:rPr lang="de-DE" sz="2800" dirty="0" err="1" smtClean="0"/>
              <a:t>Alternating</a:t>
            </a:r>
            <a:r>
              <a:rPr lang="de-DE" sz="2800" dirty="0" smtClean="0"/>
              <a:t> </a:t>
            </a:r>
            <a:r>
              <a:rPr lang="de-DE" sz="2800" dirty="0" err="1" smtClean="0"/>
              <a:t>between</a:t>
            </a:r>
            <a:r>
              <a:rPr lang="de-DE" sz="2800" dirty="0" smtClean="0"/>
              <a:t> max. </a:t>
            </a:r>
            <a:r>
              <a:rPr lang="de-DE" sz="2800" dirty="0" err="1" smtClean="0"/>
              <a:t>tensile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and</a:t>
            </a:r>
            <a:r>
              <a:rPr lang="de-DE" sz="2800" dirty="0" smtClean="0"/>
              <a:t> min. </a:t>
            </a:r>
            <a:r>
              <a:rPr lang="de-DE" sz="2800" dirty="0" err="1" smtClean="0"/>
              <a:t>compressive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equal</a:t>
            </a:r>
            <a:r>
              <a:rPr lang="de-DE" sz="2800" dirty="0" smtClean="0"/>
              <a:t> </a:t>
            </a:r>
            <a:r>
              <a:rPr lang="de-DE" sz="2800" dirty="0" err="1" smtClean="0"/>
              <a:t>magnitude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7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Typical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stress </a:t>
            </a:r>
            <a:r>
              <a:rPr lang="de-DE" sz="4400" u="sng" dirty="0" err="1" smtClean="0"/>
              <a:t>cycles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104588" y="5169647"/>
            <a:ext cx="8979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0000FF"/>
                </a:solidFill>
              </a:rPr>
              <a:t>Repeated</a:t>
            </a:r>
            <a:r>
              <a:rPr lang="de-DE" sz="2800" dirty="0" smtClean="0">
                <a:solidFill>
                  <a:srgbClr val="0000FF"/>
                </a:solidFill>
              </a:rPr>
              <a:t> stress </a:t>
            </a:r>
            <a:r>
              <a:rPr lang="de-DE" sz="2800" dirty="0" err="1" smtClean="0">
                <a:solidFill>
                  <a:srgbClr val="0000FF"/>
                </a:solidFill>
              </a:rPr>
              <a:t>cycle</a:t>
            </a:r>
            <a:r>
              <a:rPr lang="de-DE" sz="2800" dirty="0" smtClean="0"/>
              <a:t>: Maximum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minimum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asymmetrical</a:t>
            </a:r>
            <a:r>
              <a:rPr lang="de-DE" sz="2800" dirty="0" smtClean="0"/>
              <a:t> relative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zero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level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35" y="1042891"/>
            <a:ext cx="7314063" cy="379804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6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Typical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stress </a:t>
            </a:r>
            <a:r>
              <a:rPr lang="de-DE" sz="4400" u="sng" dirty="0" err="1" smtClean="0"/>
              <a:t>cycles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104588" y="5169647"/>
            <a:ext cx="8979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0000FF"/>
                </a:solidFill>
              </a:rPr>
              <a:t>Random stress </a:t>
            </a:r>
            <a:r>
              <a:rPr lang="de-DE" sz="2800" dirty="0" err="1" smtClean="0">
                <a:solidFill>
                  <a:srgbClr val="0000FF"/>
                </a:solidFill>
              </a:rPr>
              <a:t>cycle</a:t>
            </a:r>
            <a:r>
              <a:rPr lang="de-DE" sz="2800" dirty="0" smtClean="0"/>
              <a:t>: </a:t>
            </a:r>
            <a:r>
              <a:rPr lang="de-DE" sz="2800" dirty="0" err="1" smtClean="0"/>
              <a:t>Both</a:t>
            </a:r>
            <a:r>
              <a:rPr lang="de-DE" sz="2800" dirty="0" smtClean="0"/>
              <a:t> </a:t>
            </a:r>
            <a:r>
              <a:rPr lang="de-DE" sz="2800" dirty="0" err="1" smtClean="0"/>
              <a:t>maximum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minimum</a:t>
            </a:r>
            <a:r>
              <a:rPr lang="de-DE" sz="2800" dirty="0" smtClean="0"/>
              <a:t> </a:t>
            </a:r>
            <a:r>
              <a:rPr lang="de-DE" sz="2800" dirty="0" err="1" smtClean="0"/>
              <a:t>stresses</a:t>
            </a:r>
            <a:r>
              <a:rPr lang="de-DE" sz="2800" dirty="0" smtClean="0"/>
              <a:t> </a:t>
            </a:r>
            <a:r>
              <a:rPr lang="de-DE" sz="2800" dirty="0" err="1" smtClean="0"/>
              <a:t>vary</a:t>
            </a:r>
            <a:r>
              <a:rPr lang="de-DE" sz="2800" dirty="0" smtClean="0"/>
              <a:t> </a:t>
            </a:r>
            <a:r>
              <a:rPr lang="de-DE" sz="2800" dirty="0" err="1" smtClean="0"/>
              <a:t>randomly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26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7" y="881530"/>
            <a:ext cx="7237353" cy="38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Fatigue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test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04588" y="747060"/>
            <a:ext cx="8979647" cy="435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applied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may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tension-compression</a:t>
            </a:r>
            <a:r>
              <a:rPr lang="de-DE" sz="2800" dirty="0" smtClean="0"/>
              <a:t>, </a:t>
            </a:r>
            <a:r>
              <a:rPr lang="de-DE" sz="2800" dirty="0" err="1" smtClean="0"/>
              <a:t>bending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torsional</a:t>
            </a:r>
            <a:r>
              <a:rPr lang="de-DE" sz="2800" dirty="0" smtClean="0"/>
              <a:t> in </a:t>
            </a:r>
            <a:r>
              <a:rPr lang="de-DE" sz="2800" dirty="0" err="1" smtClean="0"/>
              <a:t>nature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A </a:t>
            </a:r>
            <a:r>
              <a:rPr lang="de-DE" sz="2800" dirty="0" err="1" smtClean="0"/>
              <a:t>series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tests</a:t>
            </a:r>
            <a:r>
              <a:rPr lang="de-DE" sz="2800" dirty="0" smtClean="0"/>
              <a:t> </a:t>
            </a:r>
            <a:r>
              <a:rPr lang="de-DE" sz="2800" dirty="0" err="1" smtClean="0"/>
              <a:t>need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performed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first</a:t>
            </a:r>
            <a:r>
              <a:rPr lang="de-DE" sz="2800" dirty="0" smtClean="0"/>
              <a:t> </a:t>
            </a:r>
            <a:r>
              <a:rPr lang="de-DE" sz="2800" dirty="0" err="1" smtClean="0"/>
              <a:t>test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carried</a:t>
            </a:r>
            <a:r>
              <a:rPr lang="de-DE" sz="2800" dirty="0" smtClean="0"/>
              <a:t> out </a:t>
            </a:r>
            <a:r>
              <a:rPr lang="de-DE" sz="2800" dirty="0" err="1" smtClean="0"/>
              <a:t>at</a:t>
            </a:r>
            <a:r>
              <a:rPr lang="de-DE" sz="2800" dirty="0" smtClean="0"/>
              <a:t> a high stress, </a:t>
            </a:r>
            <a:r>
              <a:rPr lang="de-DE" sz="2800" dirty="0" err="1" smtClean="0"/>
              <a:t>where</a:t>
            </a:r>
            <a:r>
              <a:rPr lang="de-DE" sz="2800" dirty="0" smtClean="0"/>
              <a:t>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 in a </a:t>
            </a:r>
            <a:r>
              <a:rPr lang="de-DE" sz="2800" dirty="0" err="1" smtClean="0"/>
              <a:t>relatively</a:t>
            </a:r>
            <a:r>
              <a:rPr lang="de-DE" sz="2800" dirty="0" smtClean="0"/>
              <a:t> </a:t>
            </a:r>
            <a:r>
              <a:rPr lang="de-DE" sz="2800" dirty="0" err="1" smtClean="0"/>
              <a:t>short</a:t>
            </a:r>
            <a:r>
              <a:rPr lang="de-DE" sz="2800" dirty="0" smtClean="0"/>
              <a:t>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cycles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expected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succeeding</a:t>
            </a:r>
            <a:r>
              <a:rPr lang="de-DE" sz="2800" dirty="0" smtClean="0"/>
              <a:t> </a:t>
            </a:r>
            <a:r>
              <a:rPr lang="de-DE" sz="2800" dirty="0" err="1" smtClean="0"/>
              <a:t>specimen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test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decreased</a:t>
            </a:r>
            <a:r>
              <a:rPr lang="de-DE" sz="2800" dirty="0" smtClean="0"/>
              <a:t> </a:t>
            </a:r>
            <a:r>
              <a:rPr lang="de-DE" sz="2800" dirty="0" err="1" smtClean="0"/>
              <a:t>until</a:t>
            </a:r>
            <a:r>
              <a:rPr lang="de-DE" sz="2800" dirty="0" smtClean="0"/>
              <a:t> </a:t>
            </a:r>
            <a:r>
              <a:rPr lang="de-DE" sz="2800" dirty="0" err="1" smtClean="0"/>
              <a:t>few</a:t>
            </a:r>
            <a:r>
              <a:rPr lang="de-DE" sz="2800" dirty="0" smtClean="0"/>
              <a:t> </a:t>
            </a:r>
            <a:r>
              <a:rPr lang="de-DE" sz="2800" dirty="0" err="1" smtClean="0"/>
              <a:t>samples</a:t>
            </a:r>
            <a:r>
              <a:rPr lang="de-DE" sz="2800" dirty="0" smtClean="0"/>
              <a:t> do not </a:t>
            </a:r>
            <a:r>
              <a:rPr lang="de-DE" sz="2800" dirty="0" err="1" smtClean="0"/>
              <a:t>fail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Data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plotted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0000FF"/>
                </a:solidFill>
              </a:rPr>
              <a:t>stress S</a:t>
            </a:r>
            <a:r>
              <a:rPr lang="de-DE" sz="2800" dirty="0" smtClean="0"/>
              <a:t> (</a:t>
            </a:r>
            <a:r>
              <a:rPr lang="de-DE" sz="2800" dirty="0" err="1" smtClean="0"/>
              <a:t>typically</a:t>
            </a:r>
            <a:r>
              <a:rPr lang="de-DE" sz="2800" dirty="0" smtClean="0"/>
              <a:t> </a:t>
            </a:r>
            <a:r>
              <a:rPr lang="de-DE" sz="2800" dirty="0" err="1" smtClean="0"/>
              <a:t>alternating</a:t>
            </a:r>
            <a:r>
              <a:rPr lang="de-DE" sz="2800" dirty="0" smtClean="0"/>
              <a:t> stress </a:t>
            </a:r>
            <a:r>
              <a:rPr lang="de-DE" sz="2800" dirty="0" err="1" smtClean="0">
                <a:latin typeface="Symbol" charset="2"/>
                <a:cs typeface="Symbol" charset="2"/>
              </a:rPr>
              <a:t>s</a:t>
            </a:r>
            <a:r>
              <a:rPr lang="de-DE" sz="2800" baseline="-25000" dirty="0" err="1" smtClean="0"/>
              <a:t>a</a:t>
            </a:r>
            <a:r>
              <a:rPr lang="de-DE" sz="2800" dirty="0" smtClean="0"/>
              <a:t>) vs. </a:t>
            </a:r>
            <a:r>
              <a:rPr lang="de-DE" sz="2800" dirty="0" err="1"/>
              <a:t>l</a:t>
            </a:r>
            <a:r>
              <a:rPr lang="de-DE" sz="2800" dirty="0" err="1" smtClean="0"/>
              <a:t>ogarithm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number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of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samples</a:t>
            </a:r>
            <a:r>
              <a:rPr lang="de-DE" sz="2800" dirty="0" smtClean="0">
                <a:solidFill>
                  <a:srgbClr val="0000FF"/>
                </a:solidFill>
              </a:rPr>
              <a:t> N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i="1" dirty="0" smtClean="0">
                <a:solidFill>
                  <a:srgbClr val="0000FF"/>
                </a:solidFill>
                <a:sym typeface="Wingdings"/>
              </a:rPr>
              <a:t>S-N </a:t>
            </a:r>
            <a:r>
              <a:rPr lang="de-DE" sz="2800" i="1" dirty="0" err="1" smtClean="0">
                <a:solidFill>
                  <a:srgbClr val="0000FF"/>
                </a:solidFill>
                <a:sym typeface="Wingdings"/>
              </a:rPr>
              <a:t>curve</a:t>
            </a:r>
            <a:endParaRPr lang="de-DE" sz="2800" i="1" dirty="0" smtClean="0">
              <a:solidFill>
                <a:srgbClr val="0000F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4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S-N </a:t>
            </a:r>
            <a:r>
              <a:rPr lang="de-DE" sz="4400" u="sng" dirty="0" err="1" smtClean="0"/>
              <a:t>curve</a:t>
            </a:r>
            <a:endParaRPr lang="de-DE" sz="4400" u="sng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70274"/>
            <a:ext cx="8068235" cy="523500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S-N </a:t>
            </a:r>
            <a:r>
              <a:rPr lang="de-DE" sz="4400" u="sng" dirty="0" err="1" smtClean="0"/>
              <a:t>curve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04588" y="717178"/>
            <a:ext cx="8979647" cy="435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Typically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steels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S-N </a:t>
            </a:r>
            <a:r>
              <a:rPr lang="de-DE" sz="2800" dirty="0" err="1" smtClean="0"/>
              <a:t>curve</a:t>
            </a:r>
            <a:r>
              <a:rPr lang="de-DE" sz="2800" dirty="0" smtClean="0"/>
              <a:t> </a:t>
            </a:r>
            <a:r>
              <a:rPr lang="de-DE" sz="2800" dirty="0" err="1" smtClean="0"/>
              <a:t>becomes</a:t>
            </a:r>
            <a:r>
              <a:rPr lang="de-DE" sz="2800" dirty="0" smtClean="0"/>
              <a:t> horizontal </a:t>
            </a:r>
            <a:r>
              <a:rPr lang="de-DE" sz="2800" dirty="0" err="1" smtClean="0"/>
              <a:t>at</a:t>
            </a:r>
            <a:r>
              <a:rPr lang="de-DE" sz="2800" dirty="0" smtClean="0"/>
              <a:t> a </a:t>
            </a:r>
            <a:r>
              <a:rPr lang="de-DE" sz="2800" dirty="0" err="1" smtClean="0"/>
              <a:t>certain</a:t>
            </a:r>
            <a:r>
              <a:rPr lang="de-DE" sz="2800" dirty="0" smtClean="0"/>
              <a:t> </a:t>
            </a:r>
            <a:r>
              <a:rPr lang="de-DE" sz="2800" dirty="0" err="1" smtClean="0"/>
              <a:t>limiting</a:t>
            </a:r>
            <a:r>
              <a:rPr lang="de-DE" sz="2800" dirty="0" smtClean="0"/>
              <a:t> </a:t>
            </a:r>
            <a:r>
              <a:rPr lang="de-DE" sz="2800" dirty="0" err="1" smtClean="0"/>
              <a:t>alternating</a:t>
            </a:r>
            <a:r>
              <a:rPr lang="de-DE" sz="2800" dirty="0" smtClean="0"/>
              <a:t> stress, </a:t>
            </a:r>
            <a:r>
              <a:rPr lang="de-DE" sz="2800" dirty="0" err="1" smtClean="0"/>
              <a:t>known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fatigue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limit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or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endurance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limit</a:t>
            </a:r>
            <a:r>
              <a:rPr lang="de-DE" sz="2800" dirty="0" smtClean="0">
                <a:solidFill>
                  <a:srgbClr val="0000FF"/>
                </a:solidFill>
              </a:rPr>
              <a:t>. </a:t>
            </a: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>
                <a:solidFill>
                  <a:srgbClr val="000000"/>
                </a:solidFill>
              </a:rPr>
              <a:t>Below </a:t>
            </a:r>
            <a:r>
              <a:rPr lang="de-DE" sz="2800" dirty="0" err="1" smtClean="0">
                <a:solidFill>
                  <a:srgbClr val="000000"/>
                </a:solidFill>
              </a:rPr>
              <a:t>fatigue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limit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the</a:t>
            </a:r>
            <a:r>
              <a:rPr lang="de-DE" sz="2800" dirty="0" smtClean="0">
                <a:solidFill>
                  <a:srgbClr val="000000"/>
                </a:solidFill>
              </a:rPr>
              <a:t> material </a:t>
            </a:r>
            <a:r>
              <a:rPr lang="de-DE" sz="2800" dirty="0" err="1" smtClean="0">
                <a:solidFill>
                  <a:srgbClr val="000000"/>
                </a:solidFill>
              </a:rPr>
              <a:t>can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withstand</a:t>
            </a:r>
            <a:r>
              <a:rPr lang="de-DE" sz="2800" dirty="0" smtClean="0">
                <a:solidFill>
                  <a:srgbClr val="000000"/>
                </a:solidFill>
              </a:rPr>
              <a:t> infinite </a:t>
            </a:r>
            <a:r>
              <a:rPr lang="de-DE" sz="2800" dirty="0" err="1" smtClean="0">
                <a:solidFill>
                  <a:srgbClr val="000000"/>
                </a:solidFill>
              </a:rPr>
              <a:t>number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of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samples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without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failure</a:t>
            </a:r>
            <a:r>
              <a:rPr lang="de-DE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>
                <a:solidFill>
                  <a:srgbClr val="000000"/>
                </a:solidFill>
              </a:rPr>
              <a:t>S-N </a:t>
            </a:r>
            <a:r>
              <a:rPr lang="de-DE" sz="2800" dirty="0" err="1" smtClean="0">
                <a:solidFill>
                  <a:srgbClr val="000000"/>
                </a:solidFill>
              </a:rPr>
              <a:t>curves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of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most</a:t>
            </a:r>
            <a:r>
              <a:rPr lang="de-DE" sz="2800" dirty="0" smtClean="0">
                <a:solidFill>
                  <a:srgbClr val="000000"/>
                </a:solidFill>
              </a:rPr>
              <a:t> non-</a:t>
            </a:r>
            <a:r>
              <a:rPr lang="de-DE" sz="2800" dirty="0" err="1" smtClean="0">
                <a:solidFill>
                  <a:srgbClr val="000000"/>
                </a:solidFill>
              </a:rPr>
              <a:t>ferrous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metals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like</a:t>
            </a:r>
            <a:r>
              <a:rPr lang="de-DE" sz="2800" dirty="0" smtClean="0">
                <a:solidFill>
                  <a:srgbClr val="000000"/>
                </a:solidFill>
              </a:rPr>
              <a:t> Al, </a:t>
            </a:r>
            <a:r>
              <a:rPr lang="de-DE" sz="2800" dirty="0" err="1" smtClean="0">
                <a:solidFill>
                  <a:srgbClr val="000000"/>
                </a:solidFill>
              </a:rPr>
              <a:t>Cu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show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no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fatigue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limit</a:t>
            </a:r>
            <a:endParaRPr lang="de-DE" sz="2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>
                <a:solidFill>
                  <a:srgbClr val="000000"/>
                </a:solidFill>
              </a:rPr>
              <a:t>For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these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materials</a:t>
            </a:r>
            <a:r>
              <a:rPr lang="de-DE" sz="2800" dirty="0" smtClean="0">
                <a:solidFill>
                  <a:srgbClr val="000000"/>
                </a:solidFill>
              </a:rPr>
              <a:t> stress </a:t>
            </a:r>
            <a:r>
              <a:rPr lang="de-DE" sz="2800" dirty="0" err="1" smtClean="0">
                <a:solidFill>
                  <a:srgbClr val="000000"/>
                </a:solidFill>
              </a:rPr>
              <a:t>at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certain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number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of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cycles</a:t>
            </a:r>
            <a:r>
              <a:rPr lang="de-DE" sz="2800" dirty="0" smtClean="0">
                <a:solidFill>
                  <a:srgbClr val="000000"/>
                </a:solidFill>
              </a:rPr>
              <a:t> (e.g. 10</a:t>
            </a:r>
            <a:r>
              <a:rPr lang="de-DE" sz="2800" baseline="30000" dirty="0" smtClean="0">
                <a:solidFill>
                  <a:srgbClr val="000000"/>
                </a:solidFill>
              </a:rPr>
              <a:t>8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cycles</a:t>
            </a:r>
            <a:r>
              <a:rPr lang="de-DE" sz="2800" dirty="0" smtClean="0">
                <a:solidFill>
                  <a:srgbClr val="000000"/>
                </a:solidFill>
              </a:rPr>
              <a:t>) </a:t>
            </a:r>
            <a:r>
              <a:rPr lang="de-DE" sz="2800" dirty="0" err="1" smtClean="0">
                <a:solidFill>
                  <a:srgbClr val="000000"/>
                </a:solidFill>
              </a:rPr>
              <a:t>is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taken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as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fatigue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limit</a:t>
            </a:r>
            <a:r>
              <a:rPr lang="de-DE" sz="2800" dirty="0" smtClean="0">
                <a:solidFill>
                  <a:srgbClr val="000000"/>
                </a:solidFill>
              </a:rPr>
              <a:t>. </a:t>
            </a:r>
            <a:endParaRPr lang="de-DE" sz="2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4588" y="5065062"/>
            <a:ext cx="8979647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800" dirty="0" smtClean="0">
                <a:solidFill>
                  <a:srgbClr val="0000FF"/>
                </a:solidFill>
              </a:rPr>
              <a:t>Low </a:t>
            </a:r>
            <a:r>
              <a:rPr lang="de-DE" sz="2800" dirty="0" err="1" smtClean="0">
                <a:solidFill>
                  <a:srgbClr val="0000FF"/>
                </a:solidFill>
              </a:rPr>
              <a:t>cycle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fatigue</a:t>
            </a:r>
            <a:r>
              <a:rPr lang="de-DE" sz="2800" dirty="0" smtClean="0"/>
              <a:t>: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cycles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 </a:t>
            </a:r>
            <a:r>
              <a:rPr lang="de-DE" sz="2800" dirty="0" err="1" smtClean="0"/>
              <a:t>typically</a:t>
            </a:r>
            <a:r>
              <a:rPr lang="de-DE" sz="2800" dirty="0" smtClean="0"/>
              <a:t> &lt; 10</a:t>
            </a:r>
            <a:r>
              <a:rPr lang="de-DE" sz="2800" baseline="30000" dirty="0" smtClean="0"/>
              <a:t>5</a:t>
            </a:r>
          </a:p>
          <a:p>
            <a:pPr>
              <a:lnSpc>
                <a:spcPct val="120000"/>
              </a:lnSpc>
            </a:pPr>
            <a:r>
              <a:rPr lang="de-DE" sz="2800" dirty="0" smtClean="0">
                <a:solidFill>
                  <a:srgbClr val="0000FF"/>
                </a:solidFill>
              </a:rPr>
              <a:t>High </a:t>
            </a:r>
            <a:r>
              <a:rPr lang="de-DE" sz="2800" dirty="0" err="1" smtClean="0">
                <a:solidFill>
                  <a:srgbClr val="0000FF"/>
                </a:solidFill>
              </a:rPr>
              <a:t>cycle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fatigue</a:t>
            </a:r>
            <a:r>
              <a:rPr lang="de-DE" sz="2800" dirty="0" smtClean="0"/>
              <a:t>: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cycles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 </a:t>
            </a:r>
            <a:r>
              <a:rPr lang="de-DE" sz="2800" dirty="0" err="1" smtClean="0"/>
              <a:t>typically</a:t>
            </a:r>
            <a:r>
              <a:rPr lang="de-DE" sz="2800" dirty="0" smtClean="0"/>
              <a:t> &gt; 10</a:t>
            </a:r>
            <a:r>
              <a:rPr lang="de-DE" sz="2800" baseline="30000" dirty="0" smtClean="0"/>
              <a:t>5</a:t>
            </a:r>
            <a:endParaRPr lang="de-DE" sz="2800" baseline="30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3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-59750"/>
            <a:ext cx="809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Fracture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toughness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64353" y="672355"/>
            <a:ext cx="8830235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800" dirty="0" smtClean="0"/>
              <a:t>The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toughness</a:t>
            </a:r>
            <a:r>
              <a:rPr lang="de-DE" sz="2800" dirty="0" smtClean="0"/>
              <a:t> </a:t>
            </a:r>
            <a:r>
              <a:rPr lang="de-DE" sz="2800" dirty="0" err="1" smtClean="0"/>
              <a:t>value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thick</a:t>
            </a:r>
            <a:r>
              <a:rPr lang="de-DE" sz="2800" dirty="0" smtClean="0"/>
              <a:t> </a:t>
            </a:r>
            <a:r>
              <a:rPr lang="de-DE" sz="2800" dirty="0" err="1" smtClean="0"/>
              <a:t>specimens</a:t>
            </a:r>
            <a:r>
              <a:rPr lang="de-DE" sz="2800" dirty="0" smtClean="0"/>
              <a:t> (</a:t>
            </a:r>
            <a:r>
              <a:rPr lang="de-DE" sz="2800" dirty="0" err="1" smtClean="0"/>
              <a:t>under</a:t>
            </a:r>
            <a:r>
              <a:rPr lang="de-DE" sz="2800" dirty="0" smtClean="0"/>
              <a:t> </a:t>
            </a:r>
            <a:r>
              <a:rPr lang="de-DE" sz="2800" dirty="0" err="1" smtClean="0"/>
              <a:t>plain</a:t>
            </a:r>
            <a:r>
              <a:rPr lang="de-DE" sz="2800" dirty="0" smtClean="0"/>
              <a:t> </a:t>
            </a:r>
            <a:r>
              <a:rPr lang="de-DE" sz="2800" dirty="0" err="1" smtClean="0"/>
              <a:t>strain</a:t>
            </a:r>
            <a:r>
              <a:rPr lang="de-DE" sz="2800" dirty="0" smtClean="0"/>
              <a:t> </a:t>
            </a:r>
            <a:r>
              <a:rPr lang="de-DE" sz="2800" dirty="0" err="1" smtClean="0"/>
              <a:t>conditions</a:t>
            </a:r>
            <a:r>
              <a:rPr lang="de-DE" sz="2800" dirty="0" smtClean="0"/>
              <a:t>)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constant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164353" y="1703297"/>
            <a:ext cx="8830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 smtClean="0">
                <a:solidFill>
                  <a:srgbClr val="0000FF"/>
                </a:solidFill>
              </a:rPr>
              <a:t>K</a:t>
            </a:r>
            <a:r>
              <a:rPr lang="de-DE" sz="2800" i="1" baseline="-25000" dirty="0" err="1" smtClean="0">
                <a:solidFill>
                  <a:srgbClr val="0000FF"/>
                </a:solidFill>
              </a:rPr>
              <a:t>Ic</a:t>
            </a:r>
            <a:r>
              <a:rPr lang="de-DE" sz="2800" dirty="0" smtClean="0">
                <a:solidFill>
                  <a:srgbClr val="0000FF"/>
                </a:solidFill>
              </a:rPr>
              <a:t>, </a:t>
            </a:r>
            <a:r>
              <a:rPr lang="de-DE" sz="2800" dirty="0" err="1" smtClean="0">
                <a:solidFill>
                  <a:srgbClr val="0000FF"/>
                </a:solidFill>
              </a:rPr>
              <a:t>defined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the</a:t>
            </a:r>
            <a:r>
              <a:rPr lang="de-DE" sz="2800" dirty="0" smtClean="0">
                <a:solidFill>
                  <a:srgbClr val="0000FF"/>
                </a:solidFill>
              </a:rPr>
              <a:t> plane </a:t>
            </a:r>
            <a:r>
              <a:rPr lang="de-DE" sz="2800" dirty="0" err="1" smtClean="0">
                <a:solidFill>
                  <a:srgbClr val="0000FF"/>
                </a:solidFill>
              </a:rPr>
              <a:t>strain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fracture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toughness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for</a:t>
            </a:r>
            <a:r>
              <a:rPr lang="de-DE" sz="2800" dirty="0" smtClean="0">
                <a:solidFill>
                  <a:srgbClr val="0000FF"/>
                </a:solidFill>
              </a:rPr>
              <a:t> Mode I </a:t>
            </a:r>
            <a:r>
              <a:rPr lang="de-DE" sz="2800" dirty="0" err="1" smtClean="0">
                <a:solidFill>
                  <a:srgbClr val="0000FF"/>
                </a:solidFill>
              </a:rPr>
              <a:t>loading</a:t>
            </a:r>
            <a:r>
              <a:rPr lang="de-DE" sz="2800" dirty="0" smtClean="0">
                <a:solidFill>
                  <a:srgbClr val="0000FF"/>
                </a:solidFill>
              </a:rPr>
              <a:t>, </a:t>
            </a:r>
            <a:r>
              <a:rPr lang="de-DE" sz="2800" dirty="0" err="1" smtClean="0">
                <a:solidFill>
                  <a:srgbClr val="0000FF"/>
                </a:solidFill>
              </a:rPr>
              <a:t>is</a:t>
            </a:r>
            <a:r>
              <a:rPr lang="de-DE" sz="2800" dirty="0" smtClean="0">
                <a:solidFill>
                  <a:srgbClr val="0000FF"/>
                </a:solidFill>
              </a:rPr>
              <a:t> a material </a:t>
            </a:r>
            <a:r>
              <a:rPr lang="de-DE" sz="2800" dirty="0" err="1" smtClean="0">
                <a:solidFill>
                  <a:srgbClr val="0000FF"/>
                </a:solidFill>
              </a:rPr>
              <a:t>constant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most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commonly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cited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fracture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toughness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of</a:t>
            </a:r>
            <a:r>
              <a:rPr lang="de-DE" sz="2800" dirty="0" smtClean="0">
                <a:solidFill>
                  <a:srgbClr val="0000FF"/>
                </a:solidFill>
              </a:rPr>
              <a:t> a material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4353" y="3107766"/>
            <a:ext cx="8098118" cy="944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800" u="sng" dirty="0" err="1" smtClean="0"/>
              <a:t>Factors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affecting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K</a:t>
            </a:r>
            <a:r>
              <a:rPr lang="de-DE" sz="2800" u="sng" baseline="-25000" dirty="0" err="1" smtClean="0"/>
              <a:t>ic</a:t>
            </a:r>
            <a:endParaRPr lang="de-DE" sz="2800" u="sng" baseline="-25000" dirty="0" smtClean="0"/>
          </a:p>
          <a:p>
            <a:pPr>
              <a:lnSpc>
                <a:spcPct val="120000"/>
              </a:lnSpc>
            </a:pPr>
            <a:endParaRPr lang="de-DE" sz="2800" u="sng" baseline="-25000" dirty="0"/>
          </a:p>
        </p:txBody>
      </p:sp>
      <p:sp>
        <p:nvSpPr>
          <p:cNvPr id="6" name="Textfeld 5"/>
          <p:cNvSpPr txBox="1"/>
          <p:nvPr/>
        </p:nvSpPr>
        <p:spPr>
          <a:xfrm>
            <a:off x="164353" y="3735296"/>
            <a:ext cx="8830235" cy="15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K</a:t>
            </a:r>
            <a:r>
              <a:rPr lang="de-DE" sz="2800" baseline="-25000" dirty="0" smtClean="0"/>
              <a:t>IC</a:t>
            </a:r>
            <a:r>
              <a:rPr lang="de-DE" sz="2800" dirty="0" smtClean="0"/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as</a:t>
            </a:r>
            <a:r>
              <a:rPr lang="de-DE" sz="2800" dirty="0" smtClean="0">
                <a:sym typeface="Wingdings"/>
              </a:rPr>
              <a:t> Temperatur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and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strain</a:t>
            </a:r>
            <a:r>
              <a:rPr lang="de-DE" sz="2800" dirty="0" smtClean="0">
                <a:sym typeface="Wingdings"/>
              </a:rPr>
              <a:t> rate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</a:t>
            </a:r>
            <a:endParaRPr lang="de-DE" sz="2800" dirty="0">
              <a:sym typeface="Wingdings"/>
            </a:endParaRP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>
                <a:sym typeface="Wingdings"/>
              </a:rPr>
              <a:t>Within</a:t>
            </a:r>
            <a:r>
              <a:rPr lang="de-DE" sz="2800" dirty="0" smtClean="0">
                <a:sym typeface="Wingdings"/>
              </a:rPr>
              <a:t> a </a:t>
            </a:r>
            <a:r>
              <a:rPr lang="de-DE" sz="2800" dirty="0" err="1" smtClean="0">
                <a:sym typeface="Wingdings"/>
              </a:rPr>
              <a:t>class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of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alloys</a:t>
            </a:r>
            <a:r>
              <a:rPr lang="de-DE" sz="2800" dirty="0" smtClean="0">
                <a:sym typeface="Wingdings"/>
              </a:rPr>
              <a:t>, </a:t>
            </a:r>
            <a:r>
              <a:rPr lang="de-DE" sz="2800" dirty="0" err="1" smtClean="0">
                <a:sym typeface="Wingdings"/>
              </a:rPr>
              <a:t>K</a:t>
            </a:r>
            <a:r>
              <a:rPr lang="de-DE" sz="2800" baseline="-25000" dirty="0" err="1" smtClean="0">
                <a:sym typeface="Wingdings"/>
              </a:rPr>
              <a:t>Ic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yield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strength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</a:t>
            </a:r>
            <a:endParaRPr lang="de-DE" sz="2800" dirty="0">
              <a:sym typeface="Wingdings"/>
            </a:endParaRP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>
                <a:sym typeface="Wingdings"/>
              </a:rPr>
              <a:t>As </a:t>
            </a:r>
            <a:r>
              <a:rPr lang="de-DE" sz="2800" dirty="0" err="1" smtClean="0">
                <a:sym typeface="Wingdings"/>
              </a:rPr>
              <a:t>grain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size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of</a:t>
            </a:r>
            <a:r>
              <a:rPr lang="de-DE" sz="2800" dirty="0" smtClean="0">
                <a:sym typeface="Wingdings"/>
              </a:rPr>
              <a:t> a material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de-DE" sz="2800" dirty="0" smtClean="0">
                <a:sym typeface="Wingdings"/>
              </a:rPr>
              <a:t>, </a:t>
            </a:r>
            <a:r>
              <a:rPr lang="de-DE" sz="2800" dirty="0" err="1" smtClean="0">
                <a:sym typeface="Wingdings"/>
              </a:rPr>
              <a:t>K</a:t>
            </a:r>
            <a:r>
              <a:rPr lang="de-DE" sz="2800" baseline="-25000" dirty="0" err="1" smtClean="0">
                <a:sym typeface="Wingdings"/>
              </a:rPr>
              <a:t>Ic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de-DE" sz="2800" dirty="0" smtClean="0">
                <a:sym typeface="Wingdings"/>
              </a:rPr>
              <a:t> </a:t>
            </a:r>
            <a:endParaRPr lang="de-DE" sz="28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3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Propagation </a:t>
            </a:r>
            <a:r>
              <a:rPr lang="de-DE" sz="4400" u="sng" dirty="0" err="1" smtClean="0"/>
              <a:t>of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damage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04588" y="821765"/>
            <a:ext cx="897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/>
              <a:t>3 </a:t>
            </a:r>
            <a:r>
              <a:rPr lang="de-DE" sz="2800" u="sng" dirty="0" err="1" smtClean="0"/>
              <a:t>steps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of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fatigue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failure</a:t>
            </a:r>
            <a:endParaRPr lang="de-DE" sz="28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104588" y="1419413"/>
            <a:ext cx="8979647" cy="15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10000"/>
              </a:lnSpc>
              <a:buAutoNum type="arabicParenR"/>
            </a:pPr>
            <a:r>
              <a:rPr lang="de-DE" sz="2800" dirty="0" smtClean="0"/>
              <a:t>Crack </a:t>
            </a:r>
            <a:r>
              <a:rPr lang="de-DE" sz="2800" dirty="0" err="1" smtClean="0"/>
              <a:t>initiation</a:t>
            </a:r>
            <a:endParaRPr lang="de-DE" sz="2800" dirty="0" smtClean="0"/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de-DE" sz="2800" dirty="0" smtClean="0"/>
              <a:t>Crack </a:t>
            </a:r>
            <a:r>
              <a:rPr lang="de-DE" sz="2800" dirty="0" err="1" smtClean="0"/>
              <a:t>propagation</a:t>
            </a:r>
            <a:endParaRPr lang="de-DE" sz="2800" dirty="0" smtClean="0"/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de-DE" sz="2800" dirty="0" smtClean="0"/>
              <a:t>Final </a:t>
            </a:r>
            <a:r>
              <a:rPr lang="de-DE" sz="2800" dirty="0" err="1" smtClean="0"/>
              <a:t>failure</a:t>
            </a:r>
            <a:endParaRPr lang="de-DE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104588" y="3018119"/>
            <a:ext cx="8979647" cy="2455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cracks</a:t>
            </a:r>
            <a:r>
              <a:rPr lang="de-DE" sz="2800" dirty="0" smtClean="0"/>
              <a:t> </a:t>
            </a:r>
            <a:r>
              <a:rPr lang="de-DE" sz="2800" dirty="0" err="1" smtClean="0"/>
              <a:t>almost</a:t>
            </a:r>
            <a:r>
              <a:rPr lang="de-DE" sz="2800" dirty="0" smtClean="0"/>
              <a:t> </a:t>
            </a:r>
            <a:r>
              <a:rPr lang="de-DE" sz="2800" dirty="0" err="1" smtClean="0"/>
              <a:t>always</a:t>
            </a:r>
            <a:r>
              <a:rPr lang="de-DE" sz="2800" dirty="0" smtClean="0"/>
              <a:t> </a:t>
            </a:r>
            <a:r>
              <a:rPr lang="de-DE" sz="2800" dirty="0" err="1" smtClean="0"/>
              <a:t>initiate</a:t>
            </a:r>
            <a:r>
              <a:rPr lang="de-DE" sz="2800" dirty="0" smtClean="0"/>
              <a:t> 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some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concentration</a:t>
            </a:r>
            <a:r>
              <a:rPr lang="de-DE" sz="2800" dirty="0" smtClean="0"/>
              <a:t>. These </a:t>
            </a:r>
            <a:r>
              <a:rPr lang="de-DE" sz="2800" dirty="0" err="1" smtClean="0"/>
              <a:t>include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scratches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Sharp </a:t>
            </a:r>
            <a:r>
              <a:rPr lang="de-DE" sz="2800" dirty="0" err="1" smtClean="0"/>
              <a:t>fillets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Threads, </a:t>
            </a:r>
            <a:r>
              <a:rPr lang="de-DE" sz="2800" dirty="0" err="1" smtClean="0"/>
              <a:t>dents</a:t>
            </a:r>
            <a:r>
              <a:rPr lang="de-DE" sz="2800" dirty="0" smtClean="0"/>
              <a:t> etc.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Propagation </a:t>
            </a:r>
            <a:r>
              <a:rPr lang="de-DE" sz="4400" u="sng" dirty="0" err="1" smtClean="0"/>
              <a:t>of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damage</a:t>
            </a:r>
            <a:endParaRPr lang="de-DE" sz="4400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31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36" y="756020"/>
            <a:ext cx="51562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/>
              <a:t>Propagation </a:t>
            </a:r>
            <a:r>
              <a:rPr lang="de-DE" sz="4400" u="sng" dirty="0" err="1" smtClean="0"/>
              <a:t>of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damage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04588" y="732120"/>
            <a:ext cx="8979647" cy="387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i="1" dirty="0" err="1" smtClean="0">
                <a:solidFill>
                  <a:srgbClr val="0000FF"/>
                </a:solidFill>
              </a:rPr>
              <a:t>Beachmarks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i="1" dirty="0" err="1" smtClean="0">
                <a:solidFill>
                  <a:srgbClr val="0000FF"/>
                </a:solidFill>
              </a:rPr>
              <a:t>striations</a:t>
            </a:r>
            <a:r>
              <a:rPr lang="de-DE" sz="2800" i="1" dirty="0" smtClean="0">
                <a:solidFill>
                  <a:srgbClr val="0000FF"/>
                </a:solidFill>
              </a:rPr>
              <a:t>,</a:t>
            </a:r>
            <a:r>
              <a:rPr lang="de-DE" sz="2800" dirty="0" smtClean="0"/>
              <a:t> </a:t>
            </a:r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appear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concentric</a:t>
            </a:r>
            <a:r>
              <a:rPr lang="de-DE" sz="2800" dirty="0" smtClean="0"/>
              <a:t> </a:t>
            </a:r>
            <a:r>
              <a:rPr lang="de-DE" sz="2800" dirty="0" err="1" smtClean="0"/>
              <a:t>ridges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expand</a:t>
            </a:r>
            <a:r>
              <a:rPr lang="de-DE" sz="2800" dirty="0" smtClean="0"/>
              <a:t> </a:t>
            </a:r>
            <a:r>
              <a:rPr lang="de-DE" sz="2800" dirty="0" err="1" smtClean="0"/>
              <a:t>away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crack </a:t>
            </a:r>
            <a:r>
              <a:rPr lang="de-DE" sz="2800" dirty="0" err="1" smtClean="0"/>
              <a:t>initiation</a:t>
            </a:r>
            <a:r>
              <a:rPr lang="de-DE" sz="2800" dirty="0" smtClean="0"/>
              <a:t> </a:t>
            </a:r>
            <a:r>
              <a:rPr lang="de-DE" sz="2800" dirty="0" err="1" smtClean="0"/>
              <a:t>site</a:t>
            </a:r>
            <a:r>
              <a:rPr lang="de-DE" sz="2800" dirty="0" smtClean="0"/>
              <a:t> in </a:t>
            </a:r>
            <a:r>
              <a:rPr lang="de-DE" sz="2800" dirty="0" err="1" smtClean="0"/>
              <a:t>circular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semicircular</a:t>
            </a:r>
            <a:r>
              <a:rPr lang="de-DE" sz="2800" dirty="0" smtClean="0"/>
              <a:t>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telltale</a:t>
            </a:r>
            <a:r>
              <a:rPr lang="de-DE" sz="2800" dirty="0" smtClean="0"/>
              <a:t> </a:t>
            </a:r>
            <a:r>
              <a:rPr lang="de-DE" sz="2800" dirty="0" err="1" smtClean="0"/>
              <a:t>features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failure</a:t>
            </a:r>
            <a:r>
              <a:rPr lang="de-DE" sz="2800" dirty="0" smtClean="0"/>
              <a:t>.</a:t>
            </a: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typically</a:t>
            </a:r>
            <a:r>
              <a:rPr lang="de-DE" sz="2800" dirty="0" smtClean="0"/>
              <a:t> </a:t>
            </a:r>
            <a:r>
              <a:rPr lang="de-DE" sz="2800" dirty="0" err="1" smtClean="0"/>
              <a:t>consists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smooth </a:t>
            </a:r>
            <a:r>
              <a:rPr lang="de-DE" sz="2800" dirty="0" err="1" smtClean="0"/>
              <a:t>region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a </a:t>
            </a:r>
            <a:r>
              <a:rPr lang="de-DE" sz="2800" dirty="0" err="1" smtClean="0"/>
              <a:t>rough</a:t>
            </a:r>
            <a:r>
              <a:rPr lang="de-DE" sz="2800" dirty="0" smtClean="0"/>
              <a:t> </a:t>
            </a:r>
            <a:r>
              <a:rPr lang="de-DE" sz="2800" dirty="0" err="1" smtClean="0"/>
              <a:t>region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Smooth </a:t>
            </a:r>
            <a:r>
              <a:rPr lang="de-DE" sz="2800" dirty="0" err="1" smtClean="0"/>
              <a:t>areas</a:t>
            </a:r>
            <a:r>
              <a:rPr lang="de-DE" sz="2800" dirty="0" smtClean="0"/>
              <a:t> </a:t>
            </a:r>
            <a:r>
              <a:rPr lang="de-DE" sz="2800" dirty="0" err="1" smtClean="0"/>
              <a:t>correspond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regions</a:t>
            </a:r>
            <a:r>
              <a:rPr lang="de-DE" sz="2800" dirty="0" smtClean="0"/>
              <a:t> </a:t>
            </a:r>
            <a:r>
              <a:rPr lang="de-DE" sz="2800" dirty="0" err="1" smtClean="0"/>
              <a:t>where</a:t>
            </a:r>
            <a:r>
              <a:rPr lang="de-DE" sz="2800" dirty="0" smtClean="0"/>
              <a:t> crack </a:t>
            </a:r>
            <a:r>
              <a:rPr lang="de-DE" sz="2800" dirty="0" err="1" smtClean="0"/>
              <a:t>propagation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slow</a:t>
            </a:r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Factors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affecting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life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04588" y="776942"/>
            <a:ext cx="897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>
                <a:solidFill>
                  <a:srgbClr val="0000FF"/>
                </a:solidFill>
              </a:rPr>
              <a:t>Mean</a:t>
            </a:r>
            <a:r>
              <a:rPr lang="de-DE" sz="2800" u="sng" dirty="0" smtClean="0">
                <a:solidFill>
                  <a:srgbClr val="0000FF"/>
                </a:solidFill>
              </a:rPr>
              <a:t> stress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4588" y="1270002"/>
            <a:ext cx="8979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Increasing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mean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leads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a </a:t>
            </a:r>
            <a:r>
              <a:rPr lang="de-DE" sz="2800" dirty="0" err="1" smtClean="0"/>
              <a:t>reduction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life</a:t>
            </a:r>
            <a:r>
              <a:rPr lang="de-DE" sz="2800" dirty="0" smtClean="0"/>
              <a:t>. The </a:t>
            </a:r>
            <a:r>
              <a:rPr lang="de-DE" sz="2800" dirty="0" err="1" smtClean="0"/>
              <a:t>effect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mean</a:t>
            </a:r>
            <a:r>
              <a:rPr lang="de-DE" sz="2800" dirty="0" smtClean="0"/>
              <a:t> stress on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limit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typically</a:t>
            </a:r>
            <a:r>
              <a:rPr lang="de-DE" sz="2800" dirty="0" smtClean="0"/>
              <a:t> </a:t>
            </a:r>
            <a:r>
              <a:rPr lang="de-DE" sz="2800" dirty="0" err="1" smtClean="0"/>
              <a:t>plotted</a:t>
            </a:r>
            <a:r>
              <a:rPr lang="de-DE" sz="2800" dirty="0" smtClean="0"/>
              <a:t> in Goodman </a:t>
            </a:r>
            <a:r>
              <a:rPr lang="de-DE" sz="2800" dirty="0" err="1" smtClean="0"/>
              <a:t>plot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07578" y="2707321"/>
            <a:ext cx="897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rgbClr val="0000FF"/>
                </a:solidFill>
              </a:rPr>
              <a:t>Stress </a:t>
            </a:r>
            <a:r>
              <a:rPr lang="de-DE" sz="2800" u="sng" dirty="0" err="1" smtClean="0">
                <a:solidFill>
                  <a:srgbClr val="0000FF"/>
                </a:solidFill>
              </a:rPr>
              <a:t>concentrations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7578" y="3200381"/>
            <a:ext cx="8979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Presence </a:t>
            </a:r>
            <a:r>
              <a:rPr lang="de-DE" sz="2800" dirty="0" err="1" smtClean="0"/>
              <a:t>of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raisers</a:t>
            </a:r>
            <a:r>
              <a:rPr lang="de-DE" sz="2800" dirty="0" smtClean="0"/>
              <a:t> such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notches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/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holes</a:t>
            </a:r>
            <a:r>
              <a:rPr lang="de-DE" sz="2800" dirty="0" smtClean="0"/>
              <a:t> </a:t>
            </a:r>
            <a:r>
              <a:rPr lang="de-DE" sz="2800" dirty="0" err="1" smtClean="0"/>
              <a:t>seriously</a:t>
            </a:r>
            <a:r>
              <a:rPr lang="de-DE" sz="2800" dirty="0" smtClean="0"/>
              <a:t> </a:t>
            </a:r>
            <a:r>
              <a:rPr lang="de-DE" sz="2800" dirty="0" err="1" smtClean="0"/>
              <a:t>reduce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life</a:t>
            </a:r>
            <a:r>
              <a:rPr lang="de-DE" sz="2800" dirty="0" smtClean="0"/>
              <a:t>. </a:t>
            </a:r>
            <a:r>
              <a:rPr lang="de-DE" sz="2800" dirty="0" err="1" smtClean="0"/>
              <a:t>Careful</a:t>
            </a:r>
            <a:r>
              <a:rPr lang="de-DE" sz="2800" dirty="0" smtClean="0"/>
              <a:t> design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remove</a:t>
            </a:r>
            <a:r>
              <a:rPr lang="de-DE" sz="2800" dirty="0" smtClean="0"/>
              <a:t> stress </a:t>
            </a:r>
            <a:r>
              <a:rPr lang="de-DE" sz="2800" dirty="0" err="1" smtClean="0"/>
              <a:t>raisers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necessary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minimize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Factors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affecting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life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04588" y="776942"/>
            <a:ext cx="897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rgbClr val="0000FF"/>
                </a:solidFill>
              </a:rPr>
              <a:t>Size </a:t>
            </a:r>
            <a:r>
              <a:rPr lang="de-DE" sz="2800" u="sng" dirty="0" err="1" smtClean="0">
                <a:solidFill>
                  <a:srgbClr val="0000FF"/>
                </a:solidFill>
              </a:rPr>
              <a:t>of</a:t>
            </a:r>
            <a:r>
              <a:rPr lang="de-DE" sz="2800" u="sng" dirty="0" smtClean="0">
                <a:solidFill>
                  <a:srgbClr val="0000FF"/>
                </a:solidFill>
              </a:rPr>
              <a:t> </a:t>
            </a:r>
            <a:r>
              <a:rPr lang="de-DE" sz="2800" u="sng" dirty="0" err="1" smtClean="0">
                <a:solidFill>
                  <a:srgbClr val="0000FF"/>
                </a:solidFill>
              </a:rPr>
              <a:t>component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4588" y="1270002"/>
            <a:ext cx="8979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Generally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strength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large </a:t>
            </a:r>
            <a:r>
              <a:rPr lang="de-DE" sz="2800" dirty="0" err="1" smtClean="0"/>
              <a:t>components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smaller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small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components</a:t>
            </a:r>
            <a:r>
              <a:rPr lang="de-DE" sz="2800" dirty="0" smtClean="0"/>
              <a:t>. 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07578" y="2244150"/>
            <a:ext cx="897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>
                <a:solidFill>
                  <a:srgbClr val="0000FF"/>
                </a:solidFill>
              </a:rPr>
              <a:t>Effect</a:t>
            </a:r>
            <a:r>
              <a:rPr lang="de-DE" sz="2800" u="sng" dirty="0" smtClean="0">
                <a:solidFill>
                  <a:srgbClr val="0000FF"/>
                </a:solidFill>
              </a:rPr>
              <a:t> </a:t>
            </a:r>
            <a:r>
              <a:rPr lang="de-DE" sz="2800" u="sng" dirty="0" err="1" smtClean="0">
                <a:solidFill>
                  <a:srgbClr val="0000FF"/>
                </a:solidFill>
              </a:rPr>
              <a:t>of</a:t>
            </a:r>
            <a:r>
              <a:rPr lang="de-DE" sz="2800" u="sng" dirty="0" smtClean="0">
                <a:solidFill>
                  <a:srgbClr val="0000FF"/>
                </a:solidFill>
              </a:rPr>
              <a:t> </a:t>
            </a:r>
            <a:r>
              <a:rPr lang="de-DE" sz="2800" u="sng" dirty="0" err="1" smtClean="0">
                <a:solidFill>
                  <a:srgbClr val="0000FF"/>
                </a:solidFill>
              </a:rPr>
              <a:t>surface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7578" y="2737210"/>
            <a:ext cx="8979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As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cracks</a:t>
            </a:r>
            <a:r>
              <a:rPr lang="de-DE" sz="2800" dirty="0" smtClean="0"/>
              <a:t> </a:t>
            </a:r>
            <a:r>
              <a:rPr lang="de-DE" sz="2800" dirty="0" err="1" smtClean="0"/>
              <a:t>often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generated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,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life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strongly</a:t>
            </a:r>
            <a:r>
              <a:rPr lang="de-DE" sz="2800" dirty="0" smtClean="0"/>
              <a:t> </a:t>
            </a:r>
            <a:r>
              <a:rPr lang="de-DE" sz="2800" dirty="0" err="1" smtClean="0"/>
              <a:t>dependent</a:t>
            </a:r>
            <a:r>
              <a:rPr lang="de-DE" sz="2800" dirty="0" smtClean="0"/>
              <a:t> on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conditions</a:t>
            </a:r>
            <a:r>
              <a:rPr lang="de-DE" sz="2800" dirty="0" smtClean="0"/>
              <a:t>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04588" y="3691317"/>
            <a:ext cx="897964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Smoothly</a:t>
            </a:r>
            <a:r>
              <a:rPr lang="de-DE" sz="2800" dirty="0" smtClean="0"/>
              <a:t> </a:t>
            </a:r>
            <a:r>
              <a:rPr lang="de-DE" sz="2800" dirty="0" err="1" smtClean="0"/>
              <a:t>polished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surfaces</a:t>
            </a:r>
            <a:r>
              <a:rPr lang="de-DE" sz="2800" dirty="0" smtClean="0"/>
              <a:t> </a:t>
            </a:r>
            <a:r>
              <a:rPr lang="de-DE" sz="2800" dirty="0" err="1" smtClean="0"/>
              <a:t>normally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a </a:t>
            </a:r>
            <a:r>
              <a:rPr lang="de-DE" sz="2800" dirty="0" err="1" smtClean="0"/>
              <a:t>higher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life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Hardfacing</a:t>
            </a:r>
            <a:r>
              <a:rPr lang="de-DE" sz="2800" dirty="0" smtClean="0"/>
              <a:t> </a:t>
            </a:r>
            <a:r>
              <a:rPr lang="de-DE" sz="2800" dirty="0" err="1" smtClean="0"/>
              <a:t>techniques</a:t>
            </a:r>
            <a:r>
              <a:rPr lang="de-DE" sz="2800" dirty="0" smtClean="0"/>
              <a:t> </a:t>
            </a:r>
            <a:r>
              <a:rPr lang="de-DE" sz="2800" dirty="0" err="1" smtClean="0"/>
              <a:t>like</a:t>
            </a:r>
            <a:r>
              <a:rPr lang="de-DE" sz="2800" dirty="0" smtClean="0"/>
              <a:t> </a:t>
            </a:r>
            <a:r>
              <a:rPr lang="de-DE" sz="2800" dirty="0" err="1" smtClean="0"/>
              <a:t>carburizing</a:t>
            </a:r>
            <a:r>
              <a:rPr lang="de-DE" sz="2800" dirty="0" smtClean="0"/>
              <a:t> </a:t>
            </a:r>
            <a:r>
              <a:rPr lang="de-DE" sz="2800" dirty="0" err="1" smtClean="0"/>
              <a:t>significantly</a:t>
            </a:r>
            <a:r>
              <a:rPr lang="de-DE" sz="2800" dirty="0" smtClean="0"/>
              <a:t> </a:t>
            </a:r>
            <a:r>
              <a:rPr lang="de-DE" sz="2800" dirty="0" err="1" smtClean="0"/>
              <a:t>improves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life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Introduction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compressive</a:t>
            </a:r>
            <a:r>
              <a:rPr lang="de-DE" sz="2800" dirty="0" smtClean="0"/>
              <a:t> residual </a:t>
            </a:r>
            <a:r>
              <a:rPr lang="de-DE" sz="2800" dirty="0" err="1" smtClean="0"/>
              <a:t>stresses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(e.g.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shot</a:t>
            </a:r>
            <a:r>
              <a:rPr lang="de-DE" sz="2800" dirty="0" smtClean="0"/>
              <a:t> </a:t>
            </a:r>
            <a:r>
              <a:rPr lang="de-DE" sz="2800" dirty="0" err="1" smtClean="0"/>
              <a:t>peening</a:t>
            </a:r>
            <a:r>
              <a:rPr lang="de-DE" sz="2800" dirty="0" smtClean="0"/>
              <a:t>)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effective</a:t>
            </a:r>
            <a:r>
              <a:rPr lang="de-DE" sz="2800" dirty="0" smtClean="0"/>
              <a:t> in </a:t>
            </a:r>
            <a:r>
              <a:rPr lang="de-DE" sz="2800" dirty="0" err="1" smtClean="0"/>
              <a:t>enhancing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life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6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588" y="-44809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Factors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affecting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fatigue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life</a:t>
            </a:r>
            <a:endParaRPr lang="de-DE" sz="44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104588" y="776942"/>
            <a:ext cx="897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>
                <a:solidFill>
                  <a:srgbClr val="0000FF"/>
                </a:solidFill>
              </a:rPr>
              <a:t>Corrosion</a:t>
            </a:r>
            <a:r>
              <a:rPr lang="de-DE" sz="2800" u="sng" dirty="0" smtClean="0">
                <a:solidFill>
                  <a:srgbClr val="0000FF"/>
                </a:solidFill>
              </a:rPr>
              <a:t> </a:t>
            </a:r>
            <a:r>
              <a:rPr lang="de-DE" sz="2800" u="sng" dirty="0" err="1" smtClean="0">
                <a:solidFill>
                  <a:srgbClr val="0000FF"/>
                </a:solidFill>
              </a:rPr>
              <a:t>fatigue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4588" y="1270002"/>
            <a:ext cx="8979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Failure</a:t>
            </a:r>
            <a:r>
              <a:rPr lang="de-DE" sz="2800" dirty="0" smtClean="0"/>
              <a:t> </a:t>
            </a:r>
            <a:r>
              <a:rPr lang="de-DE" sz="2800" dirty="0" err="1" smtClean="0"/>
              <a:t>occurring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simultaneous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>
                <a:solidFill>
                  <a:srgbClr val="0000FF"/>
                </a:solidFill>
              </a:rPr>
              <a:t>fluctuating</a:t>
            </a:r>
            <a:r>
              <a:rPr lang="de-DE" sz="2800" dirty="0" smtClean="0">
                <a:solidFill>
                  <a:srgbClr val="0000FF"/>
                </a:solidFill>
              </a:rPr>
              <a:t> stress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corrosive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environment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called</a:t>
            </a:r>
            <a:r>
              <a:rPr lang="de-DE" sz="2800" dirty="0" smtClean="0"/>
              <a:t> </a:t>
            </a:r>
            <a:r>
              <a:rPr lang="de-DE" sz="2800" dirty="0" err="1" smtClean="0"/>
              <a:t>corrosion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.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life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decreased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presence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corrosive</a:t>
            </a:r>
            <a:r>
              <a:rPr lang="de-DE" sz="2800" dirty="0" smtClean="0"/>
              <a:t> </a:t>
            </a:r>
            <a:r>
              <a:rPr lang="de-DE" sz="2800" dirty="0" err="1" smtClean="0"/>
              <a:t>environment</a:t>
            </a:r>
            <a:r>
              <a:rPr lang="de-DE" sz="2800" dirty="0" smtClean="0"/>
              <a:t>. 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22519" y="3050964"/>
            <a:ext cx="897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rgbClr val="0000FF"/>
                </a:solidFill>
              </a:rPr>
              <a:t>Thermal </a:t>
            </a:r>
            <a:r>
              <a:rPr lang="de-DE" sz="2800" u="sng" dirty="0" err="1" smtClean="0">
                <a:solidFill>
                  <a:srgbClr val="0000FF"/>
                </a:solidFill>
              </a:rPr>
              <a:t>fatigue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7578" y="3544024"/>
            <a:ext cx="897964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dirty="0" err="1" smtClean="0"/>
              <a:t>Fluctuating</a:t>
            </a:r>
            <a:r>
              <a:rPr lang="de-DE" sz="2800" dirty="0" smtClean="0"/>
              <a:t> thermal </a:t>
            </a:r>
            <a:r>
              <a:rPr lang="de-DE" sz="2800" dirty="0" err="1" smtClean="0"/>
              <a:t>stresses</a:t>
            </a:r>
            <a:r>
              <a:rPr lang="de-DE" sz="2800" dirty="0" smtClean="0"/>
              <a:t> </a:t>
            </a:r>
            <a:r>
              <a:rPr lang="de-DE" sz="2800" dirty="0" err="1" smtClean="0"/>
              <a:t>generated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restraints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dimensional </a:t>
            </a:r>
            <a:r>
              <a:rPr lang="de-DE" sz="2800" dirty="0" err="1" smtClean="0"/>
              <a:t>changes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components</a:t>
            </a:r>
            <a:r>
              <a:rPr lang="de-DE" sz="2800" dirty="0" smtClean="0"/>
              <a:t> </a:t>
            </a:r>
            <a:r>
              <a:rPr lang="de-DE" sz="2800" dirty="0" err="1" smtClean="0"/>
              <a:t>resulting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vibrations</a:t>
            </a:r>
            <a:r>
              <a:rPr lang="de-DE" sz="2800" dirty="0" smtClean="0"/>
              <a:t> </a:t>
            </a:r>
            <a:r>
              <a:rPr lang="de-DE" sz="2800" dirty="0" err="1" smtClean="0"/>
              <a:t>may</a:t>
            </a:r>
            <a:r>
              <a:rPr lang="de-DE" sz="2800" dirty="0" smtClean="0"/>
              <a:t> </a:t>
            </a:r>
            <a:r>
              <a:rPr lang="de-DE" sz="2800" dirty="0" err="1" smtClean="0"/>
              <a:t>cause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 </a:t>
            </a:r>
            <a:r>
              <a:rPr lang="de-DE" sz="2800" dirty="0" err="1" smtClean="0"/>
              <a:t>damage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even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absence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mechanical</a:t>
            </a:r>
            <a:r>
              <a:rPr lang="de-DE" sz="2800" dirty="0" smtClean="0"/>
              <a:t> </a:t>
            </a:r>
            <a:r>
              <a:rPr lang="de-DE" sz="2800" dirty="0" err="1" smtClean="0"/>
              <a:t>stresses</a:t>
            </a:r>
            <a:r>
              <a:rPr lang="de-DE" sz="2800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smtClean="0"/>
              <a:t>Select </a:t>
            </a:r>
            <a:r>
              <a:rPr lang="de-DE" sz="2800" dirty="0" err="1" smtClean="0"/>
              <a:t>materials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lower</a:t>
            </a:r>
            <a:r>
              <a:rPr lang="de-DE" sz="2800" dirty="0" smtClean="0"/>
              <a:t> thermal </a:t>
            </a:r>
            <a:r>
              <a:rPr lang="de-DE" sz="2800" dirty="0" err="1" smtClean="0"/>
              <a:t>expansion</a:t>
            </a:r>
            <a:r>
              <a:rPr lang="de-DE" sz="2800" dirty="0" smtClean="0"/>
              <a:t> </a:t>
            </a:r>
            <a:r>
              <a:rPr lang="de-DE" sz="2800" dirty="0" err="1" smtClean="0"/>
              <a:t>coefficient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smtClean="0"/>
              <a:t>Change design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allow</a:t>
            </a:r>
            <a:r>
              <a:rPr lang="de-DE" sz="2800" dirty="0" smtClean="0"/>
              <a:t> </a:t>
            </a:r>
            <a:r>
              <a:rPr lang="de-DE" sz="2800" dirty="0" err="1" smtClean="0"/>
              <a:t>unhindered</a:t>
            </a:r>
            <a:r>
              <a:rPr lang="de-DE" sz="2800" dirty="0" smtClean="0"/>
              <a:t> dimensional </a:t>
            </a:r>
            <a:r>
              <a:rPr lang="de-DE" sz="2800" dirty="0" err="1" smtClean="0"/>
              <a:t>change</a:t>
            </a:r>
            <a:endParaRPr lang="de-DE" sz="2800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0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8" y="859861"/>
            <a:ext cx="7649883" cy="480592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64352" y="-14927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Fracture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toughness</a:t>
            </a:r>
            <a:r>
              <a:rPr lang="de-DE" sz="4400" u="sng" dirty="0" smtClean="0"/>
              <a:t> &amp; material </a:t>
            </a:r>
            <a:r>
              <a:rPr lang="de-DE" sz="4400" u="sng" dirty="0" err="1" smtClean="0"/>
              <a:t>class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5845082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Material design </a:t>
            </a:r>
            <a:r>
              <a:rPr lang="de-DE" sz="2800" dirty="0" err="1" smtClean="0"/>
              <a:t>aims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both</a:t>
            </a:r>
            <a:r>
              <a:rPr lang="de-DE" sz="2800" dirty="0" smtClean="0"/>
              <a:t> high </a:t>
            </a:r>
            <a:r>
              <a:rPr lang="de-DE" sz="2800" dirty="0" err="1" smtClean="0"/>
              <a:t>yield</a:t>
            </a:r>
            <a:r>
              <a:rPr lang="de-DE" sz="2800" dirty="0" smtClean="0"/>
              <a:t> </a:t>
            </a:r>
            <a:r>
              <a:rPr lang="de-DE" sz="2800" dirty="0" err="1" smtClean="0"/>
              <a:t>strength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high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toughness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8" y="859861"/>
            <a:ext cx="7649883" cy="480592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0" y="5845082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toughness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ceramics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rather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, </a:t>
            </a: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inherently</a:t>
            </a:r>
            <a:r>
              <a:rPr lang="de-DE" sz="2800" dirty="0" smtClean="0"/>
              <a:t> </a:t>
            </a:r>
            <a:r>
              <a:rPr lang="de-DE" sz="2800" dirty="0" err="1" smtClean="0"/>
              <a:t>brittle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64352" y="-14927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Fracture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toughness</a:t>
            </a:r>
            <a:r>
              <a:rPr lang="de-DE" sz="4400" u="sng" dirty="0" smtClean="0"/>
              <a:t> &amp; material </a:t>
            </a:r>
            <a:r>
              <a:rPr lang="de-DE" sz="4400" u="sng" dirty="0" err="1" smtClean="0"/>
              <a:t>class</a:t>
            </a:r>
            <a:endParaRPr lang="de-DE" sz="4400" u="sng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8" y="859861"/>
            <a:ext cx="7649883" cy="480592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0" y="5845082"/>
            <a:ext cx="914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Metals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high </a:t>
            </a:r>
            <a:r>
              <a:rPr lang="de-DE" sz="2800" dirty="0" err="1" smtClean="0"/>
              <a:t>fracture</a:t>
            </a:r>
            <a:r>
              <a:rPr lang="de-DE" sz="2800" dirty="0" smtClean="0"/>
              <a:t> </a:t>
            </a:r>
            <a:r>
              <a:rPr lang="de-DE" sz="2800" dirty="0" err="1" smtClean="0"/>
              <a:t>toughness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64352" y="-14927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Fracture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toughness</a:t>
            </a:r>
            <a:r>
              <a:rPr lang="de-DE" sz="4400" u="sng" dirty="0" smtClean="0"/>
              <a:t> &amp; material </a:t>
            </a:r>
            <a:r>
              <a:rPr lang="de-DE" sz="4400" u="sng" dirty="0" err="1" smtClean="0"/>
              <a:t>class</a:t>
            </a:r>
            <a:endParaRPr lang="de-DE" sz="4400" u="sng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8" y="859861"/>
            <a:ext cx="7649883" cy="480592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0" y="5845082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Steels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both</a:t>
            </a:r>
            <a:r>
              <a:rPr lang="de-DE" sz="2800" dirty="0" smtClean="0"/>
              <a:t> high </a:t>
            </a:r>
            <a:r>
              <a:rPr lang="de-DE" sz="2800" dirty="0" err="1" smtClean="0"/>
              <a:t>toughness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high </a:t>
            </a:r>
            <a:r>
              <a:rPr lang="de-DE" sz="2800" dirty="0" err="1" smtClean="0"/>
              <a:t>yield</a:t>
            </a:r>
            <a:r>
              <a:rPr lang="de-DE" sz="2800" dirty="0" smtClean="0"/>
              <a:t> </a:t>
            </a:r>
            <a:r>
              <a:rPr lang="de-DE" sz="2800" dirty="0" err="1" smtClean="0"/>
              <a:t>strength</a:t>
            </a:r>
            <a:r>
              <a:rPr lang="de-DE" sz="2800" dirty="0" smtClean="0"/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reason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behind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their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widespread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use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structural</a:t>
            </a:r>
            <a:r>
              <a:rPr lang="de-DE" sz="2800" dirty="0" smtClean="0">
                <a:sym typeface="Wingdings"/>
              </a:rPr>
              <a:t> material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64352" y="-14927"/>
            <a:ext cx="897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Fracture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toughness</a:t>
            </a:r>
            <a:r>
              <a:rPr lang="de-DE" sz="4400" u="sng" dirty="0" smtClean="0"/>
              <a:t> &amp; material </a:t>
            </a:r>
            <a:r>
              <a:rPr lang="de-DE" sz="4400" u="sng" dirty="0" err="1" smtClean="0"/>
              <a:t>class</a:t>
            </a:r>
            <a:endParaRPr lang="de-DE" sz="4400" u="sng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Fracture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mechanics</a:t>
            </a:r>
            <a:r>
              <a:rPr lang="de-DE" sz="4400" u="sng" dirty="0" smtClean="0"/>
              <a:t> design </a:t>
            </a:r>
            <a:r>
              <a:rPr lang="de-DE" sz="4400" u="sng" dirty="0" err="1" smtClean="0"/>
              <a:t>philosophy</a:t>
            </a:r>
            <a:endParaRPr lang="de-DE" sz="4400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164353" y="672355"/>
            <a:ext cx="8845176" cy="624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Design </a:t>
            </a:r>
            <a:r>
              <a:rPr lang="de-DE" sz="2800" dirty="0" err="1" smtClean="0"/>
              <a:t>presupposes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cracks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present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size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cracks</a:t>
            </a:r>
            <a:r>
              <a:rPr lang="de-DE" sz="2800" dirty="0" smtClean="0"/>
              <a:t> </a:t>
            </a:r>
            <a:r>
              <a:rPr lang="de-DE" sz="2800" dirty="0" err="1" smtClean="0"/>
              <a:t>needs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estimated</a:t>
            </a:r>
            <a:endParaRPr lang="de-DE" sz="2800" dirty="0" smtClean="0"/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largest</a:t>
            </a:r>
            <a:r>
              <a:rPr lang="de-DE" sz="2800" dirty="0" smtClean="0"/>
              <a:t> crack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may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present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taken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crack </a:t>
            </a:r>
            <a:r>
              <a:rPr lang="de-DE" sz="2800" dirty="0" err="1" smtClean="0"/>
              <a:t>size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not </a:t>
            </a:r>
            <a:r>
              <a:rPr lang="de-DE" sz="2800" dirty="0" err="1" smtClean="0"/>
              <a:t>detected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0000FF"/>
                </a:solidFill>
              </a:rPr>
              <a:t>N</a:t>
            </a:r>
            <a:r>
              <a:rPr lang="de-DE" sz="2800" dirty="0" smtClean="0"/>
              <a:t>on-</a:t>
            </a:r>
            <a:r>
              <a:rPr lang="de-DE" sz="2800" dirty="0" err="1" smtClean="0">
                <a:solidFill>
                  <a:srgbClr val="0000FF"/>
                </a:solidFill>
              </a:rPr>
              <a:t>D</a:t>
            </a:r>
            <a:r>
              <a:rPr lang="de-DE" sz="2800" dirty="0" err="1" smtClean="0"/>
              <a:t>estructive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</a:t>
            </a:r>
            <a:r>
              <a:rPr lang="de-DE" sz="2800" dirty="0" err="1" smtClean="0"/>
              <a:t>esting</a:t>
            </a:r>
            <a:r>
              <a:rPr lang="de-DE" sz="2800" dirty="0" smtClean="0"/>
              <a:t> (NDT) e.g.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	</a:t>
            </a:r>
            <a:r>
              <a:rPr lang="de-DE" sz="2800" dirty="0" smtClean="0"/>
              <a:t>- </a:t>
            </a:r>
            <a:r>
              <a:rPr lang="de-DE" sz="2800" dirty="0" err="1" smtClean="0"/>
              <a:t>ultrasonic</a:t>
            </a:r>
            <a:r>
              <a:rPr lang="de-DE" sz="2800" dirty="0" smtClean="0"/>
              <a:t> 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(UT)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	</a:t>
            </a:r>
            <a:r>
              <a:rPr lang="de-DE" sz="2800" dirty="0" smtClean="0"/>
              <a:t>- </a:t>
            </a:r>
            <a:r>
              <a:rPr lang="de-DE" sz="2800" dirty="0" err="1" smtClean="0"/>
              <a:t>Magnetic</a:t>
            </a:r>
            <a:r>
              <a:rPr lang="de-DE" sz="2800" dirty="0" smtClean="0"/>
              <a:t> 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(MT)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	</a:t>
            </a:r>
            <a:r>
              <a:rPr lang="de-DE" sz="2800" dirty="0" smtClean="0"/>
              <a:t>- X-</a:t>
            </a:r>
            <a:r>
              <a:rPr lang="de-DE" sz="2800" dirty="0" err="1" smtClean="0"/>
              <a:t>ray</a:t>
            </a:r>
            <a:r>
              <a:rPr lang="de-DE" sz="2800" dirty="0" smtClean="0"/>
              <a:t> </a:t>
            </a:r>
            <a:r>
              <a:rPr lang="de-DE" sz="2800" dirty="0" err="1" smtClean="0"/>
              <a:t>imaging</a:t>
            </a:r>
            <a:r>
              <a:rPr lang="de-DE" sz="2800" dirty="0" smtClean="0"/>
              <a:t> (RT)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	</a:t>
            </a:r>
            <a:r>
              <a:rPr lang="de-DE" sz="2800" dirty="0" smtClean="0"/>
              <a:t>- Computer </a:t>
            </a:r>
            <a:r>
              <a:rPr lang="de-DE" sz="2800" dirty="0" err="1" smtClean="0"/>
              <a:t>tomography</a:t>
            </a:r>
            <a:r>
              <a:rPr lang="de-DE" sz="2800" dirty="0" smtClean="0"/>
              <a:t> (CT)</a:t>
            </a:r>
          </a:p>
          <a:p>
            <a:pPr marL="457200" indent="-457200">
              <a:lnSpc>
                <a:spcPct val="110000"/>
              </a:lnSpc>
              <a:buFont typeface="Wingdings" charset="2"/>
              <a:buChar char="Ø"/>
            </a:pPr>
            <a:r>
              <a:rPr lang="de-DE" sz="2800" dirty="0" err="1" smtClean="0">
                <a:solidFill>
                  <a:srgbClr val="0000FF"/>
                </a:solidFill>
              </a:rPr>
              <a:t>Using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fracture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toughness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definition</a:t>
            </a:r>
            <a:r>
              <a:rPr lang="de-DE" sz="2800" dirty="0" smtClean="0">
                <a:solidFill>
                  <a:srgbClr val="0000FF"/>
                </a:solidFill>
              </a:rPr>
              <a:t>, </a:t>
            </a:r>
            <a:r>
              <a:rPr lang="de-DE" sz="2800" dirty="0" err="1" smtClean="0">
                <a:solidFill>
                  <a:srgbClr val="0000FF"/>
                </a:solidFill>
              </a:rPr>
              <a:t>the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fracture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strength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determined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based</a:t>
            </a:r>
            <a:r>
              <a:rPr lang="de-DE" sz="2800" dirty="0" smtClean="0">
                <a:solidFill>
                  <a:srgbClr val="0000FF"/>
                </a:solidFill>
              </a:rPr>
              <a:t> on </a:t>
            </a:r>
            <a:r>
              <a:rPr lang="de-DE" sz="2800" dirty="0" err="1" smtClean="0">
                <a:solidFill>
                  <a:srgbClr val="0000FF"/>
                </a:solidFill>
              </a:rPr>
              <a:t>this</a:t>
            </a:r>
            <a:r>
              <a:rPr lang="de-DE" sz="2800" dirty="0" smtClean="0">
                <a:solidFill>
                  <a:srgbClr val="0000FF"/>
                </a:solidFill>
              </a:rPr>
              <a:t> crack </a:t>
            </a:r>
            <a:r>
              <a:rPr lang="de-DE" sz="2800" dirty="0" err="1" smtClean="0">
                <a:solidFill>
                  <a:srgbClr val="0000FF"/>
                </a:solidFill>
              </a:rPr>
              <a:t>length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the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operating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stress must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be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less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than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this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stress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9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64353" y="-89632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err="1" smtClean="0"/>
              <a:t>Fracture</a:t>
            </a:r>
            <a:r>
              <a:rPr lang="de-DE" sz="4400" u="sng" dirty="0" smtClean="0"/>
              <a:t> </a:t>
            </a:r>
            <a:r>
              <a:rPr lang="de-DE" sz="4400" u="sng" dirty="0" err="1" smtClean="0"/>
              <a:t>mechanics</a:t>
            </a:r>
            <a:r>
              <a:rPr lang="de-DE" sz="4400" u="sng" dirty="0" smtClean="0"/>
              <a:t> design </a:t>
            </a:r>
            <a:r>
              <a:rPr lang="de-DE" sz="4400" u="sng" dirty="0" err="1" smtClean="0"/>
              <a:t>philosophy</a:t>
            </a:r>
            <a:endParaRPr lang="de-DE" sz="4400" u="sng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9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4" y="914402"/>
            <a:ext cx="8767373" cy="51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1601</Words>
  <Application>Microsoft Office PowerPoint</Application>
  <PresentationFormat>On-screen Show (4:3)</PresentationFormat>
  <Paragraphs>204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Mangal</vt:lpstr>
      <vt:lpstr>Symbol</vt:lpstr>
      <vt:lpstr>Wingdings</vt:lpstr>
      <vt:lpstr>Office-Design</vt:lpstr>
      <vt:lpstr>Formel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Siddhartha Roy</dc:creator>
  <cp:lastModifiedBy>Dr. Siddhartha Roy</cp:lastModifiedBy>
  <cp:revision>329</cp:revision>
  <dcterms:created xsi:type="dcterms:W3CDTF">2018-07-12T05:44:30Z</dcterms:created>
  <dcterms:modified xsi:type="dcterms:W3CDTF">2018-09-11T07:53:32Z</dcterms:modified>
</cp:coreProperties>
</file>