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536" r:id="rId2"/>
    <p:sldId id="537" r:id="rId3"/>
    <p:sldId id="538" r:id="rId4"/>
    <p:sldId id="539" r:id="rId5"/>
    <p:sldId id="540" r:id="rId6"/>
    <p:sldId id="541" r:id="rId7"/>
    <p:sldId id="544" r:id="rId8"/>
    <p:sldId id="545" r:id="rId9"/>
    <p:sldId id="546" r:id="rId10"/>
    <p:sldId id="547" r:id="rId11"/>
    <p:sldId id="548" r:id="rId12"/>
    <p:sldId id="549" r:id="rId13"/>
    <p:sldId id="550" r:id="rId14"/>
    <p:sldId id="554" r:id="rId15"/>
    <p:sldId id="551" r:id="rId16"/>
    <p:sldId id="552" r:id="rId17"/>
    <p:sldId id="555" r:id="rId18"/>
    <p:sldId id="557" r:id="rId19"/>
    <p:sldId id="558" r:id="rId20"/>
    <p:sldId id="559" r:id="rId21"/>
    <p:sldId id="611" r:id="rId22"/>
    <p:sldId id="561" r:id="rId23"/>
    <p:sldId id="565" r:id="rId24"/>
    <p:sldId id="562" r:id="rId25"/>
    <p:sldId id="563" r:id="rId26"/>
    <p:sldId id="575" r:id="rId27"/>
    <p:sldId id="564" r:id="rId28"/>
    <p:sldId id="608" r:id="rId29"/>
    <p:sldId id="568" r:id="rId30"/>
    <p:sldId id="569" r:id="rId31"/>
    <p:sldId id="571" r:id="rId32"/>
    <p:sldId id="572" r:id="rId33"/>
    <p:sldId id="573" r:id="rId34"/>
    <p:sldId id="574" r:id="rId35"/>
    <p:sldId id="576" r:id="rId36"/>
    <p:sldId id="579" r:id="rId37"/>
    <p:sldId id="580" r:id="rId38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-354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%20related%20documents\Work%20at%20IIT%20Kharagpur\IITKGP%20course\2018-19%20Autumn%20semester\student's%20roll%20list\student_rollList_update%2010.22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'Subject Roll List'!$X$2</c:f>
              <c:strCache>
                <c:ptCount val="1"/>
                <c:pt idx="0">
                  <c:v>No. of students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'Subject Roll List'!$W$3:$W$7</c:f>
              <c:strCache>
                <c:ptCount val="5"/>
                <c:pt idx="1">
                  <c:v>&lt; 70%</c:v>
                </c:pt>
                <c:pt idx="2">
                  <c:v>70 - 80%</c:v>
                </c:pt>
                <c:pt idx="3">
                  <c:v>80 - 90%</c:v>
                </c:pt>
                <c:pt idx="4">
                  <c:v>&gt; 90%</c:v>
                </c:pt>
              </c:strCache>
            </c:strRef>
          </c:cat>
          <c:val>
            <c:numRef>
              <c:f>'Subject Roll List'!$X$3:$X$7</c:f>
              <c:numCache>
                <c:formatCode>General</c:formatCode>
                <c:ptCount val="5"/>
                <c:pt idx="1">
                  <c:v>91</c:v>
                </c:pt>
                <c:pt idx="2">
                  <c:v>21</c:v>
                </c:pt>
                <c:pt idx="3">
                  <c:v>45</c:v>
                </c:pt>
                <c:pt idx="4">
                  <c:v>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25944336"/>
        <c:axId val="-1625941616"/>
      </c:barChart>
      <c:catAx>
        <c:axId val="-1625944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25941616"/>
        <c:crosses val="autoZero"/>
        <c:auto val="1"/>
        <c:lblAlgn val="ctr"/>
        <c:lblOffset val="100"/>
        <c:noMultiLvlLbl val="0"/>
      </c:catAx>
      <c:valAx>
        <c:axId val="-1625941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25944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AB440-448F-A643-8695-86A3657D8678}" type="datetimeFigureOut">
              <a:rPr lang="de-DE" smtClean="0"/>
              <a:t>23.10.2018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1DE81-0FE6-CC4F-89D9-02DE4586E4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597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44889-7C7C-1940-BCE2-391454EC842D}" type="datetimeFigureOut">
              <a:rPr lang="de-DE" smtClean="0"/>
              <a:t>23.10.2018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de-DE" dirty="0" smtClean="0"/>
              <a:t>{||¶</a:t>
            </a:r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88CE7-2067-4349-A521-F254F8E654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7962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F029-B779-6D4C-99EA-4D98A64EA2B4}" type="datetime1">
              <a:rPr lang="de-DE" smtClean="0"/>
              <a:t>23.10.2018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6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7ECD-F952-8E4A-92FB-4C4F9B48DC79}" type="datetime1">
              <a:rPr lang="de-DE" smtClean="0"/>
              <a:t>23.10.2018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14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C586-520D-854E-8CB5-F0955FB9302A}" type="datetime1">
              <a:rPr lang="de-DE" smtClean="0"/>
              <a:t>23.10.2018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51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32311-8EE0-F34B-A3E7-921E0798080F}" type="datetime1">
              <a:rPr lang="de-DE" smtClean="0"/>
              <a:t>23.10.2018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15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2A34-CA10-0244-B773-4B3CADA2CE18}" type="datetime1">
              <a:rPr lang="de-DE" smtClean="0"/>
              <a:t>23.10.2018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84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86BF-B63C-0D4B-9ADE-6043DD764150}" type="datetime1">
              <a:rPr lang="de-DE" smtClean="0"/>
              <a:t>23.10.2018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02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8BFA-43B8-334D-A583-83B09A8E9729}" type="datetime1">
              <a:rPr lang="de-DE" smtClean="0"/>
              <a:t>23.10.2018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03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A4C0-512F-1346-A14A-7481E4C99D20}" type="datetime1">
              <a:rPr lang="de-DE" smtClean="0"/>
              <a:t>23.10.2018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55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A0B9-B053-6741-9F4C-A9393DDE68A2}" type="datetime1">
              <a:rPr lang="de-DE" smtClean="0"/>
              <a:t>23.10.2018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37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E04D-0253-334B-993B-8502C4457683}" type="datetime1">
              <a:rPr lang="de-DE" smtClean="0"/>
              <a:t>23.10.2018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67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38C0-DC9B-274F-BC62-9D0EE261AD31}" type="datetime1">
              <a:rPr lang="de-DE" smtClean="0"/>
              <a:t>23.10.2018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2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8F0D7-EB93-4C4B-8246-9DC875FAC911}" type="datetime1">
              <a:rPr lang="de-DE" smtClean="0"/>
              <a:t>23.10.2018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B3840-67F8-1E4C-88C6-B7DCF1EC6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3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1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4" y="-5320"/>
            <a:ext cx="9147073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err="1" smtClean="0">
                <a:latin typeface="Calibri" charset="0"/>
              </a:rPr>
              <a:t>Jominy</a:t>
            </a:r>
            <a:r>
              <a:rPr lang="de-DE" u="sng" dirty="0" smtClean="0">
                <a:latin typeface="Calibri" charset="0"/>
              </a:rPr>
              <a:t> end </a:t>
            </a:r>
            <a:r>
              <a:rPr lang="de-DE" u="sng" dirty="0" err="1" smtClean="0">
                <a:latin typeface="Calibri" charset="0"/>
              </a:rPr>
              <a:t>quench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test</a:t>
            </a:r>
            <a:endParaRPr lang="de-DE" u="sng" dirty="0">
              <a:latin typeface="Calibri" charset="0"/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39" y="971926"/>
            <a:ext cx="7539244" cy="506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2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10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4" y="-5320"/>
            <a:ext cx="9147073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smtClean="0">
                <a:latin typeface="Calibri" charset="0"/>
              </a:rPr>
              <a:t>Basic </a:t>
            </a:r>
            <a:r>
              <a:rPr lang="de-DE" u="sng" dirty="0" err="1" smtClean="0">
                <a:latin typeface="Calibri" charset="0"/>
              </a:rPr>
              <a:t>classification</a:t>
            </a:r>
            <a:endParaRPr lang="de-DE" u="sng" dirty="0">
              <a:latin typeface="Calibri" charset="0"/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838946"/>
            <a:ext cx="88900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0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11</a:t>
            </a:fld>
            <a:endParaRPr lang="de-DE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3074" y="-5320"/>
            <a:ext cx="9147073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err="1" smtClean="0">
                <a:latin typeface="Calibri" charset="0"/>
              </a:rPr>
              <a:t>Full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annealing</a:t>
            </a:r>
            <a:endParaRPr lang="de-DE" u="sng" dirty="0">
              <a:latin typeface="Calibri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19529" y="796836"/>
            <a:ext cx="88900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/>
              <a:t>The </a:t>
            </a:r>
            <a:r>
              <a:rPr lang="de-DE" sz="2800" dirty="0" err="1" smtClean="0"/>
              <a:t>process</a:t>
            </a:r>
            <a:r>
              <a:rPr lang="de-DE" sz="2800" dirty="0" smtClean="0"/>
              <a:t> </a:t>
            </a:r>
            <a:r>
              <a:rPr lang="de-DE" sz="2800" dirty="0" err="1" smtClean="0"/>
              <a:t>consists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heating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steel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proper </a:t>
            </a:r>
            <a:r>
              <a:rPr lang="de-DE" sz="2800" dirty="0" err="1" smtClean="0"/>
              <a:t>temperature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then</a:t>
            </a:r>
            <a:r>
              <a:rPr lang="de-DE" sz="2800" dirty="0" smtClean="0"/>
              <a:t> </a:t>
            </a:r>
            <a:r>
              <a:rPr lang="de-DE" sz="2800" dirty="0" err="1" smtClean="0"/>
              <a:t>cooling</a:t>
            </a:r>
            <a:r>
              <a:rPr lang="de-DE" sz="2800" dirty="0" smtClean="0"/>
              <a:t> </a:t>
            </a:r>
            <a:r>
              <a:rPr lang="de-DE" sz="2800" dirty="0" err="1" smtClean="0"/>
              <a:t>very</a:t>
            </a:r>
            <a:r>
              <a:rPr lang="de-DE" sz="2800" dirty="0" smtClean="0"/>
              <a:t> </a:t>
            </a:r>
            <a:r>
              <a:rPr lang="de-DE" sz="2800" dirty="0" err="1" smtClean="0"/>
              <a:t>slowly</a:t>
            </a:r>
            <a:r>
              <a:rPr lang="de-DE" sz="2800" dirty="0" smtClean="0"/>
              <a:t> </a:t>
            </a:r>
            <a:r>
              <a:rPr lang="de-DE" sz="2800" dirty="0" err="1" smtClean="0"/>
              <a:t>through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transformation</a:t>
            </a:r>
            <a:r>
              <a:rPr lang="de-DE" sz="2800" dirty="0" smtClean="0"/>
              <a:t> </a:t>
            </a:r>
            <a:r>
              <a:rPr lang="de-DE" sz="2800" dirty="0" err="1" smtClean="0"/>
              <a:t>temperature</a:t>
            </a:r>
            <a:r>
              <a:rPr lang="de-DE" sz="2800" dirty="0" smtClean="0"/>
              <a:t> </a:t>
            </a:r>
            <a:r>
              <a:rPr lang="de-DE" sz="2800" dirty="0" err="1" smtClean="0"/>
              <a:t>range</a:t>
            </a:r>
            <a:r>
              <a:rPr lang="de-DE" sz="2800" dirty="0" smtClean="0"/>
              <a:t>.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/>
              <a:t>The </a:t>
            </a:r>
            <a:r>
              <a:rPr lang="de-DE" sz="2800" dirty="0" err="1" smtClean="0"/>
              <a:t>purpose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annealing</a:t>
            </a:r>
            <a:r>
              <a:rPr lang="de-DE" sz="2800" dirty="0" smtClean="0"/>
              <a:t> </a:t>
            </a:r>
            <a:r>
              <a:rPr lang="de-DE" sz="2800" dirty="0" err="1" smtClean="0"/>
              <a:t>may</a:t>
            </a:r>
            <a:r>
              <a:rPr lang="de-DE" sz="2800" dirty="0" smtClean="0"/>
              <a:t> </a:t>
            </a:r>
            <a:r>
              <a:rPr lang="de-DE" sz="2800" dirty="0" err="1" smtClean="0"/>
              <a:t>be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refine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grain</a:t>
            </a:r>
            <a:r>
              <a:rPr lang="de-DE" sz="2800" dirty="0" smtClean="0"/>
              <a:t>, </a:t>
            </a:r>
            <a:r>
              <a:rPr lang="de-DE" sz="2800" dirty="0" err="1" smtClean="0"/>
              <a:t>improve</a:t>
            </a:r>
            <a:r>
              <a:rPr lang="de-DE" sz="2800" dirty="0" smtClean="0"/>
              <a:t> </a:t>
            </a:r>
            <a:r>
              <a:rPr lang="de-DE" sz="2800" dirty="0" err="1" smtClean="0"/>
              <a:t>electrical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magnetic</a:t>
            </a:r>
            <a:r>
              <a:rPr lang="de-DE" sz="2800" dirty="0" smtClean="0"/>
              <a:t> </a:t>
            </a:r>
            <a:r>
              <a:rPr lang="de-DE" sz="2800" dirty="0" err="1" smtClean="0"/>
              <a:t>properties</a:t>
            </a:r>
            <a:r>
              <a:rPr lang="de-DE" sz="2800" dirty="0" smtClean="0"/>
              <a:t>, </a:t>
            </a:r>
            <a:r>
              <a:rPr lang="de-DE" sz="2800" dirty="0" err="1" smtClean="0"/>
              <a:t>improve</a:t>
            </a:r>
            <a:r>
              <a:rPr lang="de-DE" sz="2800" dirty="0" smtClean="0"/>
              <a:t> </a:t>
            </a:r>
            <a:r>
              <a:rPr lang="de-DE" sz="2800" dirty="0" err="1" smtClean="0"/>
              <a:t>machinability</a:t>
            </a:r>
            <a:r>
              <a:rPr lang="de-DE" sz="2800" dirty="0" smtClean="0"/>
              <a:t> etc.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/>
              <a:t>In </a:t>
            </a:r>
            <a:r>
              <a:rPr lang="de-DE" sz="2800" dirty="0" err="1" smtClean="0"/>
              <a:t>annealing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sample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cooled</a:t>
            </a:r>
            <a:r>
              <a:rPr lang="de-DE" sz="2800" dirty="0" smtClean="0"/>
              <a:t> </a:t>
            </a:r>
            <a:r>
              <a:rPr lang="de-DE" sz="2800" dirty="0" err="1" smtClean="0"/>
              <a:t>very</a:t>
            </a:r>
            <a:r>
              <a:rPr lang="de-DE" sz="2800" dirty="0" smtClean="0"/>
              <a:t> </a:t>
            </a:r>
            <a:r>
              <a:rPr lang="de-DE" sz="2800" dirty="0" err="1" smtClean="0"/>
              <a:t>slowly</a:t>
            </a:r>
            <a:r>
              <a:rPr lang="de-DE" sz="2800" dirty="0" smtClean="0"/>
              <a:t> </a:t>
            </a:r>
            <a:r>
              <a:rPr lang="de-DE" sz="2800" dirty="0" err="1" smtClean="0"/>
              <a:t>inside</a:t>
            </a:r>
            <a:r>
              <a:rPr lang="de-DE" sz="2800" dirty="0" smtClean="0"/>
              <a:t> a </a:t>
            </a:r>
            <a:r>
              <a:rPr lang="de-DE" sz="2800" dirty="0" err="1" smtClean="0"/>
              <a:t>furnace</a:t>
            </a:r>
            <a:r>
              <a:rPr lang="de-DE" sz="2800" dirty="0" smtClean="0"/>
              <a:t>. 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err="1" smtClean="0"/>
              <a:t>Because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its</a:t>
            </a:r>
            <a:r>
              <a:rPr lang="de-DE" sz="2800" dirty="0" smtClean="0"/>
              <a:t> </a:t>
            </a:r>
            <a:r>
              <a:rPr lang="de-DE" sz="2800" dirty="0" err="1" smtClean="0"/>
              <a:t>very</a:t>
            </a:r>
            <a:r>
              <a:rPr lang="de-DE" sz="2800" dirty="0" smtClean="0"/>
              <a:t> </a:t>
            </a:r>
            <a:r>
              <a:rPr lang="de-DE" sz="2800" dirty="0" err="1" smtClean="0"/>
              <a:t>slow</a:t>
            </a:r>
            <a:r>
              <a:rPr lang="de-DE" sz="2800" dirty="0" smtClean="0"/>
              <a:t> </a:t>
            </a:r>
            <a:r>
              <a:rPr lang="de-DE" sz="2800" dirty="0" err="1" smtClean="0"/>
              <a:t>cooling</a:t>
            </a:r>
            <a:r>
              <a:rPr lang="de-DE" sz="2800" dirty="0" smtClean="0"/>
              <a:t> rate, </a:t>
            </a:r>
            <a:r>
              <a:rPr lang="de-DE" sz="2800" dirty="0" err="1" smtClean="0"/>
              <a:t>annealing</a:t>
            </a:r>
            <a:r>
              <a:rPr lang="de-DE" sz="2800" dirty="0" smtClean="0"/>
              <a:t> </a:t>
            </a:r>
            <a:r>
              <a:rPr lang="de-DE" sz="2800" dirty="0" err="1" smtClean="0"/>
              <a:t>comes</a:t>
            </a:r>
            <a:r>
              <a:rPr lang="de-DE" sz="2800" dirty="0" smtClean="0"/>
              <a:t> </a:t>
            </a:r>
            <a:r>
              <a:rPr lang="de-DE" sz="2800" dirty="0" err="1" smtClean="0"/>
              <a:t>closest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Fe-Fe</a:t>
            </a:r>
            <a:r>
              <a:rPr lang="de-DE" sz="2800" baseline="-25000" dirty="0" smtClean="0"/>
              <a:t>3</a:t>
            </a:r>
            <a:r>
              <a:rPr lang="de-DE" sz="2800" dirty="0" smtClean="0"/>
              <a:t>C </a:t>
            </a:r>
            <a:r>
              <a:rPr lang="de-DE" sz="2800" dirty="0" err="1" smtClean="0"/>
              <a:t>diagram</a:t>
            </a:r>
            <a:r>
              <a:rPr lang="de-DE" sz="2800" dirty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phase</a:t>
            </a:r>
            <a:r>
              <a:rPr lang="de-DE" sz="2800" dirty="0" smtClean="0"/>
              <a:t> </a:t>
            </a:r>
            <a:r>
              <a:rPr lang="de-DE" sz="2800" dirty="0" err="1" smtClean="0"/>
              <a:t>diagram</a:t>
            </a:r>
            <a:r>
              <a:rPr lang="de-DE" sz="2800" dirty="0" smtClean="0"/>
              <a:t> </a:t>
            </a:r>
            <a:r>
              <a:rPr lang="de-DE" sz="2800" dirty="0" err="1" smtClean="0"/>
              <a:t>can</a:t>
            </a:r>
            <a:r>
              <a:rPr lang="de-DE" sz="2800" dirty="0" smtClean="0"/>
              <a:t> </a:t>
            </a:r>
            <a:r>
              <a:rPr lang="de-DE" sz="2800" dirty="0" err="1" smtClean="0"/>
              <a:t>be</a:t>
            </a:r>
            <a:r>
              <a:rPr lang="de-DE" sz="2800" dirty="0" smtClean="0"/>
              <a:t> </a:t>
            </a:r>
            <a:r>
              <a:rPr lang="de-DE" sz="2800" dirty="0" err="1" smtClean="0"/>
              <a:t>used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predict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microstructures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phase</a:t>
            </a:r>
            <a:r>
              <a:rPr lang="de-DE" sz="2800" dirty="0" smtClean="0"/>
              <a:t> </a:t>
            </a:r>
            <a:r>
              <a:rPr lang="de-DE" sz="2800" dirty="0" err="1" smtClean="0"/>
              <a:t>fractions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1148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12</a:t>
            </a:fld>
            <a:endParaRPr lang="de-DE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3074" y="-5320"/>
            <a:ext cx="9147073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err="1" smtClean="0">
                <a:latin typeface="Calibri" charset="0"/>
              </a:rPr>
              <a:t>Spheroidizing</a:t>
            </a:r>
            <a:endParaRPr lang="de-DE" u="sng" dirty="0">
              <a:latin typeface="Calibri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19529" y="796836"/>
            <a:ext cx="88900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/>
              <a:t>This </a:t>
            </a:r>
            <a:r>
              <a:rPr lang="de-DE" sz="2800" dirty="0" err="1" smtClean="0"/>
              <a:t>is</a:t>
            </a:r>
            <a:r>
              <a:rPr lang="de-DE" sz="2800" dirty="0" smtClean="0"/>
              <a:t> a </a:t>
            </a:r>
            <a:r>
              <a:rPr lang="de-DE" sz="2800" dirty="0" err="1" smtClean="0"/>
              <a:t>heat</a:t>
            </a:r>
            <a:r>
              <a:rPr lang="de-DE" sz="2800" dirty="0" smtClean="0"/>
              <a:t> </a:t>
            </a:r>
            <a:r>
              <a:rPr lang="de-DE" sz="2800" dirty="0" err="1" smtClean="0"/>
              <a:t>treatment</a:t>
            </a:r>
            <a:r>
              <a:rPr lang="de-DE" sz="2800" dirty="0" smtClean="0"/>
              <a:t> </a:t>
            </a:r>
            <a:r>
              <a:rPr lang="de-DE" sz="2800" dirty="0" err="1" smtClean="0"/>
              <a:t>process</a:t>
            </a:r>
            <a:r>
              <a:rPr lang="de-DE" sz="2800" dirty="0" smtClean="0"/>
              <a:t> </a:t>
            </a:r>
            <a:r>
              <a:rPr lang="de-DE" sz="2800" dirty="0" err="1" smtClean="0"/>
              <a:t>employed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improve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machinability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parts</a:t>
            </a:r>
            <a:r>
              <a:rPr lang="de-DE" sz="2800" dirty="0" smtClean="0"/>
              <a:t>.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/>
              <a:t>The </a:t>
            </a:r>
            <a:r>
              <a:rPr lang="de-DE" sz="2800" dirty="0" err="1" smtClean="0"/>
              <a:t>microstructure</a:t>
            </a:r>
            <a:r>
              <a:rPr lang="de-DE" sz="2800" dirty="0" smtClean="0"/>
              <a:t> after </a:t>
            </a:r>
            <a:r>
              <a:rPr lang="de-DE" sz="2800" dirty="0" err="1" smtClean="0"/>
              <a:t>spheroidizing</a:t>
            </a:r>
            <a:r>
              <a:rPr lang="de-DE" sz="2800" dirty="0" smtClean="0"/>
              <a:t> </a:t>
            </a:r>
            <a:r>
              <a:rPr lang="de-DE" sz="2800" dirty="0" err="1" smtClean="0"/>
              <a:t>consists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globular</a:t>
            </a:r>
            <a:r>
              <a:rPr lang="de-DE" sz="2800" dirty="0" smtClean="0"/>
              <a:t> </a:t>
            </a:r>
            <a:r>
              <a:rPr lang="de-DE" sz="2800" dirty="0" err="1" smtClean="0"/>
              <a:t>or</a:t>
            </a:r>
            <a:r>
              <a:rPr lang="de-DE" sz="2800" dirty="0" smtClean="0"/>
              <a:t> </a:t>
            </a:r>
            <a:r>
              <a:rPr lang="de-DE" sz="2800" dirty="0" err="1" smtClean="0"/>
              <a:t>spheroidal</a:t>
            </a:r>
            <a:r>
              <a:rPr lang="de-DE" sz="2800" dirty="0" smtClean="0"/>
              <a:t> </a:t>
            </a:r>
            <a:r>
              <a:rPr lang="de-DE" sz="2800" dirty="0" err="1" smtClean="0"/>
              <a:t>carbides</a:t>
            </a:r>
            <a:r>
              <a:rPr lang="de-DE" sz="2800" dirty="0" smtClean="0"/>
              <a:t> in a </a:t>
            </a:r>
            <a:r>
              <a:rPr lang="de-DE" sz="2800" dirty="0" err="1" smtClean="0"/>
              <a:t>ferritic</a:t>
            </a:r>
            <a:r>
              <a:rPr lang="de-DE" sz="2800" dirty="0" smtClean="0"/>
              <a:t> </a:t>
            </a:r>
            <a:r>
              <a:rPr lang="de-DE" sz="2800" dirty="0" err="1" smtClean="0"/>
              <a:t>matrix</a:t>
            </a:r>
            <a:r>
              <a:rPr lang="de-DE" sz="2800" dirty="0" smtClean="0"/>
              <a:t>.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err="1" smtClean="0"/>
              <a:t>Spheroidozong</a:t>
            </a:r>
            <a:r>
              <a:rPr lang="de-DE" sz="2800" dirty="0" smtClean="0"/>
              <a:t> </a:t>
            </a:r>
            <a:r>
              <a:rPr lang="de-DE" sz="2800" dirty="0" err="1" smtClean="0"/>
              <a:t>can</a:t>
            </a:r>
            <a:r>
              <a:rPr lang="de-DE" sz="2800" dirty="0" smtClean="0"/>
              <a:t> </a:t>
            </a:r>
            <a:r>
              <a:rPr lang="de-DE" sz="2800" dirty="0" err="1" smtClean="0"/>
              <a:t>be</a:t>
            </a:r>
            <a:r>
              <a:rPr lang="de-DE" sz="2800" dirty="0" smtClean="0"/>
              <a:t> </a:t>
            </a:r>
            <a:r>
              <a:rPr lang="de-DE" sz="2800" dirty="0" err="1" smtClean="0"/>
              <a:t>carried</a:t>
            </a:r>
            <a:r>
              <a:rPr lang="de-DE" sz="2800" dirty="0" smtClean="0"/>
              <a:t> out </a:t>
            </a:r>
            <a:r>
              <a:rPr lang="de-DE" sz="2800" dirty="0" err="1" smtClean="0"/>
              <a:t>by</a:t>
            </a:r>
            <a:r>
              <a:rPr lang="de-DE" sz="2800" dirty="0" smtClean="0"/>
              <a:t> </a:t>
            </a:r>
            <a:r>
              <a:rPr lang="de-DE" sz="2800" dirty="0" err="1" smtClean="0"/>
              <a:t>either</a:t>
            </a:r>
            <a:r>
              <a:rPr lang="de-DE" sz="2800" dirty="0" smtClean="0"/>
              <a:t>:</a:t>
            </a:r>
          </a:p>
          <a:p>
            <a:pPr marL="1030288" indent="-566738">
              <a:spcAft>
                <a:spcPts val="600"/>
              </a:spcAft>
              <a:buFont typeface="Symbol" charset="2"/>
              <a:buChar char="-"/>
            </a:pPr>
            <a:r>
              <a:rPr lang="de-DE" sz="2800" dirty="0" err="1" smtClean="0"/>
              <a:t>Prolonged</a:t>
            </a:r>
            <a:r>
              <a:rPr lang="de-DE" sz="2800" dirty="0" smtClean="0"/>
              <a:t> </a:t>
            </a:r>
            <a:r>
              <a:rPr lang="de-DE" sz="2800" dirty="0" err="1" smtClean="0"/>
              <a:t>holding</a:t>
            </a:r>
            <a:r>
              <a:rPr lang="de-DE" sz="2800" dirty="0" smtClean="0"/>
              <a:t> </a:t>
            </a:r>
            <a:r>
              <a:rPr lang="de-DE" sz="2800" dirty="0" err="1" smtClean="0"/>
              <a:t>at</a:t>
            </a:r>
            <a:r>
              <a:rPr lang="de-DE" sz="2800" dirty="0" smtClean="0"/>
              <a:t> a </a:t>
            </a:r>
            <a:r>
              <a:rPr lang="de-DE" sz="2800" dirty="0" err="1" smtClean="0"/>
              <a:t>temperature</a:t>
            </a:r>
            <a:r>
              <a:rPr lang="de-DE" sz="2800" dirty="0" smtClean="0"/>
              <a:t> just </a:t>
            </a:r>
            <a:r>
              <a:rPr lang="de-DE" sz="2800" dirty="0" err="1" smtClean="0"/>
              <a:t>below</a:t>
            </a:r>
            <a:r>
              <a:rPr lang="de-DE" sz="2800" dirty="0" smtClean="0"/>
              <a:t> A</a:t>
            </a:r>
            <a:r>
              <a:rPr lang="de-DE" sz="2800" baseline="-25000" dirty="0" smtClean="0"/>
              <a:t>c1</a:t>
            </a:r>
          </a:p>
          <a:p>
            <a:pPr marL="1030288" indent="-566738">
              <a:spcAft>
                <a:spcPts val="600"/>
              </a:spcAft>
              <a:buFont typeface="Symbol" charset="2"/>
              <a:buChar char="-"/>
            </a:pPr>
            <a:r>
              <a:rPr lang="de-DE" sz="2800" dirty="0" err="1" smtClean="0"/>
              <a:t>Heating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cooling</a:t>
            </a:r>
            <a:r>
              <a:rPr lang="de-DE" sz="2800" dirty="0" smtClean="0"/>
              <a:t> </a:t>
            </a:r>
            <a:r>
              <a:rPr lang="de-DE" sz="2800" dirty="0" err="1" smtClean="0"/>
              <a:t>alternately</a:t>
            </a:r>
            <a:r>
              <a:rPr lang="de-DE" sz="2800" dirty="0" smtClean="0"/>
              <a:t> </a:t>
            </a:r>
            <a:r>
              <a:rPr lang="de-DE" sz="2800" dirty="0" err="1" smtClean="0"/>
              <a:t>between</a:t>
            </a:r>
            <a:r>
              <a:rPr lang="de-DE" sz="2800" dirty="0" smtClean="0"/>
              <a:t> </a:t>
            </a:r>
            <a:r>
              <a:rPr lang="de-DE" sz="2800" dirty="0" err="1" smtClean="0"/>
              <a:t>temperatures</a:t>
            </a:r>
            <a:r>
              <a:rPr lang="de-DE" sz="2800" dirty="0" smtClean="0"/>
              <a:t> </a:t>
            </a:r>
            <a:r>
              <a:rPr lang="de-DE" sz="2800" dirty="0" err="1" smtClean="0"/>
              <a:t>that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just </a:t>
            </a:r>
            <a:r>
              <a:rPr lang="de-DE" sz="2800" dirty="0" err="1" smtClean="0"/>
              <a:t>above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below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A</a:t>
            </a:r>
            <a:r>
              <a:rPr lang="de-DE" sz="2800" baseline="-25000" dirty="0" smtClean="0"/>
              <a:t>c1</a:t>
            </a:r>
            <a:r>
              <a:rPr lang="de-DE" sz="2800" dirty="0" smtClean="0"/>
              <a:t> </a:t>
            </a:r>
            <a:r>
              <a:rPr lang="de-DE" sz="2800" dirty="0" err="1" smtClean="0"/>
              <a:t>line</a:t>
            </a:r>
            <a:endParaRPr lang="de-DE" sz="2800" dirty="0" smtClean="0"/>
          </a:p>
          <a:p>
            <a:pPr marL="1030288" indent="-566738">
              <a:spcAft>
                <a:spcPts val="600"/>
              </a:spcAft>
              <a:buFont typeface="Symbol" charset="2"/>
              <a:buChar char="-"/>
            </a:pPr>
            <a:r>
              <a:rPr lang="de-DE" sz="2800" dirty="0" err="1" smtClean="0"/>
              <a:t>Heating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a </a:t>
            </a:r>
            <a:r>
              <a:rPr lang="de-DE" sz="2800" dirty="0" err="1" smtClean="0"/>
              <a:t>temperature</a:t>
            </a:r>
            <a:r>
              <a:rPr lang="de-DE" sz="2800" dirty="0" smtClean="0"/>
              <a:t> just </a:t>
            </a:r>
            <a:r>
              <a:rPr lang="de-DE" sz="2800" dirty="0" err="1" smtClean="0"/>
              <a:t>above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A</a:t>
            </a:r>
            <a:r>
              <a:rPr lang="de-DE" sz="2800" baseline="-25000" dirty="0" smtClean="0"/>
              <a:t>c1</a:t>
            </a:r>
            <a:r>
              <a:rPr lang="de-DE" sz="2800" dirty="0" smtClean="0"/>
              <a:t> </a:t>
            </a:r>
            <a:r>
              <a:rPr lang="de-DE" sz="2800" dirty="0" err="1" smtClean="0"/>
              <a:t>line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then</a:t>
            </a:r>
            <a:r>
              <a:rPr lang="de-DE" sz="2800" dirty="0" smtClean="0"/>
              <a:t> </a:t>
            </a:r>
            <a:r>
              <a:rPr lang="de-DE" sz="2800" dirty="0" err="1" smtClean="0"/>
              <a:t>holding</a:t>
            </a:r>
            <a:r>
              <a:rPr lang="de-DE" sz="2800" dirty="0" smtClean="0"/>
              <a:t> </a:t>
            </a:r>
            <a:r>
              <a:rPr lang="de-DE" sz="2800" dirty="0" err="1" smtClean="0"/>
              <a:t>at</a:t>
            </a:r>
            <a:r>
              <a:rPr lang="de-DE" sz="2800" dirty="0" smtClean="0"/>
              <a:t> a </a:t>
            </a:r>
            <a:r>
              <a:rPr lang="de-DE" sz="2800" dirty="0" err="1" smtClean="0"/>
              <a:t>temperature</a:t>
            </a:r>
            <a:r>
              <a:rPr lang="de-DE" sz="2800" dirty="0" smtClean="0"/>
              <a:t> just </a:t>
            </a:r>
            <a:r>
              <a:rPr lang="de-DE" sz="2800" dirty="0" err="1" smtClean="0"/>
              <a:t>below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A</a:t>
            </a:r>
            <a:r>
              <a:rPr lang="de-DE" sz="2800" baseline="-25000" dirty="0" smtClean="0"/>
              <a:t>c1</a:t>
            </a:r>
            <a:r>
              <a:rPr lang="de-DE" sz="2800" dirty="0" smtClean="0"/>
              <a:t> </a:t>
            </a:r>
            <a:r>
              <a:rPr lang="de-DE" sz="2800" dirty="0" err="1" smtClean="0"/>
              <a:t>line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84406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13</a:t>
            </a:fld>
            <a:endParaRPr lang="de-DE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3074" y="-5320"/>
            <a:ext cx="9147073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err="1" smtClean="0">
                <a:latin typeface="Calibri" charset="0"/>
              </a:rPr>
              <a:t>Spheroidizing</a:t>
            </a:r>
            <a:endParaRPr lang="de-DE" u="sng" dirty="0">
              <a:latin typeface="Calibri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19529" y="796836"/>
            <a:ext cx="8890000" cy="506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/>
              <a:t>The </a:t>
            </a:r>
            <a:r>
              <a:rPr lang="de-DE" sz="2800" dirty="0" err="1" smtClean="0"/>
              <a:t>spheroidized</a:t>
            </a:r>
            <a:r>
              <a:rPr lang="de-DE" sz="2800" dirty="0" smtClean="0"/>
              <a:t> form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cementite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desirable</a:t>
            </a:r>
            <a:r>
              <a:rPr lang="de-DE" sz="2800" dirty="0" smtClean="0"/>
              <a:t> </a:t>
            </a:r>
            <a:r>
              <a:rPr lang="de-DE" sz="2800" dirty="0" err="1" smtClean="0"/>
              <a:t>when</a:t>
            </a:r>
            <a:r>
              <a:rPr lang="de-DE" sz="2800" dirty="0" smtClean="0"/>
              <a:t> </a:t>
            </a:r>
            <a:r>
              <a:rPr lang="de-DE" sz="2800" dirty="0" err="1" smtClean="0"/>
              <a:t>minimum</a:t>
            </a:r>
            <a:r>
              <a:rPr lang="de-DE" sz="2800" dirty="0" smtClean="0"/>
              <a:t> </a:t>
            </a:r>
            <a:r>
              <a:rPr lang="de-DE" sz="2800" dirty="0" err="1" smtClean="0"/>
              <a:t>hardness</a:t>
            </a:r>
            <a:r>
              <a:rPr lang="de-DE" sz="2800" dirty="0" smtClean="0"/>
              <a:t>, </a:t>
            </a:r>
            <a:r>
              <a:rPr lang="de-DE" sz="2800" dirty="0" err="1" smtClean="0"/>
              <a:t>maximum</a:t>
            </a:r>
            <a:r>
              <a:rPr lang="de-DE" sz="2800" dirty="0" smtClean="0"/>
              <a:t> </a:t>
            </a:r>
            <a:r>
              <a:rPr lang="de-DE" sz="2800" dirty="0" err="1" smtClean="0"/>
              <a:t>ductility</a:t>
            </a:r>
            <a:r>
              <a:rPr lang="de-DE" sz="2800" dirty="0" smtClean="0"/>
              <a:t> </a:t>
            </a:r>
            <a:r>
              <a:rPr lang="de-DE" sz="2800" dirty="0" err="1" smtClean="0"/>
              <a:t>or</a:t>
            </a:r>
            <a:r>
              <a:rPr lang="de-DE" sz="2800" dirty="0" smtClean="0"/>
              <a:t> </a:t>
            </a:r>
            <a:r>
              <a:rPr lang="de-DE" sz="2800" dirty="0" err="1" smtClean="0"/>
              <a:t>maximum</a:t>
            </a:r>
            <a:r>
              <a:rPr lang="de-DE" sz="2800" dirty="0" smtClean="0"/>
              <a:t> </a:t>
            </a:r>
            <a:r>
              <a:rPr lang="de-DE" sz="2800" dirty="0" err="1" smtClean="0"/>
              <a:t>machinability</a:t>
            </a:r>
            <a:r>
              <a:rPr lang="de-DE" sz="2800" dirty="0" smtClean="0"/>
              <a:t> in high-</a:t>
            </a:r>
            <a:r>
              <a:rPr lang="de-DE" sz="2800" dirty="0" err="1" smtClean="0"/>
              <a:t>cerbon</a:t>
            </a:r>
            <a:r>
              <a:rPr lang="de-DE" sz="2800" dirty="0" smtClean="0"/>
              <a:t> </a:t>
            </a:r>
            <a:r>
              <a:rPr lang="de-DE" sz="2800" dirty="0" err="1" smtClean="0"/>
              <a:t>steels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necessary</a:t>
            </a:r>
            <a:r>
              <a:rPr lang="de-DE" sz="2800" dirty="0" smtClean="0"/>
              <a:t>.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/>
              <a:t>Low </a:t>
            </a:r>
            <a:r>
              <a:rPr lang="de-DE" sz="2800" dirty="0" err="1" smtClean="0"/>
              <a:t>carbon</a:t>
            </a:r>
            <a:r>
              <a:rPr lang="de-DE" sz="2800" dirty="0" smtClean="0"/>
              <a:t> </a:t>
            </a:r>
            <a:r>
              <a:rPr lang="de-DE" sz="2800" dirty="0" err="1" smtClean="0"/>
              <a:t>steels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seldom</a:t>
            </a:r>
            <a:r>
              <a:rPr lang="de-DE" sz="2800" dirty="0" smtClean="0"/>
              <a:t> </a:t>
            </a:r>
            <a:r>
              <a:rPr lang="de-DE" sz="2800" dirty="0" err="1" smtClean="0"/>
              <a:t>spheroidized</a:t>
            </a:r>
            <a:r>
              <a:rPr lang="de-DE" sz="2800" dirty="0" smtClean="0"/>
              <a:t> </a:t>
            </a:r>
            <a:r>
              <a:rPr lang="de-DE" sz="2800" dirty="0" err="1" smtClean="0"/>
              <a:t>as</a:t>
            </a:r>
            <a:r>
              <a:rPr lang="de-DE" sz="2800" dirty="0" smtClean="0"/>
              <a:t> </a:t>
            </a:r>
            <a:r>
              <a:rPr lang="de-DE" sz="2800" dirty="0" err="1" smtClean="0"/>
              <a:t>then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steel</a:t>
            </a:r>
            <a:r>
              <a:rPr lang="de-DE" sz="2800" dirty="0" smtClean="0"/>
              <a:t> will </a:t>
            </a:r>
            <a:r>
              <a:rPr lang="de-DE" sz="2800" dirty="0" err="1" smtClean="0"/>
              <a:t>be</a:t>
            </a:r>
            <a:r>
              <a:rPr lang="de-DE" sz="2800" dirty="0" smtClean="0"/>
              <a:t> </a:t>
            </a:r>
            <a:r>
              <a:rPr lang="de-DE" sz="2800" dirty="0" err="1" smtClean="0"/>
              <a:t>extremely</a:t>
            </a:r>
            <a:r>
              <a:rPr lang="de-DE" sz="2800" dirty="0" smtClean="0"/>
              <a:t> soft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gummy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difficult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machine</a:t>
            </a:r>
            <a:r>
              <a:rPr lang="de-DE" sz="2800" dirty="0" smtClean="0"/>
              <a:t>.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/>
              <a:t>Medium </a:t>
            </a:r>
            <a:r>
              <a:rPr lang="de-DE" sz="2800" dirty="0" err="1" smtClean="0"/>
              <a:t>carbon</a:t>
            </a:r>
            <a:r>
              <a:rPr lang="de-DE" sz="2800" dirty="0" smtClean="0"/>
              <a:t> </a:t>
            </a:r>
            <a:r>
              <a:rPr lang="de-DE" sz="2800" dirty="0" err="1" smtClean="0"/>
              <a:t>steels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often</a:t>
            </a:r>
            <a:r>
              <a:rPr lang="de-DE" sz="2800" dirty="0" smtClean="0"/>
              <a:t> </a:t>
            </a:r>
            <a:r>
              <a:rPr lang="de-DE" sz="2800" dirty="0" err="1" smtClean="0"/>
              <a:t>spheroidized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obtain</a:t>
            </a:r>
            <a:r>
              <a:rPr lang="de-DE" sz="2800" dirty="0" smtClean="0"/>
              <a:t> </a:t>
            </a:r>
            <a:r>
              <a:rPr lang="de-DE" sz="2800" dirty="0" err="1" smtClean="0"/>
              <a:t>maximum</a:t>
            </a:r>
            <a:r>
              <a:rPr lang="de-DE" sz="2800" dirty="0" smtClean="0"/>
              <a:t> </a:t>
            </a:r>
            <a:r>
              <a:rPr lang="de-DE" sz="2800" dirty="0" err="1" smtClean="0"/>
              <a:t>ductility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certain</a:t>
            </a:r>
            <a:r>
              <a:rPr lang="de-DE" sz="2800" dirty="0" smtClean="0"/>
              <a:t> </a:t>
            </a:r>
            <a:r>
              <a:rPr lang="de-DE" sz="2800" dirty="0" err="1" smtClean="0"/>
              <a:t>working</a:t>
            </a:r>
            <a:r>
              <a:rPr lang="de-DE" sz="2800" dirty="0" smtClean="0"/>
              <a:t> </a:t>
            </a:r>
            <a:r>
              <a:rPr lang="de-DE" sz="2800" dirty="0" err="1" smtClean="0"/>
              <a:t>conditions</a:t>
            </a:r>
            <a:endParaRPr lang="de-DE" sz="2800" dirty="0" smtClean="0"/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/>
              <a:t>Holding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steel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too</a:t>
            </a:r>
            <a:r>
              <a:rPr lang="de-DE" sz="2800" dirty="0" smtClean="0"/>
              <a:t> </a:t>
            </a:r>
            <a:r>
              <a:rPr lang="de-DE" sz="2800" dirty="0" err="1" smtClean="0"/>
              <a:t>long</a:t>
            </a:r>
            <a:r>
              <a:rPr lang="de-DE" sz="2800" dirty="0" smtClean="0"/>
              <a:t> </a:t>
            </a:r>
            <a:r>
              <a:rPr lang="de-DE" sz="2800" dirty="0" err="1" smtClean="0"/>
              <a:t>at</a:t>
            </a:r>
            <a:r>
              <a:rPr lang="de-DE" sz="2800" dirty="0" smtClean="0"/>
              <a:t> </a:t>
            </a:r>
            <a:r>
              <a:rPr lang="de-DE" sz="2800" dirty="0" err="1" smtClean="0"/>
              <a:t>spheroidizing</a:t>
            </a:r>
            <a:r>
              <a:rPr lang="de-DE" sz="2800" dirty="0" smtClean="0"/>
              <a:t> </a:t>
            </a:r>
            <a:r>
              <a:rPr lang="de-DE" sz="2800" dirty="0" err="1" smtClean="0"/>
              <a:t>temperature</a:t>
            </a:r>
            <a:r>
              <a:rPr lang="de-DE" sz="2800" dirty="0" smtClean="0"/>
              <a:t> will </a:t>
            </a:r>
            <a:r>
              <a:rPr lang="de-DE" sz="2800" dirty="0" err="1" smtClean="0"/>
              <a:t>coalesce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cementite</a:t>
            </a:r>
            <a:r>
              <a:rPr lang="de-DE" sz="2800" dirty="0" smtClean="0"/>
              <a:t> </a:t>
            </a:r>
            <a:r>
              <a:rPr lang="de-DE" sz="2800" dirty="0" err="1" smtClean="0"/>
              <a:t>particles</a:t>
            </a:r>
            <a:r>
              <a:rPr lang="de-DE" sz="2800" dirty="0" smtClean="0"/>
              <a:t> </a:t>
            </a:r>
            <a:r>
              <a:rPr lang="de-DE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de-DE" sz="2800" dirty="0">
                <a:sym typeface="Wingdings"/>
              </a:rPr>
              <a:t> </a:t>
            </a:r>
            <a:r>
              <a:rPr lang="de-DE" sz="2800" dirty="0" smtClean="0">
                <a:sym typeface="Wingdings"/>
              </a:rPr>
              <a:t>will </a:t>
            </a:r>
            <a:r>
              <a:rPr lang="de-DE" sz="2800" dirty="0" err="1" smtClean="0">
                <a:sym typeface="Wingdings"/>
              </a:rPr>
              <a:t>result</a:t>
            </a:r>
            <a:r>
              <a:rPr lang="de-DE" sz="2800" dirty="0" smtClean="0">
                <a:sym typeface="Wingdings"/>
              </a:rPr>
              <a:t> in </a:t>
            </a:r>
            <a:r>
              <a:rPr lang="de-DE" sz="2800" dirty="0" err="1" smtClean="0">
                <a:sym typeface="Wingdings"/>
              </a:rPr>
              <a:t>reduced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machinability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91746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14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4" y="-5320"/>
            <a:ext cx="9147073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err="1" smtClean="0">
                <a:latin typeface="Calibri" charset="0"/>
              </a:rPr>
              <a:t>Spheroidizing</a:t>
            </a:r>
            <a:endParaRPr lang="de-DE" u="sng" dirty="0">
              <a:latin typeface="Calibri" charset="0"/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28" y="767225"/>
            <a:ext cx="8242300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6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15</a:t>
            </a:fld>
            <a:endParaRPr lang="de-DE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3074" y="-5320"/>
            <a:ext cx="9147073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smtClean="0">
                <a:latin typeface="Calibri" charset="0"/>
              </a:rPr>
              <a:t>Stress </a:t>
            </a:r>
            <a:r>
              <a:rPr lang="de-DE" u="sng" dirty="0" err="1" smtClean="0">
                <a:latin typeface="Calibri" charset="0"/>
              </a:rPr>
              <a:t>relief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annealing</a:t>
            </a:r>
            <a:endParaRPr lang="de-DE" u="sng" dirty="0">
              <a:latin typeface="Calibri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19529" y="796836"/>
            <a:ext cx="8890000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/>
              <a:t>Internal stresses may develop in components as a result of:</a:t>
            </a:r>
          </a:p>
          <a:p>
            <a:pPr marL="1030288" indent="-566738">
              <a:spcAft>
                <a:spcPts val="600"/>
              </a:spcAft>
              <a:buFont typeface="Symbol" charset="2"/>
              <a:buChar char="-"/>
            </a:pPr>
            <a:r>
              <a:rPr lang="de-DE" sz="2800" dirty="0" err="1" smtClean="0"/>
              <a:t>Plastic</a:t>
            </a:r>
            <a:r>
              <a:rPr lang="de-DE" sz="2800" dirty="0" smtClean="0"/>
              <a:t> </a:t>
            </a:r>
            <a:r>
              <a:rPr lang="de-DE" sz="2800" dirty="0" err="1" smtClean="0"/>
              <a:t>deformation</a:t>
            </a:r>
            <a:r>
              <a:rPr lang="de-DE" sz="2800" dirty="0" smtClean="0"/>
              <a:t> </a:t>
            </a:r>
            <a:r>
              <a:rPr lang="de-DE" sz="2800" dirty="0" err="1" smtClean="0"/>
              <a:t>processes</a:t>
            </a:r>
            <a:r>
              <a:rPr lang="de-DE" sz="2800" dirty="0" smtClean="0"/>
              <a:t> such </a:t>
            </a:r>
            <a:r>
              <a:rPr lang="de-DE" sz="2800" dirty="0" err="1" smtClean="0"/>
              <a:t>as</a:t>
            </a:r>
            <a:r>
              <a:rPr lang="de-DE" sz="2800" dirty="0" smtClean="0"/>
              <a:t> </a:t>
            </a:r>
            <a:r>
              <a:rPr lang="de-DE" sz="2800" dirty="0" err="1" smtClean="0"/>
              <a:t>machining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grinding</a:t>
            </a:r>
            <a:endParaRPr lang="de-DE" sz="2800" dirty="0" smtClean="0"/>
          </a:p>
          <a:p>
            <a:pPr marL="1030288" indent="-566738">
              <a:spcAft>
                <a:spcPts val="600"/>
              </a:spcAft>
              <a:buFont typeface="Symbol" charset="2"/>
              <a:buChar char="-"/>
            </a:pPr>
            <a:r>
              <a:rPr lang="de-DE" sz="2800" dirty="0" smtClean="0"/>
              <a:t>Non-uniform </a:t>
            </a:r>
            <a:r>
              <a:rPr lang="de-DE" sz="2800" dirty="0" err="1" smtClean="0"/>
              <a:t>cooling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a </a:t>
            </a:r>
            <a:r>
              <a:rPr lang="de-DE" sz="2800" dirty="0" err="1" smtClean="0"/>
              <a:t>component</a:t>
            </a:r>
            <a:r>
              <a:rPr lang="de-DE" sz="2800" dirty="0" smtClean="0"/>
              <a:t> </a:t>
            </a:r>
            <a:r>
              <a:rPr lang="de-DE" sz="2800" dirty="0" err="1" smtClean="0"/>
              <a:t>processed</a:t>
            </a:r>
            <a:r>
              <a:rPr lang="de-DE" sz="2800" dirty="0" smtClean="0"/>
              <a:t> </a:t>
            </a:r>
            <a:r>
              <a:rPr lang="de-DE" sz="2800" dirty="0" err="1" smtClean="0"/>
              <a:t>at</a:t>
            </a:r>
            <a:r>
              <a:rPr lang="de-DE" sz="2800" dirty="0" smtClean="0"/>
              <a:t> a high </a:t>
            </a:r>
            <a:r>
              <a:rPr lang="de-DE" sz="2800" dirty="0" err="1" smtClean="0"/>
              <a:t>temperature</a:t>
            </a:r>
            <a:endParaRPr lang="de-DE" sz="2800" dirty="0" smtClean="0"/>
          </a:p>
          <a:p>
            <a:pPr marL="1030288" indent="-566738">
              <a:spcAft>
                <a:spcPts val="600"/>
              </a:spcAft>
              <a:buFont typeface="Symbol" charset="2"/>
              <a:buChar char="-"/>
            </a:pPr>
            <a:r>
              <a:rPr lang="de-DE" sz="2800" dirty="0" smtClean="0"/>
              <a:t>Phase </a:t>
            </a:r>
            <a:r>
              <a:rPr lang="de-DE" sz="2800" dirty="0" err="1" smtClean="0"/>
              <a:t>transformation</a:t>
            </a:r>
            <a:r>
              <a:rPr lang="de-DE" sz="2800" dirty="0" smtClean="0"/>
              <a:t> </a:t>
            </a:r>
            <a:r>
              <a:rPr lang="de-DE" sz="2800" dirty="0" err="1" smtClean="0"/>
              <a:t>during</a:t>
            </a:r>
            <a:r>
              <a:rPr lang="de-DE" sz="2800" dirty="0" smtClean="0"/>
              <a:t> </a:t>
            </a:r>
            <a:r>
              <a:rPr lang="de-DE" sz="2800" dirty="0" err="1" smtClean="0"/>
              <a:t>cooling</a:t>
            </a:r>
            <a:r>
              <a:rPr lang="de-DE" sz="2800" dirty="0" smtClean="0"/>
              <a:t> </a:t>
            </a:r>
            <a:r>
              <a:rPr lang="de-DE" sz="2800" dirty="0" err="1" smtClean="0"/>
              <a:t>wherein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parent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product</a:t>
            </a:r>
            <a:r>
              <a:rPr lang="de-DE" sz="2800" dirty="0" smtClean="0"/>
              <a:t> </a:t>
            </a:r>
            <a:r>
              <a:rPr lang="de-DE" sz="2800" dirty="0" err="1" smtClean="0"/>
              <a:t>phases</a:t>
            </a:r>
            <a:r>
              <a:rPr lang="de-DE" sz="2800" dirty="0" smtClean="0"/>
              <a:t> </a:t>
            </a:r>
            <a:r>
              <a:rPr lang="de-DE" sz="2800" dirty="0" err="1" smtClean="0"/>
              <a:t>have</a:t>
            </a:r>
            <a:r>
              <a:rPr lang="de-DE" sz="2800" dirty="0" smtClean="0"/>
              <a:t> different </a:t>
            </a:r>
            <a:r>
              <a:rPr lang="de-DE" sz="2800" dirty="0" err="1" smtClean="0"/>
              <a:t>densities</a:t>
            </a:r>
            <a:endParaRPr lang="de-DE" sz="2800" dirty="0" smtClean="0"/>
          </a:p>
          <a:p>
            <a:pPr marL="463550" indent="-46355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err="1" smtClean="0"/>
              <a:t>If</a:t>
            </a:r>
            <a:r>
              <a:rPr lang="de-DE" sz="2800" dirty="0" smtClean="0"/>
              <a:t> </a:t>
            </a:r>
            <a:r>
              <a:rPr lang="de-DE" sz="2800" dirty="0" err="1" smtClean="0"/>
              <a:t>these</a:t>
            </a:r>
            <a:r>
              <a:rPr lang="de-DE" sz="2800" dirty="0" smtClean="0"/>
              <a:t> residual </a:t>
            </a:r>
            <a:r>
              <a:rPr lang="de-DE" sz="2800" dirty="0" err="1" smtClean="0"/>
              <a:t>stresses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not </a:t>
            </a:r>
            <a:r>
              <a:rPr lang="de-DE" sz="2800" dirty="0" err="1" smtClean="0"/>
              <a:t>relieved</a:t>
            </a:r>
            <a:r>
              <a:rPr lang="de-DE" sz="2800" dirty="0" smtClean="0"/>
              <a:t>, </a:t>
            </a:r>
            <a:r>
              <a:rPr lang="de-DE" sz="2800" dirty="0" err="1" smtClean="0"/>
              <a:t>distortion</a:t>
            </a:r>
            <a:r>
              <a:rPr lang="de-DE" sz="2800" dirty="0" smtClean="0"/>
              <a:t> </a:t>
            </a:r>
            <a:r>
              <a:rPr lang="de-DE" sz="2800" dirty="0" err="1" smtClean="0"/>
              <a:t>or</a:t>
            </a:r>
            <a:r>
              <a:rPr lang="de-DE" sz="2800" dirty="0" smtClean="0"/>
              <a:t> </a:t>
            </a:r>
            <a:r>
              <a:rPr lang="de-DE" sz="2800" dirty="0" err="1" smtClean="0"/>
              <a:t>warpage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component</a:t>
            </a:r>
            <a:r>
              <a:rPr lang="de-DE" sz="2800" dirty="0" smtClean="0"/>
              <a:t> </a:t>
            </a:r>
            <a:r>
              <a:rPr lang="de-DE" sz="2800" dirty="0" err="1" smtClean="0"/>
              <a:t>may</a:t>
            </a:r>
            <a:r>
              <a:rPr lang="de-DE" sz="2800" dirty="0" smtClean="0"/>
              <a:t> </a:t>
            </a:r>
            <a:r>
              <a:rPr lang="de-DE" sz="2800" dirty="0" err="1" smtClean="0"/>
              <a:t>result</a:t>
            </a:r>
            <a:r>
              <a:rPr lang="de-DE" sz="28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de-DE" sz="2800" dirty="0" smtClean="0">
                <a:solidFill>
                  <a:srgbClr val="0000FF"/>
                </a:solidFill>
              </a:rPr>
              <a:t>These residual </a:t>
            </a:r>
            <a:r>
              <a:rPr lang="de-DE" sz="2800" dirty="0" err="1" smtClean="0">
                <a:solidFill>
                  <a:srgbClr val="0000FF"/>
                </a:solidFill>
              </a:rPr>
              <a:t>stresses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are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relieved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by</a:t>
            </a:r>
            <a:r>
              <a:rPr lang="de-DE" sz="2800" dirty="0" smtClean="0">
                <a:solidFill>
                  <a:srgbClr val="0000FF"/>
                </a:solidFill>
              </a:rPr>
              <a:t> a </a:t>
            </a:r>
            <a:r>
              <a:rPr lang="de-DE" sz="2800" dirty="0" err="1" smtClean="0">
                <a:solidFill>
                  <a:srgbClr val="0000FF"/>
                </a:solidFill>
              </a:rPr>
              <a:t>suitable</a:t>
            </a:r>
            <a:r>
              <a:rPr lang="de-DE" sz="2800" dirty="0" smtClean="0">
                <a:solidFill>
                  <a:srgbClr val="0000FF"/>
                </a:solidFill>
              </a:rPr>
              <a:t> stress </a:t>
            </a:r>
            <a:r>
              <a:rPr lang="de-DE" sz="2800" dirty="0" err="1" smtClean="0">
                <a:solidFill>
                  <a:srgbClr val="0000FF"/>
                </a:solidFill>
              </a:rPr>
              <a:t>relief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annealing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heat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treatment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process</a:t>
            </a:r>
            <a:endParaRPr lang="de-DE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15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16</a:t>
            </a:fld>
            <a:endParaRPr lang="de-DE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3074" y="-5320"/>
            <a:ext cx="9147073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smtClean="0">
                <a:latin typeface="Calibri" charset="0"/>
              </a:rPr>
              <a:t>Stress </a:t>
            </a:r>
            <a:r>
              <a:rPr lang="de-DE" u="sng" dirty="0" err="1" smtClean="0">
                <a:latin typeface="Calibri" charset="0"/>
              </a:rPr>
              <a:t>relief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annealing</a:t>
            </a:r>
            <a:endParaRPr lang="de-DE" u="sng" dirty="0">
              <a:latin typeface="Calibri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19529" y="796836"/>
            <a:ext cx="889000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/>
              <a:t>The </a:t>
            </a:r>
            <a:r>
              <a:rPr lang="de-DE" sz="2800" dirty="0" err="1" smtClean="0"/>
              <a:t>heat</a:t>
            </a:r>
            <a:r>
              <a:rPr lang="de-DE" sz="2800" dirty="0" smtClean="0"/>
              <a:t> </a:t>
            </a:r>
            <a:r>
              <a:rPr lang="de-DE" sz="2800" dirty="0" err="1" smtClean="0"/>
              <a:t>treatment</a:t>
            </a:r>
            <a:r>
              <a:rPr lang="de-DE" sz="2800" dirty="0" smtClean="0"/>
              <a:t> </a:t>
            </a:r>
            <a:r>
              <a:rPr lang="de-DE" sz="2800" dirty="0" err="1" smtClean="0"/>
              <a:t>process</a:t>
            </a:r>
            <a:r>
              <a:rPr lang="de-DE" sz="2800" dirty="0" smtClean="0"/>
              <a:t> </a:t>
            </a:r>
            <a:r>
              <a:rPr lang="de-DE" sz="2800" dirty="0" err="1" smtClean="0"/>
              <a:t>consists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three</a:t>
            </a:r>
            <a:r>
              <a:rPr lang="de-DE" sz="2800" dirty="0" smtClean="0"/>
              <a:t> </a:t>
            </a:r>
            <a:r>
              <a:rPr lang="de-DE" sz="2800" dirty="0" err="1" smtClean="0"/>
              <a:t>basic</a:t>
            </a:r>
            <a:r>
              <a:rPr lang="de-DE" sz="2800" dirty="0" smtClean="0"/>
              <a:t> </a:t>
            </a:r>
            <a:r>
              <a:rPr lang="de-DE" sz="2800" dirty="0" err="1" smtClean="0"/>
              <a:t>steps</a:t>
            </a:r>
            <a:r>
              <a:rPr lang="de-DE" sz="2800" dirty="0" smtClean="0"/>
              <a:t>:</a:t>
            </a:r>
          </a:p>
          <a:p>
            <a:pPr marL="1030288" indent="-566738">
              <a:spcAft>
                <a:spcPts val="600"/>
              </a:spcAft>
              <a:buFont typeface="Symbol" charset="2"/>
              <a:buChar char="-"/>
            </a:pPr>
            <a:r>
              <a:rPr lang="de-DE" sz="2800" dirty="0" err="1" smtClean="0"/>
              <a:t>Heating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recommended</a:t>
            </a:r>
            <a:r>
              <a:rPr lang="de-DE" sz="2800" dirty="0" smtClean="0"/>
              <a:t> </a:t>
            </a:r>
            <a:r>
              <a:rPr lang="de-DE" sz="2800" dirty="0" err="1" smtClean="0"/>
              <a:t>temperature</a:t>
            </a:r>
            <a:endParaRPr lang="de-DE" sz="2800" dirty="0" smtClean="0"/>
          </a:p>
          <a:p>
            <a:pPr marL="1030288" indent="-566738">
              <a:spcAft>
                <a:spcPts val="600"/>
              </a:spcAft>
              <a:buFont typeface="Symbol" charset="2"/>
              <a:buChar char="-"/>
            </a:pPr>
            <a:r>
              <a:rPr lang="de-DE" sz="2800" dirty="0" smtClean="0"/>
              <a:t>Holding </a:t>
            </a:r>
            <a:r>
              <a:rPr lang="de-DE" sz="2800" dirty="0" err="1" smtClean="0"/>
              <a:t>at</a:t>
            </a:r>
            <a:r>
              <a:rPr lang="de-DE" sz="2800" dirty="0" smtClean="0"/>
              <a:t> </a:t>
            </a:r>
            <a:r>
              <a:rPr lang="de-DE" sz="2800" dirty="0" err="1" smtClean="0"/>
              <a:t>this</a:t>
            </a:r>
            <a:r>
              <a:rPr lang="de-DE" sz="2800" dirty="0" smtClean="0"/>
              <a:t> </a:t>
            </a:r>
            <a:r>
              <a:rPr lang="de-DE" sz="2800" dirty="0" err="1" smtClean="0"/>
              <a:t>temperature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a </a:t>
            </a:r>
            <a:r>
              <a:rPr lang="de-DE" sz="2800" dirty="0" err="1" smtClean="0"/>
              <a:t>long</a:t>
            </a:r>
            <a:r>
              <a:rPr lang="de-DE" sz="2800" dirty="0" smtClean="0"/>
              <a:t> </a:t>
            </a:r>
            <a:r>
              <a:rPr lang="de-DE" sz="2800" dirty="0" err="1" smtClean="0"/>
              <a:t>enough</a:t>
            </a:r>
            <a:r>
              <a:rPr lang="de-DE" sz="2800" dirty="0" smtClean="0"/>
              <a:t> time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attain</a:t>
            </a:r>
            <a:r>
              <a:rPr lang="de-DE" sz="2800" dirty="0" smtClean="0"/>
              <a:t> uniform </a:t>
            </a:r>
            <a:r>
              <a:rPr lang="de-DE" sz="2800" dirty="0" err="1" smtClean="0"/>
              <a:t>temperature</a:t>
            </a:r>
            <a:r>
              <a:rPr lang="de-DE" sz="2800" dirty="0" smtClean="0"/>
              <a:t> </a:t>
            </a:r>
            <a:r>
              <a:rPr lang="de-DE" sz="2800" dirty="0" err="1" smtClean="0"/>
              <a:t>throughout</a:t>
            </a:r>
            <a:r>
              <a:rPr lang="de-DE" sz="2800" dirty="0" smtClean="0"/>
              <a:t>.</a:t>
            </a:r>
          </a:p>
          <a:p>
            <a:pPr marL="1030288" indent="-566738">
              <a:spcAft>
                <a:spcPts val="1200"/>
              </a:spcAft>
              <a:buFont typeface="Symbol" charset="2"/>
              <a:buChar char="-"/>
            </a:pPr>
            <a:r>
              <a:rPr lang="de-DE" sz="2800" dirty="0" smtClean="0"/>
              <a:t>Final </a:t>
            </a:r>
            <a:r>
              <a:rPr lang="de-DE" sz="2800" dirty="0" err="1" smtClean="0"/>
              <a:t>cooling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room</a:t>
            </a:r>
            <a:r>
              <a:rPr lang="de-DE" sz="2800" dirty="0" smtClean="0"/>
              <a:t> </a:t>
            </a:r>
            <a:r>
              <a:rPr lang="de-DE" sz="2800" dirty="0" err="1" smtClean="0"/>
              <a:t>temperature</a:t>
            </a:r>
            <a:r>
              <a:rPr lang="de-DE" sz="2800" dirty="0" smtClean="0"/>
              <a:t> in </a:t>
            </a:r>
            <a:r>
              <a:rPr lang="de-DE" sz="2800" dirty="0" err="1" smtClean="0"/>
              <a:t>air</a:t>
            </a:r>
            <a:endParaRPr lang="de-DE" sz="2800" dirty="0" smtClean="0"/>
          </a:p>
          <a:p>
            <a:pPr marL="463550" indent="-463550">
              <a:spcAft>
                <a:spcPts val="1200"/>
              </a:spcAft>
              <a:buFont typeface="Wingdings" charset="2"/>
              <a:buChar char="Ø"/>
            </a:pPr>
            <a:r>
              <a:rPr lang="de-DE" sz="2800" dirty="0" smtClean="0"/>
              <a:t>The </a:t>
            </a:r>
            <a:r>
              <a:rPr lang="de-DE" sz="2800" dirty="0" err="1" smtClean="0"/>
              <a:t>annealing</a:t>
            </a:r>
            <a:r>
              <a:rPr lang="de-DE" sz="2800" dirty="0" smtClean="0"/>
              <a:t> </a:t>
            </a:r>
            <a:r>
              <a:rPr lang="de-DE" sz="2800" dirty="0" err="1" smtClean="0"/>
              <a:t>temperature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normally</a:t>
            </a:r>
            <a:r>
              <a:rPr lang="de-DE" sz="2800" dirty="0" smtClean="0"/>
              <a:t> </a:t>
            </a:r>
            <a:r>
              <a:rPr lang="de-DE" sz="2800" dirty="0" err="1" smtClean="0"/>
              <a:t>rather</a:t>
            </a:r>
            <a:r>
              <a:rPr lang="de-DE" sz="2800" dirty="0" smtClean="0"/>
              <a:t> </a:t>
            </a:r>
            <a:r>
              <a:rPr lang="de-DE" sz="2800" dirty="0" err="1" smtClean="0"/>
              <a:t>low</a:t>
            </a:r>
            <a:r>
              <a:rPr lang="de-DE" sz="2800" dirty="0" smtClean="0"/>
              <a:t> so </a:t>
            </a:r>
            <a:r>
              <a:rPr lang="de-DE" sz="2800" dirty="0" err="1" smtClean="0"/>
              <a:t>that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properties</a:t>
            </a:r>
            <a:r>
              <a:rPr lang="de-DE" sz="2800" dirty="0" smtClean="0"/>
              <a:t> </a:t>
            </a:r>
            <a:r>
              <a:rPr lang="de-DE" sz="2800" dirty="0" err="1" smtClean="0"/>
              <a:t>resulting</a:t>
            </a:r>
            <a:r>
              <a:rPr lang="de-DE" sz="2800" dirty="0" smtClean="0"/>
              <a:t> </a:t>
            </a:r>
            <a:r>
              <a:rPr lang="de-DE" sz="2800" dirty="0" err="1" smtClean="0"/>
              <a:t>from</a:t>
            </a:r>
            <a:r>
              <a:rPr lang="de-DE" sz="2800" dirty="0" smtClean="0"/>
              <a:t> </a:t>
            </a:r>
            <a:r>
              <a:rPr lang="de-DE" sz="2800" dirty="0" err="1" smtClean="0"/>
              <a:t>prior</a:t>
            </a:r>
            <a:r>
              <a:rPr lang="de-DE" sz="2800" dirty="0" smtClean="0"/>
              <a:t> </a:t>
            </a:r>
            <a:r>
              <a:rPr lang="de-DE" sz="2800" dirty="0" err="1" smtClean="0"/>
              <a:t>heat</a:t>
            </a:r>
            <a:r>
              <a:rPr lang="de-DE" sz="2800" dirty="0" smtClean="0"/>
              <a:t> </a:t>
            </a:r>
            <a:r>
              <a:rPr lang="de-DE" sz="2800" dirty="0" err="1" smtClean="0"/>
              <a:t>treatment</a:t>
            </a:r>
            <a:r>
              <a:rPr lang="de-DE" sz="2800" dirty="0" smtClean="0"/>
              <a:t> </a:t>
            </a:r>
            <a:r>
              <a:rPr lang="de-DE" sz="2800" dirty="0" err="1" smtClean="0"/>
              <a:t>processes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not </a:t>
            </a:r>
            <a:r>
              <a:rPr lang="de-DE" sz="2800" dirty="0" err="1" smtClean="0"/>
              <a:t>negatively</a:t>
            </a:r>
            <a:r>
              <a:rPr lang="de-DE" sz="2800" dirty="0" smtClean="0"/>
              <a:t> </a:t>
            </a:r>
            <a:r>
              <a:rPr lang="de-DE" sz="2800" dirty="0" err="1" smtClean="0"/>
              <a:t>influenced</a:t>
            </a:r>
            <a:r>
              <a:rPr lang="de-DE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165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17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4" y="-5320"/>
            <a:ext cx="9147073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err="1" smtClean="0">
                <a:latin typeface="Calibri" charset="0"/>
              </a:rPr>
              <a:t>Normalizing</a:t>
            </a:r>
            <a:endParaRPr lang="de-DE" u="sng" dirty="0">
              <a:latin typeface="Calibri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19529" y="752013"/>
            <a:ext cx="8890000" cy="463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err="1" smtClean="0"/>
              <a:t>Normalizing</a:t>
            </a:r>
            <a:r>
              <a:rPr lang="de-DE" sz="2800" dirty="0" smtClean="0"/>
              <a:t> </a:t>
            </a:r>
            <a:r>
              <a:rPr lang="de-DE" sz="2800" dirty="0" err="1" smtClean="0"/>
              <a:t>heat</a:t>
            </a:r>
            <a:r>
              <a:rPr lang="de-DE" sz="2800" dirty="0" smtClean="0"/>
              <a:t> </a:t>
            </a:r>
            <a:r>
              <a:rPr lang="de-DE" sz="2800" dirty="0" err="1" smtClean="0"/>
              <a:t>treatment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carried</a:t>
            </a:r>
            <a:r>
              <a:rPr lang="de-DE" sz="2800" dirty="0" smtClean="0"/>
              <a:t> out </a:t>
            </a:r>
            <a:r>
              <a:rPr lang="de-DE" sz="2800" dirty="0" err="1" smtClean="0"/>
              <a:t>by</a:t>
            </a:r>
            <a:r>
              <a:rPr lang="de-DE" sz="2800" dirty="0" smtClean="0"/>
              <a:t> </a:t>
            </a:r>
            <a:r>
              <a:rPr lang="de-DE" sz="2800" dirty="0" err="1" smtClean="0"/>
              <a:t>heating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steel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approximately</a:t>
            </a:r>
            <a:r>
              <a:rPr lang="de-DE" sz="2800" dirty="0" smtClean="0"/>
              <a:t> 50 °C </a:t>
            </a:r>
            <a:r>
              <a:rPr lang="de-DE" sz="2800" dirty="0" err="1" smtClean="0"/>
              <a:t>higher</a:t>
            </a:r>
            <a:r>
              <a:rPr lang="de-DE" sz="2800" dirty="0" smtClean="0"/>
              <a:t> </a:t>
            </a:r>
            <a:r>
              <a:rPr lang="de-DE" sz="2800" dirty="0" err="1" smtClean="0"/>
              <a:t>than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upper</a:t>
            </a:r>
            <a:r>
              <a:rPr lang="de-DE" sz="2800" dirty="0" smtClean="0"/>
              <a:t> </a:t>
            </a:r>
            <a:r>
              <a:rPr lang="de-DE" sz="2800" dirty="0" err="1" smtClean="0"/>
              <a:t>critical</a:t>
            </a:r>
            <a:r>
              <a:rPr lang="de-DE" sz="2800" dirty="0" smtClean="0"/>
              <a:t> </a:t>
            </a:r>
            <a:r>
              <a:rPr lang="de-DE" sz="2800" dirty="0" err="1" smtClean="0"/>
              <a:t>temperature</a:t>
            </a:r>
            <a:r>
              <a:rPr lang="de-DE" sz="2800" dirty="0" smtClean="0"/>
              <a:t> </a:t>
            </a:r>
            <a:r>
              <a:rPr lang="de-DE" sz="2800" dirty="0" err="1" smtClean="0"/>
              <a:t>foolowed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</a:t>
            </a:r>
            <a:r>
              <a:rPr lang="de-DE" sz="2800" dirty="0" err="1" smtClean="0"/>
              <a:t>cooling</a:t>
            </a:r>
            <a:r>
              <a:rPr lang="de-DE" sz="2800" dirty="0" smtClean="0"/>
              <a:t> in still </a:t>
            </a:r>
            <a:r>
              <a:rPr lang="de-DE" sz="2800" dirty="0" err="1" smtClean="0"/>
              <a:t>air</a:t>
            </a:r>
            <a:r>
              <a:rPr lang="de-DE" sz="2800" dirty="0" smtClean="0"/>
              <a:t>.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/>
              <a:t>The </a:t>
            </a:r>
            <a:r>
              <a:rPr lang="de-DE" sz="2800" dirty="0" err="1" smtClean="0"/>
              <a:t>purpose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normalizing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produce</a:t>
            </a:r>
            <a:r>
              <a:rPr lang="de-DE" sz="2800" dirty="0" smtClean="0"/>
              <a:t> a </a:t>
            </a:r>
            <a:r>
              <a:rPr lang="de-DE" sz="2800" dirty="0" err="1" smtClean="0"/>
              <a:t>steel</a:t>
            </a:r>
            <a:r>
              <a:rPr lang="de-DE" sz="2800" dirty="0" smtClean="0"/>
              <a:t> </a:t>
            </a:r>
            <a:r>
              <a:rPr lang="de-DE" sz="2800" dirty="0" err="1" smtClean="0"/>
              <a:t>harder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stronger</a:t>
            </a:r>
            <a:r>
              <a:rPr lang="de-DE" sz="2800" dirty="0" smtClean="0"/>
              <a:t> </a:t>
            </a:r>
            <a:r>
              <a:rPr lang="de-DE" sz="2800" dirty="0" err="1" smtClean="0"/>
              <a:t>than</a:t>
            </a:r>
            <a:r>
              <a:rPr lang="de-DE" sz="2800" dirty="0" smtClean="0"/>
              <a:t> </a:t>
            </a:r>
            <a:r>
              <a:rPr lang="de-DE" sz="2800" dirty="0" err="1" smtClean="0"/>
              <a:t>full</a:t>
            </a:r>
            <a:r>
              <a:rPr lang="de-DE" sz="2800" dirty="0" smtClean="0"/>
              <a:t> </a:t>
            </a:r>
            <a:r>
              <a:rPr lang="de-DE" sz="2800" dirty="0" err="1" smtClean="0"/>
              <a:t>annealing</a:t>
            </a:r>
            <a:endParaRPr lang="de-DE" sz="2800" dirty="0" smtClean="0"/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err="1" smtClean="0"/>
              <a:t>Normalizing</a:t>
            </a:r>
            <a:r>
              <a:rPr lang="de-DE" sz="2800" dirty="0" smtClean="0"/>
              <a:t> </a:t>
            </a:r>
            <a:r>
              <a:rPr lang="de-DE" sz="2800" dirty="0" err="1" smtClean="0"/>
              <a:t>may</a:t>
            </a:r>
            <a:r>
              <a:rPr lang="de-DE" sz="2800" dirty="0" smtClean="0"/>
              <a:t> also </a:t>
            </a:r>
            <a:r>
              <a:rPr lang="de-DE" sz="2800" dirty="0" err="1" smtClean="0"/>
              <a:t>be</a:t>
            </a:r>
            <a:r>
              <a:rPr lang="de-DE" sz="2800" dirty="0" smtClean="0"/>
              <a:t> </a:t>
            </a:r>
            <a:r>
              <a:rPr lang="de-DE" sz="2800" dirty="0" err="1" smtClean="0"/>
              <a:t>used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improve</a:t>
            </a:r>
            <a:r>
              <a:rPr lang="de-DE" sz="2800" dirty="0" smtClean="0"/>
              <a:t> </a:t>
            </a:r>
            <a:r>
              <a:rPr lang="de-DE" sz="2800" dirty="0" err="1" smtClean="0"/>
              <a:t>machinability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refine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cast</a:t>
            </a:r>
            <a:r>
              <a:rPr lang="de-DE" sz="2800" dirty="0" smtClean="0"/>
              <a:t> </a:t>
            </a:r>
            <a:r>
              <a:rPr lang="de-DE" sz="2800" dirty="0" err="1" smtClean="0"/>
              <a:t>dendritic</a:t>
            </a:r>
            <a:r>
              <a:rPr lang="de-DE" sz="2800" dirty="0" smtClean="0"/>
              <a:t> </a:t>
            </a:r>
            <a:r>
              <a:rPr lang="de-DE" sz="2800" dirty="0" err="1" smtClean="0"/>
              <a:t>structures</a:t>
            </a:r>
            <a:endParaRPr lang="de-DE" sz="2800" dirty="0" smtClean="0"/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/>
              <a:t>As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cooling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no</a:t>
            </a:r>
            <a:r>
              <a:rPr lang="de-DE" sz="2800" dirty="0" smtClean="0"/>
              <a:t> </a:t>
            </a:r>
            <a:r>
              <a:rPr lang="de-DE" sz="2800" dirty="0" err="1" smtClean="0"/>
              <a:t>more</a:t>
            </a:r>
            <a:r>
              <a:rPr lang="de-DE" sz="2800" dirty="0" smtClean="0"/>
              <a:t> </a:t>
            </a:r>
            <a:r>
              <a:rPr lang="de-DE" sz="2800" dirty="0" err="1" smtClean="0"/>
              <a:t>occurring</a:t>
            </a:r>
            <a:r>
              <a:rPr lang="de-DE" sz="2800" dirty="0" smtClean="0"/>
              <a:t> </a:t>
            </a:r>
            <a:r>
              <a:rPr lang="de-DE" sz="2800" dirty="0" err="1" smtClean="0"/>
              <a:t>under</a:t>
            </a:r>
            <a:r>
              <a:rPr lang="de-DE" sz="2800" dirty="0" smtClean="0"/>
              <a:t> </a:t>
            </a:r>
            <a:r>
              <a:rPr lang="de-DE" sz="2800" dirty="0" err="1" smtClean="0"/>
              <a:t>equilibrium</a:t>
            </a:r>
            <a:r>
              <a:rPr lang="de-DE" sz="2800" dirty="0" smtClean="0"/>
              <a:t> </a:t>
            </a:r>
            <a:r>
              <a:rPr lang="de-DE" sz="2800" dirty="0" err="1" smtClean="0"/>
              <a:t>conditions</a:t>
            </a:r>
            <a:r>
              <a:rPr lang="de-DE" sz="2800" dirty="0" smtClean="0"/>
              <a:t>,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phase</a:t>
            </a:r>
            <a:r>
              <a:rPr lang="de-DE" sz="2800" dirty="0" smtClean="0"/>
              <a:t> </a:t>
            </a:r>
            <a:r>
              <a:rPr lang="de-DE" sz="2800" dirty="0" err="1" smtClean="0"/>
              <a:t>diagram</a:t>
            </a:r>
            <a:r>
              <a:rPr lang="de-DE" sz="2800" dirty="0" smtClean="0"/>
              <a:t> </a:t>
            </a:r>
            <a:r>
              <a:rPr lang="de-DE" sz="2800" dirty="0" err="1" smtClean="0"/>
              <a:t>can</a:t>
            </a:r>
            <a:r>
              <a:rPr lang="de-DE" sz="2800" dirty="0" smtClean="0"/>
              <a:t> not </a:t>
            </a:r>
            <a:r>
              <a:rPr lang="de-DE" sz="2800" dirty="0" err="1" smtClean="0"/>
              <a:t>be</a:t>
            </a:r>
            <a:r>
              <a:rPr lang="de-DE" sz="2800" dirty="0" smtClean="0"/>
              <a:t> </a:t>
            </a:r>
            <a:r>
              <a:rPr lang="de-DE" sz="2800" dirty="0" err="1" smtClean="0"/>
              <a:t>used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predict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microstructure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phase</a:t>
            </a:r>
            <a:r>
              <a:rPr lang="de-DE" sz="2800" dirty="0" smtClean="0"/>
              <a:t> </a:t>
            </a:r>
            <a:r>
              <a:rPr lang="de-DE" sz="2800" dirty="0" err="1" smtClean="0"/>
              <a:t>fractions</a:t>
            </a:r>
            <a:r>
              <a:rPr lang="de-DE" sz="28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0519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18</a:t>
            </a:fld>
            <a:endParaRPr lang="de-DE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077" y="1656979"/>
            <a:ext cx="6680200" cy="34544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3074" y="-5320"/>
            <a:ext cx="9147073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err="1" smtClean="0">
                <a:latin typeface="Calibri" charset="0"/>
              </a:rPr>
              <a:t>Normalizing</a:t>
            </a:r>
            <a:endParaRPr lang="de-DE" u="sng" dirty="0">
              <a:latin typeface="Calibri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19529" y="707190"/>
            <a:ext cx="88601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 err="1" smtClean="0"/>
              <a:t>Schematic</a:t>
            </a:r>
            <a:r>
              <a:rPr lang="de-DE" sz="2800" u="sng" dirty="0" smtClean="0"/>
              <a:t> </a:t>
            </a:r>
            <a:r>
              <a:rPr lang="de-DE" sz="2800" u="sng" dirty="0" err="1" smtClean="0"/>
              <a:t>difference</a:t>
            </a:r>
            <a:r>
              <a:rPr lang="de-DE" sz="2800" u="sng" dirty="0" smtClean="0"/>
              <a:t> </a:t>
            </a:r>
            <a:r>
              <a:rPr lang="de-DE" sz="2800" u="sng" dirty="0" err="1" smtClean="0"/>
              <a:t>between</a:t>
            </a:r>
            <a:r>
              <a:rPr lang="de-DE" sz="2800" u="sng" dirty="0" smtClean="0"/>
              <a:t> </a:t>
            </a:r>
            <a:r>
              <a:rPr lang="de-DE" sz="2800" u="sng" dirty="0" err="1" smtClean="0"/>
              <a:t>annealed</a:t>
            </a:r>
            <a:r>
              <a:rPr lang="de-DE" sz="2800" u="sng" dirty="0" smtClean="0"/>
              <a:t> </a:t>
            </a:r>
            <a:r>
              <a:rPr lang="de-DE" sz="2800" u="sng" dirty="0" err="1" smtClean="0"/>
              <a:t>and</a:t>
            </a:r>
            <a:r>
              <a:rPr lang="de-DE" sz="2800" u="sng" dirty="0" smtClean="0"/>
              <a:t> </a:t>
            </a:r>
            <a:r>
              <a:rPr lang="de-DE" sz="2800" u="sng" dirty="0" err="1" smtClean="0"/>
              <a:t>normalized</a:t>
            </a:r>
            <a:r>
              <a:rPr lang="de-DE" sz="2800" u="sng" dirty="0" smtClean="0"/>
              <a:t> </a:t>
            </a:r>
            <a:r>
              <a:rPr lang="de-DE" sz="2800" u="sng" dirty="0" err="1" smtClean="0"/>
              <a:t>structure</a:t>
            </a:r>
            <a:endParaRPr lang="de-DE" sz="2800" u="sng" dirty="0"/>
          </a:p>
        </p:txBody>
      </p:sp>
    </p:spTree>
    <p:extLst>
      <p:ext uri="{BB962C8B-B14F-4D97-AF65-F5344CB8AC3E}">
        <p14:creationId xmlns:p14="http://schemas.microsoft.com/office/powerpoint/2010/main" val="403869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19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4" y="-5320"/>
            <a:ext cx="9147073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err="1" smtClean="0">
                <a:latin typeface="Calibri" charset="0"/>
              </a:rPr>
              <a:t>Normalizing</a:t>
            </a:r>
            <a:endParaRPr lang="de-DE" u="sng" dirty="0">
              <a:latin typeface="Calibri" charset="0"/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35" y="898710"/>
            <a:ext cx="6260348" cy="419343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64353" y="5304118"/>
            <a:ext cx="8845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Typical</a:t>
            </a:r>
            <a:r>
              <a:rPr lang="de-DE" sz="2800" dirty="0" smtClean="0"/>
              <a:t> </a:t>
            </a:r>
            <a:r>
              <a:rPr lang="de-DE" sz="2800" dirty="0" err="1" smtClean="0"/>
              <a:t>microstructure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a </a:t>
            </a:r>
            <a:r>
              <a:rPr lang="de-DE" sz="2800" dirty="0" err="1" smtClean="0"/>
              <a:t>normalised</a:t>
            </a:r>
            <a:r>
              <a:rPr lang="de-DE" sz="2800" dirty="0" smtClean="0"/>
              <a:t> </a:t>
            </a:r>
            <a:r>
              <a:rPr lang="de-DE" sz="2800" dirty="0" err="1" smtClean="0"/>
              <a:t>low</a:t>
            </a:r>
            <a:r>
              <a:rPr lang="de-DE" sz="2800" dirty="0" smtClean="0"/>
              <a:t> </a:t>
            </a:r>
            <a:r>
              <a:rPr lang="de-DE" sz="2800" dirty="0" err="1" smtClean="0"/>
              <a:t>carbon</a:t>
            </a:r>
            <a:r>
              <a:rPr lang="de-DE" sz="2800" dirty="0" smtClean="0"/>
              <a:t> </a:t>
            </a:r>
            <a:r>
              <a:rPr lang="de-DE" sz="2800" dirty="0" err="1" smtClean="0"/>
              <a:t>steel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0.08% C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20250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2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4" y="-5320"/>
            <a:ext cx="9147073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err="1" smtClean="0">
                <a:latin typeface="Calibri" charset="0"/>
              </a:rPr>
              <a:t>Jominy</a:t>
            </a:r>
            <a:r>
              <a:rPr lang="de-DE" u="sng" dirty="0" smtClean="0">
                <a:latin typeface="Calibri" charset="0"/>
              </a:rPr>
              <a:t> end </a:t>
            </a:r>
            <a:r>
              <a:rPr lang="de-DE" u="sng" dirty="0" err="1" smtClean="0">
                <a:latin typeface="Calibri" charset="0"/>
              </a:rPr>
              <a:t>quench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test</a:t>
            </a:r>
            <a:endParaRPr lang="de-DE" u="sng" dirty="0">
              <a:latin typeface="Calibri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04589" y="732127"/>
            <a:ext cx="899458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/>
              <a:t>A </a:t>
            </a:r>
            <a:r>
              <a:rPr lang="de-DE" sz="2800" dirty="0" err="1" smtClean="0"/>
              <a:t>cylindrical</a:t>
            </a:r>
            <a:r>
              <a:rPr lang="de-DE" sz="2800" dirty="0" smtClean="0"/>
              <a:t> </a:t>
            </a:r>
            <a:r>
              <a:rPr lang="de-DE" sz="2800" dirty="0" err="1" smtClean="0"/>
              <a:t>specimen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25.4 mm </a:t>
            </a:r>
            <a:r>
              <a:rPr lang="de-DE" sz="2800" dirty="0" err="1" smtClean="0"/>
              <a:t>diameter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100 mm </a:t>
            </a:r>
            <a:r>
              <a:rPr lang="de-DE" sz="2800" dirty="0" err="1" smtClean="0"/>
              <a:t>length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austenitized</a:t>
            </a:r>
            <a:r>
              <a:rPr lang="de-DE" sz="2800" dirty="0" smtClean="0"/>
              <a:t> </a:t>
            </a:r>
            <a:r>
              <a:rPr lang="de-DE" sz="2800" dirty="0" err="1" smtClean="0"/>
              <a:t>at</a:t>
            </a:r>
            <a:r>
              <a:rPr lang="de-DE" sz="2800" dirty="0" smtClean="0"/>
              <a:t> a </a:t>
            </a:r>
            <a:r>
              <a:rPr lang="de-DE" sz="2800" dirty="0" err="1" smtClean="0"/>
              <a:t>prescribed</a:t>
            </a:r>
            <a:r>
              <a:rPr lang="de-DE" sz="2800" dirty="0" smtClean="0"/>
              <a:t> </a:t>
            </a:r>
            <a:r>
              <a:rPr lang="de-DE" sz="2800" dirty="0" err="1" smtClean="0"/>
              <a:t>temperature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a </a:t>
            </a:r>
            <a:r>
              <a:rPr lang="de-DE" sz="2800" dirty="0" err="1" smtClean="0"/>
              <a:t>specified</a:t>
            </a:r>
            <a:r>
              <a:rPr lang="de-DE" sz="2800" dirty="0" smtClean="0"/>
              <a:t> time.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/>
              <a:t>After removal from furnace it is mounted as shown in the figure in slide 147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/>
              <a:t>The </a:t>
            </a:r>
            <a:r>
              <a:rPr lang="de-DE" sz="2800" dirty="0" err="1" smtClean="0"/>
              <a:t>lower</a:t>
            </a:r>
            <a:r>
              <a:rPr lang="de-DE" sz="2800" dirty="0" smtClean="0"/>
              <a:t> end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cylinder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quenched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a </a:t>
            </a:r>
            <a:r>
              <a:rPr lang="de-DE" sz="2800" dirty="0" err="1" smtClean="0"/>
              <a:t>jet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water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specified</a:t>
            </a:r>
            <a:r>
              <a:rPr lang="de-DE" sz="2800" dirty="0" smtClean="0"/>
              <a:t> </a:t>
            </a:r>
            <a:r>
              <a:rPr lang="de-DE" sz="2800" dirty="0" err="1" smtClean="0"/>
              <a:t>flow</a:t>
            </a:r>
            <a:r>
              <a:rPr lang="de-DE" sz="2800" dirty="0" smtClean="0"/>
              <a:t> rate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temperature</a:t>
            </a:r>
            <a:r>
              <a:rPr lang="de-DE" sz="2800" dirty="0" smtClean="0"/>
              <a:t>.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/>
              <a:t>After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specimen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cooled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room</a:t>
            </a:r>
            <a:r>
              <a:rPr lang="de-DE" sz="2800" dirty="0" smtClean="0"/>
              <a:t> </a:t>
            </a:r>
            <a:r>
              <a:rPr lang="de-DE" sz="2800" dirty="0" err="1" smtClean="0"/>
              <a:t>temperature</a:t>
            </a:r>
            <a:r>
              <a:rPr lang="de-DE" sz="2800" dirty="0" smtClean="0"/>
              <a:t>, </a:t>
            </a:r>
            <a:r>
              <a:rPr lang="de-DE" sz="2800" dirty="0" err="1" smtClean="0"/>
              <a:t>shallow</a:t>
            </a:r>
            <a:r>
              <a:rPr lang="de-DE" sz="2800" dirty="0" smtClean="0"/>
              <a:t> </a:t>
            </a:r>
            <a:r>
              <a:rPr lang="de-DE" sz="2800" dirty="0" err="1" smtClean="0"/>
              <a:t>flats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0.4 mm </a:t>
            </a:r>
            <a:r>
              <a:rPr lang="de-DE" sz="2800" dirty="0" err="1" smtClean="0"/>
              <a:t>depth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ground</a:t>
            </a:r>
            <a:r>
              <a:rPr lang="de-DE" sz="2800" dirty="0" smtClean="0"/>
              <a:t> </a:t>
            </a:r>
            <a:r>
              <a:rPr lang="de-DE" sz="2800" dirty="0" err="1" smtClean="0"/>
              <a:t>along</a:t>
            </a:r>
            <a:r>
              <a:rPr lang="de-DE" sz="2800" dirty="0" smtClean="0"/>
              <a:t> </a:t>
            </a:r>
            <a:r>
              <a:rPr lang="de-DE" sz="2800" dirty="0" err="1" smtClean="0"/>
              <a:t>specimen</a:t>
            </a:r>
            <a:r>
              <a:rPr lang="de-DE" sz="2800" dirty="0" smtClean="0"/>
              <a:t> </a:t>
            </a:r>
            <a:r>
              <a:rPr lang="de-DE" sz="2800" dirty="0" err="1" smtClean="0"/>
              <a:t>length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Rockwell C </a:t>
            </a:r>
            <a:r>
              <a:rPr lang="de-DE" sz="2800" dirty="0" err="1" smtClean="0"/>
              <a:t>hardness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measured</a:t>
            </a:r>
            <a:r>
              <a:rPr lang="de-DE" sz="2800" dirty="0" smtClean="0"/>
              <a:t> </a:t>
            </a:r>
            <a:r>
              <a:rPr lang="de-DE" sz="2800" dirty="0" err="1" smtClean="0"/>
              <a:t>along</a:t>
            </a:r>
            <a:r>
              <a:rPr lang="de-DE" sz="2800" dirty="0" smtClean="0"/>
              <a:t> </a:t>
            </a:r>
            <a:r>
              <a:rPr lang="de-DE" sz="2800" dirty="0" err="1" smtClean="0"/>
              <a:t>this</a:t>
            </a:r>
            <a:r>
              <a:rPr lang="de-DE" sz="2800" dirty="0" smtClean="0"/>
              <a:t> </a:t>
            </a:r>
            <a:r>
              <a:rPr lang="de-DE" sz="2800" dirty="0" err="1" smtClean="0"/>
              <a:t>length</a:t>
            </a:r>
            <a:r>
              <a:rPr lang="de-DE" sz="2800" dirty="0" smtClean="0"/>
              <a:t> </a:t>
            </a:r>
            <a:r>
              <a:rPr lang="de-DE" sz="2800" dirty="0" err="1" smtClean="0"/>
              <a:t>starting</a:t>
            </a:r>
            <a:r>
              <a:rPr lang="de-DE" sz="2800" dirty="0" smtClean="0"/>
              <a:t> </a:t>
            </a:r>
            <a:r>
              <a:rPr lang="de-DE" sz="2800" dirty="0" err="1" smtClean="0"/>
              <a:t>from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quenched</a:t>
            </a:r>
            <a:r>
              <a:rPr lang="de-DE" sz="2800" dirty="0" smtClean="0"/>
              <a:t> end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/>
              <a:t>A </a:t>
            </a:r>
            <a:r>
              <a:rPr lang="de-DE" sz="2800" dirty="0" err="1" smtClean="0"/>
              <a:t>hardenability</a:t>
            </a:r>
            <a:r>
              <a:rPr lang="de-DE" sz="2800" dirty="0" smtClean="0"/>
              <a:t> </a:t>
            </a:r>
            <a:r>
              <a:rPr lang="de-DE" sz="2800" dirty="0" err="1" smtClean="0"/>
              <a:t>plot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obtained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</a:t>
            </a:r>
            <a:r>
              <a:rPr lang="de-DE" sz="2800" dirty="0" err="1" smtClean="0"/>
              <a:t>plotting</a:t>
            </a:r>
            <a:r>
              <a:rPr lang="de-DE" sz="2800" dirty="0" smtClean="0"/>
              <a:t> </a:t>
            </a:r>
            <a:r>
              <a:rPr lang="de-DE" sz="2800" dirty="0" err="1" smtClean="0"/>
              <a:t>hardness</a:t>
            </a:r>
            <a:r>
              <a:rPr lang="de-DE" sz="2800" dirty="0" smtClean="0"/>
              <a:t> </a:t>
            </a:r>
            <a:r>
              <a:rPr lang="de-DE" sz="2800" dirty="0" err="1" smtClean="0"/>
              <a:t>as</a:t>
            </a:r>
            <a:r>
              <a:rPr lang="de-DE" sz="2800" dirty="0" smtClean="0"/>
              <a:t> a </a:t>
            </a:r>
            <a:r>
              <a:rPr lang="de-DE" sz="2800" dirty="0" err="1" smtClean="0"/>
              <a:t>function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distance</a:t>
            </a:r>
            <a:r>
              <a:rPr lang="de-DE" sz="2800" dirty="0" smtClean="0"/>
              <a:t> </a:t>
            </a:r>
            <a:r>
              <a:rPr lang="de-DE" sz="2800" dirty="0" err="1" smtClean="0"/>
              <a:t>from</a:t>
            </a:r>
            <a:r>
              <a:rPr lang="de-DE" sz="2800" dirty="0" smtClean="0"/>
              <a:t> </a:t>
            </a:r>
            <a:r>
              <a:rPr lang="de-DE" sz="2800" dirty="0" err="1" smtClean="0"/>
              <a:t>quenched</a:t>
            </a:r>
            <a:r>
              <a:rPr lang="de-DE" sz="2800" dirty="0" smtClean="0"/>
              <a:t> end. 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6302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20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4" y="-5320"/>
            <a:ext cx="9147073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smtClean="0">
                <a:latin typeface="Calibri" charset="0"/>
              </a:rPr>
              <a:t>Region </a:t>
            </a:r>
            <a:r>
              <a:rPr lang="de-DE" u="sng" dirty="0" err="1" smtClean="0">
                <a:latin typeface="Calibri" charset="0"/>
              </a:rPr>
              <a:t>for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annealing</a:t>
            </a:r>
            <a:r>
              <a:rPr lang="de-DE" u="sng" dirty="0" smtClean="0">
                <a:latin typeface="Calibri" charset="0"/>
              </a:rPr>
              <a:t> &amp; </a:t>
            </a:r>
            <a:r>
              <a:rPr lang="de-DE" u="sng" dirty="0" err="1" smtClean="0">
                <a:latin typeface="Calibri" charset="0"/>
              </a:rPr>
              <a:t>normalizing</a:t>
            </a:r>
            <a:endParaRPr lang="de-DE" u="sng" dirty="0">
              <a:latin typeface="Calibri" charset="0"/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79" y="963708"/>
            <a:ext cx="8182063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21</a:t>
            </a:fld>
            <a:endParaRPr lang="de-DE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6292395"/>
              </p:ext>
            </p:extLst>
          </p:nvPr>
        </p:nvGraphicFramePr>
        <p:xfrm>
          <a:off x="1470660" y="1213485"/>
          <a:ext cx="6202680" cy="4431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-3074" y="-5320"/>
            <a:ext cx="9147073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smtClean="0">
                <a:latin typeface="Calibri" charset="0"/>
              </a:rPr>
              <a:t>Attendance status as of 22.10.2018</a:t>
            </a:r>
            <a:endParaRPr lang="de-DE" u="sng" dirty="0">
              <a:latin typeface="Calibri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114393" y="1475715"/>
            <a:ext cx="905346" cy="43999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19739" y="2127564"/>
            <a:ext cx="1276538" cy="344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96277" y="1339912"/>
            <a:ext cx="28156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marks</a:t>
            </a:r>
          </a:p>
          <a:p>
            <a:pPr marL="285750" indent="-285750">
              <a:buFontTx/>
              <a:buChar char="-"/>
            </a:pPr>
            <a:r>
              <a:rPr lang="en-I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learning enough from the course</a:t>
            </a:r>
            <a:endParaRPr lang="en-IN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45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22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4" y="-5320"/>
            <a:ext cx="9147073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err="1" smtClean="0">
                <a:latin typeface="Calibri" charset="0"/>
              </a:rPr>
              <a:t>Hardening</a:t>
            </a:r>
            <a:endParaRPr lang="de-DE" u="sng" dirty="0">
              <a:latin typeface="Calibri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34471" y="826718"/>
            <a:ext cx="8785412" cy="509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dirty="0" smtClean="0"/>
              <a:t>The </a:t>
            </a:r>
            <a:r>
              <a:rPr lang="de-DE" sz="2800" dirty="0" err="1" smtClean="0"/>
              <a:t>theoretical</a:t>
            </a:r>
            <a:r>
              <a:rPr lang="de-DE" sz="2800" dirty="0" smtClean="0"/>
              <a:t> </a:t>
            </a:r>
            <a:r>
              <a:rPr lang="de-DE" sz="2800" dirty="0" err="1" smtClean="0"/>
              <a:t>basics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hardening</a:t>
            </a:r>
            <a:r>
              <a:rPr lang="de-DE" sz="2800" dirty="0" smtClean="0"/>
              <a:t> </a:t>
            </a:r>
            <a:r>
              <a:rPr lang="de-DE" sz="2800" dirty="0" err="1" smtClean="0"/>
              <a:t>have</a:t>
            </a:r>
            <a:r>
              <a:rPr lang="de-DE" sz="2800" dirty="0" smtClean="0"/>
              <a:t> </a:t>
            </a:r>
            <a:r>
              <a:rPr lang="de-DE" sz="2800" dirty="0" err="1" smtClean="0"/>
              <a:t>already</a:t>
            </a:r>
            <a:r>
              <a:rPr lang="de-DE" sz="2800" dirty="0" smtClean="0"/>
              <a:t> </a:t>
            </a:r>
            <a:r>
              <a:rPr lang="de-DE" sz="2800" dirty="0" err="1" smtClean="0"/>
              <a:t>discussed</a:t>
            </a:r>
            <a:r>
              <a:rPr lang="de-DE" sz="2800" dirty="0" smtClean="0"/>
              <a:t>. This </a:t>
            </a:r>
            <a:r>
              <a:rPr lang="de-DE" sz="2800" dirty="0" err="1" smtClean="0"/>
              <a:t>include</a:t>
            </a:r>
            <a:r>
              <a:rPr lang="de-DE" sz="2800" dirty="0" smtClean="0"/>
              <a:t>: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err="1" smtClean="0"/>
              <a:t>Physics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hardening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steel</a:t>
            </a:r>
            <a:endParaRPr lang="de-DE" sz="2800" dirty="0" smtClean="0"/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err="1" smtClean="0"/>
              <a:t>Cooling</a:t>
            </a:r>
            <a:r>
              <a:rPr lang="de-DE" sz="2800" dirty="0" smtClean="0"/>
              <a:t> </a:t>
            </a:r>
            <a:r>
              <a:rPr lang="de-DE" sz="2800" dirty="0" err="1" smtClean="0"/>
              <a:t>curves</a:t>
            </a:r>
            <a:endParaRPr lang="de-DE" sz="2800" dirty="0" smtClean="0"/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err="1" smtClean="0"/>
              <a:t>Martensitic</a:t>
            </a:r>
            <a:r>
              <a:rPr lang="de-DE" sz="2800" dirty="0" smtClean="0"/>
              <a:t> </a:t>
            </a:r>
            <a:r>
              <a:rPr lang="de-DE" sz="2800" dirty="0" err="1" smtClean="0"/>
              <a:t>transformation</a:t>
            </a:r>
            <a:endParaRPr lang="de-DE" sz="2800" dirty="0" smtClean="0"/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/>
              <a:t>Critical </a:t>
            </a:r>
            <a:r>
              <a:rPr lang="de-DE" sz="2800" dirty="0" err="1" smtClean="0"/>
              <a:t>cooling</a:t>
            </a:r>
            <a:r>
              <a:rPr lang="de-DE" sz="2800" dirty="0" smtClean="0"/>
              <a:t> rate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martensitic</a:t>
            </a:r>
            <a:r>
              <a:rPr lang="de-DE" sz="2800" dirty="0" smtClean="0"/>
              <a:t> </a:t>
            </a:r>
            <a:r>
              <a:rPr lang="de-DE" sz="2800" dirty="0" err="1" smtClean="0"/>
              <a:t>transformation</a:t>
            </a:r>
            <a:endParaRPr lang="de-DE" sz="2800" dirty="0" smtClean="0"/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err="1" smtClean="0"/>
              <a:t>Tempering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martensite</a:t>
            </a:r>
            <a:endParaRPr lang="de-DE" sz="2800" dirty="0" smtClean="0"/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err="1" smtClean="0"/>
              <a:t>Hatrdenability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steels</a:t>
            </a:r>
            <a:endParaRPr lang="de-DE" sz="2800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de-DE" sz="2800" dirty="0" smtClean="0"/>
              <a:t>The </a:t>
            </a:r>
            <a:r>
              <a:rPr lang="de-DE" sz="2800" dirty="0" err="1" smtClean="0"/>
              <a:t>more</a:t>
            </a:r>
            <a:r>
              <a:rPr lang="de-DE" sz="2800" dirty="0" smtClean="0"/>
              <a:t> </a:t>
            </a:r>
            <a:r>
              <a:rPr lang="de-DE" sz="2800" dirty="0" err="1" smtClean="0"/>
              <a:t>practical</a:t>
            </a:r>
            <a:r>
              <a:rPr lang="de-DE" sz="2800" dirty="0" smtClean="0"/>
              <a:t> </a:t>
            </a:r>
            <a:r>
              <a:rPr lang="de-DE" sz="2800" dirty="0" err="1" smtClean="0"/>
              <a:t>aspects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hardening</a:t>
            </a:r>
            <a:r>
              <a:rPr lang="de-DE" sz="2800" dirty="0" smtClean="0"/>
              <a:t> will </a:t>
            </a:r>
            <a:r>
              <a:rPr lang="de-DE" sz="2800" dirty="0" err="1" smtClean="0"/>
              <a:t>be</a:t>
            </a:r>
            <a:r>
              <a:rPr lang="de-DE" sz="2800" dirty="0" smtClean="0"/>
              <a:t> </a:t>
            </a:r>
            <a:r>
              <a:rPr lang="de-DE" sz="2800" dirty="0" err="1" smtClean="0"/>
              <a:t>discussed</a:t>
            </a:r>
            <a:r>
              <a:rPr lang="de-DE" sz="2800" dirty="0" smtClean="0"/>
              <a:t> </a:t>
            </a:r>
            <a:r>
              <a:rPr lang="de-DE" sz="2800" dirty="0" err="1" smtClean="0"/>
              <a:t>here</a:t>
            </a:r>
            <a:r>
              <a:rPr lang="de-DE" sz="2800" dirty="0" smtClean="0"/>
              <a:t>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96796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23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4" y="-5320"/>
            <a:ext cx="9147073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err="1" smtClean="0">
                <a:latin typeface="Calibri" charset="0"/>
              </a:rPr>
              <a:t>Factors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affecting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cooling</a:t>
            </a:r>
            <a:r>
              <a:rPr lang="de-DE" u="sng" dirty="0" smtClean="0">
                <a:latin typeface="Calibri" charset="0"/>
              </a:rPr>
              <a:t> rate</a:t>
            </a:r>
            <a:endParaRPr lang="de-DE" u="sng" dirty="0">
              <a:latin typeface="Calibri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34471" y="826718"/>
            <a:ext cx="8785412" cy="3647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dirty="0" err="1" smtClean="0"/>
              <a:t>There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several</a:t>
            </a:r>
            <a:r>
              <a:rPr lang="de-DE" sz="2800" dirty="0" smtClean="0"/>
              <a:t> </a:t>
            </a:r>
            <a:r>
              <a:rPr lang="de-DE" sz="2800" dirty="0" err="1" smtClean="0"/>
              <a:t>factors</a:t>
            </a:r>
            <a:r>
              <a:rPr lang="de-DE" sz="2800" dirty="0" smtClean="0"/>
              <a:t> </a:t>
            </a:r>
            <a:r>
              <a:rPr lang="de-DE" sz="2800" dirty="0" err="1" smtClean="0"/>
              <a:t>which</a:t>
            </a:r>
            <a:r>
              <a:rPr lang="de-DE" sz="2800" dirty="0" smtClean="0"/>
              <a:t> </a:t>
            </a:r>
            <a:r>
              <a:rPr lang="de-DE" sz="2800" dirty="0" err="1" smtClean="0"/>
              <a:t>affect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actual</a:t>
            </a:r>
            <a:r>
              <a:rPr lang="de-DE" sz="2800" dirty="0" smtClean="0"/>
              <a:t> </a:t>
            </a:r>
            <a:r>
              <a:rPr lang="de-DE" sz="2800" dirty="0" err="1" smtClean="0"/>
              <a:t>cooling</a:t>
            </a:r>
            <a:r>
              <a:rPr lang="de-DE" sz="2800" dirty="0" smtClean="0"/>
              <a:t> rate. These </a:t>
            </a:r>
            <a:r>
              <a:rPr lang="de-DE" sz="2800" dirty="0" err="1" smtClean="0"/>
              <a:t>are</a:t>
            </a:r>
            <a:r>
              <a:rPr lang="de-DE" sz="2800" dirty="0" smtClean="0"/>
              <a:t>: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/>
              <a:t>The type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quenching</a:t>
            </a:r>
            <a:r>
              <a:rPr lang="de-DE" sz="2800" dirty="0" smtClean="0"/>
              <a:t> medium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/>
              <a:t>The </a:t>
            </a:r>
            <a:r>
              <a:rPr lang="de-DE" sz="2800" dirty="0" err="1" smtClean="0"/>
              <a:t>temperature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quenching</a:t>
            </a:r>
            <a:r>
              <a:rPr lang="de-DE" sz="2800" dirty="0" smtClean="0"/>
              <a:t> medium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/>
              <a:t>The </a:t>
            </a:r>
            <a:r>
              <a:rPr lang="de-DE" sz="2800" dirty="0" err="1" smtClean="0"/>
              <a:t>surface</a:t>
            </a:r>
            <a:r>
              <a:rPr lang="de-DE" sz="2800" dirty="0" smtClean="0"/>
              <a:t> </a:t>
            </a:r>
            <a:r>
              <a:rPr lang="de-DE" sz="2800" dirty="0" err="1" smtClean="0"/>
              <a:t>condition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part</a:t>
            </a:r>
            <a:endParaRPr lang="de-DE" sz="2800" dirty="0" smtClean="0"/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/>
              <a:t>The </a:t>
            </a:r>
            <a:r>
              <a:rPr lang="de-DE" sz="2800" dirty="0" err="1" smtClean="0"/>
              <a:t>size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mass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part</a:t>
            </a:r>
            <a:endParaRPr lang="de-DE" sz="2800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de-DE" sz="2800" dirty="0" smtClean="0"/>
              <a:t>These </a:t>
            </a:r>
            <a:r>
              <a:rPr lang="de-DE" sz="2800" dirty="0" err="1" smtClean="0"/>
              <a:t>factors</a:t>
            </a:r>
            <a:r>
              <a:rPr lang="de-DE" sz="2800" dirty="0" smtClean="0"/>
              <a:t> will </a:t>
            </a:r>
            <a:r>
              <a:rPr lang="de-DE" sz="2800" dirty="0" err="1" smtClean="0"/>
              <a:t>be</a:t>
            </a:r>
            <a:r>
              <a:rPr lang="de-DE" sz="2800" dirty="0" smtClean="0"/>
              <a:t> </a:t>
            </a:r>
            <a:r>
              <a:rPr lang="de-DE" sz="2800" dirty="0" err="1" smtClean="0"/>
              <a:t>discussed</a:t>
            </a:r>
            <a:r>
              <a:rPr lang="de-DE" sz="2800" dirty="0" smtClean="0"/>
              <a:t> </a:t>
            </a:r>
            <a:r>
              <a:rPr lang="de-DE" sz="2800" dirty="0" err="1" smtClean="0"/>
              <a:t>very</a:t>
            </a:r>
            <a:r>
              <a:rPr lang="de-DE" sz="2800" dirty="0" smtClean="0"/>
              <a:t> </a:t>
            </a:r>
            <a:r>
              <a:rPr lang="de-DE" sz="2800" dirty="0" err="1" smtClean="0"/>
              <a:t>briefly</a:t>
            </a:r>
            <a:r>
              <a:rPr lang="de-DE" sz="2800" dirty="0" smtClean="0"/>
              <a:t> in </a:t>
            </a:r>
            <a:r>
              <a:rPr lang="de-DE" sz="2800" dirty="0" err="1" smtClean="0"/>
              <a:t>this</a:t>
            </a:r>
            <a:r>
              <a:rPr lang="de-DE" sz="2800" dirty="0" smtClean="0"/>
              <a:t> </a:t>
            </a:r>
            <a:r>
              <a:rPr lang="de-DE" sz="2800" dirty="0" err="1" smtClean="0"/>
              <a:t>course</a:t>
            </a:r>
            <a:r>
              <a:rPr lang="de-DE" sz="2800" dirty="0" smtClean="0"/>
              <a:t>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4301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24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4" y="-5320"/>
            <a:ext cx="9147073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err="1" smtClean="0">
                <a:latin typeface="Calibri" charset="0"/>
              </a:rPr>
              <a:t>Effect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of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quenching</a:t>
            </a:r>
            <a:r>
              <a:rPr lang="de-DE" u="sng" dirty="0" smtClean="0">
                <a:latin typeface="Calibri" charset="0"/>
              </a:rPr>
              <a:t> medium</a:t>
            </a:r>
            <a:endParaRPr lang="de-DE" u="sng" dirty="0">
              <a:latin typeface="Calibri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49412" y="811777"/>
            <a:ext cx="8875059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/>
              <a:t>The ideal </a:t>
            </a:r>
            <a:r>
              <a:rPr lang="de-DE" sz="2800" dirty="0" err="1" smtClean="0"/>
              <a:t>quenching</a:t>
            </a:r>
            <a:r>
              <a:rPr lang="de-DE" sz="2800" dirty="0" smtClean="0"/>
              <a:t> medium </a:t>
            </a:r>
            <a:r>
              <a:rPr lang="de-DE" sz="2800" dirty="0" err="1" smtClean="0"/>
              <a:t>should</a:t>
            </a:r>
            <a:r>
              <a:rPr lang="de-DE" sz="2800" dirty="0" smtClean="0"/>
              <a:t> </a:t>
            </a:r>
            <a:r>
              <a:rPr lang="de-DE" sz="2800" dirty="0" err="1" smtClean="0"/>
              <a:t>show</a:t>
            </a:r>
            <a:r>
              <a:rPr lang="de-DE" sz="2800" dirty="0" smtClean="0"/>
              <a:t> a high </a:t>
            </a:r>
            <a:r>
              <a:rPr lang="de-DE" sz="2800" dirty="0" err="1" smtClean="0"/>
              <a:t>initial</a:t>
            </a:r>
            <a:r>
              <a:rPr lang="de-DE" sz="2800" dirty="0" smtClean="0"/>
              <a:t> </a:t>
            </a:r>
            <a:r>
              <a:rPr lang="de-DE" sz="2800" dirty="0" err="1" smtClean="0"/>
              <a:t>cooling</a:t>
            </a:r>
            <a:r>
              <a:rPr lang="de-DE" sz="2800" dirty="0" smtClean="0"/>
              <a:t> rate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avoid</a:t>
            </a:r>
            <a:r>
              <a:rPr lang="de-DE" sz="2800" dirty="0" smtClean="0"/>
              <a:t> </a:t>
            </a:r>
            <a:r>
              <a:rPr lang="de-DE" sz="2800" dirty="0" err="1" smtClean="0"/>
              <a:t>transformation</a:t>
            </a:r>
            <a:r>
              <a:rPr lang="de-DE" sz="2800" dirty="0" smtClean="0"/>
              <a:t> </a:t>
            </a:r>
            <a:r>
              <a:rPr lang="de-DE" sz="2800" dirty="0" err="1" smtClean="0"/>
              <a:t>at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nose</a:t>
            </a:r>
            <a:r>
              <a:rPr lang="de-DE" sz="2800" dirty="0" smtClean="0"/>
              <a:t> </a:t>
            </a:r>
            <a:r>
              <a:rPr lang="de-DE" sz="2800" dirty="0" err="1" smtClean="0"/>
              <a:t>region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CCT </a:t>
            </a:r>
            <a:r>
              <a:rPr lang="de-DE" sz="2800" dirty="0" err="1" smtClean="0"/>
              <a:t>diagram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then</a:t>
            </a:r>
            <a:r>
              <a:rPr lang="de-DE" sz="2800" dirty="0" smtClean="0"/>
              <a:t> a </a:t>
            </a:r>
            <a:r>
              <a:rPr lang="de-DE" sz="2800" dirty="0" err="1" smtClean="0"/>
              <a:t>slower</a:t>
            </a:r>
            <a:r>
              <a:rPr lang="de-DE" sz="2800" dirty="0" smtClean="0"/>
              <a:t> </a:t>
            </a:r>
            <a:r>
              <a:rPr lang="de-DE" sz="2800" dirty="0" err="1" smtClean="0"/>
              <a:t>cooling</a:t>
            </a:r>
            <a:r>
              <a:rPr lang="de-DE" sz="2800" dirty="0" smtClean="0"/>
              <a:t> rate </a:t>
            </a:r>
            <a:r>
              <a:rPr lang="de-DE" sz="2800" dirty="0" err="1" smtClean="0"/>
              <a:t>at</a:t>
            </a:r>
            <a:r>
              <a:rPr lang="de-DE" sz="2800" dirty="0" smtClean="0"/>
              <a:t> </a:t>
            </a:r>
            <a:r>
              <a:rPr lang="de-DE" sz="2800" dirty="0" err="1" smtClean="0"/>
              <a:t>low</a:t>
            </a:r>
            <a:r>
              <a:rPr lang="de-DE" sz="2800" dirty="0" smtClean="0"/>
              <a:t> </a:t>
            </a:r>
            <a:r>
              <a:rPr lang="de-DE" sz="2800" dirty="0" err="1" smtClean="0"/>
              <a:t>temperatures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minimize</a:t>
            </a:r>
            <a:r>
              <a:rPr lang="de-DE" sz="2800" dirty="0" smtClean="0"/>
              <a:t> </a:t>
            </a:r>
            <a:r>
              <a:rPr lang="de-DE" sz="2800" dirty="0" err="1" smtClean="0"/>
              <a:t>distortion</a:t>
            </a:r>
            <a:r>
              <a:rPr lang="de-DE" sz="2800" dirty="0" smtClean="0"/>
              <a:t>.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err="1" smtClean="0"/>
              <a:t>Unfortunately</a:t>
            </a:r>
            <a:r>
              <a:rPr lang="de-DE" sz="2800" dirty="0" smtClean="0"/>
              <a:t>, </a:t>
            </a:r>
            <a:r>
              <a:rPr lang="de-DE" sz="2800" dirty="0" err="1" smtClean="0"/>
              <a:t>no</a:t>
            </a:r>
            <a:r>
              <a:rPr lang="de-DE" sz="2800" dirty="0" smtClean="0"/>
              <a:t> </a:t>
            </a:r>
            <a:r>
              <a:rPr lang="de-DE" sz="2800" dirty="0" err="1" smtClean="0"/>
              <a:t>cooling</a:t>
            </a:r>
            <a:r>
              <a:rPr lang="de-DE" sz="2800" dirty="0" smtClean="0"/>
              <a:t> medium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available</a:t>
            </a:r>
            <a:r>
              <a:rPr lang="de-DE" sz="2800" dirty="0" smtClean="0"/>
              <a:t> </a:t>
            </a:r>
            <a:r>
              <a:rPr lang="de-DE" sz="2800" dirty="0" err="1" smtClean="0"/>
              <a:t>which</a:t>
            </a:r>
            <a:r>
              <a:rPr lang="de-DE" sz="2800" dirty="0" smtClean="0"/>
              <a:t> </a:t>
            </a:r>
            <a:r>
              <a:rPr lang="de-DE" sz="2800" dirty="0" err="1" smtClean="0"/>
              <a:t>satisfies</a:t>
            </a:r>
            <a:r>
              <a:rPr lang="de-DE" sz="2800" dirty="0" smtClean="0"/>
              <a:t> </a:t>
            </a:r>
            <a:r>
              <a:rPr lang="de-DE" sz="2800" dirty="0" err="1" smtClean="0"/>
              <a:t>both</a:t>
            </a:r>
            <a:r>
              <a:rPr lang="de-DE" sz="2800" dirty="0" smtClean="0"/>
              <a:t> </a:t>
            </a:r>
            <a:r>
              <a:rPr lang="de-DE" sz="2800" dirty="0" err="1" smtClean="0"/>
              <a:t>these</a:t>
            </a:r>
            <a:r>
              <a:rPr lang="de-DE" sz="2800" dirty="0" smtClean="0"/>
              <a:t> </a:t>
            </a:r>
            <a:r>
              <a:rPr lang="de-DE" sz="2800" dirty="0" err="1" smtClean="0"/>
              <a:t>conditions</a:t>
            </a:r>
            <a:r>
              <a:rPr lang="de-DE" sz="2800" dirty="0" smtClean="0"/>
              <a:t>.</a:t>
            </a:r>
          </a:p>
          <a:p>
            <a:pPr marL="1030288" indent="-566738">
              <a:spcAft>
                <a:spcPts val="600"/>
              </a:spcAft>
              <a:buFont typeface="Symbol" charset="2"/>
              <a:buChar char="-"/>
            </a:pPr>
            <a:r>
              <a:rPr lang="de-DE" sz="2800" dirty="0" err="1" smtClean="0"/>
              <a:t>Water</a:t>
            </a:r>
            <a:r>
              <a:rPr lang="de-DE" sz="2800" dirty="0" smtClean="0"/>
              <a:t> </a:t>
            </a:r>
            <a:r>
              <a:rPr lang="de-DE" sz="2800" dirty="0" err="1" smtClean="0"/>
              <a:t>allows</a:t>
            </a:r>
            <a:r>
              <a:rPr lang="de-DE" sz="2800" dirty="0" smtClean="0"/>
              <a:t> a </a:t>
            </a:r>
            <a:r>
              <a:rPr lang="de-DE" sz="2800" dirty="0" err="1" smtClean="0"/>
              <a:t>very</a:t>
            </a:r>
            <a:r>
              <a:rPr lang="de-DE" sz="2800" dirty="0" smtClean="0"/>
              <a:t> fast </a:t>
            </a:r>
            <a:r>
              <a:rPr lang="de-DE" sz="2800" dirty="0" err="1" smtClean="0"/>
              <a:t>cooling</a:t>
            </a:r>
            <a:r>
              <a:rPr lang="de-DE" sz="2800" dirty="0" smtClean="0"/>
              <a:t> rate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avoid</a:t>
            </a:r>
            <a:r>
              <a:rPr lang="de-DE" sz="2800" dirty="0" smtClean="0"/>
              <a:t> </a:t>
            </a:r>
            <a:r>
              <a:rPr lang="de-DE" sz="2800" dirty="0" err="1" smtClean="0"/>
              <a:t>transformation</a:t>
            </a:r>
            <a:r>
              <a:rPr lang="de-DE" sz="2800" dirty="0" smtClean="0"/>
              <a:t> </a:t>
            </a:r>
            <a:r>
              <a:rPr lang="de-DE" sz="2800" dirty="0" err="1" smtClean="0"/>
              <a:t>at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nose</a:t>
            </a:r>
            <a:r>
              <a:rPr lang="de-DE" sz="2800" dirty="0" smtClean="0"/>
              <a:t> </a:t>
            </a:r>
            <a:r>
              <a:rPr lang="de-DE" sz="2800" dirty="0" err="1" smtClean="0"/>
              <a:t>region</a:t>
            </a:r>
            <a:r>
              <a:rPr lang="de-DE" sz="2800" dirty="0" smtClean="0"/>
              <a:t>. </a:t>
            </a:r>
            <a:r>
              <a:rPr lang="de-DE" sz="2800" dirty="0" err="1" smtClean="0"/>
              <a:t>However</a:t>
            </a:r>
            <a:r>
              <a:rPr lang="de-DE" sz="2800" dirty="0" smtClean="0"/>
              <a:t>,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cooling</a:t>
            </a:r>
            <a:r>
              <a:rPr lang="de-DE" sz="2800" dirty="0" smtClean="0"/>
              <a:t> rate </a:t>
            </a:r>
            <a:r>
              <a:rPr lang="de-DE" sz="2800" dirty="0" err="1" smtClean="0"/>
              <a:t>remains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same </a:t>
            </a:r>
            <a:r>
              <a:rPr lang="de-DE" sz="2800" dirty="0" err="1" smtClean="0"/>
              <a:t>even</a:t>
            </a:r>
            <a:r>
              <a:rPr lang="de-DE" sz="2800" dirty="0" smtClean="0"/>
              <a:t> </a:t>
            </a:r>
            <a:r>
              <a:rPr lang="de-DE" sz="2800" dirty="0" err="1" smtClean="0"/>
              <a:t>at</a:t>
            </a:r>
            <a:r>
              <a:rPr lang="de-DE" sz="2800" dirty="0" smtClean="0"/>
              <a:t> </a:t>
            </a:r>
            <a:r>
              <a:rPr lang="de-DE" sz="2800" dirty="0" err="1" smtClean="0"/>
              <a:t>room</a:t>
            </a:r>
            <a:r>
              <a:rPr lang="de-DE" sz="2800" dirty="0" smtClean="0"/>
              <a:t> </a:t>
            </a:r>
            <a:r>
              <a:rPr lang="de-DE" sz="2800" dirty="0" err="1" smtClean="0"/>
              <a:t>temperature</a:t>
            </a:r>
            <a:r>
              <a:rPr lang="de-DE" sz="2800" dirty="0" smtClean="0"/>
              <a:t> </a:t>
            </a:r>
            <a:r>
              <a:rPr lang="de-DE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de-DE" sz="2800" dirty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danger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of</a:t>
            </a:r>
            <a:r>
              <a:rPr lang="de-DE" sz="2800" dirty="0" smtClean="0">
                <a:sym typeface="Wingdings"/>
              </a:rPr>
              <a:t> sample </a:t>
            </a:r>
            <a:r>
              <a:rPr lang="de-DE" sz="2800" dirty="0" err="1" smtClean="0">
                <a:sym typeface="Wingdings"/>
              </a:rPr>
              <a:t>distortion</a:t>
            </a:r>
            <a:endParaRPr lang="de-DE" sz="2800" dirty="0" smtClean="0">
              <a:sym typeface="Wingdings"/>
            </a:endParaRPr>
          </a:p>
          <a:p>
            <a:pPr marL="1030288" indent="-566738">
              <a:spcAft>
                <a:spcPts val="600"/>
              </a:spcAft>
              <a:buFont typeface="Symbol" charset="2"/>
              <a:buChar char="-"/>
            </a:pPr>
            <a:r>
              <a:rPr lang="de-DE" sz="2800" dirty="0" err="1" smtClean="0">
                <a:sym typeface="Wingdings"/>
              </a:rPr>
              <a:t>Cooling</a:t>
            </a:r>
            <a:r>
              <a:rPr lang="de-DE" sz="2800" dirty="0" smtClean="0">
                <a:sym typeface="Wingdings"/>
              </a:rPr>
              <a:t> in </a:t>
            </a:r>
            <a:r>
              <a:rPr lang="de-DE" sz="2800" dirty="0" err="1" smtClean="0">
                <a:sym typeface="Wingdings"/>
              </a:rPr>
              <a:t>air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is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too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slow</a:t>
            </a:r>
            <a:r>
              <a:rPr lang="de-DE" sz="2800" dirty="0" smtClean="0">
                <a:sym typeface="Wingdings"/>
              </a:rPr>
              <a:t> (</a:t>
            </a:r>
            <a:r>
              <a:rPr lang="de-DE" sz="2800" dirty="0" err="1" smtClean="0">
                <a:sym typeface="Wingdings"/>
              </a:rPr>
              <a:t>hence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no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distortion</a:t>
            </a:r>
            <a:r>
              <a:rPr lang="de-DE" sz="2800" dirty="0" smtClean="0">
                <a:sym typeface="Wingdings"/>
              </a:rPr>
              <a:t>); </a:t>
            </a:r>
            <a:r>
              <a:rPr lang="de-DE" sz="2800" dirty="0" err="1" smtClean="0">
                <a:sym typeface="Wingdings"/>
              </a:rPr>
              <a:t>however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it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is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too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slow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for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hardening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the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steel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09786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25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4" y="-5320"/>
            <a:ext cx="9147073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err="1" smtClean="0">
                <a:latin typeface="Calibri" charset="0"/>
              </a:rPr>
              <a:t>Effect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of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quenching</a:t>
            </a:r>
            <a:r>
              <a:rPr lang="de-DE" u="sng" dirty="0" smtClean="0">
                <a:latin typeface="Calibri" charset="0"/>
              </a:rPr>
              <a:t> medium</a:t>
            </a:r>
            <a:endParaRPr lang="de-DE" u="sng" dirty="0">
              <a:latin typeface="Calibri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79294" y="811777"/>
            <a:ext cx="8830235" cy="4001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dirty="0" smtClean="0"/>
              <a:t>Listing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some</a:t>
            </a:r>
            <a:r>
              <a:rPr lang="de-DE" sz="2800" dirty="0" smtClean="0"/>
              <a:t> </a:t>
            </a:r>
            <a:r>
              <a:rPr lang="de-DE" sz="2800" dirty="0" err="1" smtClean="0"/>
              <a:t>common</a:t>
            </a:r>
            <a:r>
              <a:rPr lang="de-DE" sz="2800" dirty="0" smtClean="0"/>
              <a:t> </a:t>
            </a:r>
            <a:r>
              <a:rPr lang="de-DE" sz="2800" dirty="0" err="1" smtClean="0"/>
              <a:t>quenching</a:t>
            </a:r>
            <a:r>
              <a:rPr lang="de-DE" sz="2800" dirty="0" smtClean="0"/>
              <a:t> </a:t>
            </a:r>
            <a:r>
              <a:rPr lang="de-DE" sz="2800" dirty="0" err="1" smtClean="0"/>
              <a:t>media</a:t>
            </a:r>
            <a:r>
              <a:rPr lang="de-DE" sz="2800" dirty="0" smtClean="0"/>
              <a:t> in </a:t>
            </a:r>
            <a:r>
              <a:rPr lang="de-DE" sz="2800" dirty="0" err="1" smtClean="0"/>
              <a:t>order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decreasing</a:t>
            </a:r>
            <a:r>
              <a:rPr lang="de-DE" sz="2800" dirty="0" smtClean="0"/>
              <a:t> </a:t>
            </a:r>
            <a:r>
              <a:rPr lang="de-DE" sz="2800" dirty="0" err="1" smtClean="0"/>
              <a:t>quenching</a:t>
            </a:r>
            <a:r>
              <a:rPr lang="de-DE" sz="2800" dirty="0" smtClean="0"/>
              <a:t> </a:t>
            </a:r>
            <a:r>
              <a:rPr lang="de-DE" sz="2800" dirty="0" err="1" smtClean="0"/>
              <a:t>severity</a:t>
            </a:r>
            <a:r>
              <a:rPr lang="de-DE" sz="2800" dirty="0" smtClean="0"/>
              <a:t>: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err="1" smtClean="0"/>
              <a:t>Water</a:t>
            </a:r>
            <a:r>
              <a:rPr lang="de-DE" sz="2800" dirty="0" smtClean="0"/>
              <a:t> </a:t>
            </a:r>
            <a:r>
              <a:rPr lang="de-DE" sz="2800" dirty="0" err="1" smtClean="0"/>
              <a:t>solution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10% </a:t>
            </a:r>
            <a:r>
              <a:rPr lang="de-DE" sz="2800" dirty="0" err="1" smtClean="0"/>
              <a:t>NaCl</a:t>
            </a:r>
            <a:r>
              <a:rPr lang="de-DE" sz="2800" dirty="0" smtClean="0"/>
              <a:t> (</a:t>
            </a:r>
            <a:r>
              <a:rPr lang="de-DE" sz="2800" dirty="0" err="1" smtClean="0"/>
              <a:t>brine</a:t>
            </a:r>
            <a:r>
              <a:rPr lang="de-DE" sz="2800" dirty="0" smtClean="0"/>
              <a:t>)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err="1" smtClean="0"/>
              <a:t>Tap</a:t>
            </a:r>
            <a:r>
              <a:rPr lang="de-DE" sz="2800" dirty="0" smtClean="0"/>
              <a:t> </a:t>
            </a:r>
            <a:r>
              <a:rPr lang="de-DE" sz="2800" dirty="0" err="1" smtClean="0"/>
              <a:t>water</a:t>
            </a:r>
            <a:endParaRPr lang="de-DE" sz="2800" dirty="0" smtClean="0"/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err="1" smtClean="0"/>
              <a:t>Fused</a:t>
            </a:r>
            <a:r>
              <a:rPr lang="de-DE" sz="2800" dirty="0" smtClean="0"/>
              <a:t> </a:t>
            </a:r>
            <a:r>
              <a:rPr lang="de-DE" sz="2800" dirty="0" err="1" smtClean="0"/>
              <a:t>or</a:t>
            </a:r>
            <a:r>
              <a:rPr lang="de-DE" sz="2800" dirty="0" smtClean="0"/>
              <a:t> liquid </a:t>
            </a:r>
            <a:r>
              <a:rPr lang="de-DE" sz="2800" dirty="0" err="1" smtClean="0"/>
              <a:t>salts</a:t>
            </a:r>
            <a:endParaRPr lang="de-DE" sz="2800" dirty="0" smtClean="0"/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/>
              <a:t>Soluble </a:t>
            </a:r>
            <a:r>
              <a:rPr lang="de-DE" sz="2800" dirty="0" err="1" smtClean="0"/>
              <a:t>oil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water</a:t>
            </a:r>
            <a:r>
              <a:rPr lang="de-DE" sz="2800" dirty="0" smtClean="0"/>
              <a:t> </a:t>
            </a:r>
            <a:r>
              <a:rPr lang="de-DE" sz="2800" dirty="0" err="1" smtClean="0"/>
              <a:t>solutions</a:t>
            </a:r>
            <a:endParaRPr lang="de-DE" sz="2800" dirty="0" smtClean="0"/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err="1" smtClean="0"/>
              <a:t>Oil</a:t>
            </a:r>
            <a:endParaRPr lang="de-DE" sz="2800" dirty="0" smtClean="0"/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/>
              <a:t>Air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62949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26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4" y="-5320"/>
            <a:ext cx="9147073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err="1" smtClean="0">
                <a:latin typeface="Calibri" charset="0"/>
              </a:rPr>
              <a:t>Effect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of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quenching</a:t>
            </a:r>
            <a:r>
              <a:rPr lang="de-DE" u="sng" dirty="0" smtClean="0">
                <a:latin typeface="Calibri" charset="0"/>
              </a:rPr>
              <a:t> medium</a:t>
            </a:r>
            <a:endParaRPr lang="de-DE" u="sng" dirty="0">
              <a:latin typeface="Calibri" charset="0"/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5770" y="789371"/>
            <a:ext cx="6952675" cy="596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9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27</a:t>
            </a:fld>
            <a:endParaRPr lang="de-DE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0710" y="792469"/>
            <a:ext cx="6568684" cy="553399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3074" y="-5320"/>
            <a:ext cx="9147073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err="1" smtClean="0">
                <a:latin typeface="Calibri" charset="0"/>
              </a:rPr>
              <a:t>Effect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of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quenching</a:t>
            </a:r>
            <a:r>
              <a:rPr lang="de-DE" u="sng" dirty="0" smtClean="0">
                <a:latin typeface="Calibri" charset="0"/>
              </a:rPr>
              <a:t> medium</a:t>
            </a:r>
            <a:endParaRPr lang="de-DE" u="sng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34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28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360706" y="2868706"/>
            <a:ext cx="4192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 smtClean="0"/>
              <a:t>Lecture</a:t>
            </a:r>
            <a:r>
              <a:rPr lang="de-DE" sz="2800" b="1" dirty="0" smtClean="0"/>
              <a:t> 5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2815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29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4" y="-5320"/>
            <a:ext cx="9147073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err="1" smtClean="0">
                <a:latin typeface="Calibri" charset="0"/>
              </a:rPr>
              <a:t>Quenching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severity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of</a:t>
            </a:r>
            <a:r>
              <a:rPr lang="de-DE" u="sng" dirty="0" smtClean="0">
                <a:latin typeface="Calibri" charset="0"/>
              </a:rPr>
              <a:t> different </a:t>
            </a:r>
            <a:r>
              <a:rPr lang="de-DE" u="sng" dirty="0" err="1" smtClean="0">
                <a:latin typeface="Calibri" charset="0"/>
              </a:rPr>
              <a:t>media</a:t>
            </a:r>
            <a:endParaRPr lang="de-DE" u="sng" dirty="0">
              <a:latin typeface="Calibri" charset="0"/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9" y="696823"/>
            <a:ext cx="7622241" cy="572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7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3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4" y="-5320"/>
            <a:ext cx="9147073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err="1" smtClean="0">
                <a:latin typeface="Calibri" charset="0"/>
              </a:rPr>
              <a:t>Hardenability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plot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from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Jominy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test</a:t>
            </a:r>
            <a:endParaRPr lang="de-DE" u="sng" dirty="0">
              <a:latin typeface="Calibri" charset="0"/>
            </a:endParaRPr>
          </a:p>
        </p:txBody>
      </p:sp>
      <p:grpSp>
        <p:nvGrpSpPr>
          <p:cNvPr id="7" name="Gruppierung 6"/>
          <p:cNvGrpSpPr/>
          <p:nvPr/>
        </p:nvGrpSpPr>
        <p:grpSpPr>
          <a:xfrm>
            <a:off x="1269985" y="925163"/>
            <a:ext cx="6230486" cy="5595538"/>
            <a:chOff x="14941" y="760812"/>
            <a:chExt cx="4740763" cy="4184417"/>
          </a:xfrm>
        </p:grpSpPr>
        <p:pic>
          <p:nvPicPr>
            <p:cNvPr id="5" name="Bild 4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b="44080"/>
            <a:stretch/>
          </p:blipFill>
          <p:spPr>
            <a:xfrm>
              <a:off x="14941" y="760812"/>
              <a:ext cx="4740763" cy="3392835"/>
            </a:xfrm>
            <a:prstGeom prst="rect">
              <a:avLst/>
            </a:prstGeom>
          </p:spPr>
        </p:pic>
        <p:pic>
          <p:nvPicPr>
            <p:cNvPr id="6" name="Bild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613" y="4153648"/>
              <a:ext cx="3858767" cy="791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45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30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4" y="-5320"/>
            <a:ext cx="9147073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err="1" smtClean="0">
                <a:latin typeface="Calibri" charset="0"/>
              </a:rPr>
              <a:t>Effect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of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surface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condition</a:t>
            </a:r>
            <a:endParaRPr lang="de-DE" u="sng" dirty="0">
              <a:latin typeface="Calibri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49412" y="811777"/>
            <a:ext cx="8875059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err="1" smtClean="0"/>
              <a:t>When</a:t>
            </a:r>
            <a:r>
              <a:rPr lang="de-DE" sz="2800" dirty="0" smtClean="0"/>
              <a:t> </a:t>
            </a:r>
            <a:r>
              <a:rPr lang="de-DE" sz="2800" dirty="0" err="1" smtClean="0"/>
              <a:t>steel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exposed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an </a:t>
            </a:r>
            <a:r>
              <a:rPr lang="de-DE" sz="2800" dirty="0" err="1" smtClean="0"/>
              <a:t>oxidizing</a:t>
            </a:r>
            <a:r>
              <a:rPr lang="de-DE" sz="2800" dirty="0" smtClean="0"/>
              <a:t> </a:t>
            </a:r>
            <a:r>
              <a:rPr lang="de-DE" sz="2800" dirty="0" err="1" smtClean="0"/>
              <a:t>atmosphere</a:t>
            </a:r>
            <a:r>
              <a:rPr lang="de-DE" sz="2800" dirty="0" smtClean="0"/>
              <a:t>, due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presence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oxygen</a:t>
            </a:r>
            <a:r>
              <a:rPr lang="de-DE" sz="2800" dirty="0" smtClean="0"/>
              <a:t>/</a:t>
            </a:r>
            <a:r>
              <a:rPr lang="de-DE" sz="2800" dirty="0" err="1" smtClean="0"/>
              <a:t>water</a:t>
            </a:r>
            <a:r>
              <a:rPr lang="de-DE" sz="2800" dirty="0" smtClean="0"/>
              <a:t> </a:t>
            </a:r>
            <a:r>
              <a:rPr lang="de-DE" sz="2800" dirty="0" err="1" smtClean="0"/>
              <a:t>vapor</a:t>
            </a:r>
            <a:r>
              <a:rPr lang="de-DE" sz="2800" dirty="0" smtClean="0"/>
              <a:t> in </a:t>
            </a:r>
            <a:r>
              <a:rPr lang="de-DE" sz="2800" dirty="0" err="1" smtClean="0"/>
              <a:t>furnace</a:t>
            </a:r>
            <a:r>
              <a:rPr lang="de-DE" sz="2800" dirty="0" smtClean="0"/>
              <a:t>, a </a:t>
            </a:r>
            <a:r>
              <a:rPr lang="de-DE" sz="2800" dirty="0" err="1" smtClean="0"/>
              <a:t>scale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iron</a:t>
            </a:r>
            <a:r>
              <a:rPr lang="de-DE" sz="2800" dirty="0" smtClean="0"/>
              <a:t> </a:t>
            </a:r>
            <a:r>
              <a:rPr lang="de-DE" sz="2800" dirty="0" err="1" smtClean="0"/>
              <a:t>oxide</a:t>
            </a:r>
            <a:r>
              <a:rPr lang="de-DE" sz="2800" dirty="0" smtClean="0"/>
              <a:t> </a:t>
            </a:r>
            <a:r>
              <a:rPr lang="de-DE" sz="2800" dirty="0" err="1" smtClean="0"/>
              <a:t>forms</a:t>
            </a:r>
            <a:r>
              <a:rPr lang="de-DE" sz="2800" dirty="0" smtClean="0"/>
              <a:t> on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steel</a:t>
            </a:r>
            <a:r>
              <a:rPr lang="de-DE" sz="2800" dirty="0" smtClean="0"/>
              <a:t> </a:t>
            </a:r>
            <a:r>
              <a:rPr lang="de-DE" sz="2800" dirty="0" err="1" smtClean="0"/>
              <a:t>surface</a:t>
            </a:r>
            <a:endParaRPr lang="de-DE" sz="2800" dirty="0" smtClean="0"/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err="1" smtClean="0"/>
              <a:t>During</a:t>
            </a:r>
            <a:r>
              <a:rPr lang="de-DE" sz="2800" dirty="0" smtClean="0"/>
              <a:t> </a:t>
            </a:r>
            <a:r>
              <a:rPr lang="de-DE" sz="2800" dirty="0" err="1" smtClean="0"/>
              <a:t>cooling</a:t>
            </a:r>
            <a:r>
              <a:rPr lang="de-DE" sz="2800" dirty="0" smtClean="0"/>
              <a:t> after </a:t>
            </a:r>
            <a:r>
              <a:rPr lang="de-DE" sz="2800" dirty="0" err="1" smtClean="0"/>
              <a:t>heat</a:t>
            </a:r>
            <a:r>
              <a:rPr lang="de-DE" sz="2800" dirty="0" smtClean="0"/>
              <a:t> </a:t>
            </a:r>
            <a:r>
              <a:rPr lang="de-DE" sz="2800" dirty="0" err="1" smtClean="0"/>
              <a:t>treatment</a:t>
            </a:r>
            <a:r>
              <a:rPr lang="de-DE" sz="2800" dirty="0" smtClean="0"/>
              <a:t>, </a:t>
            </a:r>
            <a:r>
              <a:rPr lang="de-DE" sz="2800" dirty="0" err="1" smtClean="0"/>
              <a:t>this</a:t>
            </a:r>
            <a:r>
              <a:rPr lang="de-DE" sz="2800" dirty="0" smtClean="0"/>
              <a:t> </a:t>
            </a:r>
            <a:r>
              <a:rPr lang="de-DE" sz="2800" dirty="0" err="1" smtClean="0"/>
              <a:t>scale</a:t>
            </a:r>
            <a:r>
              <a:rPr lang="de-DE" sz="2800" dirty="0" smtClean="0"/>
              <a:t> </a:t>
            </a:r>
            <a:r>
              <a:rPr lang="de-DE" sz="2800" dirty="0" err="1" smtClean="0"/>
              <a:t>can</a:t>
            </a:r>
            <a:r>
              <a:rPr lang="de-DE" sz="2800" dirty="0" smtClean="0"/>
              <a:t> </a:t>
            </a:r>
            <a:r>
              <a:rPr lang="de-DE" sz="2800" dirty="0" err="1" smtClean="0"/>
              <a:t>peel</a:t>
            </a:r>
            <a:r>
              <a:rPr lang="de-DE" sz="2800" dirty="0" smtClean="0"/>
              <a:t> off </a:t>
            </a:r>
            <a:r>
              <a:rPr lang="de-DE" sz="2800" dirty="0" err="1" smtClean="0"/>
              <a:t>at</a:t>
            </a:r>
            <a:r>
              <a:rPr lang="de-DE" sz="2800" dirty="0" smtClean="0"/>
              <a:t> different </a:t>
            </a:r>
            <a:r>
              <a:rPr lang="de-DE" sz="2800" dirty="0" err="1" smtClean="0"/>
              <a:t>locations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component</a:t>
            </a:r>
            <a:r>
              <a:rPr lang="de-DE" sz="2800" dirty="0" smtClean="0"/>
              <a:t> </a:t>
            </a:r>
            <a:r>
              <a:rPr lang="de-DE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de-DE" sz="2800" dirty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resulting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into</a:t>
            </a:r>
            <a:r>
              <a:rPr lang="de-DE" sz="2800" dirty="0" smtClean="0">
                <a:sym typeface="Wingdings"/>
              </a:rPr>
              <a:t> different </a:t>
            </a:r>
            <a:r>
              <a:rPr lang="de-DE" sz="2800" dirty="0" err="1" smtClean="0">
                <a:sym typeface="Wingdings"/>
              </a:rPr>
              <a:t>cooling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rates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at</a:t>
            </a:r>
            <a:r>
              <a:rPr lang="de-DE" sz="2800" dirty="0" smtClean="0">
                <a:sym typeface="Wingdings"/>
              </a:rPr>
              <a:t> different </a:t>
            </a:r>
            <a:r>
              <a:rPr lang="de-DE" sz="2800" dirty="0" err="1" smtClean="0">
                <a:sym typeface="Wingdings"/>
              </a:rPr>
              <a:t>locations</a:t>
            </a:r>
            <a:endParaRPr lang="de-DE" sz="2800" dirty="0" smtClean="0">
              <a:sym typeface="Wingdings"/>
            </a:endParaRP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err="1" smtClean="0">
                <a:sym typeface="Wingdings"/>
              </a:rPr>
              <a:t>Hence</a:t>
            </a:r>
            <a:r>
              <a:rPr lang="de-DE" sz="2800" dirty="0" smtClean="0">
                <a:sym typeface="Wingdings"/>
              </a:rPr>
              <a:t>, </a:t>
            </a:r>
            <a:r>
              <a:rPr lang="de-DE" sz="2800" dirty="0" err="1" smtClean="0">
                <a:sym typeface="Wingdings"/>
              </a:rPr>
              <a:t>variation</a:t>
            </a:r>
            <a:r>
              <a:rPr lang="de-DE" sz="2800" dirty="0" smtClean="0">
                <a:sym typeface="Wingdings"/>
              </a:rPr>
              <a:t> in </a:t>
            </a:r>
            <a:r>
              <a:rPr lang="de-DE" sz="2800" dirty="0" err="1" smtClean="0">
                <a:sym typeface="Wingdings"/>
              </a:rPr>
              <a:t>properties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may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arise</a:t>
            </a:r>
            <a:r>
              <a:rPr lang="de-DE" sz="2800" dirty="0" smtClean="0">
                <a:sym typeface="Wingdings"/>
              </a:rPr>
              <a:t>.</a:t>
            </a:r>
          </a:p>
          <a:p>
            <a:pPr marL="457200" indent="-457200">
              <a:spcAft>
                <a:spcPts val="1200"/>
              </a:spcAft>
              <a:buFont typeface="Wingdings" charset="2"/>
              <a:buChar char="Ø"/>
            </a:pPr>
            <a:r>
              <a:rPr lang="de-DE" sz="2800" dirty="0" err="1" smtClean="0">
                <a:sym typeface="Wingdings"/>
              </a:rPr>
              <a:t>Moreover</a:t>
            </a:r>
            <a:r>
              <a:rPr lang="de-DE" sz="2800" dirty="0" smtClean="0">
                <a:sym typeface="Wingdings"/>
              </a:rPr>
              <a:t>, </a:t>
            </a:r>
            <a:r>
              <a:rPr lang="de-DE" sz="2800" dirty="0" err="1" smtClean="0">
                <a:sym typeface="Wingdings"/>
              </a:rPr>
              <a:t>the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scales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may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clog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up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the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grinding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wheen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during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machining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operations</a:t>
            </a:r>
            <a:endParaRPr lang="de-DE" sz="2800" dirty="0">
              <a:sym typeface="Wingdings"/>
            </a:endParaRPr>
          </a:p>
          <a:p>
            <a:pPr>
              <a:spcAft>
                <a:spcPts val="1200"/>
              </a:spcAft>
            </a:pPr>
            <a:r>
              <a:rPr lang="de-DE" sz="2800" dirty="0" smtClean="0">
                <a:solidFill>
                  <a:srgbClr val="0000FF"/>
                </a:solidFill>
                <a:sym typeface="Wingdings"/>
              </a:rPr>
              <a:t>Care </a:t>
            </a:r>
            <a:r>
              <a:rPr lang="de-DE" sz="2800" dirty="0" err="1" smtClean="0">
                <a:solidFill>
                  <a:srgbClr val="0000FF"/>
                </a:solidFill>
                <a:sym typeface="Wingdings"/>
              </a:rPr>
              <a:t>is</a:t>
            </a:r>
            <a:r>
              <a:rPr lang="de-DE" sz="2800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  <a:sym typeface="Wingdings"/>
              </a:rPr>
              <a:t>taken</a:t>
            </a:r>
            <a:r>
              <a:rPr lang="de-DE" sz="2800" dirty="0" smtClean="0">
                <a:solidFill>
                  <a:srgbClr val="0000FF"/>
                </a:solidFill>
                <a:sym typeface="Wingdings"/>
              </a:rPr>
              <a:t> so </a:t>
            </a:r>
            <a:r>
              <a:rPr lang="de-DE" sz="2800" dirty="0" err="1" smtClean="0">
                <a:solidFill>
                  <a:srgbClr val="0000FF"/>
                </a:solidFill>
                <a:sym typeface="Wingdings"/>
              </a:rPr>
              <a:t>that</a:t>
            </a:r>
            <a:r>
              <a:rPr lang="de-DE" sz="2800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  <a:sym typeface="Wingdings"/>
              </a:rPr>
              <a:t>no</a:t>
            </a:r>
            <a:r>
              <a:rPr lang="de-DE" sz="2800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  <a:sym typeface="Wingdings"/>
              </a:rPr>
              <a:t>scaling</a:t>
            </a:r>
            <a:r>
              <a:rPr lang="de-DE" sz="2800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  <a:sym typeface="Wingdings"/>
              </a:rPr>
              <a:t>occurs</a:t>
            </a:r>
            <a:r>
              <a:rPr lang="de-DE" sz="2800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  <a:sym typeface="Wingdings"/>
              </a:rPr>
              <a:t>during</a:t>
            </a:r>
            <a:r>
              <a:rPr lang="de-DE" sz="2800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  <a:sym typeface="Wingdings"/>
              </a:rPr>
              <a:t>heat</a:t>
            </a:r>
            <a:r>
              <a:rPr lang="de-DE" sz="2800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  <a:sym typeface="Wingdings"/>
              </a:rPr>
              <a:t>treatment</a:t>
            </a:r>
            <a:r>
              <a:rPr lang="de-DE" sz="2800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  <a:sym typeface="Wingdings"/>
              </a:rPr>
              <a:t>of</a:t>
            </a:r>
            <a:r>
              <a:rPr lang="de-DE" sz="2800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  <a:sym typeface="Wingdings"/>
              </a:rPr>
              <a:t>steel</a:t>
            </a:r>
            <a:r>
              <a:rPr lang="de-DE" sz="2800" dirty="0" smtClean="0">
                <a:solidFill>
                  <a:srgbClr val="0000FF"/>
                </a:solidFill>
                <a:sym typeface="Wingdings"/>
              </a:rPr>
              <a:t>.</a:t>
            </a:r>
            <a:r>
              <a:rPr lang="de-DE" sz="2800" dirty="0" smtClean="0"/>
              <a:t> 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46900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31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4" y="-5320"/>
            <a:ext cx="9147073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err="1" smtClean="0">
                <a:latin typeface="Calibri" charset="0"/>
              </a:rPr>
              <a:t>Effect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of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size</a:t>
            </a:r>
            <a:r>
              <a:rPr lang="de-DE" u="sng" dirty="0" smtClean="0">
                <a:latin typeface="Calibri" charset="0"/>
              </a:rPr>
              <a:t> &amp; </a:t>
            </a:r>
            <a:r>
              <a:rPr lang="de-DE" u="sng" dirty="0" err="1" smtClean="0">
                <a:latin typeface="Calibri" charset="0"/>
              </a:rPr>
              <a:t>mass</a:t>
            </a:r>
            <a:endParaRPr lang="de-DE" u="sng" dirty="0">
              <a:latin typeface="Calibri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34471" y="737072"/>
            <a:ext cx="87256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/>
              <a:t>As </a:t>
            </a:r>
            <a:r>
              <a:rPr lang="de-DE" sz="2800" dirty="0" err="1" smtClean="0"/>
              <a:t>only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surface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a </a:t>
            </a:r>
            <a:r>
              <a:rPr lang="de-DE" sz="2800" dirty="0" err="1" smtClean="0"/>
              <a:t>piece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in </a:t>
            </a:r>
            <a:r>
              <a:rPr lang="de-DE" sz="2800" dirty="0" err="1" smtClean="0"/>
              <a:t>contact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quenching</a:t>
            </a:r>
            <a:r>
              <a:rPr lang="de-DE" sz="2800" dirty="0" smtClean="0"/>
              <a:t> medium,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ratio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of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surface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area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to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mass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an </a:t>
            </a:r>
            <a:r>
              <a:rPr lang="de-DE" sz="2800" dirty="0" err="1" smtClean="0"/>
              <a:t>important</a:t>
            </a:r>
            <a:r>
              <a:rPr lang="de-DE" sz="2800" dirty="0" smtClean="0"/>
              <a:t> </a:t>
            </a:r>
            <a:r>
              <a:rPr lang="de-DE" sz="2800" dirty="0" err="1" smtClean="0"/>
              <a:t>factor</a:t>
            </a:r>
            <a:r>
              <a:rPr lang="de-DE" sz="2800" dirty="0" smtClean="0"/>
              <a:t> in </a:t>
            </a:r>
            <a:r>
              <a:rPr lang="de-DE" sz="2800" dirty="0" err="1" smtClean="0"/>
              <a:t>determining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cooling</a:t>
            </a:r>
            <a:r>
              <a:rPr lang="de-DE" sz="2800" dirty="0" smtClean="0"/>
              <a:t> rate.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/>
              <a:t>This </a:t>
            </a:r>
            <a:r>
              <a:rPr lang="de-DE" sz="2800" dirty="0" err="1" smtClean="0"/>
              <a:t>ratio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strongly</a:t>
            </a:r>
            <a:r>
              <a:rPr lang="de-DE" sz="2800" dirty="0" smtClean="0"/>
              <a:t> </a:t>
            </a:r>
            <a:r>
              <a:rPr lang="de-DE" sz="2800" dirty="0" err="1" smtClean="0"/>
              <a:t>dependent</a:t>
            </a:r>
            <a:r>
              <a:rPr lang="de-DE" sz="2800" dirty="0" smtClean="0"/>
              <a:t> upon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dimensions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shape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component</a:t>
            </a:r>
            <a:r>
              <a:rPr lang="de-DE" sz="2800" dirty="0" smtClean="0"/>
              <a:t>.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/>
              <a:t>As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surface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mass</a:t>
            </a:r>
            <a:r>
              <a:rPr lang="de-DE" sz="2800" dirty="0"/>
              <a:t> </a:t>
            </a:r>
            <a:r>
              <a:rPr lang="de-DE" sz="2800" dirty="0" err="1"/>
              <a:t>ratio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component</a:t>
            </a:r>
            <a:r>
              <a:rPr lang="de-DE" sz="2800" dirty="0"/>
              <a:t> </a:t>
            </a:r>
            <a:r>
              <a:rPr lang="de-DE" sz="2800" dirty="0" err="1"/>
              <a:t>increases</a:t>
            </a:r>
            <a:r>
              <a:rPr lang="de-DE" sz="2800" dirty="0"/>
              <a:t>,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cooling</a:t>
            </a:r>
            <a:r>
              <a:rPr lang="de-DE" sz="2800" dirty="0"/>
              <a:t> rate </a:t>
            </a:r>
            <a:r>
              <a:rPr lang="de-DE" sz="2800" dirty="0" err="1"/>
              <a:t>increases</a:t>
            </a:r>
            <a:r>
              <a:rPr lang="de-DE" sz="2800" dirty="0"/>
              <a:t>.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/>
              <a:t>For components with spherical shapes, this ratio is inversely proportional to the diameter of the component (</a:t>
            </a:r>
            <a:r>
              <a:rPr lang="de-DE" sz="2800" dirty="0" smtClean="0">
                <a:solidFill>
                  <a:srgbClr val="0000FF"/>
                </a:solidFill>
              </a:rPr>
              <a:t>try finding it yourself</a:t>
            </a:r>
            <a:r>
              <a:rPr lang="de-DE" sz="2800" dirty="0" smtClean="0"/>
              <a:t>).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err="1" smtClean="0"/>
              <a:t>Therefore</a:t>
            </a:r>
            <a:r>
              <a:rPr lang="de-DE" sz="2800" dirty="0" smtClean="0"/>
              <a:t>, </a:t>
            </a:r>
            <a:r>
              <a:rPr lang="de-DE" sz="2800" dirty="0" err="1" smtClean="0"/>
              <a:t>for</a:t>
            </a:r>
            <a:r>
              <a:rPr lang="de-DE" sz="2800" dirty="0" smtClean="0"/>
              <a:t> a </a:t>
            </a:r>
            <a:r>
              <a:rPr lang="de-DE" sz="2800" dirty="0" err="1" smtClean="0"/>
              <a:t>fixed</a:t>
            </a:r>
            <a:r>
              <a:rPr lang="de-DE" sz="2800" dirty="0" smtClean="0"/>
              <a:t> </a:t>
            </a:r>
            <a:r>
              <a:rPr lang="de-DE" sz="2800" dirty="0" err="1" smtClean="0"/>
              <a:t>quenching</a:t>
            </a:r>
            <a:r>
              <a:rPr lang="de-DE" sz="2800" dirty="0" smtClean="0"/>
              <a:t> medium, </a:t>
            </a:r>
            <a:r>
              <a:rPr lang="de-DE" sz="2800" dirty="0" err="1" smtClean="0"/>
              <a:t>as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diameter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component</a:t>
            </a:r>
            <a:r>
              <a:rPr lang="de-DE" sz="2800" dirty="0" smtClean="0"/>
              <a:t> </a:t>
            </a:r>
            <a:r>
              <a:rPr lang="de-DE" sz="2800" dirty="0" err="1" smtClean="0"/>
              <a:t>increases</a:t>
            </a:r>
            <a:r>
              <a:rPr lang="de-DE" sz="2800" dirty="0" smtClean="0"/>
              <a:t>,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cooling</a:t>
            </a:r>
            <a:r>
              <a:rPr lang="de-DE" sz="2800" dirty="0" smtClean="0"/>
              <a:t> rate </a:t>
            </a:r>
            <a:r>
              <a:rPr lang="de-DE" sz="2800" dirty="0" err="1" smtClean="0"/>
              <a:t>decreases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86410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32</a:t>
            </a:fld>
            <a:endParaRPr lang="de-DE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3074" y="-5320"/>
            <a:ext cx="9147073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err="1" smtClean="0">
                <a:latin typeface="Calibri" charset="0"/>
              </a:rPr>
              <a:t>Effect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of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size</a:t>
            </a:r>
            <a:r>
              <a:rPr lang="de-DE" u="sng" dirty="0" smtClean="0">
                <a:latin typeface="Calibri" charset="0"/>
              </a:rPr>
              <a:t> &amp; </a:t>
            </a:r>
            <a:r>
              <a:rPr lang="de-DE" u="sng" dirty="0" err="1" smtClean="0">
                <a:latin typeface="Calibri" charset="0"/>
              </a:rPr>
              <a:t>mass</a:t>
            </a:r>
            <a:endParaRPr lang="de-DE" u="sng" dirty="0">
              <a:latin typeface="Calibri" charset="0"/>
            </a:endParaRPr>
          </a:p>
        </p:txBody>
      </p:sp>
      <p:pic>
        <p:nvPicPr>
          <p:cNvPr id="13" name="Bild 12" descr="Effect of part diameter on cooling rate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28" y="854636"/>
            <a:ext cx="6144559" cy="4570811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164353" y="5587999"/>
            <a:ext cx="88152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Experimental </a:t>
            </a:r>
            <a:r>
              <a:rPr lang="de-DE" sz="2800" dirty="0" err="1" smtClean="0"/>
              <a:t>data</a:t>
            </a:r>
            <a:r>
              <a:rPr lang="de-DE" sz="2800" dirty="0" smtClean="0"/>
              <a:t> </a:t>
            </a:r>
            <a:r>
              <a:rPr lang="de-DE" sz="2800" dirty="0" err="1" smtClean="0"/>
              <a:t>obtained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quenching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stainless</a:t>
            </a:r>
            <a:r>
              <a:rPr lang="de-DE" sz="2800" dirty="0" smtClean="0"/>
              <a:t> </a:t>
            </a:r>
            <a:r>
              <a:rPr lang="de-DE" sz="2800" dirty="0" err="1" smtClean="0"/>
              <a:t>steel</a:t>
            </a:r>
            <a:r>
              <a:rPr lang="de-DE" sz="2800" dirty="0" smtClean="0"/>
              <a:t> in normal </a:t>
            </a:r>
            <a:r>
              <a:rPr lang="de-DE" sz="2800" dirty="0" err="1" smtClean="0"/>
              <a:t>oil</a:t>
            </a:r>
            <a:endParaRPr lang="de-DE" sz="2800" dirty="0"/>
          </a:p>
        </p:txBody>
      </p:sp>
      <p:sp>
        <p:nvSpPr>
          <p:cNvPr id="15" name="Textfeld 14"/>
          <p:cNvSpPr txBox="1"/>
          <p:nvPr/>
        </p:nvSpPr>
        <p:spPr>
          <a:xfrm>
            <a:off x="4332941" y="1359649"/>
            <a:ext cx="3570942" cy="138499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/>
              <a:t>Component</a:t>
            </a:r>
            <a:r>
              <a:rPr lang="de-DE" sz="2800" dirty="0" smtClean="0"/>
              <a:t> </a:t>
            </a:r>
            <a:r>
              <a:rPr lang="de-DE" sz="2800" dirty="0" err="1" smtClean="0"/>
              <a:t>diamater</a:t>
            </a:r>
            <a:r>
              <a:rPr lang="de-DE" sz="2800" dirty="0" smtClean="0"/>
              <a:t> </a:t>
            </a:r>
            <a:r>
              <a:rPr lang="de-DE" sz="2800" dirty="0" err="1" smtClean="0"/>
              <a:t>decreases</a:t>
            </a:r>
            <a:r>
              <a:rPr lang="de-DE" sz="2800" dirty="0" smtClean="0"/>
              <a:t> </a:t>
            </a:r>
            <a:r>
              <a:rPr lang="de-DE" sz="2800" dirty="0" err="1" smtClean="0"/>
              <a:t>along</a:t>
            </a:r>
            <a:r>
              <a:rPr lang="de-DE" sz="2800" dirty="0" smtClean="0"/>
              <a:t> </a:t>
            </a:r>
            <a:r>
              <a:rPr lang="de-DE" sz="2800" dirty="0" err="1" smtClean="0"/>
              <a:t>this</a:t>
            </a:r>
            <a:r>
              <a:rPr lang="de-DE" sz="2800" dirty="0" smtClean="0"/>
              <a:t> </a:t>
            </a:r>
            <a:r>
              <a:rPr lang="de-DE" sz="2800" dirty="0" err="1" smtClean="0"/>
              <a:t>arrow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00145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33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4" y="-5320"/>
            <a:ext cx="9147073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err="1" smtClean="0">
                <a:latin typeface="Calibri" charset="0"/>
              </a:rPr>
              <a:t>Effect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of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size</a:t>
            </a:r>
            <a:r>
              <a:rPr lang="de-DE" u="sng" dirty="0" smtClean="0">
                <a:latin typeface="Calibri" charset="0"/>
              </a:rPr>
              <a:t> &amp; </a:t>
            </a:r>
            <a:r>
              <a:rPr lang="de-DE" u="sng" dirty="0" err="1" smtClean="0">
                <a:latin typeface="Calibri" charset="0"/>
              </a:rPr>
              <a:t>mass</a:t>
            </a:r>
            <a:endParaRPr lang="de-DE" u="sng" dirty="0">
              <a:latin typeface="Calibri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34471" y="737072"/>
            <a:ext cx="8725648" cy="463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err="1" smtClean="0"/>
              <a:t>During</a:t>
            </a:r>
            <a:r>
              <a:rPr lang="de-DE" sz="2800" dirty="0" smtClean="0"/>
              <a:t> </a:t>
            </a:r>
            <a:r>
              <a:rPr lang="de-DE" sz="2800" dirty="0" err="1" smtClean="0"/>
              <a:t>quenching</a:t>
            </a:r>
            <a:r>
              <a:rPr lang="de-DE" sz="2800" dirty="0" smtClean="0"/>
              <a:t>,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surface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any</a:t>
            </a:r>
            <a:r>
              <a:rPr lang="de-DE" sz="2800" dirty="0" smtClean="0"/>
              <a:t> </a:t>
            </a:r>
            <a:r>
              <a:rPr lang="de-DE" sz="2800" dirty="0" err="1" smtClean="0"/>
              <a:t>component</a:t>
            </a:r>
            <a:r>
              <a:rPr lang="de-DE" sz="2800" dirty="0" smtClean="0"/>
              <a:t>, </a:t>
            </a:r>
            <a:r>
              <a:rPr lang="de-DE" sz="2800" dirty="0" err="1" smtClean="0"/>
              <a:t>being</a:t>
            </a:r>
            <a:r>
              <a:rPr lang="de-DE" sz="2800" dirty="0" smtClean="0"/>
              <a:t> in </a:t>
            </a:r>
            <a:r>
              <a:rPr lang="de-DE" sz="2800" dirty="0" err="1" smtClean="0"/>
              <a:t>actual</a:t>
            </a:r>
            <a:r>
              <a:rPr lang="de-DE" sz="2800" dirty="0" smtClean="0"/>
              <a:t> </a:t>
            </a:r>
            <a:r>
              <a:rPr lang="de-DE" sz="2800" dirty="0" err="1" smtClean="0"/>
              <a:t>contact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quenching</a:t>
            </a:r>
            <a:r>
              <a:rPr lang="de-DE" sz="2800" dirty="0" smtClean="0"/>
              <a:t> medium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cooled</a:t>
            </a:r>
            <a:r>
              <a:rPr lang="de-DE" sz="2800" dirty="0" smtClean="0"/>
              <a:t> </a:t>
            </a:r>
            <a:r>
              <a:rPr lang="de-DE" sz="2800" dirty="0" err="1" smtClean="0"/>
              <a:t>at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fastest rate.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/>
              <a:t>The </a:t>
            </a:r>
            <a:r>
              <a:rPr lang="de-DE" sz="2800" dirty="0" err="1" smtClean="0"/>
              <a:t>heat</a:t>
            </a:r>
            <a:r>
              <a:rPr lang="de-DE" sz="2800" dirty="0" smtClean="0"/>
              <a:t> in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interior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component</a:t>
            </a:r>
            <a:r>
              <a:rPr lang="de-DE" sz="2800" dirty="0" smtClean="0"/>
              <a:t> must </a:t>
            </a:r>
            <a:r>
              <a:rPr lang="de-DE" sz="2800" dirty="0" err="1" smtClean="0"/>
              <a:t>be</a:t>
            </a:r>
            <a:r>
              <a:rPr lang="de-DE" sz="2800" dirty="0" smtClean="0"/>
              <a:t> </a:t>
            </a:r>
            <a:r>
              <a:rPr lang="de-DE" sz="2800" dirty="0" err="1" smtClean="0"/>
              <a:t>removed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</a:t>
            </a:r>
            <a:r>
              <a:rPr lang="de-DE" sz="2800" dirty="0" err="1" smtClean="0"/>
              <a:t>conduction</a:t>
            </a:r>
            <a:r>
              <a:rPr lang="de-DE" sz="2800" dirty="0" smtClean="0"/>
              <a:t> </a:t>
            </a:r>
            <a:r>
              <a:rPr lang="de-DE" sz="2800" dirty="0" err="1" smtClean="0"/>
              <a:t>through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bodymass</a:t>
            </a:r>
            <a:endParaRPr lang="de-DE" sz="2800" dirty="0" smtClean="0"/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err="1" smtClean="0"/>
              <a:t>Hence</a:t>
            </a:r>
            <a:r>
              <a:rPr lang="de-DE" sz="2800" dirty="0" smtClean="0"/>
              <a:t>,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cooling</a:t>
            </a:r>
            <a:r>
              <a:rPr lang="de-DE" sz="2800" dirty="0" smtClean="0"/>
              <a:t> rate </a:t>
            </a:r>
            <a:r>
              <a:rPr lang="de-DE" sz="2800" dirty="0" err="1" smtClean="0"/>
              <a:t>at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interior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component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slower</a:t>
            </a:r>
            <a:r>
              <a:rPr lang="de-DE" sz="2800" dirty="0" smtClean="0"/>
              <a:t> </a:t>
            </a:r>
            <a:r>
              <a:rPr lang="de-DE" sz="2800" dirty="0" err="1" smtClean="0"/>
              <a:t>than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surface</a:t>
            </a:r>
            <a:r>
              <a:rPr lang="de-DE" sz="2800" dirty="0" smtClean="0"/>
              <a:t>. 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/>
              <a:t>Such a </a:t>
            </a:r>
            <a:r>
              <a:rPr lang="de-DE" sz="2800" dirty="0" err="1" smtClean="0"/>
              <a:t>variation</a:t>
            </a:r>
            <a:r>
              <a:rPr lang="de-DE" sz="2800" dirty="0" smtClean="0"/>
              <a:t> in </a:t>
            </a:r>
            <a:r>
              <a:rPr lang="de-DE" sz="2800" dirty="0" err="1" smtClean="0"/>
              <a:t>cooling</a:t>
            </a:r>
            <a:r>
              <a:rPr lang="de-DE" sz="2800" dirty="0" smtClean="0"/>
              <a:t> rate </a:t>
            </a:r>
            <a:r>
              <a:rPr lang="de-DE" sz="2800" dirty="0" err="1" smtClean="0"/>
              <a:t>across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radius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a </a:t>
            </a:r>
            <a:r>
              <a:rPr lang="de-DE" sz="2800" dirty="0" err="1" smtClean="0"/>
              <a:t>component</a:t>
            </a:r>
            <a:r>
              <a:rPr lang="de-DE" sz="2800" dirty="0" smtClean="0"/>
              <a:t> will </a:t>
            </a:r>
            <a:r>
              <a:rPr lang="de-DE" sz="2800" dirty="0" err="1" smtClean="0"/>
              <a:t>result</a:t>
            </a:r>
            <a:r>
              <a:rPr lang="de-DE" sz="2800" dirty="0" smtClean="0"/>
              <a:t> in </a:t>
            </a:r>
            <a:r>
              <a:rPr lang="de-DE" sz="2800" dirty="0" err="1" smtClean="0"/>
              <a:t>variation</a:t>
            </a:r>
            <a:r>
              <a:rPr lang="de-DE" sz="2800" dirty="0" smtClean="0"/>
              <a:t> in </a:t>
            </a:r>
            <a:r>
              <a:rPr lang="de-DE" sz="2800" dirty="0" err="1" smtClean="0"/>
              <a:t>hardness</a:t>
            </a:r>
            <a:r>
              <a:rPr lang="de-DE" sz="2800" dirty="0" smtClean="0"/>
              <a:t> </a:t>
            </a:r>
            <a:r>
              <a:rPr lang="de-DE" sz="2800" dirty="0" err="1" smtClean="0"/>
              <a:t>from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surface</a:t>
            </a:r>
            <a:r>
              <a:rPr lang="de-DE" sz="2800" dirty="0" smtClean="0"/>
              <a:t>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10265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34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4" y="-5320"/>
            <a:ext cx="9147073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err="1" smtClean="0">
                <a:latin typeface="Calibri" charset="0"/>
              </a:rPr>
              <a:t>Effect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of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size</a:t>
            </a:r>
            <a:r>
              <a:rPr lang="de-DE" u="sng" dirty="0" smtClean="0">
                <a:latin typeface="Calibri" charset="0"/>
              </a:rPr>
              <a:t> &amp; </a:t>
            </a:r>
            <a:r>
              <a:rPr lang="de-DE" u="sng" dirty="0" err="1" smtClean="0">
                <a:latin typeface="Calibri" charset="0"/>
              </a:rPr>
              <a:t>mass</a:t>
            </a:r>
            <a:endParaRPr lang="de-DE" u="sng" dirty="0">
              <a:latin typeface="Calibri" charset="0"/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37107" y="752012"/>
            <a:ext cx="6555899" cy="592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2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35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4" y="-5320"/>
            <a:ext cx="9147073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err="1" smtClean="0">
                <a:latin typeface="Calibri" charset="0"/>
              </a:rPr>
              <a:t>Effect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of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size</a:t>
            </a:r>
            <a:r>
              <a:rPr lang="de-DE" u="sng" dirty="0" smtClean="0">
                <a:latin typeface="Calibri" charset="0"/>
              </a:rPr>
              <a:t> &amp; </a:t>
            </a:r>
            <a:r>
              <a:rPr lang="de-DE" u="sng" dirty="0" err="1" smtClean="0">
                <a:latin typeface="Calibri" charset="0"/>
              </a:rPr>
              <a:t>mass</a:t>
            </a:r>
            <a:endParaRPr lang="de-DE" u="sng" dirty="0">
              <a:latin typeface="Calibri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49412" y="796836"/>
            <a:ext cx="8875059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de-DE" sz="2800" dirty="0" smtClean="0"/>
              <a:t>A </a:t>
            </a:r>
            <a:r>
              <a:rPr lang="de-DE" sz="2800" dirty="0" err="1" smtClean="0"/>
              <a:t>steel</a:t>
            </a:r>
            <a:r>
              <a:rPr lang="de-DE" sz="2800" dirty="0" smtClean="0"/>
              <a:t> bar </a:t>
            </a:r>
            <a:r>
              <a:rPr lang="de-DE" sz="2800" dirty="0" err="1" smtClean="0"/>
              <a:t>witha</a:t>
            </a:r>
            <a:r>
              <a:rPr lang="de-DE" sz="2800" dirty="0" smtClean="0"/>
              <a:t> </a:t>
            </a:r>
            <a:r>
              <a:rPr lang="de-DE" sz="2800" dirty="0" err="1" smtClean="0"/>
              <a:t>diameter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1 </a:t>
            </a:r>
            <a:r>
              <a:rPr lang="de-DE" sz="2800" dirty="0" err="1" smtClean="0"/>
              <a:t>inch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cooled</a:t>
            </a:r>
            <a:r>
              <a:rPr lang="de-DE" sz="2800" dirty="0" smtClean="0"/>
              <a:t> </a:t>
            </a:r>
            <a:r>
              <a:rPr lang="de-DE" sz="2800" dirty="0" err="1" smtClean="0"/>
              <a:t>drastically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</a:t>
            </a:r>
            <a:r>
              <a:rPr lang="de-DE" sz="2800" dirty="0" err="1" smtClean="0"/>
              <a:t>quenching</a:t>
            </a:r>
            <a:r>
              <a:rPr lang="de-DE" sz="2800" dirty="0" smtClean="0"/>
              <a:t> in </a:t>
            </a:r>
            <a:r>
              <a:rPr lang="de-DE" sz="2800" dirty="0" err="1" smtClean="0"/>
              <a:t>water</a:t>
            </a:r>
            <a:endParaRPr lang="de-DE" sz="2800" dirty="0" smtClean="0"/>
          </a:p>
          <a:p>
            <a:pPr marL="457200" indent="-457200">
              <a:buFont typeface="Wingdings" charset="2"/>
              <a:buChar char="Ø"/>
            </a:pPr>
            <a:r>
              <a:rPr lang="de-DE" sz="2800" dirty="0" err="1" smtClean="0"/>
              <a:t>At</a:t>
            </a:r>
            <a:r>
              <a:rPr lang="de-DE" sz="2800" dirty="0" smtClean="0"/>
              <a:t> </a:t>
            </a:r>
            <a:r>
              <a:rPr lang="de-DE" sz="2800" dirty="0" err="1" smtClean="0"/>
              <a:t>any</a:t>
            </a:r>
            <a:r>
              <a:rPr lang="de-DE" sz="2800" dirty="0" smtClean="0"/>
              <a:t> time,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surface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bar will cool </a:t>
            </a:r>
            <a:r>
              <a:rPr lang="de-DE" sz="2800" dirty="0" err="1" smtClean="0"/>
              <a:t>significantly</a:t>
            </a:r>
            <a:r>
              <a:rPr lang="de-DE" sz="2800" dirty="0" smtClean="0"/>
              <a:t> </a:t>
            </a:r>
            <a:r>
              <a:rPr lang="de-DE" sz="2800" dirty="0" err="1" smtClean="0"/>
              <a:t>faster</a:t>
            </a:r>
            <a:r>
              <a:rPr lang="de-DE" sz="2800" dirty="0" smtClean="0"/>
              <a:t> </a:t>
            </a:r>
            <a:r>
              <a:rPr lang="de-DE" sz="2800" dirty="0" err="1" smtClean="0"/>
              <a:t>than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center</a:t>
            </a:r>
            <a:r>
              <a:rPr lang="de-DE" sz="2800" dirty="0" smtClean="0"/>
              <a:t> </a:t>
            </a:r>
            <a:r>
              <a:rPr lang="de-DE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de-DE" sz="2800" dirty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the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temperature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at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the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surface</a:t>
            </a:r>
            <a:r>
              <a:rPr lang="de-DE" sz="2800" dirty="0" smtClean="0">
                <a:sym typeface="Wingdings"/>
              </a:rPr>
              <a:t> will </a:t>
            </a:r>
            <a:r>
              <a:rPr lang="de-DE" sz="2800" dirty="0" err="1" smtClean="0">
                <a:sym typeface="Wingdings"/>
              </a:rPr>
              <a:t>be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much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lower</a:t>
            </a:r>
            <a:endParaRPr lang="de-DE" sz="2800" dirty="0">
              <a:sym typeface="Wingdings"/>
            </a:endParaRPr>
          </a:p>
          <a:p>
            <a:pPr marL="457200" indent="-457200">
              <a:buFont typeface="Wingdings" charset="2"/>
              <a:buChar char="Ø"/>
            </a:pPr>
            <a:r>
              <a:rPr lang="de-DE" sz="2800" dirty="0" smtClean="0">
                <a:sym typeface="Wingdings"/>
              </a:rPr>
              <a:t>The </a:t>
            </a:r>
            <a:r>
              <a:rPr lang="de-DE" sz="2800" dirty="0" err="1" smtClean="0">
                <a:sym typeface="Wingdings"/>
              </a:rPr>
              <a:t>red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line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shows</a:t>
            </a:r>
            <a:r>
              <a:rPr lang="de-DE" sz="2800" dirty="0" smtClean="0">
                <a:sym typeface="Wingdings"/>
              </a:rPr>
              <a:t>, 2 sec. After </a:t>
            </a:r>
            <a:r>
              <a:rPr lang="de-DE" sz="2800" dirty="0" err="1" smtClean="0">
                <a:sym typeface="Wingdings"/>
              </a:rPr>
              <a:t>quenching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the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surface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is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at</a:t>
            </a:r>
            <a:r>
              <a:rPr lang="de-DE" sz="2800" dirty="0" smtClean="0">
                <a:sym typeface="Wingdings"/>
              </a:rPr>
              <a:t> 600 °C </a:t>
            </a:r>
            <a:r>
              <a:rPr lang="de-DE" sz="2800" dirty="0" err="1" smtClean="0">
                <a:sym typeface="Wingdings"/>
              </a:rPr>
              <a:t>while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the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center</a:t>
            </a:r>
            <a:r>
              <a:rPr lang="de-DE" sz="2800" dirty="0" smtClean="0">
                <a:sym typeface="Wingdings"/>
              </a:rPr>
              <a:t> will </a:t>
            </a:r>
            <a:r>
              <a:rPr lang="de-DE" sz="2800" dirty="0" err="1" smtClean="0">
                <a:sym typeface="Wingdings"/>
              </a:rPr>
              <a:t>be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at</a:t>
            </a:r>
            <a:r>
              <a:rPr lang="de-DE" sz="2800" dirty="0" smtClean="0">
                <a:sym typeface="Wingdings"/>
              </a:rPr>
              <a:t> 1470 °C</a:t>
            </a:r>
          </a:p>
          <a:p>
            <a:pPr marL="457200" indent="-457200">
              <a:buFont typeface="Wingdings" charset="2"/>
              <a:buChar char="Ø"/>
            </a:pPr>
            <a:r>
              <a:rPr lang="de-DE" sz="2800" dirty="0" err="1" smtClean="0">
                <a:sym typeface="Wingdings"/>
              </a:rPr>
              <a:t>Hence</a:t>
            </a:r>
            <a:r>
              <a:rPr lang="de-DE" sz="2800" dirty="0" smtClean="0">
                <a:sym typeface="Wingdings"/>
              </a:rPr>
              <a:t>, </a:t>
            </a:r>
            <a:r>
              <a:rPr lang="de-DE" sz="2800" dirty="0" err="1" smtClean="0">
                <a:sym typeface="Wingdings"/>
              </a:rPr>
              <a:t>there</a:t>
            </a:r>
            <a:r>
              <a:rPr lang="de-DE" sz="2800" dirty="0" smtClean="0">
                <a:sym typeface="Wingdings"/>
              </a:rPr>
              <a:t> will </a:t>
            </a:r>
            <a:r>
              <a:rPr lang="de-DE" sz="2800" dirty="0" err="1" smtClean="0">
                <a:sym typeface="Wingdings"/>
              </a:rPr>
              <a:t>be</a:t>
            </a:r>
            <a:r>
              <a:rPr lang="de-DE" sz="2800" dirty="0" smtClean="0">
                <a:sym typeface="Wingdings"/>
              </a:rPr>
              <a:t> a </a:t>
            </a:r>
            <a:r>
              <a:rPr lang="de-DE" sz="2800" dirty="0" err="1" smtClean="0">
                <a:sym typeface="Wingdings"/>
              </a:rPr>
              <a:t>temperature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difference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of</a:t>
            </a:r>
            <a:r>
              <a:rPr lang="de-DE" sz="2800" dirty="0" smtClean="0">
                <a:sym typeface="Wingdings"/>
              </a:rPr>
              <a:t> 870 °C </a:t>
            </a:r>
            <a:r>
              <a:rPr lang="de-DE" sz="2800" dirty="0" err="1" smtClean="0">
                <a:sym typeface="Wingdings"/>
              </a:rPr>
              <a:t>between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the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surface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and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the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center</a:t>
            </a:r>
            <a:endParaRPr lang="de-DE" sz="2800" dirty="0" smtClean="0">
              <a:sym typeface="Wingdings"/>
            </a:endParaRPr>
          </a:p>
          <a:p>
            <a:pPr marL="457200" indent="-457200">
              <a:buFont typeface="Wingdings" charset="2"/>
              <a:buChar char="Ø"/>
            </a:pPr>
            <a:r>
              <a:rPr lang="de-DE" sz="2800" dirty="0" smtClean="0">
                <a:sym typeface="Wingdings"/>
              </a:rPr>
              <a:t>This </a:t>
            </a:r>
            <a:r>
              <a:rPr lang="de-DE" sz="2800" dirty="0" err="1" smtClean="0">
                <a:sym typeface="Wingdings"/>
              </a:rPr>
              <a:t>huge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temperature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difference</a:t>
            </a:r>
            <a:r>
              <a:rPr lang="de-DE" sz="2800" dirty="0" smtClean="0">
                <a:sym typeface="Wingdings"/>
              </a:rPr>
              <a:t> will </a:t>
            </a:r>
            <a:r>
              <a:rPr lang="de-DE" sz="2800" dirty="0" err="1" smtClean="0">
                <a:sym typeface="Wingdings"/>
              </a:rPr>
              <a:t>generate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stresses</a:t>
            </a:r>
            <a:r>
              <a:rPr lang="de-DE" sz="2800" dirty="0" smtClean="0">
                <a:sym typeface="Wingdings"/>
              </a:rPr>
              <a:t> in </a:t>
            </a:r>
            <a:r>
              <a:rPr lang="de-DE" sz="2800" dirty="0" err="1" smtClean="0">
                <a:sym typeface="Wingdings"/>
              </a:rPr>
              <a:t>the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component</a:t>
            </a:r>
            <a:r>
              <a:rPr lang="de-DE" sz="2800" dirty="0" smtClean="0">
                <a:sym typeface="Wingdings"/>
              </a:rPr>
              <a:t>, </a:t>
            </a:r>
            <a:r>
              <a:rPr lang="de-DE" sz="2800" dirty="0" err="1" smtClean="0">
                <a:sym typeface="Wingdings"/>
              </a:rPr>
              <a:t>which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may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eventually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distort</a:t>
            </a:r>
            <a:r>
              <a:rPr lang="de-DE" sz="2800" dirty="0" smtClean="0">
                <a:sym typeface="Wingdings"/>
              </a:rPr>
              <a:t> it.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856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36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4" y="-5320"/>
            <a:ext cx="9147073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err="1" smtClean="0">
                <a:latin typeface="Calibri" charset="0"/>
              </a:rPr>
              <a:t>Austempering</a:t>
            </a:r>
            <a:endParaRPr lang="de-DE" u="sng" dirty="0">
              <a:latin typeface="Calibri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49412" y="796836"/>
            <a:ext cx="8875059" cy="569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de-DE" sz="2800" dirty="0" smtClean="0"/>
              <a:t>This </a:t>
            </a:r>
            <a:r>
              <a:rPr lang="de-DE" sz="2800" dirty="0" err="1" smtClean="0"/>
              <a:t>is</a:t>
            </a:r>
            <a:r>
              <a:rPr lang="de-DE" sz="2800" dirty="0" smtClean="0"/>
              <a:t> a </a:t>
            </a:r>
            <a:r>
              <a:rPr lang="de-DE" sz="2800" dirty="0" err="1" smtClean="0"/>
              <a:t>heat</a:t>
            </a:r>
            <a:r>
              <a:rPr lang="de-DE" sz="2800" dirty="0" smtClean="0"/>
              <a:t> </a:t>
            </a:r>
            <a:r>
              <a:rPr lang="de-DE" sz="2800" dirty="0" err="1" smtClean="0"/>
              <a:t>treatment</a:t>
            </a:r>
            <a:r>
              <a:rPr lang="de-DE" sz="2800" dirty="0" smtClean="0"/>
              <a:t> </a:t>
            </a:r>
            <a:r>
              <a:rPr lang="de-DE" sz="2800" dirty="0" err="1" smtClean="0"/>
              <a:t>process</a:t>
            </a:r>
            <a:r>
              <a:rPr lang="de-DE" sz="2800" dirty="0" smtClean="0"/>
              <a:t> </a:t>
            </a:r>
            <a:r>
              <a:rPr lang="de-DE" sz="2800" dirty="0" err="1" smtClean="0"/>
              <a:t>developed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obtain</a:t>
            </a:r>
            <a:r>
              <a:rPr lang="de-DE" sz="2800" dirty="0" smtClean="0"/>
              <a:t> a 100% </a:t>
            </a:r>
            <a:r>
              <a:rPr lang="de-DE" sz="2800" dirty="0" err="1" smtClean="0"/>
              <a:t>bainitic</a:t>
            </a:r>
            <a:r>
              <a:rPr lang="de-DE" sz="2800" dirty="0" smtClean="0"/>
              <a:t> </a:t>
            </a:r>
            <a:r>
              <a:rPr lang="de-DE" sz="2800" dirty="0" err="1" smtClean="0"/>
              <a:t>microstructure</a:t>
            </a:r>
            <a:endParaRPr lang="de-DE" sz="2800" dirty="0" smtClean="0"/>
          </a:p>
          <a:p>
            <a:pPr marL="457200" indent="-457200">
              <a:buFont typeface="Wingdings" charset="2"/>
              <a:buChar char="Ø"/>
            </a:pPr>
            <a:r>
              <a:rPr lang="de-DE" sz="2800" dirty="0" smtClean="0"/>
              <a:t>After </a:t>
            </a:r>
            <a:r>
              <a:rPr lang="de-DE" sz="2800" dirty="0" err="1" smtClean="0"/>
              <a:t>austenitizing</a:t>
            </a:r>
            <a:r>
              <a:rPr lang="de-DE" sz="2800" dirty="0" smtClean="0"/>
              <a:t>,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part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rapidly</a:t>
            </a:r>
            <a:r>
              <a:rPr lang="de-DE" sz="2800" dirty="0" smtClean="0"/>
              <a:t> </a:t>
            </a:r>
            <a:r>
              <a:rPr lang="de-DE" sz="2800" dirty="0" err="1" smtClean="0"/>
              <a:t>cooled</a:t>
            </a:r>
            <a:r>
              <a:rPr lang="de-DE" sz="2800" dirty="0" smtClean="0"/>
              <a:t> in a </a:t>
            </a:r>
            <a:r>
              <a:rPr lang="de-DE" sz="2800" dirty="0" err="1" smtClean="0"/>
              <a:t>salt</a:t>
            </a:r>
            <a:r>
              <a:rPr lang="de-DE" sz="2800" dirty="0" smtClean="0"/>
              <a:t> </a:t>
            </a:r>
            <a:r>
              <a:rPr lang="de-DE" sz="2800" dirty="0" err="1" smtClean="0"/>
              <a:t>bath</a:t>
            </a:r>
            <a:r>
              <a:rPr lang="de-DE" sz="2800" dirty="0" smtClean="0"/>
              <a:t> </a:t>
            </a:r>
            <a:r>
              <a:rPr lang="de-DE" sz="2800" dirty="0" err="1" smtClean="0"/>
              <a:t>held</a:t>
            </a:r>
            <a:r>
              <a:rPr lang="de-DE" sz="2800" dirty="0" smtClean="0"/>
              <a:t> in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bainitic</a:t>
            </a:r>
            <a:r>
              <a:rPr lang="de-DE" sz="2800" dirty="0" smtClean="0"/>
              <a:t> </a:t>
            </a:r>
            <a:r>
              <a:rPr lang="de-DE" sz="2800" dirty="0" err="1" smtClean="0"/>
              <a:t>temperature</a:t>
            </a:r>
            <a:r>
              <a:rPr lang="de-DE" sz="2800" dirty="0" smtClean="0"/>
              <a:t> </a:t>
            </a:r>
            <a:r>
              <a:rPr lang="de-DE" sz="2800" dirty="0" err="1" smtClean="0"/>
              <a:t>range</a:t>
            </a:r>
            <a:r>
              <a:rPr lang="de-DE" sz="2800" dirty="0" smtClean="0"/>
              <a:t>.</a:t>
            </a:r>
          </a:p>
          <a:p>
            <a:pPr marL="457200" indent="-457200">
              <a:buFont typeface="Wingdings" charset="2"/>
              <a:buChar char="Ø"/>
            </a:pPr>
            <a:r>
              <a:rPr lang="de-DE" sz="2800" dirty="0" smtClean="0"/>
              <a:t>The </a:t>
            </a:r>
            <a:r>
              <a:rPr lang="de-DE" sz="2800" dirty="0" err="1" smtClean="0"/>
              <a:t>piece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left</a:t>
            </a:r>
            <a:r>
              <a:rPr lang="de-DE" sz="2800" dirty="0" smtClean="0"/>
              <a:t> in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bath</a:t>
            </a:r>
            <a:r>
              <a:rPr lang="de-DE" sz="2800" dirty="0" smtClean="0"/>
              <a:t> </a:t>
            </a:r>
            <a:r>
              <a:rPr lang="de-DE" sz="2800" dirty="0" err="1" smtClean="0"/>
              <a:t>until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transformation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austenite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bainite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complete</a:t>
            </a:r>
            <a:endParaRPr lang="de-DE" sz="2800" dirty="0" smtClean="0"/>
          </a:p>
          <a:p>
            <a:pPr marL="457200" indent="-457200">
              <a:buFont typeface="Wingdings" charset="2"/>
              <a:buChar char="Ø"/>
            </a:pPr>
            <a:r>
              <a:rPr lang="de-DE" sz="2800" dirty="0" err="1" smtClean="0"/>
              <a:t>Austempering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a </a:t>
            </a:r>
            <a:r>
              <a:rPr lang="de-DE" sz="2800" dirty="0" err="1" smtClean="0"/>
              <a:t>complete</a:t>
            </a:r>
            <a:r>
              <a:rPr lang="de-DE" sz="2800" dirty="0" smtClean="0"/>
              <a:t> </a:t>
            </a:r>
            <a:r>
              <a:rPr lang="de-DE" sz="2800" dirty="0" err="1" smtClean="0"/>
              <a:t>heat</a:t>
            </a:r>
            <a:r>
              <a:rPr lang="de-DE" sz="2800" dirty="0" smtClean="0"/>
              <a:t> </a:t>
            </a:r>
            <a:r>
              <a:rPr lang="de-DE" sz="2800" dirty="0" err="1" smtClean="0"/>
              <a:t>treatment</a:t>
            </a:r>
            <a:r>
              <a:rPr lang="de-DE" sz="2800" dirty="0" smtClean="0"/>
              <a:t> </a:t>
            </a:r>
            <a:r>
              <a:rPr lang="de-DE" sz="2800" dirty="0" err="1" smtClean="0"/>
              <a:t>process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no</a:t>
            </a:r>
            <a:r>
              <a:rPr lang="de-DE" sz="2800" dirty="0" smtClean="0"/>
              <a:t> </a:t>
            </a:r>
            <a:r>
              <a:rPr lang="de-DE" sz="2800" dirty="0" err="1" smtClean="0"/>
              <a:t>reheating</a:t>
            </a:r>
            <a:r>
              <a:rPr lang="de-DE" sz="2800" dirty="0" smtClean="0"/>
              <a:t> </a:t>
            </a:r>
            <a:r>
              <a:rPr lang="de-DE" sz="2800" dirty="0" err="1" smtClean="0"/>
              <a:t>like</a:t>
            </a:r>
            <a:r>
              <a:rPr lang="de-DE" sz="2800" dirty="0" smtClean="0"/>
              <a:t> </a:t>
            </a:r>
            <a:r>
              <a:rPr lang="de-DE" sz="2800" dirty="0" err="1" smtClean="0"/>
              <a:t>tempering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needed</a:t>
            </a:r>
            <a:r>
              <a:rPr lang="de-DE" sz="2800" dirty="0" smtClean="0"/>
              <a:t>.</a:t>
            </a:r>
          </a:p>
          <a:p>
            <a:pPr marL="457200" indent="-457200">
              <a:buFont typeface="Wingdings" charset="2"/>
              <a:buChar char="Ø"/>
            </a:pPr>
            <a:r>
              <a:rPr lang="de-DE" sz="2800" dirty="0" err="1" smtClean="0"/>
              <a:t>Austempering</a:t>
            </a:r>
            <a:r>
              <a:rPr lang="de-DE" sz="2800" dirty="0" smtClean="0"/>
              <a:t> </a:t>
            </a:r>
            <a:r>
              <a:rPr lang="de-DE" sz="2800" dirty="0" err="1" smtClean="0"/>
              <a:t>has</a:t>
            </a:r>
            <a:r>
              <a:rPr lang="de-DE" sz="2800" dirty="0" smtClean="0"/>
              <a:t> </a:t>
            </a:r>
            <a:r>
              <a:rPr lang="de-DE" sz="2800" dirty="0" err="1" smtClean="0"/>
              <a:t>several</a:t>
            </a:r>
            <a:r>
              <a:rPr lang="de-DE" sz="2800" dirty="0" smtClean="0"/>
              <a:t> </a:t>
            </a:r>
            <a:r>
              <a:rPr lang="de-DE" sz="2800" dirty="0" err="1" smtClean="0"/>
              <a:t>advantages</a:t>
            </a:r>
            <a:r>
              <a:rPr lang="de-DE" sz="2800" dirty="0" smtClean="0"/>
              <a:t> </a:t>
            </a:r>
            <a:r>
              <a:rPr lang="mr-IN" sz="2800" dirty="0" smtClean="0"/>
              <a:t>–</a:t>
            </a:r>
            <a:r>
              <a:rPr lang="de-DE" sz="2800" dirty="0" smtClean="0"/>
              <a:t> </a:t>
            </a:r>
            <a:r>
              <a:rPr lang="de-DE" sz="2800" dirty="0" err="1" smtClean="0"/>
              <a:t>greater</a:t>
            </a:r>
            <a:r>
              <a:rPr lang="de-DE" sz="2800" dirty="0" smtClean="0"/>
              <a:t> </a:t>
            </a:r>
            <a:r>
              <a:rPr lang="de-DE" sz="2800" dirty="0" err="1" smtClean="0"/>
              <a:t>ductility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toughness</a:t>
            </a:r>
            <a:r>
              <a:rPr lang="de-DE" sz="2800" dirty="0" smtClean="0"/>
              <a:t>, </a:t>
            </a:r>
            <a:r>
              <a:rPr lang="de-DE" sz="2800" dirty="0" err="1" smtClean="0"/>
              <a:t>higher</a:t>
            </a:r>
            <a:r>
              <a:rPr lang="de-DE" sz="2800" dirty="0" smtClean="0"/>
              <a:t> </a:t>
            </a:r>
            <a:r>
              <a:rPr lang="de-DE" sz="2800" dirty="0" err="1" smtClean="0"/>
              <a:t>hardness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lesser</a:t>
            </a:r>
            <a:r>
              <a:rPr lang="de-DE" sz="2800" dirty="0" smtClean="0"/>
              <a:t> </a:t>
            </a:r>
            <a:r>
              <a:rPr lang="de-DE" sz="2800" dirty="0" err="1" smtClean="0"/>
              <a:t>distortion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quench</a:t>
            </a:r>
            <a:r>
              <a:rPr lang="de-DE" sz="2800" dirty="0" smtClean="0"/>
              <a:t> </a:t>
            </a:r>
            <a:r>
              <a:rPr lang="de-DE" sz="2800" dirty="0" err="1" smtClean="0"/>
              <a:t>cracks</a:t>
            </a:r>
            <a:endParaRPr lang="de-DE" sz="2800" dirty="0" smtClean="0"/>
          </a:p>
          <a:p>
            <a:pPr marL="457200" indent="-457200">
              <a:buFont typeface="Wingdings" charset="2"/>
              <a:buChar char="Ø"/>
            </a:pPr>
            <a:r>
              <a:rPr lang="de-DE" sz="2800" dirty="0" err="1" smtClean="0"/>
              <a:t>It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not </a:t>
            </a:r>
            <a:r>
              <a:rPr lang="de-DE" sz="2800" dirty="0" err="1" smtClean="0"/>
              <a:t>suitable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bulky</a:t>
            </a:r>
            <a:r>
              <a:rPr lang="de-DE" sz="2800" dirty="0" smtClean="0"/>
              <a:t> </a:t>
            </a:r>
            <a:r>
              <a:rPr lang="de-DE" sz="2800" dirty="0" err="1" smtClean="0"/>
              <a:t>parts</a:t>
            </a:r>
            <a:r>
              <a:rPr lang="de-DE" sz="2800" dirty="0" smtClean="0"/>
              <a:t> </a:t>
            </a:r>
            <a:r>
              <a:rPr lang="de-DE" sz="2800" dirty="0" err="1" smtClean="0"/>
              <a:t>as</a:t>
            </a:r>
            <a:r>
              <a:rPr lang="de-DE" sz="2800" dirty="0" smtClean="0"/>
              <a:t> </a:t>
            </a:r>
            <a:r>
              <a:rPr lang="de-DE" sz="2800" dirty="0" err="1" smtClean="0"/>
              <a:t>there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necessary</a:t>
            </a:r>
            <a:r>
              <a:rPr lang="de-DE" sz="2800" dirty="0" smtClean="0"/>
              <a:t> fast </a:t>
            </a:r>
            <a:r>
              <a:rPr lang="de-DE" sz="2800" dirty="0" err="1" smtClean="0"/>
              <a:t>cooling</a:t>
            </a:r>
            <a:r>
              <a:rPr lang="de-DE" sz="2800" dirty="0" smtClean="0"/>
              <a:t> </a:t>
            </a:r>
            <a:r>
              <a:rPr lang="de-DE" sz="2800" dirty="0" err="1" smtClean="0"/>
              <a:t>rates</a:t>
            </a:r>
            <a:r>
              <a:rPr lang="de-DE" sz="2800" dirty="0" smtClean="0"/>
              <a:t> in </a:t>
            </a:r>
            <a:r>
              <a:rPr lang="de-DE" sz="2800" dirty="0" err="1" smtClean="0"/>
              <a:t>austempering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not </a:t>
            </a:r>
            <a:r>
              <a:rPr lang="de-DE" sz="2800" dirty="0" err="1" smtClean="0"/>
              <a:t>achievable</a:t>
            </a:r>
            <a:r>
              <a:rPr lang="de-DE" sz="2800" dirty="0" smtClean="0"/>
              <a:t> 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25571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37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4" y="-5320"/>
            <a:ext cx="9147073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err="1" smtClean="0">
                <a:latin typeface="Calibri" charset="0"/>
              </a:rPr>
              <a:t>Schematic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of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various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heat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treatments</a:t>
            </a:r>
            <a:endParaRPr lang="de-DE" u="sng" dirty="0">
              <a:latin typeface="Calibri" charset="0"/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77" y="777891"/>
            <a:ext cx="6525245" cy="570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3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4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4" y="-5320"/>
            <a:ext cx="9147073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err="1" smtClean="0">
                <a:latin typeface="Calibri" charset="0"/>
              </a:rPr>
              <a:t>Hardenability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plot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from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Jominy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test</a:t>
            </a:r>
            <a:endParaRPr lang="de-DE" u="sng" dirty="0">
              <a:latin typeface="Calibri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04589" y="732127"/>
            <a:ext cx="8994587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/>
              <a:t>The </a:t>
            </a:r>
            <a:r>
              <a:rPr lang="de-DE" sz="2800" dirty="0" err="1" smtClean="0"/>
              <a:t>quenched</a:t>
            </a:r>
            <a:r>
              <a:rPr lang="de-DE" sz="2800" dirty="0" smtClean="0"/>
              <a:t> end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cooled</a:t>
            </a:r>
            <a:r>
              <a:rPr lang="de-DE" sz="2800" dirty="0" smtClean="0"/>
              <a:t> </a:t>
            </a:r>
            <a:r>
              <a:rPr lang="de-DE" sz="2800" dirty="0" err="1" smtClean="0"/>
              <a:t>most</a:t>
            </a:r>
            <a:r>
              <a:rPr lang="de-DE" sz="2800" dirty="0" smtClean="0"/>
              <a:t> </a:t>
            </a:r>
            <a:r>
              <a:rPr lang="de-DE" sz="2800" dirty="0" err="1" smtClean="0"/>
              <a:t>rapidly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as</a:t>
            </a:r>
            <a:r>
              <a:rPr lang="de-DE" sz="2800" dirty="0" smtClean="0"/>
              <a:t> 100% </a:t>
            </a:r>
            <a:r>
              <a:rPr lang="de-DE" sz="2800" dirty="0" err="1" smtClean="0"/>
              <a:t>martensite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formed</a:t>
            </a:r>
            <a:r>
              <a:rPr lang="de-DE" sz="2800" dirty="0" smtClean="0"/>
              <a:t> </a:t>
            </a:r>
            <a:r>
              <a:rPr lang="de-DE" sz="2800" dirty="0" err="1" smtClean="0"/>
              <a:t>here</a:t>
            </a:r>
            <a:r>
              <a:rPr lang="de-DE" sz="2800" dirty="0" smtClean="0"/>
              <a:t>, </a:t>
            </a:r>
            <a:r>
              <a:rPr lang="de-DE" sz="2800" dirty="0" err="1" smtClean="0"/>
              <a:t>highest</a:t>
            </a:r>
            <a:r>
              <a:rPr lang="de-DE" sz="2800" dirty="0" smtClean="0"/>
              <a:t> </a:t>
            </a:r>
            <a:r>
              <a:rPr lang="de-DE" sz="2800" dirty="0" err="1" smtClean="0"/>
              <a:t>hardness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obtained</a:t>
            </a:r>
            <a:r>
              <a:rPr lang="de-DE" sz="2800" dirty="0" smtClean="0"/>
              <a:t> </a:t>
            </a:r>
            <a:r>
              <a:rPr lang="de-DE" sz="2800" dirty="0" err="1" smtClean="0"/>
              <a:t>at</a:t>
            </a:r>
            <a:r>
              <a:rPr lang="de-DE" sz="2800" dirty="0" smtClean="0"/>
              <a:t> </a:t>
            </a:r>
            <a:r>
              <a:rPr lang="de-DE" sz="2800" dirty="0" err="1" smtClean="0"/>
              <a:t>this</a:t>
            </a:r>
            <a:r>
              <a:rPr lang="de-DE" sz="2800" dirty="0" smtClean="0"/>
              <a:t> </a:t>
            </a:r>
            <a:r>
              <a:rPr lang="de-DE" sz="2800" dirty="0" err="1" smtClean="0"/>
              <a:t>point</a:t>
            </a:r>
            <a:endParaRPr lang="de-DE" sz="2800" dirty="0" smtClean="0"/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err="1" smtClean="0"/>
              <a:t>Cooling</a:t>
            </a:r>
            <a:r>
              <a:rPr lang="de-DE" sz="2800" dirty="0" smtClean="0"/>
              <a:t> rate </a:t>
            </a:r>
            <a:r>
              <a:rPr lang="de-DE" sz="2800" dirty="0" err="1" smtClean="0"/>
              <a:t>decreases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distance</a:t>
            </a:r>
            <a:r>
              <a:rPr lang="de-DE" sz="2800" dirty="0" smtClean="0"/>
              <a:t> </a:t>
            </a:r>
            <a:r>
              <a:rPr lang="de-DE" sz="2800" dirty="0" err="1" smtClean="0"/>
              <a:t>from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quench</a:t>
            </a:r>
            <a:r>
              <a:rPr lang="de-DE" sz="2800" dirty="0" smtClean="0"/>
              <a:t> end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correspondingly</a:t>
            </a:r>
            <a:r>
              <a:rPr lang="de-DE" sz="2800" dirty="0" smtClean="0"/>
              <a:t> </a:t>
            </a:r>
            <a:r>
              <a:rPr lang="de-DE" sz="2800" dirty="0" err="1" smtClean="0"/>
              <a:t>hardness</a:t>
            </a:r>
            <a:r>
              <a:rPr lang="de-DE" sz="2800" dirty="0" smtClean="0"/>
              <a:t> also </a:t>
            </a:r>
            <a:r>
              <a:rPr lang="de-DE" sz="2800" dirty="0" err="1" smtClean="0"/>
              <a:t>decreases</a:t>
            </a:r>
            <a:endParaRPr lang="de-DE" sz="2800" dirty="0" smtClean="0"/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decreasing</a:t>
            </a:r>
            <a:r>
              <a:rPr lang="de-DE" sz="2800" dirty="0" smtClean="0"/>
              <a:t> </a:t>
            </a:r>
            <a:r>
              <a:rPr lang="de-DE" sz="2800" dirty="0" err="1" smtClean="0"/>
              <a:t>cooling</a:t>
            </a:r>
            <a:r>
              <a:rPr lang="de-DE" sz="2800" dirty="0" smtClean="0"/>
              <a:t> rate </a:t>
            </a:r>
            <a:r>
              <a:rPr lang="de-DE" sz="2800" dirty="0" err="1" smtClean="0"/>
              <a:t>more</a:t>
            </a:r>
            <a:r>
              <a:rPr lang="de-DE" sz="2800" dirty="0" smtClean="0"/>
              <a:t> time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allowed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carbon</a:t>
            </a:r>
            <a:r>
              <a:rPr lang="de-DE" sz="2800" dirty="0" smtClean="0"/>
              <a:t> </a:t>
            </a:r>
            <a:r>
              <a:rPr lang="de-DE" sz="2800" dirty="0" err="1" smtClean="0"/>
              <a:t>diffusion</a:t>
            </a:r>
            <a:r>
              <a:rPr lang="de-DE" sz="2800" dirty="0" smtClean="0"/>
              <a:t> </a:t>
            </a:r>
            <a:r>
              <a:rPr lang="de-DE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de-DE" sz="2800" dirty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correspondingly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pearlite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or</a:t>
            </a:r>
            <a:r>
              <a:rPr lang="de-DE" sz="2800" dirty="0" smtClean="0">
                <a:sym typeface="Wingdings"/>
              </a:rPr>
              <a:t> a </a:t>
            </a:r>
            <a:r>
              <a:rPr lang="de-DE" sz="2800" dirty="0" err="1" smtClean="0">
                <a:sym typeface="Wingdings"/>
              </a:rPr>
              <a:t>mixture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of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pearlite</a:t>
            </a:r>
            <a:r>
              <a:rPr lang="de-DE" sz="2800" dirty="0" smtClean="0">
                <a:sym typeface="Wingdings"/>
              </a:rPr>
              <a:t>, </a:t>
            </a:r>
            <a:r>
              <a:rPr lang="de-DE" sz="2800" dirty="0" err="1" smtClean="0">
                <a:sym typeface="Wingdings"/>
              </a:rPr>
              <a:t>martensite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and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bainite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may</a:t>
            </a:r>
            <a:r>
              <a:rPr lang="de-DE" sz="2800" dirty="0" smtClean="0">
                <a:sym typeface="Wingdings"/>
              </a:rPr>
              <a:t> form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>
                <a:sym typeface="Wingdings"/>
              </a:rPr>
              <a:t>A </a:t>
            </a:r>
            <a:r>
              <a:rPr lang="de-DE" sz="2800" dirty="0" err="1" smtClean="0">
                <a:sym typeface="Wingdings"/>
              </a:rPr>
              <a:t>steel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with</a:t>
            </a:r>
            <a:r>
              <a:rPr lang="de-DE" sz="2800" dirty="0" smtClean="0">
                <a:sym typeface="Wingdings"/>
              </a:rPr>
              <a:t> high </a:t>
            </a:r>
            <a:r>
              <a:rPr lang="de-DE" sz="2800" dirty="0" err="1" smtClean="0">
                <a:sym typeface="Wingdings"/>
              </a:rPr>
              <a:t>hardenability</a:t>
            </a:r>
            <a:r>
              <a:rPr lang="de-DE" sz="2800" dirty="0" smtClean="0">
                <a:sym typeface="Wingdings"/>
              </a:rPr>
              <a:t> will </a:t>
            </a:r>
            <a:r>
              <a:rPr lang="de-DE" sz="2800" dirty="0" err="1" smtClean="0">
                <a:sym typeface="Wingdings"/>
              </a:rPr>
              <a:t>retain</a:t>
            </a:r>
            <a:r>
              <a:rPr lang="de-DE" sz="2800" dirty="0" smtClean="0">
                <a:sym typeface="Wingdings"/>
              </a:rPr>
              <a:t> high </a:t>
            </a:r>
            <a:r>
              <a:rPr lang="de-DE" sz="2800" dirty="0" err="1" smtClean="0">
                <a:sym typeface="Wingdings"/>
              </a:rPr>
              <a:t>hardness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at</a:t>
            </a:r>
            <a:r>
              <a:rPr lang="de-DE" sz="2800" dirty="0" smtClean="0">
                <a:sym typeface="Wingdings"/>
              </a:rPr>
              <a:t> large </a:t>
            </a:r>
            <a:r>
              <a:rPr lang="de-DE" sz="2800" dirty="0" err="1" smtClean="0">
                <a:sym typeface="Wingdings"/>
              </a:rPr>
              <a:t>distances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de-DE" sz="2800" dirty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the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curve</a:t>
            </a:r>
            <a:r>
              <a:rPr lang="de-DE" sz="2800" dirty="0" smtClean="0">
                <a:sym typeface="Wingdings"/>
              </a:rPr>
              <a:t> will </a:t>
            </a:r>
            <a:r>
              <a:rPr lang="de-DE" sz="2800" dirty="0" err="1" smtClean="0">
                <a:sym typeface="Wingdings"/>
              </a:rPr>
              <a:t>be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rather</a:t>
            </a:r>
            <a:r>
              <a:rPr lang="de-DE" sz="2800" dirty="0" smtClean="0">
                <a:sym typeface="Wingdings"/>
              </a:rPr>
              <a:t> flat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err="1" smtClean="0">
                <a:sym typeface="Wingdings"/>
              </a:rPr>
              <a:t>For</a:t>
            </a:r>
            <a:r>
              <a:rPr lang="de-DE" sz="2800" dirty="0" smtClean="0">
                <a:sym typeface="Wingdings"/>
              </a:rPr>
              <a:t> a </a:t>
            </a:r>
            <a:r>
              <a:rPr lang="de-DE" sz="2800" dirty="0" err="1" smtClean="0">
                <a:sym typeface="Wingdings"/>
              </a:rPr>
              <a:t>steel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with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low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hardenability</a:t>
            </a:r>
            <a:r>
              <a:rPr lang="de-DE" sz="2800" dirty="0" smtClean="0">
                <a:sym typeface="Wingdings"/>
              </a:rPr>
              <a:t>, </a:t>
            </a:r>
            <a:r>
              <a:rPr lang="de-DE" sz="2800" dirty="0" err="1" smtClean="0">
                <a:sym typeface="Wingdings"/>
              </a:rPr>
              <a:t>hardness</a:t>
            </a:r>
            <a:r>
              <a:rPr lang="de-DE" sz="2800" dirty="0" smtClean="0">
                <a:sym typeface="Wingdings"/>
              </a:rPr>
              <a:t> will </a:t>
            </a:r>
            <a:r>
              <a:rPr lang="de-DE" sz="2800" dirty="0" err="1" smtClean="0">
                <a:sym typeface="Wingdings"/>
              </a:rPr>
              <a:t>start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dropping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soon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de-DE" sz="2800" dirty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the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curve</a:t>
            </a:r>
            <a:r>
              <a:rPr lang="de-DE" sz="2800" dirty="0" smtClean="0">
                <a:sym typeface="Wingdings"/>
              </a:rPr>
              <a:t> will </a:t>
            </a:r>
            <a:r>
              <a:rPr lang="de-DE" sz="2800" dirty="0" err="1" smtClean="0">
                <a:sym typeface="Wingdings"/>
              </a:rPr>
              <a:t>be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steeper</a:t>
            </a:r>
            <a:r>
              <a:rPr lang="de-DE" sz="2800" dirty="0" smtClean="0">
                <a:sym typeface="Wingdings"/>
              </a:rPr>
              <a:t> 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85341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5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4" y="-5320"/>
            <a:ext cx="9147073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smtClean="0">
                <a:latin typeface="Calibri" charset="0"/>
              </a:rPr>
              <a:t>Steel </a:t>
            </a:r>
            <a:r>
              <a:rPr lang="de-DE" u="sng" dirty="0" err="1" smtClean="0">
                <a:latin typeface="Calibri" charset="0"/>
              </a:rPr>
              <a:t>composition</a:t>
            </a:r>
            <a:r>
              <a:rPr lang="de-DE" u="sng" dirty="0" smtClean="0">
                <a:latin typeface="Calibri" charset="0"/>
              </a:rPr>
              <a:t> &amp; </a:t>
            </a:r>
            <a:r>
              <a:rPr lang="de-DE" u="sng" dirty="0" err="1" smtClean="0">
                <a:latin typeface="Calibri" charset="0"/>
              </a:rPr>
              <a:t>hardenability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plot</a:t>
            </a:r>
            <a:endParaRPr lang="de-DE" u="sng" dirty="0">
              <a:latin typeface="Calibri" charset="0"/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5000" y="770221"/>
            <a:ext cx="5334000" cy="47371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19529" y="5558119"/>
            <a:ext cx="8904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Hardenability</a:t>
            </a:r>
            <a:r>
              <a:rPr lang="de-DE" sz="2800" dirty="0" smtClean="0"/>
              <a:t> </a:t>
            </a:r>
            <a:r>
              <a:rPr lang="de-DE" sz="2800" dirty="0" err="1" smtClean="0"/>
              <a:t>plots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five</a:t>
            </a:r>
            <a:r>
              <a:rPr lang="de-DE" sz="2800" dirty="0" smtClean="0"/>
              <a:t> different </a:t>
            </a:r>
            <a:r>
              <a:rPr lang="de-DE" sz="2800" dirty="0" err="1" smtClean="0"/>
              <a:t>steels</a:t>
            </a:r>
            <a:r>
              <a:rPr lang="de-DE" sz="2800" dirty="0" smtClean="0"/>
              <a:t>, </a:t>
            </a:r>
            <a:r>
              <a:rPr lang="de-DE" sz="2800" dirty="0" err="1" smtClean="0"/>
              <a:t>each</a:t>
            </a:r>
            <a:r>
              <a:rPr lang="de-DE" sz="2800" dirty="0" smtClean="0"/>
              <a:t> </a:t>
            </a:r>
            <a:r>
              <a:rPr lang="de-DE" sz="2800" dirty="0" err="1" smtClean="0"/>
              <a:t>having</a:t>
            </a:r>
            <a:r>
              <a:rPr lang="de-DE" sz="2800" dirty="0" smtClean="0"/>
              <a:t> 0.4 </a:t>
            </a:r>
            <a:r>
              <a:rPr lang="de-DE" sz="2800" dirty="0" err="1" smtClean="0"/>
              <a:t>wt</a:t>
            </a:r>
            <a:r>
              <a:rPr lang="de-DE" sz="2800" dirty="0" smtClean="0"/>
              <a:t>.% C 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96476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6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4" y="-5320"/>
            <a:ext cx="9147073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smtClean="0">
                <a:latin typeface="Calibri" charset="0"/>
              </a:rPr>
              <a:t>Steel </a:t>
            </a:r>
            <a:r>
              <a:rPr lang="de-DE" u="sng" dirty="0" err="1" smtClean="0">
                <a:latin typeface="Calibri" charset="0"/>
              </a:rPr>
              <a:t>composition</a:t>
            </a:r>
            <a:r>
              <a:rPr lang="de-DE" u="sng" dirty="0" smtClean="0">
                <a:latin typeface="Calibri" charset="0"/>
              </a:rPr>
              <a:t> &amp; </a:t>
            </a:r>
            <a:r>
              <a:rPr lang="de-DE" u="sng" dirty="0" err="1" smtClean="0">
                <a:latin typeface="Calibri" charset="0"/>
              </a:rPr>
              <a:t>hardenability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plot</a:t>
            </a:r>
            <a:endParaRPr lang="de-DE" u="sng" dirty="0">
              <a:latin typeface="Calibri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04589" y="791891"/>
            <a:ext cx="899458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/>
              <a:t>All </a:t>
            </a:r>
            <a:r>
              <a:rPr lang="de-DE" sz="2800" dirty="0" err="1" smtClean="0"/>
              <a:t>five</a:t>
            </a:r>
            <a:r>
              <a:rPr lang="de-DE" sz="2800" dirty="0" smtClean="0"/>
              <a:t> </a:t>
            </a:r>
            <a:r>
              <a:rPr lang="de-DE" sz="2800" dirty="0" err="1" smtClean="0"/>
              <a:t>steels</a:t>
            </a:r>
            <a:r>
              <a:rPr lang="de-DE" sz="2800" dirty="0" smtClean="0"/>
              <a:t> in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plot</a:t>
            </a:r>
            <a:r>
              <a:rPr lang="de-DE" sz="2800" dirty="0" smtClean="0"/>
              <a:t> </a:t>
            </a:r>
            <a:r>
              <a:rPr lang="de-DE" sz="2800" dirty="0" err="1" smtClean="0"/>
              <a:t>have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same C-content (0.4 </a:t>
            </a:r>
            <a:r>
              <a:rPr lang="de-DE" sz="2800" dirty="0" err="1" smtClean="0"/>
              <a:t>wt</a:t>
            </a:r>
            <a:r>
              <a:rPr lang="de-DE" sz="2800" dirty="0" smtClean="0"/>
              <a:t>.%).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err="1" smtClean="0"/>
              <a:t>However</a:t>
            </a:r>
            <a:r>
              <a:rPr lang="de-DE" sz="2800" dirty="0" smtClean="0"/>
              <a:t>, apart </a:t>
            </a:r>
            <a:r>
              <a:rPr lang="de-DE" sz="2800" dirty="0" err="1" smtClean="0"/>
              <a:t>from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steel</a:t>
            </a:r>
            <a:r>
              <a:rPr lang="de-DE" sz="2800" dirty="0" smtClean="0"/>
              <a:t> 1040,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other</a:t>
            </a:r>
            <a:r>
              <a:rPr lang="de-DE" sz="2800" dirty="0" smtClean="0"/>
              <a:t> </a:t>
            </a:r>
            <a:r>
              <a:rPr lang="de-DE" sz="2800" dirty="0" err="1" smtClean="0"/>
              <a:t>four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alloy</a:t>
            </a:r>
            <a:r>
              <a:rPr lang="de-DE" sz="2800" dirty="0" smtClean="0"/>
              <a:t> </a:t>
            </a:r>
            <a:r>
              <a:rPr lang="de-DE" sz="2800" dirty="0" err="1" smtClean="0"/>
              <a:t>steels</a:t>
            </a:r>
            <a:r>
              <a:rPr lang="de-DE" sz="2800" dirty="0" smtClean="0"/>
              <a:t>;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steel</a:t>
            </a:r>
            <a:r>
              <a:rPr lang="de-DE" sz="2800" dirty="0" smtClean="0"/>
              <a:t> 1040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plain</a:t>
            </a:r>
            <a:r>
              <a:rPr lang="de-DE" sz="2800" dirty="0" smtClean="0"/>
              <a:t> </a:t>
            </a:r>
            <a:r>
              <a:rPr lang="de-DE" sz="2800" dirty="0" err="1" smtClean="0"/>
              <a:t>carbon</a:t>
            </a:r>
            <a:r>
              <a:rPr lang="de-DE" sz="2800" dirty="0" smtClean="0"/>
              <a:t> </a:t>
            </a:r>
            <a:r>
              <a:rPr lang="de-DE" sz="2800" dirty="0" err="1" smtClean="0"/>
              <a:t>steel</a:t>
            </a:r>
            <a:r>
              <a:rPr lang="de-DE" sz="2800" dirty="0" smtClean="0"/>
              <a:t>.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/>
              <a:t>As the hardness of steel depends only upon its carbon content, all five steels have similar hardness at the surface.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err="1" smtClean="0"/>
              <a:t>Plain</a:t>
            </a:r>
            <a:r>
              <a:rPr lang="de-DE" sz="2800" dirty="0" smtClean="0"/>
              <a:t> </a:t>
            </a:r>
            <a:r>
              <a:rPr lang="de-DE" sz="2800" dirty="0" err="1" smtClean="0"/>
              <a:t>carbon</a:t>
            </a:r>
            <a:r>
              <a:rPr lang="de-DE" sz="2800" dirty="0" smtClean="0"/>
              <a:t> </a:t>
            </a:r>
            <a:r>
              <a:rPr lang="de-DE" sz="2800" dirty="0" err="1" smtClean="0"/>
              <a:t>steel</a:t>
            </a:r>
            <a:r>
              <a:rPr lang="de-DE" sz="2800" dirty="0" smtClean="0"/>
              <a:t>, </a:t>
            </a:r>
            <a:r>
              <a:rPr lang="de-DE" sz="2800" dirty="0" err="1" smtClean="0"/>
              <a:t>having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lowest</a:t>
            </a:r>
            <a:r>
              <a:rPr lang="de-DE" sz="2800" dirty="0" smtClean="0"/>
              <a:t> </a:t>
            </a:r>
            <a:r>
              <a:rPr lang="de-DE" sz="2800" dirty="0" err="1" smtClean="0"/>
              <a:t>hardenability</a:t>
            </a:r>
            <a:r>
              <a:rPr lang="de-DE" sz="2800" dirty="0" smtClean="0"/>
              <a:t>, </a:t>
            </a:r>
            <a:r>
              <a:rPr lang="de-DE" sz="2800" dirty="0" err="1" smtClean="0"/>
              <a:t>shows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steepest</a:t>
            </a:r>
            <a:r>
              <a:rPr lang="de-DE" sz="2800" dirty="0" smtClean="0"/>
              <a:t> </a:t>
            </a:r>
            <a:r>
              <a:rPr lang="de-DE" sz="2800" dirty="0" err="1" smtClean="0"/>
              <a:t>drop</a:t>
            </a:r>
            <a:r>
              <a:rPr lang="de-DE" sz="2800" dirty="0" smtClean="0"/>
              <a:t> in </a:t>
            </a:r>
            <a:r>
              <a:rPr lang="de-DE" sz="2800" dirty="0" err="1" smtClean="0"/>
              <a:t>hardness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distance</a:t>
            </a:r>
            <a:r>
              <a:rPr lang="de-DE" sz="2800" dirty="0" smtClean="0"/>
              <a:t>.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/>
              <a:t>The </a:t>
            </a:r>
            <a:r>
              <a:rPr lang="de-DE" sz="2800" dirty="0" err="1" smtClean="0"/>
              <a:t>hardenability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other</a:t>
            </a:r>
            <a:r>
              <a:rPr lang="de-DE" sz="2800" dirty="0" smtClean="0"/>
              <a:t> </a:t>
            </a:r>
            <a:r>
              <a:rPr lang="de-DE" sz="2800" dirty="0" err="1" smtClean="0"/>
              <a:t>alloy</a:t>
            </a:r>
            <a:r>
              <a:rPr lang="de-DE" sz="2800" dirty="0" smtClean="0"/>
              <a:t> </a:t>
            </a:r>
            <a:r>
              <a:rPr lang="de-DE" sz="2800" dirty="0" err="1" smtClean="0"/>
              <a:t>steels</a:t>
            </a:r>
            <a:r>
              <a:rPr lang="de-DE" sz="2800" dirty="0" smtClean="0"/>
              <a:t> </a:t>
            </a:r>
            <a:r>
              <a:rPr lang="de-DE" sz="2800" dirty="0" err="1" smtClean="0"/>
              <a:t>depends</a:t>
            </a:r>
            <a:r>
              <a:rPr lang="de-DE" sz="2800" dirty="0" smtClean="0"/>
              <a:t> upon </a:t>
            </a:r>
            <a:r>
              <a:rPr lang="de-DE" sz="2800" dirty="0" err="1" smtClean="0"/>
              <a:t>their</a:t>
            </a:r>
            <a:r>
              <a:rPr lang="de-DE" sz="2800" dirty="0" smtClean="0"/>
              <a:t> </a:t>
            </a:r>
            <a:r>
              <a:rPr lang="de-DE" sz="2800" dirty="0" err="1" smtClean="0"/>
              <a:t>respective</a:t>
            </a:r>
            <a:r>
              <a:rPr lang="de-DE" sz="2800" dirty="0" smtClean="0"/>
              <a:t> </a:t>
            </a:r>
            <a:r>
              <a:rPr lang="de-DE" sz="2800" dirty="0" err="1" smtClean="0"/>
              <a:t>chemical</a:t>
            </a:r>
            <a:r>
              <a:rPr lang="de-DE" sz="2800" dirty="0" smtClean="0"/>
              <a:t> </a:t>
            </a:r>
            <a:r>
              <a:rPr lang="de-DE" sz="2800" dirty="0" err="1" smtClean="0"/>
              <a:t>compositions</a:t>
            </a:r>
            <a:r>
              <a:rPr lang="de-DE" sz="2800" dirty="0" smtClean="0"/>
              <a:t>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52852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7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4" y="-5320"/>
            <a:ext cx="9147073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err="1" smtClean="0">
                <a:latin typeface="Calibri" charset="0"/>
              </a:rPr>
              <a:t>Heat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treatment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of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steel</a:t>
            </a:r>
            <a:endParaRPr lang="de-DE" u="sng" dirty="0">
              <a:latin typeface="Calibri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49412" y="766954"/>
            <a:ext cx="883023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dirty="0" err="1" smtClean="0"/>
              <a:t>Heat</a:t>
            </a:r>
            <a:r>
              <a:rPr lang="de-DE" sz="2800" dirty="0" smtClean="0"/>
              <a:t> </a:t>
            </a:r>
            <a:r>
              <a:rPr lang="de-DE" sz="2800" dirty="0" err="1" smtClean="0"/>
              <a:t>treatment</a:t>
            </a:r>
            <a:r>
              <a:rPr lang="de-DE" sz="2800" dirty="0" smtClean="0"/>
              <a:t> </a:t>
            </a:r>
            <a:r>
              <a:rPr lang="de-DE" sz="2800" dirty="0" err="1" smtClean="0"/>
              <a:t>can</a:t>
            </a:r>
            <a:r>
              <a:rPr lang="de-DE" sz="2800" dirty="0" smtClean="0"/>
              <a:t> </a:t>
            </a:r>
            <a:r>
              <a:rPr lang="de-DE" sz="2800" dirty="0" err="1" smtClean="0"/>
              <a:t>be</a:t>
            </a:r>
            <a:r>
              <a:rPr lang="de-DE" sz="2800" dirty="0" smtClean="0"/>
              <a:t> </a:t>
            </a:r>
            <a:r>
              <a:rPr lang="de-DE" sz="2800" dirty="0" err="1" smtClean="0"/>
              <a:t>defined</a:t>
            </a:r>
            <a:r>
              <a:rPr lang="de-DE" sz="2800" dirty="0" smtClean="0"/>
              <a:t> </a:t>
            </a:r>
            <a:r>
              <a:rPr lang="de-DE" sz="2800" dirty="0" err="1" smtClean="0"/>
              <a:t>as</a:t>
            </a:r>
            <a:r>
              <a:rPr lang="de-DE" sz="2800" dirty="0" smtClean="0"/>
              <a:t>:</a:t>
            </a:r>
          </a:p>
          <a:p>
            <a:pPr>
              <a:spcAft>
                <a:spcPts val="600"/>
              </a:spcAft>
            </a:pPr>
            <a:r>
              <a:rPr lang="de-DE" sz="2800" dirty="0" smtClean="0">
                <a:solidFill>
                  <a:srgbClr val="0000FF"/>
                </a:solidFill>
              </a:rPr>
              <a:t>A </a:t>
            </a:r>
            <a:r>
              <a:rPr lang="de-DE" sz="2800" dirty="0" err="1" smtClean="0">
                <a:solidFill>
                  <a:srgbClr val="0000FF"/>
                </a:solidFill>
              </a:rPr>
              <a:t>combination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of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heating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and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cooling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operations</a:t>
            </a:r>
            <a:r>
              <a:rPr lang="de-DE" sz="2800" dirty="0" smtClean="0">
                <a:solidFill>
                  <a:srgbClr val="0000FF"/>
                </a:solidFill>
              </a:rPr>
              <a:t>, </a:t>
            </a:r>
            <a:r>
              <a:rPr lang="de-DE" sz="2800" dirty="0" err="1" smtClean="0">
                <a:solidFill>
                  <a:srgbClr val="0000FF"/>
                </a:solidFill>
              </a:rPr>
              <a:t>timed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and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applied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to</a:t>
            </a:r>
            <a:r>
              <a:rPr lang="de-DE" sz="2800" dirty="0" smtClean="0">
                <a:solidFill>
                  <a:srgbClr val="0000FF"/>
                </a:solidFill>
              </a:rPr>
              <a:t> a </a:t>
            </a:r>
            <a:r>
              <a:rPr lang="de-DE" sz="2800" dirty="0" err="1" smtClean="0">
                <a:solidFill>
                  <a:srgbClr val="0000FF"/>
                </a:solidFill>
              </a:rPr>
              <a:t>metal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or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alloy</a:t>
            </a:r>
            <a:r>
              <a:rPr lang="de-DE" sz="2800" dirty="0" smtClean="0">
                <a:solidFill>
                  <a:srgbClr val="0000FF"/>
                </a:solidFill>
              </a:rPr>
              <a:t> in </a:t>
            </a:r>
            <a:r>
              <a:rPr lang="de-DE" sz="2800" dirty="0" err="1" smtClean="0">
                <a:solidFill>
                  <a:srgbClr val="0000FF"/>
                </a:solidFill>
              </a:rPr>
              <a:t>the</a:t>
            </a:r>
            <a:r>
              <a:rPr lang="de-DE" sz="2800" dirty="0" smtClean="0">
                <a:solidFill>
                  <a:srgbClr val="0000FF"/>
                </a:solidFill>
              </a:rPr>
              <a:t> solid </a:t>
            </a:r>
            <a:r>
              <a:rPr lang="de-DE" sz="2800" dirty="0" err="1" smtClean="0">
                <a:solidFill>
                  <a:srgbClr val="0000FF"/>
                </a:solidFill>
              </a:rPr>
              <a:t>state</a:t>
            </a:r>
            <a:r>
              <a:rPr lang="de-DE" sz="2800" dirty="0" smtClean="0">
                <a:solidFill>
                  <a:srgbClr val="0000FF"/>
                </a:solidFill>
              </a:rPr>
              <a:t> in a </a:t>
            </a:r>
            <a:r>
              <a:rPr lang="de-DE" sz="2800" dirty="0" err="1" smtClean="0">
                <a:solidFill>
                  <a:srgbClr val="0000FF"/>
                </a:solidFill>
              </a:rPr>
              <a:t>way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that</a:t>
            </a:r>
            <a:r>
              <a:rPr lang="de-DE" sz="2800" dirty="0" smtClean="0">
                <a:solidFill>
                  <a:srgbClr val="0000FF"/>
                </a:solidFill>
              </a:rPr>
              <a:t> will </a:t>
            </a:r>
            <a:r>
              <a:rPr lang="de-DE" sz="2800" dirty="0" err="1" smtClean="0">
                <a:solidFill>
                  <a:srgbClr val="0000FF"/>
                </a:solidFill>
              </a:rPr>
              <a:t>produce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desired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properties</a:t>
            </a:r>
            <a:r>
              <a:rPr lang="de-DE" sz="2800" dirty="0" smtClean="0">
                <a:solidFill>
                  <a:srgbClr val="0000FF"/>
                </a:solidFill>
              </a:rPr>
              <a:t>.</a:t>
            </a:r>
            <a:endParaRPr lang="de-DE" sz="2800" dirty="0">
              <a:solidFill>
                <a:srgbClr val="0000FF"/>
              </a:solidFill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294" y="2749426"/>
            <a:ext cx="5214471" cy="39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0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8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4" y="-5320"/>
            <a:ext cx="9147073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err="1" smtClean="0">
                <a:latin typeface="Calibri" charset="0"/>
              </a:rPr>
              <a:t>Purposes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of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heat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treatment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of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steel</a:t>
            </a:r>
            <a:endParaRPr lang="de-DE" u="sng" dirty="0">
              <a:latin typeface="Calibri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64353" y="826718"/>
            <a:ext cx="8830235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relieve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residual </a:t>
            </a:r>
            <a:r>
              <a:rPr lang="de-DE" sz="2800" dirty="0" err="1" smtClean="0"/>
              <a:t>stresses</a:t>
            </a:r>
            <a:r>
              <a:rPr lang="de-DE" sz="2800" dirty="0" smtClean="0"/>
              <a:t> </a:t>
            </a:r>
            <a:r>
              <a:rPr lang="de-DE" sz="2800" dirty="0" err="1" smtClean="0"/>
              <a:t>arising</a:t>
            </a:r>
            <a:r>
              <a:rPr lang="de-DE" sz="2800" dirty="0" smtClean="0"/>
              <a:t> </a:t>
            </a:r>
            <a:r>
              <a:rPr lang="de-DE" sz="2800" dirty="0" err="1" smtClean="0"/>
              <a:t>from</a:t>
            </a:r>
            <a:r>
              <a:rPr lang="de-DE" sz="2800" dirty="0" smtClean="0"/>
              <a:t> </a:t>
            </a:r>
            <a:r>
              <a:rPr lang="de-DE" sz="2800" dirty="0" err="1" smtClean="0"/>
              <a:t>prior</a:t>
            </a:r>
            <a:r>
              <a:rPr lang="de-DE" sz="2800" dirty="0" smtClean="0"/>
              <a:t> </a:t>
            </a:r>
            <a:r>
              <a:rPr lang="de-DE" sz="2800" dirty="0" err="1" smtClean="0"/>
              <a:t>mechanical</a:t>
            </a:r>
            <a:r>
              <a:rPr lang="de-DE" sz="2800" dirty="0" smtClean="0"/>
              <a:t> </a:t>
            </a:r>
            <a:r>
              <a:rPr lang="de-DE" sz="2800" dirty="0" err="1" smtClean="0"/>
              <a:t>treatment</a:t>
            </a:r>
            <a:r>
              <a:rPr lang="de-DE" sz="2800" dirty="0" smtClean="0"/>
              <a:t> </a:t>
            </a:r>
            <a:r>
              <a:rPr lang="de-DE" sz="2800" dirty="0" err="1" smtClean="0"/>
              <a:t>or</a:t>
            </a:r>
            <a:r>
              <a:rPr lang="de-DE" sz="2800" dirty="0" smtClean="0"/>
              <a:t> </a:t>
            </a:r>
            <a:r>
              <a:rPr lang="de-DE" sz="2800" dirty="0" err="1" smtClean="0"/>
              <a:t>welding</a:t>
            </a:r>
            <a:endParaRPr lang="de-DE" sz="2800" dirty="0" smtClean="0"/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homogenize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steel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obtain</a:t>
            </a:r>
            <a:r>
              <a:rPr lang="de-DE" sz="2800" dirty="0" smtClean="0"/>
              <a:t> a uniform </a:t>
            </a:r>
            <a:r>
              <a:rPr lang="de-DE" sz="2800" dirty="0" err="1" smtClean="0"/>
              <a:t>distribution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alloying</a:t>
            </a:r>
            <a:r>
              <a:rPr lang="de-DE" sz="2800" dirty="0" smtClean="0"/>
              <a:t> </a:t>
            </a:r>
            <a:r>
              <a:rPr lang="de-DE" sz="2800" dirty="0" err="1" smtClean="0"/>
              <a:t>elments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properties</a:t>
            </a:r>
            <a:endParaRPr lang="de-DE" sz="2800" dirty="0" smtClean="0"/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err="1" smtClean="0"/>
              <a:t>To</a:t>
            </a:r>
            <a:r>
              <a:rPr lang="de-DE" sz="2800" dirty="0" smtClean="0"/>
              <a:t> soften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steel</a:t>
            </a:r>
            <a:r>
              <a:rPr lang="de-DE" sz="2800" dirty="0" smtClean="0"/>
              <a:t> in </a:t>
            </a:r>
            <a:r>
              <a:rPr lang="de-DE" sz="2800" dirty="0" err="1" smtClean="0"/>
              <a:t>order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subject</a:t>
            </a:r>
            <a:r>
              <a:rPr lang="de-DE" sz="2800" dirty="0" smtClean="0"/>
              <a:t> </a:t>
            </a:r>
            <a:r>
              <a:rPr lang="de-DE" sz="2800" dirty="0" err="1" smtClean="0"/>
              <a:t>it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mechanical</a:t>
            </a:r>
            <a:r>
              <a:rPr lang="de-DE" sz="2800" dirty="0" smtClean="0"/>
              <a:t> </a:t>
            </a:r>
            <a:r>
              <a:rPr lang="de-DE" sz="2800" dirty="0" err="1" smtClean="0"/>
              <a:t>deformation</a:t>
            </a:r>
            <a:r>
              <a:rPr lang="de-DE" sz="2800" dirty="0" smtClean="0"/>
              <a:t> </a:t>
            </a:r>
            <a:r>
              <a:rPr lang="de-DE" sz="2800" dirty="0" err="1" smtClean="0"/>
              <a:t>processes</a:t>
            </a:r>
            <a:endParaRPr lang="de-DE" sz="2800" dirty="0" smtClean="0"/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increase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notch</a:t>
            </a:r>
            <a:r>
              <a:rPr lang="de-DE" sz="2800" dirty="0" smtClean="0"/>
              <a:t> </a:t>
            </a:r>
            <a:r>
              <a:rPr lang="de-DE" sz="2800" dirty="0" err="1" smtClean="0"/>
              <a:t>toughness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steel</a:t>
            </a:r>
            <a:endParaRPr lang="de-DE" sz="2800" dirty="0" smtClean="0"/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increase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strength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hardness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steel</a:t>
            </a:r>
            <a:endParaRPr lang="de-DE" sz="2800" dirty="0" smtClean="0"/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modify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surface</a:t>
            </a:r>
            <a:r>
              <a:rPr lang="de-DE" sz="2800" dirty="0" smtClean="0"/>
              <a:t> </a:t>
            </a:r>
            <a:r>
              <a:rPr lang="de-DE" sz="2800" dirty="0" err="1" smtClean="0"/>
              <a:t>properties</a:t>
            </a:r>
            <a:r>
              <a:rPr lang="de-DE" sz="2800" dirty="0" smtClean="0"/>
              <a:t> in </a:t>
            </a:r>
            <a:r>
              <a:rPr lang="de-DE" sz="2800" dirty="0" err="1" smtClean="0"/>
              <a:t>order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increase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fatigue</a:t>
            </a:r>
            <a:r>
              <a:rPr lang="de-DE" sz="2800" dirty="0" smtClean="0"/>
              <a:t>, </a:t>
            </a:r>
            <a:r>
              <a:rPr lang="de-DE" sz="2800" dirty="0" err="1" smtClean="0"/>
              <a:t>wear</a:t>
            </a:r>
            <a:r>
              <a:rPr lang="de-DE" sz="2800" dirty="0" smtClean="0"/>
              <a:t> </a:t>
            </a:r>
            <a:r>
              <a:rPr lang="de-DE" sz="2800" dirty="0" err="1" smtClean="0"/>
              <a:t>or</a:t>
            </a:r>
            <a:r>
              <a:rPr lang="de-DE" sz="2800" dirty="0" smtClean="0"/>
              <a:t> </a:t>
            </a:r>
            <a:r>
              <a:rPr lang="de-DE" sz="2800" dirty="0" err="1" smtClean="0"/>
              <a:t>corrosion</a:t>
            </a:r>
            <a:r>
              <a:rPr lang="de-DE" sz="2800" dirty="0" smtClean="0"/>
              <a:t> </a:t>
            </a:r>
            <a:r>
              <a:rPr lang="de-DE" sz="2800" dirty="0" err="1" smtClean="0"/>
              <a:t>resistance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1126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9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4" y="-5320"/>
            <a:ext cx="9147073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smtClean="0">
                <a:latin typeface="Calibri" charset="0"/>
              </a:rPr>
              <a:t>Basics </a:t>
            </a:r>
            <a:r>
              <a:rPr lang="de-DE" u="sng" dirty="0" err="1" smtClean="0">
                <a:latin typeface="Calibri" charset="0"/>
              </a:rPr>
              <a:t>of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heat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treatment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of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steel</a:t>
            </a:r>
            <a:endParaRPr lang="de-DE" u="sng" dirty="0">
              <a:latin typeface="Calibri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34471" y="707190"/>
            <a:ext cx="8890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/>
              <a:t>The </a:t>
            </a:r>
            <a:r>
              <a:rPr lang="de-DE" sz="2800" dirty="0" err="1" smtClean="0"/>
              <a:t>first</a:t>
            </a:r>
            <a:r>
              <a:rPr lang="de-DE" sz="2800" dirty="0" smtClean="0"/>
              <a:t> </a:t>
            </a:r>
            <a:r>
              <a:rPr lang="de-DE" sz="2800" dirty="0" err="1" smtClean="0"/>
              <a:t>step</a:t>
            </a:r>
            <a:r>
              <a:rPr lang="de-DE" sz="2800" dirty="0" smtClean="0"/>
              <a:t> in </a:t>
            </a:r>
            <a:r>
              <a:rPr lang="de-DE" sz="2800" dirty="0" err="1" smtClean="0"/>
              <a:t>steel</a:t>
            </a:r>
            <a:r>
              <a:rPr lang="de-DE" sz="2800" dirty="0" smtClean="0"/>
              <a:t> </a:t>
            </a:r>
            <a:r>
              <a:rPr lang="de-DE" sz="2800" dirty="0" err="1" smtClean="0"/>
              <a:t>heat</a:t>
            </a:r>
            <a:r>
              <a:rPr lang="de-DE" sz="2800" dirty="0" smtClean="0"/>
              <a:t> </a:t>
            </a:r>
            <a:r>
              <a:rPr lang="de-DE" sz="2800" dirty="0" err="1" smtClean="0"/>
              <a:t>treatment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heat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material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some</a:t>
            </a:r>
            <a:r>
              <a:rPr lang="de-DE" sz="2800" dirty="0" smtClean="0"/>
              <a:t> </a:t>
            </a:r>
            <a:r>
              <a:rPr lang="de-DE" sz="2800" dirty="0" err="1" smtClean="0"/>
              <a:t>temperature</a:t>
            </a:r>
            <a:r>
              <a:rPr lang="de-DE" sz="2800" dirty="0" smtClean="0"/>
              <a:t> in </a:t>
            </a:r>
            <a:r>
              <a:rPr lang="de-DE" sz="2800" dirty="0" err="1" smtClean="0"/>
              <a:t>or</a:t>
            </a:r>
            <a:r>
              <a:rPr lang="de-DE" sz="2800" dirty="0" smtClean="0"/>
              <a:t> </a:t>
            </a:r>
            <a:r>
              <a:rPr lang="de-DE" sz="2800" dirty="0" err="1" smtClean="0"/>
              <a:t>above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critical</a:t>
            </a:r>
            <a:r>
              <a:rPr lang="de-DE" sz="2800" dirty="0" smtClean="0"/>
              <a:t> </a:t>
            </a:r>
            <a:r>
              <a:rPr lang="de-DE" sz="2800" dirty="0" err="1" smtClean="0"/>
              <a:t>range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form </a:t>
            </a:r>
            <a:r>
              <a:rPr lang="de-DE" sz="2800" dirty="0" err="1" smtClean="0"/>
              <a:t>austenite</a:t>
            </a:r>
            <a:endParaRPr lang="de-DE" sz="2800" dirty="0" smtClean="0"/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/>
              <a:t>The rate of heating is normally not a critical process parameter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err="1" smtClean="0"/>
              <a:t>However</a:t>
            </a:r>
            <a:r>
              <a:rPr lang="de-DE" sz="2800" dirty="0" smtClean="0"/>
              <a:t>, </a:t>
            </a:r>
            <a:r>
              <a:rPr lang="de-DE" sz="2800" dirty="0" err="1" smtClean="0"/>
              <a:t>highly</a:t>
            </a:r>
            <a:r>
              <a:rPr lang="de-DE" sz="2800" dirty="0" smtClean="0"/>
              <a:t> </a:t>
            </a:r>
            <a:r>
              <a:rPr lang="de-DE" sz="2800" dirty="0" err="1" smtClean="0"/>
              <a:t>stressed</a:t>
            </a:r>
            <a:r>
              <a:rPr lang="de-DE" sz="2800" dirty="0" smtClean="0"/>
              <a:t> </a:t>
            </a:r>
            <a:r>
              <a:rPr lang="de-DE" sz="2800" dirty="0" err="1" smtClean="0"/>
              <a:t>materials</a:t>
            </a:r>
            <a:r>
              <a:rPr lang="de-DE" sz="2800" dirty="0" smtClean="0"/>
              <a:t> </a:t>
            </a:r>
            <a:r>
              <a:rPr lang="de-DE" sz="2800" dirty="0" err="1" smtClean="0"/>
              <a:t>or</a:t>
            </a:r>
            <a:r>
              <a:rPr lang="de-DE" sz="2800" dirty="0" smtClean="0"/>
              <a:t> </a:t>
            </a:r>
            <a:r>
              <a:rPr lang="de-DE" sz="2800" dirty="0" err="1" smtClean="0"/>
              <a:t>materials</a:t>
            </a:r>
            <a:r>
              <a:rPr lang="de-DE" sz="2800" dirty="0" smtClean="0"/>
              <a:t> </a:t>
            </a:r>
            <a:r>
              <a:rPr lang="de-DE" sz="2800" dirty="0" err="1" smtClean="0"/>
              <a:t>having</a:t>
            </a:r>
            <a:r>
              <a:rPr lang="de-DE" sz="2800" dirty="0" smtClean="0"/>
              <a:t> </a:t>
            </a:r>
            <a:r>
              <a:rPr lang="de-DE" sz="2800" dirty="0" err="1" smtClean="0"/>
              <a:t>critical</a:t>
            </a:r>
            <a:r>
              <a:rPr lang="de-DE" sz="2800" dirty="0" smtClean="0"/>
              <a:t> </a:t>
            </a:r>
            <a:r>
              <a:rPr lang="de-DE" sz="2800" dirty="0" err="1" smtClean="0"/>
              <a:t>geometry</a:t>
            </a:r>
            <a:r>
              <a:rPr lang="de-DE" sz="2800" dirty="0" smtClean="0"/>
              <a:t> </a:t>
            </a:r>
            <a:r>
              <a:rPr lang="de-DE" sz="2800" dirty="0" err="1" smtClean="0"/>
              <a:t>should</a:t>
            </a:r>
            <a:r>
              <a:rPr lang="de-DE" sz="2800" dirty="0" smtClean="0"/>
              <a:t> </a:t>
            </a:r>
            <a:r>
              <a:rPr lang="de-DE" sz="2800" dirty="0" err="1" smtClean="0"/>
              <a:t>be</a:t>
            </a:r>
            <a:r>
              <a:rPr lang="de-DE" sz="2800" dirty="0" smtClean="0"/>
              <a:t> </a:t>
            </a:r>
            <a:r>
              <a:rPr lang="de-DE" sz="2800" dirty="0" err="1" smtClean="0"/>
              <a:t>heated</a:t>
            </a:r>
            <a:r>
              <a:rPr lang="de-DE" sz="2800" dirty="0" smtClean="0"/>
              <a:t> </a:t>
            </a:r>
            <a:r>
              <a:rPr lang="de-DE" sz="2800" dirty="0" err="1" smtClean="0"/>
              <a:t>slowly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avoid</a:t>
            </a:r>
            <a:r>
              <a:rPr lang="de-DE" sz="2800" dirty="0" smtClean="0"/>
              <a:t> </a:t>
            </a:r>
            <a:r>
              <a:rPr lang="de-DE" sz="2800" dirty="0" err="1" smtClean="0"/>
              <a:t>distortions</a:t>
            </a:r>
            <a:r>
              <a:rPr lang="de-DE" sz="2800" dirty="0" smtClean="0"/>
              <a:t>.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/>
              <a:t>The </a:t>
            </a:r>
            <a:r>
              <a:rPr lang="de-DE" sz="2800" dirty="0" err="1" smtClean="0"/>
              <a:t>component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kept</a:t>
            </a:r>
            <a:r>
              <a:rPr lang="de-DE" sz="2800" dirty="0" smtClean="0"/>
              <a:t> </a:t>
            </a:r>
            <a:r>
              <a:rPr lang="de-DE" sz="2800" dirty="0" err="1" smtClean="0"/>
              <a:t>at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chosen</a:t>
            </a:r>
            <a:r>
              <a:rPr lang="de-DE" sz="2800" dirty="0" smtClean="0"/>
              <a:t> </a:t>
            </a:r>
            <a:r>
              <a:rPr lang="de-DE" sz="2800" dirty="0" err="1" smtClean="0"/>
              <a:t>heat</a:t>
            </a:r>
            <a:r>
              <a:rPr lang="de-DE" sz="2800" dirty="0" smtClean="0"/>
              <a:t> </a:t>
            </a:r>
            <a:r>
              <a:rPr lang="de-DE" sz="2800" dirty="0" err="1" smtClean="0"/>
              <a:t>treatment</a:t>
            </a:r>
            <a:r>
              <a:rPr lang="de-DE" sz="2800" dirty="0" smtClean="0"/>
              <a:t> </a:t>
            </a:r>
            <a:r>
              <a:rPr lang="de-DE" sz="2800" dirty="0" err="1" smtClean="0"/>
              <a:t>temperature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certain</a:t>
            </a:r>
            <a:r>
              <a:rPr lang="de-DE" sz="2800" dirty="0" smtClean="0"/>
              <a:t> </a:t>
            </a:r>
            <a:r>
              <a:rPr lang="de-DE" sz="2800" dirty="0" err="1" smtClean="0"/>
              <a:t>period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homogenization</a:t>
            </a:r>
            <a:endParaRPr lang="de-DE" sz="2800" dirty="0" smtClean="0"/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err="1" smtClean="0"/>
              <a:t>Subsequently</a:t>
            </a:r>
            <a:r>
              <a:rPr lang="de-DE" sz="2800" dirty="0" smtClean="0"/>
              <a:t> </a:t>
            </a:r>
            <a:r>
              <a:rPr lang="de-DE" sz="2800" dirty="0" err="1" smtClean="0"/>
              <a:t>it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cooled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room</a:t>
            </a:r>
            <a:r>
              <a:rPr lang="de-DE" sz="2800" dirty="0" smtClean="0"/>
              <a:t> </a:t>
            </a:r>
            <a:r>
              <a:rPr lang="de-DE" sz="2800" dirty="0" err="1" smtClean="0"/>
              <a:t>temperature</a:t>
            </a:r>
            <a:r>
              <a:rPr lang="de-DE" sz="2800" dirty="0" smtClean="0"/>
              <a:t> </a:t>
            </a:r>
            <a:r>
              <a:rPr lang="de-DE" sz="2800" dirty="0" err="1" smtClean="0"/>
              <a:t>at</a:t>
            </a:r>
            <a:r>
              <a:rPr lang="de-DE" sz="2800" dirty="0" smtClean="0"/>
              <a:t> different </a:t>
            </a:r>
            <a:r>
              <a:rPr lang="de-DE" sz="2800" dirty="0" err="1" smtClean="0"/>
              <a:t>rates</a:t>
            </a:r>
            <a:r>
              <a:rPr lang="de-DE" sz="2800" dirty="0" smtClean="0"/>
              <a:t> </a:t>
            </a:r>
            <a:r>
              <a:rPr lang="de-DE" sz="2800" dirty="0" err="1" smtClean="0"/>
              <a:t>depending</a:t>
            </a:r>
            <a:r>
              <a:rPr lang="de-DE" sz="2800" dirty="0" smtClean="0"/>
              <a:t> upon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needed</a:t>
            </a:r>
            <a:r>
              <a:rPr lang="de-DE" sz="2800" dirty="0" smtClean="0"/>
              <a:t> final </a:t>
            </a:r>
            <a:r>
              <a:rPr lang="de-DE" sz="2800" dirty="0" err="1" smtClean="0"/>
              <a:t>properties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60293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3012</TotalTime>
  <Words>1878</Words>
  <Application>Microsoft Office PowerPoint</Application>
  <PresentationFormat>On-screen Show (4:3)</PresentationFormat>
  <Paragraphs>189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Mangal</vt:lpstr>
      <vt:lpstr>Symbol</vt:lpstr>
      <vt:lpstr>Wingdings</vt:lpstr>
      <vt:lpstr>Office-Design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Siddhartha Roy</dc:creator>
  <cp:lastModifiedBy>Dr. Siddhartha Roy</cp:lastModifiedBy>
  <cp:revision>751</cp:revision>
  <cp:lastPrinted>2018-10-08T08:20:05Z</cp:lastPrinted>
  <dcterms:created xsi:type="dcterms:W3CDTF">2018-07-12T05:44:30Z</dcterms:created>
  <dcterms:modified xsi:type="dcterms:W3CDTF">2018-10-23T09:00:44Z</dcterms:modified>
</cp:coreProperties>
</file>