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62" r:id="rId4"/>
    <p:sldId id="394" r:id="rId5"/>
    <p:sldId id="395" r:id="rId6"/>
    <p:sldId id="396" r:id="rId7"/>
    <p:sldId id="397" r:id="rId8"/>
    <p:sldId id="401" r:id="rId9"/>
    <p:sldId id="400" r:id="rId10"/>
    <p:sldId id="399" r:id="rId11"/>
    <p:sldId id="402" r:id="rId12"/>
    <p:sldId id="403" r:id="rId13"/>
    <p:sldId id="405" r:id="rId14"/>
    <p:sldId id="406" r:id="rId15"/>
    <p:sldId id="404" r:id="rId16"/>
    <p:sldId id="407" r:id="rId17"/>
    <p:sldId id="408" r:id="rId18"/>
    <p:sldId id="409" r:id="rId19"/>
    <p:sldId id="410" r:id="rId20"/>
    <p:sldId id="420" r:id="rId21"/>
    <p:sldId id="411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 snapToObjects="1">
      <p:cViewPr varScale="1">
        <p:scale>
          <a:sx n="84" d="100"/>
          <a:sy n="84" d="100"/>
        </p:scale>
        <p:origin x="14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-354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AB440-448F-A643-8695-86A3657D8678}" type="datetimeFigureOut">
              <a:rPr lang="de-DE" smtClean="0"/>
              <a:t>06.10.2018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DE81-0FE6-CC4F-89D9-02DE4586E4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5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4889-7C7C-1940-BCE2-391454EC842D}" type="datetimeFigureOut">
              <a:rPr lang="de-DE" smtClean="0"/>
              <a:t>06.10.2018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de-DE" dirty="0" smtClean="0"/>
              <a:t>{||¶</a:t>
            </a:r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88CE7-2067-4349-A521-F254F8E654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7962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8F029-B779-6D4C-99EA-4D98A64EA2B4}" type="datetime1">
              <a:rPr lang="de-DE" smtClean="0"/>
              <a:t>06.10.2018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6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7ECD-F952-8E4A-92FB-4C4F9B48DC79}" type="datetime1">
              <a:rPr lang="de-DE" smtClean="0"/>
              <a:t>06.10.2018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14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C586-520D-854E-8CB5-F0955FB9302A}" type="datetime1">
              <a:rPr lang="de-DE" smtClean="0"/>
              <a:t>06.10.2018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51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32311-8EE0-F34B-A3E7-921E0798080F}" type="datetime1">
              <a:rPr lang="de-DE" smtClean="0"/>
              <a:t>06.10.2018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15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2A34-CA10-0244-B773-4B3CADA2CE18}" type="datetime1">
              <a:rPr lang="de-DE" smtClean="0"/>
              <a:t>06.10.2018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84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D86BF-B63C-0D4B-9ADE-6043DD764150}" type="datetime1">
              <a:rPr lang="de-DE" smtClean="0"/>
              <a:t>06.10.2018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02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D8BFA-43B8-334D-A583-83B09A8E9729}" type="datetime1">
              <a:rPr lang="de-DE" smtClean="0"/>
              <a:t>06.10.2018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A4C0-512F-1346-A14A-7481E4C99D20}" type="datetime1">
              <a:rPr lang="de-DE" smtClean="0"/>
              <a:t>06.10.2018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5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DA0B9-B053-6741-9F4C-A9393DDE68A2}" type="datetime1">
              <a:rPr lang="de-DE" smtClean="0"/>
              <a:t>06.10.2018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E04D-0253-334B-993B-8502C4457683}" type="datetime1">
              <a:rPr lang="de-DE" smtClean="0"/>
              <a:t>06.10.2018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6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438C0-DC9B-274F-BC62-9D0EE261AD31}" type="datetime1">
              <a:rPr lang="de-DE" smtClean="0"/>
              <a:t>06.10.2018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F0D7-EB93-4C4B-8246-9DC875FAC911}" type="datetime1">
              <a:rPr lang="de-DE" smtClean="0"/>
              <a:t>06.10.2018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3840-67F8-1E4C-88C6-B7DCF1EC65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3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iddhartha@metal.iitkgp.ernet.in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4213" y="188913"/>
            <a:ext cx="7772400" cy="21605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alibri" charset="0"/>
              </a:rPr>
              <a:t>MATERIALS ENGINEERING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MT30001</a:t>
            </a:r>
            <a:br>
              <a:rPr lang="en-US" dirty="0" smtClean="0">
                <a:latin typeface="Calibri" charset="0"/>
              </a:rPr>
            </a:br>
            <a:r>
              <a:rPr lang="en-US" dirty="0" smtClean="0">
                <a:latin typeface="Calibri" charset="0"/>
              </a:rPr>
              <a:t>3-0-0</a:t>
            </a:r>
            <a:endParaRPr lang="de-DE" dirty="0">
              <a:latin typeface="Calibri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7450" y="3860800"/>
            <a:ext cx="6400800" cy="20891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Instructors: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Prof. Siddhartha Roy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Prof.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Sujoy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 Kumar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</a:rPr>
              <a:t>Kar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539750" y="2276475"/>
            <a:ext cx="8135938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Offered by: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Metallurgical &amp; Materials Engineering Dept.</a:t>
            </a:r>
            <a:endParaRPr lang="en-IN" sz="3200" dirty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6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10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Alloy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classification</a:t>
            </a:r>
            <a:endParaRPr lang="de-DE" u="sng" dirty="0">
              <a:latin typeface="Calibri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07578" y="740062"/>
            <a:ext cx="893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>
                <a:solidFill>
                  <a:srgbClr val="0000FF"/>
                </a:solidFill>
              </a:rPr>
              <a:t>Mixture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7578" y="1292879"/>
            <a:ext cx="89348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in </a:t>
            </a:r>
            <a:r>
              <a:rPr lang="de-DE" sz="2800" dirty="0" err="1" smtClean="0"/>
              <a:t>mixture</a:t>
            </a:r>
            <a:r>
              <a:rPr lang="de-DE" sz="2800" dirty="0" smtClean="0"/>
              <a:t> form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composed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any</a:t>
            </a:r>
            <a:r>
              <a:rPr lang="de-DE" sz="2800" dirty="0" smtClean="0"/>
              <a:t> </a:t>
            </a:r>
            <a:r>
              <a:rPr lang="de-DE" sz="2800" dirty="0" err="1" smtClean="0"/>
              <a:t>combination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solid </a:t>
            </a:r>
            <a:r>
              <a:rPr lang="de-DE" sz="2800" dirty="0" err="1" smtClean="0"/>
              <a:t>phases</a:t>
            </a:r>
            <a:r>
              <a:rPr lang="de-DE" sz="2800" dirty="0" smtClean="0"/>
              <a:t> </a:t>
            </a:r>
            <a:r>
              <a:rPr lang="de-DE" sz="2800" dirty="0" err="1" smtClean="0"/>
              <a:t>each</a:t>
            </a:r>
            <a:r>
              <a:rPr lang="de-DE" sz="2800" dirty="0" smtClean="0"/>
              <a:t> </a:t>
            </a:r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distinct</a:t>
            </a:r>
            <a:r>
              <a:rPr lang="de-DE" sz="2800" dirty="0" smtClean="0"/>
              <a:t> </a:t>
            </a:r>
            <a:r>
              <a:rPr lang="de-DE" sz="2800" dirty="0" err="1" smtClean="0"/>
              <a:t>composition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properties</a:t>
            </a:r>
            <a:r>
              <a:rPr lang="de-DE" sz="2800" dirty="0" smtClean="0"/>
              <a:t>; e.g.:</a:t>
            </a:r>
          </a:p>
          <a:p>
            <a:pPr marL="914400" lvl="1" indent="-457200">
              <a:buFont typeface="Symbol" charset="2"/>
              <a:buChar char="-"/>
            </a:pPr>
            <a:r>
              <a:rPr lang="de-DE" sz="2800" dirty="0" err="1" smtClean="0"/>
              <a:t>Mixture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pure </a:t>
            </a:r>
            <a:r>
              <a:rPr lang="de-DE" sz="2800" dirty="0" err="1" smtClean="0"/>
              <a:t>metals</a:t>
            </a:r>
            <a:endParaRPr lang="de-DE" sz="2800" dirty="0" smtClean="0"/>
          </a:p>
          <a:p>
            <a:pPr marL="914400" lvl="1" indent="-457200">
              <a:buFont typeface="Symbol" charset="2"/>
              <a:buChar char="-"/>
            </a:pPr>
            <a:r>
              <a:rPr lang="de-DE" sz="2800" dirty="0" err="1" smtClean="0"/>
              <a:t>Mixture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solid </a:t>
            </a:r>
            <a:r>
              <a:rPr lang="de-DE" sz="2800" dirty="0" err="1" smtClean="0"/>
              <a:t>solutions</a:t>
            </a:r>
            <a:endParaRPr lang="de-DE" sz="2800" dirty="0" smtClean="0"/>
          </a:p>
          <a:p>
            <a:pPr marL="914400" lvl="1" indent="-457200">
              <a:buFont typeface="Symbol" charset="2"/>
              <a:buChar char="-"/>
            </a:pPr>
            <a:r>
              <a:rPr lang="de-DE" sz="2800" dirty="0" err="1" smtClean="0"/>
              <a:t>Mixture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compounds</a:t>
            </a:r>
            <a:endParaRPr lang="de-DE" sz="2800" dirty="0" smtClean="0"/>
          </a:p>
          <a:p>
            <a:pPr marL="914400" lvl="1" indent="-457200">
              <a:buFont typeface="Symbol" charset="2"/>
              <a:buChar char="-"/>
            </a:pPr>
            <a:r>
              <a:rPr lang="de-DE" sz="2800" dirty="0" err="1" smtClean="0"/>
              <a:t>Mixture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metal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a solid </a:t>
            </a:r>
            <a:r>
              <a:rPr lang="de-DE" sz="2800" dirty="0" err="1" smtClean="0"/>
              <a:t>solution</a:t>
            </a:r>
            <a:endParaRPr lang="de-DE" sz="2800" dirty="0" smtClean="0"/>
          </a:p>
          <a:p>
            <a:pPr lvl="1" indent="-457200">
              <a:spcBef>
                <a:spcPts val="600"/>
              </a:spcBef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properties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heterogeneous</a:t>
            </a:r>
            <a:r>
              <a:rPr lang="de-DE" sz="2800" dirty="0" smtClean="0"/>
              <a:t> </a:t>
            </a:r>
            <a:r>
              <a:rPr lang="de-DE" sz="2800" dirty="0" err="1" smtClean="0"/>
              <a:t>mixture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sensitive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way</a:t>
            </a:r>
            <a:r>
              <a:rPr lang="de-DE" sz="2800" dirty="0" smtClean="0"/>
              <a:t> </a:t>
            </a:r>
            <a:r>
              <a:rPr lang="de-DE" sz="2800" dirty="0" err="1" smtClean="0"/>
              <a:t>it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processed</a:t>
            </a:r>
            <a:r>
              <a:rPr lang="de-DE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6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11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Alloy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classification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4818" y="931305"/>
            <a:ext cx="197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Alloy</a:t>
            </a:r>
            <a:endParaRPr lang="de-DE" sz="2400" dirty="0"/>
          </a:p>
        </p:txBody>
      </p:sp>
      <p:cxnSp>
        <p:nvCxnSpPr>
          <p:cNvPr id="6" name="Gerade Verbindung 5"/>
          <p:cNvCxnSpPr>
            <a:stCxn id="4" idx="2"/>
          </p:cNvCxnSpPr>
          <p:nvPr/>
        </p:nvCxnSpPr>
        <p:spPr>
          <a:xfrm flipH="1">
            <a:off x="4840934" y="1392970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764111" y="1688352"/>
            <a:ext cx="4356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2767099" y="1673411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553876" y="2745725"/>
            <a:ext cx="2525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668924" y="1965237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Homogeneous</a:t>
            </a:r>
            <a:endParaRPr lang="de-DE" sz="2400" dirty="0"/>
          </a:p>
        </p:txBody>
      </p:sp>
      <p:cxnSp>
        <p:nvCxnSpPr>
          <p:cNvPr id="15" name="Gerade Verbindung 14"/>
          <p:cNvCxnSpPr>
            <a:stCxn id="13" idx="2"/>
          </p:cNvCxnSpPr>
          <p:nvPr/>
        </p:nvCxnSpPr>
        <p:spPr>
          <a:xfrm flipH="1">
            <a:off x="2764111" y="2426902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022779" y="1979726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Mixture</a:t>
            </a:r>
            <a:endParaRPr lang="de-DE" sz="2400" dirty="0"/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7120956" y="1669855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556864" y="2745725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55699" y="2985835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Solid </a:t>
            </a:r>
            <a:r>
              <a:rPr lang="de-DE" sz="2400" dirty="0" err="1" smtClean="0"/>
              <a:t>solution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58345" y="2969388"/>
            <a:ext cx="219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8000"/>
                </a:solidFill>
              </a:rPr>
              <a:t>Intermediate </a:t>
            </a:r>
            <a:r>
              <a:rPr lang="de-DE" sz="2400" dirty="0" err="1" smtClean="0">
                <a:solidFill>
                  <a:srgbClr val="008000"/>
                </a:solidFill>
              </a:rPr>
              <a:t>alloy</a:t>
            </a:r>
            <a:r>
              <a:rPr lang="de-DE" sz="2400" dirty="0" smtClean="0">
                <a:solidFill>
                  <a:srgbClr val="008000"/>
                </a:solidFill>
              </a:rPr>
              <a:t> </a:t>
            </a:r>
            <a:r>
              <a:rPr lang="de-DE" sz="2400" dirty="0" err="1" smtClean="0">
                <a:solidFill>
                  <a:srgbClr val="008000"/>
                </a:solidFill>
              </a:rPr>
              <a:t>phase</a:t>
            </a:r>
            <a:endParaRPr lang="de-DE" sz="2400" dirty="0">
              <a:solidFill>
                <a:srgbClr val="008000"/>
              </a:solidFill>
            </a:endParaRPr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4056522" y="2745725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971170" y="3477382"/>
            <a:ext cx="0" cy="1602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150465" y="3915904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Substitutional</a:t>
            </a:r>
            <a:endParaRPr lang="de-DE" sz="2400" dirty="0"/>
          </a:p>
        </p:txBody>
      </p:sp>
      <p:sp>
        <p:nvSpPr>
          <p:cNvPr id="25" name="Textfeld 24"/>
          <p:cNvSpPr txBox="1"/>
          <p:nvPr/>
        </p:nvSpPr>
        <p:spPr>
          <a:xfrm>
            <a:off x="1150465" y="4794065"/>
            <a:ext cx="150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Interstitial</a:t>
            </a:r>
            <a:endParaRPr lang="de-DE" sz="2400" dirty="0"/>
          </a:p>
        </p:txBody>
      </p:sp>
      <p:cxnSp>
        <p:nvCxnSpPr>
          <p:cNvPr id="29" name="Gerade Verbindung 28"/>
          <p:cNvCxnSpPr/>
          <p:nvPr/>
        </p:nvCxnSpPr>
        <p:spPr>
          <a:xfrm>
            <a:off x="971170" y="5079998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989101" y="4186528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454393" y="3800385"/>
            <a:ext cx="0" cy="190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618720" y="4008540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8000"/>
                </a:solidFill>
              </a:rPr>
              <a:t>Intermetallic</a:t>
            </a:r>
            <a:endParaRPr lang="de-DE" sz="2400" dirty="0">
              <a:solidFill>
                <a:srgbClr val="008000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3457356" y="4279164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621710" y="4713757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8000"/>
                </a:solidFill>
              </a:rPr>
              <a:t>Interstitial</a:t>
            </a:r>
            <a:endParaRPr lang="de-DE" sz="2400" dirty="0">
              <a:solidFill>
                <a:srgbClr val="008000"/>
              </a:solidFill>
            </a:endParaRPr>
          </a:p>
        </p:txBody>
      </p:sp>
      <p:cxnSp>
        <p:nvCxnSpPr>
          <p:cNvPr id="35" name="Gerade Verbindung 34"/>
          <p:cNvCxnSpPr/>
          <p:nvPr/>
        </p:nvCxnSpPr>
        <p:spPr>
          <a:xfrm>
            <a:off x="3460346" y="4984381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624700" y="5433915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008000"/>
                </a:solidFill>
              </a:rPr>
              <a:t>Electron</a:t>
            </a:r>
            <a:endParaRPr lang="de-DE" sz="2400" dirty="0">
              <a:solidFill>
                <a:srgbClr val="008000"/>
              </a:solidFill>
            </a:endParaRPr>
          </a:p>
        </p:txBody>
      </p:sp>
      <p:cxnSp>
        <p:nvCxnSpPr>
          <p:cNvPr id="39" name="Gerade Verbindung 38"/>
          <p:cNvCxnSpPr/>
          <p:nvPr/>
        </p:nvCxnSpPr>
        <p:spPr>
          <a:xfrm>
            <a:off x="3463336" y="5704539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7117966" y="2471273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019789" y="2732001"/>
            <a:ext cx="21963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Any</a:t>
            </a:r>
            <a:r>
              <a:rPr lang="de-DE" sz="2400" dirty="0" smtClean="0"/>
              <a:t> </a:t>
            </a:r>
            <a:r>
              <a:rPr lang="de-DE" sz="2400" dirty="0" err="1" smtClean="0"/>
              <a:t>combination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solid </a:t>
            </a:r>
            <a:r>
              <a:rPr lang="de-DE" sz="2400" dirty="0" err="1" smtClean="0"/>
              <a:t>phases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9345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12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Intermediate </a:t>
            </a:r>
            <a:r>
              <a:rPr lang="de-DE" u="sng" dirty="0" err="1" smtClean="0">
                <a:latin typeface="Calibri" charset="0"/>
              </a:rPr>
              <a:t>alloy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phase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29" y="826718"/>
            <a:ext cx="89049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Intermediate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phases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phases</a:t>
            </a:r>
            <a:r>
              <a:rPr lang="de-DE" sz="2800" dirty="0" smtClean="0"/>
              <a:t> </a:t>
            </a:r>
            <a:r>
              <a:rPr lang="de-DE" sz="2800" dirty="0" err="1" smtClean="0"/>
              <a:t>whose</a:t>
            </a:r>
            <a:r>
              <a:rPr lang="de-DE" sz="2800" dirty="0" smtClean="0"/>
              <a:t> </a:t>
            </a:r>
            <a:r>
              <a:rPr lang="de-DE" sz="2800" dirty="0" err="1" smtClean="0"/>
              <a:t>chemical</a:t>
            </a:r>
            <a:r>
              <a:rPr lang="de-DE" sz="2800" dirty="0" smtClean="0"/>
              <a:t> </a:t>
            </a:r>
            <a:r>
              <a:rPr lang="de-DE" sz="2800" dirty="0" err="1" smtClean="0"/>
              <a:t>compositions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intermediate </a:t>
            </a:r>
            <a:r>
              <a:rPr lang="de-DE" sz="2800" dirty="0" err="1" smtClean="0"/>
              <a:t>between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pure </a:t>
            </a:r>
            <a:r>
              <a:rPr lang="de-DE" sz="2800" dirty="0" err="1" smtClean="0"/>
              <a:t>phases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generally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crystal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structures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pure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8" name="Textfeld 7"/>
          <p:cNvSpPr txBox="1"/>
          <p:nvPr/>
        </p:nvSpPr>
        <p:spPr>
          <a:xfrm>
            <a:off x="119529" y="2734236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/>
              <a:t>Stoichiometric</a:t>
            </a:r>
            <a:endParaRPr lang="de-DE" sz="2800" u="sng" dirty="0"/>
          </a:p>
        </p:txBody>
      </p:sp>
      <p:sp>
        <p:nvSpPr>
          <p:cNvPr id="9" name="Textfeld 8"/>
          <p:cNvSpPr txBox="1"/>
          <p:nvPr/>
        </p:nvSpPr>
        <p:spPr>
          <a:xfrm>
            <a:off x="119529" y="3227297"/>
            <a:ext cx="890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a </a:t>
            </a:r>
            <a:r>
              <a:rPr lang="de-DE" sz="2800" dirty="0" err="1" smtClean="0"/>
              <a:t>fixed</a:t>
            </a:r>
            <a:r>
              <a:rPr lang="de-DE" sz="2800" dirty="0" smtClean="0"/>
              <a:t> </a:t>
            </a:r>
            <a:r>
              <a:rPr lang="de-DE" sz="2800" dirty="0" err="1" smtClean="0"/>
              <a:t>composition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represented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a </a:t>
            </a:r>
            <a:r>
              <a:rPr lang="de-DE" sz="2800" dirty="0" err="1" smtClean="0"/>
              <a:t>vertical</a:t>
            </a:r>
            <a:r>
              <a:rPr lang="de-DE" sz="2800" dirty="0" smtClean="0"/>
              <a:t> </a:t>
            </a:r>
            <a:r>
              <a:rPr lang="de-DE" sz="2800" dirty="0" err="1" smtClean="0"/>
              <a:t>line</a:t>
            </a:r>
            <a:r>
              <a:rPr lang="de-DE" sz="2800" dirty="0" smtClean="0"/>
              <a:t> in </a:t>
            </a:r>
            <a:r>
              <a:rPr lang="de-DE" sz="2800" dirty="0" err="1" smtClean="0"/>
              <a:t>phase</a:t>
            </a:r>
            <a:r>
              <a:rPr lang="de-DE" sz="2800" dirty="0" smtClean="0"/>
              <a:t> </a:t>
            </a:r>
            <a:r>
              <a:rPr lang="de-DE" sz="2800" dirty="0" err="1" smtClean="0"/>
              <a:t>diagram</a:t>
            </a:r>
            <a:endParaRPr lang="de-DE" sz="2800" dirty="0"/>
          </a:p>
        </p:txBody>
      </p:sp>
      <p:sp>
        <p:nvSpPr>
          <p:cNvPr id="10" name="Textfeld 9"/>
          <p:cNvSpPr txBox="1"/>
          <p:nvPr/>
        </p:nvSpPr>
        <p:spPr>
          <a:xfrm>
            <a:off x="107578" y="4306031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/>
              <a:t>Nonstoichiometric</a:t>
            </a:r>
            <a:endParaRPr lang="de-DE" sz="2800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122519" y="4784151"/>
            <a:ext cx="890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a </a:t>
            </a:r>
            <a:r>
              <a:rPr lang="de-DE" sz="2800" dirty="0" err="1" smtClean="0"/>
              <a:t>range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compositions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represented</a:t>
            </a:r>
            <a:r>
              <a:rPr lang="de-DE" sz="2800" dirty="0" smtClean="0"/>
              <a:t> </a:t>
            </a:r>
            <a:r>
              <a:rPr lang="de-DE" sz="2800" dirty="0" err="1" smtClean="0"/>
              <a:t>by</a:t>
            </a:r>
            <a:r>
              <a:rPr lang="de-DE" sz="2800" dirty="0" smtClean="0"/>
              <a:t> an </a:t>
            </a:r>
            <a:r>
              <a:rPr lang="de-DE" sz="2800" dirty="0" err="1" smtClean="0"/>
              <a:t>area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phase</a:t>
            </a:r>
            <a:r>
              <a:rPr lang="de-DE" sz="2800" dirty="0" smtClean="0"/>
              <a:t> </a:t>
            </a:r>
            <a:r>
              <a:rPr lang="de-DE" sz="2800" dirty="0" err="1" smtClean="0"/>
              <a:t>diagram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8701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4227785" y="4980137"/>
            <a:ext cx="2854657" cy="468871"/>
          </a:xfrm>
        </p:spPr>
        <p:txBody>
          <a:bodyPr/>
          <a:lstStyle/>
          <a:p>
            <a:fld id="{FC7B3840-67F8-1E4C-88C6-B7DCF1EC65DB}" type="slidenum">
              <a:rPr lang="de-DE" smtClean="0"/>
              <a:t>13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Stoichiometric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compound</a:t>
            </a:r>
            <a:endParaRPr lang="de-DE" u="sng" dirty="0">
              <a:latin typeface="Calibri" charset="0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886482"/>
            <a:ext cx="7291294" cy="555708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086535" y="2179782"/>
            <a:ext cx="539632" cy="3971614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38100" cmpd="sng">
                <a:solidFill>
                  <a:schemeClr val="tx1"/>
                </a:solidFill>
                <a:prstDash val="dash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043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4227785" y="4980137"/>
            <a:ext cx="2854657" cy="468871"/>
          </a:xfrm>
        </p:spPr>
        <p:txBody>
          <a:bodyPr/>
          <a:lstStyle/>
          <a:p>
            <a:fld id="{FC7B3840-67F8-1E4C-88C6-B7DCF1EC65DB}" type="slidenum">
              <a:rPr lang="de-DE" smtClean="0"/>
              <a:t>14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Nonstoichiometric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compound</a:t>
            </a:r>
            <a:endParaRPr lang="de-DE" u="sng" dirty="0">
              <a:latin typeface="Calibri" charset="0"/>
            </a:endParaRP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74" y="1107143"/>
            <a:ext cx="8026462" cy="501845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227785" y="3496235"/>
            <a:ext cx="3347391" cy="2106706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3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15</a:t>
            </a:fld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Intermetallic </a:t>
            </a:r>
            <a:r>
              <a:rPr lang="de-DE" u="sng" dirty="0" err="1" smtClean="0">
                <a:latin typeface="Calibri" charset="0"/>
              </a:rPr>
              <a:t>compounds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529" y="826718"/>
            <a:ext cx="8904942" cy="4001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Generally </a:t>
            </a:r>
            <a:r>
              <a:rPr lang="de-DE" sz="2800" dirty="0" err="1" smtClean="0"/>
              <a:t>formed</a:t>
            </a:r>
            <a:r>
              <a:rPr lang="de-DE" sz="2800" dirty="0" smtClean="0"/>
              <a:t> </a:t>
            </a:r>
            <a:r>
              <a:rPr lang="de-DE" sz="2800" dirty="0" err="1" smtClean="0"/>
              <a:t>between</a:t>
            </a:r>
            <a:r>
              <a:rPr lang="de-DE" sz="2800" dirty="0" smtClean="0"/>
              <a:t> </a:t>
            </a:r>
            <a:r>
              <a:rPr lang="de-DE" sz="2800" dirty="0" err="1" smtClean="0"/>
              <a:t>chemically</a:t>
            </a:r>
            <a:r>
              <a:rPr lang="de-DE" sz="2800" dirty="0" smtClean="0"/>
              <a:t> </a:t>
            </a:r>
            <a:r>
              <a:rPr lang="de-DE" sz="2800" dirty="0" err="1" smtClean="0"/>
              <a:t>dissimilar</a:t>
            </a:r>
            <a:r>
              <a:rPr lang="de-DE" sz="2800" dirty="0" smtClean="0"/>
              <a:t> </a:t>
            </a:r>
            <a:r>
              <a:rPr lang="de-DE" sz="2800" dirty="0" err="1" smtClean="0"/>
              <a:t>metals</a:t>
            </a:r>
            <a:r>
              <a:rPr lang="de-DE" sz="2800" dirty="0" smtClean="0"/>
              <a:t> </a:t>
            </a:r>
            <a:r>
              <a:rPr lang="de-DE" sz="2800" dirty="0" err="1" smtClean="0"/>
              <a:t>following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rules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chemical</a:t>
            </a:r>
            <a:r>
              <a:rPr lang="de-DE" sz="2800" dirty="0" smtClean="0"/>
              <a:t> </a:t>
            </a:r>
            <a:r>
              <a:rPr lang="de-DE" sz="2800" dirty="0" err="1" smtClean="0"/>
              <a:t>valence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generally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ionic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/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covalent</a:t>
            </a:r>
            <a:r>
              <a:rPr lang="de-DE" sz="2800" dirty="0" smtClean="0"/>
              <a:t> </a:t>
            </a:r>
            <a:r>
              <a:rPr lang="de-DE" sz="2800" dirty="0" err="1" smtClean="0"/>
              <a:t>bonding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their</a:t>
            </a:r>
            <a:r>
              <a:rPr lang="de-DE" sz="2800" dirty="0" smtClean="0"/>
              <a:t> </a:t>
            </a:r>
            <a:r>
              <a:rPr lang="de-DE" sz="2800" dirty="0" err="1" smtClean="0"/>
              <a:t>properties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non-metallic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typically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hard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brittle</a:t>
            </a:r>
            <a:endParaRPr lang="de-DE" sz="2800" dirty="0" smtClean="0"/>
          </a:p>
          <a:p>
            <a:pPr>
              <a:spcAft>
                <a:spcPts val="600"/>
              </a:spcAft>
            </a:pPr>
            <a:r>
              <a:rPr lang="de-DE" sz="2800" u="sng" dirty="0" err="1" smtClean="0"/>
              <a:t>Examples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of</a:t>
            </a:r>
            <a:r>
              <a:rPr lang="de-DE" sz="2800" u="sng" dirty="0" smtClean="0"/>
              <a:t> intermetallic </a:t>
            </a:r>
            <a:r>
              <a:rPr lang="de-DE" sz="2800" u="sng" dirty="0" err="1" smtClean="0"/>
              <a:t>compounds</a:t>
            </a:r>
            <a:endParaRPr lang="de-DE" sz="2800" u="sng" dirty="0" smtClean="0"/>
          </a:p>
          <a:p>
            <a:pPr>
              <a:spcAft>
                <a:spcPts val="600"/>
              </a:spcAft>
            </a:pPr>
            <a:r>
              <a:rPr lang="de-DE" sz="2800" dirty="0" smtClean="0"/>
              <a:t>Mg</a:t>
            </a:r>
            <a:r>
              <a:rPr lang="de-DE" sz="2800" baseline="-25000" dirty="0" smtClean="0"/>
              <a:t>2</a:t>
            </a:r>
            <a:r>
              <a:rPr lang="de-DE" sz="2800" dirty="0" smtClean="0"/>
              <a:t>Pb, Mg</a:t>
            </a:r>
            <a:r>
              <a:rPr lang="de-DE" sz="2800" baseline="-25000" dirty="0" smtClean="0"/>
              <a:t>2</a:t>
            </a:r>
            <a:r>
              <a:rPr lang="de-DE" sz="2800" dirty="0" smtClean="0"/>
              <a:t>Sn, Cu</a:t>
            </a:r>
            <a:r>
              <a:rPr lang="de-DE" sz="2800" baseline="-25000" dirty="0" smtClean="0"/>
              <a:t>2</a:t>
            </a:r>
            <a:r>
              <a:rPr lang="de-DE" sz="2800" dirty="0" smtClean="0"/>
              <a:t>Se etc.</a:t>
            </a:r>
          </a:p>
          <a:p>
            <a:pPr>
              <a:spcAft>
                <a:spcPts val="600"/>
              </a:spcAft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084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16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Interstitial </a:t>
            </a:r>
            <a:r>
              <a:rPr lang="de-DE" u="sng" dirty="0" err="1" smtClean="0">
                <a:latin typeface="Calibri" charset="0"/>
              </a:rPr>
              <a:t>compounds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29" y="826718"/>
            <a:ext cx="8904942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smtClean="0"/>
              <a:t>These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formed</a:t>
            </a:r>
            <a:r>
              <a:rPr lang="de-DE" sz="2800" dirty="0" smtClean="0"/>
              <a:t> </a:t>
            </a:r>
            <a:r>
              <a:rPr lang="de-DE" sz="2800" dirty="0" err="1" smtClean="0"/>
              <a:t>between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metallic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(</a:t>
            </a:r>
            <a:r>
              <a:rPr lang="de-DE" sz="2800" dirty="0" err="1" smtClean="0"/>
              <a:t>like</a:t>
            </a:r>
            <a:r>
              <a:rPr lang="de-DE" sz="2800" dirty="0" smtClean="0"/>
              <a:t> </a:t>
            </a:r>
            <a:r>
              <a:rPr lang="de-DE" sz="2800" dirty="0" err="1" smtClean="0"/>
              <a:t>Ti</a:t>
            </a:r>
            <a:r>
              <a:rPr lang="de-DE" sz="2800" dirty="0" smtClean="0"/>
              <a:t>, </a:t>
            </a:r>
            <a:r>
              <a:rPr lang="de-DE" sz="2800" dirty="0" err="1" smtClean="0"/>
              <a:t>Ta</a:t>
            </a:r>
            <a:r>
              <a:rPr lang="de-DE" sz="2800" dirty="0" smtClean="0"/>
              <a:t>, W, </a:t>
            </a:r>
            <a:r>
              <a:rPr lang="de-DE" sz="2800" dirty="0" err="1" smtClean="0"/>
              <a:t>Fe</a:t>
            </a:r>
            <a:r>
              <a:rPr lang="de-DE" sz="2800" dirty="0" smtClean="0"/>
              <a:t> etc.)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five</a:t>
            </a:r>
            <a:r>
              <a:rPr lang="de-DE" sz="2800" dirty="0" smtClean="0"/>
              <a:t> </a:t>
            </a:r>
            <a:r>
              <a:rPr lang="de-DE" sz="2800" dirty="0" err="1" smtClean="0"/>
              <a:t>relatively</a:t>
            </a:r>
            <a:r>
              <a:rPr lang="de-DE" sz="2800" dirty="0" smtClean="0"/>
              <a:t> </a:t>
            </a:r>
            <a:r>
              <a:rPr lang="de-DE" sz="2800" dirty="0" err="1" smtClean="0"/>
              <a:t>small</a:t>
            </a:r>
            <a:r>
              <a:rPr lang="de-DE" sz="2800" dirty="0" smtClean="0"/>
              <a:t>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(C, H, O, N </a:t>
            </a:r>
            <a:r>
              <a:rPr lang="de-DE" sz="2800" dirty="0" err="1" smtClean="0"/>
              <a:t>and</a:t>
            </a:r>
            <a:r>
              <a:rPr lang="de-DE" sz="2800" dirty="0" smtClean="0"/>
              <a:t> B).</a:t>
            </a: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compounds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metallic, </a:t>
            </a:r>
            <a:r>
              <a:rPr lang="de-DE" sz="2800" dirty="0" err="1" smtClean="0"/>
              <a:t>very</a:t>
            </a:r>
            <a:r>
              <a:rPr lang="de-DE" sz="2800" dirty="0" smtClean="0"/>
              <a:t> high </a:t>
            </a:r>
            <a:r>
              <a:rPr lang="de-DE" sz="2800" dirty="0" err="1" smtClean="0"/>
              <a:t>melting</a:t>
            </a:r>
            <a:r>
              <a:rPr lang="de-DE" sz="2800" dirty="0" smtClean="0"/>
              <a:t> </a:t>
            </a:r>
            <a:r>
              <a:rPr lang="de-DE" sz="2800" dirty="0" err="1" smtClean="0"/>
              <a:t>points</a:t>
            </a:r>
            <a:r>
              <a:rPr lang="de-DE" sz="2800" dirty="0" smtClean="0"/>
              <a:t>, </a:t>
            </a:r>
            <a:r>
              <a:rPr lang="de-DE" sz="2800" dirty="0" err="1" smtClean="0"/>
              <a:t>extremely</a:t>
            </a:r>
            <a:r>
              <a:rPr lang="de-DE" sz="2800" dirty="0" smtClean="0"/>
              <a:t> </a:t>
            </a:r>
            <a:r>
              <a:rPr lang="de-DE" sz="2800" dirty="0" err="1" smtClean="0"/>
              <a:t>hard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brittle</a:t>
            </a:r>
            <a:r>
              <a:rPr lang="de-DE" sz="28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de-DE" sz="2800" u="sng" dirty="0" err="1" smtClean="0"/>
              <a:t>Examples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of</a:t>
            </a:r>
            <a:r>
              <a:rPr lang="de-DE" sz="2800" u="sng" dirty="0" smtClean="0"/>
              <a:t> intermetallic </a:t>
            </a:r>
            <a:r>
              <a:rPr lang="de-DE" sz="2800" u="sng" dirty="0" err="1" smtClean="0"/>
              <a:t>compounds</a:t>
            </a:r>
            <a:endParaRPr lang="de-DE" sz="2800" u="sng" dirty="0" smtClean="0"/>
          </a:p>
          <a:p>
            <a:pPr>
              <a:spcAft>
                <a:spcPts val="600"/>
              </a:spcAft>
            </a:pPr>
            <a:r>
              <a:rPr lang="de-DE" sz="2800" dirty="0" err="1" smtClean="0"/>
              <a:t>TiC</a:t>
            </a:r>
            <a:r>
              <a:rPr lang="de-DE" sz="2800" dirty="0" smtClean="0"/>
              <a:t>, </a:t>
            </a:r>
            <a:r>
              <a:rPr lang="de-DE" sz="2800" dirty="0" err="1" smtClean="0"/>
              <a:t>TaC</a:t>
            </a:r>
            <a:r>
              <a:rPr lang="de-DE" sz="2800" dirty="0" smtClean="0"/>
              <a:t>, Fe</a:t>
            </a:r>
            <a:r>
              <a:rPr lang="de-DE" sz="2800" baseline="-25000" dirty="0" smtClean="0"/>
              <a:t>3</a:t>
            </a:r>
            <a:r>
              <a:rPr lang="de-DE" sz="2800" dirty="0" smtClean="0"/>
              <a:t>C, W</a:t>
            </a:r>
            <a:r>
              <a:rPr lang="de-DE" sz="2800" baseline="-25000" dirty="0" smtClean="0"/>
              <a:t>2</a:t>
            </a:r>
            <a:r>
              <a:rPr lang="de-DE" sz="2800" dirty="0" smtClean="0"/>
              <a:t>C etc.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187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17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Electron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compounds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29" y="826718"/>
            <a:ext cx="89049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err="1" smtClean="0"/>
              <a:t>They</a:t>
            </a:r>
            <a:r>
              <a:rPr lang="de-DE" sz="2800" dirty="0" smtClean="0"/>
              <a:t> </a:t>
            </a:r>
            <a:r>
              <a:rPr lang="de-DE" sz="2800" dirty="0" err="1" smtClean="0"/>
              <a:t>exist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definite </a:t>
            </a:r>
            <a:r>
              <a:rPr lang="de-DE" sz="2800" dirty="0" err="1" smtClean="0"/>
              <a:t>ratios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valence</a:t>
            </a:r>
            <a:r>
              <a:rPr lang="de-DE" sz="2800" dirty="0" smtClean="0"/>
              <a:t> </a:t>
            </a:r>
            <a:r>
              <a:rPr lang="de-DE" sz="2800" dirty="0" err="1" smtClean="0"/>
              <a:t>electrons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atoms</a:t>
            </a:r>
            <a:endParaRPr lang="de-DE" sz="2800" dirty="0" smtClean="0"/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err="1" smtClean="0"/>
              <a:t>Many</a:t>
            </a:r>
            <a:r>
              <a:rPr lang="de-DE" sz="2800" dirty="0" smtClean="0"/>
              <a:t> </a:t>
            </a:r>
            <a:r>
              <a:rPr lang="de-DE" sz="2800" dirty="0" err="1" smtClean="0"/>
              <a:t>electron</a:t>
            </a:r>
            <a:r>
              <a:rPr lang="de-DE" sz="2800" dirty="0" smtClean="0"/>
              <a:t> </a:t>
            </a:r>
            <a:r>
              <a:rPr lang="de-DE" sz="2800" dirty="0" err="1" smtClean="0"/>
              <a:t>compunds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high </a:t>
            </a:r>
            <a:r>
              <a:rPr lang="de-DE" sz="2800" dirty="0" err="1" smtClean="0"/>
              <a:t>ductility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low</a:t>
            </a:r>
            <a:r>
              <a:rPr lang="de-DE" sz="2800" dirty="0" smtClean="0"/>
              <a:t> </a:t>
            </a:r>
            <a:r>
              <a:rPr lang="de-DE" sz="2800" dirty="0" err="1" smtClean="0"/>
              <a:t>hardness</a:t>
            </a:r>
            <a:endParaRPr lang="de-DE" sz="2800" dirty="0" smtClean="0"/>
          </a:p>
          <a:p>
            <a:pPr>
              <a:spcAft>
                <a:spcPts val="600"/>
              </a:spcAft>
            </a:pPr>
            <a:r>
              <a:rPr lang="de-DE" sz="2800" dirty="0" smtClean="0"/>
              <a:t>Examples of electron </a:t>
            </a:r>
            <a:r>
              <a:rPr lang="de-DE" sz="2800" dirty="0" smtClean="0"/>
              <a:t>compounds:</a:t>
            </a:r>
            <a:endParaRPr lang="de-DE" sz="2800" dirty="0" smtClean="0"/>
          </a:p>
          <a:p>
            <a:pPr>
              <a:spcAft>
                <a:spcPts val="600"/>
              </a:spcAft>
            </a:pPr>
            <a:r>
              <a:rPr lang="de-DE" sz="2800" u="sng" dirty="0" smtClean="0"/>
              <a:t>Ratio of valence </a:t>
            </a:r>
            <a:r>
              <a:rPr lang="de-DE" sz="2800" u="sng" dirty="0" smtClean="0"/>
              <a:t>electrons </a:t>
            </a:r>
            <a:r>
              <a:rPr lang="de-DE" sz="2800" u="sng" dirty="0" smtClean="0"/>
              <a:t>to atoms</a:t>
            </a:r>
            <a:r>
              <a:rPr lang="de-DE" sz="2800" dirty="0" smtClean="0"/>
              <a:t>		</a:t>
            </a:r>
            <a:r>
              <a:rPr lang="de-DE" sz="2800" u="sng" dirty="0" smtClean="0"/>
              <a:t>Examples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		3:2									</a:t>
            </a:r>
            <a:r>
              <a:rPr lang="de-DE" sz="2800" dirty="0" err="1" smtClean="0"/>
              <a:t>AgCd</a:t>
            </a:r>
            <a:r>
              <a:rPr lang="de-DE" sz="2800" dirty="0" smtClean="0"/>
              <a:t>, Cu</a:t>
            </a:r>
            <a:r>
              <a:rPr lang="de-DE" sz="2800" baseline="-25000" dirty="0" smtClean="0"/>
              <a:t>3</a:t>
            </a:r>
            <a:r>
              <a:rPr lang="de-DE" sz="2800" dirty="0" smtClean="0"/>
              <a:t>Al, </a:t>
            </a:r>
            <a:r>
              <a:rPr lang="de-DE" sz="2800" dirty="0" err="1" smtClean="0"/>
              <a:t>AgZn</a:t>
            </a:r>
            <a:r>
              <a:rPr lang="de-DE" sz="2800" dirty="0" smtClean="0"/>
              <a:t> etc.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		7:4									AgCd</a:t>
            </a:r>
            <a:r>
              <a:rPr lang="de-DE" sz="2800" baseline="-25000" dirty="0" smtClean="0"/>
              <a:t>3</a:t>
            </a:r>
            <a:r>
              <a:rPr lang="de-DE" sz="2800" dirty="0" smtClean="0"/>
              <a:t>, Cu</a:t>
            </a:r>
            <a:r>
              <a:rPr lang="de-DE" sz="2800" baseline="-25000" dirty="0" smtClean="0"/>
              <a:t>3</a:t>
            </a:r>
            <a:r>
              <a:rPr lang="de-DE" sz="2800" dirty="0" smtClean="0"/>
              <a:t>Si etc.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		21:13								</a:t>
            </a:r>
            <a:r>
              <a:rPr lang="de-DE" sz="2800" dirty="0" smtClean="0"/>
              <a:t>      Cu</a:t>
            </a:r>
            <a:r>
              <a:rPr lang="de-DE" sz="2800" baseline="-25000" dirty="0" smtClean="0"/>
              <a:t>9</a:t>
            </a:r>
            <a:r>
              <a:rPr lang="de-DE" sz="2800" dirty="0" smtClean="0"/>
              <a:t>Al</a:t>
            </a:r>
            <a:r>
              <a:rPr lang="de-DE" sz="2800" baseline="-25000" dirty="0" smtClean="0"/>
              <a:t>4</a:t>
            </a:r>
            <a:r>
              <a:rPr lang="de-DE" sz="2800" dirty="0" smtClean="0"/>
              <a:t>, Au</a:t>
            </a:r>
            <a:r>
              <a:rPr lang="de-DE" sz="2800" baseline="-25000" dirty="0" smtClean="0"/>
              <a:t>5</a:t>
            </a:r>
            <a:r>
              <a:rPr lang="de-DE" sz="2800" dirty="0" smtClean="0"/>
              <a:t>Zn</a:t>
            </a:r>
            <a:r>
              <a:rPr lang="de-DE" sz="2800" baseline="-25000" dirty="0" smtClean="0"/>
              <a:t>8</a:t>
            </a:r>
            <a:r>
              <a:rPr lang="de-DE" sz="2800" dirty="0" smtClean="0"/>
              <a:t> etc.		</a:t>
            </a:r>
            <a:endParaRPr lang="de-DE" sz="2800" u="sng" dirty="0"/>
          </a:p>
        </p:txBody>
      </p:sp>
    </p:spTree>
    <p:extLst>
      <p:ext uri="{BB962C8B-B14F-4D97-AF65-F5344CB8AC3E}">
        <p14:creationId xmlns:p14="http://schemas.microsoft.com/office/powerpoint/2010/main" val="370521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18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Alloy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classification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4818" y="931305"/>
            <a:ext cx="197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Alloy</a:t>
            </a:r>
            <a:endParaRPr lang="de-DE" sz="2400" dirty="0"/>
          </a:p>
        </p:txBody>
      </p:sp>
      <p:cxnSp>
        <p:nvCxnSpPr>
          <p:cNvPr id="6" name="Gerade Verbindung 5"/>
          <p:cNvCxnSpPr>
            <a:stCxn id="4" idx="2"/>
          </p:cNvCxnSpPr>
          <p:nvPr/>
        </p:nvCxnSpPr>
        <p:spPr>
          <a:xfrm flipH="1">
            <a:off x="4840934" y="1392970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764111" y="1688352"/>
            <a:ext cx="4356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2767099" y="1673411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553876" y="2745725"/>
            <a:ext cx="2525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668924" y="1965237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Homogeneous</a:t>
            </a:r>
            <a:endParaRPr lang="de-DE" sz="2400" dirty="0"/>
          </a:p>
        </p:txBody>
      </p:sp>
      <p:cxnSp>
        <p:nvCxnSpPr>
          <p:cNvPr id="15" name="Gerade Verbindung 14"/>
          <p:cNvCxnSpPr>
            <a:stCxn id="13" idx="2"/>
          </p:cNvCxnSpPr>
          <p:nvPr/>
        </p:nvCxnSpPr>
        <p:spPr>
          <a:xfrm flipH="1">
            <a:off x="2764111" y="2426902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022779" y="1979726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Mixture</a:t>
            </a:r>
            <a:endParaRPr lang="de-DE" sz="2400" dirty="0"/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7120956" y="1669855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556864" y="2745725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55699" y="2985835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>
                <a:solidFill>
                  <a:srgbClr val="008000"/>
                </a:solidFill>
              </a:rPr>
              <a:t>Solid </a:t>
            </a:r>
            <a:r>
              <a:rPr lang="de-DE" sz="2400" dirty="0" err="1" smtClean="0">
                <a:solidFill>
                  <a:srgbClr val="008000"/>
                </a:solidFill>
              </a:rPr>
              <a:t>solution</a:t>
            </a:r>
            <a:endParaRPr lang="de-DE" sz="2400" dirty="0">
              <a:solidFill>
                <a:srgbClr val="008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958345" y="2969388"/>
            <a:ext cx="219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Intermediate </a:t>
            </a:r>
            <a:r>
              <a:rPr lang="de-DE" sz="2400" dirty="0" err="1" smtClean="0"/>
              <a:t>alloy</a:t>
            </a:r>
            <a:r>
              <a:rPr lang="de-DE" sz="2400" dirty="0" smtClean="0"/>
              <a:t> </a:t>
            </a:r>
            <a:r>
              <a:rPr lang="de-DE" sz="2400" dirty="0" err="1" smtClean="0"/>
              <a:t>phase</a:t>
            </a:r>
            <a:endParaRPr lang="de-DE" sz="2400" dirty="0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4056522" y="2745725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971170" y="3477382"/>
            <a:ext cx="0" cy="1602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150465" y="3915904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solidFill>
                  <a:srgbClr val="008000"/>
                </a:solidFill>
              </a:rPr>
              <a:t>Substitutional</a:t>
            </a:r>
            <a:endParaRPr lang="de-DE" sz="2400" dirty="0">
              <a:solidFill>
                <a:srgbClr val="0080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150465" y="4794065"/>
            <a:ext cx="150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008000"/>
                </a:solidFill>
              </a:rPr>
              <a:t>Interstitial</a:t>
            </a:r>
            <a:endParaRPr lang="de-DE" sz="2400" dirty="0">
              <a:solidFill>
                <a:srgbClr val="008000"/>
              </a:solidFill>
            </a:endParaRPr>
          </a:p>
        </p:txBody>
      </p:sp>
      <p:cxnSp>
        <p:nvCxnSpPr>
          <p:cNvPr id="29" name="Gerade Verbindung 28"/>
          <p:cNvCxnSpPr/>
          <p:nvPr/>
        </p:nvCxnSpPr>
        <p:spPr>
          <a:xfrm>
            <a:off x="971170" y="5079998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989101" y="4186528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454393" y="3800385"/>
            <a:ext cx="0" cy="190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618720" y="4008540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Intermetallic</a:t>
            </a:r>
            <a:endParaRPr lang="de-DE" sz="2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3457356" y="4279164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621710" y="4713757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Interstitial</a:t>
            </a:r>
            <a:endParaRPr lang="de-DE" sz="2400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3460346" y="4984381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624700" y="5433915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Electron</a:t>
            </a:r>
            <a:endParaRPr lang="de-DE" sz="2400" dirty="0"/>
          </a:p>
        </p:txBody>
      </p:sp>
      <p:cxnSp>
        <p:nvCxnSpPr>
          <p:cNvPr id="39" name="Gerade Verbindung 38"/>
          <p:cNvCxnSpPr/>
          <p:nvPr/>
        </p:nvCxnSpPr>
        <p:spPr>
          <a:xfrm>
            <a:off x="3463336" y="5704539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7117966" y="2471273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019789" y="2732001"/>
            <a:ext cx="21963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Any</a:t>
            </a:r>
            <a:r>
              <a:rPr lang="de-DE" sz="2400" dirty="0" smtClean="0"/>
              <a:t> </a:t>
            </a:r>
            <a:r>
              <a:rPr lang="de-DE" sz="2400" dirty="0" err="1" smtClean="0"/>
              <a:t>combination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solid </a:t>
            </a:r>
            <a:r>
              <a:rPr lang="de-DE" sz="2400" dirty="0" err="1" smtClean="0"/>
              <a:t>phases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1720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19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Solid </a:t>
            </a:r>
            <a:r>
              <a:rPr lang="de-DE" u="sng" dirty="0" err="1" smtClean="0">
                <a:latin typeface="Calibri" charset="0"/>
              </a:rPr>
              <a:t>solution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4471" y="766954"/>
            <a:ext cx="884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 solid </a:t>
            </a:r>
            <a:r>
              <a:rPr lang="de-DE" sz="2800" dirty="0" err="1" smtClean="0"/>
              <a:t>solution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formed</a:t>
            </a:r>
            <a:r>
              <a:rPr lang="de-DE" sz="2800" dirty="0" smtClean="0"/>
              <a:t> </a:t>
            </a:r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solute</a:t>
            </a:r>
            <a:r>
              <a:rPr lang="de-DE" sz="2800" dirty="0" smtClean="0"/>
              <a:t> </a:t>
            </a:r>
            <a:r>
              <a:rPr lang="de-DE" sz="2800" dirty="0" err="1" smtClean="0"/>
              <a:t>atoms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added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host</a:t>
            </a:r>
            <a:r>
              <a:rPr lang="de-DE" sz="2800" dirty="0" smtClean="0"/>
              <a:t> material (i.e. solvent),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crystal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maintained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no</a:t>
            </a:r>
            <a:r>
              <a:rPr lang="de-DE" sz="2800" dirty="0" smtClean="0"/>
              <a:t> </a:t>
            </a:r>
            <a:r>
              <a:rPr lang="de-DE" sz="2800" dirty="0" err="1" smtClean="0"/>
              <a:t>new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formed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34471" y="2151949"/>
            <a:ext cx="884517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u="sng" dirty="0" err="1" smtClean="0"/>
              <a:t>Characteristics</a:t>
            </a:r>
            <a:endParaRPr lang="de-DE" sz="2800" u="sng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allowable</a:t>
            </a:r>
            <a:r>
              <a:rPr lang="de-DE" sz="2800" dirty="0" smtClean="0"/>
              <a:t> </a:t>
            </a:r>
            <a:r>
              <a:rPr lang="de-DE" sz="2800" dirty="0" err="1" smtClean="0"/>
              <a:t>amount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solute</a:t>
            </a:r>
            <a:r>
              <a:rPr lang="de-DE" sz="2800" dirty="0" smtClean="0"/>
              <a:t> </a:t>
            </a:r>
            <a:r>
              <a:rPr lang="de-DE" sz="2800" dirty="0" err="1" smtClean="0"/>
              <a:t>dissolvable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solvent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generally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increases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increase</a:t>
            </a:r>
            <a:r>
              <a:rPr lang="de-DE" sz="2800" dirty="0" smtClean="0"/>
              <a:t> in </a:t>
            </a:r>
            <a:r>
              <a:rPr lang="de-DE" sz="2800" dirty="0" err="1" smtClean="0"/>
              <a:t>temperature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The </a:t>
            </a:r>
            <a:r>
              <a:rPr lang="de-DE" sz="2800" dirty="0" err="1" smtClean="0"/>
              <a:t>solute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generally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soluble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liquid </a:t>
            </a:r>
            <a:r>
              <a:rPr lang="de-DE" sz="2800" dirty="0" err="1" smtClean="0"/>
              <a:t>state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solid </a:t>
            </a:r>
            <a:r>
              <a:rPr lang="de-DE" sz="2800" dirty="0" err="1" smtClean="0"/>
              <a:t>state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Most solid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</a:t>
            </a:r>
            <a:r>
              <a:rPr lang="de-DE" sz="2800" dirty="0" err="1" smtClean="0"/>
              <a:t>solidify</a:t>
            </a:r>
            <a:r>
              <a:rPr lang="de-DE" sz="2800" dirty="0" smtClean="0"/>
              <a:t> </a:t>
            </a:r>
            <a:r>
              <a:rPr lang="de-DE" sz="2800" dirty="0" err="1" smtClean="0"/>
              <a:t>over</a:t>
            </a:r>
            <a:r>
              <a:rPr lang="de-DE" sz="2800" dirty="0" smtClean="0"/>
              <a:t> a </a:t>
            </a:r>
            <a:r>
              <a:rPr lang="de-DE" sz="2800" dirty="0" err="1" smtClean="0"/>
              <a:t>range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temperatures</a:t>
            </a:r>
            <a:endParaRPr lang="de-DE" sz="28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134471" y="5922212"/>
            <a:ext cx="884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Solid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substitutional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interstitial</a:t>
            </a:r>
            <a:endParaRPr lang="de-DE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7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1278" y="188913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u="sng" dirty="0" smtClean="0">
                <a:latin typeface="Calibri" charset="0"/>
              </a:rPr>
              <a:t>Instructor</a:t>
            </a:r>
            <a:r>
              <a:rPr lang="ja-JP" altLang="en-US" u="sng" dirty="0" smtClean="0">
                <a:latin typeface="Calibri" charset="0"/>
              </a:rPr>
              <a:t>’</a:t>
            </a:r>
            <a:r>
              <a:rPr lang="en-US" u="sng" dirty="0" smtClean="0">
                <a:latin typeface="Calibri" charset="0"/>
              </a:rPr>
              <a:t>s contact information</a:t>
            </a:r>
            <a:endParaRPr lang="de-DE" u="sng" dirty="0">
              <a:latin typeface="Calibri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68313" y="1628775"/>
            <a:ext cx="8135937" cy="4895850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  <a:defRPr/>
            </a:pPr>
            <a:r>
              <a:rPr lang="en-US" dirty="0" smtClean="0"/>
              <a:t>Prof. Siddhartha Roy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siddhartha@metal.iitkgp.ernet.in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r>
              <a:rPr lang="en-US" dirty="0" smtClean="0"/>
              <a:t>Office: First floor of Metallurgical &amp; Materials    		   Engineering Department, IIT </a:t>
            </a:r>
            <a:r>
              <a:rPr lang="en-US" dirty="0" err="1" smtClean="0"/>
              <a:t>Kharagpur</a:t>
            </a:r>
            <a:endParaRPr lang="en-US" dirty="0" smtClean="0"/>
          </a:p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1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20</a:t>
            </a:fld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3666"/>
            <a:ext cx="9144000" cy="491066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Solid </a:t>
            </a:r>
            <a:r>
              <a:rPr lang="de-DE" u="sng" dirty="0" err="1" smtClean="0">
                <a:latin typeface="Calibri" charset="0"/>
              </a:rPr>
              <a:t>solution</a:t>
            </a:r>
            <a:endParaRPr lang="de-DE" u="sng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306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21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Substitutional</a:t>
            </a:r>
            <a:r>
              <a:rPr lang="de-DE" u="sng" dirty="0" smtClean="0">
                <a:latin typeface="Calibri" charset="0"/>
              </a:rPr>
              <a:t> solid </a:t>
            </a:r>
            <a:r>
              <a:rPr lang="de-DE" u="sng" dirty="0" err="1" smtClean="0">
                <a:latin typeface="Calibri" charset="0"/>
              </a:rPr>
              <a:t>solution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9412" y="781895"/>
            <a:ext cx="88750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/>
              <a:t>In </a:t>
            </a:r>
            <a:r>
              <a:rPr lang="de-DE" sz="2800" dirty="0" err="1" smtClean="0"/>
              <a:t>this</a:t>
            </a:r>
            <a:r>
              <a:rPr lang="de-DE" sz="2800" dirty="0" smtClean="0"/>
              <a:t> type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solution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atoms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solute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substitute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atoms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0000FF"/>
                </a:solidFill>
              </a:rPr>
              <a:t>solvent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lattice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solvent.</a:t>
            </a:r>
          </a:p>
          <a:p>
            <a:pPr>
              <a:spcAft>
                <a:spcPts val="600"/>
              </a:spcAft>
            </a:pPr>
            <a:r>
              <a:rPr lang="de-DE" sz="2800" dirty="0" err="1" smtClean="0"/>
              <a:t>Example</a:t>
            </a:r>
            <a:r>
              <a:rPr lang="de-DE" sz="2800" dirty="0" smtClean="0"/>
              <a:t>: Gold-</a:t>
            </a:r>
            <a:r>
              <a:rPr lang="de-DE" sz="2800" dirty="0" err="1" smtClean="0"/>
              <a:t>silver</a:t>
            </a:r>
            <a:r>
              <a:rPr lang="de-DE" sz="2800" dirty="0" smtClean="0"/>
              <a:t> </a:t>
            </a:r>
            <a:r>
              <a:rPr lang="de-DE" sz="2800" dirty="0" err="1" smtClean="0"/>
              <a:t>alloy</a:t>
            </a:r>
            <a:endParaRPr lang="de-DE" sz="28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5" y="2942664"/>
            <a:ext cx="714802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22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Factors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affecting</a:t>
            </a:r>
            <a:r>
              <a:rPr lang="de-DE" u="sng" dirty="0" smtClean="0">
                <a:latin typeface="Calibri" charset="0"/>
              </a:rPr>
              <a:t> solid </a:t>
            </a:r>
            <a:r>
              <a:rPr lang="de-DE" u="sng" dirty="0" err="1" smtClean="0">
                <a:latin typeface="Calibri" charset="0"/>
              </a:rPr>
              <a:t>solubility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30" y="826718"/>
            <a:ext cx="884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William Hume-</a:t>
            </a:r>
            <a:r>
              <a:rPr lang="de-DE" sz="2800" dirty="0" err="1" smtClean="0"/>
              <a:t>Rothery</a:t>
            </a:r>
            <a:r>
              <a:rPr lang="de-DE" sz="2800" dirty="0" smtClean="0"/>
              <a:t> </a:t>
            </a:r>
            <a:r>
              <a:rPr lang="de-DE" sz="2800" dirty="0" err="1" smtClean="0"/>
              <a:t>proposed</a:t>
            </a:r>
            <a:r>
              <a:rPr lang="de-DE" sz="2800" dirty="0" smtClean="0"/>
              <a:t> a </a:t>
            </a:r>
            <a:r>
              <a:rPr lang="de-DE" sz="2800" dirty="0" err="1" smtClean="0"/>
              <a:t>set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basic</a:t>
            </a:r>
            <a:r>
              <a:rPr lang="de-DE" sz="2800" dirty="0" smtClean="0"/>
              <a:t> </a:t>
            </a:r>
            <a:r>
              <a:rPr lang="de-DE" sz="2800" dirty="0" err="1" smtClean="0"/>
              <a:t>factors</a:t>
            </a:r>
            <a:r>
              <a:rPr lang="de-DE" sz="2800" dirty="0" smtClean="0"/>
              <a:t> (</a:t>
            </a:r>
            <a:r>
              <a:rPr lang="de-DE" sz="2800" dirty="0" err="1" smtClean="0"/>
              <a:t>widely</a:t>
            </a:r>
            <a:r>
              <a:rPr lang="de-DE" sz="2800" dirty="0" smtClean="0"/>
              <a:t> </a:t>
            </a:r>
            <a:r>
              <a:rPr lang="de-DE" sz="2800" dirty="0" err="1" smtClean="0"/>
              <a:t>known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0000FF"/>
                </a:solidFill>
              </a:rPr>
              <a:t>Hume-</a:t>
            </a:r>
            <a:r>
              <a:rPr lang="de-DE" sz="2800" dirty="0" err="1" smtClean="0">
                <a:solidFill>
                  <a:srgbClr val="0000FF"/>
                </a:solidFill>
              </a:rPr>
              <a:t>Rothery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rules</a:t>
            </a:r>
            <a:r>
              <a:rPr lang="de-DE" sz="2800" dirty="0" smtClean="0"/>
              <a:t>)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control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solubility</a:t>
            </a:r>
            <a:r>
              <a:rPr lang="de-DE" sz="2800" dirty="0" smtClean="0"/>
              <a:t> in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systems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19530" y="2375649"/>
            <a:ext cx="884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rgbClr val="0000FF"/>
                </a:solidFill>
              </a:rPr>
              <a:t>a) Crystal </a:t>
            </a:r>
            <a:r>
              <a:rPr lang="de-DE" sz="2800" u="sng" dirty="0" err="1" smtClean="0">
                <a:solidFill>
                  <a:srgbClr val="0000FF"/>
                </a:solidFill>
              </a:rPr>
              <a:t>structure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factor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9530" y="3018119"/>
            <a:ext cx="884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Complete</a:t>
            </a:r>
            <a:r>
              <a:rPr lang="de-DE" sz="2800" dirty="0" smtClean="0"/>
              <a:t> solid </a:t>
            </a:r>
            <a:r>
              <a:rPr lang="de-DE" sz="2800" dirty="0" err="1" smtClean="0"/>
              <a:t>solubility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never</a:t>
            </a:r>
            <a:r>
              <a:rPr lang="de-DE" sz="2800" dirty="0" smtClean="0"/>
              <a:t> </a:t>
            </a:r>
            <a:r>
              <a:rPr lang="de-DE" sz="2800" dirty="0" err="1" smtClean="0"/>
              <a:t>attained</a:t>
            </a:r>
            <a:r>
              <a:rPr lang="de-DE" sz="2800" dirty="0" smtClean="0"/>
              <a:t> </a:t>
            </a:r>
            <a:r>
              <a:rPr lang="de-DE" sz="2800" dirty="0" err="1" smtClean="0"/>
              <a:t>unless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type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crystal</a:t>
            </a:r>
            <a:r>
              <a:rPr lang="de-DE" sz="2800" dirty="0" smtClean="0"/>
              <a:t> </a:t>
            </a:r>
            <a:r>
              <a:rPr lang="de-DE" sz="2800" dirty="0" err="1" smtClean="0"/>
              <a:t>lattice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482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23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Factors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affecting</a:t>
            </a:r>
            <a:r>
              <a:rPr lang="de-DE" u="sng" dirty="0" smtClean="0">
                <a:latin typeface="Calibri" charset="0"/>
              </a:rPr>
              <a:t> solid </a:t>
            </a:r>
            <a:r>
              <a:rPr lang="de-DE" u="sng" dirty="0" err="1" smtClean="0">
                <a:latin typeface="Calibri" charset="0"/>
              </a:rPr>
              <a:t>solubility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30" y="826718"/>
            <a:ext cx="884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William Hume-</a:t>
            </a:r>
            <a:r>
              <a:rPr lang="de-DE" sz="2800" dirty="0" err="1" smtClean="0"/>
              <a:t>Rothery</a:t>
            </a:r>
            <a:r>
              <a:rPr lang="de-DE" sz="2800" dirty="0" smtClean="0"/>
              <a:t> </a:t>
            </a:r>
            <a:r>
              <a:rPr lang="de-DE" sz="2800" dirty="0" err="1" smtClean="0"/>
              <a:t>proposed</a:t>
            </a:r>
            <a:r>
              <a:rPr lang="de-DE" sz="2800" dirty="0" smtClean="0"/>
              <a:t> a </a:t>
            </a:r>
            <a:r>
              <a:rPr lang="de-DE" sz="2800" dirty="0" err="1" smtClean="0"/>
              <a:t>set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basic</a:t>
            </a:r>
            <a:r>
              <a:rPr lang="de-DE" sz="2800" dirty="0" smtClean="0"/>
              <a:t> </a:t>
            </a:r>
            <a:r>
              <a:rPr lang="de-DE" sz="2800" dirty="0" err="1" smtClean="0"/>
              <a:t>factors</a:t>
            </a:r>
            <a:r>
              <a:rPr lang="de-DE" sz="2800" dirty="0" smtClean="0"/>
              <a:t> (</a:t>
            </a:r>
            <a:r>
              <a:rPr lang="de-DE" sz="2800" dirty="0" err="1" smtClean="0"/>
              <a:t>widely</a:t>
            </a:r>
            <a:r>
              <a:rPr lang="de-DE" sz="2800" dirty="0" smtClean="0"/>
              <a:t> </a:t>
            </a:r>
            <a:r>
              <a:rPr lang="de-DE" sz="2800" dirty="0" err="1" smtClean="0"/>
              <a:t>known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0000FF"/>
                </a:solidFill>
              </a:rPr>
              <a:t>Hume-</a:t>
            </a:r>
            <a:r>
              <a:rPr lang="de-DE" sz="2800" dirty="0" err="1" smtClean="0">
                <a:solidFill>
                  <a:srgbClr val="0000FF"/>
                </a:solidFill>
              </a:rPr>
              <a:t>Rothery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rules</a:t>
            </a:r>
            <a:r>
              <a:rPr lang="de-DE" sz="2800" dirty="0" smtClean="0"/>
              <a:t>)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control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solubility</a:t>
            </a:r>
            <a:r>
              <a:rPr lang="de-DE" sz="2800" dirty="0" smtClean="0"/>
              <a:t> in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systems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19530" y="2375649"/>
            <a:ext cx="884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>
                <a:solidFill>
                  <a:srgbClr val="0000FF"/>
                </a:solidFill>
              </a:rPr>
              <a:t>b</a:t>
            </a:r>
            <a:r>
              <a:rPr lang="de-DE" sz="2800" u="sng" dirty="0" smtClean="0">
                <a:solidFill>
                  <a:srgbClr val="0000FF"/>
                </a:solidFill>
              </a:rPr>
              <a:t>) Relative </a:t>
            </a:r>
            <a:r>
              <a:rPr lang="de-DE" sz="2800" u="sng" dirty="0" err="1" smtClean="0">
                <a:solidFill>
                  <a:srgbClr val="0000FF"/>
                </a:solidFill>
              </a:rPr>
              <a:t>size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factor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9530" y="3018119"/>
            <a:ext cx="8845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Appreciable</a:t>
            </a:r>
            <a:r>
              <a:rPr lang="de-DE" sz="2800" dirty="0" smtClean="0"/>
              <a:t> </a:t>
            </a:r>
            <a:r>
              <a:rPr lang="de-DE" sz="2800" dirty="0" err="1" smtClean="0"/>
              <a:t>quantities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solute</a:t>
            </a:r>
            <a:r>
              <a:rPr lang="de-DE" sz="2800" dirty="0" smtClean="0"/>
              <a:t> </a:t>
            </a:r>
            <a:r>
              <a:rPr lang="de-DE" sz="2800" dirty="0" err="1" smtClean="0"/>
              <a:t>may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accomodated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form </a:t>
            </a:r>
            <a:r>
              <a:rPr lang="de-DE" sz="2800" dirty="0" err="1" smtClean="0"/>
              <a:t>substitutional</a:t>
            </a:r>
            <a:r>
              <a:rPr lang="de-DE" sz="2800" dirty="0" smtClean="0"/>
              <a:t> solid </a:t>
            </a:r>
            <a:r>
              <a:rPr lang="de-DE" sz="2800" dirty="0" err="1" smtClean="0"/>
              <a:t>solution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difference</a:t>
            </a:r>
            <a:r>
              <a:rPr lang="de-DE" sz="2800" dirty="0" smtClean="0"/>
              <a:t> in </a:t>
            </a:r>
            <a:r>
              <a:rPr lang="de-DE" sz="2800" dirty="0" err="1" smtClean="0"/>
              <a:t>atomic</a:t>
            </a:r>
            <a:r>
              <a:rPr lang="de-DE" sz="2800" dirty="0" smtClean="0"/>
              <a:t> </a:t>
            </a:r>
            <a:r>
              <a:rPr lang="de-DE" sz="2800" dirty="0" err="1" smtClean="0"/>
              <a:t>radii</a:t>
            </a:r>
            <a:r>
              <a:rPr lang="de-DE" sz="2800" dirty="0" smtClean="0"/>
              <a:t> </a:t>
            </a:r>
            <a:r>
              <a:rPr lang="de-DE" sz="2800" dirty="0" err="1" smtClean="0"/>
              <a:t>between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atom</a:t>
            </a:r>
            <a:r>
              <a:rPr lang="de-DE" sz="2800" dirty="0" smtClean="0"/>
              <a:t> </a:t>
            </a:r>
            <a:r>
              <a:rPr lang="de-DE" sz="2800" dirty="0" err="1" smtClean="0"/>
              <a:t>types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less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15%.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81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24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Factors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affecting</a:t>
            </a:r>
            <a:r>
              <a:rPr lang="de-DE" u="sng" dirty="0" smtClean="0">
                <a:latin typeface="Calibri" charset="0"/>
              </a:rPr>
              <a:t> solid </a:t>
            </a:r>
            <a:r>
              <a:rPr lang="de-DE" u="sng" dirty="0" err="1" smtClean="0">
                <a:latin typeface="Calibri" charset="0"/>
              </a:rPr>
              <a:t>solubility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30" y="826718"/>
            <a:ext cx="884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William Hume-</a:t>
            </a:r>
            <a:r>
              <a:rPr lang="de-DE" sz="2800" dirty="0" err="1" smtClean="0"/>
              <a:t>Rothery</a:t>
            </a:r>
            <a:r>
              <a:rPr lang="de-DE" sz="2800" dirty="0" smtClean="0"/>
              <a:t> </a:t>
            </a:r>
            <a:r>
              <a:rPr lang="de-DE" sz="2800" dirty="0" err="1" smtClean="0"/>
              <a:t>proposed</a:t>
            </a:r>
            <a:r>
              <a:rPr lang="de-DE" sz="2800" dirty="0" smtClean="0"/>
              <a:t> a </a:t>
            </a:r>
            <a:r>
              <a:rPr lang="de-DE" sz="2800" dirty="0" err="1" smtClean="0"/>
              <a:t>set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basic</a:t>
            </a:r>
            <a:r>
              <a:rPr lang="de-DE" sz="2800" dirty="0" smtClean="0"/>
              <a:t> </a:t>
            </a:r>
            <a:r>
              <a:rPr lang="de-DE" sz="2800" dirty="0" err="1" smtClean="0"/>
              <a:t>factors</a:t>
            </a:r>
            <a:r>
              <a:rPr lang="de-DE" sz="2800" dirty="0" smtClean="0"/>
              <a:t> (</a:t>
            </a:r>
            <a:r>
              <a:rPr lang="de-DE" sz="2800" dirty="0" err="1" smtClean="0"/>
              <a:t>widely</a:t>
            </a:r>
            <a:r>
              <a:rPr lang="de-DE" sz="2800" dirty="0" smtClean="0"/>
              <a:t> </a:t>
            </a:r>
            <a:r>
              <a:rPr lang="de-DE" sz="2800" dirty="0" err="1" smtClean="0"/>
              <a:t>known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0000FF"/>
                </a:solidFill>
              </a:rPr>
              <a:t>Hume-</a:t>
            </a:r>
            <a:r>
              <a:rPr lang="de-DE" sz="2800" dirty="0" err="1" smtClean="0">
                <a:solidFill>
                  <a:srgbClr val="0000FF"/>
                </a:solidFill>
              </a:rPr>
              <a:t>Rothery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rules</a:t>
            </a:r>
            <a:r>
              <a:rPr lang="de-DE" sz="2800" dirty="0" smtClean="0"/>
              <a:t>)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control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solubility</a:t>
            </a:r>
            <a:r>
              <a:rPr lang="de-DE" sz="2800" dirty="0" smtClean="0"/>
              <a:t> in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systems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19530" y="2375649"/>
            <a:ext cx="884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smtClean="0">
                <a:solidFill>
                  <a:srgbClr val="0000FF"/>
                </a:solidFill>
              </a:rPr>
              <a:t>c) </a:t>
            </a:r>
            <a:r>
              <a:rPr lang="de-DE" sz="2800" u="sng" dirty="0" err="1" smtClean="0">
                <a:solidFill>
                  <a:srgbClr val="0000FF"/>
                </a:solidFill>
              </a:rPr>
              <a:t>Electronegativity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factor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9530" y="3018119"/>
            <a:ext cx="8845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The </a:t>
            </a:r>
            <a:r>
              <a:rPr lang="de-DE" sz="2800" dirty="0" err="1" smtClean="0"/>
              <a:t>greater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difference</a:t>
            </a:r>
            <a:r>
              <a:rPr lang="de-DE" sz="2800" dirty="0" smtClean="0"/>
              <a:t> in </a:t>
            </a:r>
            <a:r>
              <a:rPr lang="de-DE" sz="2800" dirty="0" err="1" smtClean="0"/>
              <a:t>electronegativities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metals</a:t>
            </a:r>
            <a:r>
              <a:rPr lang="de-DE" sz="2800" dirty="0" smtClean="0"/>
              <a:t>,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restricted</a:t>
            </a:r>
            <a:r>
              <a:rPr lang="de-DE" sz="2800" dirty="0" smtClean="0"/>
              <a:t> will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formation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solid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greater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tendency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a </a:t>
            </a:r>
            <a:r>
              <a:rPr lang="de-DE" sz="2800" dirty="0" err="1" smtClean="0"/>
              <a:t>compound</a:t>
            </a:r>
            <a:r>
              <a:rPr lang="de-DE" sz="2800" dirty="0" smtClean="0"/>
              <a:t> </a:t>
            </a:r>
            <a:r>
              <a:rPr lang="de-DE" sz="2800" dirty="0" err="1" smtClean="0"/>
              <a:t>formation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020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25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Factors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affecting</a:t>
            </a:r>
            <a:r>
              <a:rPr lang="de-DE" u="sng" dirty="0" smtClean="0">
                <a:latin typeface="Calibri" charset="0"/>
              </a:rPr>
              <a:t> solid </a:t>
            </a:r>
            <a:r>
              <a:rPr lang="de-DE" u="sng" dirty="0" err="1" smtClean="0">
                <a:latin typeface="Calibri" charset="0"/>
              </a:rPr>
              <a:t>solubility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30" y="826718"/>
            <a:ext cx="884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William Hume-</a:t>
            </a:r>
            <a:r>
              <a:rPr lang="de-DE" sz="2800" dirty="0" err="1" smtClean="0"/>
              <a:t>Rothery</a:t>
            </a:r>
            <a:r>
              <a:rPr lang="de-DE" sz="2800" dirty="0" smtClean="0"/>
              <a:t> </a:t>
            </a:r>
            <a:r>
              <a:rPr lang="de-DE" sz="2800" dirty="0" err="1" smtClean="0"/>
              <a:t>proposed</a:t>
            </a:r>
            <a:r>
              <a:rPr lang="de-DE" sz="2800" dirty="0" smtClean="0"/>
              <a:t> a </a:t>
            </a:r>
            <a:r>
              <a:rPr lang="de-DE" sz="2800" dirty="0" err="1" smtClean="0"/>
              <a:t>set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basic</a:t>
            </a:r>
            <a:r>
              <a:rPr lang="de-DE" sz="2800" dirty="0" smtClean="0"/>
              <a:t> </a:t>
            </a:r>
            <a:r>
              <a:rPr lang="de-DE" sz="2800" dirty="0" err="1" smtClean="0"/>
              <a:t>factors</a:t>
            </a:r>
            <a:r>
              <a:rPr lang="de-DE" sz="2800" dirty="0" smtClean="0"/>
              <a:t> (</a:t>
            </a:r>
            <a:r>
              <a:rPr lang="de-DE" sz="2800" dirty="0" err="1" smtClean="0"/>
              <a:t>widely</a:t>
            </a:r>
            <a:r>
              <a:rPr lang="de-DE" sz="2800" dirty="0" smtClean="0"/>
              <a:t> </a:t>
            </a:r>
            <a:r>
              <a:rPr lang="de-DE" sz="2800" dirty="0" err="1" smtClean="0"/>
              <a:t>known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smtClean="0">
                <a:solidFill>
                  <a:srgbClr val="0000FF"/>
                </a:solidFill>
              </a:rPr>
              <a:t>Hume-</a:t>
            </a:r>
            <a:r>
              <a:rPr lang="de-DE" sz="2800" dirty="0" err="1" smtClean="0">
                <a:solidFill>
                  <a:srgbClr val="0000FF"/>
                </a:solidFill>
              </a:rPr>
              <a:t>Rothery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rules</a:t>
            </a:r>
            <a:r>
              <a:rPr lang="de-DE" sz="2800" dirty="0" smtClean="0"/>
              <a:t>)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control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range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solubility</a:t>
            </a:r>
            <a:r>
              <a:rPr lang="de-DE" sz="2800" dirty="0" smtClean="0"/>
              <a:t> in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systems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19530" y="2375649"/>
            <a:ext cx="884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>
                <a:solidFill>
                  <a:srgbClr val="0000FF"/>
                </a:solidFill>
              </a:rPr>
              <a:t>d</a:t>
            </a:r>
            <a:r>
              <a:rPr lang="de-DE" sz="2800" u="sng" dirty="0" smtClean="0">
                <a:solidFill>
                  <a:srgbClr val="0000FF"/>
                </a:solidFill>
              </a:rPr>
              <a:t>) </a:t>
            </a:r>
            <a:r>
              <a:rPr lang="de-DE" sz="2800" u="sng" dirty="0" err="1" smtClean="0">
                <a:solidFill>
                  <a:srgbClr val="0000FF"/>
                </a:solidFill>
              </a:rPr>
              <a:t>Valency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factor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9530" y="3018119"/>
            <a:ext cx="8845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Complete</a:t>
            </a:r>
            <a:r>
              <a:rPr lang="de-DE" sz="2800" dirty="0" smtClean="0"/>
              <a:t> </a:t>
            </a:r>
            <a:r>
              <a:rPr lang="de-DE" sz="2800" dirty="0" err="1" smtClean="0"/>
              <a:t>solubility</a:t>
            </a:r>
            <a:r>
              <a:rPr lang="de-DE" sz="2800" dirty="0" smtClean="0"/>
              <a:t> </a:t>
            </a:r>
            <a:r>
              <a:rPr lang="de-DE" sz="2800" dirty="0" err="1" smtClean="0"/>
              <a:t>occurs</a:t>
            </a:r>
            <a:r>
              <a:rPr lang="de-DE" sz="2800" dirty="0" smtClean="0"/>
              <a:t> </a:t>
            </a:r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solvent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solute</a:t>
            </a:r>
            <a:r>
              <a:rPr lang="de-DE" sz="2800" dirty="0" smtClean="0"/>
              <a:t> </a:t>
            </a:r>
            <a:r>
              <a:rPr lang="de-DE" sz="2800" dirty="0" err="1" smtClean="0"/>
              <a:t>have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</a:t>
            </a:r>
            <a:r>
              <a:rPr lang="de-DE" sz="2800" dirty="0" err="1" smtClean="0"/>
              <a:t>valency</a:t>
            </a:r>
            <a:r>
              <a:rPr lang="de-DE" sz="2800" dirty="0" smtClean="0"/>
              <a:t>. A </a:t>
            </a:r>
            <a:r>
              <a:rPr lang="de-DE" sz="2800" dirty="0" err="1" smtClean="0"/>
              <a:t>metal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higher</a:t>
            </a:r>
            <a:r>
              <a:rPr lang="de-DE" sz="2800" dirty="0" smtClean="0"/>
              <a:t> </a:t>
            </a:r>
            <a:r>
              <a:rPr lang="de-DE" sz="2800" dirty="0" err="1" smtClean="0"/>
              <a:t>valency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likely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</a:t>
            </a:r>
            <a:r>
              <a:rPr lang="de-DE" sz="2800" dirty="0" err="1" smtClean="0"/>
              <a:t>dissolve</a:t>
            </a:r>
            <a:r>
              <a:rPr lang="de-DE" sz="2800" dirty="0" smtClean="0"/>
              <a:t> in a </a:t>
            </a:r>
            <a:r>
              <a:rPr lang="de-DE" sz="2800" dirty="0" err="1" smtClean="0"/>
              <a:t>metal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lower</a:t>
            </a:r>
            <a:r>
              <a:rPr lang="de-DE" sz="2800" dirty="0" smtClean="0"/>
              <a:t> </a:t>
            </a:r>
            <a:r>
              <a:rPr lang="de-DE" sz="2800" dirty="0" err="1" smtClean="0"/>
              <a:t>valency</a:t>
            </a:r>
            <a:r>
              <a:rPr lang="de-DE" sz="2800" dirty="0" smtClean="0"/>
              <a:t>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321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26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Interstitial solid </a:t>
            </a:r>
            <a:r>
              <a:rPr lang="de-DE" u="sng" dirty="0" err="1" smtClean="0">
                <a:latin typeface="Calibri" charset="0"/>
              </a:rPr>
              <a:t>solution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49412" y="781895"/>
            <a:ext cx="887505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/>
              <a:t>Interstitial solid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formed</a:t>
            </a:r>
            <a:r>
              <a:rPr lang="de-DE" sz="2800" dirty="0" smtClean="0"/>
              <a:t>, </a:t>
            </a:r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atoms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small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atomic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radii</a:t>
            </a:r>
            <a:r>
              <a:rPr lang="de-DE" sz="2800" dirty="0" smtClean="0">
                <a:solidFill>
                  <a:srgbClr val="0000FF"/>
                </a:solidFill>
              </a:rPr>
              <a:t> (</a:t>
            </a:r>
            <a:r>
              <a:rPr lang="de-DE" sz="2800" dirty="0" err="1" smtClean="0">
                <a:solidFill>
                  <a:srgbClr val="0000FF"/>
                </a:solidFill>
              </a:rPr>
              <a:t>these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are</a:t>
            </a:r>
            <a:r>
              <a:rPr lang="de-DE" sz="2800" dirty="0" smtClean="0">
                <a:solidFill>
                  <a:srgbClr val="0000FF"/>
                </a:solidFill>
              </a:rPr>
              <a:t> C, N, H, O, B) </a:t>
            </a:r>
            <a:r>
              <a:rPr lang="de-DE" sz="2800" dirty="0" err="1" smtClean="0"/>
              <a:t>occupy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spaces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interstices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lattice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larger solvent </a:t>
            </a:r>
            <a:r>
              <a:rPr lang="de-DE" sz="2800" dirty="0" err="1" smtClean="0"/>
              <a:t>atoms</a:t>
            </a:r>
            <a:r>
              <a:rPr lang="de-DE" sz="28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de-DE" sz="2800" dirty="0" err="1" smtClean="0"/>
              <a:t>Example</a:t>
            </a:r>
            <a:r>
              <a:rPr lang="de-DE" sz="2800" dirty="0" smtClean="0"/>
              <a:t>: Steel </a:t>
            </a:r>
            <a:r>
              <a:rPr lang="de-DE" sz="2800" dirty="0" err="1" smtClean="0"/>
              <a:t>is</a:t>
            </a:r>
            <a:r>
              <a:rPr lang="de-DE" sz="2800" dirty="0" smtClean="0"/>
              <a:t> an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carbon</a:t>
            </a:r>
            <a:r>
              <a:rPr lang="de-DE" sz="2800" dirty="0" smtClean="0"/>
              <a:t> (</a:t>
            </a:r>
            <a:r>
              <a:rPr lang="de-DE" sz="2800" dirty="0" err="1" smtClean="0"/>
              <a:t>interstitials</a:t>
            </a:r>
            <a:r>
              <a:rPr lang="de-DE" sz="2800" dirty="0" smtClean="0"/>
              <a:t>) in </a:t>
            </a:r>
            <a:r>
              <a:rPr lang="de-DE" sz="2800" dirty="0" err="1" smtClean="0"/>
              <a:t>iron</a:t>
            </a:r>
            <a:r>
              <a:rPr lang="de-DE" sz="2800" dirty="0" smtClean="0"/>
              <a:t> (solvent)</a:t>
            </a:r>
            <a:endParaRPr lang="de-DE" sz="28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 rotWithShape="1">
          <a:blip r:embed="rId2"/>
          <a:srcRect l="54317"/>
          <a:stretch/>
        </p:blipFill>
        <p:spPr>
          <a:xfrm>
            <a:off x="2913522" y="3446849"/>
            <a:ext cx="4377765" cy="29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27</a:t>
            </a:fld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Order-</a:t>
            </a:r>
            <a:r>
              <a:rPr lang="de-DE" u="sng" dirty="0" err="1" smtClean="0">
                <a:latin typeface="Calibri" charset="0"/>
              </a:rPr>
              <a:t>disorder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transformation</a:t>
            </a:r>
            <a:endParaRPr lang="de-DE" u="sng" dirty="0">
              <a:latin typeface="Calibri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19529" y="841659"/>
            <a:ext cx="8860118" cy="3185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Ordinarily</a:t>
            </a:r>
            <a:r>
              <a:rPr lang="de-DE" sz="2800" dirty="0" smtClean="0"/>
              <a:t> in </a:t>
            </a:r>
            <a:r>
              <a:rPr lang="de-DE" sz="2800" dirty="0" err="1" smtClean="0"/>
              <a:t>substitutional</a:t>
            </a:r>
            <a:r>
              <a:rPr lang="de-DE" sz="2800" dirty="0" smtClean="0"/>
              <a:t> solid </a:t>
            </a:r>
            <a:r>
              <a:rPr lang="de-DE" sz="2800" dirty="0" err="1" smtClean="0"/>
              <a:t>solutions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solute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solvent </a:t>
            </a:r>
            <a:r>
              <a:rPr lang="de-DE" sz="2800" dirty="0" err="1" smtClean="0"/>
              <a:t>atoms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distributed</a:t>
            </a:r>
            <a:r>
              <a:rPr lang="de-DE" sz="2800" dirty="0" smtClean="0"/>
              <a:t> </a:t>
            </a:r>
            <a:r>
              <a:rPr lang="de-DE" sz="2800" dirty="0" err="1" smtClean="0"/>
              <a:t>randomly</a:t>
            </a:r>
            <a:r>
              <a:rPr lang="de-DE" sz="2800" dirty="0" smtClean="0"/>
              <a:t> in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lattice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Disordered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structure</a:t>
            </a:r>
            <a:endParaRPr lang="de-DE" sz="2800" dirty="0" smtClean="0">
              <a:sym typeface="Wingdings"/>
            </a:endParaRP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Some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random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solutions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if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cooled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slowly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undergo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an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atomic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rearrangement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,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whereby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solute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and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solvent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atoms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occupy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specific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positions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in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the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lattice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  <a:sym typeface="Wingdings"/>
              </a:rPr>
              <a:t>structure</a:t>
            </a:r>
            <a:r>
              <a:rPr lang="de-DE" sz="2800" dirty="0" smtClean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olidFill>
                  <a:srgbClr val="000000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Ordered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structure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or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superlattice</a:t>
            </a:r>
            <a:endParaRPr lang="de-DE" sz="2800" dirty="0">
              <a:solidFill>
                <a:srgbClr val="0000FF"/>
              </a:solidFill>
            </a:endParaRPr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 rotWithShape="1">
          <a:blip r:embed="rId2"/>
          <a:srcRect b="17108"/>
          <a:stretch/>
        </p:blipFill>
        <p:spPr>
          <a:xfrm>
            <a:off x="508000" y="4253730"/>
            <a:ext cx="8128000" cy="18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5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28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Order-</a:t>
            </a:r>
            <a:r>
              <a:rPr lang="de-DE" u="sng" dirty="0" err="1" smtClean="0">
                <a:latin typeface="Calibri" charset="0"/>
              </a:rPr>
              <a:t>disorder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transformation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29" y="841659"/>
            <a:ext cx="8860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Usually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maximum</a:t>
            </a:r>
            <a:r>
              <a:rPr lang="de-DE" sz="2800" dirty="0" smtClean="0"/>
              <a:t> </a:t>
            </a:r>
            <a:r>
              <a:rPr lang="de-DE" sz="2800" dirty="0" err="1" smtClean="0"/>
              <a:t>amount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ordering</a:t>
            </a:r>
            <a:r>
              <a:rPr lang="de-DE" sz="2800" dirty="0" smtClean="0"/>
              <a:t> </a:t>
            </a:r>
            <a:r>
              <a:rPr lang="de-DE" sz="2800" dirty="0" err="1" smtClean="0"/>
              <a:t>occurs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a simple </a:t>
            </a:r>
            <a:r>
              <a:rPr lang="de-DE" sz="2800" dirty="0" err="1" smtClean="0"/>
              <a:t>atomic</a:t>
            </a:r>
            <a:r>
              <a:rPr lang="de-DE" sz="2800" dirty="0" smtClean="0"/>
              <a:t> </a:t>
            </a:r>
            <a:r>
              <a:rPr lang="de-DE" sz="2800" dirty="0" err="1" smtClean="0"/>
              <a:t>ratio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metals</a:t>
            </a:r>
            <a:r>
              <a:rPr lang="de-DE" sz="2800" dirty="0" smtClean="0"/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ordered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phase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is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usually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given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a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chemical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formula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e.g. AuCu</a:t>
            </a:r>
            <a:r>
              <a:rPr lang="de-DE" sz="2800" baseline="-25000" dirty="0" smtClean="0">
                <a:solidFill>
                  <a:srgbClr val="0000FF"/>
                </a:solidFill>
                <a:sym typeface="Wingdings"/>
              </a:rPr>
              <a:t>3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>
                <a:sym typeface="Wingdings"/>
              </a:rPr>
              <a:t>Thermal </a:t>
            </a:r>
            <a:r>
              <a:rPr lang="de-DE" sz="2800" dirty="0" err="1" smtClean="0">
                <a:sym typeface="Wingdings"/>
              </a:rPr>
              <a:t>motion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of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atoms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tend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to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destroy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ordering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degree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of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ordering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as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temperature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smtClean="0">
                <a:solidFill>
                  <a:srgbClr val="0000FF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>
                <a:sym typeface="Wingdings"/>
              </a:rPr>
              <a:t>Temperature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at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which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ordered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state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completely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changes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to</a:t>
            </a:r>
            <a:r>
              <a:rPr lang="de-DE" sz="2800" dirty="0" smtClean="0">
                <a:sym typeface="Wingdings"/>
              </a:rPr>
              <a:t> a </a:t>
            </a:r>
            <a:r>
              <a:rPr lang="de-DE" sz="2800" dirty="0" err="1" smtClean="0">
                <a:sym typeface="Wingdings"/>
              </a:rPr>
              <a:t>disordered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state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is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called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critical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  <a:sym typeface="Wingdings"/>
              </a:rPr>
              <a:t>temperature</a:t>
            </a:r>
            <a:r>
              <a:rPr lang="de-DE" sz="2800" dirty="0" smtClean="0">
                <a:solidFill>
                  <a:srgbClr val="0000FF"/>
                </a:solidFill>
                <a:sym typeface="Wingding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358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29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Effect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ordering</a:t>
            </a:r>
            <a:r>
              <a:rPr lang="de-DE" u="sng" dirty="0" smtClean="0">
                <a:latin typeface="Calibri" charset="0"/>
              </a:rPr>
              <a:t> on </a:t>
            </a:r>
            <a:r>
              <a:rPr lang="de-DE" u="sng" dirty="0" err="1" smtClean="0">
                <a:latin typeface="Calibri" charset="0"/>
              </a:rPr>
              <a:t>properties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29" y="841659"/>
            <a:ext cx="88601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>
                <a:sym typeface="Wingdings"/>
              </a:rPr>
              <a:t>If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ordered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phase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has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same </a:t>
            </a:r>
            <a:r>
              <a:rPr lang="de-DE" sz="2800" dirty="0" err="1" smtClean="0">
                <a:sym typeface="Wingdings"/>
              </a:rPr>
              <a:t>lattice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structure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as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disordered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phase</a:t>
            </a:r>
            <a:r>
              <a:rPr lang="de-DE" sz="2800" dirty="0" smtClean="0">
                <a:sym typeface="Wingdings"/>
              </a:rPr>
              <a:t>,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effect</a:t>
            </a:r>
            <a:r>
              <a:rPr lang="de-DE" sz="2800" dirty="0" smtClean="0">
                <a:sym typeface="Wingdings"/>
              </a:rPr>
              <a:t> on </a:t>
            </a:r>
            <a:r>
              <a:rPr lang="de-DE" sz="2800" dirty="0" err="1" smtClean="0">
                <a:sym typeface="Wingdings"/>
              </a:rPr>
              <a:t>mechanical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phase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is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negligible</a:t>
            </a:r>
            <a:endParaRPr lang="de-DE" sz="2800" dirty="0" smtClean="0">
              <a:sym typeface="Wingdings"/>
            </a:endParaRPr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546" y="2181831"/>
            <a:ext cx="4489077" cy="400181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119529" y="2294148"/>
            <a:ext cx="4198471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800" dirty="0" smtClean="0">
                <a:sym typeface="Wingdings"/>
              </a:rPr>
              <a:t>Formation </a:t>
            </a:r>
            <a:r>
              <a:rPr lang="de-DE" sz="2800" dirty="0" err="1">
                <a:sym typeface="Wingdings"/>
              </a:rPr>
              <a:t>of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ordered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structure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drastically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reduces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the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electrical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resistivity</a:t>
            </a:r>
            <a:r>
              <a:rPr lang="de-DE" sz="2800" dirty="0">
                <a:sym typeface="Wingdings"/>
              </a:rPr>
              <a:t>, </a:t>
            </a:r>
            <a:r>
              <a:rPr lang="de-DE" sz="2800" dirty="0" err="1">
                <a:sym typeface="Wingdings"/>
              </a:rPr>
              <a:t>as</a:t>
            </a:r>
            <a:r>
              <a:rPr lang="de-DE" sz="2800" dirty="0">
                <a:sym typeface="Wingdings"/>
              </a:rPr>
              <a:t> in an </a:t>
            </a:r>
            <a:r>
              <a:rPr lang="de-DE" sz="2800" dirty="0" err="1">
                <a:sym typeface="Wingdings"/>
              </a:rPr>
              <a:t>ordered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structure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the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lattice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 smtClean="0">
                <a:sym typeface="Wingdings"/>
              </a:rPr>
              <a:t>perturbations</a:t>
            </a:r>
            <a:r>
              <a:rPr lang="de-DE" sz="2800" dirty="0" smtClean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reducing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conductivity</a:t>
            </a:r>
            <a:r>
              <a:rPr lang="de-DE" sz="2800" dirty="0">
                <a:sym typeface="Wingdings"/>
              </a:rPr>
              <a:t> </a:t>
            </a:r>
            <a:r>
              <a:rPr lang="de-DE" sz="2800" dirty="0" err="1">
                <a:sym typeface="Wingdings"/>
              </a:rPr>
              <a:t>are</a:t>
            </a:r>
            <a:r>
              <a:rPr lang="de-DE" sz="2800" dirty="0">
                <a:sym typeface="Wingdings"/>
              </a:rPr>
              <a:t> minimal</a:t>
            </a:r>
            <a:r>
              <a:rPr lang="de-DE" sz="2800" dirty="0" smtClean="0">
                <a:sym typeface="Wingdings"/>
              </a:rPr>
              <a:t>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75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57415" y="2898581"/>
            <a:ext cx="7560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 err="1" smtClean="0"/>
              <a:t>Concept</a:t>
            </a:r>
            <a:r>
              <a:rPr lang="de-DE" sz="4800" dirty="0" smtClean="0"/>
              <a:t> </a:t>
            </a:r>
            <a:r>
              <a:rPr lang="de-DE" sz="4800" dirty="0" err="1" smtClean="0"/>
              <a:t>of</a:t>
            </a:r>
            <a:r>
              <a:rPr lang="de-DE" sz="4800" dirty="0" smtClean="0"/>
              <a:t> </a:t>
            </a:r>
            <a:r>
              <a:rPr lang="de-DE" sz="4800" dirty="0" err="1" smtClean="0"/>
              <a:t>alloying</a:t>
            </a:r>
            <a:endParaRPr lang="de-DE" sz="4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2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64353" y="194235"/>
            <a:ext cx="884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 smtClean="0">
                <a:solidFill>
                  <a:srgbClr val="000000"/>
                </a:solidFill>
              </a:rPr>
              <a:t>Content </a:t>
            </a:r>
            <a:r>
              <a:rPr lang="de-DE" sz="4400" u="sng" dirty="0" err="1" smtClean="0">
                <a:solidFill>
                  <a:srgbClr val="000000"/>
                </a:solidFill>
              </a:rPr>
              <a:t>of</a:t>
            </a:r>
            <a:r>
              <a:rPr lang="de-DE" sz="4400" u="sng" dirty="0" smtClean="0">
                <a:solidFill>
                  <a:srgbClr val="000000"/>
                </a:solidFill>
              </a:rPr>
              <a:t> </a:t>
            </a:r>
            <a:r>
              <a:rPr lang="de-DE" sz="4400" u="sng" dirty="0" err="1" smtClean="0">
                <a:solidFill>
                  <a:srgbClr val="000000"/>
                </a:solidFill>
              </a:rPr>
              <a:t>this</a:t>
            </a:r>
            <a:r>
              <a:rPr lang="de-DE" sz="4400" u="sng" dirty="0" smtClean="0">
                <a:solidFill>
                  <a:srgbClr val="000000"/>
                </a:solidFill>
              </a:rPr>
              <a:t> </a:t>
            </a:r>
            <a:r>
              <a:rPr lang="de-DE" sz="4400" u="sng" dirty="0" err="1" smtClean="0">
                <a:solidFill>
                  <a:srgbClr val="000000"/>
                </a:solidFill>
              </a:rPr>
              <a:t>course</a:t>
            </a:r>
            <a:endParaRPr lang="de-DE" sz="4400" u="sng" dirty="0">
              <a:solidFill>
                <a:srgbClr val="000000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64353" y="1090707"/>
            <a:ext cx="88451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smtClean="0">
                <a:solidFill>
                  <a:srgbClr val="000000"/>
                </a:solidFill>
              </a:rPr>
              <a:t>Definition </a:t>
            </a:r>
            <a:r>
              <a:rPr lang="de-DE" sz="2800" dirty="0" err="1" smtClean="0">
                <a:solidFill>
                  <a:srgbClr val="000000"/>
                </a:solidFill>
              </a:rPr>
              <a:t>of</a:t>
            </a:r>
            <a:r>
              <a:rPr lang="de-DE" sz="2800" dirty="0" smtClean="0">
                <a:solidFill>
                  <a:srgbClr val="000000"/>
                </a:solidFill>
              </a:rPr>
              <a:t> an </a:t>
            </a:r>
            <a:r>
              <a:rPr lang="de-DE" sz="2800" dirty="0" err="1" smtClean="0">
                <a:solidFill>
                  <a:srgbClr val="000000"/>
                </a:solidFill>
              </a:rPr>
              <a:t>alloy</a:t>
            </a:r>
            <a:endParaRPr lang="de-DE" sz="2800" dirty="0" smtClean="0">
              <a:solidFill>
                <a:srgbClr val="000000"/>
              </a:solidFill>
            </a:endParaRP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err="1" smtClean="0">
                <a:solidFill>
                  <a:srgbClr val="000000"/>
                </a:solidFill>
              </a:rPr>
              <a:t>Alloy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classification</a:t>
            </a:r>
            <a:endParaRPr lang="de-DE" sz="2800" dirty="0" smtClean="0">
              <a:solidFill>
                <a:srgbClr val="000000"/>
              </a:solidFill>
            </a:endParaRPr>
          </a:p>
          <a:p>
            <a:pPr marL="457200" indent="-457200">
              <a:spcAft>
                <a:spcPts val="1200"/>
              </a:spcAft>
              <a:buFont typeface="Wingdings" charset="2"/>
              <a:buChar char="Ø"/>
            </a:pPr>
            <a:r>
              <a:rPr lang="de-DE" sz="2800" dirty="0" smtClean="0">
                <a:solidFill>
                  <a:srgbClr val="000000"/>
                </a:solidFill>
              </a:rPr>
              <a:t>Order-</a:t>
            </a:r>
            <a:r>
              <a:rPr lang="de-DE" sz="2800" dirty="0" err="1" smtClean="0">
                <a:solidFill>
                  <a:srgbClr val="000000"/>
                </a:solidFill>
              </a:rPr>
              <a:t>disorder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transformation</a:t>
            </a:r>
            <a:endParaRPr lang="de-DE" sz="2800" dirty="0" smtClean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>
                <a:solidFill>
                  <a:srgbClr val="000000"/>
                </a:solidFill>
              </a:rPr>
              <a:t>4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64353" y="3033078"/>
            <a:ext cx="884517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u="sng" dirty="0" err="1" smtClean="0">
                <a:solidFill>
                  <a:srgbClr val="000000"/>
                </a:solidFill>
              </a:rPr>
              <a:t>Textbooks</a:t>
            </a:r>
            <a:r>
              <a:rPr lang="de-DE" sz="2800" u="sng" dirty="0" smtClean="0">
                <a:solidFill>
                  <a:srgbClr val="000000"/>
                </a:solidFill>
              </a:rPr>
              <a:t> </a:t>
            </a:r>
            <a:r>
              <a:rPr lang="de-DE" sz="2800" u="sng" dirty="0" err="1" smtClean="0">
                <a:solidFill>
                  <a:srgbClr val="000000"/>
                </a:solidFill>
              </a:rPr>
              <a:t>referred</a:t>
            </a:r>
            <a:r>
              <a:rPr lang="de-DE" sz="2800" u="sng" dirty="0" smtClean="0">
                <a:solidFill>
                  <a:srgbClr val="000000"/>
                </a:solidFill>
              </a:rPr>
              <a:t> </a:t>
            </a:r>
            <a:r>
              <a:rPr lang="de-DE" sz="2800" u="sng" dirty="0" err="1" smtClean="0">
                <a:solidFill>
                  <a:srgbClr val="000000"/>
                </a:solidFill>
              </a:rPr>
              <a:t>to</a:t>
            </a:r>
            <a:r>
              <a:rPr lang="de-DE" sz="2800" u="sng" dirty="0" smtClean="0">
                <a:solidFill>
                  <a:srgbClr val="000000"/>
                </a:solidFill>
              </a:rPr>
              <a:t>: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>
                <a:solidFill>
                  <a:srgbClr val="000000"/>
                </a:solidFill>
              </a:rPr>
              <a:t>Physical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Foundations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of</a:t>
            </a:r>
            <a:r>
              <a:rPr lang="de-DE" sz="2800" dirty="0" smtClean="0">
                <a:solidFill>
                  <a:srgbClr val="000000"/>
                </a:solidFill>
              </a:rPr>
              <a:t> Materials Science </a:t>
            </a:r>
            <a:r>
              <a:rPr lang="mr-IN" sz="2800" dirty="0" smtClean="0">
                <a:solidFill>
                  <a:srgbClr val="000000"/>
                </a:solidFill>
              </a:rPr>
              <a:t>–</a:t>
            </a:r>
            <a:r>
              <a:rPr lang="de-DE" sz="2800" dirty="0" smtClean="0">
                <a:solidFill>
                  <a:srgbClr val="000000"/>
                </a:solidFill>
              </a:rPr>
              <a:t> G. Gottstein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>
                <a:solidFill>
                  <a:srgbClr val="000000"/>
                </a:solidFill>
              </a:rPr>
              <a:t>Introduction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to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Physical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Metallurgy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mr-IN" sz="2800" dirty="0" smtClean="0">
                <a:solidFill>
                  <a:srgbClr val="000000"/>
                </a:solidFill>
              </a:rPr>
              <a:t>–</a:t>
            </a:r>
            <a:r>
              <a:rPr lang="de-DE" sz="2800" dirty="0" smtClean="0">
                <a:solidFill>
                  <a:srgbClr val="000000"/>
                </a:solidFill>
              </a:rPr>
              <a:t> S. H. </a:t>
            </a:r>
            <a:r>
              <a:rPr lang="de-DE" sz="2800" dirty="0" err="1" smtClean="0">
                <a:solidFill>
                  <a:srgbClr val="000000"/>
                </a:solidFill>
              </a:rPr>
              <a:t>Avner</a:t>
            </a:r>
            <a:endParaRPr lang="de-DE" sz="2800" dirty="0" smtClean="0">
              <a:solidFill>
                <a:srgbClr val="000000"/>
              </a:solidFill>
            </a:endParaRPr>
          </a:p>
          <a:p>
            <a:endParaRPr lang="de-DE" sz="2800" dirty="0">
              <a:solidFill>
                <a:srgbClr val="000000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64353" y="4721420"/>
            <a:ext cx="8845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 smtClean="0">
                <a:solidFill>
                  <a:srgbClr val="0000FF"/>
                </a:solidFill>
              </a:rPr>
              <a:t>Majority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of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the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images</a:t>
            </a:r>
            <a:r>
              <a:rPr lang="de-DE" sz="2800" dirty="0" smtClean="0">
                <a:solidFill>
                  <a:srgbClr val="0000FF"/>
                </a:solidFill>
              </a:rPr>
              <a:t> in </a:t>
            </a:r>
            <a:r>
              <a:rPr lang="de-DE" sz="2800" dirty="0" err="1" smtClean="0">
                <a:solidFill>
                  <a:srgbClr val="0000FF"/>
                </a:solidFill>
              </a:rPr>
              <a:t>this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course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have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been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collected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from</a:t>
            </a:r>
            <a:r>
              <a:rPr lang="de-DE" sz="2800" dirty="0" smtClean="0">
                <a:solidFill>
                  <a:srgbClr val="0000FF"/>
                </a:solidFill>
              </a:rPr>
              <a:t> different </a:t>
            </a:r>
            <a:r>
              <a:rPr lang="de-DE" sz="2800" dirty="0" err="1" smtClean="0">
                <a:solidFill>
                  <a:srgbClr val="0000FF"/>
                </a:solidFill>
              </a:rPr>
              <a:t>textbooks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scientific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documents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available</a:t>
            </a:r>
            <a:r>
              <a:rPr lang="de-DE" sz="2800" dirty="0" smtClean="0">
                <a:solidFill>
                  <a:srgbClr val="0000FF"/>
                </a:solidFill>
              </a:rPr>
              <a:t> in </a:t>
            </a:r>
            <a:r>
              <a:rPr lang="de-DE" sz="2800" dirty="0" err="1" smtClean="0">
                <a:solidFill>
                  <a:srgbClr val="0000FF"/>
                </a:solidFill>
              </a:rPr>
              <a:t>internet</a:t>
            </a:r>
            <a:r>
              <a:rPr lang="de-DE" sz="2800" dirty="0" smtClean="0">
                <a:solidFill>
                  <a:srgbClr val="0000FF"/>
                </a:solidFill>
              </a:rPr>
              <a:t>. </a:t>
            </a:r>
            <a:r>
              <a:rPr lang="de-DE" sz="2800" dirty="0" err="1" smtClean="0">
                <a:solidFill>
                  <a:srgbClr val="0000FF"/>
                </a:solidFill>
              </a:rPr>
              <a:t>They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are</a:t>
            </a:r>
            <a:r>
              <a:rPr lang="de-DE" sz="2800" dirty="0" smtClean="0">
                <a:solidFill>
                  <a:srgbClr val="0000FF"/>
                </a:solidFill>
              </a:rPr>
              <a:t> not </a:t>
            </a:r>
            <a:r>
              <a:rPr lang="de-DE" sz="2800" dirty="0" err="1" smtClean="0">
                <a:solidFill>
                  <a:srgbClr val="0000FF"/>
                </a:solidFill>
              </a:rPr>
              <a:t>from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my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own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research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and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have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been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used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solely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here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for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teaching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purpose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endParaRPr lang="de-DE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5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5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smtClean="0">
                <a:latin typeface="Calibri" charset="0"/>
              </a:rPr>
              <a:t>Definition </a:t>
            </a:r>
            <a:r>
              <a:rPr lang="de-DE" u="sng" dirty="0" err="1" smtClean="0">
                <a:latin typeface="Calibri" charset="0"/>
              </a:rPr>
              <a:t>of</a:t>
            </a:r>
            <a:r>
              <a:rPr lang="de-DE" u="sng" dirty="0" smtClean="0">
                <a:latin typeface="Calibri" charset="0"/>
              </a:rPr>
              <a:t> an </a:t>
            </a:r>
            <a:r>
              <a:rPr lang="de-DE" u="sng" dirty="0" err="1" smtClean="0">
                <a:latin typeface="Calibri" charset="0"/>
              </a:rPr>
              <a:t>alloy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04588" y="811777"/>
            <a:ext cx="8934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An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material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has</a:t>
            </a:r>
            <a:r>
              <a:rPr lang="de-DE" sz="2800" dirty="0" smtClean="0"/>
              <a:t> metallic </a:t>
            </a:r>
            <a:r>
              <a:rPr lang="de-DE" sz="2800" dirty="0" err="1" smtClean="0"/>
              <a:t>characteristics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composed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at</a:t>
            </a:r>
            <a:r>
              <a:rPr lang="de-DE" sz="2800" dirty="0" smtClean="0"/>
              <a:t> least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chemical</a:t>
            </a:r>
            <a:r>
              <a:rPr lang="de-DE" sz="2800" dirty="0" smtClean="0"/>
              <a:t>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,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one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</a:t>
            </a:r>
            <a:r>
              <a:rPr lang="de-DE" sz="2800" dirty="0" err="1" smtClean="0"/>
              <a:t>metal</a:t>
            </a:r>
            <a:r>
              <a:rPr lang="de-DE" sz="2800" dirty="0" smtClean="0"/>
              <a:t>.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89609" y="4422591"/>
            <a:ext cx="893482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u="sng" dirty="0" err="1" smtClean="0"/>
              <a:t>Examples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of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technologically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important</a:t>
            </a:r>
            <a:r>
              <a:rPr lang="de-DE" sz="2800" u="sng" dirty="0" smtClean="0"/>
              <a:t> </a:t>
            </a:r>
            <a:r>
              <a:rPr lang="de-DE" sz="2800" u="sng" dirty="0" err="1" smtClean="0"/>
              <a:t>alloys</a:t>
            </a:r>
            <a:endParaRPr lang="de-DE" sz="2800" u="sng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>
                <a:solidFill>
                  <a:srgbClr val="0000FF"/>
                </a:solidFill>
              </a:rPr>
              <a:t>Steel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primarily</a:t>
            </a:r>
            <a:r>
              <a:rPr lang="de-DE" sz="2800" dirty="0" smtClean="0"/>
              <a:t> an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iron</a:t>
            </a:r>
            <a:r>
              <a:rPr lang="de-DE" sz="2800" dirty="0" smtClean="0">
                <a:solidFill>
                  <a:srgbClr val="0000FF"/>
                </a:solidFill>
              </a:rPr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carbon</a:t>
            </a:r>
            <a:endParaRPr lang="de-DE" sz="2800" dirty="0" smtClean="0">
              <a:solidFill>
                <a:srgbClr val="0000FF"/>
              </a:solidFill>
            </a:endParaRP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>
                <a:solidFill>
                  <a:srgbClr val="0000FF"/>
                </a:solidFill>
              </a:rPr>
              <a:t>Brass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primarily</a:t>
            </a:r>
            <a:r>
              <a:rPr lang="de-DE" sz="2800" dirty="0" smtClean="0"/>
              <a:t> an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copper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zinc</a:t>
            </a:r>
            <a:endParaRPr lang="de-DE" sz="2800" dirty="0" smtClean="0">
              <a:solidFill>
                <a:srgbClr val="0000FF"/>
              </a:solidFill>
            </a:endParaRP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>
                <a:solidFill>
                  <a:srgbClr val="0000FF"/>
                </a:solidFill>
              </a:rPr>
              <a:t>Bronze </a:t>
            </a:r>
            <a:r>
              <a:rPr lang="de-DE" sz="2800" dirty="0" err="1" smtClean="0">
                <a:solidFill>
                  <a:srgbClr val="000000"/>
                </a:solidFill>
              </a:rPr>
              <a:t>is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primarily</a:t>
            </a:r>
            <a:r>
              <a:rPr lang="de-DE" sz="2800" dirty="0" smtClean="0">
                <a:solidFill>
                  <a:srgbClr val="000000"/>
                </a:solidFill>
              </a:rPr>
              <a:t> an </a:t>
            </a:r>
            <a:r>
              <a:rPr lang="de-DE" sz="2800" dirty="0" err="1" smtClean="0">
                <a:solidFill>
                  <a:srgbClr val="000000"/>
                </a:solidFill>
              </a:rPr>
              <a:t>alloy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of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copper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00"/>
                </a:solidFill>
              </a:rPr>
              <a:t>and</a:t>
            </a:r>
            <a:r>
              <a:rPr lang="de-DE" sz="2800" dirty="0" smtClean="0">
                <a:solidFill>
                  <a:srgbClr val="000000"/>
                </a:solidFill>
              </a:rPr>
              <a:t> </a:t>
            </a:r>
            <a:r>
              <a:rPr lang="de-DE" sz="2800" dirty="0" err="1" smtClean="0">
                <a:solidFill>
                  <a:srgbClr val="0000FF"/>
                </a:solidFill>
              </a:rPr>
              <a:t>tin</a:t>
            </a:r>
            <a:endParaRPr lang="de-DE" sz="2800" dirty="0">
              <a:solidFill>
                <a:srgbClr val="0000FF"/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4588" y="2106736"/>
            <a:ext cx="8934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de-DE" sz="2800" dirty="0" smtClean="0"/>
              <a:t>An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system</a:t>
            </a:r>
            <a:r>
              <a:rPr lang="de-DE" sz="2800" dirty="0" smtClean="0"/>
              <a:t> </a:t>
            </a:r>
            <a:r>
              <a:rPr lang="de-DE" sz="2800" dirty="0" err="1" smtClean="0"/>
              <a:t>made</a:t>
            </a:r>
            <a:r>
              <a:rPr lang="de-DE" sz="2800" dirty="0" smtClean="0"/>
              <a:t> </a:t>
            </a:r>
            <a:r>
              <a:rPr lang="de-DE" sz="2800" dirty="0" err="1" smtClean="0"/>
              <a:t>up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only</a:t>
            </a:r>
            <a:r>
              <a:rPr lang="de-DE" sz="2800" dirty="0" smtClean="0"/>
              <a:t> </a:t>
            </a:r>
            <a:r>
              <a:rPr lang="de-DE" sz="2800" dirty="0" err="1" smtClean="0"/>
              <a:t>two</a:t>
            </a:r>
            <a:r>
              <a:rPr lang="de-DE" sz="2800" dirty="0" smtClean="0"/>
              <a:t>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known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binary</a:t>
            </a:r>
            <a:r>
              <a:rPr lang="de-DE" sz="2800" dirty="0" smtClean="0"/>
              <a:t> </a:t>
            </a:r>
            <a:r>
              <a:rPr lang="de-DE" sz="2800" dirty="0" err="1" smtClean="0"/>
              <a:t>alloy</a:t>
            </a:r>
            <a:r>
              <a:rPr lang="de-DE" sz="2800" dirty="0" smtClean="0"/>
              <a:t>. 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system</a:t>
            </a:r>
            <a:r>
              <a:rPr lang="de-DE" sz="2800" dirty="0" smtClean="0"/>
              <a:t> </a:t>
            </a:r>
            <a:r>
              <a:rPr lang="de-DE" sz="2800" dirty="0" err="1" smtClean="0"/>
              <a:t>made</a:t>
            </a:r>
            <a:r>
              <a:rPr lang="de-DE" sz="2800" dirty="0" smtClean="0"/>
              <a:t> </a:t>
            </a:r>
            <a:r>
              <a:rPr lang="de-DE" sz="2800" dirty="0" err="1" smtClean="0"/>
              <a:t>up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three</a:t>
            </a:r>
            <a:r>
              <a:rPr lang="de-DE" sz="2800" dirty="0" smtClean="0"/>
              <a:t>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known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</a:t>
            </a:r>
            <a:r>
              <a:rPr lang="de-DE" sz="2800" dirty="0" err="1" smtClean="0"/>
              <a:t>ternary</a:t>
            </a:r>
            <a:r>
              <a:rPr lang="de-DE" sz="2800" dirty="0" smtClean="0"/>
              <a:t> </a:t>
            </a:r>
            <a:r>
              <a:rPr lang="de-DE" sz="2800" dirty="0" err="1" smtClean="0"/>
              <a:t>alloy</a:t>
            </a:r>
            <a:r>
              <a:rPr lang="de-DE" sz="2800" dirty="0" smtClean="0"/>
              <a:t>. </a:t>
            </a:r>
          </a:p>
          <a:p>
            <a:pPr marL="457200" indent="-457200">
              <a:buFont typeface="Wingdings" charset="2"/>
              <a:buChar char="Ø"/>
            </a:pPr>
            <a:r>
              <a:rPr lang="de-DE" sz="2800" dirty="0" err="1" smtClean="0"/>
              <a:t>Frequently</a:t>
            </a:r>
            <a:r>
              <a:rPr lang="de-DE" sz="2800" dirty="0" smtClean="0"/>
              <a:t> an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consists</a:t>
            </a:r>
            <a:r>
              <a:rPr lang="de-DE" sz="2800" dirty="0" smtClean="0"/>
              <a:t> </a:t>
            </a:r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elements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34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6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Why</a:t>
            </a:r>
            <a:r>
              <a:rPr lang="de-DE" u="sng" dirty="0" smtClean="0">
                <a:latin typeface="Calibri" charset="0"/>
              </a:rPr>
              <a:t> do </a:t>
            </a:r>
            <a:r>
              <a:rPr lang="de-DE" u="sng" dirty="0" err="1" smtClean="0">
                <a:latin typeface="Calibri" charset="0"/>
              </a:rPr>
              <a:t>alloying</a:t>
            </a:r>
            <a:endParaRPr lang="de-DE" u="sng" dirty="0">
              <a:latin typeface="Calibri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4588" y="811777"/>
            <a:ext cx="8934824" cy="463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Pure </a:t>
            </a:r>
            <a:r>
              <a:rPr lang="de-DE" sz="2800" dirty="0" err="1" smtClean="0"/>
              <a:t>metals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often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soft. </a:t>
            </a:r>
            <a:r>
              <a:rPr lang="de-DE" sz="2800" dirty="0" err="1" smtClean="0"/>
              <a:t>Alloying</a:t>
            </a:r>
            <a:r>
              <a:rPr lang="de-DE" sz="2800" dirty="0" smtClean="0"/>
              <a:t> </a:t>
            </a:r>
            <a:r>
              <a:rPr lang="de-DE" sz="2800" dirty="0" err="1" smtClean="0"/>
              <a:t>enhances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strength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hardness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metals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Melting</a:t>
            </a:r>
            <a:r>
              <a:rPr lang="de-DE" sz="2800" dirty="0" smtClean="0"/>
              <a:t> </a:t>
            </a:r>
            <a:r>
              <a:rPr lang="de-DE" sz="2800" dirty="0" err="1" smtClean="0"/>
              <a:t>point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pure </a:t>
            </a:r>
            <a:r>
              <a:rPr lang="de-DE" sz="2800" dirty="0" err="1" smtClean="0"/>
              <a:t>metals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high. </a:t>
            </a:r>
            <a:r>
              <a:rPr lang="de-DE" sz="2800" dirty="0" err="1" smtClean="0"/>
              <a:t>Alloying</a:t>
            </a:r>
            <a:r>
              <a:rPr lang="de-DE" sz="2800" dirty="0" smtClean="0"/>
              <a:t> </a:t>
            </a:r>
            <a:r>
              <a:rPr lang="de-DE" sz="2800" dirty="0" err="1" smtClean="0"/>
              <a:t>decreases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melting</a:t>
            </a:r>
            <a:r>
              <a:rPr lang="de-DE" sz="2800" dirty="0" smtClean="0"/>
              <a:t> </a:t>
            </a:r>
            <a:r>
              <a:rPr lang="de-DE" sz="2800" dirty="0" err="1" smtClean="0"/>
              <a:t>poing</a:t>
            </a:r>
            <a:r>
              <a:rPr lang="de-DE" sz="2800" dirty="0" smtClean="0"/>
              <a:t> so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metals</a:t>
            </a:r>
            <a:r>
              <a:rPr lang="de-DE" sz="2800" dirty="0" smtClean="0"/>
              <a:t> </a:t>
            </a:r>
            <a:r>
              <a:rPr lang="de-DE" sz="2800" dirty="0" err="1" smtClean="0"/>
              <a:t>become</a:t>
            </a:r>
            <a:r>
              <a:rPr lang="de-DE" sz="2800" dirty="0" smtClean="0"/>
              <a:t> </a:t>
            </a:r>
            <a:r>
              <a:rPr lang="de-DE" sz="2800" dirty="0" err="1" smtClean="0"/>
              <a:t>more</a:t>
            </a:r>
            <a:r>
              <a:rPr lang="de-DE" sz="2800" dirty="0" smtClean="0"/>
              <a:t> </a:t>
            </a:r>
            <a:r>
              <a:rPr lang="de-DE" sz="2800" dirty="0" err="1" smtClean="0"/>
              <a:t>easily</a:t>
            </a:r>
            <a:r>
              <a:rPr lang="de-DE" sz="2800" dirty="0" smtClean="0"/>
              <a:t> </a:t>
            </a:r>
            <a:r>
              <a:rPr lang="de-DE" sz="2800" dirty="0" err="1" smtClean="0"/>
              <a:t>fusible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processing</a:t>
            </a:r>
            <a:r>
              <a:rPr lang="de-DE" sz="2800" dirty="0" smtClean="0"/>
              <a:t> </a:t>
            </a:r>
            <a:r>
              <a:rPr lang="de-DE" sz="2800" dirty="0" err="1" smtClean="0"/>
              <a:t>purposes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Many</a:t>
            </a:r>
            <a:r>
              <a:rPr lang="de-DE" sz="2800" dirty="0" smtClean="0"/>
              <a:t> </a:t>
            </a:r>
            <a:r>
              <a:rPr lang="de-DE" sz="2800" dirty="0" err="1" smtClean="0"/>
              <a:t>metals</a:t>
            </a:r>
            <a:r>
              <a:rPr lang="de-DE" sz="2800" dirty="0" smtClean="0"/>
              <a:t> </a:t>
            </a:r>
            <a:r>
              <a:rPr lang="de-DE" sz="2800" dirty="0" err="1" smtClean="0"/>
              <a:t>are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reactive</a:t>
            </a:r>
            <a:r>
              <a:rPr lang="de-DE" sz="2800" dirty="0" smtClean="0"/>
              <a:t> in pure form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hence</a:t>
            </a:r>
            <a:r>
              <a:rPr lang="de-DE" sz="2800" dirty="0" smtClean="0"/>
              <a:t> </a:t>
            </a:r>
            <a:r>
              <a:rPr lang="de-DE" sz="2800" dirty="0" err="1" smtClean="0"/>
              <a:t>corrodes</a:t>
            </a:r>
            <a:r>
              <a:rPr lang="de-DE" sz="2800" dirty="0" smtClean="0"/>
              <a:t> </a:t>
            </a:r>
            <a:r>
              <a:rPr lang="de-DE" sz="2800" dirty="0" err="1" smtClean="0"/>
              <a:t>very</a:t>
            </a:r>
            <a:r>
              <a:rPr lang="de-DE" sz="2800" dirty="0" smtClean="0"/>
              <a:t> </a:t>
            </a:r>
            <a:r>
              <a:rPr lang="de-DE" sz="2800" dirty="0" err="1" smtClean="0"/>
              <a:t>easily</a:t>
            </a:r>
            <a:r>
              <a:rPr lang="de-DE" sz="2800" dirty="0" smtClean="0"/>
              <a:t>. </a:t>
            </a:r>
            <a:r>
              <a:rPr lang="de-DE" sz="2800" dirty="0" err="1" smtClean="0"/>
              <a:t>Alloying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enhances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corrosion</a:t>
            </a:r>
            <a:r>
              <a:rPr lang="de-DE" sz="2800" dirty="0" smtClean="0"/>
              <a:t> </a:t>
            </a:r>
            <a:r>
              <a:rPr lang="de-DE" sz="2800" dirty="0" err="1" smtClean="0"/>
              <a:t>resistance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metal</a:t>
            </a:r>
            <a:r>
              <a:rPr lang="de-DE" sz="2800" dirty="0" smtClean="0"/>
              <a:t>, </a:t>
            </a:r>
            <a:r>
              <a:rPr lang="de-DE" sz="2800" dirty="0" err="1" smtClean="0"/>
              <a:t>thereby</a:t>
            </a:r>
            <a:r>
              <a:rPr lang="de-DE" sz="2800" dirty="0" smtClean="0"/>
              <a:t> </a:t>
            </a:r>
            <a:r>
              <a:rPr lang="de-DE" sz="2800" dirty="0" err="1" smtClean="0"/>
              <a:t>enhanching</a:t>
            </a:r>
            <a:r>
              <a:rPr lang="de-DE" sz="2800" dirty="0" smtClean="0"/>
              <a:t> </a:t>
            </a:r>
            <a:r>
              <a:rPr lang="de-DE" sz="2800" dirty="0" err="1" smtClean="0"/>
              <a:t>life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component</a:t>
            </a:r>
            <a:r>
              <a:rPr lang="de-DE" sz="2800" dirty="0" smtClean="0"/>
              <a:t>.</a:t>
            </a:r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err="1" smtClean="0"/>
              <a:t>Alloying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sometimes</a:t>
            </a:r>
            <a:r>
              <a:rPr lang="de-DE" sz="2800" dirty="0" smtClean="0"/>
              <a:t> alter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colour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metal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332820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7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Alloy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classification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4818" y="931305"/>
            <a:ext cx="197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Alloy</a:t>
            </a:r>
            <a:endParaRPr lang="de-DE" sz="2400" dirty="0"/>
          </a:p>
        </p:txBody>
      </p:sp>
      <p:cxnSp>
        <p:nvCxnSpPr>
          <p:cNvPr id="6" name="Gerade Verbindung 5"/>
          <p:cNvCxnSpPr>
            <a:stCxn id="4" idx="2"/>
          </p:cNvCxnSpPr>
          <p:nvPr/>
        </p:nvCxnSpPr>
        <p:spPr>
          <a:xfrm flipH="1">
            <a:off x="4840934" y="1392970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764111" y="1688352"/>
            <a:ext cx="4356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2767099" y="1673411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553876" y="2745725"/>
            <a:ext cx="2525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668924" y="1965237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Homogeneous</a:t>
            </a:r>
            <a:endParaRPr lang="de-DE" sz="2400" dirty="0"/>
          </a:p>
        </p:txBody>
      </p:sp>
      <p:cxnSp>
        <p:nvCxnSpPr>
          <p:cNvPr id="15" name="Gerade Verbindung 14"/>
          <p:cNvCxnSpPr>
            <a:stCxn id="13" idx="2"/>
          </p:cNvCxnSpPr>
          <p:nvPr/>
        </p:nvCxnSpPr>
        <p:spPr>
          <a:xfrm flipH="1">
            <a:off x="2764111" y="2426902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022779" y="1979726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Mixture</a:t>
            </a:r>
            <a:endParaRPr lang="de-DE" sz="2400" dirty="0"/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7120956" y="1669855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556864" y="2745725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55699" y="2985835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Solid </a:t>
            </a:r>
            <a:r>
              <a:rPr lang="de-DE" sz="2400" dirty="0" err="1" smtClean="0"/>
              <a:t>solution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58345" y="2969388"/>
            <a:ext cx="219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Intermediate </a:t>
            </a:r>
            <a:r>
              <a:rPr lang="de-DE" sz="2400" dirty="0" err="1" smtClean="0"/>
              <a:t>alloy</a:t>
            </a:r>
            <a:r>
              <a:rPr lang="de-DE" sz="2400" dirty="0" smtClean="0"/>
              <a:t> </a:t>
            </a:r>
            <a:r>
              <a:rPr lang="de-DE" sz="2400" dirty="0" err="1" smtClean="0"/>
              <a:t>phase</a:t>
            </a:r>
            <a:endParaRPr lang="de-DE" sz="2400" dirty="0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4056522" y="2745725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971170" y="3477382"/>
            <a:ext cx="0" cy="1602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150465" y="3915904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Substitutional</a:t>
            </a:r>
            <a:endParaRPr lang="de-DE" sz="2400" dirty="0"/>
          </a:p>
        </p:txBody>
      </p:sp>
      <p:sp>
        <p:nvSpPr>
          <p:cNvPr id="25" name="Textfeld 24"/>
          <p:cNvSpPr txBox="1"/>
          <p:nvPr/>
        </p:nvSpPr>
        <p:spPr>
          <a:xfrm>
            <a:off x="1150465" y="4794065"/>
            <a:ext cx="150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Interstitial</a:t>
            </a:r>
            <a:endParaRPr lang="de-DE" sz="2400" dirty="0"/>
          </a:p>
        </p:txBody>
      </p:sp>
      <p:cxnSp>
        <p:nvCxnSpPr>
          <p:cNvPr id="29" name="Gerade Verbindung 28"/>
          <p:cNvCxnSpPr/>
          <p:nvPr/>
        </p:nvCxnSpPr>
        <p:spPr>
          <a:xfrm>
            <a:off x="971170" y="5079998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989101" y="4186528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454393" y="3800385"/>
            <a:ext cx="0" cy="190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618720" y="4008540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Intermetallic</a:t>
            </a:r>
            <a:endParaRPr lang="de-DE" sz="2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3457356" y="4279164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621710" y="4713757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Interstitial</a:t>
            </a:r>
            <a:endParaRPr lang="de-DE" sz="2400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3460346" y="4984381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624700" y="5433915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Electron</a:t>
            </a:r>
            <a:endParaRPr lang="de-DE" sz="2400" dirty="0"/>
          </a:p>
        </p:txBody>
      </p:sp>
      <p:cxnSp>
        <p:nvCxnSpPr>
          <p:cNvPr id="39" name="Gerade Verbindung 38"/>
          <p:cNvCxnSpPr/>
          <p:nvPr/>
        </p:nvCxnSpPr>
        <p:spPr>
          <a:xfrm>
            <a:off x="3463336" y="5704539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7117966" y="2471273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019789" y="2732001"/>
            <a:ext cx="21963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Any</a:t>
            </a:r>
            <a:r>
              <a:rPr lang="de-DE" sz="2400" dirty="0" smtClean="0"/>
              <a:t> </a:t>
            </a:r>
            <a:r>
              <a:rPr lang="de-DE" sz="2400" dirty="0" err="1" smtClean="0"/>
              <a:t>combination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solid </a:t>
            </a:r>
            <a:r>
              <a:rPr lang="de-DE" sz="2400" dirty="0" err="1" smtClean="0"/>
              <a:t>phases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4725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8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Alloy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classification</a:t>
            </a:r>
            <a:endParaRPr lang="de-DE" u="sng" dirty="0"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854818" y="931305"/>
            <a:ext cx="197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/>
              <a:t>Alloy</a:t>
            </a:r>
            <a:endParaRPr lang="de-DE" sz="2400" dirty="0"/>
          </a:p>
        </p:txBody>
      </p:sp>
      <p:cxnSp>
        <p:nvCxnSpPr>
          <p:cNvPr id="6" name="Gerade Verbindung 5"/>
          <p:cNvCxnSpPr>
            <a:stCxn id="4" idx="2"/>
          </p:cNvCxnSpPr>
          <p:nvPr/>
        </p:nvCxnSpPr>
        <p:spPr>
          <a:xfrm flipH="1">
            <a:off x="4840934" y="1392970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2764111" y="1688352"/>
            <a:ext cx="43568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H="1">
            <a:off x="2767099" y="1673411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>
            <a:off x="1553876" y="2745725"/>
            <a:ext cx="2525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668924" y="1965237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solidFill>
                  <a:srgbClr val="008000"/>
                </a:solidFill>
              </a:rPr>
              <a:t>Homogeneous</a:t>
            </a:r>
            <a:endParaRPr lang="de-DE" sz="2400" dirty="0">
              <a:solidFill>
                <a:srgbClr val="008000"/>
              </a:solidFill>
            </a:endParaRPr>
          </a:p>
        </p:txBody>
      </p:sp>
      <p:cxnSp>
        <p:nvCxnSpPr>
          <p:cNvPr id="15" name="Gerade Verbindung 14"/>
          <p:cNvCxnSpPr>
            <a:stCxn id="13" idx="2"/>
          </p:cNvCxnSpPr>
          <p:nvPr/>
        </p:nvCxnSpPr>
        <p:spPr>
          <a:xfrm flipH="1">
            <a:off x="2764111" y="2426902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022779" y="1979726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solidFill>
                  <a:srgbClr val="008000"/>
                </a:solidFill>
              </a:rPr>
              <a:t>Mixture</a:t>
            </a:r>
            <a:endParaRPr lang="de-DE" sz="2400" dirty="0">
              <a:solidFill>
                <a:srgbClr val="008000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 flipH="1">
            <a:off x="7120956" y="1669855"/>
            <a:ext cx="2" cy="295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H="1">
            <a:off x="1556864" y="2745725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55699" y="2985835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Solid </a:t>
            </a:r>
            <a:r>
              <a:rPr lang="de-DE" sz="2400" dirty="0" err="1" smtClean="0"/>
              <a:t>solution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58345" y="2969388"/>
            <a:ext cx="219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smtClean="0"/>
              <a:t>Intermediate </a:t>
            </a:r>
            <a:r>
              <a:rPr lang="de-DE" sz="2400" dirty="0" err="1" smtClean="0"/>
              <a:t>alloy</a:t>
            </a:r>
            <a:r>
              <a:rPr lang="de-DE" sz="2400" dirty="0" smtClean="0"/>
              <a:t> </a:t>
            </a:r>
            <a:r>
              <a:rPr lang="de-DE" sz="2400" dirty="0" err="1" smtClean="0"/>
              <a:t>phase</a:t>
            </a:r>
            <a:endParaRPr lang="de-DE" sz="2400" dirty="0"/>
          </a:p>
        </p:txBody>
      </p:sp>
      <p:cxnSp>
        <p:nvCxnSpPr>
          <p:cNvPr id="21" name="Gerade Verbindung 20"/>
          <p:cNvCxnSpPr/>
          <p:nvPr/>
        </p:nvCxnSpPr>
        <p:spPr>
          <a:xfrm flipH="1">
            <a:off x="4056522" y="2745725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971170" y="3477382"/>
            <a:ext cx="0" cy="16026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150465" y="3915904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Substitutional</a:t>
            </a:r>
            <a:endParaRPr lang="de-DE" sz="2400" dirty="0"/>
          </a:p>
        </p:txBody>
      </p:sp>
      <p:sp>
        <p:nvSpPr>
          <p:cNvPr id="25" name="Textfeld 24"/>
          <p:cNvSpPr txBox="1"/>
          <p:nvPr/>
        </p:nvSpPr>
        <p:spPr>
          <a:xfrm>
            <a:off x="1150465" y="4794065"/>
            <a:ext cx="150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Interstitial</a:t>
            </a:r>
            <a:endParaRPr lang="de-DE" sz="2400" dirty="0"/>
          </a:p>
        </p:txBody>
      </p:sp>
      <p:cxnSp>
        <p:nvCxnSpPr>
          <p:cNvPr id="29" name="Gerade Verbindung 28"/>
          <p:cNvCxnSpPr/>
          <p:nvPr/>
        </p:nvCxnSpPr>
        <p:spPr>
          <a:xfrm>
            <a:off x="971170" y="5079998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>
            <a:off x="989101" y="4186528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3454393" y="3800385"/>
            <a:ext cx="0" cy="1904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3618720" y="4008540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Intermetallic</a:t>
            </a:r>
            <a:endParaRPr lang="de-DE" sz="2400" dirty="0"/>
          </a:p>
        </p:txBody>
      </p:sp>
      <p:cxnSp>
        <p:nvCxnSpPr>
          <p:cNvPr id="33" name="Gerade Verbindung 32"/>
          <p:cNvCxnSpPr/>
          <p:nvPr/>
        </p:nvCxnSpPr>
        <p:spPr>
          <a:xfrm>
            <a:off x="3457356" y="4279164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621710" y="4713757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Interstitial</a:t>
            </a:r>
            <a:endParaRPr lang="de-DE" sz="2400" dirty="0"/>
          </a:p>
        </p:txBody>
      </p:sp>
      <p:cxnSp>
        <p:nvCxnSpPr>
          <p:cNvPr id="35" name="Gerade Verbindung 34"/>
          <p:cNvCxnSpPr/>
          <p:nvPr/>
        </p:nvCxnSpPr>
        <p:spPr>
          <a:xfrm>
            <a:off x="3460346" y="4984381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3624700" y="5433915"/>
            <a:ext cx="219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/>
              <a:t>Electron</a:t>
            </a:r>
            <a:endParaRPr lang="de-DE" sz="2400" dirty="0"/>
          </a:p>
        </p:txBody>
      </p:sp>
      <p:cxnSp>
        <p:nvCxnSpPr>
          <p:cNvPr id="39" name="Gerade Verbindung 38"/>
          <p:cNvCxnSpPr/>
          <p:nvPr/>
        </p:nvCxnSpPr>
        <p:spPr>
          <a:xfrm>
            <a:off x="3463336" y="5704539"/>
            <a:ext cx="17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H="1">
            <a:off x="7117966" y="2471273"/>
            <a:ext cx="2990" cy="318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6019789" y="2732001"/>
            <a:ext cx="219635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 smtClean="0">
                <a:solidFill>
                  <a:srgbClr val="008000"/>
                </a:solidFill>
              </a:rPr>
              <a:t>Any</a:t>
            </a:r>
            <a:r>
              <a:rPr lang="de-DE" sz="2400" dirty="0" smtClean="0">
                <a:solidFill>
                  <a:srgbClr val="008000"/>
                </a:solidFill>
              </a:rPr>
              <a:t> </a:t>
            </a:r>
            <a:r>
              <a:rPr lang="de-DE" sz="2400" dirty="0" err="1" smtClean="0">
                <a:solidFill>
                  <a:srgbClr val="008000"/>
                </a:solidFill>
              </a:rPr>
              <a:t>combination</a:t>
            </a:r>
            <a:r>
              <a:rPr lang="de-DE" sz="2400" dirty="0" smtClean="0">
                <a:solidFill>
                  <a:srgbClr val="008000"/>
                </a:solidFill>
              </a:rPr>
              <a:t> </a:t>
            </a:r>
            <a:r>
              <a:rPr lang="de-DE" sz="2400" dirty="0" err="1" smtClean="0">
                <a:solidFill>
                  <a:srgbClr val="008000"/>
                </a:solidFill>
              </a:rPr>
              <a:t>of</a:t>
            </a:r>
            <a:r>
              <a:rPr lang="de-DE" sz="2400" dirty="0" smtClean="0">
                <a:solidFill>
                  <a:srgbClr val="008000"/>
                </a:solidFill>
              </a:rPr>
              <a:t> solid </a:t>
            </a:r>
            <a:r>
              <a:rPr lang="de-DE" sz="2400" dirty="0" err="1" smtClean="0">
                <a:solidFill>
                  <a:srgbClr val="008000"/>
                </a:solidFill>
              </a:rPr>
              <a:t>phases</a:t>
            </a:r>
            <a:endParaRPr lang="de-DE" sz="24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4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B3840-67F8-1E4C-88C6-B7DCF1EC65DB}" type="slidenum">
              <a:rPr lang="de-DE" smtClean="0"/>
              <a:t>9</a:t>
            </a:fld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3073" y="-5320"/>
            <a:ext cx="7772400" cy="93662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u="sng" dirty="0" err="1" smtClean="0">
                <a:latin typeface="Calibri" charset="0"/>
              </a:rPr>
              <a:t>Alloy</a:t>
            </a:r>
            <a:r>
              <a:rPr lang="de-DE" u="sng" dirty="0" smtClean="0">
                <a:latin typeface="Calibri" charset="0"/>
              </a:rPr>
              <a:t> </a:t>
            </a:r>
            <a:r>
              <a:rPr lang="de-DE" u="sng" dirty="0" err="1" smtClean="0">
                <a:latin typeface="Calibri" charset="0"/>
              </a:rPr>
              <a:t>classification</a:t>
            </a:r>
            <a:endParaRPr lang="de-DE" u="sng" dirty="0">
              <a:latin typeface="Calibri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04588" y="752013"/>
            <a:ext cx="893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 err="1" smtClean="0">
                <a:solidFill>
                  <a:srgbClr val="0000FF"/>
                </a:solidFill>
              </a:rPr>
              <a:t>Homogeneous</a:t>
            </a:r>
            <a:r>
              <a:rPr lang="de-DE" sz="2800" u="sng" dirty="0" smtClean="0">
                <a:solidFill>
                  <a:srgbClr val="0000FF"/>
                </a:solidFill>
              </a:rPr>
              <a:t> </a:t>
            </a:r>
            <a:r>
              <a:rPr lang="de-DE" sz="2800" u="sng" dirty="0" err="1" smtClean="0">
                <a:solidFill>
                  <a:srgbClr val="0000FF"/>
                </a:solidFill>
              </a:rPr>
              <a:t>alloy</a:t>
            </a:r>
            <a:endParaRPr lang="de-DE" sz="2800" u="sng" dirty="0">
              <a:solidFill>
                <a:srgbClr val="0000FF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04588" y="1304830"/>
            <a:ext cx="893482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 </a:t>
            </a:r>
            <a:r>
              <a:rPr lang="de-DE" sz="2800" dirty="0" err="1" smtClean="0"/>
              <a:t>homogeneous</a:t>
            </a:r>
            <a:r>
              <a:rPr lang="de-DE" sz="2800" dirty="0" smtClean="0"/>
              <a:t>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consists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a </a:t>
            </a:r>
            <a:r>
              <a:rPr lang="de-DE" sz="2800" dirty="0" err="1" smtClean="0"/>
              <a:t>single</a:t>
            </a:r>
            <a:r>
              <a:rPr lang="de-DE" sz="2800" dirty="0" smtClean="0"/>
              <a:t> </a:t>
            </a:r>
            <a:r>
              <a:rPr lang="de-DE" sz="2800" dirty="0" err="1" smtClean="0"/>
              <a:t>phase</a:t>
            </a:r>
            <a:endParaRPr lang="de-DE" sz="2800" dirty="0" smtClean="0"/>
          </a:p>
          <a:p>
            <a:pPr marL="457200" indent="-457200">
              <a:spcAft>
                <a:spcPts val="600"/>
              </a:spcAft>
              <a:buFont typeface="Wingdings" charset="2"/>
              <a:buChar char="Ø"/>
            </a:pPr>
            <a:r>
              <a:rPr lang="de-DE" sz="2800" dirty="0" smtClean="0"/>
              <a:t>An </a:t>
            </a:r>
            <a:r>
              <a:rPr lang="de-DE" sz="2800" dirty="0" err="1" smtClean="0"/>
              <a:t>alloy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be</a:t>
            </a:r>
            <a:r>
              <a:rPr lang="de-DE" sz="2800" dirty="0" smtClean="0"/>
              <a:t> </a:t>
            </a:r>
            <a:r>
              <a:rPr lang="de-DE" sz="2800" dirty="0" err="1" smtClean="0"/>
              <a:t>homogeneous</a:t>
            </a:r>
            <a:r>
              <a:rPr lang="de-DE" sz="2800" dirty="0" smtClean="0"/>
              <a:t> </a:t>
            </a:r>
            <a:r>
              <a:rPr lang="de-DE" sz="2800" dirty="0" err="1"/>
              <a:t>only</a:t>
            </a:r>
            <a:r>
              <a:rPr lang="de-DE" sz="2800" dirty="0"/>
              <a:t> </a:t>
            </a:r>
            <a:r>
              <a:rPr lang="de-DE" sz="2800" dirty="0" err="1"/>
              <a:t>if</a:t>
            </a:r>
            <a:r>
              <a:rPr lang="de-DE" sz="2800" dirty="0"/>
              <a:t> </a:t>
            </a:r>
            <a:r>
              <a:rPr lang="de-DE" sz="2800" dirty="0" err="1"/>
              <a:t>it</a:t>
            </a:r>
            <a:r>
              <a:rPr lang="de-DE" sz="2800" dirty="0"/>
              <a:t> </a:t>
            </a:r>
            <a:r>
              <a:rPr lang="de-DE" sz="2800" dirty="0" err="1"/>
              <a:t>is</a:t>
            </a:r>
            <a:r>
              <a:rPr lang="de-DE" sz="2800" dirty="0"/>
              <a:t> a solid </a:t>
            </a:r>
            <a:r>
              <a:rPr lang="de-DE" sz="2800" dirty="0" err="1"/>
              <a:t>solution</a:t>
            </a:r>
            <a:r>
              <a:rPr lang="de-DE" sz="2800" dirty="0"/>
              <a:t> </a:t>
            </a:r>
            <a:r>
              <a:rPr lang="de-DE" sz="2800" dirty="0" err="1"/>
              <a:t>or</a:t>
            </a:r>
            <a:r>
              <a:rPr lang="de-DE" sz="2800" dirty="0"/>
              <a:t> an intermediate </a:t>
            </a:r>
            <a:r>
              <a:rPr lang="de-DE" sz="2800" dirty="0" err="1"/>
              <a:t>alloy</a:t>
            </a:r>
            <a:r>
              <a:rPr lang="de-DE" sz="2800" dirty="0"/>
              <a:t> </a:t>
            </a:r>
            <a:r>
              <a:rPr lang="de-DE" sz="2800" dirty="0" err="1" smtClean="0"/>
              <a:t>phase</a:t>
            </a:r>
            <a:endParaRPr lang="de-DE" sz="2800" dirty="0" smtClean="0"/>
          </a:p>
        </p:txBody>
      </p:sp>
    </p:spTree>
    <p:extLst>
      <p:ext uri="{BB962C8B-B14F-4D97-AF65-F5344CB8AC3E}">
        <p14:creationId xmlns:p14="http://schemas.microsoft.com/office/powerpoint/2010/main" val="292369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1290</Words>
  <Application>Microsoft Office PowerPoint</Application>
  <PresentationFormat>On-screen Show (4:3)</PresentationFormat>
  <Paragraphs>191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Calibri</vt:lpstr>
      <vt:lpstr>Mangal</vt:lpstr>
      <vt:lpstr>Symbol</vt:lpstr>
      <vt:lpstr>Wingdings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Siddhartha Roy</dc:creator>
  <cp:lastModifiedBy>Dr. Siddhartha Roy</cp:lastModifiedBy>
  <cp:revision>349</cp:revision>
  <dcterms:created xsi:type="dcterms:W3CDTF">2018-07-12T05:44:30Z</dcterms:created>
  <dcterms:modified xsi:type="dcterms:W3CDTF">2018-10-06T08:36:51Z</dcterms:modified>
</cp:coreProperties>
</file>