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96" r:id="rId2"/>
    <p:sldId id="398" r:id="rId3"/>
    <p:sldId id="399" r:id="rId4"/>
    <p:sldId id="401" r:id="rId5"/>
    <p:sldId id="400" r:id="rId6"/>
    <p:sldId id="256" r:id="rId7"/>
    <p:sldId id="257" r:id="rId8"/>
    <p:sldId id="258" r:id="rId9"/>
    <p:sldId id="259" r:id="rId10"/>
    <p:sldId id="260" r:id="rId11"/>
    <p:sldId id="261" r:id="rId12"/>
    <p:sldId id="393" r:id="rId13"/>
    <p:sldId id="295" r:id="rId14"/>
    <p:sldId id="296" r:id="rId15"/>
    <p:sldId id="297" r:id="rId16"/>
    <p:sldId id="265" r:id="rId17"/>
    <p:sldId id="298" r:id="rId18"/>
    <p:sldId id="364" r:id="rId19"/>
    <p:sldId id="365" r:id="rId20"/>
    <p:sldId id="366" r:id="rId21"/>
    <p:sldId id="367" r:id="rId22"/>
    <p:sldId id="386" r:id="rId23"/>
    <p:sldId id="387" r:id="rId24"/>
    <p:sldId id="270" r:id="rId25"/>
    <p:sldId id="381" r:id="rId26"/>
    <p:sldId id="382" r:id="rId27"/>
    <p:sldId id="390" r:id="rId28"/>
    <p:sldId id="392" r:id="rId29"/>
    <p:sldId id="391" r:id="rId30"/>
    <p:sldId id="394" r:id="rId31"/>
    <p:sldId id="374" r:id="rId32"/>
    <p:sldId id="402" r:id="rId33"/>
    <p:sldId id="271" r:id="rId34"/>
    <p:sldId id="395" r:id="rId35"/>
    <p:sldId id="388" r:id="rId36"/>
    <p:sldId id="325" r:id="rId37"/>
    <p:sldId id="272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63" r:id="rId47"/>
    <p:sldId id="380" r:id="rId48"/>
    <p:sldId id="346" r:id="rId49"/>
    <p:sldId id="347" r:id="rId50"/>
    <p:sldId id="348" r:id="rId51"/>
    <p:sldId id="349" r:id="rId52"/>
    <p:sldId id="308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DA2CA8"/>
    <a:srgbClr val="FF6600"/>
    <a:srgbClr val="6699FF"/>
    <a:srgbClr val="FF9900"/>
    <a:srgbClr val="CE389C"/>
    <a:srgbClr val="9900CC"/>
    <a:srgbClr val="FFFF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688"/>
  </p:normalViewPr>
  <p:slideViewPr>
    <p:cSldViewPr>
      <p:cViewPr varScale="1">
        <p:scale>
          <a:sx n="75" d="100"/>
          <a:sy n="75" d="100"/>
        </p:scale>
        <p:origin x="7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156EA3-40F1-409C-AA61-5EB0452D98B9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25D2D9-BF73-4F2B-9721-D99701001D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8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D6037-2D9B-42A1-B8C5-D0A5CB4EC2B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1359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4C829-928E-4669-93E5-01E6C1D86CE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409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98697-CDFC-455D-92B5-1360E0FD9F1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24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6620A-D422-4FE2-9624-0C2248DA0F9B}" type="slidenum">
              <a:rPr lang="en-US"/>
              <a:pPr/>
              <a:t>13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f02_04_pg5.jpg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259420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0A0B-D6E6-46A4-8FB9-30361B435619}" type="slidenum">
              <a:rPr lang="en-US"/>
              <a:pPr/>
              <a:t>14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6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f12_20_pg434.jpg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10242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A17E4-C4B6-4B38-858B-222F62C53411}" type="slidenum">
              <a:rPr lang="en-US"/>
              <a:pPr/>
              <a:t>15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f12_21_pg435.jpg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129384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A811DD-5753-4DB4-AC22-7AC1B4B6910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35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A0462-3FCD-413D-863F-10ABB0E8DC8B}" type="slidenum">
              <a:rPr lang="en-US"/>
              <a:pPr/>
              <a:t>17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f12_22_pg435.jpg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68394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4FDC7-D8E2-4DC8-B0DD-80D7E6F8B92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7206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45936-5E7F-40C8-9458-D1777A1CEAC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943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3400E-8497-4808-98F1-83E532CDF15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859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BF14E-EFDE-49D9-9332-7EF267FE2366}" type="slidenum">
              <a:rPr lang="en-US"/>
              <a:pPr/>
              <a:t>2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88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f19_03_pg68.jpg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610667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8E76DA-8130-4634-9AB7-8512EE0CABD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8431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A4542-6761-4D47-8713-FED726EB61C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9476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F49CD-E937-4BB9-A7D0-2256CCB047C6}" type="slidenum">
              <a:rPr lang="en-US"/>
              <a:pPr/>
              <a:t>46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f14_15_pg515.jpg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110127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78DCD-2AAD-4F9B-A910-0DE9E6CCCB3A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0013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716E7-CF8D-4FB7-ABCD-FAEF8DD15CE5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2239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86FB0-CCF1-4BC3-B001-AB08B15A5C5A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5411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6DB7C-FB6B-4EA5-B1A6-9E2A105ED532}" type="slidenum">
              <a:rPr lang="en-US"/>
              <a:pPr/>
              <a:t>51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f15a_04_pg102.jpg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42649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6EE90-21A1-4B7D-999B-2B73288C1D29}" type="slidenum">
              <a:rPr lang="en-US"/>
              <a:pPr/>
              <a:t>3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93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f20_03_pg69.jpg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22486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261D8-14EF-4959-8781-243854E52E52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698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f21_03_pg70.jpg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7794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11D4C-6051-4AAF-B14E-8975427392C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30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8FE2E-2B31-4E1F-B2E9-CABA0FD8C2D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279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9A41F-C455-4067-AD1E-D4B603EBC75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07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39286-B38B-49FA-B436-6A19BAC6004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625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6F50C-DCC4-4CE2-B8F2-89BB01C2D8C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36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0D612-940A-43EB-85B5-194E0940FBD8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2BCC0-990F-44C3-8297-080DED44D49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36CC9-3A89-404A-908A-10C974B4EA1B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A6DD-6AFB-4A8A-9E9A-2E0BC7FF451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2539B-4268-4E51-9E3E-E24BF7A32DC3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8CAA9-1766-4C67-9558-B39FA40638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1B6EB-6D17-4FE1-990E-6FBF64181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FD315-CB12-4845-AFDA-26A5163B0C5F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4E3F0-BC99-4B88-A822-E5932F3391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A00E6-A8A1-49BB-BFBA-A0C5FDF6A692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8CDBD-7484-48AD-AD8C-7DF09F06B5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80012-F79D-4B2F-A6BD-20D06476197D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94B7-5D02-4AAE-82E0-05FFEF02C5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A1D99-228C-4797-A3F0-6949DAC0A553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E2422-9066-489A-AC3D-F1252723594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1EC4D-BE0D-4EC7-8847-2ACC4830D0CB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5FAD5-4D36-4A2E-82B9-AA4650A340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93665-D66D-4FA4-A5B5-408A7A6BAAB0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A79AF-52F8-4276-AE33-178BFB50601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8C300-0D70-49B2-BF7B-68CEBBC5225A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C1F6C-90B0-44D8-9AAA-CD755371BA8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56D7A-BF0D-4AC3-84DD-D20C9D2E86FC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955E9-0A65-473E-964C-2ABF11735B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C59D1C-7A94-41EF-BF29-5C1E1EE8C686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F534BA-EEF5-4DF5-924D-D230548FD2E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1" Type="http://schemas.microsoft.com/office/2007/relationships/media" Target="file://localhost/Users/sujoy/Desktop/Teaching_MT30001/Ge_vacancy.mp4" TargetMode="External"/><Relationship Id="rId2" Type="http://schemas.openxmlformats.org/officeDocument/2006/relationships/video" Target="file://localhost/Users/sujoy/Desktop/Teaching_MT30001/Ge_vacancy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3.emf"/><Relationship Id="rId5" Type="http://schemas.openxmlformats.org/officeDocument/2006/relationships/image" Target="../media/image24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eg"/><Relationship Id="rId3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4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4" Type="http://schemas.openxmlformats.org/officeDocument/2006/relationships/image" Target="../media/image48.jpeg"/><Relationship Id="rId5" Type="http://schemas.openxmlformats.org/officeDocument/2006/relationships/image" Target="../media/image49.jpeg"/><Relationship Id="rId6" Type="http://schemas.openxmlformats.org/officeDocument/2006/relationships/image" Target="../media/image50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4" Type="http://schemas.openxmlformats.org/officeDocument/2006/relationships/image" Target="../media/image5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1" y="550912"/>
            <a:ext cx="2560320" cy="3886200"/>
          </a:xfrm>
          <a:prstGeom prst="rect">
            <a:avLst/>
          </a:prstGeom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X-Ray  Diffraction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37112"/>
            <a:ext cx="8964488" cy="2192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Diffraction gratings must have </a:t>
            </a:r>
            <a:r>
              <a:rPr lang="en-US" sz="2800" dirty="0" err="1" smtClean="0">
                <a:cs typeface="Times New Roman" pitchFamily="18" charset="0"/>
              </a:rPr>
              <a:t>spacings</a:t>
            </a:r>
            <a:r>
              <a:rPr lang="en-US" sz="2800" dirty="0" smtClean="0">
                <a:cs typeface="Times New Roman" pitchFamily="18" charset="0"/>
              </a:rPr>
              <a:t> comparable to the wavelength of diffracted radiation. 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Can’t resolve </a:t>
            </a:r>
            <a:r>
              <a:rPr lang="en-US" sz="2800" dirty="0" err="1" smtClean="0">
                <a:cs typeface="Times New Roman" pitchFamily="18" charset="0"/>
              </a:rPr>
              <a:t>spacings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</a:t>
            </a: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Spacing is the distance between parallel planes of atoms. 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59" y="952500"/>
            <a:ext cx="489204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812800" y="1539875"/>
            <a:ext cx="30194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We can get </a:t>
            </a:r>
            <a:r>
              <a:rPr lang="en-US" i="1"/>
              <a:t>Q</a:t>
            </a:r>
            <a:r>
              <a:rPr lang="en-US" i="1" baseline="-25000"/>
              <a:t>v</a:t>
            </a:r>
            <a:r>
              <a:rPr lang="en-US"/>
              <a:t>  from</a:t>
            </a:r>
          </a:p>
          <a:p>
            <a:pPr algn="ctr" eaLnBrk="0" hangingPunct="0"/>
            <a:r>
              <a:rPr lang="en-US"/>
              <a:t>     an experiment.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4886325" y="1358900"/>
            <a:ext cx="2689225" cy="1074738"/>
            <a:chOff x="3078" y="856"/>
            <a:chExt cx="1694" cy="677"/>
          </a:xfrm>
        </p:grpSpPr>
        <p:sp>
          <p:nvSpPr>
            <p:cNvPr id="44089" name="Line 4"/>
            <p:cNvSpPr>
              <a:spLocks noChangeShapeType="1"/>
            </p:cNvSpPr>
            <p:nvPr/>
          </p:nvSpPr>
          <p:spPr bwMode="auto">
            <a:xfrm>
              <a:off x="3086" y="1232"/>
              <a:ext cx="30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090" name="Line 5"/>
            <p:cNvSpPr>
              <a:spLocks noChangeShapeType="1"/>
            </p:cNvSpPr>
            <p:nvPr/>
          </p:nvSpPr>
          <p:spPr bwMode="auto">
            <a:xfrm>
              <a:off x="4142" y="1232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091" name="Rectangle 6"/>
            <p:cNvSpPr>
              <a:spLocks noChangeArrowheads="1"/>
            </p:cNvSpPr>
            <p:nvPr/>
          </p:nvSpPr>
          <p:spPr bwMode="auto">
            <a:xfrm>
              <a:off x="4030" y="1000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ç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4092" name="Rectangle 7"/>
            <p:cNvSpPr>
              <a:spLocks noChangeArrowheads="1"/>
            </p:cNvSpPr>
            <p:nvPr/>
          </p:nvSpPr>
          <p:spPr bwMode="auto">
            <a:xfrm>
              <a:off x="4630" y="1000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÷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4093" name="Rectangle 8"/>
            <p:cNvSpPr>
              <a:spLocks noChangeArrowheads="1"/>
            </p:cNvSpPr>
            <p:nvPr/>
          </p:nvSpPr>
          <p:spPr bwMode="auto">
            <a:xfrm>
              <a:off x="3078" y="94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rgbClr val="003399"/>
                  </a:solidFill>
                </a:rPr>
                <a:t>N</a:t>
              </a:r>
              <a:endParaRPr lang="en-US" i="1"/>
            </a:p>
          </p:txBody>
        </p:sp>
        <p:sp>
          <p:nvSpPr>
            <p:cNvPr id="44094" name="Rectangle 9"/>
            <p:cNvSpPr>
              <a:spLocks noChangeArrowheads="1"/>
            </p:cNvSpPr>
            <p:nvPr/>
          </p:nvSpPr>
          <p:spPr bwMode="auto">
            <a:xfrm>
              <a:off x="3238" y="102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003399"/>
                  </a:solidFill>
                </a:rPr>
                <a:t>v</a:t>
              </a:r>
              <a:endParaRPr lang="en-US" i="1"/>
            </a:p>
          </p:txBody>
        </p:sp>
        <p:sp>
          <p:nvSpPr>
            <p:cNvPr id="44095" name="Rectangle 10"/>
            <p:cNvSpPr>
              <a:spLocks noChangeArrowheads="1"/>
            </p:cNvSpPr>
            <p:nvPr/>
          </p:nvSpPr>
          <p:spPr bwMode="auto">
            <a:xfrm>
              <a:off x="3158" y="126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rgbClr val="000000"/>
                  </a:solidFill>
                </a:rPr>
                <a:t>N</a:t>
              </a:r>
              <a:endParaRPr lang="en-US" i="1"/>
            </a:p>
          </p:txBody>
        </p:sp>
        <p:sp>
          <p:nvSpPr>
            <p:cNvPr id="44096" name="Rectangle 11"/>
            <p:cNvSpPr>
              <a:spLocks noChangeArrowheads="1"/>
            </p:cNvSpPr>
            <p:nvPr/>
          </p:nvSpPr>
          <p:spPr bwMode="auto">
            <a:xfrm>
              <a:off x="3454" y="1098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</a:rPr>
                <a:t>=</a:t>
              </a:r>
              <a:endParaRPr lang="en-US"/>
            </a:p>
          </p:txBody>
        </p:sp>
        <p:sp>
          <p:nvSpPr>
            <p:cNvPr id="44097" name="Rectangle 12"/>
            <p:cNvSpPr>
              <a:spLocks noChangeArrowheads="1"/>
            </p:cNvSpPr>
            <p:nvPr/>
          </p:nvSpPr>
          <p:spPr bwMode="auto">
            <a:xfrm>
              <a:off x="3630" y="1088"/>
              <a:ext cx="3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</a:rPr>
                <a:t>exp</a:t>
              </a:r>
              <a:endParaRPr lang="en-US"/>
            </a:p>
          </p:txBody>
        </p:sp>
        <p:sp>
          <p:nvSpPr>
            <p:cNvPr id="44098" name="Rectangle 13"/>
            <p:cNvSpPr>
              <a:spLocks noChangeArrowheads="1"/>
            </p:cNvSpPr>
            <p:nvPr/>
          </p:nvSpPr>
          <p:spPr bwMode="auto">
            <a:xfrm>
              <a:off x="4150" y="91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>
                <a:latin typeface="Times" pitchFamily="18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278" y="944"/>
              <a:ext cx="280" cy="310"/>
              <a:chOff x="4232" y="944"/>
              <a:chExt cx="280" cy="310"/>
            </a:xfrm>
          </p:grpSpPr>
          <p:sp>
            <p:nvSpPr>
              <p:cNvPr id="44108" name="Rectangle 15"/>
              <p:cNvSpPr>
                <a:spLocks noChangeArrowheads="1"/>
              </p:cNvSpPr>
              <p:nvPr/>
            </p:nvSpPr>
            <p:spPr bwMode="auto">
              <a:xfrm>
                <a:off x="4232" y="944"/>
                <a:ext cx="17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800" i="1">
                    <a:solidFill>
                      <a:srgbClr val="990000"/>
                    </a:solidFill>
                  </a:rPr>
                  <a:t>Q</a:t>
                </a:r>
                <a:endParaRPr lang="en-US" i="1"/>
              </a:p>
            </p:txBody>
          </p:sp>
          <p:sp>
            <p:nvSpPr>
              <p:cNvPr id="44109" name="Rectangle 16"/>
              <p:cNvSpPr>
                <a:spLocks noChangeArrowheads="1"/>
              </p:cNvSpPr>
              <p:nvPr/>
            </p:nvSpPr>
            <p:spPr bwMode="auto">
              <a:xfrm>
                <a:off x="4416" y="1024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i="1">
                    <a:solidFill>
                      <a:srgbClr val="990000"/>
                    </a:solidFill>
                  </a:rPr>
                  <a:t>v</a:t>
                </a:r>
                <a:endParaRPr lang="en-US" i="1"/>
              </a:p>
            </p:txBody>
          </p:sp>
        </p:grpSp>
        <p:sp>
          <p:nvSpPr>
            <p:cNvPr id="44100" name="Rectangle 17"/>
            <p:cNvSpPr>
              <a:spLocks noChangeArrowheads="1"/>
            </p:cNvSpPr>
            <p:nvPr/>
          </p:nvSpPr>
          <p:spPr bwMode="auto">
            <a:xfrm>
              <a:off x="4238" y="126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rgbClr val="009900"/>
                  </a:solidFill>
                </a:rPr>
                <a:t>k</a:t>
              </a:r>
              <a:endParaRPr lang="en-US" i="1"/>
            </a:p>
          </p:txBody>
        </p:sp>
        <p:sp>
          <p:nvSpPr>
            <p:cNvPr id="44101" name="Rectangle 18"/>
            <p:cNvSpPr>
              <a:spLocks noChangeArrowheads="1"/>
            </p:cNvSpPr>
            <p:nvPr/>
          </p:nvSpPr>
          <p:spPr bwMode="auto">
            <a:xfrm>
              <a:off x="4366" y="1264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rgbClr val="CC9900"/>
                  </a:solidFill>
                </a:rPr>
                <a:t>T</a:t>
              </a:r>
              <a:endParaRPr lang="en-US" i="1"/>
            </a:p>
          </p:txBody>
        </p:sp>
        <p:sp>
          <p:nvSpPr>
            <p:cNvPr id="44102" name="Rectangle 19"/>
            <p:cNvSpPr>
              <a:spLocks noChangeArrowheads="1"/>
            </p:cNvSpPr>
            <p:nvPr/>
          </p:nvSpPr>
          <p:spPr bwMode="auto">
            <a:xfrm>
              <a:off x="4030" y="856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æ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4103" name="Rectangle 20"/>
            <p:cNvSpPr>
              <a:spLocks noChangeArrowheads="1"/>
            </p:cNvSpPr>
            <p:nvPr/>
          </p:nvSpPr>
          <p:spPr bwMode="auto">
            <a:xfrm>
              <a:off x="4030" y="1208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è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4104" name="Rectangle 21"/>
            <p:cNvSpPr>
              <a:spLocks noChangeArrowheads="1"/>
            </p:cNvSpPr>
            <p:nvPr/>
          </p:nvSpPr>
          <p:spPr bwMode="auto">
            <a:xfrm>
              <a:off x="4030" y="1080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ç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4105" name="Rectangle 22"/>
            <p:cNvSpPr>
              <a:spLocks noChangeArrowheads="1"/>
            </p:cNvSpPr>
            <p:nvPr/>
          </p:nvSpPr>
          <p:spPr bwMode="auto">
            <a:xfrm>
              <a:off x="4630" y="856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ö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4106" name="Rectangle 23"/>
            <p:cNvSpPr>
              <a:spLocks noChangeArrowheads="1"/>
            </p:cNvSpPr>
            <p:nvPr/>
          </p:nvSpPr>
          <p:spPr bwMode="auto">
            <a:xfrm>
              <a:off x="4630" y="1208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ø </a:t>
              </a:r>
              <a:endParaRPr lang="en-US" dirty="0">
                <a:latin typeface="Times" pitchFamily="18" charset="0"/>
              </a:endParaRPr>
            </a:p>
          </p:txBody>
        </p:sp>
        <p:sp>
          <p:nvSpPr>
            <p:cNvPr id="44107" name="Rectangle 24"/>
            <p:cNvSpPr>
              <a:spLocks noChangeArrowheads="1"/>
            </p:cNvSpPr>
            <p:nvPr/>
          </p:nvSpPr>
          <p:spPr bwMode="auto">
            <a:xfrm>
              <a:off x="4630" y="1080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÷ </a:t>
              </a:r>
              <a:endParaRPr lang="en-US" dirty="0">
                <a:latin typeface="Times" pitchFamily="18" charset="0"/>
              </a:endParaRPr>
            </a:p>
          </p:txBody>
        </p:sp>
      </p:grpSp>
      <p:sp>
        <p:nvSpPr>
          <p:cNvPr id="44036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Measuring Activation Energy</a:t>
            </a:r>
          </a:p>
        </p:txBody>
      </p: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495300" y="2538413"/>
            <a:ext cx="3767138" cy="3552825"/>
            <a:chOff x="312" y="1599"/>
            <a:chExt cx="2373" cy="2238"/>
          </a:xfrm>
        </p:grpSpPr>
        <p:sp>
          <p:nvSpPr>
            <p:cNvPr id="44067" name="Rectangle 25"/>
            <p:cNvSpPr>
              <a:spLocks noChangeArrowheads="1"/>
            </p:cNvSpPr>
            <p:nvPr/>
          </p:nvSpPr>
          <p:spPr bwMode="auto">
            <a:xfrm>
              <a:off x="528" y="1599"/>
              <a:ext cx="14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/>
                <a:t>•  Measure this...</a:t>
              </a:r>
            </a:p>
          </p:txBody>
        </p:sp>
        <p:grpSp>
          <p:nvGrpSpPr>
            <p:cNvPr id="5" name="Group 99"/>
            <p:cNvGrpSpPr>
              <a:grpSpLocks/>
            </p:cNvGrpSpPr>
            <p:nvPr/>
          </p:nvGrpSpPr>
          <p:grpSpPr bwMode="auto">
            <a:xfrm>
              <a:off x="312" y="2032"/>
              <a:ext cx="2373" cy="1805"/>
              <a:chOff x="312" y="2032"/>
              <a:chExt cx="2373" cy="1805"/>
            </a:xfrm>
          </p:grpSpPr>
          <p:sp>
            <p:nvSpPr>
              <p:cNvPr id="44069" name="Rectangle 32"/>
              <p:cNvSpPr>
                <a:spLocks noChangeArrowheads="1"/>
              </p:cNvSpPr>
              <p:nvPr/>
            </p:nvSpPr>
            <p:spPr bwMode="auto">
              <a:xfrm>
                <a:off x="312" y="2032"/>
                <a:ext cx="360" cy="648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6" name="Group 56"/>
              <p:cNvGrpSpPr>
                <a:grpSpLocks/>
              </p:cNvGrpSpPr>
              <p:nvPr/>
            </p:nvGrpSpPr>
            <p:grpSpPr bwMode="auto">
              <a:xfrm>
                <a:off x="752" y="2048"/>
                <a:ext cx="80" cy="1296"/>
                <a:chOff x="752" y="2048"/>
                <a:chExt cx="80" cy="1296"/>
              </a:xfrm>
            </p:grpSpPr>
            <p:sp>
              <p:nvSpPr>
                <p:cNvPr id="44087" name="Freeform 33"/>
                <p:cNvSpPr>
                  <a:spLocks/>
                </p:cNvSpPr>
                <p:nvPr/>
              </p:nvSpPr>
              <p:spPr bwMode="auto">
                <a:xfrm>
                  <a:off x="752" y="2048"/>
                  <a:ext cx="80" cy="104"/>
                </a:xfrm>
                <a:custGeom>
                  <a:avLst/>
                  <a:gdLst>
                    <a:gd name="T0" fmla="*/ 40 w 80"/>
                    <a:gd name="T1" fmla="*/ 0 h 104"/>
                    <a:gd name="T2" fmla="*/ 80 w 80"/>
                    <a:gd name="T3" fmla="*/ 104 h 104"/>
                    <a:gd name="T4" fmla="*/ 40 w 80"/>
                    <a:gd name="T5" fmla="*/ 104 h 104"/>
                    <a:gd name="T6" fmla="*/ 0 w 80"/>
                    <a:gd name="T7" fmla="*/ 104 h 104"/>
                    <a:gd name="T8" fmla="*/ 40 w 80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04"/>
                    <a:gd name="T17" fmla="*/ 80 w 80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04">
                      <a:moveTo>
                        <a:pt x="40" y="0"/>
                      </a:moveTo>
                      <a:lnTo>
                        <a:pt x="80" y="104"/>
                      </a:lnTo>
                      <a:lnTo>
                        <a:pt x="40" y="104"/>
                      </a:lnTo>
                      <a:lnTo>
                        <a:pt x="0" y="10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4088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92" y="2152"/>
                  <a:ext cx="1" cy="1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7" name="Group 55"/>
              <p:cNvGrpSpPr>
                <a:grpSpLocks/>
              </p:cNvGrpSpPr>
              <p:nvPr/>
            </p:nvGrpSpPr>
            <p:grpSpPr bwMode="auto">
              <a:xfrm>
                <a:off x="792" y="3304"/>
                <a:ext cx="1704" cy="80"/>
                <a:chOff x="792" y="3304"/>
                <a:chExt cx="1704" cy="80"/>
              </a:xfrm>
            </p:grpSpPr>
            <p:sp>
              <p:nvSpPr>
                <p:cNvPr id="44085" name="Freeform 37"/>
                <p:cNvSpPr>
                  <a:spLocks/>
                </p:cNvSpPr>
                <p:nvPr/>
              </p:nvSpPr>
              <p:spPr bwMode="auto">
                <a:xfrm>
                  <a:off x="2392" y="3304"/>
                  <a:ext cx="104" cy="80"/>
                </a:xfrm>
                <a:custGeom>
                  <a:avLst/>
                  <a:gdLst>
                    <a:gd name="T0" fmla="*/ 104 w 104"/>
                    <a:gd name="T1" fmla="*/ 40 h 80"/>
                    <a:gd name="T2" fmla="*/ 0 w 104"/>
                    <a:gd name="T3" fmla="*/ 80 h 80"/>
                    <a:gd name="T4" fmla="*/ 0 w 104"/>
                    <a:gd name="T5" fmla="*/ 40 h 80"/>
                    <a:gd name="T6" fmla="*/ 0 w 104"/>
                    <a:gd name="T7" fmla="*/ 0 h 80"/>
                    <a:gd name="T8" fmla="*/ 104 w 104"/>
                    <a:gd name="T9" fmla="*/ 40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80"/>
                    <a:gd name="T17" fmla="*/ 104 w 104"/>
                    <a:gd name="T18" fmla="*/ 80 h 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80">
                      <a:moveTo>
                        <a:pt x="104" y="40"/>
                      </a:moveTo>
                      <a:lnTo>
                        <a:pt x="0" y="80"/>
                      </a:lnTo>
                      <a:lnTo>
                        <a:pt x="0" y="40"/>
                      </a:lnTo>
                      <a:lnTo>
                        <a:pt x="0" y="0"/>
                      </a:lnTo>
                      <a:lnTo>
                        <a:pt x="10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4086" name="Line 39"/>
                <p:cNvSpPr>
                  <a:spLocks noChangeShapeType="1"/>
                </p:cNvSpPr>
                <p:nvPr/>
              </p:nvSpPr>
              <p:spPr bwMode="auto">
                <a:xfrm>
                  <a:off x="792" y="3344"/>
                  <a:ext cx="1600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360" y="2056"/>
                <a:ext cx="256" cy="590"/>
                <a:chOff x="360" y="2056"/>
                <a:chExt cx="256" cy="590"/>
              </a:xfrm>
            </p:grpSpPr>
            <p:sp>
              <p:nvSpPr>
                <p:cNvPr id="44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60" y="2056"/>
                  <a:ext cx="13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i="1">
                      <a:solidFill>
                        <a:srgbClr val="000000"/>
                      </a:solidFill>
                    </a:rPr>
                    <a:t>N</a:t>
                  </a:r>
                  <a:endParaRPr lang="en-US" i="1"/>
                </a:p>
              </p:txBody>
            </p:sp>
            <p:sp>
              <p:nvSpPr>
                <p:cNvPr id="44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504" y="2096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i="1">
                      <a:solidFill>
                        <a:srgbClr val="000000"/>
                      </a:solidFill>
                    </a:rPr>
                    <a:t>v</a:t>
                  </a:r>
                  <a:endParaRPr lang="en-US" i="1"/>
                </a:p>
              </p:txBody>
            </p:sp>
            <p:sp>
              <p:nvSpPr>
                <p:cNvPr id="44083" name="Line 43"/>
                <p:cNvSpPr>
                  <a:spLocks noChangeShapeType="1"/>
                </p:cNvSpPr>
                <p:nvPr/>
              </p:nvSpPr>
              <p:spPr bwMode="auto">
                <a:xfrm>
                  <a:off x="360" y="2344"/>
                  <a:ext cx="25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4084" name="Rectangle 44"/>
                <p:cNvSpPr>
                  <a:spLocks noChangeArrowheads="1"/>
                </p:cNvSpPr>
                <p:nvPr/>
              </p:nvSpPr>
              <p:spPr bwMode="auto">
                <a:xfrm>
                  <a:off x="416" y="2416"/>
                  <a:ext cx="13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i="1">
                      <a:solidFill>
                        <a:srgbClr val="000000"/>
                      </a:solidFill>
                    </a:rPr>
                    <a:t>N</a:t>
                  </a:r>
                  <a:endParaRPr lang="en-US" i="1"/>
                </a:p>
              </p:txBody>
            </p:sp>
          </p:grpSp>
          <p:sp>
            <p:nvSpPr>
              <p:cNvPr id="44073" name="Rectangle 46"/>
              <p:cNvSpPr>
                <a:spLocks noChangeArrowheads="1"/>
              </p:cNvSpPr>
              <p:nvPr/>
            </p:nvSpPr>
            <p:spPr bwMode="auto">
              <a:xfrm>
                <a:off x="2520" y="3296"/>
                <a:ext cx="11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i="1">
                    <a:solidFill>
                      <a:srgbClr val="CC9900"/>
                    </a:solidFill>
                  </a:rPr>
                  <a:t>T</a:t>
                </a:r>
                <a:endParaRPr lang="en-US" i="1"/>
              </a:p>
            </p:txBody>
          </p:sp>
          <p:sp>
            <p:nvSpPr>
              <p:cNvPr id="44074" name="Freeform 47"/>
              <p:cNvSpPr>
                <a:spLocks/>
              </p:cNvSpPr>
              <p:nvPr/>
            </p:nvSpPr>
            <p:spPr bwMode="auto">
              <a:xfrm>
                <a:off x="1008" y="2208"/>
                <a:ext cx="1160" cy="984"/>
              </a:xfrm>
              <a:custGeom>
                <a:avLst/>
                <a:gdLst>
                  <a:gd name="T0" fmla="*/ 0 w 1160"/>
                  <a:gd name="T1" fmla="*/ 984 h 984"/>
                  <a:gd name="T2" fmla="*/ 24 w 1160"/>
                  <a:gd name="T3" fmla="*/ 976 h 984"/>
                  <a:gd name="T4" fmla="*/ 80 w 1160"/>
                  <a:gd name="T5" fmla="*/ 976 h 984"/>
                  <a:gd name="T6" fmla="*/ 184 w 1160"/>
                  <a:gd name="T7" fmla="*/ 960 h 984"/>
                  <a:gd name="T8" fmla="*/ 288 w 1160"/>
                  <a:gd name="T9" fmla="*/ 936 h 984"/>
                  <a:gd name="T10" fmla="*/ 408 w 1160"/>
                  <a:gd name="T11" fmla="*/ 888 h 984"/>
                  <a:gd name="T12" fmla="*/ 536 w 1160"/>
                  <a:gd name="T13" fmla="*/ 816 h 984"/>
                  <a:gd name="T14" fmla="*/ 656 w 1160"/>
                  <a:gd name="T15" fmla="*/ 720 h 984"/>
                  <a:gd name="T16" fmla="*/ 776 w 1160"/>
                  <a:gd name="T17" fmla="*/ 608 h 984"/>
                  <a:gd name="T18" fmla="*/ 824 w 1160"/>
                  <a:gd name="T19" fmla="*/ 552 h 984"/>
                  <a:gd name="T20" fmla="*/ 888 w 1160"/>
                  <a:gd name="T21" fmla="*/ 480 h 984"/>
                  <a:gd name="T22" fmla="*/ 984 w 1160"/>
                  <a:gd name="T23" fmla="*/ 336 h 984"/>
                  <a:gd name="T24" fmla="*/ 1064 w 1160"/>
                  <a:gd name="T25" fmla="*/ 192 h 984"/>
                  <a:gd name="T26" fmla="*/ 1120 w 1160"/>
                  <a:gd name="T27" fmla="*/ 80 h 984"/>
                  <a:gd name="T28" fmla="*/ 1136 w 1160"/>
                  <a:gd name="T29" fmla="*/ 40 h 984"/>
                  <a:gd name="T30" fmla="*/ 1152 w 1160"/>
                  <a:gd name="T31" fmla="*/ 16 h 984"/>
                  <a:gd name="T32" fmla="*/ 1160 w 1160"/>
                  <a:gd name="T33" fmla="*/ 0 h 9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60"/>
                  <a:gd name="T52" fmla="*/ 0 h 984"/>
                  <a:gd name="T53" fmla="*/ 1160 w 1160"/>
                  <a:gd name="T54" fmla="*/ 984 h 9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60" h="984">
                    <a:moveTo>
                      <a:pt x="0" y="984"/>
                    </a:moveTo>
                    <a:lnTo>
                      <a:pt x="24" y="976"/>
                    </a:lnTo>
                    <a:lnTo>
                      <a:pt x="80" y="976"/>
                    </a:lnTo>
                    <a:lnTo>
                      <a:pt x="184" y="960"/>
                    </a:lnTo>
                    <a:lnTo>
                      <a:pt x="288" y="936"/>
                    </a:lnTo>
                    <a:lnTo>
                      <a:pt x="408" y="888"/>
                    </a:lnTo>
                    <a:lnTo>
                      <a:pt x="536" y="816"/>
                    </a:lnTo>
                    <a:lnTo>
                      <a:pt x="656" y="720"/>
                    </a:lnTo>
                    <a:lnTo>
                      <a:pt x="776" y="608"/>
                    </a:lnTo>
                    <a:lnTo>
                      <a:pt x="824" y="552"/>
                    </a:lnTo>
                    <a:lnTo>
                      <a:pt x="888" y="480"/>
                    </a:lnTo>
                    <a:lnTo>
                      <a:pt x="984" y="336"/>
                    </a:lnTo>
                    <a:lnTo>
                      <a:pt x="1064" y="192"/>
                    </a:lnTo>
                    <a:lnTo>
                      <a:pt x="1120" y="80"/>
                    </a:lnTo>
                    <a:lnTo>
                      <a:pt x="1136" y="40"/>
                    </a:lnTo>
                    <a:lnTo>
                      <a:pt x="1152" y="16"/>
                    </a:lnTo>
                    <a:lnTo>
                      <a:pt x="1160" y="0"/>
                    </a:lnTo>
                  </a:path>
                </a:pathLst>
              </a:custGeom>
              <a:noFill/>
              <a:ln w="381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4075" name="Rectangle 49"/>
              <p:cNvSpPr>
                <a:spLocks noChangeArrowheads="1"/>
              </p:cNvSpPr>
              <p:nvPr/>
            </p:nvSpPr>
            <p:spPr bwMode="auto">
              <a:xfrm>
                <a:off x="1776" y="2792"/>
                <a:ext cx="86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000" dirty="0">
                    <a:solidFill>
                      <a:srgbClr val="000000"/>
                    </a:solidFill>
                  </a:rPr>
                  <a:t>exponential </a:t>
                </a:r>
                <a:endParaRPr lang="en-US" dirty="0"/>
              </a:p>
            </p:txBody>
          </p:sp>
          <p:sp>
            <p:nvSpPr>
              <p:cNvPr id="44076" name="Rectangle 50"/>
              <p:cNvSpPr>
                <a:spLocks noChangeArrowheads="1"/>
              </p:cNvSpPr>
              <p:nvPr/>
            </p:nvSpPr>
            <p:spPr bwMode="auto">
              <a:xfrm>
                <a:off x="1760" y="2976"/>
                <a:ext cx="92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00"/>
                    </a:solidFill>
                  </a:rPr>
                  <a:t>dependence!</a:t>
                </a:r>
                <a:endParaRPr lang="en-US"/>
              </a:p>
            </p:txBody>
          </p:sp>
          <p:grpSp>
            <p:nvGrpSpPr>
              <p:cNvPr id="9" name="Group 53"/>
              <p:cNvGrpSpPr>
                <a:grpSpLocks/>
              </p:cNvGrpSpPr>
              <p:nvPr/>
            </p:nvGrpSpPr>
            <p:grpSpPr bwMode="auto">
              <a:xfrm>
                <a:off x="472" y="2680"/>
                <a:ext cx="176" cy="856"/>
                <a:chOff x="472" y="2680"/>
                <a:chExt cx="176" cy="856"/>
              </a:xfrm>
            </p:grpSpPr>
            <p:sp>
              <p:nvSpPr>
                <p:cNvPr id="44079" name="Freeform 51"/>
                <p:cNvSpPr>
                  <a:spLocks/>
                </p:cNvSpPr>
                <p:nvPr/>
              </p:nvSpPr>
              <p:spPr bwMode="auto">
                <a:xfrm>
                  <a:off x="472" y="2680"/>
                  <a:ext cx="80" cy="112"/>
                </a:xfrm>
                <a:custGeom>
                  <a:avLst/>
                  <a:gdLst>
                    <a:gd name="T0" fmla="*/ 24 w 80"/>
                    <a:gd name="T1" fmla="*/ 0 h 112"/>
                    <a:gd name="T2" fmla="*/ 80 w 80"/>
                    <a:gd name="T3" fmla="*/ 96 h 112"/>
                    <a:gd name="T4" fmla="*/ 40 w 80"/>
                    <a:gd name="T5" fmla="*/ 104 h 112"/>
                    <a:gd name="T6" fmla="*/ 0 w 80"/>
                    <a:gd name="T7" fmla="*/ 112 h 112"/>
                    <a:gd name="T8" fmla="*/ 24 w 80"/>
                    <a:gd name="T9" fmla="*/ 0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12"/>
                    <a:gd name="T17" fmla="*/ 80 w 80"/>
                    <a:gd name="T18" fmla="*/ 112 h 1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12">
                      <a:moveTo>
                        <a:pt x="24" y="0"/>
                      </a:moveTo>
                      <a:lnTo>
                        <a:pt x="80" y="96"/>
                      </a:lnTo>
                      <a:lnTo>
                        <a:pt x="40" y="104"/>
                      </a:lnTo>
                      <a:lnTo>
                        <a:pt x="0" y="11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12700">
                  <a:solidFill>
                    <a:srgbClr val="00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4080" name="Line 52"/>
                <p:cNvSpPr>
                  <a:spLocks noChangeShapeType="1"/>
                </p:cNvSpPr>
                <p:nvPr/>
              </p:nvSpPr>
              <p:spPr bwMode="auto">
                <a:xfrm>
                  <a:off x="512" y="2784"/>
                  <a:ext cx="136" cy="752"/>
                </a:xfrm>
                <a:prstGeom prst="line">
                  <a:avLst/>
                </a:prstGeom>
                <a:noFill/>
                <a:ln w="12700">
                  <a:solidFill>
                    <a:srgbClr val="00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078" name="Rectangle 54"/>
              <p:cNvSpPr>
                <a:spLocks noChangeArrowheads="1"/>
              </p:cNvSpPr>
              <p:nvPr/>
            </p:nvSpPr>
            <p:spPr bwMode="auto">
              <a:xfrm>
                <a:off x="560" y="3568"/>
                <a:ext cx="201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2800">
                    <a:solidFill>
                      <a:srgbClr val="003399"/>
                    </a:solidFill>
                  </a:rPr>
                  <a:t>defect concentration</a:t>
                </a:r>
                <a:endParaRPr lang="en-US"/>
              </a:p>
            </p:txBody>
          </p:sp>
        </p:grpSp>
      </p:grp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4635500" y="2538413"/>
            <a:ext cx="3868738" cy="3211512"/>
            <a:chOff x="2920" y="1599"/>
            <a:chExt cx="2437" cy="2023"/>
          </a:xfrm>
        </p:grpSpPr>
        <p:sp>
          <p:nvSpPr>
            <p:cNvPr id="44039" name="Rectangle 26"/>
            <p:cNvSpPr>
              <a:spLocks noChangeArrowheads="1"/>
            </p:cNvSpPr>
            <p:nvPr/>
          </p:nvSpPr>
          <p:spPr bwMode="auto">
            <a:xfrm>
              <a:off x="3118" y="1599"/>
              <a:ext cx="10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/>
                <a:t>•  Replot it...</a:t>
              </a:r>
            </a:p>
          </p:txBody>
        </p:sp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3528" y="2043"/>
              <a:ext cx="80" cy="1296"/>
              <a:chOff x="752" y="2048"/>
              <a:chExt cx="80" cy="1296"/>
            </a:xfrm>
          </p:grpSpPr>
          <p:sp>
            <p:nvSpPr>
              <p:cNvPr id="44065" name="Freeform 58"/>
              <p:cNvSpPr>
                <a:spLocks/>
              </p:cNvSpPr>
              <p:nvPr/>
            </p:nvSpPr>
            <p:spPr bwMode="auto">
              <a:xfrm>
                <a:off x="752" y="2048"/>
                <a:ext cx="80" cy="104"/>
              </a:xfrm>
              <a:custGeom>
                <a:avLst/>
                <a:gdLst>
                  <a:gd name="T0" fmla="*/ 40 w 80"/>
                  <a:gd name="T1" fmla="*/ 0 h 104"/>
                  <a:gd name="T2" fmla="*/ 80 w 80"/>
                  <a:gd name="T3" fmla="*/ 104 h 104"/>
                  <a:gd name="T4" fmla="*/ 40 w 80"/>
                  <a:gd name="T5" fmla="*/ 104 h 104"/>
                  <a:gd name="T6" fmla="*/ 0 w 80"/>
                  <a:gd name="T7" fmla="*/ 104 h 104"/>
                  <a:gd name="T8" fmla="*/ 40 w 8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04"/>
                  <a:gd name="T17" fmla="*/ 80 w 80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04">
                    <a:moveTo>
                      <a:pt x="40" y="0"/>
                    </a:moveTo>
                    <a:lnTo>
                      <a:pt x="80" y="104"/>
                    </a:lnTo>
                    <a:lnTo>
                      <a:pt x="40" y="104"/>
                    </a:lnTo>
                    <a:lnTo>
                      <a:pt x="0" y="10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4066" name="Line 59"/>
              <p:cNvSpPr>
                <a:spLocks noChangeShapeType="1"/>
              </p:cNvSpPr>
              <p:nvPr/>
            </p:nvSpPr>
            <p:spPr bwMode="auto">
              <a:xfrm flipV="1">
                <a:off x="792" y="2152"/>
                <a:ext cx="1" cy="1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2" name="Group 60"/>
            <p:cNvGrpSpPr>
              <a:grpSpLocks/>
            </p:cNvGrpSpPr>
            <p:nvPr/>
          </p:nvGrpSpPr>
          <p:grpSpPr bwMode="auto">
            <a:xfrm>
              <a:off x="3568" y="3299"/>
              <a:ext cx="1704" cy="80"/>
              <a:chOff x="792" y="3304"/>
              <a:chExt cx="1704" cy="80"/>
            </a:xfrm>
          </p:grpSpPr>
          <p:sp>
            <p:nvSpPr>
              <p:cNvPr id="44063" name="Freeform 61"/>
              <p:cNvSpPr>
                <a:spLocks/>
              </p:cNvSpPr>
              <p:nvPr/>
            </p:nvSpPr>
            <p:spPr bwMode="auto">
              <a:xfrm>
                <a:off x="2392" y="3304"/>
                <a:ext cx="104" cy="80"/>
              </a:xfrm>
              <a:custGeom>
                <a:avLst/>
                <a:gdLst>
                  <a:gd name="T0" fmla="*/ 104 w 104"/>
                  <a:gd name="T1" fmla="*/ 40 h 80"/>
                  <a:gd name="T2" fmla="*/ 0 w 104"/>
                  <a:gd name="T3" fmla="*/ 80 h 80"/>
                  <a:gd name="T4" fmla="*/ 0 w 104"/>
                  <a:gd name="T5" fmla="*/ 40 h 80"/>
                  <a:gd name="T6" fmla="*/ 0 w 104"/>
                  <a:gd name="T7" fmla="*/ 0 h 80"/>
                  <a:gd name="T8" fmla="*/ 104 w 104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0"/>
                  <a:gd name="T17" fmla="*/ 104 w 104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0">
                    <a:moveTo>
                      <a:pt x="104" y="40"/>
                    </a:moveTo>
                    <a:lnTo>
                      <a:pt x="0" y="80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04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4064" name="Line 62"/>
              <p:cNvSpPr>
                <a:spLocks noChangeShapeType="1"/>
              </p:cNvSpPr>
              <p:nvPr/>
            </p:nvSpPr>
            <p:spPr bwMode="auto">
              <a:xfrm>
                <a:off x="792" y="3344"/>
                <a:ext cx="160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4042" name="Rectangle 65"/>
            <p:cNvSpPr>
              <a:spLocks noChangeArrowheads="1"/>
            </p:cNvSpPr>
            <p:nvPr/>
          </p:nvSpPr>
          <p:spPr bwMode="auto">
            <a:xfrm>
              <a:off x="4416" y="2536"/>
              <a:ext cx="568" cy="33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4043" name="Rectangle 74"/>
            <p:cNvSpPr>
              <a:spLocks noChangeArrowheads="1"/>
            </p:cNvSpPr>
            <p:nvPr/>
          </p:nvSpPr>
          <p:spPr bwMode="auto">
            <a:xfrm>
              <a:off x="5072" y="3392"/>
              <a:ext cx="16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1/</a:t>
              </a:r>
              <a:endParaRPr lang="en-US"/>
            </a:p>
          </p:txBody>
        </p:sp>
        <p:sp>
          <p:nvSpPr>
            <p:cNvPr id="44044" name="Rectangle 75"/>
            <p:cNvSpPr>
              <a:spLocks noChangeArrowheads="1"/>
            </p:cNvSpPr>
            <p:nvPr/>
          </p:nvSpPr>
          <p:spPr bwMode="auto">
            <a:xfrm>
              <a:off x="5240" y="3392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CC9900"/>
                  </a:solidFill>
                </a:rPr>
                <a:t>T</a:t>
              </a:r>
              <a:endParaRPr lang="en-US" i="1"/>
            </a:p>
          </p:txBody>
        </p:sp>
        <p:sp>
          <p:nvSpPr>
            <p:cNvPr id="44045" name="Line 76"/>
            <p:cNvSpPr>
              <a:spLocks noChangeShapeType="1"/>
            </p:cNvSpPr>
            <p:nvPr/>
          </p:nvSpPr>
          <p:spPr bwMode="auto">
            <a:xfrm>
              <a:off x="3736" y="2208"/>
              <a:ext cx="912" cy="848"/>
            </a:xfrm>
            <a:prstGeom prst="line">
              <a:avLst/>
            </a:prstGeom>
            <a:noFill/>
            <a:ln w="50800">
              <a:solidFill>
                <a:srgbClr val="AA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3080" y="2088"/>
              <a:ext cx="288" cy="526"/>
              <a:chOff x="3080" y="2088"/>
              <a:chExt cx="288" cy="526"/>
            </a:xfrm>
          </p:grpSpPr>
          <p:sp>
            <p:nvSpPr>
              <p:cNvPr id="44059" name="Line 77"/>
              <p:cNvSpPr>
                <a:spLocks noChangeShapeType="1"/>
              </p:cNvSpPr>
              <p:nvPr/>
            </p:nvSpPr>
            <p:spPr bwMode="auto">
              <a:xfrm>
                <a:off x="3120" y="2384"/>
                <a:ext cx="24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060" name="Rectangle 78"/>
              <p:cNvSpPr>
                <a:spLocks noChangeArrowheads="1"/>
              </p:cNvSpPr>
              <p:nvPr/>
            </p:nvSpPr>
            <p:spPr bwMode="auto">
              <a:xfrm>
                <a:off x="3152" y="2384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i="1">
                    <a:solidFill>
                      <a:srgbClr val="000000"/>
                    </a:solidFill>
                  </a:rPr>
                  <a:t>N</a:t>
                </a:r>
                <a:endParaRPr lang="en-US" i="1"/>
              </a:p>
            </p:txBody>
          </p:sp>
          <p:sp>
            <p:nvSpPr>
              <p:cNvPr id="44061" name="Rectangle 79"/>
              <p:cNvSpPr>
                <a:spLocks noChangeArrowheads="1"/>
              </p:cNvSpPr>
              <p:nvPr/>
            </p:nvSpPr>
            <p:spPr bwMode="auto">
              <a:xfrm>
                <a:off x="3080" y="2088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i="1">
                    <a:solidFill>
                      <a:srgbClr val="000000"/>
                    </a:solidFill>
                  </a:rPr>
                  <a:t>N</a:t>
                </a:r>
                <a:endParaRPr lang="en-US" i="1"/>
              </a:p>
            </p:txBody>
          </p:sp>
          <p:sp>
            <p:nvSpPr>
              <p:cNvPr id="44062" name="Rectangle 80"/>
              <p:cNvSpPr>
                <a:spLocks noChangeArrowheads="1"/>
              </p:cNvSpPr>
              <p:nvPr/>
            </p:nvSpPr>
            <p:spPr bwMode="auto">
              <a:xfrm>
                <a:off x="3224" y="2128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i="1">
                    <a:solidFill>
                      <a:srgbClr val="000000"/>
                    </a:solidFill>
                  </a:rPr>
                  <a:t>v</a:t>
                </a:r>
                <a:endParaRPr lang="en-US" i="1"/>
              </a:p>
            </p:txBody>
          </p:sp>
        </p:grpSp>
        <p:sp>
          <p:nvSpPr>
            <p:cNvPr id="44047" name="Rectangle 82"/>
            <p:cNvSpPr>
              <a:spLocks noChangeArrowheads="1"/>
            </p:cNvSpPr>
            <p:nvPr/>
          </p:nvSpPr>
          <p:spPr bwMode="auto">
            <a:xfrm>
              <a:off x="2920" y="2264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ln</a:t>
              </a:r>
              <a:endParaRPr lang="en-US"/>
            </a:p>
          </p:txBody>
        </p:sp>
        <p:sp>
          <p:nvSpPr>
            <p:cNvPr id="44048" name="Rectangle 89"/>
            <p:cNvSpPr>
              <a:spLocks noChangeArrowheads="1"/>
            </p:cNvSpPr>
            <p:nvPr/>
          </p:nvSpPr>
          <p:spPr bwMode="auto">
            <a:xfrm>
              <a:off x="4088" y="2160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4049" name="Rectangle 90"/>
            <p:cNvSpPr>
              <a:spLocks noChangeArrowheads="1"/>
            </p:cNvSpPr>
            <p:nvPr/>
          </p:nvSpPr>
          <p:spPr bwMode="auto">
            <a:xfrm>
              <a:off x="4432" y="2531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-</a:t>
              </a:r>
              <a:endParaRPr lang="en-US"/>
            </a:p>
          </p:txBody>
        </p:sp>
        <p:sp>
          <p:nvSpPr>
            <p:cNvPr id="44050" name="Rectangle 91"/>
            <p:cNvSpPr>
              <a:spLocks noChangeArrowheads="1"/>
            </p:cNvSpPr>
            <p:nvPr/>
          </p:nvSpPr>
          <p:spPr bwMode="auto">
            <a:xfrm>
              <a:off x="4496" y="2552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AA0000"/>
                  </a:solidFill>
                </a:rPr>
                <a:t>Q</a:t>
              </a:r>
              <a:endParaRPr lang="en-US" i="1"/>
            </a:p>
          </p:txBody>
        </p:sp>
        <p:sp>
          <p:nvSpPr>
            <p:cNvPr id="44051" name="Rectangle 92"/>
            <p:cNvSpPr>
              <a:spLocks noChangeArrowheads="1"/>
            </p:cNvSpPr>
            <p:nvPr/>
          </p:nvSpPr>
          <p:spPr bwMode="auto">
            <a:xfrm>
              <a:off x="4648" y="2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AA0000"/>
                  </a:solidFill>
                </a:rPr>
                <a:t>v</a:t>
              </a:r>
              <a:endParaRPr lang="en-US" i="1"/>
            </a:p>
          </p:txBody>
        </p:sp>
        <p:sp>
          <p:nvSpPr>
            <p:cNvPr id="44052" name="Rectangle 93"/>
            <p:cNvSpPr>
              <a:spLocks noChangeArrowheads="1"/>
            </p:cNvSpPr>
            <p:nvPr/>
          </p:nvSpPr>
          <p:spPr bwMode="auto">
            <a:xfrm>
              <a:off x="4792" y="2552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/</a:t>
              </a:r>
              <a:r>
                <a:rPr lang="en-US" i="1">
                  <a:solidFill>
                    <a:srgbClr val="000000"/>
                  </a:solidFill>
                </a:rPr>
                <a:t>k</a:t>
              </a:r>
              <a:endParaRPr lang="en-US" i="1"/>
            </a:p>
          </p:txBody>
        </p:sp>
        <p:sp>
          <p:nvSpPr>
            <p:cNvPr id="44053" name="Rectangle 94"/>
            <p:cNvSpPr>
              <a:spLocks noChangeArrowheads="1"/>
            </p:cNvSpPr>
            <p:nvPr/>
          </p:nvSpPr>
          <p:spPr bwMode="auto">
            <a:xfrm>
              <a:off x="4608" y="2040"/>
              <a:ext cx="45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AA0000"/>
                  </a:solidFill>
                </a:rPr>
                <a:t>slope</a:t>
              </a:r>
              <a:endParaRPr lang="en-US"/>
            </a:p>
          </p:txBody>
        </p:sp>
        <p:grpSp>
          <p:nvGrpSpPr>
            <p:cNvPr id="14" name="Group 97"/>
            <p:cNvGrpSpPr>
              <a:grpSpLocks/>
            </p:cNvGrpSpPr>
            <p:nvPr/>
          </p:nvGrpSpPr>
          <p:grpSpPr bwMode="auto">
            <a:xfrm>
              <a:off x="4744" y="2264"/>
              <a:ext cx="88" cy="272"/>
              <a:chOff x="4744" y="2264"/>
              <a:chExt cx="88" cy="272"/>
            </a:xfrm>
          </p:grpSpPr>
          <p:sp>
            <p:nvSpPr>
              <p:cNvPr id="44057" name="Freeform 95"/>
              <p:cNvSpPr>
                <a:spLocks/>
              </p:cNvSpPr>
              <p:nvPr/>
            </p:nvSpPr>
            <p:spPr bwMode="auto">
              <a:xfrm>
                <a:off x="4744" y="2424"/>
                <a:ext cx="80" cy="112"/>
              </a:xfrm>
              <a:custGeom>
                <a:avLst/>
                <a:gdLst>
                  <a:gd name="T0" fmla="*/ 16 w 80"/>
                  <a:gd name="T1" fmla="*/ 112 h 112"/>
                  <a:gd name="T2" fmla="*/ 0 w 80"/>
                  <a:gd name="T3" fmla="*/ 0 h 112"/>
                  <a:gd name="T4" fmla="*/ 40 w 80"/>
                  <a:gd name="T5" fmla="*/ 8 h 112"/>
                  <a:gd name="T6" fmla="*/ 80 w 80"/>
                  <a:gd name="T7" fmla="*/ 24 h 112"/>
                  <a:gd name="T8" fmla="*/ 16 w 80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12"/>
                  <a:gd name="T17" fmla="*/ 80 w 80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12">
                    <a:moveTo>
                      <a:pt x="16" y="112"/>
                    </a:moveTo>
                    <a:lnTo>
                      <a:pt x="0" y="0"/>
                    </a:lnTo>
                    <a:lnTo>
                      <a:pt x="40" y="8"/>
                    </a:lnTo>
                    <a:lnTo>
                      <a:pt x="80" y="24"/>
                    </a:lnTo>
                    <a:lnTo>
                      <a:pt x="16" y="112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4058" name="Line 96"/>
              <p:cNvSpPr>
                <a:spLocks noChangeShapeType="1"/>
              </p:cNvSpPr>
              <p:nvPr/>
            </p:nvSpPr>
            <p:spPr bwMode="auto">
              <a:xfrm flipV="1">
                <a:off x="4784" y="2264"/>
                <a:ext cx="48" cy="168"/>
              </a:xfrm>
              <a:prstGeom prst="line">
                <a:avLst/>
              </a:prstGeom>
              <a:noFill/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4055" name="Line 103"/>
            <p:cNvSpPr>
              <a:spLocks noChangeShapeType="1"/>
            </p:cNvSpPr>
            <p:nvPr/>
          </p:nvSpPr>
          <p:spPr bwMode="auto">
            <a:xfrm>
              <a:off x="3991" y="2426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056" name="Line 105"/>
            <p:cNvSpPr>
              <a:spLocks noChangeShapeType="1"/>
            </p:cNvSpPr>
            <p:nvPr/>
          </p:nvSpPr>
          <p:spPr bwMode="auto">
            <a:xfrm>
              <a:off x="4425" y="2419"/>
              <a:ext cx="0" cy="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533400" y="1158875"/>
            <a:ext cx="800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/>
              <a:t>•  Find the equil. # of vacancies in 1 m</a:t>
            </a:r>
            <a:r>
              <a:rPr lang="en-US" baseline="30000"/>
              <a:t>3</a:t>
            </a:r>
            <a:r>
              <a:rPr lang="en-US"/>
              <a:t> of Cu at 1000</a:t>
            </a:r>
            <a:r>
              <a:rPr lang="en-US">
                <a:sym typeface="Symbol" pitchFamily="18" charset="2"/>
              </a:rPr>
              <a:t></a:t>
            </a:r>
            <a:r>
              <a:rPr lang="en-US"/>
              <a:t>C.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533400" y="1539875"/>
            <a:ext cx="800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/>
              <a:t>•  Given:</a:t>
            </a:r>
          </a:p>
        </p:txBody>
      </p:sp>
      <p:sp>
        <p:nvSpPr>
          <p:cNvPr id="45060" name="Rectangle 69"/>
          <p:cNvSpPr>
            <a:spLocks noChangeArrowheads="1"/>
          </p:cNvSpPr>
          <p:nvPr/>
        </p:nvSpPr>
        <p:spPr bwMode="auto">
          <a:xfrm>
            <a:off x="4089400" y="1892300"/>
            <a:ext cx="20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i="1">
                <a:solidFill>
                  <a:srgbClr val="000000"/>
                </a:solidFill>
              </a:rPr>
              <a:t>A</a:t>
            </a:r>
            <a:endParaRPr lang="en-US" i="1">
              <a:latin typeface="Times" pitchFamily="18" charset="0"/>
            </a:endParaRPr>
          </a:p>
        </p:txBody>
      </p:sp>
      <p:sp>
        <p:nvSpPr>
          <p:cNvPr id="45061" name="Rectangle 70"/>
          <p:cNvSpPr>
            <a:spLocks noChangeArrowheads="1"/>
          </p:cNvSpPr>
          <p:nvPr/>
        </p:nvSpPr>
        <p:spPr bwMode="auto">
          <a:xfrm>
            <a:off x="4305300" y="1955800"/>
            <a:ext cx="3889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Cu</a:t>
            </a:r>
            <a:endParaRPr lang="en-US">
              <a:latin typeface="Times" pitchFamily="18" charset="0"/>
            </a:endParaRPr>
          </a:p>
        </p:txBody>
      </p:sp>
      <p:sp>
        <p:nvSpPr>
          <p:cNvPr id="45062" name="Rectangle 71"/>
          <p:cNvSpPr>
            <a:spLocks noChangeArrowheads="1"/>
          </p:cNvSpPr>
          <p:nvPr/>
        </p:nvSpPr>
        <p:spPr bwMode="auto">
          <a:xfrm>
            <a:off x="4711700" y="1892300"/>
            <a:ext cx="17700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 = 63.5 g/mol</a:t>
            </a:r>
            <a:endParaRPr lang="en-US">
              <a:latin typeface="Times" pitchFamily="18" charset="0"/>
            </a:endParaRPr>
          </a:p>
        </p:txBody>
      </p:sp>
      <p:sp>
        <p:nvSpPr>
          <p:cNvPr id="45063" name="Rectangle 72"/>
          <p:cNvSpPr>
            <a:spLocks noChangeArrowheads="1"/>
          </p:cNvSpPr>
          <p:nvPr/>
        </p:nvSpPr>
        <p:spPr bwMode="auto">
          <a:xfrm>
            <a:off x="1460500" y="1841500"/>
            <a:ext cx="166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Symbol" pitchFamily="18" charset="2"/>
              </a:rPr>
              <a:t>r</a:t>
            </a:r>
            <a:endParaRPr lang="en-US">
              <a:latin typeface="Times" pitchFamily="18" charset="0"/>
            </a:endParaRPr>
          </a:p>
        </p:txBody>
      </p:sp>
      <p:sp>
        <p:nvSpPr>
          <p:cNvPr id="45064" name="Rectangle 73"/>
          <p:cNvSpPr>
            <a:spLocks noChangeArrowheads="1"/>
          </p:cNvSpPr>
          <p:nvPr/>
        </p:nvSpPr>
        <p:spPr bwMode="auto">
          <a:xfrm>
            <a:off x="1625600" y="1854200"/>
            <a:ext cx="10255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 = 8.4 g</a:t>
            </a:r>
            <a:endParaRPr lang="en-US">
              <a:latin typeface="Times" pitchFamily="18" charset="0"/>
            </a:endParaRPr>
          </a:p>
        </p:txBody>
      </p:sp>
      <p:sp>
        <p:nvSpPr>
          <p:cNvPr id="45065" name="Rectangle 74"/>
          <p:cNvSpPr>
            <a:spLocks noChangeArrowheads="1"/>
          </p:cNvSpPr>
          <p:nvPr/>
        </p:nvSpPr>
        <p:spPr bwMode="auto">
          <a:xfrm>
            <a:off x="2679700" y="1854200"/>
            <a:ext cx="84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/</a:t>
            </a:r>
            <a:endParaRPr lang="en-US">
              <a:latin typeface="Times" pitchFamily="18" charset="0"/>
            </a:endParaRPr>
          </a:p>
        </p:txBody>
      </p:sp>
      <p:sp>
        <p:nvSpPr>
          <p:cNvPr id="45066" name="Rectangle 75"/>
          <p:cNvSpPr>
            <a:spLocks noChangeArrowheads="1"/>
          </p:cNvSpPr>
          <p:nvPr/>
        </p:nvSpPr>
        <p:spPr bwMode="auto">
          <a:xfrm>
            <a:off x="2768600" y="1854200"/>
            <a:ext cx="406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cm</a:t>
            </a:r>
            <a:endParaRPr lang="en-US">
              <a:latin typeface="Times" pitchFamily="18" charset="0"/>
            </a:endParaRPr>
          </a:p>
        </p:txBody>
      </p:sp>
      <p:sp>
        <p:nvSpPr>
          <p:cNvPr id="45067" name="Rectangle 76"/>
          <p:cNvSpPr>
            <a:spLocks noChangeArrowheads="1"/>
          </p:cNvSpPr>
          <p:nvPr/>
        </p:nvSpPr>
        <p:spPr bwMode="auto">
          <a:xfrm>
            <a:off x="3213100" y="1765300"/>
            <a:ext cx="169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3</a:t>
            </a:r>
            <a:endParaRPr lang="en-US">
              <a:latin typeface="Times" pitchFamily="18" charset="0"/>
            </a:endParaRPr>
          </a:p>
        </p:txBody>
      </p:sp>
      <p:sp>
        <p:nvSpPr>
          <p:cNvPr id="45068" name="Rectangle 77"/>
          <p:cNvSpPr>
            <a:spLocks noChangeArrowheads="1"/>
          </p:cNvSpPr>
          <p:nvPr/>
        </p:nvSpPr>
        <p:spPr bwMode="auto">
          <a:xfrm>
            <a:off x="1409700" y="2400300"/>
            <a:ext cx="2365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i="1">
                <a:solidFill>
                  <a:srgbClr val="000000"/>
                </a:solidFill>
              </a:rPr>
              <a:t>Q</a:t>
            </a:r>
            <a:endParaRPr lang="en-US" i="1">
              <a:latin typeface="Times" pitchFamily="18" charset="0"/>
            </a:endParaRPr>
          </a:p>
        </p:txBody>
      </p:sp>
      <p:sp>
        <p:nvSpPr>
          <p:cNvPr id="45069" name="Rectangle 78"/>
          <p:cNvSpPr>
            <a:spLocks noChangeArrowheads="1"/>
          </p:cNvSpPr>
          <p:nvPr/>
        </p:nvSpPr>
        <p:spPr bwMode="auto">
          <a:xfrm>
            <a:off x="1651000" y="2520950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i="1">
                <a:solidFill>
                  <a:srgbClr val="000000"/>
                </a:solidFill>
              </a:rPr>
              <a:t>v</a:t>
            </a:r>
            <a:endParaRPr lang="en-US" i="1">
              <a:latin typeface="Times" pitchFamily="18" charset="0"/>
            </a:endParaRPr>
          </a:p>
        </p:txBody>
      </p:sp>
      <p:sp>
        <p:nvSpPr>
          <p:cNvPr id="45070" name="Rectangle 79"/>
          <p:cNvSpPr>
            <a:spLocks noChangeArrowheads="1"/>
          </p:cNvSpPr>
          <p:nvPr/>
        </p:nvSpPr>
        <p:spPr bwMode="auto">
          <a:xfrm>
            <a:off x="1866900" y="2400300"/>
            <a:ext cx="1989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 = 0.9 eV/atom</a:t>
            </a:r>
            <a:endParaRPr lang="en-US">
              <a:latin typeface="Times" pitchFamily="18" charset="0"/>
            </a:endParaRPr>
          </a:p>
        </p:txBody>
      </p:sp>
      <p:sp>
        <p:nvSpPr>
          <p:cNvPr id="45071" name="Rectangle 80"/>
          <p:cNvSpPr>
            <a:spLocks noChangeArrowheads="1"/>
          </p:cNvSpPr>
          <p:nvPr/>
        </p:nvSpPr>
        <p:spPr bwMode="auto">
          <a:xfrm>
            <a:off x="4076700" y="2387600"/>
            <a:ext cx="2206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i="1">
                <a:solidFill>
                  <a:srgbClr val="000000"/>
                </a:solidFill>
              </a:rPr>
              <a:t>N</a:t>
            </a:r>
            <a:endParaRPr lang="en-US" i="1">
              <a:latin typeface="Times" pitchFamily="18" charset="0"/>
            </a:endParaRPr>
          </a:p>
        </p:txBody>
      </p:sp>
      <p:sp>
        <p:nvSpPr>
          <p:cNvPr id="45072" name="Rectangle 81"/>
          <p:cNvSpPr>
            <a:spLocks noChangeArrowheads="1"/>
          </p:cNvSpPr>
          <p:nvPr/>
        </p:nvSpPr>
        <p:spPr bwMode="auto">
          <a:xfrm>
            <a:off x="4305300" y="2451100"/>
            <a:ext cx="20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A</a:t>
            </a:r>
            <a:endParaRPr lang="en-US">
              <a:latin typeface="Times" pitchFamily="18" charset="0"/>
            </a:endParaRPr>
          </a:p>
        </p:txBody>
      </p:sp>
      <p:sp>
        <p:nvSpPr>
          <p:cNvPr id="45073" name="Rectangle 82"/>
          <p:cNvSpPr>
            <a:spLocks noChangeArrowheads="1"/>
          </p:cNvSpPr>
          <p:nvPr/>
        </p:nvSpPr>
        <p:spPr bwMode="auto">
          <a:xfrm>
            <a:off x="4521200" y="2387600"/>
            <a:ext cx="18272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 = 6.02 x 10</a:t>
            </a:r>
            <a:r>
              <a:rPr lang="en-US" baseline="30000">
                <a:solidFill>
                  <a:srgbClr val="000000"/>
                </a:solidFill>
              </a:rPr>
              <a:t>23</a:t>
            </a:r>
            <a:endParaRPr lang="en-US">
              <a:latin typeface="Times" pitchFamily="18" charset="0"/>
            </a:endParaRPr>
          </a:p>
        </p:txBody>
      </p:sp>
      <p:sp>
        <p:nvSpPr>
          <p:cNvPr id="45074" name="Rectangle 84"/>
          <p:cNvSpPr>
            <a:spLocks noChangeArrowheads="1"/>
          </p:cNvSpPr>
          <p:nvPr/>
        </p:nvSpPr>
        <p:spPr bwMode="auto">
          <a:xfrm>
            <a:off x="6527800" y="2387600"/>
            <a:ext cx="14065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atoms/mol</a:t>
            </a:r>
            <a:endParaRPr lang="en-US">
              <a:latin typeface="Times" pitchFamily="18" charset="0"/>
            </a:endParaRPr>
          </a:p>
        </p:txBody>
      </p:sp>
      <p:sp>
        <p:nvSpPr>
          <p:cNvPr id="4507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029575" cy="533400"/>
          </a:xfrm>
        </p:spPr>
        <p:txBody>
          <a:bodyPr/>
          <a:lstStyle/>
          <a:p>
            <a:r>
              <a:rPr lang="en-US" smtClean="0"/>
              <a:t>Estimating Vacancy Concentration</a:t>
            </a:r>
          </a:p>
        </p:txBody>
      </p:sp>
      <p:grpSp>
        <p:nvGrpSpPr>
          <p:cNvPr id="2" name="Group 221"/>
          <p:cNvGrpSpPr>
            <a:grpSpLocks/>
          </p:cNvGrpSpPr>
          <p:nvPr/>
        </p:nvGrpSpPr>
        <p:grpSpPr bwMode="auto">
          <a:xfrm>
            <a:off x="863600" y="4038600"/>
            <a:ext cx="6715125" cy="1381125"/>
            <a:chOff x="544" y="2544"/>
            <a:chExt cx="4230" cy="870"/>
          </a:xfrm>
        </p:grpSpPr>
        <p:grpSp>
          <p:nvGrpSpPr>
            <p:cNvPr id="3" name="Group 181"/>
            <p:cNvGrpSpPr>
              <a:grpSpLocks/>
            </p:cNvGrpSpPr>
            <p:nvPr/>
          </p:nvGrpSpPr>
          <p:grpSpPr bwMode="auto">
            <a:xfrm>
              <a:off x="1272" y="2544"/>
              <a:ext cx="120" cy="408"/>
              <a:chOff x="1272" y="2544"/>
              <a:chExt cx="120" cy="408"/>
            </a:xfrm>
          </p:grpSpPr>
          <p:sp>
            <p:nvSpPr>
              <p:cNvPr id="45138" name="Freeform 179"/>
              <p:cNvSpPr>
                <a:spLocks/>
              </p:cNvSpPr>
              <p:nvPr/>
            </p:nvSpPr>
            <p:spPr bwMode="auto">
              <a:xfrm>
                <a:off x="1272" y="2544"/>
                <a:ext cx="80" cy="80"/>
              </a:xfrm>
              <a:custGeom>
                <a:avLst/>
                <a:gdLst>
                  <a:gd name="T0" fmla="*/ 24 w 80"/>
                  <a:gd name="T1" fmla="*/ 0 h 80"/>
                  <a:gd name="T2" fmla="*/ 80 w 80"/>
                  <a:gd name="T3" fmla="*/ 64 h 80"/>
                  <a:gd name="T4" fmla="*/ 32 w 80"/>
                  <a:gd name="T5" fmla="*/ 48 h 80"/>
                  <a:gd name="T6" fmla="*/ 0 w 80"/>
                  <a:gd name="T7" fmla="*/ 80 h 80"/>
                  <a:gd name="T8" fmla="*/ 24 w 80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0"/>
                  <a:gd name="T17" fmla="*/ 80 w 80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0">
                    <a:moveTo>
                      <a:pt x="24" y="0"/>
                    </a:moveTo>
                    <a:lnTo>
                      <a:pt x="80" y="64"/>
                    </a:lnTo>
                    <a:lnTo>
                      <a:pt x="32" y="48"/>
                    </a:lnTo>
                    <a:lnTo>
                      <a:pt x="0" y="8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5139" name="Line 180"/>
              <p:cNvSpPr>
                <a:spLocks noChangeShapeType="1"/>
              </p:cNvSpPr>
              <p:nvPr/>
            </p:nvSpPr>
            <p:spPr bwMode="auto">
              <a:xfrm>
                <a:off x="1304" y="2592"/>
                <a:ext cx="88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" name="Group 220"/>
            <p:cNvGrpSpPr>
              <a:grpSpLocks/>
            </p:cNvGrpSpPr>
            <p:nvPr/>
          </p:nvGrpSpPr>
          <p:grpSpPr bwMode="auto">
            <a:xfrm>
              <a:off x="544" y="2856"/>
              <a:ext cx="4230" cy="558"/>
              <a:chOff x="544" y="2856"/>
              <a:chExt cx="4230" cy="558"/>
            </a:xfrm>
          </p:grpSpPr>
          <p:sp>
            <p:nvSpPr>
              <p:cNvPr id="45121" name="Rectangle 182"/>
              <p:cNvSpPr>
                <a:spLocks noChangeArrowheads="1"/>
              </p:cNvSpPr>
              <p:nvPr/>
            </p:nvSpPr>
            <p:spPr bwMode="auto">
              <a:xfrm>
                <a:off x="544" y="2992"/>
                <a:ext cx="7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For 1 m</a:t>
                </a:r>
                <a:r>
                  <a:rPr lang="en-US" baseline="300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45122" name="Rectangle 183"/>
              <p:cNvSpPr>
                <a:spLocks noChangeArrowheads="1"/>
              </p:cNvSpPr>
              <p:nvPr/>
            </p:nvSpPr>
            <p:spPr bwMode="auto">
              <a:xfrm>
                <a:off x="1192" y="2936"/>
                <a:ext cx="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5123" name="Rectangle 184"/>
              <p:cNvSpPr>
                <a:spLocks noChangeArrowheads="1"/>
              </p:cNvSpPr>
              <p:nvPr/>
            </p:nvSpPr>
            <p:spPr bwMode="auto">
              <a:xfrm>
                <a:off x="1304" y="2992"/>
                <a:ext cx="41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, </a:t>
                </a:r>
                <a:r>
                  <a:rPr lang="en-US" i="1">
                    <a:solidFill>
                      <a:srgbClr val="000000"/>
                    </a:solidFill>
                  </a:rPr>
                  <a:t>N</a:t>
                </a:r>
                <a:r>
                  <a:rPr lang="en-US">
                    <a:solidFill>
                      <a:srgbClr val="000000"/>
                    </a:solidFill>
                  </a:rPr>
                  <a:t> =</a:t>
                </a:r>
                <a:endParaRPr lang="en-US"/>
              </a:p>
            </p:txBody>
          </p:sp>
          <p:sp>
            <p:nvSpPr>
              <p:cNvPr id="45124" name="Rectangle 185"/>
              <p:cNvSpPr>
                <a:spLocks noChangeArrowheads="1"/>
              </p:cNvSpPr>
              <p:nvPr/>
            </p:nvSpPr>
            <p:spPr bwMode="auto">
              <a:xfrm>
                <a:off x="2266" y="285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i="1">
                    <a:solidFill>
                      <a:srgbClr val="777777"/>
                    </a:solidFill>
                  </a:rPr>
                  <a:t>N</a:t>
                </a:r>
                <a:endParaRPr lang="en-US" i="1"/>
              </a:p>
            </p:txBody>
          </p:sp>
          <p:sp>
            <p:nvSpPr>
              <p:cNvPr id="45125" name="Rectangle 186"/>
              <p:cNvSpPr>
                <a:spLocks noChangeArrowheads="1"/>
              </p:cNvSpPr>
              <p:nvPr/>
            </p:nvSpPr>
            <p:spPr bwMode="auto">
              <a:xfrm>
                <a:off x="2410" y="2896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777777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45126" name="Line 187"/>
              <p:cNvSpPr>
                <a:spLocks noChangeShapeType="1"/>
              </p:cNvSpPr>
              <p:nvPr/>
            </p:nvSpPr>
            <p:spPr bwMode="auto">
              <a:xfrm>
                <a:off x="2202" y="3136"/>
                <a:ext cx="44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27" name="Rectangle 188"/>
              <p:cNvSpPr>
                <a:spLocks noChangeArrowheads="1"/>
              </p:cNvSpPr>
              <p:nvPr/>
            </p:nvSpPr>
            <p:spPr bwMode="auto">
              <a:xfrm>
                <a:off x="2258" y="3144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i="1">
                    <a:solidFill>
                      <a:srgbClr val="777777"/>
                    </a:solidFill>
                  </a:rPr>
                  <a:t>A</a:t>
                </a:r>
                <a:endParaRPr lang="en-US" i="1"/>
              </a:p>
            </p:txBody>
          </p:sp>
          <p:sp>
            <p:nvSpPr>
              <p:cNvPr id="45128" name="Rectangle 189"/>
              <p:cNvSpPr>
                <a:spLocks noChangeArrowheads="1"/>
              </p:cNvSpPr>
              <p:nvPr/>
            </p:nvSpPr>
            <p:spPr bwMode="auto">
              <a:xfrm>
                <a:off x="2394" y="3184"/>
                <a:ext cx="2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777777"/>
                    </a:solidFill>
                  </a:rPr>
                  <a:t>Cu</a:t>
                </a:r>
                <a:endParaRPr lang="en-US"/>
              </a:p>
            </p:txBody>
          </p:sp>
          <p:sp>
            <p:nvSpPr>
              <p:cNvPr id="45129" name="Rectangle 190"/>
              <p:cNvSpPr>
                <a:spLocks noChangeArrowheads="1"/>
              </p:cNvSpPr>
              <p:nvPr/>
            </p:nvSpPr>
            <p:spPr bwMode="auto">
              <a:xfrm>
                <a:off x="1794" y="2976"/>
                <a:ext cx="10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r</a:t>
                </a:r>
                <a:endParaRPr lang="en-US"/>
              </a:p>
            </p:txBody>
          </p:sp>
          <p:sp>
            <p:nvSpPr>
              <p:cNvPr id="45130" name="Rectangle 191"/>
              <p:cNvSpPr>
                <a:spLocks noChangeArrowheads="1"/>
              </p:cNvSpPr>
              <p:nvPr/>
            </p:nvSpPr>
            <p:spPr bwMode="auto">
              <a:xfrm>
                <a:off x="1898" y="298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  <a:latin typeface="Arial Rounded MT Bold" pitchFamily="34" charset="0"/>
                  </a:rPr>
                  <a:t> </a:t>
                </a:r>
                <a:endParaRPr lang="en-US"/>
              </a:p>
            </p:txBody>
          </p:sp>
          <p:sp>
            <p:nvSpPr>
              <p:cNvPr id="45131" name="Rectangle 192"/>
              <p:cNvSpPr>
                <a:spLocks noChangeArrowheads="1"/>
              </p:cNvSpPr>
              <p:nvPr/>
            </p:nvSpPr>
            <p:spPr bwMode="auto">
              <a:xfrm>
                <a:off x="1946" y="2984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  <a:latin typeface="Arial Rounded MT Bold" pitchFamily="34" charset="0"/>
                  </a:rPr>
                  <a:t> </a:t>
                </a:r>
                <a:r>
                  <a:rPr lang="en-US">
                    <a:solidFill>
                      <a:srgbClr val="000000"/>
                    </a:solidFill>
                  </a:rPr>
                  <a:t>x</a:t>
                </a:r>
                <a:endParaRPr lang="en-US"/>
              </a:p>
            </p:txBody>
          </p:sp>
          <p:sp>
            <p:nvSpPr>
              <p:cNvPr id="45132" name="Rectangle 193"/>
              <p:cNvSpPr>
                <a:spLocks noChangeArrowheads="1"/>
              </p:cNvSpPr>
              <p:nvPr/>
            </p:nvSpPr>
            <p:spPr bwMode="auto">
              <a:xfrm>
                <a:off x="2770" y="2976"/>
                <a:ext cx="14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x </a:t>
                </a:r>
                <a:endParaRPr lang="en-US"/>
              </a:p>
            </p:txBody>
          </p:sp>
          <p:sp>
            <p:nvSpPr>
              <p:cNvPr id="45133" name="Rectangle 194"/>
              <p:cNvSpPr>
                <a:spLocks noChangeArrowheads="1"/>
              </p:cNvSpPr>
              <p:nvPr/>
            </p:nvSpPr>
            <p:spPr bwMode="auto">
              <a:xfrm>
                <a:off x="2922" y="2976"/>
                <a:ext cx="39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1 m</a:t>
                </a:r>
                <a:r>
                  <a:rPr lang="en-US" baseline="300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45134" name="Rectangle 195"/>
              <p:cNvSpPr>
                <a:spLocks noChangeArrowheads="1"/>
              </p:cNvSpPr>
              <p:nvPr/>
            </p:nvSpPr>
            <p:spPr bwMode="auto">
              <a:xfrm>
                <a:off x="3202" y="2920"/>
                <a:ext cx="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5135" name="Rectangle 196"/>
              <p:cNvSpPr>
                <a:spLocks noChangeArrowheads="1"/>
              </p:cNvSpPr>
              <p:nvPr/>
            </p:nvSpPr>
            <p:spPr bwMode="auto">
              <a:xfrm>
                <a:off x="3335" y="2976"/>
                <a:ext cx="14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= 8.0 x 10</a:t>
                </a:r>
                <a:r>
                  <a:rPr lang="en-US" baseline="30000">
                    <a:solidFill>
                      <a:srgbClr val="000000"/>
                    </a:solidFill>
                  </a:rPr>
                  <a:t>28</a:t>
                </a:r>
                <a:r>
                  <a:rPr lang="en-US">
                    <a:solidFill>
                      <a:srgbClr val="000000"/>
                    </a:solidFill>
                  </a:rPr>
                  <a:t> sites</a:t>
                </a:r>
                <a:endParaRPr lang="en-US"/>
              </a:p>
            </p:txBody>
          </p:sp>
          <p:sp>
            <p:nvSpPr>
              <p:cNvPr id="45136" name="Rectangle 197"/>
              <p:cNvSpPr>
                <a:spLocks noChangeArrowheads="1"/>
              </p:cNvSpPr>
              <p:nvPr/>
            </p:nvSpPr>
            <p:spPr bwMode="auto">
              <a:xfrm>
                <a:off x="4234" y="2920"/>
                <a:ext cx="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5137" name="Rectangle 198"/>
              <p:cNvSpPr>
                <a:spLocks noChangeArrowheads="1"/>
              </p:cNvSpPr>
              <p:nvPr/>
            </p:nvSpPr>
            <p:spPr bwMode="auto">
              <a:xfrm>
                <a:off x="4466" y="2976"/>
                <a:ext cx="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  <p:grpSp>
        <p:nvGrpSpPr>
          <p:cNvPr id="5" name="Group 222"/>
          <p:cNvGrpSpPr>
            <a:grpSpLocks/>
          </p:cNvGrpSpPr>
          <p:nvPr/>
        </p:nvGrpSpPr>
        <p:grpSpPr bwMode="auto">
          <a:xfrm>
            <a:off x="1812925" y="2882900"/>
            <a:ext cx="5710238" cy="1800225"/>
            <a:chOff x="1142" y="1816"/>
            <a:chExt cx="3597" cy="1134"/>
          </a:xfrm>
        </p:grpSpPr>
        <p:sp>
          <p:nvSpPr>
            <p:cNvPr id="45085" name="Rectangle 145"/>
            <p:cNvSpPr>
              <a:spLocks noChangeArrowheads="1"/>
            </p:cNvSpPr>
            <p:nvPr/>
          </p:nvSpPr>
          <p:spPr bwMode="auto">
            <a:xfrm>
              <a:off x="2832" y="2720"/>
              <a:ext cx="90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9900"/>
                  </a:solidFill>
                </a:rPr>
                <a:t>8.62 x 10</a:t>
              </a:r>
              <a:r>
                <a:rPr lang="en-US" baseline="30000">
                  <a:solidFill>
                    <a:srgbClr val="009900"/>
                  </a:solidFill>
                </a:rPr>
                <a:t>-5</a:t>
              </a:r>
              <a:endParaRPr lang="en-US"/>
            </a:p>
          </p:txBody>
        </p:sp>
        <p:sp>
          <p:nvSpPr>
            <p:cNvPr id="45086" name="Rectangle 147"/>
            <p:cNvSpPr>
              <a:spLocks noChangeArrowheads="1"/>
            </p:cNvSpPr>
            <p:nvPr/>
          </p:nvSpPr>
          <p:spPr bwMode="auto">
            <a:xfrm>
              <a:off x="3832" y="2720"/>
              <a:ext cx="9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9900"/>
                  </a:solidFill>
                </a:rPr>
                <a:t>eV/atom-K</a:t>
              </a:r>
              <a:endParaRPr lang="en-US"/>
            </a:p>
          </p:txBody>
        </p:sp>
        <p:grpSp>
          <p:nvGrpSpPr>
            <p:cNvPr id="6" name="Group 150"/>
            <p:cNvGrpSpPr>
              <a:grpSpLocks/>
            </p:cNvGrpSpPr>
            <p:nvPr/>
          </p:nvGrpSpPr>
          <p:grpSpPr bwMode="auto">
            <a:xfrm>
              <a:off x="2488" y="1920"/>
              <a:ext cx="240" cy="112"/>
              <a:chOff x="2488" y="1920"/>
              <a:chExt cx="240" cy="112"/>
            </a:xfrm>
          </p:grpSpPr>
          <p:sp>
            <p:nvSpPr>
              <p:cNvPr id="45117" name="Freeform 148"/>
              <p:cNvSpPr>
                <a:spLocks/>
              </p:cNvSpPr>
              <p:nvPr/>
            </p:nvSpPr>
            <p:spPr bwMode="auto">
              <a:xfrm>
                <a:off x="2488" y="1952"/>
                <a:ext cx="112" cy="80"/>
              </a:xfrm>
              <a:custGeom>
                <a:avLst/>
                <a:gdLst>
                  <a:gd name="T0" fmla="*/ 0 w 112"/>
                  <a:gd name="T1" fmla="*/ 80 h 80"/>
                  <a:gd name="T2" fmla="*/ 80 w 112"/>
                  <a:gd name="T3" fmla="*/ 0 h 80"/>
                  <a:gd name="T4" fmla="*/ 96 w 112"/>
                  <a:gd name="T5" fmla="*/ 40 h 80"/>
                  <a:gd name="T6" fmla="*/ 112 w 112"/>
                  <a:gd name="T7" fmla="*/ 72 h 80"/>
                  <a:gd name="T8" fmla="*/ 0 w 112"/>
                  <a:gd name="T9" fmla="*/ 8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80"/>
                  <a:gd name="T17" fmla="*/ 112 w 112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80">
                    <a:moveTo>
                      <a:pt x="0" y="80"/>
                    </a:moveTo>
                    <a:lnTo>
                      <a:pt x="80" y="0"/>
                    </a:lnTo>
                    <a:lnTo>
                      <a:pt x="96" y="40"/>
                    </a:lnTo>
                    <a:lnTo>
                      <a:pt x="112" y="72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990000"/>
              </a:solidFill>
              <a:ln w="127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5118" name="Line 149"/>
              <p:cNvSpPr>
                <a:spLocks noChangeShapeType="1"/>
              </p:cNvSpPr>
              <p:nvPr/>
            </p:nvSpPr>
            <p:spPr bwMode="auto">
              <a:xfrm flipV="1">
                <a:off x="2584" y="1920"/>
                <a:ext cx="144" cy="72"/>
              </a:xfrm>
              <a:prstGeom prst="line">
                <a:avLst/>
              </a:prstGeom>
              <a:noFill/>
              <a:ln w="1270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153"/>
            <p:cNvGrpSpPr>
              <a:grpSpLocks/>
            </p:cNvGrpSpPr>
            <p:nvPr/>
          </p:nvGrpSpPr>
          <p:grpSpPr bwMode="auto">
            <a:xfrm>
              <a:off x="2544" y="2480"/>
              <a:ext cx="240" cy="136"/>
              <a:chOff x="2544" y="2480"/>
              <a:chExt cx="240" cy="136"/>
            </a:xfrm>
          </p:grpSpPr>
          <p:sp>
            <p:nvSpPr>
              <p:cNvPr id="45115" name="Freeform 151"/>
              <p:cNvSpPr>
                <a:spLocks/>
              </p:cNvSpPr>
              <p:nvPr/>
            </p:nvSpPr>
            <p:spPr bwMode="auto">
              <a:xfrm>
                <a:off x="2544" y="2480"/>
                <a:ext cx="112" cy="88"/>
              </a:xfrm>
              <a:custGeom>
                <a:avLst/>
                <a:gdLst>
                  <a:gd name="T0" fmla="*/ 0 w 112"/>
                  <a:gd name="T1" fmla="*/ 0 h 88"/>
                  <a:gd name="T2" fmla="*/ 112 w 112"/>
                  <a:gd name="T3" fmla="*/ 16 h 88"/>
                  <a:gd name="T4" fmla="*/ 88 w 112"/>
                  <a:gd name="T5" fmla="*/ 48 h 88"/>
                  <a:gd name="T6" fmla="*/ 72 w 112"/>
                  <a:gd name="T7" fmla="*/ 88 h 88"/>
                  <a:gd name="T8" fmla="*/ 0 w 112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88"/>
                  <a:gd name="T17" fmla="*/ 112 w 112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88">
                    <a:moveTo>
                      <a:pt x="0" y="0"/>
                    </a:moveTo>
                    <a:lnTo>
                      <a:pt x="112" y="16"/>
                    </a:lnTo>
                    <a:lnTo>
                      <a:pt x="88" y="48"/>
                    </a:lnTo>
                    <a:lnTo>
                      <a:pt x="72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00"/>
              </a:solidFill>
              <a:ln w="12700">
                <a:solidFill>
                  <a:srgbClr val="CC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5116" name="Line 152"/>
              <p:cNvSpPr>
                <a:spLocks noChangeShapeType="1"/>
              </p:cNvSpPr>
              <p:nvPr/>
            </p:nvSpPr>
            <p:spPr bwMode="auto">
              <a:xfrm>
                <a:off x="2632" y="2528"/>
                <a:ext cx="152" cy="88"/>
              </a:xfrm>
              <a:prstGeom prst="line">
                <a:avLst/>
              </a:prstGeom>
              <a:noFill/>
              <a:ln w="12700">
                <a:solidFill>
                  <a:srgbClr val="CC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156"/>
            <p:cNvGrpSpPr>
              <a:grpSpLocks/>
            </p:cNvGrpSpPr>
            <p:nvPr/>
          </p:nvGrpSpPr>
          <p:grpSpPr bwMode="auto">
            <a:xfrm>
              <a:off x="2376" y="2536"/>
              <a:ext cx="432" cy="312"/>
              <a:chOff x="2376" y="2536"/>
              <a:chExt cx="432" cy="312"/>
            </a:xfrm>
          </p:grpSpPr>
          <p:sp>
            <p:nvSpPr>
              <p:cNvPr id="45113" name="Freeform 154"/>
              <p:cNvSpPr>
                <a:spLocks/>
              </p:cNvSpPr>
              <p:nvPr/>
            </p:nvSpPr>
            <p:spPr bwMode="auto">
              <a:xfrm>
                <a:off x="2376" y="2536"/>
                <a:ext cx="104" cy="96"/>
              </a:xfrm>
              <a:custGeom>
                <a:avLst/>
                <a:gdLst>
                  <a:gd name="T0" fmla="*/ 0 w 104"/>
                  <a:gd name="T1" fmla="*/ 0 h 96"/>
                  <a:gd name="T2" fmla="*/ 104 w 104"/>
                  <a:gd name="T3" fmla="*/ 24 h 96"/>
                  <a:gd name="T4" fmla="*/ 88 w 104"/>
                  <a:gd name="T5" fmla="*/ 64 h 96"/>
                  <a:gd name="T6" fmla="*/ 64 w 104"/>
                  <a:gd name="T7" fmla="*/ 96 h 96"/>
                  <a:gd name="T8" fmla="*/ 0 w 104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0" y="0"/>
                    </a:moveTo>
                    <a:lnTo>
                      <a:pt x="104" y="24"/>
                    </a:lnTo>
                    <a:lnTo>
                      <a:pt x="88" y="64"/>
                    </a:lnTo>
                    <a:lnTo>
                      <a:pt x="64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5114" name="Line 155"/>
              <p:cNvSpPr>
                <a:spLocks noChangeShapeType="1"/>
              </p:cNvSpPr>
              <p:nvPr/>
            </p:nvSpPr>
            <p:spPr bwMode="auto">
              <a:xfrm>
                <a:off x="2464" y="2600"/>
                <a:ext cx="344" cy="248"/>
              </a:xfrm>
              <a:prstGeom prst="line">
                <a:avLst/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5090" name="Rectangle 157"/>
            <p:cNvSpPr>
              <a:spLocks noChangeArrowheads="1"/>
            </p:cNvSpPr>
            <p:nvPr/>
          </p:nvSpPr>
          <p:spPr bwMode="auto">
            <a:xfrm>
              <a:off x="2776" y="1816"/>
              <a:ext cx="10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990000"/>
                  </a:solidFill>
                </a:rPr>
                <a:t>0.9 eV/atom</a:t>
              </a:r>
              <a:endParaRPr lang="en-US"/>
            </a:p>
          </p:txBody>
        </p:sp>
        <p:sp>
          <p:nvSpPr>
            <p:cNvPr id="45091" name="Rectangle 158"/>
            <p:cNvSpPr>
              <a:spLocks noChangeArrowheads="1"/>
            </p:cNvSpPr>
            <p:nvPr/>
          </p:nvSpPr>
          <p:spPr bwMode="auto">
            <a:xfrm>
              <a:off x="2800" y="2488"/>
              <a:ext cx="5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CCCC00"/>
                  </a:solidFill>
                </a:rPr>
                <a:t>1273K</a:t>
              </a:r>
              <a:endParaRPr lang="en-US"/>
            </a:p>
          </p:txBody>
        </p:sp>
        <p:sp>
          <p:nvSpPr>
            <p:cNvPr id="45092" name="Line 159"/>
            <p:cNvSpPr>
              <a:spLocks noChangeShapeType="1"/>
            </p:cNvSpPr>
            <p:nvPr/>
          </p:nvSpPr>
          <p:spPr bwMode="auto">
            <a:xfrm>
              <a:off x="1142" y="2308"/>
              <a:ext cx="30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93" name="Line 160"/>
            <p:cNvSpPr>
              <a:spLocks noChangeShapeType="1"/>
            </p:cNvSpPr>
            <p:nvPr/>
          </p:nvSpPr>
          <p:spPr bwMode="auto">
            <a:xfrm>
              <a:off x="2208" y="2288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094" name="Rectangle 161"/>
            <p:cNvSpPr>
              <a:spLocks noChangeArrowheads="1"/>
            </p:cNvSpPr>
            <p:nvPr/>
          </p:nvSpPr>
          <p:spPr bwMode="auto">
            <a:xfrm>
              <a:off x="2096" y="2064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ç </a:t>
              </a:r>
              <a:endParaRPr lang="en-US"/>
            </a:p>
          </p:txBody>
        </p:sp>
        <p:sp>
          <p:nvSpPr>
            <p:cNvPr id="45095" name="Rectangle 162"/>
            <p:cNvSpPr>
              <a:spLocks noChangeArrowheads="1"/>
            </p:cNvSpPr>
            <p:nvPr/>
          </p:nvSpPr>
          <p:spPr bwMode="auto">
            <a:xfrm>
              <a:off x="2696" y="2064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÷ </a:t>
              </a:r>
              <a:endParaRPr lang="en-US"/>
            </a:p>
          </p:txBody>
        </p:sp>
        <p:sp>
          <p:nvSpPr>
            <p:cNvPr id="45096" name="Rectangle 163"/>
            <p:cNvSpPr>
              <a:spLocks noChangeArrowheads="1"/>
            </p:cNvSpPr>
            <p:nvPr/>
          </p:nvSpPr>
          <p:spPr bwMode="auto">
            <a:xfrm>
              <a:off x="1144" y="2008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rgbClr val="003399"/>
                  </a:solidFill>
                </a:rPr>
                <a:t>N</a:t>
              </a:r>
              <a:endParaRPr lang="en-US" i="1"/>
            </a:p>
          </p:txBody>
        </p:sp>
        <p:sp>
          <p:nvSpPr>
            <p:cNvPr id="45097" name="Rectangle 164"/>
            <p:cNvSpPr>
              <a:spLocks noChangeArrowheads="1"/>
            </p:cNvSpPr>
            <p:nvPr/>
          </p:nvSpPr>
          <p:spPr bwMode="auto">
            <a:xfrm>
              <a:off x="1304" y="208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003399"/>
                  </a:solidFill>
                </a:rPr>
                <a:t>v</a:t>
              </a:r>
              <a:endParaRPr lang="en-US" i="1"/>
            </a:p>
          </p:txBody>
        </p:sp>
        <p:sp>
          <p:nvSpPr>
            <p:cNvPr id="45098" name="Rectangle 165"/>
            <p:cNvSpPr>
              <a:spLocks noChangeArrowheads="1"/>
            </p:cNvSpPr>
            <p:nvPr/>
          </p:nvSpPr>
          <p:spPr bwMode="auto">
            <a:xfrm>
              <a:off x="1224" y="2328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rgbClr val="000000"/>
                  </a:solidFill>
                </a:rPr>
                <a:t>N</a:t>
              </a:r>
              <a:endParaRPr lang="en-US" i="1"/>
            </a:p>
          </p:txBody>
        </p:sp>
        <p:sp>
          <p:nvSpPr>
            <p:cNvPr id="45099" name="Rectangle 166"/>
            <p:cNvSpPr>
              <a:spLocks noChangeArrowheads="1"/>
            </p:cNvSpPr>
            <p:nvPr/>
          </p:nvSpPr>
          <p:spPr bwMode="auto">
            <a:xfrm>
              <a:off x="1520" y="211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45100" name="Rectangle 167"/>
            <p:cNvSpPr>
              <a:spLocks noChangeArrowheads="1"/>
            </p:cNvSpPr>
            <p:nvPr/>
          </p:nvSpPr>
          <p:spPr bwMode="auto">
            <a:xfrm>
              <a:off x="1696" y="2152"/>
              <a:ext cx="3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</a:rPr>
                <a:t>exp</a:t>
              </a:r>
              <a:endParaRPr lang="en-US"/>
            </a:p>
          </p:txBody>
        </p:sp>
        <p:sp>
          <p:nvSpPr>
            <p:cNvPr id="45101" name="Rectangle 168"/>
            <p:cNvSpPr>
              <a:spLocks noChangeArrowheads="1"/>
            </p:cNvSpPr>
            <p:nvPr/>
          </p:nvSpPr>
          <p:spPr bwMode="auto">
            <a:xfrm>
              <a:off x="2216" y="198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45102" name="Rectangle 169"/>
            <p:cNvSpPr>
              <a:spLocks noChangeArrowheads="1"/>
            </p:cNvSpPr>
            <p:nvPr/>
          </p:nvSpPr>
          <p:spPr bwMode="auto">
            <a:xfrm>
              <a:off x="2344" y="2008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rgbClr val="990000"/>
                  </a:solidFill>
                </a:rPr>
                <a:t>Q</a:t>
              </a:r>
              <a:endParaRPr lang="en-US" i="1"/>
            </a:p>
          </p:txBody>
        </p:sp>
        <p:sp>
          <p:nvSpPr>
            <p:cNvPr id="45103" name="Rectangle 170"/>
            <p:cNvSpPr>
              <a:spLocks noChangeArrowheads="1"/>
            </p:cNvSpPr>
            <p:nvPr/>
          </p:nvSpPr>
          <p:spPr bwMode="auto">
            <a:xfrm>
              <a:off x="2528" y="208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990000"/>
                  </a:solidFill>
                </a:rPr>
                <a:t>v</a:t>
              </a:r>
              <a:endParaRPr lang="en-US" i="1"/>
            </a:p>
          </p:txBody>
        </p:sp>
        <p:sp>
          <p:nvSpPr>
            <p:cNvPr id="45104" name="Rectangle 171"/>
            <p:cNvSpPr>
              <a:spLocks noChangeArrowheads="1"/>
            </p:cNvSpPr>
            <p:nvPr/>
          </p:nvSpPr>
          <p:spPr bwMode="auto">
            <a:xfrm>
              <a:off x="2304" y="232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rgbClr val="009900"/>
                  </a:solidFill>
                </a:rPr>
                <a:t>k</a:t>
              </a:r>
              <a:endParaRPr lang="en-US" i="1"/>
            </a:p>
          </p:txBody>
        </p:sp>
        <p:sp>
          <p:nvSpPr>
            <p:cNvPr id="45105" name="Rectangle 172"/>
            <p:cNvSpPr>
              <a:spLocks noChangeArrowheads="1"/>
            </p:cNvSpPr>
            <p:nvPr/>
          </p:nvSpPr>
          <p:spPr bwMode="auto">
            <a:xfrm>
              <a:off x="2432" y="2328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rgbClr val="CCCC00"/>
                  </a:solidFill>
                </a:rPr>
                <a:t>T</a:t>
              </a:r>
              <a:endParaRPr lang="en-US" i="1"/>
            </a:p>
          </p:txBody>
        </p:sp>
        <p:sp>
          <p:nvSpPr>
            <p:cNvPr id="45106" name="Rectangle 173"/>
            <p:cNvSpPr>
              <a:spLocks noChangeArrowheads="1"/>
            </p:cNvSpPr>
            <p:nvPr/>
          </p:nvSpPr>
          <p:spPr bwMode="auto">
            <a:xfrm>
              <a:off x="2096" y="1920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æ </a:t>
              </a:r>
              <a:endParaRPr lang="en-US"/>
            </a:p>
          </p:txBody>
        </p:sp>
        <p:sp>
          <p:nvSpPr>
            <p:cNvPr id="45107" name="Rectangle 174"/>
            <p:cNvSpPr>
              <a:spLocks noChangeArrowheads="1"/>
            </p:cNvSpPr>
            <p:nvPr/>
          </p:nvSpPr>
          <p:spPr bwMode="auto">
            <a:xfrm>
              <a:off x="2096" y="2272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è </a:t>
              </a:r>
              <a:endParaRPr lang="en-US"/>
            </a:p>
          </p:txBody>
        </p:sp>
        <p:sp>
          <p:nvSpPr>
            <p:cNvPr id="45108" name="Rectangle 175"/>
            <p:cNvSpPr>
              <a:spLocks noChangeArrowheads="1"/>
            </p:cNvSpPr>
            <p:nvPr/>
          </p:nvSpPr>
          <p:spPr bwMode="auto">
            <a:xfrm>
              <a:off x="2096" y="2144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ç </a:t>
              </a:r>
              <a:endParaRPr lang="en-US"/>
            </a:p>
          </p:txBody>
        </p:sp>
        <p:sp>
          <p:nvSpPr>
            <p:cNvPr id="45109" name="Rectangle 176"/>
            <p:cNvSpPr>
              <a:spLocks noChangeArrowheads="1"/>
            </p:cNvSpPr>
            <p:nvPr/>
          </p:nvSpPr>
          <p:spPr bwMode="auto">
            <a:xfrm>
              <a:off x="2696" y="1920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ö </a:t>
              </a:r>
              <a:endParaRPr lang="en-US"/>
            </a:p>
          </p:txBody>
        </p:sp>
        <p:sp>
          <p:nvSpPr>
            <p:cNvPr id="45110" name="Rectangle 177"/>
            <p:cNvSpPr>
              <a:spLocks noChangeArrowheads="1"/>
            </p:cNvSpPr>
            <p:nvPr/>
          </p:nvSpPr>
          <p:spPr bwMode="auto">
            <a:xfrm>
              <a:off x="2696" y="2272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ø </a:t>
              </a:r>
              <a:endParaRPr lang="en-US"/>
            </a:p>
          </p:txBody>
        </p:sp>
        <p:sp>
          <p:nvSpPr>
            <p:cNvPr id="45111" name="Rectangle 178"/>
            <p:cNvSpPr>
              <a:spLocks noChangeArrowheads="1"/>
            </p:cNvSpPr>
            <p:nvPr/>
          </p:nvSpPr>
          <p:spPr bwMode="auto">
            <a:xfrm>
              <a:off x="2696" y="2144"/>
              <a:ext cx="14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÷ </a:t>
              </a:r>
              <a:endParaRPr lang="en-US"/>
            </a:p>
          </p:txBody>
        </p:sp>
        <p:sp>
          <p:nvSpPr>
            <p:cNvPr id="45112" name="Rectangle 201"/>
            <p:cNvSpPr>
              <a:spLocks noChangeArrowheads="1"/>
            </p:cNvSpPr>
            <p:nvPr/>
          </p:nvSpPr>
          <p:spPr bwMode="auto">
            <a:xfrm>
              <a:off x="2824" y="2168"/>
              <a:ext cx="112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</a:rPr>
                <a:t>= 2.7 x 10</a:t>
              </a:r>
              <a:r>
                <a:rPr lang="en-US" sz="2800" baseline="30000">
                  <a:solidFill>
                    <a:srgbClr val="000000"/>
                  </a:solidFill>
                </a:rPr>
                <a:t>-4</a:t>
              </a:r>
              <a:endParaRPr lang="en-US"/>
            </a:p>
          </p:txBody>
        </p:sp>
      </p:grpSp>
      <p:sp>
        <p:nvSpPr>
          <p:cNvPr id="45078" name="Rectangle 209"/>
          <p:cNvSpPr>
            <a:spLocks noChangeArrowheads="1"/>
          </p:cNvSpPr>
          <p:nvPr/>
        </p:nvSpPr>
        <p:spPr bwMode="auto">
          <a:xfrm>
            <a:off x="1284288" y="5976938"/>
            <a:ext cx="841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3399"/>
                </a:solidFill>
              </a:rPr>
              <a:t> </a:t>
            </a:r>
            <a:endParaRPr lang="en-US"/>
          </a:p>
        </p:txBody>
      </p:sp>
      <p:grpSp>
        <p:nvGrpSpPr>
          <p:cNvPr id="9" name="Group 219"/>
          <p:cNvGrpSpPr>
            <a:grpSpLocks/>
          </p:cNvGrpSpPr>
          <p:nvPr/>
        </p:nvGrpSpPr>
        <p:grpSpPr bwMode="auto">
          <a:xfrm>
            <a:off x="547688" y="5510213"/>
            <a:ext cx="7932737" cy="895350"/>
            <a:chOff x="345" y="3471"/>
            <a:chExt cx="4997" cy="564"/>
          </a:xfrm>
        </p:grpSpPr>
        <p:sp>
          <p:nvSpPr>
            <p:cNvPr id="45080" name="Rectangle 8"/>
            <p:cNvSpPr>
              <a:spLocks noChangeArrowheads="1"/>
            </p:cNvSpPr>
            <p:nvPr/>
          </p:nvSpPr>
          <p:spPr bwMode="auto">
            <a:xfrm>
              <a:off x="345" y="3471"/>
              <a:ext cx="12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/>
                <a:t>•  Answer:</a:t>
              </a:r>
            </a:p>
          </p:txBody>
        </p:sp>
        <p:sp>
          <p:nvSpPr>
            <p:cNvPr id="45081" name="Rectangle 207"/>
            <p:cNvSpPr>
              <a:spLocks noChangeArrowheads="1"/>
            </p:cNvSpPr>
            <p:nvPr/>
          </p:nvSpPr>
          <p:spPr bwMode="auto">
            <a:xfrm>
              <a:off x="521" y="3765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003399"/>
                  </a:solidFill>
                </a:rPr>
                <a:t>N</a:t>
              </a:r>
              <a:endParaRPr lang="en-US" i="1"/>
            </a:p>
          </p:txBody>
        </p:sp>
        <p:sp>
          <p:nvSpPr>
            <p:cNvPr id="45082" name="Rectangle 208"/>
            <p:cNvSpPr>
              <a:spLocks noChangeArrowheads="1"/>
            </p:cNvSpPr>
            <p:nvPr/>
          </p:nvSpPr>
          <p:spPr bwMode="auto">
            <a:xfrm>
              <a:off x="665" y="38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003399"/>
                  </a:solidFill>
                </a:rPr>
                <a:t>v</a:t>
              </a:r>
              <a:endParaRPr lang="en-US" i="1"/>
            </a:p>
          </p:txBody>
        </p:sp>
        <p:sp>
          <p:nvSpPr>
            <p:cNvPr id="45083" name="Rectangle 210"/>
            <p:cNvSpPr>
              <a:spLocks noChangeArrowheads="1"/>
            </p:cNvSpPr>
            <p:nvPr/>
          </p:nvSpPr>
          <p:spPr bwMode="auto">
            <a:xfrm>
              <a:off x="857" y="3765"/>
              <a:ext cx="21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 = </a:t>
              </a:r>
              <a:endParaRPr lang="en-US"/>
            </a:p>
          </p:txBody>
        </p:sp>
        <p:sp>
          <p:nvSpPr>
            <p:cNvPr id="45084" name="Rectangle 211"/>
            <p:cNvSpPr>
              <a:spLocks noChangeArrowheads="1"/>
            </p:cNvSpPr>
            <p:nvPr/>
          </p:nvSpPr>
          <p:spPr bwMode="auto">
            <a:xfrm>
              <a:off x="1065" y="3765"/>
              <a:ext cx="427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(2.7 x 10</a:t>
              </a:r>
              <a:r>
                <a:rPr lang="en-US" baseline="30000">
                  <a:solidFill>
                    <a:srgbClr val="000000"/>
                  </a:solidFill>
                </a:rPr>
                <a:t>-4</a:t>
              </a:r>
              <a:r>
                <a:rPr lang="en-US">
                  <a:solidFill>
                    <a:srgbClr val="000000"/>
                  </a:solidFill>
                </a:rPr>
                <a:t>)(8.0 x 10</a:t>
              </a:r>
              <a:r>
                <a:rPr lang="en-US" baseline="30000">
                  <a:solidFill>
                    <a:srgbClr val="000000"/>
                  </a:solidFill>
                </a:rPr>
                <a:t>28</a:t>
              </a:r>
              <a:r>
                <a:rPr lang="en-US">
                  <a:solidFill>
                    <a:srgbClr val="000000"/>
                  </a:solidFill>
                </a:rPr>
                <a:t>) sites = 2.2 x 10</a:t>
              </a:r>
              <a:r>
                <a:rPr lang="en-US" baseline="30000">
                  <a:solidFill>
                    <a:srgbClr val="000000"/>
                  </a:solidFill>
                </a:rPr>
                <a:t>25</a:t>
              </a:r>
              <a:r>
                <a:rPr lang="en-US">
                  <a:solidFill>
                    <a:srgbClr val="000000"/>
                  </a:solidFill>
                </a:rPr>
                <a:t> vacancies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e_vacancy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1736" y="357166"/>
            <a:ext cx="4286280" cy="3571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034" y="457200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itchFamily="34" charset="0"/>
              </a:rPr>
              <a:t>Diffusive migration of vacancies on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itchFamily="34" charset="0"/>
              </a:rPr>
              <a:t>Ge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itchFamily="34" charset="0"/>
              </a:rPr>
              <a:t> surface as observed through scanning tunneling microscope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f02_04_pg5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8862" y="-27384"/>
            <a:ext cx="3917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Impurity Atoms</a:t>
            </a:r>
            <a:endParaRPr lang="en-I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79" y="685800"/>
            <a:ext cx="797052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f12_20_pg434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Defects in Ceramic Structures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8229600" cy="5158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f12_21_pg435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7056" y="1052736"/>
            <a:ext cx="348781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000000"/>
                </a:solidFill>
              </a:rPr>
              <a:t>•  </a:t>
            </a:r>
            <a:r>
              <a:rPr lang="en-US" sz="2400" b="1" dirty="0" err="1">
                <a:solidFill>
                  <a:schemeClr val="accent2"/>
                </a:solidFill>
              </a:rPr>
              <a:t>Frenkel</a:t>
            </a:r>
            <a:r>
              <a:rPr lang="en-US" sz="2400" b="1" dirty="0">
                <a:solidFill>
                  <a:schemeClr val="accent2"/>
                </a:solidFill>
              </a:rPr>
              <a:t> Defect</a:t>
            </a:r>
            <a:endParaRPr lang="en-US" sz="2400" b="1" dirty="0">
              <a:solidFill>
                <a:schemeClr val="tx2"/>
              </a:solidFill>
            </a:endParaRPr>
          </a:p>
          <a:p>
            <a:pPr eaLnBrk="0" hangingPunct="0"/>
            <a:r>
              <a:rPr lang="en-US" sz="2400" dirty="0"/>
              <a:t>    </a:t>
            </a:r>
            <a:r>
              <a:rPr lang="en-US" sz="2400" dirty="0" smtClean="0"/>
              <a:t>A </a:t>
            </a:r>
            <a:r>
              <a:rPr lang="en-US" sz="2400" dirty="0" err="1"/>
              <a:t>cation</a:t>
            </a:r>
            <a:r>
              <a:rPr lang="en-US" sz="2400" dirty="0"/>
              <a:t> is out of place.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39544" y="980728"/>
            <a:ext cx="334786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</a:rPr>
              <a:t>•  </a:t>
            </a:r>
            <a:r>
              <a:rPr lang="en-US" sz="2400" b="1" dirty="0" err="1" smtClean="0">
                <a:solidFill>
                  <a:schemeClr val="accent2"/>
                </a:solidFill>
              </a:rPr>
              <a:t>Schottky</a:t>
            </a:r>
            <a:r>
              <a:rPr lang="en-US" sz="2400" b="1" dirty="0" smtClean="0">
                <a:solidFill>
                  <a:schemeClr val="accent2"/>
                </a:solidFill>
              </a:rPr>
              <a:t> Defect</a:t>
            </a:r>
            <a:endParaRPr lang="en-US" sz="2400" b="1" dirty="0">
              <a:solidFill>
                <a:schemeClr val="tx2"/>
              </a:solidFill>
            </a:endParaRPr>
          </a:p>
          <a:p>
            <a:pPr marL="269875" eaLnBrk="0" hangingPunct="0"/>
            <a:r>
              <a:rPr lang="en-US" sz="2400" dirty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paired set of </a:t>
            </a:r>
            <a:r>
              <a:rPr lang="en-US" sz="2400" dirty="0" err="1"/>
              <a:t>cation</a:t>
            </a:r>
            <a:r>
              <a:rPr lang="en-US" sz="2400" dirty="0"/>
              <a:t> and anion vacancies.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685800" y="0"/>
            <a:ext cx="777240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Defects in Ceramic Structures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2106771"/>
            <a:ext cx="684276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1143000"/>
            <a:ext cx="8824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sz="2400" dirty="0"/>
              <a:t>•  Impurities must also satisfy </a:t>
            </a:r>
            <a:r>
              <a:rPr lang="en-US" sz="2400" dirty="0">
                <a:solidFill>
                  <a:schemeClr val="accent2"/>
                </a:solidFill>
              </a:rPr>
              <a:t>charge balance = </a:t>
            </a:r>
            <a:r>
              <a:rPr lang="en-US" sz="2400" dirty="0" err="1">
                <a:cs typeface="Arial" pitchFamily="34" charset="0"/>
              </a:rPr>
              <a:t>Electroneutrality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33400" y="1692275"/>
            <a:ext cx="153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200"/>
              <a:t>•  </a:t>
            </a:r>
            <a:r>
              <a:rPr lang="en-US"/>
              <a:t>Ex:  NaCl</a:t>
            </a:r>
            <a:endParaRPr lang="en-US" sz="220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00399" y="2132856"/>
            <a:ext cx="4198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400" dirty="0"/>
              <a:t>•  </a:t>
            </a:r>
            <a:r>
              <a:rPr lang="en-US" sz="2400" dirty="0" err="1"/>
              <a:t>Substitutional</a:t>
            </a:r>
            <a:r>
              <a:rPr lang="en-US" sz="2400" dirty="0"/>
              <a:t> </a:t>
            </a:r>
            <a:r>
              <a:rPr lang="en-US" sz="2400" dirty="0" err="1"/>
              <a:t>cation</a:t>
            </a:r>
            <a:r>
              <a:rPr lang="en-US" sz="2400" dirty="0"/>
              <a:t> impurity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Impurities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451100" y="1549400"/>
            <a:ext cx="2197100" cy="584200"/>
            <a:chOff x="1544" y="976"/>
            <a:chExt cx="1384" cy="368"/>
          </a:xfrm>
        </p:grpSpPr>
        <p:sp>
          <p:nvSpPr>
            <p:cNvPr id="48260" name="AutoShape 7"/>
            <p:cNvSpPr>
              <a:spLocks noChangeAspect="1" noChangeArrowheads="1" noTextEdit="1"/>
            </p:cNvSpPr>
            <p:nvPr/>
          </p:nvSpPr>
          <p:spPr bwMode="auto">
            <a:xfrm>
              <a:off x="1544" y="976"/>
              <a:ext cx="13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61" name="Rectangle 8"/>
            <p:cNvSpPr>
              <a:spLocks noChangeArrowheads="1"/>
            </p:cNvSpPr>
            <p:nvPr/>
          </p:nvSpPr>
          <p:spPr bwMode="auto">
            <a:xfrm>
              <a:off x="1552" y="1056"/>
              <a:ext cx="2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099"/>
                  </a:solidFill>
                </a:rPr>
                <a:t>Na</a:t>
              </a:r>
              <a:endParaRPr lang="en-US"/>
            </a:p>
          </p:txBody>
        </p:sp>
        <p:sp>
          <p:nvSpPr>
            <p:cNvPr id="48262" name="Rectangle 9"/>
            <p:cNvSpPr>
              <a:spLocks noChangeArrowheads="1"/>
            </p:cNvSpPr>
            <p:nvPr/>
          </p:nvSpPr>
          <p:spPr bwMode="auto">
            <a:xfrm>
              <a:off x="1808" y="1000"/>
              <a:ext cx="1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099"/>
                  </a:solidFill>
                </a:rPr>
                <a:t>+</a:t>
              </a:r>
              <a:endParaRPr lang="en-US"/>
            </a:p>
          </p:txBody>
        </p:sp>
        <p:sp>
          <p:nvSpPr>
            <p:cNvPr id="48263" name="Rectangle 10"/>
            <p:cNvSpPr>
              <a:spLocks noChangeArrowheads="1"/>
            </p:cNvSpPr>
            <p:nvPr/>
          </p:nvSpPr>
          <p:spPr bwMode="auto">
            <a:xfrm>
              <a:off x="2280" y="1064"/>
              <a:ext cx="1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9900"/>
                  </a:solidFill>
                </a:rPr>
                <a:t>Cl</a:t>
              </a:r>
              <a:endParaRPr lang="en-US"/>
            </a:p>
          </p:txBody>
        </p:sp>
        <p:sp>
          <p:nvSpPr>
            <p:cNvPr id="48264" name="Rectangle 11"/>
            <p:cNvSpPr>
              <a:spLocks noChangeArrowheads="1"/>
            </p:cNvSpPr>
            <p:nvPr/>
          </p:nvSpPr>
          <p:spPr bwMode="auto">
            <a:xfrm>
              <a:off x="2472" y="1008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9900"/>
                  </a:solidFill>
                </a:rPr>
                <a:t>-</a:t>
              </a:r>
              <a:endParaRPr lang="en-US"/>
            </a:p>
          </p:txBody>
        </p:sp>
        <p:sp>
          <p:nvSpPr>
            <p:cNvPr id="48265" name="Oval 12"/>
            <p:cNvSpPr>
              <a:spLocks noChangeArrowheads="1"/>
            </p:cNvSpPr>
            <p:nvPr/>
          </p:nvSpPr>
          <p:spPr bwMode="auto">
            <a:xfrm>
              <a:off x="1952" y="1088"/>
              <a:ext cx="136" cy="136"/>
            </a:xfrm>
            <a:prstGeom prst="ellipse">
              <a:avLst/>
            </a:prstGeom>
            <a:solidFill>
              <a:srgbClr val="006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8266" name="Oval 13"/>
            <p:cNvSpPr>
              <a:spLocks noChangeArrowheads="1"/>
            </p:cNvSpPr>
            <p:nvPr/>
          </p:nvSpPr>
          <p:spPr bwMode="auto">
            <a:xfrm>
              <a:off x="2568" y="984"/>
              <a:ext cx="344" cy="344"/>
            </a:xfrm>
            <a:prstGeom prst="ellipse">
              <a:avLst/>
            </a:prstGeom>
            <a:solidFill>
              <a:srgbClr val="00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3" name="Group 14"/>
          <p:cNvGrpSpPr>
            <a:grpSpLocks noChangeAspect="1"/>
          </p:cNvGrpSpPr>
          <p:nvPr/>
        </p:nvGrpSpPr>
        <p:grpSpPr bwMode="auto">
          <a:xfrm>
            <a:off x="685800" y="2001838"/>
            <a:ext cx="6705600" cy="2341562"/>
            <a:chOff x="432" y="1261"/>
            <a:chExt cx="4224" cy="1475"/>
          </a:xfrm>
        </p:grpSpPr>
        <p:sp>
          <p:nvSpPr>
            <p:cNvPr id="4819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432" y="1261"/>
              <a:ext cx="4224" cy="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9" name="Rectangle 16"/>
            <p:cNvSpPr>
              <a:spLocks noChangeArrowheads="1"/>
            </p:cNvSpPr>
            <p:nvPr/>
          </p:nvSpPr>
          <p:spPr bwMode="auto">
            <a:xfrm>
              <a:off x="517" y="2505"/>
              <a:ext cx="9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</a:rPr>
                <a:t>initial geometry</a:t>
              </a:r>
              <a:endParaRPr lang="en-US"/>
            </a:p>
          </p:txBody>
        </p:sp>
        <p:sp>
          <p:nvSpPr>
            <p:cNvPr id="48200" name="Rectangle 17"/>
            <p:cNvSpPr>
              <a:spLocks noChangeArrowheads="1"/>
            </p:cNvSpPr>
            <p:nvPr/>
          </p:nvSpPr>
          <p:spPr bwMode="auto">
            <a:xfrm>
              <a:off x="1810" y="2505"/>
              <a:ext cx="1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</a:rPr>
                <a:t>Ca</a:t>
              </a:r>
              <a:endParaRPr lang="en-US"/>
            </a:p>
          </p:txBody>
        </p:sp>
        <p:sp>
          <p:nvSpPr>
            <p:cNvPr id="48201" name="Rectangle 18"/>
            <p:cNvSpPr>
              <a:spLocks noChangeArrowheads="1"/>
            </p:cNvSpPr>
            <p:nvPr/>
          </p:nvSpPr>
          <p:spPr bwMode="auto">
            <a:xfrm>
              <a:off x="2005" y="246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</a:rPr>
                <a:t>2+</a:t>
              </a:r>
              <a:endParaRPr lang="en-US"/>
            </a:p>
          </p:txBody>
        </p:sp>
        <p:sp>
          <p:nvSpPr>
            <p:cNvPr id="48202" name="Rectangle 19"/>
            <p:cNvSpPr>
              <a:spLocks noChangeArrowheads="1"/>
            </p:cNvSpPr>
            <p:nvPr/>
          </p:nvSpPr>
          <p:spPr bwMode="auto">
            <a:xfrm>
              <a:off x="2175" y="2505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</a:rPr>
                <a:t> impurity</a:t>
              </a:r>
              <a:endParaRPr lang="en-US"/>
            </a:p>
          </p:txBody>
        </p:sp>
        <p:sp>
          <p:nvSpPr>
            <p:cNvPr id="48203" name="Rectangle 20"/>
            <p:cNvSpPr>
              <a:spLocks noChangeArrowheads="1"/>
            </p:cNvSpPr>
            <p:nvPr/>
          </p:nvSpPr>
          <p:spPr bwMode="auto">
            <a:xfrm>
              <a:off x="3211" y="2505"/>
              <a:ext cx="1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</a:rPr>
                <a:t>resulting geometry</a:t>
              </a:r>
              <a:endParaRPr lang="en-US"/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481" y="1669"/>
              <a:ext cx="1127" cy="756"/>
              <a:chOff x="481" y="1669"/>
              <a:chExt cx="1127" cy="756"/>
            </a:xfrm>
          </p:grpSpPr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481" y="1669"/>
                <a:ext cx="1115" cy="262"/>
                <a:chOff x="481" y="1669"/>
                <a:chExt cx="1115" cy="262"/>
              </a:xfrm>
            </p:grpSpPr>
            <p:sp>
              <p:nvSpPr>
                <p:cNvPr id="48257" name="Oval 23"/>
                <p:cNvSpPr>
                  <a:spLocks noChangeArrowheads="1"/>
                </p:cNvSpPr>
                <p:nvPr/>
              </p:nvSpPr>
              <p:spPr bwMode="auto">
                <a:xfrm>
                  <a:off x="481" y="1669"/>
                  <a:ext cx="262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258" name="Oval 24"/>
                <p:cNvSpPr>
                  <a:spLocks noChangeArrowheads="1"/>
                </p:cNvSpPr>
                <p:nvPr/>
              </p:nvSpPr>
              <p:spPr bwMode="auto">
                <a:xfrm>
                  <a:off x="907" y="1669"/>
                  <a:ext cx="263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259" name="Oval 25"/>
                <p:cNvSpPr>
                  <a:spLocks noChangeArrowheads="1"/>
                </p:cNvSpPr>
                <p:nvPr/>
              </p:nvSpPr>
              <p:spPr bwMode="auto">
                <a:xfrm>
                  <a:off x="1334" y="1669"/>
                  <a:ext cx="262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</p:grpSp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>
                <a:off x="493" y="2163"/>
                <a:ext cx="1115" cy="262"/>
                <a:chOff x="493" y="2163"/>
                <a:chExt cx="1115" cy="262"/>
              </a:xfrm>
            </p:grpSpPr>
            <p:sp>
              <p:nvSpPr>
                <p:cNvPr id="48254" name="Oval 27"/>
                <p:cNvSpPr>
                  <a:spLocks noChangeArrowheads="1"/>
                </p:cNvSpPr>
                <p:nvPr/>
              </p:nvSpPr>
              <p:spPr bwMode="auto">
                <a:xfrm>
                  <a:off x="493" y="2163"/>
                  <a:ext cx="262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255" name="Oval 28"/>
                <p:cNvSpPr>
                  <a:spLocks noChangeArrowheads="1"/>
                </p:cNvSpPr>
                <p:nvPr/>
              </p:nvSpPr>
              <p:spPr bwMode="auto">
                <a:xfrm>
                  <a:off x="920" y="2163"/>
                  <a:ext cx="262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256" name="Oval 29"/>
                <p:cNvSpPr>
                  <a:spLocks noChangeArrowheads="1"/>
                </p:cNvSpPr>
                <p:nvPr/>
              </p:nvSpPr>
              <p:spPr bwMode="auto">
                <a:xfrm>
                  <a:off x="1346" y="2163"/>
                  <a:ext cx="262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48245" name="Oval 30"/>
              <p:cNvSpPr>
                <a:spLocks noChangeArrowheads="1"/>
              </p:cNvSpPr>
              <p:nvPr/>
            </p:nvSpPr>
            <p:spPr bwMode="auto">
              <a:xfrm>
                <a:off x="706" y="1919"/>
                <a:ext cx="262" cy="262"/>
              </a:xfrm>
              <a:prstGeom prst="ellipse">
                <a:avLst/>
              </a:pr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46" name="Oval 31"/>
              <p:cNvSpPr>
                <a:spLocks noChangeArrowheads="1"/>
              </p:cNvSpPr>
              <p:nvPr/>
            </p:nvSpPr>
            <p:spPr bwMode="auto">
              <a:xfrm>
                <a:off x="1133" y="1919"/>
                <a:ext cx="262" cy="262"/>
              </a:xfrm>
              <a:prstGeom prst="ellipse">
                <a:avLst/>
              </a:pr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47" name="Oval 32"/>
              <p:cNvSpPr>
                <a:spLocks noChangeArrowheads="1"/>
              </p:cNvSpPr>
              <p:nvPr/>
            </p:nvSpPr>
            <p:spPr bwMode="auto">
              <a:xfrm>
                <a:off x="1206" y="1736"/>
                <a:ext cx="104" cy="104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48" name="Oval 33"/>
              <p:cNvSpPr>
                <a:spLocks noChangeArrowheads="1"/>
              </p:cNvSpPr>
              <p:nvPr/>
            </p:nvSpPr>
            <p:spPr bwMode="auto">
              <a:xfrm>
                <a:off x="999" y="1986"/>
                <a:ext cx="110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49" name="Oval 34"/>
              <p:cNvSpPr>
                <a:spLocks noChangeArrowheads="1"/>
              </p:cNvSpPr>
              <p:nvPr/>
            </p:nvSpPr>
            <p:spPr bwMode="auto">
              <a:xfrm>
                <a:off x="779" y="2248"/>
                <a:ext cx="104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50" name="Oval 35"/>
              <p:cNvSpPr>
                <a:spLocks noChangeArrowheads="1"/>
              </p:cNvSpPr>
              <p:nvPr/>
            </p:nvSpPr>
            <p:spPr bwMode="auto">
              <a:xfrm>
                <a:off x="560" y="1986"/>
                <a:ext cx="110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51" name="Oval 36"/>
              <p:cNvSpPr>
                <a:spLocks noChangeArrowheads="1"/>
              </p:cNvSpPr>
              <p:nvPr/>
            </p:nvSpPr>
            <p:spPr bwMode="auto">
              <a:xfrm>
                <a:off x="779" y="1736"/>
                <a:ext cx="104" cy="104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52" name="Oval 37"/>
              <p:cNvSpPr>
                <a:spLocks noChangeArrowheads="1"/>
              </p:cNvSpPr>
              <p:nvPr/>
            </p:nvSpPr>
            <p:spPr bwMode="auto">
              <a:xfrm>
                <a:off x="1206" y="2248"/>
                <a:ext cx="104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53" name="Oval 38"/>
              <p:cNvSpPr>
                <a:spLocks noChangeArrowheads="1"/>
              </p:cNvSpPr>
              <p:nvPr/>
            </p:nvSpPr>
            <p:spPr bwMode="auto">
              <a:xfrm>
                <a:off x="1438" y="1986"/>
                <a:ext cx="103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205" name="Oval 39"/>
            <p:cNvSpPr>
              <a:spLocks noChangeArrowheads="1"/>
            </p:cNvSpPr>
            <p:nvPr/>
          </p:nvSpPr>
          <p:spPr bwMode="auto">
            <a:xfrm>
              <a:off x="1974" y="1749"/>
              <a:ext cx="110" cy="109"/>
            </a:xfrm>
            <a:prstGeom prst="ellipse">
              <a:avLst/>
            </a:pr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8206" name="Oval 40"/>
            <p:cNvSpPr>
              <a:spLocks noChangeArrowheads="1"/>
            </p:cNvSpPr>
            <p:nvPr/>
          </p:nvSpPr>
          <p:spPr bwMode="auto">
            <a:xfrm>
              <a:off x="2395" y="1968"/>
              <a:ext cx="109" cy="110"/>
            </a:xfrm>
            <a:prstGeom prst="ellipse">
              <a:avLst/>
            </a:prstGeom>
            <a:solidFill>
              <a:srgbClr val="006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8207" name="Oval 41"/>
            <p:cNvSpPr>
              <a:spLocks noChangeArrowheads="1"/>
            </p:cNvSpPr>
            <p:nvPr/>
          </p:nvSpPr>
          <p:spPr bwMode="auto">
            <a:xfrm>
              <a:off x="2175" y="2230"/>
              <a:ext cx="104" cy="110"/>
            </a:xfrm>
            <a:prstGeom prst="ellipse">
              <a:avLst/>
            </a:prstGeom>
            <a:solidFill>
              <a:srgbClr val="006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053" y="1864"/>
              <a:ext cx="171" cy="390"/>
              <a:chOff x="2053" y="1864"/>
              <a:chExt cx="171" cy="390"/>
            </a:xfrm>
          </p:grpSpPr>
          <p:sp>
            <p:nvSpPr>
              <p:cNvPr id="48241" name="Freeform 43"/>
              <p:cNvSpPr>
                <a:spLocks/>
              </p:cNvSpPr>
              <p:nvPr/>
            </p:nvSpPr>
            <p:spPr bwMode="auto">
              <a:xfrm>
                <a:off x="2157" y="2200"/>
                <a:ext cx="67" cy="54"/>
              </a:xfrm>
              <a:custGeom>
                <a:avLst/>
                <a:gdLst>
                  <a:gd name="T0" fmla="*/ 49 w 67"/>
                  <a:gd name="T1" fmla="*/ 54 h 54"/>
                  <a:gd name="T2" fmla="*/ 0 w 67"/>
                  <a:gd name="T3" fmla="*/ 30 h 54"/>
                  <a:gd name="T4" fmla="*/ 37 w 67"/>
                  <a:gd name="T5" fmla="*/ 24 h 54"/>
                  <a:gd name="T6" fmla="*/ 67 w 67"/>
                  <a:gd name="T7" fmla="*/ 0 h 54"/>
                  <a:gd name="T8" fmla="*/ 49 w 67"/>
                  <a:gd name="T9" fmla="*/ 5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54"/>
                  <a:gd name="T17" fmla="*/ 67 w 67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54">
                    <a:moveTo>
                      <a:pt x="49" y="54"/>
                    </a:moveTo>
                    <a:lnTo>
                      <a:pt x="0" y="30"/>
                    </a:lnTo>
                    <a:lnTo>
                      <a:pt x="37" y="24"/>
                    </a:lnTo>
                    <a:lnTo>
                      <a:pt x="67" y="0"/>
                    </a:ln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42" name="Line 44"/>
              <p:cNvSpPr>
                <a:spLocks noChangeShapeType="1"/>
              </p:cNvSpPr>
              <p:nvPr/>
            </p:nvSpPr>
            <p:spPr bwMode="auto">
              <a:xfrm>
                <a:off x="2053" y="1864"/>
                <a:ext cx="141" cy="3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2084" y="1828"/>
              <a:ext cx="323" cy="207"/>
              <a:chOff x="2084" y="1828"/>
              <a:chExt cx="323" cy="207"/>
            </a:xfrm>
          </p:grpSpPr>
          <p:sp>
            <p:nvSpPr>
              <p:cNvPr id="48239" name="Freeform 46"/>
              <p:cNvSpPr>
                <a:spLocks/>
              </p:cNvSpPr>
              <p:nvPr/>
            </p:nvSpPr>
            <p:spPr bwMode="auto">
              <a:xfrm>
                <a:off x="2352" y="1968"/>
                <a:ext cx="55" cy="67"/>
              </a:xfrm>
              <a:custGeom>
                <a:avLst/>
                <a:gdLst>
                  <a:gd name="T0" fmla="*/ 55 w 55"/>
                  <a:gd name="T1" fmla="*/ 55 h 67"/>
                  <a:gd name="T2" fmla="*/ 0 w 55"/>
                  <a:gd name="T3" fmla="*/ 67 h 67"/>
                  <a:gd name="T4" fmla="*/ 30 w 55"/>
                  <a:gd name="T5" fmla="*/ 37 h 67"/>
                  <a:gd name="T6" fmla="*/ 37 w 55"/>
                  <a:gd name="T7" fmla="*/ 0 h 67"/>
                  <a:gd name="T8" fmla="*/ 55 w 55"/>
                  <a:gd name="T9" fmla="*/ 55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67"/>
                  <a:gd name="T17" fmla="*/ 55 w 55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67">
                    <a:moveTo>
                      <a:pt x="55" y="55"/>
                    </a:moveTo>
                    <a:lnTo>
                      <a:pt x="0" y="67"/>
                    </a:lnTo>
                    <a:lnTo>
                      <a:pt x="30" y="37"/>
                    </a:lnTo>
                    <a:lnTo>
                      <a:pt x="37" y="0"/>
                    </a:lnTo>
                    <a:lnTo>
                      <a:pt x="55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40" name="Line 47"/>
              <p:cNvSpPr>
                <a:spLocks noChangeShapeType="1"/>
              </p:cNvSpPr>
              <p:nvPr/>
            </p:nvSpPr>
            <p:spPr bwMode="auto">
              <a:xfrm>
                <a:off x="2084" y="1828"/>
                <a:ext cx="298" cy="17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8210" name="Rectangle 48"/>
            <p:cNvSpPr>
              <a:spLocks noChangeArrowheads="1"/>
            </p:cNvSpPr>
            <p:nvPr/>
          </p:nvSpPr>
          <p:spPr bwMode="auto">
            <a:xfrm>
              <a:off x="2078" y="1670"/>
              <a:ext cx="1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990000"/>
                  </a:solidFill>
                </a:rPr>
                <a:t>Ca</a:t>
              </a:r>
              <a:endParaRPr lang="en-US"/>
            </a:p>
          </p:txBody>
        </p:sp>
        <p:sp>
          <p:nvSpPr>
            <p:cNvPr id="48211" name="Rectangle 49"/>
            <p:cNvSpPr>
              <a:spLocks noChangeArrowheads="1"/>
            </p:cNvSpPr>
            <p:nvPr/>
          </p:nvSpPr>
          <p:spPr bwMode="auto">
            <a:xfrm>
              <a:off x="2273" y="162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990000"/>
                  </a:solidFill>
                </a:rPr>
                <a:t>2+</a:t>
              </a:r>
              <a:endParaRPr lang="en-US"/>
            </a:p>
          </p:txBody>
        </p:sp>
        <p:sp>
          <p:nvSpPr>
            <p:cNvPr id="48212" name="Rectangle 50"/>
            <p:cNvSpPr>
              <a:spLocks noChangeArrowheads="1"/>
            </p:cNvSpPr>
            <p:nvPr/>
          </p:nvSpPr>
          <p:spPr bwMode="auto">
            <a:xfrm>
              <a:off x="2523" y="1926"/>
              <a:ext cx="1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6099"/>
                  </a:solidFill>
                </a:rPr>
                <a:t>Na</a:t>
              </a:r>
              <a:endParaRPr lang="en-US"/>
            </a:p>
          </p:txBody>
        </p:sp>
        <p:sp>
          <p:nvSpPr>
            <p:cNvPr id="48213" name="Rectangle 51"/>
            <p:cNvSpPr>
              <a:spLocks noChangeArrowheads="1"/>
            </p:cNvSpPr>
            <p:nvPr/>
          </p:nvSpPr>
          <p:spPr bwMode="auto">
            <a:xfrm>
              <a:off x="2718" y="1883"/>
              <a:ext cx="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6099"/>
                  </a:solidFill>
                </a:rPr>
                <a:t>+</a:t>
              </a:r>
              <a:endParaRPr lang="en-US"/>
            </a:p>
          </p:txBody>
        </p:sp>
        <p:sp>
          <p:nvSpPr>
            <p:cNvPr id="48214" name="Rectangle 52"/>
            <p:cNvSpPr>
              <a:spLocks noChangeArrowheads="1"/>
            </p:cNvSpPr>
            <p:nvPr/>
          </p:nvSpPr>
          <p:spPr bwMode="auto">
            <a:xfrm>
              <a:off x="2291" y="2212"/>
              <a:ext cx="1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6099"/>
                  </a:solidFill>
                </a:rPr>
                <a:t>Na</a:t>
              </a:r>
              <a:endParaRPr lang="en-US"/>
            </a:p>
          </p:txBody>
        </p:sp>
        <p:sp>
          <p:nvSpPr>
            <p:cNvPr id="48215" name="Rectangle 53"/>
            <p:cNvSpPr>
              <a:spLocks noChangeArrowheads="1"/>
            </p:cNvSpPr>
            <p:nvPr/>
          </p:nvSpPr>
          <p:spPr bwMode="auto">
            <a:xfrm>
              <a:off x="2486" y="2169"/>
              <a:ext cx="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6099"/>
                  </a:solidFill>
                </a:rPr>
                <a:t>+</a:t>
              </a:r>
              <a:endParaRPr lang="en-US"/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291" y="1639"/>
              <a:ext cx="1115" cy="262"/>
              <a:chOff x="3291" y="1639"/>
              <a:chExt cx="1115" cy="262"/>
            </a:xfrm>
          </p:grpSpPr>
          <p:sp>
            <p:nvSpPr>
              <p:cNvPr id="48236" name="Oval 55"/>
              <p:cNvSpPr>
                <a:spLocks noChangeArrowheads="1"/>
              </p:cNvSpPr>
              <p:nvPr/>
            </p:nvSpPr>
            <p:spPr bwMode="auto">
              <a:xfrm>
                <a:off x="3291" y="1639"/>
                <a:ext cx="262" cy="262"/>
              </a:xfrm>
              <a:prstGeom prst="ellipse">
                <a:avLst/>
              </a:pr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37" name="Oval 56"/>
              <p:cNvSpPr>
                <a:spLocks noChangeArrowheads="1"/>
              </p:cNvSpPr>
              <p:nvPr/>
            </p:nvSpPr>
            <p:spPr bwMode="auto">
              <a:xfrm>
                <a:off x="3717" y="1639"/>
                <a:ext cx="262" cy="262"/>
              </a:xfrm>
              <a:prstGeom prst="ellipse">
                <a:avLst/>
              </a:pr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38" name="Oval 57"/>
              <p:cNvSpPr>
                <a:spLocks noChangeArrowheads="1"/>
              </p:cNvSpPr>
              <p:nvPr/>
            </p:nvSpPr>
            <p:spPr bwMode="auto">
              <a:xfrm>
                <a:off x="4144" y="1639"/>
                <a:ext cx="262" cy="262"/>
              </a:xfrm>
              <a:prstGeom prst="ellipse">
                <a:avLst/>
              </a:pr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3303" y="2133"/>
              <a:ext cx="1109" cy="262"/>
              <a:chOff x="3303" y="2133"/>
              <a:chExt cx="1109" cy="262"/>
            </a:xfrm>
          </p:grpSpPr>
          <p:sp>
            <p:nvSpPr>
              <p:cNvPr id="48233" name="Oval 59"/>
              <p:cNvSpPr>
                <a:spLocks noChangeArrowheads="1"/>
              </p:cNvSpPr>
              <p:nvPr/>
            </p:nvSpPr>
            <p:spPr bwMode="auto">
              <a:xfrm>
                <a:off x="3303" y="2133"/>
                <a:ext cx="256" cy="262"/>
              </a:xfrm>
              <a:prstGeom prst="ellipse">
                <a:avLst/>
              </a:pr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34" name="Oval 60"/>
              <p:cNvSpPr>
                <a:spLocks noChangeArrowheads="1"/>
              </p:cNvSpPr>
              <p:nvPr/>
            </p:nvSpPr>
            <p:spPr bwMode="auto">
              <a:xfrm>
                <a:off x="3730" y="2133"/>
                <a:ext cx="256" cy="262"/>
              </a:xfrm>
              <a:prstGeom prst="ellipse">
                <a:avLst/>
              </a:pr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35" name="Oval 61"/>
              <p:cNvSpPr>
                <a:spLocks noChangeArrowheads="1"/>
              </p:cNvSpPr>
              <p:nvPr/>
            </p:nvSpPr>
            <p:spPr bwMode="auto">
              <a:xfrm>
                <a:off x="4156" y="2133"/>
                <a:ext cx="256" cy="262"/>
              </a:xfrm>
              <a:prstGeom prst="ellipse">
                <a:avLst/>
              </a:pr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218" name="Oval 62"/>
            <p:cNvSpPr>
              <a:spLocks noChangeArrowheads="1"/>
            </p:cNvSpPr>
            <p:nvPr/>
          </p:nvSpPr>
          <p:spPr bwMode="auto">
            <a:xfrm>
              <a:off x="3516" y="1889"/>
              <a:ext cx="262" cy="262"/>
            </a:xfrm>
            <a:prstGeom prst="ellipse">
              <a:avLst/>
            </a:prstGeom>
            <a:solidFill>
              <a:srgbClr val="00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8219" name="Oval 63"/>
            <p:cNvSpPr>
              <a:spLocks noChangeArrowheads="1"/>
            </p:cNvSpPr>
            <p:nvPr/>
          </p:nvSpPr>
          <p:spPr bwMode="auto">
            <a:xfrm>
              <a:off x="3943" y="1889"/>
              <a:ext cx="262" cy="262"/>
            </a:xfrm>
            <a:prstGeom prst="ellipse">
              <a:avLst/>
            </a:prstGeom>
            <a:solidFill>
              <a:srgbClr val="00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8220" name="Oval 64"/>
            <p:cNvSpPr>
              <a:spLocks noChangeArrowheads="1"/>
            </p:cNvSpPr>
            <p:nvPr/>
          </p:nvSpPr>
          <p:spPr bwMode="auto">
            <a:xfrm>
              <a:off x="4016" y="1706"/>
              <a:ext cx="104" cy="104"/>
            </a:xfrm>
            <a:prstGeom prst="ellipse">
              <a:avLst/>
            </a:prstGeom>
            <a:solidFill>
              <a:srgbClr val="006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8221" name="Oval 65"/>
            <p:cNvSpPr>
              <a:spLocks noChangeArrowheads="1"/>
            </p:cNvSpPr>
            <p:nvPr/>
          </p:nvSpPr>
          <p:spPr bwMode="auto">
            <a:xfrm>
              <a:off x="3583" y="2218"/>
              <a:ext cx="110" cy="104"/>
            </a:xfrm>
            <a:prstGeom prst="ellipse">
              <a:avLst/>
            </a:pr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8222" name="Oval 66"/>
            <p:cNvSpPr>
              <a:spLocks noChangeArrowheads="1"/>
            </p:cNvSpPr>
            <p:nvPr/>
          </p:nvSpPr>
          <p:spPr bwMode="auto">
            <a:xfrm>
              <a:off x="3370" y="1956"/>
              <a:ext cx="110" cy="110"/>
            </a:xfrm>
            <a:prstGeom prst="ellipse">
              <a:avLst/>
            </a:prstGeom>
            <a:solidFill>
              <a:srgbClr val="006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8223" name="Oval 67"/>
            <p:cNvSpPr>
              <a:spLocks noChangeArrowheads="1"/>
            </p:cNvSpPr>
            <p:nvPr/>
          </p:nvSpPr>
          <p:spPr bwMode="auto">
            <a:xfrm>
              <a:off x="3583" y="1706"/>
              <a:ext cx="110" cy="104"/>
            </a:xfrm>
            <a:prstGeom prst="ellipse">
              <a:avLst/>
            </a:prstGeom>
            <a:solidFill>
              <a:srgbClr val="006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8224" name="Oval 68"/>
            <p:cNvSpPr>
              <a:spLocks noChangeArrowheads="1"/>
            </p:cNvSpPr>
            <p:nvPr/>
          </p:nvSpPr>
          <p:spPr bwMode="auto">
            <a:xfrm>
              <a:off x="4016" y="2218"/>
              <a:ext cx="104" cy="104"/>
            </a:xfrm>
            <a:prstGeom prst="ellipse">
              <a:avLst/>
            </a:prstGeom>
            <a:solidFill>
              <a:srgbClr val="006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8225" name="Oval 69"/>
            <p:cNvSpPr>
              <a:spLocks noChangeArrowheads="1"/>
            </p:cNvSpPr>
            <p:nvPr/>
          </p:nvSpPr>
          <p:spPr bwMode="auto">
            <a:xfrm>
              <a:off x="4248" y="1956"/>
              <a:ext cx="103" cy="110"/>
            </a:xfrm>
            <a:prstGeom prst="ellipse">
              <a:avLst/>
            </a:prstGeom>
            <a:solidFill>
              <a:srgbClr val="006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8226" name="Rectangle 70"/>
            <p:cNvSpPr>
              <a:spLocks noChangeArrowheads="1"/>
            </p:cNvSpPr>
            <p:nvPr/>
          </p:nvSpPr>
          <p:spPr bwMode="auto">
            <a:xfrm>
              <a:off x="3498" y="2352"/>
              <a:ext cx="1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990000"/>
                  </a:solidFill>
                </a:rPr>
                <a:t>Ca</a:t>
              </a:r>
              <a:endParaRPr lang="en-US"/>
            </a:p>
          </p:txBody>
        </p:sp>
        <p:sp>
          <p:nvSpPr>
            <p:cNvPr id="48227" name="Rectangle 71"/>
            <p:cNvSpPr>
              <a:spLocks noChangeArrowheads="1"/>
            </p:cNvSpPr>
            <p:nvPr/>
          </p:nvSpPr>
          <p:spPr bwMode="auto">
            <a:xfrm>
              <a:off x="3693" y="2310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990000"/>
                  </a:solidFill>
                </a:rPr>
                <a:t>2+</a:t>
              </a:r>
              <a:endParaRPr lang="en-US"/>
            </a:p>
          </p:txBody>
        </p: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3821" y="1529"/>
              <a:ext cx="152" cy="476"/>
              <a:chOff x="3821" y="1529"/>
              <a:chExt cx="152" cy="476"/>
            </a:xfrm>
          </p:grpSpPr>
          <p:sp>
            <p:nvSpPr>
              <p:cNvPr id="48231" name="Freeform 73"/>
              <p:cNvSpPr>
                <a:spLocks/>
              </p:cNvSpPr>
              <p:nvPr/>
            </p:nvSpPr>
            <p:spPr bwMode="auto">
              <a:xfrm>
                <a:off x="3821" y="1956"/>
                <a:ext cx="73" cy="49"/>
              </a:xfrm>
              <a:custGeom>
                <a:avLst/>
                <a:gdLst>
                  <a:gd name="T0" fmla="*/ 24 w 73"/>
                  <a:gd name="T1" fmla="*/ 49 h 49"/>
                  <a:gd name="T2" fmla="*/ 0 w 73"/>
                  <a:gd name="T3" fmla="*/ 0 h 49"/>
                  <a:gd name="T4" fmla="*/ 30 w 73"/>
                  <a:gd name="T5" fmla="*/ 18 h 49"/>
                  <a:gd name="T6" fmla="*/ 73 w 73"/>
                  <a:gd name="T7" fmla="*/ 18 h 49"/>
                  <a:gd name="T8" fmla="*/ 24 w 73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49"/>
                  <a:gd name="T17" fmla="*/ 73 w 73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49">
                    <a:moveTo>
                      <a:pt x="24" y="49"/>
                    </a:moveTo>
                    <a:lnTo>
                      <a:pt x="0" y="0"/>
                    </a:lnTo>
                    <a:lnTo>
                      <a:pt x="30" y="18"/>
                    </a:lnTo>
                    <a:lnTo>
                      <a:pt x="73" y="18"/>
                    </a:lnTo>
                    <a:lnTo>
                      <a:pt x="24" y="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32" name="Line 74"/>
              <p:cNvSpPr>
                <a:spLocks noChangeShapeType="1"/>
              </p:cNvSpPr>
              <p:nvPr/>
            </p:nvSpPr>
            <p:spPr bwMode="auto">
              <a:xfrm flipV="1">
                <a:off x="3851" y="1529"/>
                <a:ext cx="122" cy="4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8229" name="Rectangle 75"/>
            <p:cNvSpPr>
              <a:spLocks noChangeArrowheads="1"/>
            </p:cNvSpPr>
            <p:nvPr/>
          </p:nvSpPr>
          <p:spPr bwMode="auto">
            <a:xfrm>
              <a:off x="3998" y="1310"/>
              <a:ext cx="40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rgbClr val="000000"/>
                  </a:solidFill>
                </a:rPr>
                <a:t>cation </a:t>
              </a:r>
              <a:endParaRPr lang="en-US"/>
            </a:p>
          </p:txBody>
        </p:sp>
        <p:sp>
          <p:nvSpPr>
            <p:cNvPr id="48230" name="Rectangle 76"/>
            <p:cNvSpPr>
              <a:spLocks noChangeArrowheads="1"/>
            </p:cNvSpPr>
            <p:nvPr/>
          </p:nvSpPr>
          <p:spPr bwMode="auto">
            <a:xfrm>
              <a:off x="3998" y="1468"/>
              <a:ext cx="49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rgbClr val="000000"/>
                  </a:solidFill>
                </a:rPr>
                <a:t>vacancy</a:t>
              </a:r>
              <a:endParaRPr lang="en-US"/>
            </a:p>
          </p:txBody>
        </p: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500063" y="4422775"/>
            <a:ext cx="6891338" cy="2130425"/>
            <a:chOff x="315" y="2786"/>
            <a:chExt cx="4341" cy="1342"/>
          </a:xfrm>
        </p:grpSpPr>
        <p:sp>
          <p:nvSpPr>
            <p:cNvPr id="48137" name="Rectangle 78"/>
            <p:cNvSpPr>
              <a:spLocks noChangeArrowheads="1"/>
            </p:cNvSpPr>
            <p:nvPr/>
          </p:nvSpPr>
          <p:spPr bwMode="auto">
            <a:xfrm>
              <a:off x="315" y="2786"/>
              <a:ext cx="26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dirty="0"/>
                <a:t>•  </a:t>
              </a:r>
              <a:r>
                <a:rPr lang="en-US" sz="2400" dirty="0" err="1"/>
                <a:t>Substitutional</a:t>
              </a:r>
              <a:r>
                <a:rPr lang="en-US" sz="2400" dirty="0"/>
                <a:t> anion impurity</a:t>
              </a:r>
            </a:p>
          </p:txBody>
        </p:sp>
        <p:grpSp>
          <p:nvGrpSpPr>
            <p:cNvPr id="13" name="Group 79"/>
            <p:cNvGrpSpPr>
              <a:grpSpLocks noChangeAspect="1"/>
            </p:cNvGrpSpPr>
            <p:nvPr/>
          </p:nvGrpSpPr>
          <p:grpSpPr bwMode="auto">
            <a:xfrm>
              <a:off x="466" y="2872"/>
              <a:ext cx="4190" cy="1256"/>
              <a:chOff x="466" y="2872"/>
              <a:chExt cx="4190" cy="1256"/>
            </a:xfrm>
          </p:grpSpPr>
          <p:sp>
            <p:nvSpPr>
              <p:cNvPr id="48139" name="AutoShape 80"/>
              <p:cNvSpPr>
                <a:spLocks noChangeAspect="1" noChangeArrowheads="1" noTextEdit="1"/>
              </p:cNvSpPr>
              <p:nvPr/>
            </p:nvSpPr>
            <p:spPr bwMode="auto">
              <a:xfrm>
                <a:off x="466" y="2872"/>
                <a:ext cx="4190" cy="1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140" name="Rectangle 81"/>
              <p:cNvSpPr>
                <a:spLocks noChangeArrowheads="1"/>
              </p:cNvSpPr>
              <p:nvPr/>
            </p:nvSpPr>
            <p:spPr bwMode="auto">
              <a:xfrm>
                <a:off x="551" y="3903"/>
                <a:ext cx="9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0000"/>
                    </a:solidFill>
                  </a:rPr>
                  <a:t>initial geometry</a:t>
                </a:r>
                <a:endParaRPr lang="en-US"/>
              </a:p>
            </p:txBody>
          </p:sp>
          <p:sp>
            <p:nvSpPr>
              <p:cNvPr id="48141" name="Rectangle 82"/>
              <p:cNvSpPr>
                <a:spLocks noChangeArrowheads="1"/>
              </p:cNvSpPr>
              <p:nvPr/>
            </p:nvSpPr>
            <p:spPr bwMode="auto">
              <a:xfrm>
                <a:off x="1844" y="3903"/>
                <a:ext cx="1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0000"/>
                    </a:solidFill>
                  </a:rPr>
                  <a:t> O</a:t>
                </a:r>
                <a:endParaRPr lang="en-US"/>
              </a:p>
            </p:txBody>
          </p:sp>
          <p:sp>
            <p:nvSpPr>
              <p:cNvPr id="48142" name="Rectangle 83"/>
              <p:cNvSpPr>
                <a:spLocks noChangeArrowheads="1"/>
              </p:cNvSpPr>
              <p:nvPr/>
            </p:nvSpPr>
            <p:spPr bwMode="auto">
              <a:xfrm>
                <a:off x="1997" y="3860"/>
                <a:ext cx="1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0000"/>
                    </a:solidFill>
                  </a:rPr>
                  <a:t>2-</a:t>
                </a:r>
                <a:endParaRPr lang="en-US"/>
              </a:p>
            </p:txBody>
          </p:sp>
          <p:sp>
            <p:nvSpPr>
              <p:cNvPr id="48143" name="Rectangle 84"/>
              <p:cNvSpPr>
                <a:spLocks noChangeArrowheads="1"/>
              </p:cNvSpPr>
              <p:nvPr/>
            </p:nvSpPr>
            <p:spPr bwMode="auto">
              <a:xfrm>
                <a:off x="2131" y="3903"/>
                <a:ext cx="5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0000"/>
                    </a:solidFill>
                  </a:rPr>
                  <a:t> impurity</a:t>
                </a:r>
                <a:endParaRPr lang="en-US"/>
              </a:p>
            </p:txBody>
          </p:sp>
          <p:grpSp>
            <p:nvGrpSpPr>
              <p:cNvPr id="14" name="Group 85"/>
              <p:cNvGrpSpPr>
                <a:grpSpLocks/>
              </p:cNvGrpSpPr>
              <p:nvPr/>
            </p:nvGrpSpPr>
            <p:grpSpPr bwMode="auto">
              <a:xfrm>
                <a:off x="515" y="3134"/>
                <a:ext cx="1116" cy="256"/>
                <a:chOff x="515" y="3134"/>
                <a:chExt cx="1116" cy="256"/>
              </a:xfrm>
            </p:grpSpPr>
            <p:sp>
              <p:nvSpPr>
                <p:cNvPr id="48195" name="Oval 86"/>
                <p:cNvSpPr>
                  <a:spLocks noChangeArrowheads="1"/>
                </p:cNvSpPr>
                <p:nvPr/>
              </p:nvSpPr>
              <p:spPr bwMode="auto">
                <a:xfrm>
                  <a:off x="515" y="3134"/>
                  <a:ext cx="262" cy="256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96" name="Oval 87"/>
                <p:cNvSpPr>
                  <a:spLocks noChangeArrowheads="1"/>
                </p:cNvSpPr>
                <p:nvPr/>
              </p:nvSpPr>
              <p:spPr bwMode="auto">
                <a:xfrm>
                  <a:off x="942" y="3134"/>
                  <a:ext cx="262" cy="256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97" name="Oval 88"/>
                <p:cNvSpPr>
                  <a:spLocks noChangeArrowheads="1"/>
                </p:cNvSpPr>
                <p:nvPr/>
              </p:nvSpPr>
              <p:spPr bwMode="auto">
                <a:xfrm>
                  <a:off x="1369" y="3134"/>
                  <a:ext cx="262" cy="256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</p:grpSp>
          <p:grpSp>
            <p:nvGrpSpPr>
              <p:cNvPr id="15" name="Group 89"/>
              <p:cNvGrpSpPr>
                <a:grpSpLocks/>
              </p:cNvGrpSpPr>
              <p:nvPr/>
            </p:nvGrpSpPr>
            <p:grpSpPr bwMode="auto">
              <a:xfrm>
                <a:off x="527" y="3622"/>
                <a:ext cx="1116" cy="262"/>
                <a:chOff x="527" y="3622"/>
                <a:chExt cx="1116" cy="262"/>
              </a:xfrm>
            </p:grpSpPr>
            <p:sp>
              <p:nvSpPr>
                <p:cNvPr id="48192" name="Oval 90"/>
                <p:cNvSpPr>
                  <a:spLocks noChangeArrowheads="1"/>
                </p:cNvSpPr>
                <p:nvPr/>
              </p:nvSpPr>
              <p:spPr bwMode="auto">
                <a:xfrm>
                  <a:off x="527" y="3622"/>
                  <a:ext cx="262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93" name="Oval 91"/>
                <p:cNvSpPr>
                  <a:spLocks noChangeArrowheads="1"/>
                </p:cNvSpPr>
                <p:nvPr/>
              </p:nvSpPr>
              <p:spPr bwMode="auto">
                <a:xfrm>
                  <a:off x="954" y="3622"/>
                  <a:ext cx="262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94" name="Oval 92"/>
                <p:cNvSpPr>
                  <a:spLocks noChangeArrowheads="1"/>
                </p:cNvSpPr>
                <p:nvPr/>
              </p:nvSpPr>
              <p:spPr bwMode="auto">
                <a:xfrm>
                  <a:off x="1381" y="3622"/>
                  <a:ext cx="262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48146" name="Oval 93"/>
              <p:cNvSpPr>
                <a:spLocks noChangeArrowheads="1"/>
              </p:cNvSpPr>
              <p:nvPr/>
            </p:nvSpPr>
            <p:spPr bwMode="auto">
              <a:xfrm>
                <a:off x="740" y="3378"/>
                <a:ext cx="263" cy="262"/>
              </a:xfrm>
              <a:prstGeom prst="ellipse">
                <a:avLst/>
              </a:pr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47" name="Oval 94"/>
              <p:cNvSpPr>
                <a:spLocks noChangeArrowheads="1"/>
              </p:cNvSpPr>
              <p:nvPr/>
            </p:nvSpPr>
            <p:spPr bwMode="auto">
              <a:xfrm>
                <a:off x="1167" y="3378"/>
                <a:ext cx="263" cy="262"/>
              </a:xfrm>
              <a:prstGeom prst="ellipse">
                <a:avLst/>
              </a:pr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48" name="Oval 95"/>
              <p:cNvSpPr>
                <a:spLocks noChangeArrowheads="1"/>
              </p:cNvSpPr>
              <p:nvPr/>
            </p:nvSpPr>
            <p:spPr bwMode="auto">
              <a:xfrm>
                <a:off x="1241" y="3195"/>
                <a:ext cx="103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49" name="Oval 96"/>
              <p:cNvSpPr>
                <a:spLocks noChangeArrowheads="1"/>
              </p:cNvSpPr>
              <p:nvPr/>
            </p:nvSpPr>
            <p:spPr bwMode="auto">
              <a:xfrm>
                <a:off x="1033" y="3445"/>
                <a:ext cx="110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50" name="Oval 97"/>
              <p:cNvSpPr>
                <a:spLocks noChangeArrowheads="1"/>
              </p:cNvSpPr>
              <p:nvPr/>
            </p:nvSpPr>
            <p:spPr bwMode="auto">
              <a:xfrm>
                <a:off x="814" y="3707"/>
                <a:ext cx="103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51" name="Oval 98"/>
              <p:cNvSpPr>
                <a:spLocks noChangeArrowheads="1"/>
              </p:cNvSpPr>
              <p:nvPr/>
            </p:nvSpPr>
            <p:spPr bwMode="auto">
              <a:xfrm>
                <a:off x="594" y="3445"/>
                <a:ext cx="110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52" name="Oval 99"/>
              <p:cNvSpPr>
                <a:spLocks noChangeArrowheads="1"/>
              </p:cNvSpPr>
              <p:nvPr/>
            </p:nvSpPr>
            <p:spPr bwMode="auto">
              <a:xfrm>
                <a:off x="814" y="3195"/>
                <a:ext cx="103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53" name="Oval 100"/>
              <p:cNvSpPr>
                <a:spLocks noChangeArrowheads="1"/>
              </p:cNvSpPr>
              <p:nvPr/>
            </p:nvSpPr>
            <p:spPr bwMode="auto">
              <a:xfrm>
                <a:off x="1241" y="3707"/>
                <a:ext cx="103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54" name="Oval 101"/>
              <p:cNvSpPr>
                <a:spLocks noChangeArrowheads="1"/>
              </p:cNvSpPr>
              <p:nvPr/>
            </p:nvSpPr>
            <p:spPr bwMode="auto">
              <a:xfrm>
                <a:off x="1472" y="3445"/>
                <a:ext cx="104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55" name="Rectangle 102"/>
              <p:cNvSpPr>
                <a:spLocks noChangeArrowheads="1"/>
              </p:cNvSpPr>
              <p:nvPr/>
            </p:nvSpPr>
            <p:spPr bwMode="auto">
              <a:xfrm>
                <a:off x="2454" y="3080"/>
                <a:ext cx="1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FF00"/>
                    </a:solidFill>
                  </a:rPr>
                  <a:t>O</a:t>
                </a:r>
                <a:endParaRPr lang="en-US"/>
              </a:p>
            </p:txBody>
          </p:sp>
          <p:sp>
            <p:nvSpPr>
              <p:cNvPr id="48156" name="Rectangle 103"/>
              <p:cNvSpPr>
                <a:spLocks noChangeArrowheads="1"/>
              </p:cNvSpPr>
              <p:nvPr/>
            </p:nvSpPr>
            <p:spPr bwMode="auto">
              <a:xfrm>
                <a:off x="2570" y="3037"/>
                <a:ext cx="1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FF00"/>
                    </a:solidFill>
                  </a:rPr>
                  <a:t>2-</a:t>
                </a:r>
                <a:endParaRPr lang="en-US"/>
              </a:p>
            </p:txBody>
          </p:sp>
          <p:sp>
            <p:nvSpPr>
              <p:cNvPr id="48157" name="Rectangle 104"/>
              <p:cNvSpPr>
                <a:spLocks noChangeArrowheads="1"/>
              </p:cNvSpPr>
              <p:nvPr/>
            </p:nvSpPr>
            <p:spPr bwMode="auto">
              <a:xfrm>
                <a:off x="2009" y="3677"/>
                <a:ext cx="13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6600"/>
                    </a:solidFill>
                  </a:rPr>
                  <a:t>Cl</a:t>
                </a:r>
                <a:endParaRPr lang="en-US"/>
              </a:p>
            </p:txBody>
          </p:sp>
          <p:sp>
            <p:nvSpPr>
              <p:cNvPr id="48158" name="Rectangle 105"/>
              <p:cNvSpPr>
                <a:spLocks noChangeArrowheads="1"/>
              </p:cNvSpPr>
              <p:nvPr/>
            </p:nvSpPr>
            <p:spPr bwMode="auto">
              <a:xfrm>
                <a:off x="2155" y="3634"/>
                <a:ext cx="4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6600"/>
                    </a:solidFill>
                  </a:rPr>
                  <a:t>-</a:t>
                </a:r>
                <a:endParaRPr lang="en-US"/>
              </a:p>
            </p:txBody>
          </p:sp>
          <p:grpSp>
            <p:nvGrpSpPr>
              <p:cNvPr id="16" name="Group 106"/>
              <p:cNvGrpSpPr>
                <a:grpSpLocks/>
              </p:cNvGrpSpPr>
              <p:nvPr/>
            </p:nvGrpSpPr>
            <p:grpSpPr bwMode="auto">
              <a:xfrm>
                <a:off x="3326" y="3098"/>
                <a:ext cx="1117" cy="262"/>
                <a:chOff x="3326" y="3098"/>
                <a:chExt cx="1117" cy="262"/>
              </a:xfrm>
            </p:grpSpPr>
            <p:sp>
              <p:nvSpPr>
                <p:cNvPr id="48189" name="Oval 107"/>
                <p:cNvSpPr>
                  <a:spLocks noChangeArrowheads="1"/>
                </p:cNvSpPr>
                <p:nvPr/>
              </p:nvSpPr>
              <p:spPr bwMode="auto">
                <a:xfrm>
                  <a:off x="3326" y="3098"/>
                  <a:ext cx="263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90" name="Oval 108"/>
                <p:cNvSpPr>
                  <a:spLocks noChangeArrowheads="1"/>
                </p:cNvSpPr>
                <p:nvPr/>
              </p:nvSpPr>
              <p:spPr bwMode="auto">
                <a:xfrm>
                  <a:off x="3753" y="3098"/>
                  <a:ext cx="263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91" name="Oval 109"/>
                <p:cNvSpPr>
                  <a:spLocks noChangeArrowheads="1"/>
                </p:cNvSpPr>
                <p:nvPr/>
              </p:nvSpPr>
              <p:spPr bwMode="auto">
                <a:xfrm>
                  <a:off x="4180" y="3098"/>
                  <a:ext cx="263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</p:grpSp>
          <p:grpSp>
            <p:nvGrpSpPr>
              <p:cNvPr id="17" name="Group 110"/>
              <p:cNvGrpSpPr>
                <a:grpSpLocks/>
              </p:cNvGrpSpPr>
              <p:nvPr/>
            </p:nvGrpSpPr>
            <p:grpSpPr bwMode="auto">
              <a:xfrm>
                <a:off x="3339" y="3591"/>
                <a:ext cx="1110" cy="263"/>
                <a:chOff x="3339" y="3591"/>
                <a:chExt cx="1110" cy="263"/>
              </a:xfrm>
            </p:grpSpPr>
            <p:sp>
              <p:nvSpPr>
                <p:cNvPr id="48186" name="Oval 111"/>
                <p:cNvSpPr>
                  <a:spLocks noChangeArrowheads="1"/>
                </p:cNvSpPr>
                <p:nvPr/>
              </p:nvSpPr>
              <p:spPr bwMode="auto">
                <a:xfrm>
                  <a:off x="3339" y="3591"/>
                  <a:ext cx="256" cy="263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87" name="Oval 112"/>
                <p:cNvSpPr>
                  <a:spLocks noChangeArrowheads="1"/>
                </p:cNvSpPr>
                <p:nvPr/>
              </p:nvSpPr>
              <p:spPr bwMode="auto">
                <a:xfrm>
                  <a:off x="3766" y="3591"/>
                  <a:ext cx="256" cy="263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88" name="Oval 113"/>
                <p:cNvSpPr>
                  <a:spLocks noChangeArrowheads="1"/>
                </p:cNvSpPr>
                <p:nvPr/>
              </p:nvSpPr>
              <p:spPr bwMode="auto">
                <a:xfrm>
                  <a:off x="4192" y="3591"/>
                  <a:ext cx="257" cy="263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48161" name="Oval 114"/>
              <p:cNvSpPr>
                <a:spLocks noChangeArrowheads="1"/>
              </p:cNvSpPr>
              <p:nvPr/>
            </p:nvSpPr>
            <p:spPr bwMode="auto">
              <a:xfrm>
                <a:off x="4052" y="3165"/>
                <a:ext cx="104" cy="109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62" name="Oval 115"/>
              <p:cNvSpPr>
                <a:spLocks noChangeArrowheads="1"/>
              </p:cNvSpPr>
              <p:nvPr/>
            </p:nvSpPr>
            <p:spPr bwMode="auto">
              <a:xfrm>
                <a:off x="3619" y="3677"/>
                <a:ext cx="110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63" name="Oval 116"/>
              <p:cNvSpPr>
                <a:spLocks noChangeArrowheads="1"/>
              </p:cNvSpPr>
              <p:nvPr/>
            </p:nvSpPr>
            <p:spPr bwMode="auto">
              <a:xfrm>
                <a:off x="3406" y="3415"/>
                <a:ext cx="109" cy="109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64" name="Oval 117"/>
              <p:cNvSpPr>
                <a:spLocks noChangeArrowheads="1"/>
              </p:cNvSpPr>
              <p:nvPr/>
            </p:nvSpPr>
            <p:spPr bwMode="auto">
              <a:xfrm>
                <a:off x="3619" y="3165"/>
                <a:ext cx="110" cy="109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65" name="Oval 118"/>
              <p:cNvSpPr>
                <a:spLocks noChangeArrowheads="1"/>
              </p:cNvSpPr>
              <p:nvPr/>
            </p:nvSpPr>
            <p:spPr bwMode="auto">
              <a:xfrm>
                <a:off x="4052" y="3677"/>
                <a:ext cx="104" cy="110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66" name="Oval 119"/>
              <p:cNvSpPr>
                <a:spLocks noChangeArrowheads="1"/>
              </p:cNvSpPr>
              <p:nvPr/>
            </p:nvSpPr>
            <p:spPr bwMode="auto">
              <a:xfrm>
                <a:off x="4284" y="3415"/>
                <a:ext cx="104" cy="109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8" name="Group 120"/>
              <p:cNvGrpSpPr>
                <a:grpSpLocks/>
              </p:cNvGrpSpPr>
              <p:nvPr/>
            </p:nvGrpSpPr>
            <p:grpSpPr bwMode="auto">
              <a:xfrm>
                <a:off x="3796" y="3024"/>
                <a:ext cx="293" cy="470"/>
                <a:chOff x="3796" y="3024"/>
                <a:chExt cx="293" cy="470"/>
              </a:xfrm>
            </p:grpSpPr>
            <p:sp>
              <p:nvSpPr>
                <p:cNvPr id="48184" name="Freeform 121"/>
                <p:cNvSpPr>
                  <a:spLocks/>
                </p:cNvSpPr>
                <p:nvPr/>
              </p:nvSpPr>
              <p:spPr bwMode="auto">
                <a:xfrm>
                  <a:off x="4022" y="3439"/>
                  <a:ext cx="67" cy="55"/>
                </a:xfrm>
                <a:custGeom>
                  <a:avLst/>
                  <a:gdLst>
                    <a:gd name="T0" fmla="*/ 55 w 67"/>
                    <a:gd name="T1" fmla="*/ 55 h 55"/>
                    <a:gd name="T2" fmla="*/ 0 w 67"/>
                    <a:gd name="T3" fmla="*/ 37 h 55"/>
                    <a:gd name="T4" fmla="*/ 36 w 67"/>
                    <a:gd name="T5" fmla="*/ 31 h 55"/>
                    <a:gd name="T6" fmla="*/ 67 w 67"/>
                    <a:gd name="T7" fmla="*/ 0 h 55"/>
                    <a:gd name="T8" fmla="*/ 55 w 67"/>
                    <a:gd name="T9" fmla="*/ 55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55"/>
                    <a:gd name="T17" fmla="*/ 67 w 67"/>
                    <a:gd name="T18" fmla="*/ 55 h 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55">
                      <a:moveTo>
                        <a:pt x="55" y="55"/>
                      </a:moveTo>
                      <a:lnTo>
                        <a:pt x="0" y="37"/>
                      </a:lnTo>
                      <a:lnTo>
                        <a:pt x="36" y="31"/>
                      </a:lnTo>
                      <a:lnTo>
                        <a:pt x="67" y="0"/>
                      </a:lnTo>
                      <a:lnTo>
                        <a:pt x="55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85" name="Line 122"/>
                <p:cNvSpPr>
                  <a:spLocks noChangeShapeType="1"/>
                </p:cNvSpPr>
                <p:nvPr/>
              </p:nvSpPr>
              <p:spPr bwMode="auto">
                <a:xfrm>
                  <a:off x="3796" y="3024"/>
                  <a:ext cx="262" cy="44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8168" name="Rectangle 124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836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700">
                    <a:solidFill>
                      <a:srgbClr val="000000"/>
                    </a:solidFill>
                  </a:rPr>
                  <a:t>anion vacancy</a:t>
                </a:r>
                <a:endParaRPr lang="en-US"/>
              </a:p>
            </p:txBody>
          </p:sp>
          <p:sp>
            <p:nvSpPr>
              <p:cNvPr id="48169" name="Oval 125"/>
              <p:cNvSpPr>
                <a:spLocks noChangeArrowheads="1"/>
              </p:cNvSpPr>
              <p:nvPr/>
            </p:nvSpPr>
            <p:spPr bwMode="auto">
              <a:xfrm>
                <a:off x="2235" y="3067"/>
                <a:ext cx="195" cy="195"/>
              </a:xfrm>
              <a:prstGeom prst="ellipse">
                <a:avLst/>
              </a:pr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9" name="Group 126"/>
              <p:cNvGrpSpPr>
                <a:grpSpLocks/>
              </p:cNvGrpSpPr>
              <p:nvPr/>
            </p:nvGrpSpPr>
            <p:grpSpPr bwMode="auto">
              <a:xfrm>
                <a:off x="1966" y="3390"/>
                <a:ext cx="690" cy="262"/>
                <a:chOff x="1966" y="3390"/>
                <a:chExt cx="690" cy="262"/>
              </a:xfrm>
            </p:grpSpPr>
            <p:sp>
              <p:nvSpPr>
                <p:cNvPr id="48182" name="Oval 127"/>
                <p:cNvSpPr>
                  <a:spLocks noChangeArrowheads="1"/>
                </p:cNvSpPr>
                <p:nvPr/>
              </p:nvSpPr>
              <p:spPr bwMode="auto">
                <a:xfrm>
                  <a:off x="1966" y="3390"/>
                  <a:ext cx="263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83" name="Oval 128"/>
                <p:cNvSpPr>
                  <a:spLocks noChangeArrowheads="1"/>
                </p:cNvSpPr>
                <p:nvPr/>
              </p:nvSpPr>
              <p:spPr bwMode="auto">
                <a:xfrm>
                  <a:off x="2393" y="3390"/>
                  <a:ext cx="263" cy="262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</p:grpSp>
          <p:grpSp>
            <p:nvGrpSpPr>
              <p:cNvPr id="20" name="Group 129"/>
              <p:cNvGrpSpPr>
                <a:grpSpLocks/>
              </p:cNvGrpSpPr>
              <p:nvPr/>
            </p:nvGrpSpPr>
            <p:grpSpPr bwMode="auto">
              <a:xfrm>
                <a:off x="2113" y="3256"/>
                <a:ext cx="152" cy="244"/>
                <a:chOff x="2113" y="3256"/>
                <a:chExt cx="152" cy="244"/>
              </a:xfrm>
            </p:grpSpPr>
            <p:sp>
              <p:nvSpPr>
                <p:cNvPr id="48180" name="Freeform 130"/>
                <p:cNvSpPr>
                  <a:spLocks/>
                </p:cNvSpPr>
                <p:nvPr/>
              </p:nvSpPr>
              <p:spPr bwMode="auto">
                <a:xfrm>
                  <a:off x="2113" y="3445"/>
                  <a:ext cx="67" cy="55"/>
                </a:xfrm>
                <a:custGeom>
                  <a:avLst/>
                  <a:gdLst>
                    <a:gd name="T0" fmla="*/ 12 w 67"/>
                    <a:gd name="T1" fmla="*/ 55 h 55"/>
                    <a:gd name="T2" fmla="*/ 0 w 67"/>
                    <a:gd name="T3" fmla="*/ 0 h 55"/>
                    <a:gd name="T4" fmla="*/ 30 w 67"/>
                    <a:gd name="T5" fmla="*/ 31 h 55"/>
                    <a:gd name="T6" fmla="*/ 67 w 67"/>
                    <a:gd name="T7" fmla="*/ 37 h 55"/>
                    <a:gd name="T8" fmla="*/ 12 w 67"/>
                    <a:gd name="T9" fmla="*/ 55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55"/>
                    <a:gd name="T17" fmla="*/ 67 w 67"/>
                    <a:gd name="T18" fmla="*/ 55 h 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55">
                      <a:moveTo>
                        <a:pt x="12" y="55"/>
                      </a:moveTo>
                      <a:lnTo>
                        <a:pt x="0" y="0"/>
                      </a:lnTo>
                      <a:lnTo>
                        <a:pt x="30" y="31"/>
                      </a:lnTo>
                      <a:lnTo>
                        <a:pt x="67" y="37"/>
                      </a:lnTo>
                      <a:lnTo>
                        <a:pt x="12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81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143" y="3256"/>
                  <a:ext cx="122" cy="2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1" name="Group 132"/>
              <p:cNvGrpSpPr>
                <a:grpSpLocks/>
              </p:cNvGrpSpPr>
              <p:nvPr/>
            </p:nvGrpSpPr>
            <p:grpSpPr bwMode="auto">
              <a:xfrm>
                <a:off x="2393" y="3256"/>
                <a:ext cx="141" cy="244"/>
                <a:chOff x="2393" y="3256"/>
                <a:chExt cx="141" cy="244"/>
              </a:xfrm>
            </p:grpSpPr>
            <p:sp>
              <p:nvSpPr>
                <p:cNvPr id="48178" name="Freeform 133"/>
                <p:cNvSpPr>
                  <a:spLocks/>
                </p:cNvSpPr>
                <p:nvPr/>
              </p:nvSpPr>
              <p:spPr bwMode="auto">
                <a:xfrm>
                  <a:off x="2466" y="3445"/>
                  <a:ext cx="68" cy="55"/>
                </a:xfrm>
                <a:custGeom>
                  <a:avLst/>
                  <a:gdLst>
                    <a:gd name="T0" fmla="*/ 55 w 68"/>
                    <a:gd name="T1" fmla="*/ 55 h 55"/>
                    <a:gd name="T2" fmla="*/ 0 w 68"/>
                    <a:gd name="T3" fmla="*/ 37 h 55"/>
                    <a:gd name="T4" fmla="*/ 43 w 68"/>
                    <a:gd name="T5" fmla="*/ 31 h 55"/>
                    <a:gd name="T6" fmla="*/ 68 w 68"/>
                    <a:gd name="T7" fmla="*/ 0 h 55"/>
                    <a:gd name="T8" fmla="*/ 55 w 68"/>
                    <a:gd name="T9" fmla="*/ 55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"/>
                    <a:gd name="T16" fmla="*/ 0 h 55"/>
                    <a:gd name="T17" fmla="*/ 68 w 68"/>
                    <a:gd name="T18" fmla="*/ 55 h 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" h="55">
                      <a:moveTo>
                        <a:pt x="55" y="55"/>
                      </a:moveTo>
                      <a:lnTo>
                        <a:pt x="0" y="37"/>
                      </a:lnTo>
                      <a:lnTo>
                        <a:pt x="43" y="31"/>
                      </a:lnTo>
                      <a:lnTo>
                        <a:pt x="68" y="0"/>
                      </a:lnTo>
                      <a:lnTo>
                        <a:pt x="55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8179" name="Line 134"/>
                <p:cNvSpPr>
                  <a:spLocks noChangeShapeType="1"/>
                </p:cNvSpPr>
                <p:nvPr/>
              </p:nvSpPr>
              <p:spPr bwMode="auto">
                <a:xfrm>
                  <a:off x="2393" y="3256"/>
                  <a:ext cx="116" cy="2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8173" name="Rectangle 135"/>
              <p:cNvSpPr>
                <a:spLocks noChangeArrowheads="1"/>
              </p:cNvSpPr>
              <p:nvPr/>
            </p:nvSpPr>
            <p:spPr bwMode="auto">
              <a:xfrm>
                <a:off x="2454" y="3671"/>
                <a:ext cx="13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6600"/>
                    </a:solidFill>
                  </a:rPr>
                  <a:t>Cl</a:t>
                </a:r>
                <a:endParaRPr lang="en-US"/>
              </a:p>
            </p:txBody>
          </p:sp>
          <p:sp>
            <p:nvSpPr>
              <p:cNvPr id="48174" name="Rectangle 136"/>
              <p:cNvSpPr>
                <a:spLocks noChangeArrowheads="1"/>
              </p:cNvSpPr>
              <p:nvPr/>
            </p:nvSpPr>
            <p:spPr bwMode="auto">
              <a:xfrm>
                <a:off x="2601" y="3628"/>
                <a:ext cx="4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6600"/>
                    </a:solidFill>
                  </a:rPr>
                  <a:t>-</a:t>
                </a:r>
                <a:endParaRPr lang="en-US"/>
              </a:p>
            </p:txBody>
          </p:sp>
          <p:sp>
            <p:nvSpPr>
              <p:cNvPr id="48175" name="Oval 137"/>
              <p:cNvSpPr>
                <a:spLocks noChangeArrowheads="1"/>
              </p:cNvSpPr>
              <p:nvPr/>
            </p:nvSpPr>
            <p:spPr bwMode="auto">
              <a:xfrm>
                <a:off x="3589" y="3384"/>
                <a:ext cx="195" cy="195"/>
              </a:xfrm>
              <a:prstGeom prst="ellipse">
                <a:avLst/>
              </a:pr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76" name="Oval 138"/>
              <p:cNvSpPr>
                <a:spLocks noChangeArrowheads="1"/>
              </p:cNvSpPr>
              <p:nvPr/>
            </p:nvSpPr>
            <p:spPr bwMode="auto">
              <a:xfrm>
                <a:off x="3845" y="3421"/>
                <a:ext cx="104" cy="109"/>
              </a:xfrm>
              <a:prstGeom prst="ellipse">
                <a:avLst/>
              </a:prstGeom>
              <a:solidFill>
                <a:srgbClr val="006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77" name="Rectangle 139"/>
              <p:cNvSpPr>
                <a:spLocks noChangeArrowheads="1"/>
              </p:cNvSpPr>
              <p:nvPr/>
            </p:nvSpPr>
            <p:spPr bwMode="auto">
              <a:xfrm>
                <a:off x="3247" y="3903"/>
                <a:ext cx="1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0000"/>
                    </a:solidFill>
                  </a:rPr>
                  <a:t>resulting geometry</a:t>
                </a: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f12_22_pg435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4624"/>
            <a:ext cx="771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Non </a:t>
            </a:r>
            <a:r>
              <a:rPr lang="en-US" sz="4400" dirty="0" err="1" smtClean="0"/>
              <a:t>Stoichiometric</a:t>
            </a:r>
            <a:r>
              <a:rPr lang="en-US" sz="4400" dirty="0" smtClean="0"/>
              <a:t> compound</a:t>
            </a:r>
            <a:endParaRPr lang="en-I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7" y="1412776"/>
            <a:ext cx="8229600" cy="4251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0000FF"/>
                </a:solidFill>
              </a:rPr>
              <a:t>Linear (1d) defects in crystals:</a:t>
            </a:r>
            <a:br>
              <a:rPr lang="en-IN" dirty="0" smtClean="0">
                <a:solidFill>
                  <a:srgbClr val="0000FF"/>
                </a:solidFill>
              </a:rPr>
            </a:br>
            <a:r>
              <a:rPr lang="en-IN" dirty="0" smtClean="0">
                <a:solidFill>
                  <a:srgbClr val="0000FF"/>
                </a:solidFill>
              </a:rPr>
              <a:t>Dislocations</a:t>
            </a:r>
            <a:br>
              <a:rPr lang="en-IN" dirty="0" smtClean="0">
                <a:solidFill>
                  <a:srgbClr val="0000FF"/>
                </a:solidFill>
              </a:rPr>
            </a:br>
            <a:r>
              <a:rPr lang="en-IN" dirty="0" smtClean="0">
                <a:solidFill>
                  <a:srgbClr val="0000FF"/>
                </a:solidFill>
              </a:rPr>
              <a:t/>
            </a:r>
            <a:br>
              <a:rPr lang="en-IN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Non-equilibrium </a:t>
            </a:r>
            <a:r>
              <a:rPr lang="en-US" dirty="0">
                <a:latin typeface="Times New Roman" pitchFamily="18" charset="0"/>
              </a:rPr>
              <a:t>defects and would leave the crystal if given an opportunity. </a:t>
            </a:r>
            <a:br>
              <a:rPr lang="en-US" dirty="0">
                <a:latin typeface="Times New Roman" pitchFamily="18" charset="0"/>
              </a:rPr>
            </a:br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4" name="AutoShape 3"/>
          <p:cNvCxnSpPr>
            <a:cxnSpLocks noChangeShapeType="1"/>
            <a:stCxn id="18436" idx="2"/>
            <a:endCxn id="18435" idx="0"/>
          </p:cNvCxnSpPr>
          <p:nvPr/>
        </p:nvCxnSpPr>
        <p:spPr bwMode="auto">
          <a:xfrm flipH="1">
            <a:off x="909638" y="608013"/>
            <a:ext cx="3671887" cy="12604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</p:cxn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93725" y="1868488"/>
            <a:ext cx="631825" cy="376237"/>
          </a:xfrm>
          <a:prstGeom prst="rect">
            <a:avLst/>
          </a:prstGeom>
          <a:gradFill rotWithShape="0">
            <a:gsLst>
              <a:gs pos="0">
                <a:srgbClr val="5DF1D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</a:rPr>
              <a:t> Slip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3336925" y="171450"/>
            <a:ext cx="2489200" cy="436563"/>
          </a:xfrm>
          <a:prstGeom prst="rect">
            <a:avLst/>
          </a:prstGeom>
          <a:solidFill>
            <a:srgbClr val="CCFFFF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solidFill>
                  <a:srgbClr val="FF3300"/>
                </a:solidFill>
                <a:latin typeface="Times New Roman" pitchFamily="18" charset="0"/>
              </a:rPr>
              <a:t>Role of Dislocations</a:t>
            </a:r>
            <a:endParaRPr lang="en-US" sz="2200" i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1522413" y="1700213"/>
            <a:ext cx="1057275" cy="376237"/>
          </a:xfrm>
          <a:prstGeom prst="rect">
            <a:avLst/>
          </a:prstGeom>
          <a:gradFill rotWithShape="0">
            <a:gsLst>
              <a:gs pos="0">
                <a:srgbClr val="5DF1D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Fracture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2711450" y="1492250"/>
            <a:ext cx="930275" cy="376238"/>
          </a:xfrm>
          <a:prstGeom prst="rect">
            <a:avLst/>
          </a:prstGeom>
          <a:gradFill rotWithShape="0">
            <a:gsLst>
              <a:gs pos="0">
                <a:srgbClr val="5DF1D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Fatigue</a:t>
            </a:r>
          </a:p>
        </p:txBody>
      </p:sp>
      <p:cxnSp>
        <p:nvCxnSpPr>
          <p:cNvPr id="18439" name="AutoShape 8"/>
          <p:cNvCxnSpPr>
            <a:cxnSpLocks noChangeShapeType="1"/>
            <a:stCxn id="18436" idx="2"/>
            <a:endCxn id="18437" idx="0"/>
          </p:cNvCxnSpPr>
          <p:nvPr/>
        </p:nvCxnSpPr>
        <p:spPr bwMode="auto">
          <a:xfrm flipH="1">
            <a:off x="2051050" y="608013"/>
            <a:ext cx="2530475" cy="10922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8440" name="AutoShape 9"/>
          <p:cNvCxnSpPr>
            <a:cxnSpLocks noChangeShapeType="1"/>
            <a:stCxn id="18436" idx="2"/>
            <a:endCxn id="18438" idx="0"/>
          </p:cNvCxnSpPr>
          <p:nvPr/>
        </p:nvCxnSpPr>
        <p:spPr bwMode="auto">
          <a:xfrm flipH="1">
            <a:off x="3176588" y="608013"/>
            <a:ext cx="1404937" cy="884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</p:cxn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3779838" y="1304925"/>
            <a:ext cx="790575" cy="376238"/>
          </a:xfrm>
          <a:prstGeom prst="rect">
            <a:avLst/>
          </a:prstGeom>
          <a:gradFill rotWithShape="0">
            <a:gsLst>
              <a:gs pos="0">
                <a:srgbClr val="5DF1D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Creep</a:t>
            </a:r>
          </a:p>
        </p:txBody>
      </p:sp>
      <p:cxnSp>
        <p:nvCxnSpPr>
          <p:cNvPr id="18442" name="AutoShape 11"/>
          <p:cNvCxnSpPr>
            <a:cxnSpLocks noChangeShapeType="1"/>
            <a:stCxn id="18436" idx="2"/>
            <a:endCxn id="18441" idx="0"/>
          </p:cNvCxnSpPr>
          <p:nvPr/>
        </p:nvCxnSpPr>
        <p:spPr bwMode="auto">
          <a:xfrm flipH="1">
            <a:off x="4175125" y="608013"/>
            <a:ext cx="406400" cy="6969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</p:cxn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5559425" y="1189038"/>
            <a:ext cx="1095375" cy="620712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Diffusion</a:t>
            </a:r>
            <a:br>
              <a:rPr lang="en-US" sz="1800" b="1">
                <a:latin typeface="Times New Roman" pitchFamily="18" charset="0"/>
              </a:rPr>
            </a:br>
            <a:r>
              <a:rPr lang="en-US" sz="1600" b="1" i="1">
                <a:latin typeface="Times New Roman" pitchFamily="18" charset="0"/>
              </a:rPr>
              <a:t>(Pipe)</a:t>
            </a:r>
            <a:endParaRPr lang="en-US" sz="1800" b="1">
              <a:latin typeface="Times New Roman" pitchFamily="18" charset="0"/>
            </a:endParaRPr>
          </a:p>
        </p:txBody>
      </p:sp>
      <p:cxnSp>
        <p:nvCxnSpPr>
          <p:cNvPr id="18444" name="AutoShape 13"/>
          <p:cNvCxnSpPr>
            <a:cxnSpLocks noChangeShapeType="1"/>
            <a:stCxn id="18436" idx="2"/>
            <a:endCxn id="18443" idx="0"/>
          </p:cNvCxnSpPr>
          <p:nvPr/>
        </p:nvCxnSpPr>
        <p:spPr bwMode="auto">
          <a:xfrm>
            <a:off x="4581525" y="608013"/>
            <a:ext cx="1525588" cy="58102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4322763" y="2263775"/>
            <a:ext cx="1209675" cy="376238"/>
          </a:xfrm>
          <a:prstGeom prst="rect">
            <a:avLst/>
          </a:prstGeom>
          <a:gradFill rotWithShape="0">
            <a:gsLst>
              <a:gs pos="0">
                <a:srgbClr val="CC00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Structural</a:t>
            </a:r>
          </a:p>
        </p:txBody>
      </p:sp>
      <p:cxnSp>
        <p:nvCxnSpPr>
          <p:cNvPr id="18446" name="AutoShape 15"/>
          <p:cNvCxnSpPr>
            <a:cxnSpLocks noChangeShapeType="1"/>
            <a:stCxn id="18436" idx="2"/>
            <a:endCxn id="18445" idx="0"/>
          </p:cNvCxnSpPr>
          <p:nvPr/>
        </p:nvCxnSpPr>
        <p:spPr bwMode="auto">
          <a:xfrm>
            <a:off x="4581525" y="608013"/>
            <a:ext cx="346075" cy="1655762"/>
          </a:xfrm>
          <a:prstGeom prst="straightConnector1">
            <a:avLst/>
          </a:prstGeom>
          <a:noFill/>
          <a:ln w="9525">
            <a:solidFill>
              <a:srgbClr val="CC00CC"/>
            </a:solidFill>
            <a:round/>
            <a:headEnd/>
            <a:tailEnd/>
          </a:ln>
        </p:spPr>
      </p:cxn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5181600" y="3592513"/>
            <a:ext cx="1635125" cy="620712"/>
          </a:xfrm>
          <a:prstGeom prst="rect">
            <a:avLst/>
          </a:prstGeom>
          <a:solidFill>
            <a:srgbClr val="FFFF99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Times New Roman" pitchFamily="18" charset="0"/>
              </a:rPr>
              <a:t>Grain boundary</a:t>
            </a:r>
            <a:br>
              <a:rPr lang="en-US" sz="1800">
                <a:latin typeface="Times New Roman" pitchFamily="18" charset="0"/>
              </a:rPr>
            </a:br>
            <a:r>
              <a:rPr lang="en-US" sz="1600" i="1">
                <a:latin typeface="Times New Roman" pitchFamily="18" charset="0"/>
              </a:rPr>
              <a:t>(low angle)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5181600" y="3022600"/>
            <a:ext cx="1711325" cy="376238"/>
          </a:xfrm>
          <a:prstGeom prst="rect">
            <a:avLst/>
          </a:prstGeom>
          <a:solidFill>
            <a:srgbClr val="FFFF99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Incoherent Twin</a:t>
            </a:r>
          </a:p>
        </p:txBody>
      </p:sp>
      <p:cxnSp>
        <p:nvCxnSpPr>
          <p:cNvPr id="18449" name="AutoShape 18"/>
          <p:cNvCxnSpPr>
            <a:cxnSpLocks noChangeShapeType="1"/>
            <a:stCxn id="18445" idx="2"/>
            <a:endCxn id="18447" idx="1"/>
          </p:cNvCxnSpPr>
          <p:nvPr/>
        </p:nvCxnSpPr>
        <p:spPr bwMode="auto">
          <a:xfrm rot="16200000" flipH="1">
            <a:off x="4422775" y="3144838"/>
            <a:ext cx="1263650" cy="254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8450" name="AutoShape 19"/>
          <p:cNvCxnSpPr>
            <a:cxnSpLocks noChangeShapeType="1"/>
            <a:stCxn id="18445" idx="2"/>
            <a:endCxn id="18448" idx="1"/>
          </p:cNvCxnSpPr>
          <p:nvPr/>
        </p:nvCxnSpPr>
        <p:spPr bwMode="auto">
          <a:xfrm rot="16200000" flipH="1">
            <a:off x="4768850" y="2798763"/>
            <a:ext cx="571500" cy="254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8451" name="Text Box 20"/>
          <p:cNvSpPr txBox="1">
            <a:spLocks noChangeArrowheads="1"/>
          </p:cNvSpPr>
          <p:nvPr/>
        </p:nvSpPr>
        <p:spPr bwMode="auto">
          <a:xfrm>
            <a:off x="5181600" y="4278313"/>
            <a:ext cx="2409825" cy="376237"/>
          </a:xfrm>
          <a:prstGeom prst="rect">
            <a:avLst/>
          </a:prstGeom>
          <a:solidFill>
            <a:srgbClr val="FFFF99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Semicoherent Interfaces</a:t>
            </a:r>
            <a:endParaRPr lang="en-US" sz="1800" i="1">
              <a:latin typeface="Times New Roman" pitchFamily="18" charset="0"/>
            </a:endParaRPr>
          </a:p>
        </p:txBody>
      </p:sp>
      <p:cxnSp>
        <p:nvCxnSpPr>
          <p:cNvPr id="18452" name="AutoShape 21"/>
          <p:cNvCxnSpPr>
            <a:cxnSpLocks noChangeShapeType="1"/>
            <a:stCxn id="18445" idx="2"/>
            <a:endCxn id="18451" idx="1"/>
          </p:cNvCxnSpPr>
          <p:nvPr/>
        </p:nvCxnSpPr>
        <p:spPr bwMode="auto">
          <a:xfrm rot="16200000" flipH="1">
            <a:off x="4140994" y="3426619"/>
            <a:ext cx="1827212" cy="254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5181600" y="4735513"/>
            <a:ext cx="1863725" cy="620712"/>
          </a:xfrm>
          <a:prstGeom prst="rect">
            <a:avLst/>
          </a:prstGeom>
          <a:solidFill>
            <a:srgbClr val="FFFF99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Times New Roman" pitchFamily="18" charset="0"/>
              </a:rPr>
              <a:t>Disc of vacancies </a:t>
            </a:r>
            <a:br>
              <a:rPr lang="en-US" sz="1800" dirty="0">
                <a:latin typeface="Times New Roman" pitchFamily="18" charset="0"/>
              </a:rPr>
            </a:br>
            <a:r>
              <a:rPr lang="en-US" sz="1600" i="1" dirty="0">
                <a:latin typeface="Times New Roman" pitchFamily="18" charset="0"/>
              </a:rPr>
              <a:t>~ edge dislocation</a:t>
            </a:r>
          </a:p>
        </p:txBody>
      </p:sp>
      <p:cxnSp>
        <p:nvCxnSpPr>
          <p:cNvPr id="18454" name="AutoShape 23"/>
          <p:cNvCxnSpPr>
            <a:cxnSpLocks noChangeShapeType="1"/>
            <a:stCxn id="18445" idx="2"/>
            <a:endCxn id="18453" idx="1"/>
          </p:cNvCxnSpPr>
          <p:nvPr/>
        </p:nvCxnSpPr>
        <p:spPr bwMode="auto">
          <a:xfrm rot="16200000" flipH="1">
            <a:off x="3851275" y="3716338"/>
            <a:ext cx="2406650" cy="254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8455" name="WordArt 24"/>
          <p:cNvSpPr>
            <a:spLocks noChangeArrowheads="1" noChangeShapeType="1" noTextEdit="1"/>
          </p:cNvSpPr>
          <p:nvPr/>
        </p:nvSpPr>
        <p:spPr bwMode="auto">
          <a:xfrm rot="-143890">
            <a:off x="2286000" y="925513"/>
            <a:ext cx="2114550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1800" b="1" kern="10" spc="360" dirty="0">
                <a:ln w="9525">
                  <a:noFill/>
                  <a:round/>
                  <a:headEnd/>
                  <a:tailEnd/>
                </a:ln>
                <a:latin typeface="Times New Roman" pitchFamily="18" charset="0"/>
                <a:cs typeface="Times New Roman" pitchFamily="18" charset="0"/>
              </a:rPr>
              <a:t>Deformation Processes</a:t>
            </a:r>
          </a:p>
        </p:txBody>
      </p:sp>
      <p:sp>
        <p:nvSpPr>
          <p:cNvPr id="18456" name="Text Box 25"/>
          <p:cNvSpPr txBox="1">
            <a:spLocks noChangeArrowheads="1"/>
          </p:cNvSpPr>
          <p:nvPr/>
        </p:nvSpPr>
        <p:spPr bwMode="auto">
          <a:xfrm>
            <a:off x="7112000" y="1414463"/>
            <a:ext cx="1806575" cy="620712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Crystal Growth</a:t>
            </a:r>
            <a:br>
              <a:rPr lang="en-US" sz="1800" b="1">
                <a:latin typeface="Times New Roman" pitchFamily="18" charset="0"/>
              </a:rPr>
            </a:br>
            <a:r>
              <a:rPr lang="en-US" sz="1600" b="1" i="1">
                <a:latin typeface="Times New Roman" pitchFamily="18" charset="0"/>
              </a:rPr>
              <a:t>(Screw dislocation)</a:t>
            </a:r>
            <a:endParaRPr lang="en-US" sz="1800" b="1">
              <a:latin typeface="Times New Roman" pitchFamily="18" charset="0"/>
            </a:endParaRPr>
          </a:p>
        </p:txBody>
      </p:sp>
      <p:cxnSp>
        <p:nvCxnSpPr>
          <p:cNvPr id="18457" name="AutoShape 26"/>
          <p:cNvCxnSpPr>
            <a:cxnSpLocks noChangeShapeType="1"/>
            <a:stCxn id="18436" idx="2"/>
            <a:endCxn id="18456" idx="0"/>
          </p:cNvCxnSpPr>
          <p:nvPr/>
        </p:nvCxnSpPr>
        <p:spPr bwMode="auto">
          <a:xfrm>
            <a:off x="4581525" y="608013"/>
            <a:ext cx="3433763" cy="8064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8458" name="AutoShape 27"/>
          <p:cNvCxnSpPr>
            <a:cxnSpLocks noChangeShapeType="1"/>
            <a:stCxn id="18445" idx="2"/>
            <a:endCxn id="18456" idx="2"/>
          </p:cNvCxnSpPr>
          <p:nvPr/>
        </p:nvCxnSpPr>
        <p:spPr bwMode="auto">
          <a:xfrm rot="5400000" flipH="1" flipV="1">
            <a:off x="6169025" y="793750"/>
            <a:ext cx="604838" cy="3087688"/>
          </a:xfrm>
          <a:prstGeom prst="bentConnector3">
            <a:avLst>
              <a:gd name="adj1" fmla="val -3753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8459" name="WordArt 28"/>
          <p:cNvSpPr>
            <a:spLocks noChangeArrowheads="1" noChangeShapeType="1" noTextEdit="1"/>
          </p:cNvSpPr>
          <p:nvPr/>
        </p:nvSpPr>
        <p:spPr bwMode="auto">
          <a:xfrm>
            <a:off x="5348288" y="774700"/>
            <a:ext cx="981075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1800" kern="10" spc="360" dirty="0">
                <a:ln w="9525">
                  <a:noFill/>
                  <a:round/>
                  <a:headEnd/>
                  <a:tailEnd/>
                </a:ln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Kinetics</a:t>
            </a:r>
          </a:p>
        </p:txBody>
      </p:sp>
      <p:sp>
        <p:nvSpPr>
          <p:cNvPr id="18460" name="Text Box 34"/>
          <p:cNvSpPr txBox="1">
            <a:spLocks noChangeArrowheads="1"/>
          </p:cNvSpPr>
          <p:nvPr/>
        </p:nvSpPr>
        <p:spPr bwMode="auto">
          <a:xfrm>
            <a:off x="163513" y="6400800"/>
            <a:ext cx="8134350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CC3300"/>
                </a:solidFill>
                <a:latin typeface="Times New Roman" pitchFamily="18" charset="0"/>
              </a:rPr>
              <a:t>Note: </a:t>
            </a:r>
            <a:r>
              <a:rPr lang="en-US" sz="1800" i="1">
                <a:latin typeface="Times New Roman" pitchFamily="18" charset="0"/>
              </a:rPr>
              <a:t>Structural dislocations can also play a role in deformation and kinetic processes</a:t>
            </a:r>
          </a:p>
        </p:txBody>
      </p:sp>
      <p:cxnSp>
        <p:nvCxnSpPr>
          <p:cNvPr id="18461" name="AutoShape 35"/>
          <p:cNvCxnSpPr>
            <a:cxnSpLocks noChangeShapeType="1"/>
            <a:stCxn id="18445" idx="2"/>
            <a:endCxn id="18443" idx="2"/>
          </p:cNvCxnSpPr>
          <p:nvPr/>
        </p:nvCxnSpPr>
        <p:spPr bwMode="auto">
          <a:xfrm rot="5400000" flipH="1" flipV="1">
            <a:off x="5102225" y="1635125"/>
            <a:ext cx="830263" cy="1179513"/>
          </a:xfrm>
          <a:prstGeom prst="bentConnector3">
            <a:avLst>
              <a:gd name="adj1" fmla="val -2734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8464" name="TextBox 23"/>
          <p:cNvSpPr txBox="1">
            <a:spLocks noChangeArrowheads="1"/>
          </p:cNvSpPr>
          <p:nvPr/>
        </p:nvSpPr>
        <p:spPr bwMode="auto">
          <a:xfrm>
            <a:off x="7412038" y="5083175"/>
            <a:ext cx="1409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rgbClr val="0000FF"/>
                </a:solidFill>
                <a:latin typeface="Times New Roman" pitchFamily="18" charset="0"/>
              </a:rPr>
              <a:t>and more…!!</a:t>
            </a:r>
            <a:endParaRPr lang="en-IN" sz="1600" i="1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2" name="Group 34"/>
          <p:cNvGrpSpPr>
            <a:grpSpLocks noChangeAspect="1"/>
          </p:cNvGrpSpPr>
          <p:nvPr/>
        </p:nvGrpSpPr>
        <p:grpSpPr bwMode="auto">
          <a:xfrm>
            <a:off x="322263" y="4310063"/>
            <a:ext cx="3282950" cy="1538287"/>
            <a:chOff x="540" y="1752"/>
            <a:chExt cx="2068" cy="969"/>
          </a:xfrm>
        </p:grpSpPr>
        <p:sp>
          <p:nvSpPr>
            <p:cNvPr id="18467" name="AutoShape 35"/>
            <p:cNvSpPr>
              <a:spLocks noChangeAspect="1" noChangeArrowheads="1" noTextEdit="1"/>
            </p:cNvSpPr>
            <p:nvPr/>
          </p:nvSpPr>
          <p:spPr bwMode="auto">
            <a:xfrm>
              <a:off x="540" y="1752"/>
              <a:ext cx="2068" cy="969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541" y="1972"/>
              <a:ext cx="824" cy="579"/>
              <a:chOff x="541" y="1972"/>
              <a:chExt cx="824" cy="579"/>
            </a:xfrm>
          </p:grpSpPr>
          <p:sp>
            <p:nvSpPr>
              <p:cNvPr id="18469" name="Rectangle 37"/>
              <p:cNvSpPr>
                <a:spLocks noChangeArrowheads="1"/>
              </p:cNvSpPr>
              <p:nvPr/>
            </p:nvSpPr>
            <p:spPr bwMode="auto">
              <a:xfrm>
                <a:off x="541" y="1972"/>
                <a:ext cx="824" cy="579"/>
              </a:xfrm>
              <a:prstGeom prst="rect">
                <a:avLst/>
              </a:prstGeom>
              <a:solidFill>
                <a:srgbClr val="E5FF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70" name="Rectangle 38"/>
              <p:cNvSpPr>
                <a:spLocks noChangeArrowheads="1"/>
              </p:cNvSpPr>
              <p:nvPr/>
            </p:nvSpPr>
            <p:spPr bwMode="auto">
              <a:xfrm>
                <a:off x="541" y="1972"/>
                <a:ext cx="824" cy="579"/>
              </a:xfrm>
              <a:prstGeom prst="rect">
                <a:avLst/>
              </a:prstGeom>
              <a:noFill/>
              <a:ln w="4763" cap="rnd">
                <a:solidFill>
                  <a:srgbClr val="CC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817" y="1996"/>
              <a:ext cx="29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Creep </a:t>
              </a:r>
              <a:endParaRPr lang="en-US" sz="1800"/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613" y="2133"/>
              <a:ext cx="69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mechanisms in </a:t>
              </a:r>
              <a:endParaRPr lang="en-US" sz="1800"/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716" y="2270"/>
              <a:ext cx="49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crystalline </a:t>
              </a:r>
              <a:endParaRPr lang="en-US" sz="1800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744" y="2406"/>
              <a:ext cx="41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materials</a:t>
              </a:r>
              <a:endParaRPr lang="en-US" sz="1800"/>
            </a:p>
          </p:txBody>
        </p:sp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1464" y="2022"/>
              <a:ext cx="889" cy="175"/>
              <a:chOff x="1464" y="2022"/>
              <a:chExt cx="889" cy="175"/>
            </a:xfrm>
          </p:grpSpPr>
          <p:sp>
            <p:nvSpPr>
              <p:cNvPr id="18476" name="Rectangle 44"/>
              <p:cNvSpPr>
                <a:spLocks noChangeArrowheads="1"/>
              </p:cNvSpPr>
              <p:nvPr/>
            </p:nvSpPr>
            <p:spPr bwMode="auto">
              <a:xfrm>
                <a:off x="1464" y="2022"/>
                <a:ext cx="889" cy="1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77" name="Rectangle 45"/>
              <p:cNvSpPr>
                <a:spLocks noChangeArrowheads="1"/>
              </p:cNvSpPr>
              <p:nvPr/>
            </p:nvSpPr>
            <p:spPr bwMode="auto">
              <a:xfrm>
                <a:off x="1464" y="2022"/>
                <a:ext cx="889" cy="175"/>
              </a:xfrm>
              <a:prstGeom prst="rect">
                <a:avLst/>
              </a:prstGeom>
              <a:noFill/>
              <a:ln w="3175" cap="rnd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1503" y="2050"/>
              <a:ext cx="800" cy="134"/>
            </a:xfrm>
            <a:prstGeom prst="rect">
              <a:avLst/>
            </a:prstGeom>
            <a:solidFill>
              <a:srgbClr val="D9F1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Times New Roman" pitchFamily="18" charset="0"/>
                </a:rPr>
                <a:t>Dislocation climb</a:t>
              </a:r>
              <a:endParaRPr lang="en-US" sz="1800">
                <a:solidFill>
                  <a:srgbClr val="0000FF"/>
                </a:solidFill>
              </a:endParaRP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1466" y="2286"/>
              <a:ext cx="915" cy="176"/>
              <a:chOff x="1466" y="2286"/>
              <a:chExt cx="915" cy="176"/>
            </a:xfrm>
          </p:grpSpPr>
          <p:sp>
            <p:nvSpPr>
              <p:cNvPr id="18480" name="Rectangle 48"/>
              <p:cNvSpPr>
                <a:spLocks noChangeArrowheads="1"/>
              </p:cNvSpPr>
              <p:nvPr/>
            </p:nvSpPr>
            <p:spPr bwMode="auto">
              <a:xfrm>
                <a:off x="1466" y="2286"/>
                <a:ext cx="915" cy="1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81" name="Rectangle 49"/>
              <p:cNvSpPr>
                <a:spLocks noChangeArrowheads="1"/>
              </p:cNvSpPr>
              <p:nvPr/>
            </p:nvSpPr>
            <p:spPr bwMode="auto">
              <a:xfrm>
                <a:off x="1466" y="2286"/>
                <a:ext cx="915" cy="176"/>
              </a:xfrm>
              <a:prstGeom prst="rect">
                <a:avLst/>
              </a:prstGeom>
              <a:noFill/>
              <a:ln w="3175" cap="rnd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504" y="2314"/>
              <a:ext cx="82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</a:rPr>
                <a:t>Vacancy diffusion</a:t>
              </a:r>
              <a:endParaRPr lang="en-US" sz="1800" dirty="0"/>
            </a:p>
          </p:txBody>
        </p:sp>
        <p:sp>
          <p:nvSpPr>
            <p:cNvPr id="18483" name="Freeform 51"/>
            <p:cNvSpPr>
              <a:spLocks noEditPoints="1"/>
            </p:cNvSpPr>
            <p:nvPr/>
          </p:nvSpPr>
          <p:spPr bwMode="auto">
            <a:xfrm>
              <a:off x="1464" y="1752"/>
              <a:ext cx="539" cy="177"/>
            </a:xfrm>
            <a:custGeom>
              <a:avLst/>
              <a:gdLst/>
              <a:ahLst/>
              <a:cxnLst>
                <a:cxn ang="0">
                  <a:pos x="515" y="0"/>
                </a:cxn>
                <a:cxn ang="0">
                  <a:pos x="493" y="1"/>
                </a:cxn>
                <a:cxn ang="0">
                  <a:pos x="475" y="0"/>
                </a:cxn>
                <a:cxn ang="0">
                  <a:pos x="443" y="1"/>
                </a:cxn>
                <a:cxn ang="0">
                  <a:pos x="430" y="1"/>
                </a:cxn>
                <a:cxn ang="0">
                  <a:pos x="397" y="0"/>
                </a:cxn>
                <a:cxn ang="0">
                  <a:pos x="375" y="1"/>
                </a:cxn>
                <a:cxn ang="0">
                  <a:pos x="357" y="0"/>
                </a:cxn>
                <a:cxn ang="0">
                  <a:pos x="325" y="1"/>
                </a:cxn>
                <a:cxn ang="0">
                  <a:pos x="312" y="1"/>
                </a:cxn>
                <a:cxn ang="0">
                  <a:pos x="280" y="0"/>
                </a:cxn>
                <a:cxn ang="0">
                  <a:pos x="258" y="1"/>
                </a:cxn>
                <a:cxn ang="0">
                  <a:pos x="239" y="0"/>
                </a:cxn>
                <a:cxn ang="0">
                  <a:pos x="207" y="1"/>
                </a:cxn>
                <a:cxn ang="0">
                  <a:pos x="194" y="1"/>
                </a:cxn>
                <a:cxn ang="0">
                  <a:pos x="162" y="0"/>
                </a:cxn>
                <a:cxn ang="0">
                  <a:pos x="140" y="1"/>
                </a:cxn>
                <a:cxn ang="0">
                  <a:pos x="122" y="0"/>
                </a:cxn>
                <a:cxn ang="0">
                  <a:pos x="89" y="1"/>
                </a:cxn>
                <a:cxn ang="0">
                  <a:pos x="76" y="1"/>
                </a:cxn>
                <a:cxn ang="0">
                  <a:pos x="44" y="0"/>
                </a:cxn>
                <a:cxn ang="0">
                  <a:pos x="22" y="1"/>
                </a:cxn>
                <a:cxn ang="0">
                  <a:pos x="1" y="2"/>
                </a:cxn>
                <a:cxn ang="0">
                  <a:pos x="0" y="15"/>
                </a:cxn>
                <a:cxn ang="0">
                  <a:pos x="1" y="48"/>
                </a:cxn>
                <a:cxn ang="0">
                  <a:pos x="1" y="61"/>
                </a:cxn>
                <a:cxn ang="0">
                  <a:pos x="0" y="93"/>
                </a:cxn>
                <a:cxn ang="0">
                  <a:pos x="1" y="115"/>
                </a:cxn>
                <a:cxn ang="0">
                  <a:pos x="0" y="133"/>
                </a:cxn>
                <a:cxn ang="0">
                  <a:pos x="1" y="166"/>
                </a:cxn>
                <a:cxn ang="0">
                  <a:pos x="3" y="175"/>
                </a:cxn>
                <a:cxn ang="0">
                  <a:pos x="36" y="177"/>
                </a:cxn>
                <a:cxn ang="0">
                  <a:pos x="58" y="175"/>
                </a:cxn>
                <a:cxn ang="0">
                  <a:pos x="76" y="177"/>
                </a:cxn>
                <a:cxn ang="0">
                  <a:pos x="108" y="175"/>
                </a:cxn>
                <a:cxn ang="0">
                  <a:pos x="121" y="175"/>
                </a:cxn>
                <a:cxn ang="0">
                  <a:pos x="153" y="177"/>
                </a:cxn>
                <a:cxn ang="0">
                  <a:pos x="175" y="175"/>
                </a:cxn>
                <a:cxn ang="0">
                  <a:pos x="193" y="177"/>
                </a:cxn>
                <a:cxn ang="0">
                  <a:pos x="226" y="175"/>
                </a:cxn>
                <a:cxn ang="0">
                  <a:pos x="239" y="175"/>
                </a:cxn>
                <a:cxn ang="0">
                  <a:pos x="271" y="177"/>
                </a:cxn>
                <a:cxn ang="0">
                  <a:pos x="293" y="175"/>
                </a:cxn>
                <a:cxn ang="0">
                  <a:pos x="311" y="177"/>
                </a:cxn>
                <a:cxn ang="0">
                  <a:pos x="344" y="175"/>
                </a:cxn>
                <a:cxn ang="0">
                  <a:pos x="357" y="175"/>
                </a:cxn>
                <a:cxn ang="0">
                  <a:pos x="389" y="177"/>
                </a:cxn>
                <a:cxn ang="0">
                  <a:pos x="411" y="175"/>
                </a:cxn>
                <a:cxn ang="0">
                  <a:pos x="429" y="177"/>
                </a:cxn>
                <a:cxn ang="0">
                  <a:pos x="461" y="175"/>
                </a:cxn>
                <a:cxn ang="0">
                  <a:pos x="474" y="175"/>
                </a:cxn>
                <a:cxn ang="0">
                  <a:pos x="507" y="177"/>
                </a:cxn>
                <a:cxn ang="0">
                  <a:pos x="529" y="175"/>
                </a:cxn>
                <a:cxn ang="0">
                  <a:pos x="538" y="167"/>
                </a:cxn>
                <a:cxn ang="0">
                  <a:pos x="539" y="149"/>
                </a:cxn>
                <a:cxn ang="0">
                  <a:pos x="538" y="117"/>
                </a:cxn>
                <a:cxn ang="0">
                  <a:pos x="538" y="104"/>
                </a:cxn>
                <a:cxn ang="0">
                  <a:pos x="539" y="72"/>
                </a:cxn>
                <a:cxn ang="0">
                  <a:pos x="538" y="50"/>
                </a:cxn>
                <a:cxn ang="0">
                  <a:pos x="539" y="31"/>
                </a:cxn>
                <a:cxn ang="0">
                  <a:pos x="538" y="0"/>
                </a:cxn>
              </a:cxnLst>
              <a:rect l="0" t="0" r="r" b="b"/>
              <a:pathLst>
                <a:path w="539" h="177">
                  <a:moveTo>
                    <a:pt x="539" y="1"/>
                  </a:moveTo>
                  <a:lnTo>
                    <a:pt x="533" y="1"/>
                  </a:lnTo>
                  <a:lnTo>
                    <a:pt x="533" y="0"/>
                  </a:lnTo>
                  <a:lnTo>
                    <a:pt x="539" y="0"/>
                  </a:lnTo>
                  <a:lnTo>
                    <a:pt x="539" y="1"/>
                  </a:lnTo>
                  <a:close/>
                  <a:moveTo>
                    <a:pt x="529" y="1"/>
                  </a:moveTo>
                  <a:lnTo>
                    <a:pt x="524" y="1"/>
                  </a:lnTo>
                  <a:lnTo>
                    <a:pt x="524" y="0"/>
                  </a:lnTo>
                  <a:lnTo>
                    <a:pt x="529" y="0"/>
                  </a:lnTo>
                  <a:lnTo>
                    <a:pt x="529" y="1"/>
                  </a:lnTo>
                  <a:close/>
                  <a:moveTo>
                    <a:pt x="520" y="1"/>
                  </a:moveTo>
                  <a:lnTo>
                    <a:pt x="515" y="1"/>
                  </a:lnTo>
                  <a:lnTo>
                    <a:pt x="515" y="0"/>
                  </a:lnTo>
                  <a:lnTo>
                    <a:pt x="520" y="0"/>
                  </a:lnTo>
                  <a:lnTo>
                    <a:pt x="520" y="1"/>
                  </a:lnTo>
                  <a:close/>
                  <a:moveTo>
                    <a:pt x="511" y="1"/>
                  </a:moveTo>
                  <a:lnTo>
                    <a:pt x="506" y="1"/>
                  </a:lnTo>
                  <a:lnTo>
                    <a:pt x="506" y="0"/>
                  </a:lnTo>
                  <a:lnTo>
                    <a:pt x="511" y="0"/>
                  </a:lnTo>
                  <a:lnTo>
                    <a:pt x="511" y="1"/>
                  </a:lnTo>
                  <a:close/>
                  <a:moveTo>
                    <a:pt x="502" y="1"/>
                  </a:moveTo>
                  <a:lnTo>
                    <a:pt x="497" y="1"/>
                  </a:lnTo>
                  <a:lnTo>
                    <a:pt x="497" y="0"/>
                  </a:lnTo>
                  <a:lnTo>
                    <a:pt x="502" y="0"/>
                  </a:lnTo>
                  <a:lnTo>
                    <a:pt x="502" y="1"/>
                  </a:lnTo>
                  <a:close/>
                  <a:moveTo>
                    <a:pt x="493" y="1"/>
                  </a:moveTo>
                  <a:lnTo>
                    <a:pt x="488" y="1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493" y="1"/>
                  </a:lnTo>
                  <a:close/>
                  <a:moveTo>
                    <a:pt x="484" y="1"/>
                  </a:moveTo>
                  <a:lnTo>
                    <a:pt x="479" y="1"/>
                  </a:lnTo>
                  <a:lnTo>
                    <a:pt x="479" y="0"/>
                  </a:lnTo>
                  <a:lnTo>
                    <a:pt x="484" y="0"/>
                  </a:lnTo>
                  <a:lnTo>
                    <a:pt x="484" y="1"/>
                  </a:lnTo>
                  <a:close/>
                  <a:moveTo>
                    <a:pt x="475" y="1"/>
                  </a:moveTo>
                  <a:lnTo>
                    <a:pt x="470" y="1"/>
                  </a:lnTo>
                  <a:lnTo>
                    <a:pt x="470" y="0"/>
                  </a:lnTo>
                  <a:lnTo>
                    <a:pt x="475" y="0"/>
                  </a:lnTo>
                  <a:lnTo>
                    <a:pt x="475" y="1"/>
                  </a:lnTo>
                  <a:close/>
                  <a:moveTo>
                    <a:pt x="466" y="1"/>
                  </a:moveTo>
                  <a:lnTo>
                    <a:pt x="461" y="1"/>
                  </a:lnTo>
                  <a:lnTo>
                    <a:pt x="461" y="0"/>
                  </a:lnTo>
                  <a:lnTo>
                    <a:pt x="466" y="0"/>
                  </a:lnTo>
                  <a:lnTo>
                    <a:pt x="466" y="1"/>
                  </a:lnTo>
                  <a:close/>
                  <a:moveTo>
                    <a:pt x="457" y="1"/>
                  </a:moveTo>
                  <a:lnTo>
                    <a:pt x="452" y="1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57" y="1"/>
                  </a:lnTo>
                  <a:close/>
                  <a:moveTo>
                    <a:pt x="448" y="1"/>
                  </a:moveTo>
                  <a:lnTo>
                    <a:pt x="443" y="1"/>
                  </a:lnTo>
                  <a:lnTo>
                    <a:pt x="443" y="0"/>
                  </a:lnTo>
                  <a:lnTo>
                    <a:pt x="448" y="0"/>
                  </a:lnTo>
                  <a:lnTo>
                    <a:pt x="448" y="1"/>
                  </a:lnTo>
                  <a:close/>
                  <a:moveTo>
                    <a:pt x="439" y="1"/>
                  </a:moveTo>
                  <a:lnTo>
                    <a:pt x="434" y="1"/>
                  </a:lnTo>
                  <a:lnTo>
                    <a:pt x="434" y="0"/>
                  </a:lnTo>
                  <a:lnTo>
                    <a:pt x="439" y="0"/>
                  </a:lnTo>
                  <a:lnTo>
                    <a:pt x="439" y="1"/>
                  </a:lnTo>
                  <a:close/>
                  <a:moveTo>
                    <a:pt x="430" y="1"/>
                  </a:moveTo>
                  <a:lnTo>
                    <a:pt x="425" y="1"/>
                  </a:lnTo>
                  <a:lnTo>
                    <a:pt x="425" y="0"/>
                  </a:lnTo>
                  <a:lnTo>
                    <a:pt x="430" y="0"/>
                  </a:lnTo>
                  <a:lnTo>
                    <a:pt x="430" y="1"/>
                  </a:lnTo>
                  <a:close/>
                  <a:moveTo>
                    <a:pt x="421" y="1"/>
                  </a:moveTo>
                  <a:lnTo>
                    <a:pt x="416" y="1"/>
                  </a:lnTo>
                  <a:lnTo>
                    <a:pt x="416" y="0"/>
                  </a:lnTo>
                  <a:lnTo>
                    <a:pt x="421" y="0"/>
                  </a:lnTo>
                  <a:lnTo>
                    <a:pt x="421" y="1"/>
                  </a:lnTo>
                  <a:close/>
                  <a:moveTo>
                    <a:pt x="412" y="1"/>
                  </a:moveTo>
                  <a:lnTo>
                    <a:pt x="406" y="1"/>
                  </a:lnTo>
                  <a:lnTo>
                    <a:pt x="406" y="0"/>
                  </a:lnTo>
                  <a:lnTo>
                    <a:pt x="412" y="0"/>
                  </a:lnTo>
                  <a:lnTo>
                    <a:pt x="412" y="1"/>
                  </a:lnTo>
                  <a:close/>
                  <a:moveTo>
                    <a:pt x="403" y="1"/>
                  </a:moveTo>
                  <a:lnTo>
                    <a:pt x="397" y="1"/>
                  </a:lnTo>
                  <a:lnTo>
                    <a:pt x="397" y="0"/>
                  </a:lnTo>
                  <a:lnTo>
                    <a:pt x="403" y="0"/>
                  </a:lnTo>
                  <a:lnTo>
                    <a:pt x="403" y="1"/>
                  </a:lnTo>
                  <a:close/>
                  <a:moveTo>
                    <a:pt x="394" y="1"/>
                  </a:moveTo>
                  <a:lnTo>
                    <a:pt x="388" y="1"/>
                  </a:lnTo>
                  <a:lnTo>
                    <a:pt x="388" y="0"/>
                  </a:lnTo>
                  <a:lnTo>
                    <a:pt x="394" y="0"/>
                  </a:lnTo>
                  <a:lnTo>
                    <a:pt x="394" y="1"/>
                  </a:lnTo>
                  <a:close/>
                  <a:moveTo>
                    <a:pt x="385" y="1"/>
                  </a:moveTo>
                  <a:lnTo>
                    <a:pt x="379" y="1"/>
                  </a:lnTo>
                  <a:lnTo>
                    <a:pt x="379" y="0"/>
                  </a:lnTo>
                  <a:lnTo>
                    <a:pt x="385" y="0"/>
                  </a:lnTo>
                  <a:lnTo>
                    <a:pt x="385" y="1"/>
                  </a:lnTo>
                  <a:close/>
                  <a:moveTo>
                    <a:pt x="375" y="1"/>
                  </a:moveTo>
                  <a:lnTo>
                    <a:pt x="370" y="1"/>
                  </a:lnTo>
                  <a:lnTo>
                    <a:pt x="370" y="0"/>
                  </a:lnTo>
                  <a:lnTo>
                    <a:pt x="375" y="0"/>
                  </a:lnTo>
                  <a:lnTo>
                    <a:pt x="375" y="1"/>
                  </a:lnTo>
                  <a:close/>
                  <a:moveTo>
                    <a:pt x="366" y="1"/>
                  </a:moveTo>
                  <a:lnTo>
                    <a:pt x="361" y="1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66" y="1"/>
                  </a:lnTo>
                  <a:close/>
                  <a:moveTo>
                    <a:pt x="357" y="1"/>
                  </a:moveTo>
                  <a:lnTo>
                    <a:pt x="352" y="1"/>
                  </a:lnTo>
                  <a:lnTo>
                    <a:pt x="352" y="0"/>
                  </a:lnTo>
                  <a:lnTo>
                    <a:pt x="357" y="0"/>
                  </a:lnTo>
                  <a:lnTo>
                    <a:pt x="357" y="1"/>
                  </a:lnTo>
                  <a:close/>
                  <a:moveTo>
                    <a:pt x="348" y="1"/>
                  </a:moveTo>
                  <a:lnTo>
                    <a:pt x="343" y="1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48" y="1"/>
                  </a:lnTo>
                  <a:close/>
                  <a:moveTo>
                    <a:pt x="339" y="1"/>
                  </a:moveTo>
                  <a:lnTo>
                    <a:pt x="334" y="1"/>
                  </a:lnTo>
                  <a:lnTo>
                    <a:pt x="334" y="0"/>
                  </a:lnTo>
                  <a:lnTo>
                    <a:pt x="339" y="0"/>
                  </a:lnTo>
                  <a:lnTo>
                    <a:pt x="339" y="1"/>
                  </a:lnTo>
                  <a:close/>
                  <a:moveTo>
                    <a:pt x="330" y="1"/>
                  </a:moveTo>
                  <a:lnTo>
                    <a:pt x="325" y="1"/>
                  </a:lnTo>
                  <a:lnTo>
                    <a:pt x="325" y="0"/>
                  </a:lnTo>
                  <a:lnTo>
                    <a:pt x="330" y="0"/>
                  </a:lnTo>
                  <a:lnTo>
                    <a:pt x="330" y="1"/>
                  </a:lnTo>
                  <a:close/>
                  <a:moveTo>
                    <a:pt x="321" y="1"/>
                  </a:moveTo>
                  <a:lnTo>
                    <a:pt x="316" y="1"/>
                  </a:lnTo>
                  <a:lnTo>
                    <a:pt x="316" y="0"/>
                  </a:lnTo>
                  <a:lnTo>
                    <a:pt x="321" y="0"/>
                  </a:lnTo>
                  <a:lnTo>
                    <a:pt x="321" y="1"/>
                  </a:lnTo>
                  <a:close/>
                  <a:moveTo>
                    <a:pt x="312" y="1"/>
                  </a:moveTo>
                  <a:lnTo>
                    <a:pt x="307" y="1"/>
                  </a:lnTo>
                  <a:lnTo>
                    <a:pt x="307" y="0"/>
                  </a:lnTo>
                  <a:lnTo>
                    <a:pt x="312" y="0"/>
                  </a:lnTo>
                  <a:lnTo>
                    <a:pt x="312" y="1"/>
                  </a:lnTo>
                  <a:close/>
                  <a:moveTo>
                    <a:pt x="303" y="1"/>
                  </a:moveTo>
                  <a:lnTo>
                    <a:pt x="298" y="1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3" y="1"/>
                  </a:lnTo>
                  <a:close/>
                  <a:moveTo>
                    <a:pt x="294" y="1"/>
                  </a:moveTo>
                  <a:lnTo>
                    <a:pt x="289" y="1"/>
                  </a:lnTo>
                  <a:lnTo>
                    <a:pt x="289" y="0"/>
                  </a:lnTo>
                  <a:lnTo>
                    <a:pt x="294" y="0"/>
                  </a:lnTo>
                  <a:lnTo>
                    <a:pt x="294" y="1"/>
                  </a:lnTo>
                  <a:close/>
                  <a:moveTo>
                    <a:pt x="285" y="1"/>
                  </a:moveTo>
                  <a:lnTo>
                    <a:pt x="280" y="1"/>
                  </a:lnTo>
                  <a:lnTo>
                    <a:pt x="280" y="0"/>
                  </a:lnTo>
                  <a:lnTo>
                    <a:pt x="285" y="0"/>
                  </a:lnTo>
                  <a:lnTo>
                    <a:pt x="285" y="1"/>
                  </a:lnTo>
                  <a:close/>
                  <a:moveTo>
                    <a:pt x="276" y="1"/>
                  </a:moveTo>
                  <a:lnTo>
                    <a:pt x="271" y="1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76" y="1"/>
                  </a:lnTo>
                  <a:close/>
                  <a:moveTo>
                    <a:pt x="267" y="1"/>
                  </a:moveTo>
                  <a:lnTo>
                    <a:pt x="261" y="1"/>
                  </a:lnTo>
                  <a:lnTo>
                    <a:pt x="261" y="0"/>
                  </a:lnTo>
                  <a:lnTo>
                    <a:pt x="267" y="0"/>
                  </a:lnTo>
                  <a:lnTo>
                    <a:pt x="267" y="1"/>
                  </a:lnTo>
                  <a:close/>
                  <a:moveTo>
                    <a:pt x="258" y="1"/>
                  </a:moveTo>
                  <a:lnTo>
                    <a:pt x="252" y="1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58" y="1"/>
                  </a:lnTo>
                  <a:close/>
                  <a:moveTo>
                    <a:pt x="249" y="1"/>
                  </a:moveTo>
                  <a:lnTo>
                    <a:pt x="243" y="1"/>
                  </a:lnTo>
                  <a:lnTo>
                    <a:pt x="243" y="0"/>
                  </a:lnTo>
                  <a:lnTo>
                    <a:pt x="249" y="0"/>
                  </a:lnTo>
                  <a:lnTo>
                    <a:pt x="249" y="1"/>
                  </a:lnTo>
                  <a:close/>
                  <a:moveTo>
                    <a:pt x="239" y="1"/>
                  </a:moveTo>
                  <a:lnTo>
                    <a:pt x="234" y="1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39" y="1"/>
                  </a:lnTo>
                  <a:close/>
                  <a:moveTo>
                    <a:pt x="230" y="1"/>
                  </a:moveTo>
                  <a:lnTo>
                    <a:pt x="225" y="1"/>
                  </a:lnTo>
                  <a:lnTo>
                    <a:pt x="225" y="0"/>
                  </a:lnTo>
                  <a:lnTo>
                    <a:pt x="230" y="0"/>
                  </a:lnTo>
                  <a:lnTo>
                    <a:pt x="230" y="1"/>
                  </a:lnTo>
                  <a:close/>
                  <a:moveTo>
                    <a:pt x="221" y="1"/>
                  </a:moveTo>
                  <a:lnTo>
                    <a:pt x="216" y="1"/>
                  </a:lnTo>
                  <a:lnTo>
                    <a:pt x="216" y="0"/>
                  </a:lnTo>
                  <a:lnTo>
                    <a:pt x="221" y="0"/>
                  </a:lnTo>
                  <a:lnTo>
                    <a:pt x="221" y="1"/>
                  </a:lnTo>
                  <a:close/>
                  <a:moveTo>
                    <a:pt x="212" y="1"/>
                  </a:moveTo>
                  <a:lnTo>
                    <a:pt x="207" y="1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2" y="1"/>
                  </a:lnTo>
                  <a:close/>
                  <a:moveTo>
                    <a:pt x="203" y="1"/>
                  </a:moveTo>
                  <a:lnTo>
                    <a:pt x="198" y="1"/>
                  </a:lnTo>
                  <a:lnTo>
                    <a:pt x="198" y="0"/>
                  </a:lnTo>
                  <a:lnTo>
                    <a:pt x="203" y="0"/>
                  </a:lnTo>
                  <a:lnTo>
                    <a:pt x="203" y="1"/>
                  </a:lnTo>
                  <a:close/>
                  <a:moveTo>
                    <a:pt x="194" y="1"/>
                  </a:moveTo>
                  <a:lnTo>
                    <a:pt x="189" y="1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4" y="1"/>
                  </a:lnTo>
                  <a:close/>
                  <a:moveTo>
                    <a:pt x="185" y="1"/>
                  </a:moveTo>
                  <a:lnTo>
                    <a:pt x="180" y="1"/>
                  </a:lnTo>
                  <a:lnTo>
                    <a:pt x="180" y="0"/>
                  </a:lnTo>
                  <a:lnTo>
                    <a:pt x="185" y="0"/>
                  </a:lnTo>
                  <a:lnTo>
                    <a:pt x="185" y="1"/>
                  </a:lnTo>
                  <a:close/>
                  <a:moveTo>
                    <a:pt x="176" y="1"/>
                  </a:moveTo>
                  <a:lnTo>
                    <a:pt x="171" y="1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76" y="1"/>
                  </a:lnTo>
                  <a:close/>
                  <a:moveTo>
                    <a:pt x="167" y="1"/>
                  </a:moveTo>
                  <a:lnTo>
                    <a:pt x="162" y="1"/>
                  </a:lnTo>
                  <a:lnTo>
                    <a:pt x="162" y="0"/>
                  </a:lnTo>
                  <a:lnTo>
                    <a:pt x="167" y="0"/>
                  </a:lnTo>
                  <a:lnTo>
                    <a:pt x="167" y="1"/>
                  </a:lnTo>
                  <a:close/>
                  <a:moveTo>
                    <a:pt x="158" y="1"/>
                  </a:moveTo>
                  <a:lnTo>
                    <a:pt x="153" y="1"/>
                  </a:lnTo>
                  <a:lnTo>
                    <a:pt x="153" y="0"/>
                  </a:lnTo>
                  <a:lnTo>
                    <a:pt x="158" y="0"/>
                  </a:lnTo>
                  <a:lnTo>
                    <a:pt x="158" y="1"/>
                  </a:lnTo>
                  <a:close/>
                  <a:moveTo>
                    <a:pt x="149" y="1"/>
                  </a:moveTo>
                  <a:lnTo>
                    <a:pt x="144" y="1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49" y="1"/>
                  </a:lnTo>
                  <a:close/>
                  <a:moveTo>
                    <a:pt x="140" y="1"/>
                  </a:moveTo>
                  <a:lnTo>
                    <a:pt x="135" y="1"/>
                  </a:lnTo>
                  <a:lnTo>
                    <a:pt x="135" y="0"/>
                  </a:lnTo>
                  <a:lnTo>
                    <a:pt x="140" y="0"/>
                  </a:lnTo>
                  <a:lnTo>
                    <a:pt x="140" y="1"/>
                  </a:lnTo>
                  <a:close/>
                  <a:moveTo>
                    <a:pt x="131" y="1"/>
                  </a:moveTo>
                  <a:lnTo>
                    <a:pt x="126" y="1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1"/>
                  </a:lnTo>
                  <a:close/>
                  <a:moveTo>
                    <a:pt x="122" y="1"/>
                  </a:moveTo>
                  <a:lnTo>
                    <a:pt x="117" y="1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22" y="1"/>
                  </a:lnTo>
                  <a:close/>
                  <a:moveTo>
                    <a:pt x="113" y="1"/>
                  </a:moveTo>
                  <a:lnTo>
                    <a:pt x="107" y="1"/>
                  </a:lnTo>
                  <a:lnTo>
                    <a:pt x="107" y="0"/>
                  </a:lnTo>
                  <a:lnTo>
                    <a:pt x="113" y="0"/>
                  </a:lnTo>
                  <a:lnTo>
                    <a:pt x="113" y="1"/>
                  </a:lnTo>
                  <a:close/>
                  <a:moveTo>
                    <a:pt x="104" y="1"/>
                  </a:moveTo>
                  <a:lnTo>
                    <a:pt x="98" y="1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4" y="1"/>
                  </a:lnTo>
                  <a:close/>
                  <a:moveTo>
                    <a:pt x="94" y="1"/>
                  </a:moveTo>
                  <a:lnTo>
                    <a:pt x="89" y="1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4" y="1"/>
                  </a:lnTo>
                  <a:close/>
                  <a:moveTo>
                    <a:pt x="85" y="1"/>
                  </a:moveTo>
                  <a:lnTo>
                    <a:pt x="80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5" y="1"/>
                  </a:lnTo>
                  <a:close/>
                  <a:moveTo>
                    <a:pt x="76" y="1"/>
                  </a:moveTo>
                  <a:lnTo>
                    <a:pt x="71" y="1"/>
                  </a:lnTo>
                  <a:lnTo>
                    <a:pt x="71" y="0"/>
                  </a:lnTo>
                  <a:lnTo>
                    <a:pt x="76" y="0"/>
                  </a:lnTo>
                  <a:lnTo>
                    <a:pt x="76" y="1"/>
                  </a:lnTo>
                  <a:close/>
                  <a:moveTo>
                    <a:pt x="67" y="1"/>
                  </a:moveTo>
                  <a:lnTo>
                    <a:pt x="62" y="1"/>
                  </a:lnTo>
                  <a:lnTo>
                    <a:pt x="62" y="0"/>
                  </a:lnTo>
                  <a:lnTo>
                    <a:pt x="67" y="0"/>
                  </a:lnTo>
                  <a:lnTo>
                    <a:pt x="67" y="1"/>
                  </a:lnTo>
                  <a:close/>
                  <a:moveTo>
                    <a:pt x="58" y="1"/>
                  </a:moveTo>
                  <a:lnTo>
                    <a:pt x="53" y="1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58" y="1"/>
                  </a:lnTo>
                  <a:close/>
                  <a:moveTo>
                    <a:pt x="49" y="1"/>
                  </a:moveTo>
                  <a:lnTo>
                    <a:pt x="44" y="1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49" y="1"/>
                  </a:lnTo>
                  <a:close/>
                  <a:moveTo>
                    <a:pt x="40" y="1"/>
                  </a:moveTo>
                  <a:lnTo>
                    <a:pt x="35" y="1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0" y="1"/>
                  </a:lnTo>
                  <a:close/>
                  <a:moveTo>
                    <a:pt x="31" y="1"/>
                  </a:moveTo>
                  <a:lnTo>
                    <a:pt x="26" y="1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1" y="1"/>
                  </a:lnTo>
                  <a:close/>
                  <a:moveTo>
                    <a:pt x="22" y="1"/>
                  </a:moveTo>
                  <a:lnTo>
                    <a:pt x="17" y="1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2" y="1"/>
                  </a:lnTo>
                  <a:close/>
                  <a:moveTo>
                    <a:pt x="13" y="1"/>
                  </a:moveTo>
                  <a:lnTo>
                    <a:pt x="8" y="1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1"/>
                  </a:lnTo>
                  <a:close/>
                  <a:moveTo>
                    <a:pt x="4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close/>
                  <a:moveTo>
                    <a:pt x="1" y="6"/>
                  </a:moveTo>
                  <a:lnTo>
                    <a:pt x="1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1" y="6"/>
                  </a:lnTo>
                  <a:close/>
                  <a:moveTo>
                    <a:pt x="1" y="15"/>
                  </a:moveTo>
                  <a:lnTo>
                    <a:pt x="1" y="20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5"/>
                  </a:lnTo>
                  <a:close/>
                  <a:moveTo>
                    <a:pt x="1" y="24"/>
                  </a:moveTo>
                  <a:lnTo>
                    <a:pt x="1" y="29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1" y="24"/>
                  </a:lnTo>
                  <a:close/>
                  <a:moveTo>
                    <a:pt x="1" y="33"/>
                  </a:moveTo>
                  <a:lnTo>
                    <a:pt x="1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1" y="33"/>
                  </a:lnTo>
                  <a:close/>
                  <a:moveTo>
                    <a:pt x="1" y="42"/>
                  </a:moveTo>
                  <a:lnTo>
                    <a:pt x="1" y="48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1" y="42"/>
                  </a:lnTo>
                  <a:close/>
                  <a:moveTo>
                    <a:pt x="1" y="52"/>
                  </a:moveTo>
                  <a:lnTo>
                    <a:pt x="1" y="57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1" y="52"/>
                  </a:lnTo>
                  <a:close/>
                  <a:moveTo>
                    <a:pt x="1" y="61"/>
                  </a:moveTo>
                  <a:lnTo>
                    <a:pt x="1" y="66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1" y="61"/>
                  </a:lnTo>
                  <a:close/>
                  <a:moveTo>
                    <a:pt x="1" y="70"/>
                  </a:moveTo>
                  <a:lnTo>
                    <a:pt x="1" y="75"/>
                  </a:lnTo>
                  <a:lnTo>
                    <a:pt x="0" y="75"/>
                  </a:lnTo>
                  <a:lnTo>
                    <a:pt x="0" y="70"/>
                  </a:lnTo>
                  <a:lnTo>
                    <a:pt x="1" y="70"/>
                  </a:lnTo>
                  <a:close/>
                  <a:moveTo>
                    <a:pt x="1" y="79"/>
                  </a:moveTo>
                  <a:lnTo>
                    <a:pt x="1" y="84"/>
                  </a:lnTo>
                  <a:lnTo>
                    <a:pt x="0" y="84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8"/>
                  </a:moveTo>
                  <a:lnTo>
                    <a:pt x="1" y="93"/>
                  </a:lnTo>
                  <a:lnTo>
                    <a:pt x="0" y="93"/>
                  </a:lnTo>
                  <a:lnTo>
                    <a:pt x="0" y="88"/>
                  </a:lnTo>
                  <a:lnTo>
                    <a:pt x="1" y="88"/>
                  </a:lnTo>
                  <a:close/>
                  <a:moveTo>
                    <a:pt x="1" y="97"/>
                  </a:moveTo>
                  <a:lnTo>
                    <a:pt x="1" y="102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1" y="97"/>
                  </a:lnTo>
                  <a:close/>
                  <a:moveTo>
                    <a:pt x="1" y="106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1" y="106"/>
                  </a:lnTo>
                  <a:close/>
                  <a:moveTo>
                    <a:pt x="1" y="115"/>
                  </a:moveTo>
                  <a:lnTo>
                    <a:pt x="1" y="120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1" y="115"/>
                  </a:lnTo>
                  <a:close/>
                  <a:moveTo>
                    <a:pt x="1" y="124"/>
                  </a:moveTo>
                  <a:lnTo>
                    <a:pt x="1" y="129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1" y="124"/>
                  </a:lnTo>
                  <a:close/>
                  <a:moveTo>
                    <a:pt x="1" y="133"/>
                  </a:moveTo>
                  <a:lnTo>
                    <a:pt x="1" y="138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1" y="133"/>
                  </a:lnTo>
                  <a:close/>
                  <a:moveTo>
                    <a:pt x="1" y="142"/>
                  </a:moveTo>
                  <a:lnTo>
                    <a:pt x="1" y="147"/>
                  </a:lnTo>
                  <a:lnTo>
                    <a:pt x="0" y="147"/>
                  </a:lnTo>
                  <a:lnTo>
                    <a:pt x="0" y="142"/>
                  </a:lnTo>
                  <a:lnTo>
                    <a:pt x="1" y="142"/>
                  </a:lnTo>
                  <a:close/>
                  <a:moveTo>
                    <a:pt x="1" y="151"/>
                  </a:moveTo>
                  <a:lnTo>
                    <a:pt x="1" y="157"/>
                  </a:lnTo>
                  <a:lnTo>
                    <a:pt x="0" y="157"/>
                  </a:lnTo>
                  <a:lnTo>
                    <a:pt x="0" y="151"/>
                  </a:lnTo>
                  <a:lnTo>
                    <a:pt x="1" y="151"/>
                  </a:lnTo>
                  <a:close/>
                  <a:moveTo>
                    <a:pt x="1" y="160"/>
                  </a:moveTo>
                  <a:lnTo>
                    <a:pt x="1" y="166"/>
                  </a:lnTo>
                  <a:lnTo>
                    <a:pt x="0" y="166"/>
                  </a:lnTo>
                  <a:lnTo>
                    <a:pt x="0" y="160"/>
                  </a:lnTo>
                  <a:lnTo>
                    <a:pt x="1" y="160"/>
                  </a:lnTo>
                  <a:close/>
                  <a:moveTo>
                    <a:pt x="1" y="169"/>
                  </a:moveTo>
                  <a:lnTo>
                    <a:pt x="1" y="175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9"/>
                  </a:lnTo>
                  <a:close/>
                  <a:moveTo>
                    <a:pt x="3" y="175"/>
                  </a:moveTo>
                  <a:lnTo>
                    <a:pt x="8" y="175"/>
                  </a:lnTo>
                  <a:lnTo>
                    <a:pt x="8" y="177"/>
                  </a:lnTo>
                  <a:lnTo>
                    <a:pt x="3" y="177"/>
                  </a:lnTo>
                  <a:lnTo>
                    <a:pt x="3" y="175"/>
                  </a:lnTo>
                  <a:close/>
                  <a:moveTo>
                    <a:pt x="12" y="175"/>
                  </a:moveTo>
                  <a:lnTo>
                    <a:pt x="17" y="175"/>
                  </a:lnTo>
                  <a:lnTo>
                    <a:pt x="17" y="177"/>
                  </a:lnTo>
                  <a:lnTo>
                    <a:pt x="12" y="177"/>
                  </a:lnTo>
                  <a:lnTo>
                    <a:pt x="12" y="175"/>
                  </a:lnTo>
                  <a:close/>
                  <a:moveTo>
                    <a:pt x="21" y="175"/>
                  </a:moveTo>
                  <a:lnTo>
                    <a:pt x="26" y="175"/>
                  </a:lnTo>
                  <a:lnTo>
                    <a:pt x="26" y="177"/>
                  </a:lnTo>
                  <a:lnTo>
                    <a:pt x="21" y="177"/>
                  </a:lnTo>
                  <a:lnTo>
                    <a:pt x="21" y="175"/>
                  </a:lnTo>
                  <a:close/>
                  <a:moveTo>
                    <a:pt x="30" y="175"/>
                  </a:moveTo>
                  <a:lnTo>
                    <a:pt x="36" y="175"/>
                  </a:lnTo>
                  <a:lnTo>
                    <a:pt x="36" y="177"/>
                  </a:lnTo>
                  <a:lnTo>
                    <a:pt x="30" y="177"/>
                  </a:lnTo>
                  <a:lnTo>
                    <a:pt x="30" y="175"/>
                  </a:lnTo>
                  <a:close/>
                  <a:moveTo>
                    <a:pt x="39" y="175"/>
                  </a:moveTo>
                  <a:lnTo>
                    <a:pt x="45" y="175"/>
                  </a:lnTo>
                  <a:lnTo>
                    <a:pt x="45" y="177"/>
                  </a:lnTo>
                  <a:lnTo>
                    <a:pt x="39" y="177"/>
                  </a:lnTo>
                  <a:lnTo>
                    <a:pt x="39" y="175"/>
                  </a:lnTo>
                  <a:close/>
                  <a:moveTo>
                    <a:pt x="49" y="175"/>
                  </a:moveTo>
                  <a:lnTo>
                    <a:pt x="54" y="175"/>
                  </a:lnTo>
                  <a:lnTo>
                    <a:pt x="54" y="177"/>
                  </a:lnTo>
                  <a:lnTo>
                    <a:pt x="49" y="177"/>
                  </a:lnTo>
                  <a:lnTo>
                    <a:pt x="49" y="175"/>
                  </a:lnTo>
                  <a:close/>
                  <a:moveTo>
                    <a:pt x="58" y="175"/>
                  </a:moveTo>
                  <a:lnTo>
                    <a:pt x="63" y="175"/>
                  </a:lnTo>
                  <a:lnTo>
                    <a:pt x="63" y="177"/>
                  </a:lnTo>
                  <a:lnTo>
                    <a:pt x="58" y="177"/>
                  </a:lnTo>
                  <a:lnTo>
                    <a:pt x="58" y="175"/>
                  </a:lnTo>
                  <a:close/>
                  <a:moveTo>
                    <a:pt x="67" y="175"/>
                  </a:moveTo>
                  <a:lnTo>
                    <a:pt x="72" y="175"/>
                  </a:lnTo>
                  <a:lnTo>
                    <a:pt x="72" y="177"/>
                  </a:lnTo>
                  <a:lnTo>
                    <a:pt x="67" y="177"/>
                  </a:lnTo>
                  <a:lnTo>
                    <a:pt x="67" y="175"/>
                  </a:lnTo>
                  <a:close/>
                  <a:moveTo>
                    <a:pt x="76" y="175"/>
                  </a:moveTo>
                  <a:lnTo>
                    <a:pt x="81" y="175"/>
                  </a:lnTo>
                  <a:lnTo>
                    <a:pt x="81" y="177"/>
                  </a:lnTo>
                  <a:lnTo>
                    <a:pt x="76" y="177"/>
                  </a:lnTo>
                  <a:lnTo>
                    <a:pt x="76" y="175"/>
                  </a:lnTo>
                  <a:close/>
                  <a:moveTo>
                    <a:pt x="85" y="175"/>
                  </a:moveTo>
                  <a:lnTo>
                    <a:pt x="90" y="175"/>
                  </a:lnTo>
                  <a:lnTo>
                    <a:pt x="90" y="177"/>
                  </a:lnTo>
                  <a:lnTo>
                    <a:pt x="85" y="177"/>
                  </a:lnTo>
                  <a:lnTo>
                    <a:pt x="85" y="175"/>
                  </a:lnTo>
                  <a:close/>
                  <a:moveTo>
                    <a:pt x="94" y="175"/>
                  </a:moveTo>
                  <a:lnTo>
                    <a:pt x="99" y="175"/>
                  </a:lnTo>
                  <a:lnTo>
                    <a:pt x="99" y="177"/>
                  </a:lnTo>
                  <a:lnTo>
                    <a:pt x="94" y="177"/>
                  </a:lnTo>
                  <a:lnTo>
                    <a:pt x="94" y="175"/>
                  </a:lnTo>
                  <a:close/>
                  <a:moveTo>
                    <a:pt x="103" y="175"/>
                  </a:moveTo>
                  <a:lnTo>
                    <a:pt x="108" y="175"/>
                  </a:lnTo>
                  <a:lnTo>
                    <a:pt x="108" y="177"/>
                  </a:lnTo>
                  <a:lnTo>
                    <a:pt x="103" y="177"/>
                  </a:lnTo>
                  <a:lnTo>
                    <a:pt x="103" y="175"/>
                  </a:lnTo>
                  <a:close/>
                  <a:moveTo>
                    <a:pt x="112" y="175"/>
                  </a:moveTo>
                  <a:lnTo>
                    <a:pt x="117" y="175"/>
                  </a:lnTo>
                  <a:lnTo>
                    <a:pt x="117" y="177"/>
                  </a:lnTo>
                  <a:lnTo>
                    <a:pt x="112" y="177"/>
                  </a:lnTo>
                  <a:lnTo>
                    <a:pt x="112" y="175"/>
                  </a:lnTo>
                  <a:close/>
                  <a:moveTo>
                    <a:pt x="121" y="175"/>
                  </a:moveTo>
                  <a:lnTo>
                    <a:pt x="126" y="175"/>
                  </a:lnTo>
                  <a:lnTo>
                    <a:pt x="126" y="177"/>
                  </a:lnTo>
                  <a:lnTo>
                    <a:pt x="121" y="177"/>
                  </a:lnTo>
                  <a:lnTo>
                    <a:pt x="121" y="175"/>
                  </a:lnTo>
                  <a:close/>
                  <a:moveTo>
                    <a:pt x="130" y="175"/>
                  </a:moveTo>
                  <a:lnTo>
                    <a:pt x="135" y="175"/>
                  </a:lnTo>
                  <a:lnTo>
                    <a:pt x="135" y="177"/>
                  </a:lnTo>
                  <a:lnTo>
                    <a:pt x="130" y="177"/>
                  </a:lnTo>
                  <a:lnTo>
                    <a:pt x="130" y="175"/>
                  </a:lnTo>
                  <a:close/>
                  <a:moveTo>
                    <a:pt x="139" y="175"/>
                  </a:moveTo>
                  <a:lnTo>
                    <a:pt x="144" y="175"/>
                  </a:lnTo>
                  <a:lnTo>
                    <a:pt x="144" y="177"/>
                  </a:lnTo>
                  <a:lnTo>
                    <a:pt x="139" y="177"/>
                  </a:lnTo>
                  <a:lnTo>
                    <a:pt x="139" y="175"/>
                  </a:lnTo>
                  <a:close/>
                  <a:moveTo>
                    <a:pt x="148" y="175"/>
                  </a:moveTo>
                  <a:lnTo>
                    <a:pt x="153" y="175"/>
                  </a:lnTo>
                  <a:lnTo>
                    <a:pt x="153" y="177"/>
                  </a:lnTo>
                  <a:lnTo>
                    <a:pt x="148" y="177"/>
                  </a:lnTo>
                  <a:lnTo>
                    <a:pt x="148" y="175"/>
                  </a:lnTo>
                  <a:close/>
                  <a:moveTo>
                    <a:pt x="157" y="175"/>
                  </a:moveTo>
                  <a:lnTo>
                    <a:pt x="162" y="175"/>
                  </a:lnTo>
                  <a:lnTo>
                    <a:pt x="162" y="177"/>
                  </a:lnTo>
                  <a:lnTo>
                    <a:pt x="157" y="177"/>
                  </a:lnTo>
                  <a:lnTo>
                    <a:pt x="157" y="175"/>
                  </a:lnTo>
                  <a:close/>
                  <a:moveTo>
                    <a:pt x="166" y="175"/>
                  </a:moveTo>
                  <a:lnTo>
                    <a:pt x="172" y="175"/>
                  </a:lnTo>
                  <a:lnTo>
                    <a:pt x="172" y="177"/>
                  </a:lnTo>
                  <a:lnTo>
                    <a:pt x="166" y="177"/>
                  </a:lnTo>
                  <a:lnTo>
                    <a:pt x="166" y="175"/>
                  </a:lnTo>
                  <a:close/>
                  <a:moveTo>
                    <a:pt x="175" y="175"/>
                  </a:moveTo>
                  <a:lnTo>
                    <a:pt x="181" y="175"/>
                  </a:lnTo>
                  <a:lnTo>
                    <a:pt x="181" y="177"/>
                  </a:lnTo>
                  <a:lnTo>
                    <a:pt x="175" y="177"/>
                  </a:lnTo>
                  <a:lnTo>
                    <a:pt x="175" y="175"/>
                  </a:lnTo>
                  <a:close/>
                  <a:moveTo>
                    <a:pt x="184" y="175"/>
                  </a:moveTo>
                  <a:lnTo>
                    <a:pt x="190" y="175"/>
                  </a:lnTo>
                  <a:lnTo>
                    <a:pt x="190" y="177"/>
                  </a:lnTo>
                  <a:lnTo>
                    <a:pt x="184" y="177"/>
                  </a:lnTo>
                  <a:lnTo>
                    <a:pt x="184" y="175"/>
                  </a:lnTo>
                  <a:close/>
                  <a:moveTo>
                    <a:pt x="193" y="175"/>
                  </a:moveTo>
                  <a:lnTo>
                    <a:pt x="199" y="175"/>
                  </a:lnTo>
                  <a:lnTo>
                    <a:pt x="199" y="177"/>
                  </a:lnTo>
                  <a:lnTo>
                    <a:pt x="193" y="177"/>
                  </a:lnTo>
                  <a:lnTo>
                    <a:pt x="193" y="175"/>
                  </a:lnTo>
                  <a:close/>
                  <a:moveTo>
                    <a:pt x="203" y="175"/>
                  </a:moveTo>
                  <a:lnTo>
                    <a:pt x="208" y="175"/>
                  </a:lnTo>
                  <a:lnTo>
                    <a:pt x="208" y="177"/>
                  </a:lnTo>
                  <a:lnTo>
                    <a:pt x="203" y="177"/>
                  </a:lnTo>
                  <a:lnTo>
                    <a:pt x="203" y="175"/>
                  </a:lnTo>
                  <a:close/>
                  <a:moveTo>
                    <a:pt x="212" y="175"/>
                  </a:moveTo>
                  <a:lnTo>
                    <a:pt x="217" y="175"/>
                  </a:lnTo>
                  <a:lnTo>
                    <a:pt x="217" y="177"/>
                  </a:lnTo>
                  <a:lnTo>
                    <a:pt x="212" y="177"/>
                  </a:lnTo>
                  <a:lnTo>
                    <a:pt x="212" y="175"/>
                  </a:lnTo>
                  <a:close/>
                  <a:moveTo>
                    <a:pt x="221" y="175"/>
                  </a:moveTo>
                  <a:lnTo>
                    <a:pt x="226" y="175"/>
                  </a:lnTo>
                  <a:lnTo>
                    <a:pt x="226" y="177"/>
                  </a:lnTo>
                  <a:lnTo>
                    <a:pt x="221" y="177"/>
                  </a:lnTo>
                  <a:lnTo>
                    <a:pt x="221" y="175"/>
                  </a:lnTo>
                  <a:close/>
                  <a:moveTo>
                    <a:pt x="230" y="175"/>
                  </a:moveTo>
                  <a:lnTo>
                    <a:pt x="235" y="175"/>
                  </a:lnTo>
                  <a:lnTo>
                    <a:pt x="235" y="177"/>
                  </a:lnTo>
                  <a:lnTo>
                    <a:pt x="230" y="177"/>
                  </a:lnTo>
                  <a:lnTo>
                    <a:pt x="230" y="175"/>
                  </a:lnTo>
                  <a:close/>
                  <a:moveTo>
                    <a:pt x="239" y="175"/>
                  </a:moveTo>
                  <a:lnTo>
                    <a:pt x="244" y="175"/>
                  </a:lnTo>
                  <a:lnTo>
                    <a:pt x="244" y="177"/>
                  </a:lnTo>
                  <a:lnTo>
                    <a:pt x="239" y="177"/>
                  </a:lnTo>
                  <a:lnTo>
                    <a:pt x="239" y="175"/>
                  </a:lnTo>
                  <a:close/>
                  <a:moveTo>
                    <a:pt x="248" y="175"/>
                  </a:moveTo>
                  <a:lnTo>
                    <a:pt x="253" y="175"/>
                  </a:lnTo>
                  <a:lnTo>
                    <a:pt x="253" y="177"/>
                  </a:lnTo>
                  <a:lnTo>
                    <a:pt x="248" y="177"/>
                  </a:lnTo>
                  <a:lnTo>
                    <a:pt x="248" y="175"/>
                  </a:lnTo>
                  <a:close/>
                  <a:moveTo>
                    <a:pt x="257" y="175"/>
                  </a:moveTo>
                  <a:lnTo>
                    <a:pt x="262" y="175"/>
                  </a:lnTo>
                  <a:lnTo>
                    <a:pt x="262" y="177"/>
                  </a:lnTo>
                  <a:lnTo>
                    <a:pt x="257" y="177"/>
                  </a:lnTo>
                  <a:lnTo>
                    <a:pt x="257" y="175"/>
                  </a:lnTo>
                  <a:close/>
                  <a:moveTo>
                    <a:pt x="266" y="175"/>
                  </a:moveTo>
                  <a:lnTo>
                    <a:pt x="271" y="175"/>
                  </a:lnTo>
                  <a:lnTo>
                    <a:pt x="271" y="177"/>
                  </a:lnTo>
                  <a:lnTo>
                    <a:pt x="266" y="177"/>
                  </a:lnTo>
                  <a:lnTo>
                    <a:pt x="266" y="175"/>
                  </a:lnTo>
                  <a:close/>
                  <a:moveTo>
                    <a:pt x="275" y="175"/>
                  </a:moveTo>
                  <a:lnTo>
                    <a:pt x="280" y="175"/>
                  </a:lnTo>
                  <a:lnTo>
                    <a:pt x="280" y="177"/>
                  </a:lnTo>
                  <a:lnTo>
                    <a:pt x="275" y="177"/>
                  </a:lnTo>
                  <a:lnTo>
                    <a:pt x="275" y="175"/>
                  </a:lnTo>
                  <a:close/>
                  <a:moveTo>
                    <a:pt x="284" y="175"/>
                  </a:moveTo>
                  <a:lnTo>
                    <a:pt x="289" y="175"/>
                  </a:lnTo>
                  <a:lnTo>
                    <a:pt x="289" y="177"/>
                  </a:lnTo>
                  <a:lnTo>
                    <a:pt x="284" y="177"/>
                  </a:lnTo>
                  <a:lnTo>
                    <a:pt x="284" y="175"/>
                  </a:lnTo>
                  <a:close/>
                  <a:moveTo>
                    <a:pt x="293" y="175"/>
                  </a:moveTo>
                  <a:lnTo>
                    <a:pt x="298" y="175"/>
                  </a:lnTo>
                  <a:lnTo>
                    <a:pt x="298" y="177"/>
                  </a:lnTo>
                  <a:lnTo>
                    <a:pt x="293" y="177"/>
                  </a:lnTo>
                  <a:lnTo>
                    <a:pt x="293" y="175"/>
                  </a:lnTo>
                  <a:close/>
                  <a:moveTo>
                    <a:pt x="302" y="175"/>
                  </a:moveTo>
                  <a:lnTo>
                    <a:pt x="307" y="175"/>
                  </a:lnTo>
                  <a:lnTo>
                    <a:pt x="307" y="177"/>
                  </a:lnTo>
                  <a:lnTo>
                    <a:pt x="302" y="177"/>
                  </a:lnTo>
                  <a:lnTo>
                    <a:pt x="302" y="175"/>
                  </a:lnTo>
                  <a:close/>
                  <a:moveTo>
                    <a:pt x="311" y="175"/>
                  </a:moveTo>
                  <a:lnTo>
                    <a:pt x="317" y="175"/>
                  </a:lnTo>
                  <a:lnTo>
                    <a:pt x="317" y="177"/>
                  </a:lnTo>
                  <a:lnTo>
                    <a:pt x="311" y="177"/>
                  </a:lnTo>
                  <a:lnTo>
                    <a:pt x="311" y="175"/>
                  </a:lnTo>
                  <a:close/>
                  <a:moveTo>
                    <a:pt x="320" y="175"/>
                  </a:moveTo>
                  <a:lnTo>
                    <a:pt x="326" y="175"/>
                  </a:lnTo>
                  <a:lnTo>
                    <a:pt x="326" y="177"/>
                  </a:lnTo>
                  <a:lnTo>
                    <a:pt x="320" y="177"/>
                  </a:lnTo>
                  <a:lnTo>
                    <a:pt x="320" y="175"/>
                  </a:lnTo>
                  <a:close/>
                  <a:moveTo>
                    <a:pt x="329" y="175"/>
                  </a:moveTo>
                  <a:lnTo>
                    <a:pt x="335" y="175"/>
                  </a:lnTo>
                  <a:lnTo>
                    <a:pt x="335" y="177"/>
                  </a:lnTo>
                  <a:lnTo>
                    <a:pt x="329" y="177"/>
                  </a:lnTo>
                  <a:lnTo>
                    <a:pt x="329" y="175"/>
                  </a:lnTo>
                  <a:close/>
                  <a:moveTo>
                    <a:pt x="339" y="175"/>
                  </a:moveTo>
                  <a:lnTo>
                    <a:pt x="344" y="175"/>
                  </a:lnTo>
                  <a:lnTo>
                    <a:pt x="344" y="177"/>
                  </a:lnTo>
                  <a:lnTo>
                    <a:pt x="339" y="177"/>
                  </a:lnTo>
                  <a:lnTo>
                    <a:pt x="339" y="175"/>
                  </a:lnTo>
                  <a:close/>
                  <a:moveTo>
                    <a:pt x="348" y="175"/>
                  </a:moveTo>
                  <a:lnTo>
                    <a:pt x="353" y="175"/>
                  </a:lnTo>
                  <a:lnTo>
                    <a:pt x="353" y="177"/>
                  </a:lnTo>
                  <a:lnTo>
                    <a:pt x="348" y="177"/>
                  </a:lnTo>
                  <a:lnTo>
                    <a:pt x="348" y="175"/>
                  </a:lnTo>
                  <a:close/>
                  <a:moveTo>
                    <a:pt x="357" y="175"/>
                  </a:moveTo>
                  <a:lnTo>
                    <a:pt x="362" y="175"/>
                  </a:lnTo>
                  <a:lnTo>
                    <a:pt x="362" y="177"/>
                  </a:lnTo>
                  <a:lnTo>
                    <a:pt x="357" y="177"/>
                  </a:lnTo>
                  <a:lnTo>
                    <a:pt x="357" y="175"/>
                  </a:lnTo>
                  <a:close/>
                  <a:moveTo>
                    <a:pt x="366" y="175"/>
                  </a:moveTo>
                  <a:lnTo>
                    <a:pt x="371" y="175"/>
                  </a:lnTo>
                  <a:lnTo>
                    <a:pt x="371" y="177"/>
                  </a:lnTo>
                  <a:lnTo>
                    <a:pt x="366" y="177"/>
                  </a:lnTo>
                  <a:lnTo>
                    <a:pt x="366" y="175"/>
                  </a:lnTo>
                  <a:close/>
                  <a:moveTo>
                    <a:pt x="375" y="175"/>
                  </a:moveTo>
                  <a:lnTo>
                    <a:pt x="380" y="175"/>
                  </a:lnTo>
                  <a:lnTo>
                    <a:pt x="380" y="177"/>
                  </a:lnTo>
                  <a:lnTo>
                    <a:pt x="375" y="177"/>
                  </a:lnTo>
                  <a:lnTo>
                    <a:pt x="375" y="175"/>
                  </a:lnTo>
                  <a:close/>
                  <a:moveTo>
                    <a:pt x="384" y="175"/>
                  </a:moveTo>
                  <a:lnTo>
                    <a:pt x="389" y="175"/>
                  </a:lnTo>
                  <a:lnTo>
                    <a:pt x="389" y="177"/>
                  </a:lnTo>
                  <a:lnTo>
                    <a:pt x="384" y="177"/>
                  </a:lnTo>
                  <a:lnTo>
                    <a:pt x="384" y="175"/>
                  </a:lnTo>
                  <a:close/>
                  <a:moveTo>
                    <a:pt x="393" y="175"/>
                  </a:moveTo>
                  <a:lnTo>
                    <a:pt x="398" y="175"/>
                  </a:lnTo>
                  <a:lnTo>
                    <a:pt x="398" y="177"/>
                  </a:lnTo>
                  <a:lnTo>
                    <a:pt x="393" y="177"/>
                  </a:lnTo>
                  <a:lnTo>
                    <a:pt x="393" y="175"/>
                  </a:lnTo>
                  <a:close/>
                  <a:moveTo>
                    <a:pt x="402" y="175"/>
                  </a:moveTo>
                  <a:lnTo>
                    <a:pt x="407" y="175"/>
                  </a:lnTo>
                  <a:lnTo>
                    <a:pt x="407" y="177"/>
                  </a:lnTo>
                  <a:lnTo>
                    <a:pt x="402" y="177"/>
                  </a:lnTo>
                  <a:lnTo>
                    <a:pt x="402" y="175"/>
                  </a:lnTo>
                  <a:close/>
                  <a:moveTo>
                    <a:pt x="411" y="175"/>
                  </a:moveTo>
                  <a:lnTo>
                    <a:pt x="416" y="175"/>
                  </a:lnTo>
                  <a:lnTo>
                    <a:pt x="416" y="177"/>
                  </a:lnTo>
                  <a:lnTo>
                    <a:pt x="411" y="177"/>
                  </a:lnTo>
                  <a:lnTo>
                    <a:pt x="411" y="175"/>
                  </a:lnTo>
                  <a:close/>
                  <a:moveTo>
                    <a:pt x="420" y="175"/>
                  </a:moveTo>
                  <a:lnTo>
                    <a:pt x="425" y="175"/>
                  </a:lnTo>
                  <a:lnTo>
                    <a:pt x="425" y="177"/>
                  </a:lnTo>
                  <a:lnTo>
                    <a:pt x="420" y="177"/>
                  </a:lnTo>
                  <a:lnTo>
                    <a:pt x="420" y="175"/>
                  </a:lnTo>
                  <a:close/>
                  <a:moveTo>
                    <a:pt x="429" y="175"/>
                  </a:moveTo>
                  <a:lnTo>
                    <a:pt x="434" y="175"/>
                  </a:lnTo>
                  <a:lnTo>
                    <a:pt x="434" y="177"/>
                  </a:lnTo>
                  <a:lnTo>
                    <a:pt x="429" y="177"/>
                  </a:lnTo>
                  <a:lnTo>
                    <a:pt x="429" y="175"/>
                  </a:lnTo>
                  <a:close/>
                  <a:moveTo>
                    <a:pt x="438" y="175"/>
                  </a:moveTo>
                  <a:lnTo>
                    <a:pt x="443" y="175"/>
                  </a:lnTo>
                  <a:lnTo>
                    <a:pt x="443" y="177"/>
                  </a:lnTo>
                  <a:lnTo>
                    <a:pt x="438" y="177"/>
                  </a:lnTo>
                  <a:lnTo>
                    <a:pt x="438" y="175"/>
                  </a:lnTo>
                  <a:close/>
                  <a:moveTo>
                    <a:pt x="447" y="175"/>
                  </a:moveTo>
                  <a:lnTo>
                    <a:pt x="452" y="175"/>
                  </a:lnTo>
                  <a:lnTo>
                    <a:pt x="452" y="177"/>
                  </a:lnTo>
                  <a:lnTo>
                    <a:pt x="447" y="177"/>
                  </a:lnTo>
                  <a:lnTo>
                    <a:pt x="447" y="175"/>
                  </a:lnTo>
                  <a:close/>
                  <a:moveTo>
                    <a:pt x="456" y="175"/>
                  </a:moveTo>
                  <a:lnTo>
                    <a:pt x="461" y="175"/>
                  </a:lnTo>
                  <a:lnTo>
                    <a:pt x="461" y="177"/>
                  </a:lnTo>
                  <a:lnTo>
                    <a:pt x="456" y="177"/>
                  </a:lnTo>
                  <a:lnTo>
                    <a:pt x="456" y="175"/>
                  </a:lnTo>
                  <a:close/>
                  <a:moveTo>
                    <a:pt x="465" y="175"/>
                  </a:moveTo>
                  <a:lnTo>
                    <a:pt x="471" y="175"/>
                  </a:lnTo>
                  <a:lnTo>
                    <a:pt x="471" y="177"/>
                  </a:lnTo>
                  <a:lnTo>
                    <a:pt x="465" y="177"/>
                  </a:lnTo>
                  <a:lnTo>
                    <a:pt x="465" y="175"/>
                  </a:lnTo>
                  <a:close/>
                  <a:moveTo>
                    <a:pt x="474" y="175"/>
                  </a:moveTo>
                  <a:lnTo>
                    <a:pt x="480" y="175"/>
                  </a:lnTo>
                  <a:lnTo>
                    <a:pt x="480" y="177"/>
                  </a:lnTo>
                  <a:lnTo>
                    <a:pt x="474" y="177"/>
                  </a:lnTo>
                  <a:lnTo>
                    <a:pt x="474" y="175"/>
                  </a:lnTo>
                  <a:close/>
                  <a:moveTo>
                    <a:pt x="484" y="175"/>
                  </a:moveTo>
                  <a:lnTo>
                    <a:pt x="489" y="175"/>
                  </a:lnTo>
                  <a:lnTo>
                    <a:pt x="489" y="177"/>
                  </a:lnTo>
                  <a:lnTo>
                    <a:pt x="484" y="177"/>
                  </a:lnTo>
                  <a:lnTo>
                    <a:pt x="484" y="175"/>
                  </a:lnTo>
                  <a:close/>
                  <a:moveTo>
                    <a:pt x="493" y="175"/>
                  </a:moveTo>
                  <a:lnTo>
                    <a:pt x="498" y="175"/>
                  </a:lnTo>
                  <a:lnTo>
                    <a:pt x="498" y="177"/>
                  </a:lnTo>
                  <a:lnTo>
                    <a:pt x="493" y="177"/>
                  </a:lnTo>
                  <a:lnTo>
                    <a:pt x="493" y="175"/>
                  </a:lnTo>
                  <a:close/>
                  <a:moveTo>
                    <a:pt x="502" y="175"/>
                  </a:moveTo>
                  <a:lnTo>
                    <a:pt x="507" y="175"/>
                  </a:lnTo>
                  <a:lnTo>
                    <a:pt x="507" y="177"/>
                  </a:lnTo>
                  <a:lnTo>
                    <a:pt x="502" y="177"/>
                  </a:lnTo>
                  <a:lnTo>
                    <a:pt x="502" y="175"/>
                  </a:lnTo>
                  <a:close/>
                  <a:moveTo>
                    <a:pt x="511" y="175"/>
                  </a:moveTo>
                  <a:lnTo>
                    <a:pt x="516" y="175"/>
                  </a:lnTo>
                  <a:lnTo>
                    <a:pt x="516" y="177"/>
                  </a:lnTo>
                  <a:lnTo>
                    <a:pt x="511" y="177"/>
                  </a:lnTo>
                  <a:lnTo>
                    <a:pt x="511" y="175"/>
                  </a:lnTo>
                  <a:close/>
                  <a:moveTo>
                    <a:pt x="520" y="175"/>
                  </a:moveTo>
                  <a:lnTo>
                    <a:pt x="525" y="175"/>
                  </a:lnTo>
                  <a:lnTo>
                    <a:pt x="525" y="177"/>
                  </a:lnTo>
                  <a:lnTo>
                    <a:pt x="520" y="177"/>
                  </a:lnTo>
                  <a:lnTo>
                    <a:pt x="520" y="175"/>
                  </a:lnTo>
                  <a:close/>
                  <a:moveTo>
                    <a:pt x="529" y="175"/>
                  </a:moveTo>
                  <a:lnTo>
                    <a:pt x="534" y="175"/>
                  </a:lnTo>
                  <a:lnTo>
                    <a:pt x="534" y="177"/>
                  </a:lnTo>
                  <a:lnTo>
                    <a:pt x="529" y="177"/>
                  </a:lnTo>
                  <a:lnTo>
                    <a:pt x="529" y="175"/>
                  </a:lnTo>
                  <a:close/>
                  <a:moveTo>
                    <a:pt x="538" y="175"/>
                  </a:moveTo>
                  <a:lnTo>
                    <a:pt x="539" y="175"/>
                  </a:lnTo>
                  <a:lnTo>
                    <a:pt x="538" y="176"/>
                  </a:lnTo>
                  <a:lnTo>
                    <a:pt x="538" y="171"/>
                  </a:lnTo>
                  <a:lnTo>
                    <a:pt x="539" y="171"/>
                  </a:lnTo>
                  <a:lnTo>
                    <a:pt x="539" y="177"/>
                  </a:lnTo>
                  <a:lnTo>
                    <a:pt x="538" y="177"/>
                  </a:lnTo>
                  <a:lnTo>
                    <a:pt x="538" y="175"/>
                  </a:lnTo>
                  <a:close/>
                  <a:moveTo>
                    <a:pt x="538" y="167"/>
                  </a:moveTo>
                  <a:lnTo>
                    <a:pt x="538" y="162"/>
                  </a:lnTo>
                  <a:lnTo>
                    <a:pt x="539" y="162"/>
                  </a:lnTo>
                  <a:lnTo>
                    <a:pt x="539" y="167"/>
                  </a:lnTo>
                  <a:lnTo>
                    <a:pt x="538" y="167"/>
                  </a:lnTo>
                  <a:close/>
                  <a:moveTo>
                    <a:pt x="538" y="158"/>
                  </a:moveTo>
                  <a:lnTo>
                    <a:pt x="538" y="153"/>
                  </a:lnTo>
                  <a:lnTo>
                    <a:pt x="539" y="153"/>
                  </a:lnTo>
                  <a:lnTo>
                    <a:pt x="539" y="158"/>
                  </a:lnTo>
                  <a:lnTo>
                    <a:pt x="538" y="158"/>
                  </a:lnTo>
                  <a:close/>
                  <a:moveTo>
                    <a:pt x="538" y="149"/>
                  </a:moveTo>
                  <a:lnTo>
                    <a:pt x="538" y="144"/>
                  </a:lnTo>
                  <a:lnTo>
                    <a:pt x="539" y="144"/>
                  </a:lnTo>
                  <a:lnTo>
                    <a:pt x="539" y="149"/>
                  </a:lnTo>
                  <a:lnTo>
                    <a:pt x="538" y="149"/>
                  </a:lnTo>
                  <a:close/>
                  <a:moveTo>
                    <a:pt x="538" y="140"/>
                  </a:moveTo>
                  <a:lnTo>
                    <a:pt x="538" y="135"/>
                  </a:lnTo>
                  <a:lnTo>
                    <a:pt x="539" y="135"/>
                  </a:lnTo>
                  <a:lnTo>
                    <a:pt x="539" y="140"/>
                  </a:lnTo>
                  <a:lnTo>
                    <a:pt x="538" y="140"/>
                  </a:lnTo>
                  <a:close/>
                  <a:moveTo>
                    <a:pt x="538" y="131"/>
                  </a:moveTo>
                  <a:lnTo>
                    <a:pt x="538" y="126"/>
                  </a:lnTo>
                  <a:lnTo>
                    <a:pt x="539" y="126"/>
                  </a:lnTo>
                  <a:lnTo>
                    <a:pt x="539" y="131"/>
                  </a:lnTo>
                  <a:lnTo>
                    <a:pt x="538" y="131"/>
                  </a:lnTo>
                  <a:close/>
                  <a:moveTo>
                    <a:pt x="538" y="122"/>
                  </a:moveTo>
                  <a:lnTo>
                    <a:pt x="538" y="117"/>
                  </a:lnTo>
                  <a:lnTo>
                    <a:pt x="539" y="117"/>
                  </a:lnTo>
                  <a:lnTo>
                    <a:pt x="539" y="122"/>
                  </a:lnTo>
                  <a:lnTo>
                    <a:pt x="538" y="122"/>
                  </a:lnTo>
                  <a:close/>
                  <a:moveTo>
                    <a:pt x="538" y="113"/>
                  </a:moveTo>
                  <a:lnTo>
                    <a:pt x="538" y="108"/>
                  </a:lnTo>
                  <a:lnTo>
                    <a:pt x="539" y="108"/>
                  </a:lnTo>
                  <a:lnTo>
                    <a:pt x="539" y="113"/>
                  </a:lnTo>
                  <a:lnTo>
                    <a:pt x="538" y="113"/>
                  </a:lnTo>
                  <a:close/>
                  <a:moveTo>
                    <a:pt x="538" y="104"/>
                  </a:moveTo>
                  <a:lnTo>
                    <a:pt x="538" y="99"/>
                  </a:lnTo>
                  <a:lnTo>
                    <a:pt x="539" y="99"/>
                  </a:lnTo>
                  <a:lnTo>
                    <a:pt x="539" y="104"/>
                  </a:lnTo>
                  <a:lnTo>
                    <a:pt x="538" y="104"/>
                  </a:lnTo>
                  <a:close/>
                  <a:moveTo>
                    <a:pt x="538" y="95"/>
                  </a:moveTo>
                  <a:lnTo>
                    <a:pt x="538" y="90"/>
                  </a:lnTo>
                  <a:lnTo>
                    <a:pt x="539" y="90"/>
                  </a:lnTo>
                  <a:lnTo>
                    <a:pt x="539" y="95"/>
                  </a:lnTo>
                  <a:lnTo>
                    <a:pt x="538" y="95"/>
                  </a:lnTo>
                  <a:close/>
                  <a:moveTo>
                    <a:pt x="538" y="86"/>
                  </a:moveTo>
                  <a:lnTo>
                    <a:pt x="538" y="81"/>
                  </a:lnTo>
                  <a:lnTo>
                    <a:pt x="539" y="81"/>
                  </a:lnTo>
                  <a:lnTo>
                    <a:pt x="539" y="86"/>
                  </a:lnTo>
                  <a:lnTo>
                    <a:pt x="538" y="86"/>
                  </a:lnTo>
                  <a:close/>
                  <a:moveTo>
                    <a:pt x="538" y="77"/>
                  </a:moveTo>
                  <a:lnTo>
                    <a:pt x="538" y="72"/>
                  </a:lnTo>
                  <a:lnTo>
                    <a:pt x="539" y="72"/>
                  </a:lnTo>
                  <a:lnTo>
                    <a:pt x="539" y="77"/>
                  </a:lnTo>
                  <a:lnTo>
                    <a:pt x="538" y="77"/>
                  </a:lnTo>
                  <a:close/>
                  <a:moveTo>
                    <a:pt x="538" y="68"/>
                  </a:moveTo>
                  <a:lnTo>
                    <a:pt x="538" y="63"/>
                  </a:lnTo>
                  <a:lnTo>
                    <a:pt x="539" y="63"/>
                  </a:lnTo>
                  <a:lnTo>
                    <a:pt x="539" y="68"/>
                  </a:lnTo>
                  <a:lnTo>
                    <a:pt x="538" y="68"/>
                  </a:lnTo>
                  <a:close/>
                  <a:moveTo>
                    <a:pt x="538" y="59"/>
                  </a:moveTo>
                  <a:lnTo>
                    <a:pt x="538" y="54"/>
                  </a:lnTo>
                  <a:lnTo>
                    <a:pt x="539" y="54"/>
                  </a:lnTo>
                  <a:lnTo>
                    <a:pt x="539" y="59"/>
                  </a:lnTo>
                  <a:lnTo>
                    <a:pt x="538" y="59"/>
                  </a:lnTo>
                  <a:close/>
                  <a:moveTo>
                    <a:pt x="538" y="50"/>
                  </a:moveTo>
                  <a:lnTo>
                    <a:pt x="538" y="44"/>
                  </a:lnTo>
                  <a:lnTo>
                    <a:pt x="539" y="44"/>
                  </a:lnTo>
                  <a:lnTo>
                    <a:pt x="539" y="50"/>
                  </a:lnTo>
                  <a:lnTo>
                    <a:pt x="538" y="50"/>
                  </a:lnTo>
                  <a:close/>
                  <a:moveTo>
                    <a:pt x="538" y="41"/>
                  </a:moveTo>
                  <a:lnTo>
                    <a:pt x="538" y="35"/>
                  </a:lnTo>
                  <a:lnTo>
                    <a:pt x="539" y="35"/>
                  </a:lnTo>
                  <a:lnTo>
                    <a:pt x="539" y="41"/>
                  </a:lnTo>
                  <a:lnTo>
                    <a:pt x="538" y="41"/>
                  </a:lnTo>
                  <a:close/>
                  <a:moveTo>
                    <a:pt x="538" y="31"/>
                  </a:moveTo>
                  <a:lnTo>
                    <a:pt x="538" y="26"/>
                  </a:lnTo>
                  <a:lnTo>
                    <a:pt x="539" y="26"/>
                  </a:lnTo>
                  <a:lnTo>
                    <a:pt x="539" y="31"/>
                  </a:lnTo>
                  <a:lnTo>
                    <a:pt x="538" y="31"/>
                  </a:lnTo>
                  <a:close/>
                  <a:moveTo>
                    <a:pt x="538" y="22"/>
                  </a:moveTo>
                  <a:lnTo>
                    <a:pt x="538" y="17"/>
                  </a:lnTo>
                  <a:lnTo>
                    <a:pt x="539" y="17"/>
                  </a:lnTo>
                  <a:lnTo>
                    <a:pt x="539" y="22"/>
                  </a:lnTo>
                  <a:lnTo>
                    <a:pt x="538" y="22"/>
                  </a:lnTo>
                  <a:close/>
                  <a:moveTo>
                    <a:pt x="538" y="13"/>
                  </a:moveTo>
                  <a:lnTo>
                    <a:pt x="538" y="8"/>
                  </a:lnTo>
                  <a:lnTo>
                    <a:pt x="539" y="8"/>
                  </a:lnTo>
                  <a:lnTo>
                    <a:pt x="539" y="13"/>
                  </a:lnTo>
                  <a:lnTo>
                    <a:pt x="538" y="13"/>
                  </a:lnTo>
                  <a:close/>
                  <a:moveTo>
                    <a:pt x="538" y="4"/>
                  </a:moveTo>
                  <a:lnTo>
                    <a:pt x="538" y="0"/>
                  </a:lnTo>
                  <a:lnTo>
                    <a:pt x="539" y="0"/>
                  </a:lnTo>
                  <a:lnTo>
                    <a:pt x="539" y="4"/>
                  </a:lnTo>
                  <a:lnTo>
                    <a:pt x="538" y="4"/>
                  </a:lnTo>
                  <a:close/>
                </a:path>
              </a:pathLst>
            </a:custGeom>
            <a:solidFill>
              <a:srgbClr val="0000FF"/>
            </a:solidFill>
            <a:ln w="1588" cap="flat">
              <a:solidFill>
                <a:srgbClr val="0000FF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503" y="1780"/>
              <a:ext cx="2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Cross</a:t>
              </a:r>
              <a:endParaRPr lang="en-US" sz="1800"/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762" y="1780"/>
              <a:ext cx="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sz="1800"/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800" y="1780"/>
              <a:ext cx="1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slip</a:t>
              </a:r>
              <a:endParaRPr lang="en-US" sz="1800"/>
            </a:p>
          </p:txBody>
        </p:sp>
        <p:sp>
          <p:nvSpPr>
            <p:cNvPr id="18487" name="Freeform 55"/>
            <p:cNvSpPr>
              <a:spLocks noEditPoints="1"/>
            </p:cNvSpPr>
            <p:nvPr/>
          </p:nvSpPr>
          <p:spPr bwMode="auto">
            <a:xfrm>
              <a:off x="1362" y="2110"/>
              <a:ext cx="102" cy="155"/>
            </a:xfrm>
            <a:custGeom>
              <a:avLst/>
              <a:gdLst/>
              <a:ahLst/>
              <a:cxnLst>
                <a:cxn ang="0">
                  <a:pos x="10" y="1932"/>
                </a:cxn>
                <a:cxn ang="0">
                  <a:pos x="1102" y="261"/>
                </a:cxn>
                <a:cxn ang="0">
                  <a:pos x="1149" y="252"/>
                </a:cxn>
                <a:cxn ang="0">
                  <a:pos x="1158" y="298"/>
                </a:cxn>
                <a:cxn ang="0">
                  <a:pos x="66" y="1969"/>
                </a:cxn>
                <a:cxn ang="0">
                  <a:pos x="20" y="1978"/>
                </a:cxn>
                <a:cxn ang="0">
                  <a:pos x="10" y="1932"/>
                </a:cxn>
                <a:cxn ang="0">
                  <a:pos x="927" y="226"/>
                </a:cxn>
                <a:cxn ang="0">
                  <a:pos x="1313" y="0"/>
                </a:cxn>
                <a:cxn ang="0">
                  <a:pos x="1261" y="445"/>
                </a:cxn>
                <a:cxn ang="0">
                  <a:pos x="927" y="226"/>
                </a:cxn>
              </a:cxnLst>
              <a:rect l="0" t="0" r="r" b="b"/>
              <a:pathLst>
                <a:path w="1313" h="1988">
                  <a:moveTo>
                    <a:pt x="10" y="1932"/>
                  </a:moveTo>
                  <a:lnTo>
                    <a:pt x="1102" y="261"/>
                  </a:lnTo>
                  <a:cubicBezTo>
                    <a:pt x="1113" y="246"/>
                    <a:pt x="1133" y="241"/>
                    <a:pt x="1149" y="252"/>
                  </a:cubicBezTo>
                  <a:cubicBezTo>
                    <a:pt x="1164" y="262"/>
                    <a:pt x="1168" y="282"/>
                    <a:pt x="1158" y="298"/>
                  </a:cubicBezTo>
                  <a:lnTo>
                    <a:pt x="66" y="1969"/>
                  </a:lnTo>
                  <a:cubicBezTo>
                    <a:pt x="56" y="1984"/>
                    <a:pt x="35" y="1988"/>
                    <a:pt x="20" y="1978"/>
                  </a:cubicBezTo>
                  <a:cubicBezTo>
                    <a:pt x="4" y="1968"/>
                    <a:pt x="0" y="1948"/>
                    <a:pt x="10" y="1932"/>
                  </a:cubicBezTo>
                  <a:close/>
                  <a:moveTo>
                    <a:pt x="927" y="226"/>
                  </a:moveTo>
                  <a:lnTo>
                    <a:pt x="1313" y="0"/>
                  </a:lnTo>
                  <a:lnTo>
                    <a:pt x="1261" y="445"/>
                  </a:lnTo>
                  <a:lnTo>
                    <a:pt x="927" y="226"/>
                  </a:lnTo>
                  <a:close/>
                </a:path>
              </a:pathLst>
            </a:custGeom>
            <a:solidFill>
              <a:srgbClr val="0000FF"/>
            </a:solidFill>
            <a:ln w="1588" cap="flat">
              <a:solidFill>
                <a:srgbClr val="0000FF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88" name="Freeform 56"/>
            <p:cNvSpPr>
              <a:spLocks noEditPoints="1"/>
            </p:cNvSpPr>
            <p:nvPr/>
          </p:nvSpPr>
          <p:spPr bwMode="auto">
            <a:xfrm>
              <a:off x="1362" y="2259"/>
              <a:ext cx="104" cy="115"/>
            </a:xfrm>
            <a:custGeom>
              <a:avLst/>
              <a:gdLst/>
              <a:ahLst/>
              <a:cxnLst>
                <a:cxn ang="0">
                  <a:pos x="62" y="15"/>
                </a:cxn>
                <a:cxn ang="0">
                  <a:pos x="1139" y="1217"/>
                </a:cxn>
                <a:cxn ang="0">
                  <a:pos x="1137" y="1264"/>
                </a:cxn>
                <a:cxn ang="0">
                  <a:pos x="1089" y="1262"/>
                </a:cxn>
                <a:cxn ang="0">
                  <a:pos x="12" y="60"/>
                </a:cxn>
                <a:cxn ang="0">
                  <a:pos x="15" y="13"/>
                </a:cxn>
                <a:cxn ang="0">
                  <a:pos x="62" y="15"/>
                </a:cxn>
                <a:cxn ang="0">
                  <a:pos x="1219" y="1056"/>
                </a:cxn>
                <a:cxn ang="0">
                  <a:pos x="1337" y="1487"/>
                </a:cxn>
                <a:cxn ang="0">
                  <a:pos x="921" y="1323"/>
                </a:cxn>
                <a:cxn ang="0">
                  <a:pos x="1219" y="1056"/>
                </a:cxn>
              </a:cxnLst>
              <a:rect l="0" t="0" r="r" b="b"/>
              <a:pathLst>
                <a:path w="1337" h="1487">
                  <a:moveTo>
                    <a:pt x="62" y="15"/>
                  </a:moveTo>
                  <a:lnTo>
                    <a:pt x="1139" y="1217"/>
                  </a:lnTo>
                  <a:cubicBezTo>
                    <a:pt x="1151" y="1231"/>
                    <a:pt x="1150" y="1252"/>
                    <a:pt x="1137" y="1264"/>
                  </a:cubicBezTo>
                  <a:cubicBezTo>
                    <a:pt x="1123" y="1276"/>
                    <a:pt x="1102" y="1275"/>
                    <a:pt x="1089" y="1262"/>
                  </a:cubicBezTo>
                  <a:lnTo>
                    <a:pt x="12" y="60"/>
                  </a:lnTo>
                  <a:cubicBezTo>
                    <a:pt x="0" y="46"/>
                    <a:pt x="1" y="25"/>
                    <a:pt x="15" y="13"/>
                  </a:cubicBezTo>
                  <a:cubicBezTo>
                    <a:pt x="28" y="0"/>
                    <a:pt x="49" y="2"/>
                    <a:pt x="62" y="15"/>
                  </a:cubicBezTo>
                  <a:close/>
                  <a:moveTo>
                    <a:pt x="1219" y="1056"/>
                  </a:moveTo>
                  <a:lnTo>
                    <a:pt x="1337" y="1487"/>
                  </a:lnTo>
                  <a:lnTo>
                    <a:pt x="921" y="1323"/>
                  </a:lnTo>
                  <a:lnTo>
                    <a:pt x="1219" y="1056"/>
                  </a:lnTo>
                  <a:close/>
                </a:path>
              </a:pathLst>
            </a:custGeom>
            <a:solidFill>
              <a:srgbClr val="0000FF"/>
            </a:solidFill>
            <a:ln w="1588" cap="flat">
              <a:solidFill>
                <a:srgbClr val="0000FF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89" name="Freeform 57"/>
            <p:cNvSpPr>
              <a:spLocks noEditPoints="1"/>
            </p:cNvSpPr>
            <p:nvPr/>
          </p:nvSpPr>
          <p:spPr bwMode="auto">
            <a:xfrm>
              <a:off x="1362" y="1841"/>
              <a:ext cx="111" cy="423"/>
            </a:xfrm>
            <a:custGeom>
              <a:avLst/>
              <a:gdLst/>
              <a:ahLst/>
              <a:cxnLst>
                <a:cxn ang="0">
                  <a:pos x="50" y="5214"/>
                </a:cxn>
                <a:cxn ang="0">
                  <a:pos x="115" y="5230"/>
                </a:cxn>
                <a:cxn ang="0">
                  <a:pos x="29" y="5449"/>
                </a:cxn>
                <a:cxn ang="0">
                  <a:pos x="112" y="4955"/>
                </a:cxn>
                <a:cxn ang="0">
                  <a:pos x="198" y="4735"/>
                </a:cxn>
                <a:cxn ang="0">
                  <a:pos x="177" y="4970"/>
                </a:cxn>
                <a:cxn ang="0">
                  <a:pos x="112" y="4955"/>
                </a:cxn>
                <a:cxn ang="0">
                  <a:pos x="266" y="4306"/>
                </a:cxn>
                <a:cxn ang="0">
                  <a:pos x="331" y="4321"/>
                </a:cxn>
                <a:cxn ang="0">
                  <a:pos x="244" y="4541"/>
                </a:cxn>
                <a:cxn ang="0">
                  <a:pos x="327" y="4046"/>
                </a:cxn>
                <a:cxn ang="0">
                  <a:pos x="413" y="3827"/>
                </a:cxn>
                <a:cxn ang="0">
                  <a:pos x="392" y="4062"/>
                </a:cxn>
                <a:cxn ang="0">
                  <a:pos x="327" y="4046"/>
                </a:cxn>
                <a:cxn ang="0">
                  <a:pos x="481" y="3398"/>
                </a:cxn>
                <a:cxn ang="0">
                  <a:pos x="546" y="3413"/>
                </a:cxn>
                <a:cxn ang="0">
                  <a:pos x="459" y="3633"/>
                </a:cxn>
                <a:cxn ang="0">
                  <a:pos x="542" y="3138"/>
                </a:cxn>
                <a:cxn ang="0">
                  <a:pos x="629" y="2919"/>
                </a:cxn>
                <a:cxn ang="0">
                  <a:pos x="607" y="3154"/>
                </a:cxn>
                <a:cxn ang="0">
                  <a:pos x="542" y="3138"/>
                </a:cxn>
                <a:cxn ang="0">
                  <a:pos x="696" y="2490"/>
                </a:cxn>
                <a:cxn ang="0">
                  <a:pos x="761" y="2505"/>
                </a:cxn>
                <a:cxn ang="0">
                  <a:pos x="675" y="2724"/>
                </a:cxn>
                <a:cxn ang="0">
                  <a:pos x="757" y="2230"/>
                </a:cxn>
                <a:cxn ang="0">
                  <a:pos x="844" y="2011"/>
                </a:cxn>
                <a:cxn ang="0">
                  <a:pos x="822" y="2245"/>
                </a:cxn>
                <a:cxn ang="0">
                  <a:pos x="757" y="2230"/>
                </a:cxn>
                <a:cxn ang="0">
                  <a:pos x="911" y="1581"/>
                </a:cxn>
                <a:cxn ang="0">
                  <a:pos x="976" y="1597"/>
                </a:cxn>
                <a:cxn ang="0">
                  <a:pos x="890" y="1816"/>
                </a:cxn>
                <a:cxn ang="0">
                  <a:pos x="973" y="1322"/>
                </a:cxn>
                <a:cxn ang="0">
                  <a:pos x="1059" y="1103"/>
                </a:cxn>
                <a:cxn ang="0">
                  <a:pos x="1038" y="1337"/>
                </a:cxn>
                <a:cxn ang="0">
                  <a:pos x="973" y="1322"/>
                </a:cxn>
                <a:cxn ang="0">
                  <a:pos x="1126" y="673"/>
                </a:cxn>
                <a:cxn ang="0">
                  <a:pos x="1191" y="689"/>
                </a:cxn>
                <a:cxn ang="0">
                  <a:pos x="1105" y="908"/>
                </a:cxn>
                <a:cxn ang="0">
                  <a:pos x="1188" y="414"/>
                </a:cxn>
                <a:cxn ang="0">
                  <a:pos x="1251" y="292"/>
                </a:cxn>
                <a:cxn ang="0">
                  <a:pos x="1253" y="429"/>
                </a:cxn>
                <a:cxn ang="0">
                  <a:pos x="1188" y="414"/>
                </a:cxn>
                <a:cxn ang="0">
                  <a:pos x="1320" y="0"/>
                </a:cxn>
                <a:cxn ang="0">
                  <a:pos x="1033" y="343"/>
                </a:cxn>
              </a:cxnLst>
              <a:rect l="0" t="0" r="r" b="b"/>
              <a:pathLst>
                <a:path w="1423" h="5453">
                  <a:moveTo>
                    <a:pt x="4" y="5409"/>
                  </a:moveTo>
                  <a:lnTo>
                    <a:pt x="50" y="5214"/>
                  </a:lnTo>
                  <a:cubicBezTo>
                    <a:pt x="55" y="5196"/>
                    <a:pt x="73" y="5185"/>
                    <a:pt x="91" y="5189"/>
                  </a:cubicBezTo>
                  <a:cubicBezTo>
                    <a:pt x="109" y="5194"/>
                    <a:pt x="120" y="5212"/>
                    <a:pt x="115" y="5230"/>
                  </a:cubicBezTo>
                  <a:lnTo>
                    <a:pt x="69" y="5424"/>
                  </a:lnTo>
                  <a:cubicBezTo>
                    <a:pt x="65" y="5442"/>
                    <a:pt x="47" y="5453"/>
                    <a:pt x="29" y="5449"/>
                  </a:cubicBezTo>
                  <a:cubicBezTo>
                    <a:pt x="11" y="5445"/>
                    <a:pt x="0" y="5427"/>
                    <a:pt x="4" y="5409"/>
                  </a:cubicBezTo>
                  <a:close/>
                  <a:moveTo>
                    <a:pt x="112" y="4955"/>
                  </a:moveTo>
                  <a:lnTo>
                    <a:pt x="158" y="4760"/>
                  </a:lnTo>
                  <a:cubicBezTo>
                    <a:pt x="162" y="4742"/>
                    <a:pt x="180" y="4731"/>
                    <a:pt x="198" y="4735"/>
                  </a:cubicBezTo>
                  <a:cubicBezTo>
                    <a:pt x="216" y="4740"/>
                    <a:pt x="227" y="4758"/>
                    <a:pt x="223" y="4775"/>
                  </a:cubicBezTo>
                  <a:lnTo>
                    <a:pt x="177" y="4970"/>
                  </a:lnTo>
                  <a:cubicBezTo>
                    <a:pt x="173" y="4988"/>
                    <a:pt x="155" y="4999"/>
                    <a:pt x="137" y="4995"/>
                  </a:cubicBezTo>
                  <a:cubicBezTo>
                    <a:pt x="119" y="4991"/>
                    <a:pt x="108" y="4973"/>
                    <a:pt x="112" y="4955"/>
                  </a:cubicBezTo>
                  <a:close/>
                  <a:moveTo>
                    <a:pt x="220" y="4501"/>
                  </a:moveTo>
                  <a:lnTo>
                    <a:pt x="266" y="4306"/>
                  </a:lnTo>
                  <a:cubicBezTo>
                    <a:pt x="270" y="4288"/>
                    <a:pt x="288" y="4277"/>
                    <a:pt x="306" y="4281"/>
                  </a:cubicBezTo>
                  <a:cubicBezTo>
                    <a:pt x="324" y="4285"/>
                    <a:pt x="335" y="4303"/>
                    <a:pt x="331" y="4321"/>
                  </a:cubicBezTo>
                  <a:lnTo>
                    <a:pt x="284" y="4516"/>
                  </a:lnTo>
                  <a:cubicBezTo>
                    <a:pt x="280" y="4534"/>
                    <a:pt x="262" y="4545"/>
                    <a:pt x="244" y="4541"/>
                  </a:cubicBezTo>
                  <a:cubicBezTo>
                    <a:pt x="226" y="4536"/>
                    <a:pt x="215" y="4519"/>
                    <a:pt x="220" y="4501"/>
                  </a:cubicBezTo>
                  <a:close/>
                  <a:moveTo>
                    <a:pt x="327" y="4046"/>
                  </a:moveTo>
                  <a:lnTo>
                    <a:pt x="373" y="3852"/>
                  </a:lnTo>
                  <a:cubicBezTo>
                    <a:pt x="377" y="3834"/>
                    <a:pt x="395" y="3823"/>
                    <a:pt x="413" y="3827"/>
                  </a:cubicBezTo>
                  <a:cubicBezTo>
                    <a:pt x="431" y="3831"/>
                    <a:pt x="442" y="3849"/>
                    <a:pt x="438" y="3867"/>
                  </a:cubicBezTo>
                  <a:lnTo>
                    <a:pt x="392" y="4062"/>
                  </a:lnTo>
                  <a:cubicBezTo>
                    <a:pt x="388" y="4080"/>
                    <a:pt x="370" y="4091"/>
                    <a:pt x="352" y="4087"/>
                  </a:cubicBezTo>
                  <a:cubicBezTo>
                    <a:pt x="334" y="4082"/>
                    <a:pt x="323" y="4064"/>
                    <a:pt x="327" y="4046"/>
                  </a:cubicBezTo>
                  <a:close/>
                  <a:moveTo>
                    <a:pt x="435" y="3592"/>
                  </a:moveTo>
                  <a:lnTo>
                    <a:pt x="481" y="3398"/>
                  </a:lnTo>
                  <a:cubicBezTo>
                    <a:pt x="485" y="3380"/>
                    <a:pt x="503" y="3369"/>
                    <a:pt x="521" y="3373"/>
                  </a:cubicBezTo>
                  <a:cubicBezTo>
                    <a:pt x="539" y="3377"/>
                    <a:pt x="550" y="3395"/>
                    <a:pt x="546" y="3413"/>
                  </a:cubicBezTo>
                  <a:lnTo>
                    <a:pt x="500" y="3608"/>
                  </a:lnTo>
                  <a:cubicBezTo>
                    <a:pt x="495" y="3626"/>
                    <a:pt x="477" y="3637"/>
                    <a:pt x="459" y="3633"/>
                  </a:cubicBezTo>
                  <a:cubicBezTo>
                    <a:pt x="442" y="3628"/>
                    <a:pt x="430" y="3610"/>
                    <a:pt x="435" y="3592"/>
                  </a:cubicBezTo>
                  <a:close/>
                  <a:moveTo>
                    <a:pt x="542" y="3138"/>
                  </a:moveTo>
                  <a:lnTo>
                    <a:pt x="588" y="2944"/>
                  </a:lnTo>
                  <a:cubicBezTo>
                    <a:pt x="593" y="2926"/>
                    <a:pt x="611" y="2915"/>
                    <a:pt x="629" y="2919"/>
                  </a:cubicBezTo>
                  <a:cubicBezTo>
                    <a:pt x="646" y="2923"/>
                    <a:pt x="658" y="2941"/>
                    <a:pt x="653" y="2959"/>
                  </a:cubicBezTo>
                  <a:lnTo>
                    <a:pt x="607" y="3154"/>
                  </a:lnTo>
                  <a:cubicBezTo>
                    <a:pt x="603" y="3172"/>
                    <a:pt x="585" y="3183"/>
                    <a:pt x="567" y="3178"/>
                  </a:cubicBezTo>
                  <a:cubicBezTo>
                    <a:pt x="549" y="3174"/>
                    <a:pt x="538" y="3156"/>
                    <a:pt x="542" y="3138"/>
                  </a:cubicBezTo>
                  <a:close/>
                  <a:moveTo>
                    <a:pt x="650" y="2684"/>
                  </a:moveTo>
                  <a:lnTo>
                    <a:pt x="696" y="2490"/>
                  </a:lnTo>
                  <a:cubicBezTo>
                    <a:pt x="700" y="2472"/>
                    <a:pt x="718" y="2461"/>
                    <a:pt x="736" y="2465"/>
                  </a:cubicBezTo>
                  <a:cubicBezTo>
                    <a:pt x="754" y="2469"/>
                    <a:pt x="765" y="2487"/>
                    <a:pt x="761" y="2505"/>
                  </a:cubicBezTo>
                  <a:lnTo>
                    <a:pt x="715" y="2700"/>
                  </a:lnTo>
                  <a:cubicBezTo>
                    <a:pt x="711" y="2717"/>
                    <a:pt x="693" y="2729"/>
                    <a:pt x="675" y="2724"/>
                  </a:cubicBezTo>
                  <a:cubicBezTo>
                    <a:pt x="657" y="2720"/>
                    <a:pt x="646" y="2702"/>
                    <a:pt x="650" y="2684"/>
                  </a:cubicBezTo>
                  <a:close/>
                  <a:moveTo>
                    <a:pt x="757" y="2230"/>
                  </a:moveTo>
                  <a:lnTo>
                    <a:pt x="804" y="2035"/>
                  </a:lnTo>
                  <a:cubicBezTo>
                    <a:pt x="808" y="2018"/>
                    <a:pt x="826" y="2006"/>
                    <a:pt x="844" y="2011"/>
                  </a:cubicBezTo>
                  <a:cubicBezTo>
                    <a:pt x="862" y="2015"/>
                    <a:pt x="873" y="2033"/>
                    <a:pt x="868" y="2051"/>
                  </a:cubicBezTo>
                  <a:lnTo>
                    <a:pt x="822" y="2245"/>
                  </a:lnTo>
                  <a:cubicBezTo>
                    <a:pt x="818" y="2263"/>
                    <a:pt x="800" y="2274"/>
                    <a:pt x="782" y="2270"/>
                  </a:cubicBezTo>
                  <a:cubicBezTo>
                    <a:pt x="764" y="2266"/>
                    <a:pt x="753" y="2248"/>
                    <a:pt x="757" y="2230"/>
                  </a:cubicBezTo>
                  <a:close/>
                  <a:moveTo>
                    <a:pt x="865" y="1776"/>
                  </a:moveTo>
                  <a:lnTo>
                    <a:pt x="911" y="1581"/>
                  </a:lnTo>
                  <a:cubicBezTo>
                    <a:pt x="915" y="1563"/>
                    <a:pt x="933" y="1552"/>
                    <a:pt x="951" y="1557"/>
                  </a:cubicBezTo>
                  <a:cubicBezTo>
                    <a:pt x="969" y="1561"/>
                    <a:pt x="980" y="1579"/>
                    <a:pt x="976" y="1597"/>
                  </a:cubicBezTo>
                  <a:lnTo>
                    <a:pt x="930" y="1791"/>
                  </a:lnTo>
                  <a:cubicBezTo>
                    <a:pt x="926" y="1809"/>
                    <a:pt x="908" y="1820"/>
                    <a:pt x="890" y="1816"/>
                  </a:cubicBezTo>
                  <a:cubicBezTo>
                    <a:pt x="872" y="1812"/>
                    <a:pt x="861" y="1794"/>
                    <a:pt x="865" y="1776"/>
                  </a:cubicBezTo>
                  <a:close/>
                  <a:moveTo>
                    <a:pt x="973" y="1322"/>
                  </a:moveTo>
                  <a:lnTo>
                    <a:pt x="1019" y="1127"/>
                  </a:lnTo>
                  <a:cubicBezTo>
                    <a:pt x="1023" y="1109"/>
                    <a:pt x="1041" y="1098"/>
                    <a:pt x="1059" y="1103"/>
                  </a:cubicBezTo>
                  <a:cubicBezTo>
                    <a:pt x="1077" y="1107"/>
                    <a:pt x="1088" y="1125"/>
                    <a:pt x="1084" y="1143"/>
                  </a:cubicBezTo>
                  <a:lnTo>
                    <a:pt x="1038" y="1337"/>
                  </a:lnTo>
                  <a:cubicBezTo>
                    <a:pt x="1033" y="1355"/>
                    <a:pt x="1015" y="1366"/>
                    <a:pt x="997" y="1362"/>
                  </a:cubicBezTo>
                  <a:cubicBezTo>
                    <a:pt x="979" y="1358"/>
                    <a:pt x="968" y="1340"/>
                    <a:pt x="973" y="1322"/>
                  </a:cubicBezTo>
                  <a:close/>
                  <a:moveTo>
                    <a:pt x="1080" y="868"/>
                  </a:moveTo>
                  <a:lnTo>
                    <a:pt x="1126" y="673"/>
                  </a:lnTo>
                  <a:cubicBezTo>
                    <a:pt x="1131" y="655"/>
                    <a:pt x="1149" y="644"/>
                    <a:pt x="1166" y="648"/>
                  </a:cubicBezTo>
                  <a:cubicBezTo>
                    <a:pt x="1184" y="653"/>
                    <a:pt x="1195" y="671"/>
                    <a:pt x="1191" y="689"/>
                  </a:cubicBezTo>
                  <a:lnTo>
                    <a:pt x="1145" y="883"/>
                  </a:lnTo>
                  <a:cubicBezTo>
                    <a:pt x="1141" y="901"/>
                    <a:pt x="1123" y="912"/>
                    <a:pt x="1105" y="908"/>
                  </a:cubicBezTo>
                  <a:cubicBezTo>
                    <a:pt x="1087" y="904"/>
                    <a:pt x="1076" y="886"/>
                    <a:pt x="1080" y="868"/>
                  </a:cubicBezTo>
                  <a:close/>
                  <a:moveTo>
                    <a:pt x="1188" y="414"/>
                  </a:moveTo>
                  <a:lnTo>
                    <a:pt x="1211" y="316"/>
                  </a:lnTo>
                  <a:cubicBezTo>
                    <a:pt x="1215" y="299"/>
                    <a:pt x="1233" y="287"/>
                    <a:pt x="1251" y="292"/>
                  </a:cubicBezTo>
                  <a:cubicBezTo>
                    <a:pt x="1269" y="296"/>
                    <a:pt x="1280" y="314"/>
                    <a:pt x="1276" y="332"/>
                  </a:cubicBezTo>
                  <a:lnTo>
                    <a:pt x="1253" y="429"/>
                  </a:lnTo>
                  <a:cubicBezTo>
                    <a:pt x="1248" y="447"/>
                    <a:pt x="1230" y="458"/>
                    <a:pt x="1213" y="454"/>
                  </a:cubicBezTo>
                  <a:cubicBezTo>
                    <a:pt x="1195" y="450"/>
                    <a:pt x="1184" y="432"/>
                    <a:pt x="1188" y="414"/>
                  </a:cubicBezTo>
                  <a:close/>
                  <a:moveTo>
                    <a:pt x="1033" y="343"/>
                  </a:moveTo>
                  <a:lnTo>
                    <a:pt x="1320" y="0"/>
                  </a:lnTo>
                  <a:lnTo>
                    <a:pt x="1423" y="435"/>
                  </a:lnTo>
                  <a:lnTo>
                    <a:pt x="1033" y="343"/>
                  </a:lnTo>
                  <a:close/>
                </a:path>
              </a:pathLst>
            </a:custGeom>
            <a:solidFill>
              <a:srgbClr val="0000FF"/>
            </a:solidFill>
            <a:ln w="1588" cap="flat">
              <a:solidFill>
                <a:srgbClr val="0000FF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1469" y="2540"/>
              <a:ext cx="1133" cy="175"/>
              <a:chOff x="1469" y="2540"/>
              <a:chExt cx="1133" cy="175"/>
            </a:xfrm>
          </p:grpSpPr>
          <p:sp>
            <p:nvSpPr>
              <p:cNvPr id="18491" name="Rectangle 59"/>
              <p:cNvSpPr>
                <a:spLocks noChangeArrowheads="1"/>
              </p:cNvSpPr>
              <p:nvPr/>
            </p:nvSpPr>
            <p:spPr bwMode="auto">
              <a:xfrm>
                <a:off x="1469" y="2540"/>
                <a:ext cx="1133" cy="1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92" name="Rectangle 60"/>
              <p:cNvSpPr>
                <a:spLocks noChangeArrowheads="1"/>
              </p:cNvSpPr>
              <p:nvPr/>
            </p:nvSpPr>
            <p:spPr bwMode="auto">
              <a:xfrm>
                <a:off x="1469" y="2540"/>
                <a:ext cx="1133" cy="175"/>
              </a:xfrm>
              <a:prstGeom prst="rect">
                <a:avLst/>
              </a:prstGeom>
              <a:noFill/>
              <a:ln w="1588" cap="rnd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493" name="Rectangle 61"/>
            <p:cNvSpPr>
              <a:spLocks noChangeArrowheads="1"/>
            </p:cNvSpPr>
            <p:nvPr/>
          </p:nvSpPr>
          <p:spPr bwMode="auto">
            <a:xfrm>
              <a:off x="1507" y="2567"/>
              <a:ext cx="103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Grain boundary sliding</a:t>
              </a:r>
              <a:endParaRPr lang="en-US" sz="1800"/>
            </a:p>
          </p:txBody>
        </p:sp>
        <p:sp>
          <p:nvSpPr>
            <p:cNvPr id="18494" name="Freeform 62"/>
            <p:cNvSpPr>
              <a:spLocks noEditPoints="1"/>
            </p:cNvSpPr>
            <p:nvPr/>
          </p:nvSpPr>
          <p:spPr bwMode="auto">
            <a:xfrm>
              <a:off x="1362" y="2259"/>
              <a:ext cx="113" cy="369"/>
            </a:xfrm>
            <a:custGeom>
              <a:avLst/>
              <a:gdLst/>
              <a:ahLst/>
              <a:cxnLst>
                <a:cxn ang="0">
                  <a:pos x="35" y="14"/>
                </a:cxn>
                <a:cxn ang="0">
                  <a:pos x="656" y="2208"/>
                </a:cxn>
                <a:cxn ang="0">
                  <a:pos x="644" y="2229"/>
                </a:cxn>
                <a:cxn ang="0">
                  <a:pos x="624" y="2217"/>
                </a:cxn>
                <a:cxn ang="0">
                  <a:pos x="3" y="24"/>
                </a:cxn>
                <a:cxn ang="0">
                  <a:pos x="14" y="3"/>
                </a:cxn>
                <a:cxn ang="0">
                  <a:pos x="35" y="14"/>
                </a:cxn>
                <a:cxn ang="0">
                  <a:pos x="727" y="2153"/>
                </a:cxn>
                <a:cxn ang="0">
                  <a:pos x="685" y="2373"/>
                </a:cxn>
                <a:cxn ang="0">
                  <a:pos x="535" y="2208"/>
                </a:cxn>
                <a:cxn ang="0">
                  <a:pos x="727" y="2153"/>
                </a:cxn>
              </a:cxnLst>
              <a:rect l="0" t="0" r="r" b="b"/>
              <a:pathLst>
                <a:path w="727" h="2373">
                  <a:moveTo>
                    <a:pt x="35" y="14"/>
                  </a:moveTo>
                  <a:lnTo>
                    <a:pt x="656" y="2208"/>
                  </a:lnTo>
                  <a:cubicBezTo>
                    <a:pt x="658" y="2217"/>
                    <a:pt x="653" y="2226"/>
                    <a:pt x="644" y="2229"/>
                  </a:cubicBezTo>
                  <a:cubicBezTo>
                    <a:pt x="636" y="2231"/>
                    <a:pt x="626" y="2226"/>
                    <a:pt x="624" y="2217"/>
                  </a:cubicBezTo>
                  <a:lnTo>
                    <a:pt x="3" y="24"/>
                  </a:lnTo>
                  <a:cubicBezTo>
                    <a:pt x="0" y="15"/>
                    <a:pt x="5" y="5"/>
                    <a:pt x="14" y="3"/>
                  </a:cubicBezTo>
                  <a:cubicBezTo>
                    <a:pt x="23" y="0"/>
                    <a:pt x="32" y="6"/>
                    <a:pt x="35" y="14"/>
                  </a:cubicBezTo>
                  <a:close/>
                  <a:moveTo>
                    <a:pt x="727" y="2153"/>
                  </a:moveTo>
                  <a:lnTo>
                    <a:pt x="685" y="2373"/>
                  </a:lnTo>
                  <a:lnTo>
                    <a:pt x="535" y="2208"/>
                  </a:lnTo>
                  <a:lnTo>
                    <a:pt x="727" y="2153"/>
                  </a:lnTo>
                  <a:close/>
                </a:path>
              </a:pathLst>
            </a:custGeom>
            <a:solidFill>
              <a:srgbClr val="0000FF"/>
            </a:solidFill>
            <a:ln w="1588" cap="flat">
              <a:solidFill>
                <a:srgbClr val="0000FF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f19_03_pg68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59" y="188640"/>
            <a:ext cx="8930640" cy="4244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653136"/>
            <a:ext cx="361188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85800" y="838200"/>
          <a:ext cx="4094163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22" name="CorelDRAW" r:id="rId3" imgW="6189120" imgH="3854160" progId="">
                  <p:embed/>
                </p:oleObj>
              </mc:Choice>
              <mc:Fallback>
                <p:oleObj name="CorelDRAW" r:id="rId3" imgW="6189120" imgH="3854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4094163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824038" y="2409825"/>
            <a:ext cx="1524000" cy="3200400"/>
          </a:xfrm>
          <a:prstGeom prst="rect">
            <a:avLst/>
          </a:prstGeom>
          <a:solidFill>
            <a:srgbClr val="C0C0C0">
              <a:alpha val="5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Slipped</a:t>
            </a:r>
            <a:br>
              <a:rPr lang="en-US" sz="1800"/>
            </a:br>
            <a:r>
              <a:rPr lang="en-US" sz="1800"/>
              <a:t>part</a:t>
            </a:r>
            <a:br>
              <a:rPr lang="en-US" sz="1800"/>
            </a:br>
            <a:r>
              <a:rPr lang="en-US" sz="1800"/>
              <a:t>of the</a:t>
            </a:r>
            <a:br>
              <a:rPr lang="en-US" sz="1800"/>
            </a:br>
            <a:r>
              <a:rPr lang="en-US" sz="1800"/>
              <a:t>crystal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332163" y="2409825"/>
            <a:ext cx="1524000" cy="3200400"/>
          </a:xfrm>
          <a:prstGeom prst="rect">
            <a:avLst/>
          </a:prstGeom>
          <a:solidFill>
            <a:srgbClr val="CCFFCC">
              <a:alpha val="5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Unslipped</a:t>
            </a:r>
            <a:br>
              <a:rPr lang="en-US" sz="1800"/>
            </a:br>
            <a:r>
              <a:rPr lang="en-US" sz="1800"/>
              <a:t>part</a:t>
            </a:r>
            <a:br>
              <a:rPr lang="en-US" sz="1800"/>
            </a:br>
            <a:r>
              <a:rPr lang="en-US" sz="1800"/>
              <a:t>of the</a:t>
            </a:r>
            <a:br>
              <a:rPr lang="en-US" sz="1800"/>
            </a:br>
            <a:r>
              <a:rPr lang="en-US" sz="1800"/>
              <a:t>crystal</a:t>
            </a:r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5181600" y="1219200"/>
            <a:ext cx="3584575" cy="1776413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</a:rPr>
              <a:t>Dislocation can be considered as 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</a:rPr>
              <a:t>a boundary between the slipped and the </a:t>
            </a:r>
            <a:r>
              <a:rPr lang="en-US" sz="2200" dirty="0" err="1">
                <a:solidFill>
                  <a:srgbClr val="0000FF"/>
                </a:solidFill>
                <a:latin typeface="Times New Roman" pitchFamily="18" charset="0"/>
              </a:rPr>
              <a:t>unslipped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</a:rPr>
              <a:t> parts of the crystal lying over a slip plane</a:t>
            </a:r>
            <a:r>
              <a:rPr lang="en-US" sz="2200" dirty="0">
                <a:latin typeface="Times New Roman" pitchFamily="18" charset="0"/>
              </a:rPr>
              <a:t>*</a:t>
            </a:r>
          </a:p>
        </p:txBody>
      </p:sp>
      <p:sp>
        <p:nvSpPr>
          <p:cNvPr id="4102" name="Rectangle 15"/>
          <p:cNvSpPr>
            <a:spLocks noChangeArrowheads="1"/>
          </p:cNvSpPr>
          <p:nvPr/>
        </p:nvSpPr>
        <p:spPr bwMode="auto">
          <a:xfrm>
            <a:off x="185738" y="6457950"/>
            <a:ext cx="7470775" cy="2476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i="1">
                <a:latin typeface="Times New Roman" pitchFamily="18" charset="0"/>
                <a:sym typeface="Wingdings" pitchFamily="2" charset="2"/>
              </a:rPr>
              <a:t>* this is just a way of visualization and often the slipped and unslipped regions may not be distinguished</a:t>
            </a:r>
            <a:endParaRPr lang="en-US" sz="14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4775" y="88900"/>
            <a:ext cx="5389563" cy="334963"/>
          </a:xfrm>
          <a:prstGeom prst="rect">
            <a:avLst/>
          </a:prstGeom>
          <a:solidFill>
            <a:srgbClr val="EFFFFF"/>
          </a:solidFill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Aft>
                <a:spcPct val="3000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A dislocation has associated with it two vectors: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192365"/>
              </p:ext>
            </p:extLst>
          </p:nvPr>
        </p:nvGraphicFramePr>
        <p:xfrm>
          <a:off x="131763" y="479425"/>
          <a:ext cx="854469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02" name="Equation" r:id="rId3" imgW="3162240" imgH="228600" progId="Equation.3">
                  <p:embed/>
                </p:oleObj>
              </mc:Choice>
              <mc:Fallback>
                <p:oleObj name="Equation" r:id="rId3" imgW="31622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479425"/>
                        <a:ext cx="8544693" cy="4572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29471"/>
              </p:ext>
            </p:extLst>
          </p:nvPr>
        </p:nvGraphicFramePr>
        <p:xfrm>
          <a:off x="147638" y="996949"/>
          <a:ext cx="3704282" cy="59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03" name="Equation" r:id="rId5" imgW="1498320" imgH="241200" progId="Equation.3">
                  <p:embed/>
                </p:oleObj>
              </mc:Choice>
              <mc:Fallback>
                <p:oleObj name="Equation" r:id="rId5" imgW="14983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996949"/>
                        <a:ext cx="3704282" cy="594249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2"/>
          <p:cNvSpPr txBox="1">
            <a:spLocks noChangeArrowheads="1"/>
          </p:cNvSpPr>
          <p:nvPr/>
        </p:nvSpPr>
        <p:spPr bwMode="auto">
          <a:xfrm>
            <a:off x="82550" y="2571744"/>
            <a:ext cx="8997950" cy="3754874"/>
          </a:xfrm>
          <a:prstGeom prst="rect">
            <a:avLst/>
          </a:prstGeom>
          <a:solidFill>
            <a:srgbClr val="EF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marL="344488" indent="-344488">
              <a:lnSpc>
                <a:spcPct val="110000"/>
              </a:lnSpc>
              <a:spcAft>
                <a:spcPct val="1000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Burgers vector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shortest lattice translation vector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 a full/perfect dislocation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</a:p>
          <a:p>
            <a:pPr marL="344488" indent="-344488">
              <a:lnSpc>
                <a:spcPct val="110000"/>
              </a:lnSpc>
              <a:spcAft>
                <a:spcPct val="10000"/>
              </a:spcAft>
              <a:buClr>
                <a:srgbClr val="FF0000"/>
              </a:buCl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4488" indent="-344488">
              <a:lnSpc>
                <a:spcPct val="110000"/>
              </a:lnSpc>
              <a:spcAft>
                <a:spcPct val="1000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It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defines every aspect of the dislocation (its stress fields, energy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etc.) and expresses itself even in the ‘death’ of the dislocation (i.e. when the dislocation leaves the crystal and creates a step of height ‘b’).</a:t>
            </a:r>
          </a:p>
          <a:p>
            <a:pPr marL="344488" indent="-344488">
              <a:lnSpc>
                <a:spcPct val="110000"/>
              </a:lnSpc>
              <a:spcAft>
                <a:spcPct val="10000"/>
              </a:spcAft>
              <a:buClr>
                <a:srgbClr val="FF0000"/>
              </a:buClr>
              <a:buFont typeface="Wingdings" pitchFamily="2" charset="2"/>
              <a:buChar char="q"/>
            </a:pPr>
            <a:endParaRPr 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4488" indent="-344488">
              <a:lnSpc>
                <a:spcPct val="110000"/>
              </a:lnSpc>
              <a:spcAft>
                <a:spcPct val="1000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Burgers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vector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can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be determined by the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Burgers circuit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(coming 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</a:p>
          <a:p>
            <a:pPr marL="344488" indent="-344488">
              <a:lnSpc>
                <a:spcPct val="110000"/>
              </a:lnSpc>
              <a:spcAft>
                <a:spcPct val="10000"/>
              </a:spcAft>
              <a:buClr>
                <a:srgbClr val="FF0000"/>
              </a:buCl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4488" indent="-344488">
              <a:lnSpc>
                <a:spcPct val="110000"/>
              </a:lnSpc>
              <a:spcAft>
                <a:spcPct val="10000"/>
              </a:spcAft>
              <a:buClr>
                <a:srgbClr val="FF0000"/>
              </a:buCl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2" name="AutoShape 102"/>
          <p:cNvSpPr>
            <a:spLocks noChangeArrowheads="1"/>
          </p:cNvSpPr>
          <p:nvPr/>
        </p:nvSpPr>
        <p:spPr bwMode="auto">
          <a:xfrm>
            <a:off x="4644009" y="249238"/>
            <a:ext cx="3853880" cy="3873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0066FF"/>
            </a:solidFill>
            <a:round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algn="ctr"/>
            <a:r>
              <a:rPr lang="en-US" sz="1800">
                <a:solidFill>
                  <a:srgbClr val="0000FF"/>
                </a:solidFill>
                <a:latin typeface="Times New Roman" pitchFamily="18" charset="0"/>
              </a:rPr>
              <a:t>Some models of Edge Dislocation</a:t>
            </a:r>
          </a:p>
        </p:txBody>
      </p:sp>
      <p:sp>
        <p:nvSpPr>
          <p:cNvPr id="117775" name="AutoShape 89"/>
          <p:cNvSpPr>
            <a:spLocks noChangeArrowheads="1"/>
          </p:cNvSpPr>
          <p:nvPr/>
        </p:nvSpPr>
        <p:spPr bwMode="auto">
          <a:xfrm>
            <a:off x="2347913" y="4622800"/>
            <a:ext cx="1528762" cy="338138"/>
          </a:xfrm>
          <a:prstGeom prst="wedgeRoundRectCallout">
            <a:avLst>
              <a:gd name="adj1" fmla="val -52699"/>
              <a:gd name="adj2" fmla="val 162208"/>
              <a:gd name="adj3" fmla="val 16667"/>
            </a:avLst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2"/>
                </a:solidFill>
                <a:latin typeface="Times New Roman" pitchFamily="18" charset="0"/>
              </a:rPr>
              <a:t>Model using magnetic balls</a:t>
            </a:r>
            <a:br>
              <a:rPr lang="en-US" sz="1000" dirty="0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sz="1000" i="1" dirty="0">
                <a:solidFill>
                  <a:schemeClr val="bg2"/>
                </a:solidFill>
                <a:latin typeface="Times New Roman" pitchFamily="18" charset="0"/>
              </a:rPr>
              <a:t>(not that accurate!)</a:t>
            </a:r>
            <a:endParaRPr lang="en-US" sz="10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073559"/>
            <a:ext cx="4038600" cy="3436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16" y="104934"/>
            <a:ext cx="3787140" cy="3108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9" y="3340656"/>
            <a:ext cx="2103120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16" y="5733256"/>
            <a:ext cx="27051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7181850" y="65088"/>
            <a:ext cx="1790700" cy="3667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Times New Roman" pitchFamily="18" charset="0"/>
              </a:rPr>
              <a:t>Edge dislocation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5761038" y="2447925"/>
          <a:ext cx="3221037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86" name="CorelDRAW" r:id="rId3" imgW="2912040" imgH="1855440" progId="">
                  <p:embed/>
                </p:oleObj>
              </mc:Choice>
              <mc:Fallback>
                <p:oleObj name="CorelDRAW" r:id="rId3" imgW="2912040" imgH="18554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2447925"/>
                        <a:ext cx="3221037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2"/>
          <p:cNvSpPr txBox="1">
            <a:spLocks noChangeArrowheads="1"/>
          </p:cNvSpPr>
          <p:nvPr/>
        </p:nvSpPr>
        <p:spPr bwMode="auto">
          <a:xfrm>
            <a:off x="152400" y="538163"/>
            <a:ext cx="8839200" cy="1348061"/>
          </a:xfrm>
          <a:prstGeom prst="rect">
            <a:avLst/>
          </a:prstGeom>
          <a:solidFill>
            <a:srgbClr val="EF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marL="344488" indent="-344488"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Often to visualize the edge dislocation, only the extra ‘half’-plane and slip plane are shown. The remaining crystal is hidden away.</a:t>
            </a:r>
          </a:p>
          <a:p>
            <a:pPr marL="344488" indent="-344488"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intersection of the extra half-plane and slip plane can be visualized as the dislocation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line.</a:t>
            </a:r>
            <a:endParaRPr lang="en-US" sz="1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276872"/>
            <a:ext cx="3787140" cy="402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1" y="1909763"/>
            <a:ext cx="4221480" cy="3962400"/>
          </a:xfrm>
          <a:prstGeom prst="rect">
            <a:avLst/>
          </a:prstGeom>
        </p:spPr>
      </p:pic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382000" cy="685800"/>
          </a:xfrm>
        </p:spPr>
        <p:txBody>
          <a:bodyPr/>
          <a:lstStyle/>
          <a:p>
            <a:r>
              <a:rPr lang="en-US" sz="4000" dirty="0" smtClean="0"/>
              <a:t>Screw Dislocation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Screw Dislocation</a:t>
            </a:r>
          </a:p>
        </p:txBody>
      </p:sp>
      <p:sp>
        <p:nvSpPr>
          <p:cNvPr id="52229" name="Freeform 16"/>
          <p:cNvSpPr>
            <a:spLocks/>
          </p:cNvSpPr>
          <p:nvPr/>
        </p:nvSpPr>
        <p:spPr bwMode="auto">
          <a:xfrm>
            <a:off x="2247900" y="4548188"/>
            <a:ext cx="71438" cy="42862"/>
          </a:xfrm>
          <a:custGeom>
            <a:avLst/>
            <a:gdLst>
              <a:gd name="T0" fmla="*/ 0 w 45"/>
              <a:gd name="T1" fmla="*/ 2147483647 h 27"/>
              <a:gd name="T2" fmla="*/ 2147483647 w 45"/>
              <a:gd name="T3" fmla="*/ 2147483647 h 27"/>
              <a:gd name="T4" fmla="*/ 2147483647 w 45"/>
              <a:gd name="T5" fmla="*/ 0 h 27"/>
              <a:gd name="T6" fmla="*/ 0 w 45"/>
              <a:gd name="T7" fmla="*/ 2147483647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27"/>
              <a:gd name="T14" fmla="*/ 45 w 45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27">
                <a:moveTo>
                  <a:pt x="0" y="15"/>
                </a:moveTo>
                <a:lnTo>
                  <a:pt x="33" y="27"/>
                </a:lnTo>
                <a:lnTo>
                  <a:pt x="45" y="0"/>
                </a:lnTo>
                <a:lnTo>
                  <a:pt x="0" y="15"/>
                </a:lnTo>
                <a:close/>
              </a:path>
            </a:pathLst>
          </a:custGeom>
          <a:solidFill>
            <a:srgbClr val="FF0066"/>
          </a:solidFill>
          <a:ln w="9525">
            <a:solidFill>
              <a:srgbClr val="FF0066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52230" name="Line 17"/>
          <p:cNvSpPr>
            <a:spLocks noChangeShapeType="1"/>
          </p:cNvSpPr>
          <p:nvPr/>
        </p:nvSpPr>
        <p:spPr bwMode="auto">
          <a:xfrm flipV="1">
            <a:off x="2209800" y="4552950"/>
            <a:ext cx="104775" cy="6191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1" name="Rectangle 20"/>
          <p:cNvSpPr>
            <a:spLocks noChangeArrowheads="1"/>
          </p:cNvSpPr>
          <p:nvPr/>
        </p:nvSpPr>
        <p:spPr bwMode="auto">
          <a:xfrm>
            <a:off x="876300" y="5391150"/>
            <a:ext cx="657225" cy="1143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2232" name="Text Box 19"/>
          <p:cNvSpPr txBox="1">
            <a:spLocks noChangeArrowheads="1"/>
          </p:cNvSpPr>
          <p:nvPr/>
        </p:nvSpPr>
        <p:spPr bwMode="auto">
          <a:xfrm>
            <a:off x="731838" y="5532438"/>
            <a:ext cx="1358900" cy="2746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Burgers vector </a:t>
            </a:r>
            <a:r>
              <a:rPr lang="en-US" sz="1200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52233" name="Rectangle 22"/>
          <p:cNvSpPr>
            <a:spLocks noChangeArrowheads="1"/>
          </p:cNvSpPr>
          <p:nvPr/>
        </p:nvSpPr>
        <p:spPr bwMode="auto">
          <a:xfrm>
            <a:off x="309563" y="5110163"/>
            <a:ext cx="495300" cy="271462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2234" name="Text Box 21"/>
          <p:cNvSpPr txBox="1">
            <a:spLocks noChangeArrowheads="1"/>
          </p:cNvSpPr>
          <p:nvPr/>
        </p:nvSpPr>
        <p:spPr bwMode="auto">
          <a:xfrm>
            <a:off x="-1588" y="5121275"/>
            <a:ext cx="930276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/>
              <a:t>Dislocation</a:t>
            </a:r>
          </a:p>
          <a:p>
            <a:pPr algn="ctr" eaLnBrk="0" hangingPunct="0"/>
            <a:r>
              <a:rPr lang="en-US" sz="1200"/>
              <a:t>line</a:t>
            </a:r>
          </a:p>
        </p:txBody>
      </p:sp>
      <p:sp>
        <p:nvSpPr>
          <p:cNvPr id="52235" name="Line 23"/>
          <p:cNvSpPr>
            <a:spLocks noChangeShapeType="1"/>
          </p:cNvSpPr>
          <p:nvPr/>
        </p:nvSpPr>
        <p:spPr bwMode="auto">
          <a:xfrm flipV="1">
            <a:off x="719138" y="2843213"/>
            <a:ext cx="0" cy="1957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6" name="Line 24"/>
          <p:cNvSpPr>
            <a:spLocks noChangeShapeType="1"/>
          </p:cNvSpPr>
          <p:nvPr/>
        </p:nvSpPr>
        <p:spPr bwMode="auto">
          <a:xfrm>
            <a:off x="2562225" y="3676650"/>
            <a:ext cx="0" cy="195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7" name="Line 25"/>
          <p:cNvSpPr>
            <a:spLocks noChangeShapeType="1"/>
          </p:cNvSpPr>
          <p:nvPr/>
        </p:nvSpPr>
        <p:spPr bwMode="auto">
          <a:xfrm flipH="1">
            <a:off x="2562225" y="2733675"/>
            <a:ext cx="1924050" cy="947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8" name="Line 26"/>
          <p:cNvSpPr>
            <a:spLocks noChangeShapeType="1"/>
          </p:cNvSpPr>
          <p:nvPr/>
        </p:nvSpPr>
        <p:spPr bwMode="auto">
          <a:xfrm flipH="1" flipV="1">
            <a:off x="1971675" y="3390900"/>
            <a:ext cx="5905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9" name="Line 27"/>
          <p:cNvSpPr>
            <a:spLocks noChangeShapeType="1"/>
          </p:cNvSpPr>
          <p:nvPr/>
        </p:nvSpPr>
        <p:spPr bwMode="auto">
          <a:xfrm flipH="1" flipV="1">
            <a:off x="728663" y="2847975"/>
            <a:ext cx="738187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0" name="Line 28"/>
          <p:cNvSpPr>
            <a:spLocks noChangeShapeType="1"/>
          </p:cNvSpPr>
          <p:nvPr/>
        </p:nvSpPr>
        <p:spPr bwMode="auto">
          <a:xfrm>
            <a:off x="1462088" y="3200400"/>
            <a:ext cx="51435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1" name="Line 29"/>
          <p:cNvSpPr>
            <a:spLocks noChangeShapeType="1"/>
          </p:cNvSpPr>
          <p:nvPr/>
        </p:nvSpPr>
        <p:spPr bwMode="auto">
          <a:xfrm flipV="1">
            <a:off x="719138" y="1909763"/>
            <a:ext cx="1938337" cy="938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2" name="Rectangle 33"/>
          <p:cNvSpPr>
            <a:spLocks noChangeArrowheads="1"/>
          </p:cNvSpPr>
          <p:nvPr/>
        </p:nvSpPr>
        <p:spPr bwMode="auto">
          <a:xfrm>
            <a:off x="466725" y="4781550"/>
            <a:ext cx="104775" cy="889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2243" name="Oval 31"/>
          <p:cNvSpPr>
            <a:spLocks noChangeArrowheads="1"/>
          </p:cNvSpPr>
          <p:nvPr/>
        </p:nvSpPr>
        <p:spPr bwMode="auto">
          <a:xfrm rot="2563088">
            <a:off x="388938" y="4848225"/>
            <a:ext cx="277812" cy="239713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2244" name="Rectangle 32"/>
          <p:cNvSpPr>
            <a:spLocks noChangeArrowheads="1"/>
          </p:cNvSpPr>
          <p:nvPr/>
        </p:nvSpPr>
        <p:spPr bwMode="auto">
          <a:xfrm rot="3514590">
            <a:off x="546894" y="4844257"/>
            <a:ext cx="142875" cy="109537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2245" name="Line 30"/>
          <p:cNvSpPr>
            <a:spLocks noChangeShapeType="1"/>
          </p:cNvSpPr>
          <p:nvPr/>
        </p:nvSpPr>
        <p:spPr bwMode="auto">
          <a:xfrm flipV="1">
            <a:off x="528638" y="4381500"/>
            <a:ext cx="1104900" cy="57626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19113" y="4819650"/>
            <a:ext cx="52387" cy="33338"/>
            <a:chOff x="327" y="3036"/>
            <a:chExt cx="33" cy="21"/>
          </a:xfrm>
        </p:grpSpPr>
        <p:sp>
          <p:nvSpPr>
            <p:cNvPr id="52271" name="Line 34"/>
            <p:cNvSpPr>
              <a:spLocks noChangeShapeType="1"/>
            </p:cNvSpPr>
            <p:nvPr/>
          </p:nvSpPr>
          <p:spPr bwMode="auto">
            <a:xfrm>
              <a:off x="345" y="3036"/>
              <a:ext cx="12" cy="21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72" name="Line 35"/>
            <p:cNvSpPr>
              <a:spLocks noChangeShapeType="1"/>
            </p:cNvSpPr>
            <p:nvPr/>
          </p:nvSpPr>
          <p:spPr bwMode="auto">
            <a:xfrm>
              <a:off x="327" y="3057"/>
              <a:ext cx="33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2248" name="Rectangle 38"/>
          <p:cNvSpPr>
            <a:spLocks noChangeArrowheads="1"/>
          </p:cNvSpPr>
          <p:nvPr/>
        </p:nvSpPr>
        <p:spPr bwMode="auto">
          <a:xfrm>
            <a:off x="4727575" y="5016500"/>
            <a:ext cx="268288" cy="27463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52249" name="Line 39"/>
          <p:cNvSpPr>
            <a:spLocks noChangeShapeType="1"/>
          </p:cNvSpPr>
          <p:nvPr/>
        </p:nvSpPr>
        <p:spPr bwMode="auto">
          <a:xfrm>
            <a:off x="5129213" y="5153025"/>
            <a:ext cx="214312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2250" name="Line 40"/>
          <p:cNvSpPr>
            <a:spLocks noChangeShapeType="1"/>
          </p:cNvSpPr>
          <p:nvPr/>
        </p:nvSpPr>
        <p:spPr bwMode="auto">
          <a:xfrm flipV="1">
            <a:off x="5238750" y="322897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1" name="Line 41"/>
          <p:cNvSpPr>
            <a:spLocks noChangeShapeType="1"/>
          </p:cNvSpPr>
          <p:nvPr/>
        </p:nvSpPr>
        <p:spPr bwMode="auto">
          <a:xfrm flipV="1">
            <a:off x="5238750" y="2995613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2" name="Line 42"/>
          <p:cNvSpPr>
            <a:spLocks noChangeShapeType="1"/>
          </p:cNvSpPr>
          <p:nvPr/>
        </p:nvSpPr>
        <p:spPr bwMode="auto">
          <a:xfrm flipV="1">
            <a:off x="5238750" y="2767013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3" name="Line 43"/>
          <p:cNvSpPr>
            <a:spLocks noChangeShapeType="1"/>
          </p:cNvSpPr>
          <p:nvPr/>
        </p:nvSpPr>
        <p:spPr bwMode="auto">
          <a:xfrm flipV="1">
            <a:off x="5238750" y="25336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4" name="Line 44"/>
          <p:cNvSpPr>
            <a:spLocks noChangeShapeType="1"/>
          </p:cNvSpPr>
          <p:nvPr/>
        </p:nvSpPr>
        <p:spPr bwMode="auto">
          <a:xfrm>
            <a:off x="5272088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5" name="Line 45"/>
          <p:cNvSpPr>
            <a:spLocks noChangeShapeType="1"/>
          </p:cNvSpPr>
          <p:nvPr/>
        </p:nvSpPr>
        <p:spPr bwMode="auto">
          <a:xfrm>
            <a:off x="5497513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6" name="Line 46"/>
          <p:cNvSpPr>
            <a:spLocks noChangeShapeType="1"/>
          </p:cNvSpPr>
          <p:nvPr/>
        </p:nvSpPr>
        <p:spPr bwMode="auto">
          <a:xfrm>
            <a:off x="5724525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7" name="Line 47"/>
          <p:cNvSpPr>
            <a:spLocks noChangeShapeType="1"/>
          </p:cNvSpPr>
          <p:nvPr/>
        </p:nvSpPr>
        <p:spPr bwMode="auto">
          <a:xfrm>
            <a:off x="5949950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8" name="Line 48"/>
          <p:cNvSpPr>
            <a:spLocks noChangeShapeType="1"/>
          </p:cNvSpPr>
          <p:nvPr/>
        </p:nvSpPr>
        <p:spPr bwMode="auto">
          <a:xfrm>
            <a:off x="6176963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9" name="Line 49"/>
          <p:cNvSpPr>
            <a:spLocks noChangeShapeType="1"/>
          </p:cNvSpPr>
          <p:nvPr/>
        </p:nvSpPr>
        <p:spPr bwMode="auto">
          <a:xfrm>
            <a:off x="6403975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60" name="Line 50"/>
          <p:cNvSpPr>
            <a:spLocks noChangeShapeType="1"/>
          </p:cNvSpPr>
          <p:nvPr/>
        </p:nvSpPr>
        <p:spPr bwMode="auto">
          <a:xfrm>
            <a:off x="6629400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61" name="Line 51"/>
          <p:cNvSpPr>
            <a:spLocks noChangeShapeType="1"/>
          </p:cNvSpPr>
          <p:nvPr/>
        </p:nvSpPr>
        <p:spPr bwMode="auto">
          <a:xfrm>
            <a:off x="6856413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62" name="Line 52"/>
          <p:cNvSpPr>
            <a:spLocks noChangeShapeType="1"/>
          </p:cNvSpPr>
          <p:nvPr/>
        </p:nvSpPr>
        <p:spPr bwMode="auto">
          <a:xfrm>
            <a:off x="7081838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63" name="Line 53"/>
          <p:cNvSpPr>
            <a:spLocks noChangeShapeType="1"/>
          </p:cNvSpPr>
          <p:nvPr/>
        </p:nvSpPr>
        <p:spPr bwMode="auto">
          <a:xfrm>
            <a:off x="7308850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64" name="Line 54"/>
          <p:cNvSpPr>
            <a:spLocks noChangeShapeType="1"/>
          </p:cNvSpPr>
          <p:nvPr/>
        </p:nvSpPr>
        <p:spPr bwMode="auto">
          <a:xfrm>
            <a:off x="7535863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65" name="Line 55"/>
          <p:cNvSpPr>
            <a:spLocks noChangeShapeType="1"/>
          </p:cNvSpPr>
          <p:nvPr/>
        </p:nvSpPr>
        <p:spPr bwMode="auto">
          <a:xfrm>
            <a:off x="7761288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66" name="Line 56"/>
          <p:cNvSpPr>
            <a:spLocks noChangeShapeType="1"/>
          </p:cNvSpPr>
          <p:nvPr/>
        </p:nvSpPr>
        <p:spPr bwMode="auto">
          <a:xfrm>
            <a:off x="7988300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67" name="Line 57"/>
          <p:cNvSpPr>
            <a:spLocks noChangeShapeType="1"/>
          </p:cNvSpPr>
          <p:nvPr/>
        </p:nvSpPr>
        <p:spPr bwMode="auto">
          <a:xfrm>
            <a:off x="8215313" y="250983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68" name="Text Box 58"/>
          <p:cNvSpPr txBox="1">
            <a:spLocks noChangeArrowheads="1"/>
          </p:cNvSpPr>
          <p:nvPr/>
        </p:nvSpPr>
        <p:spPr bwMode="auto">
          <a:xfrm>
            <a:off x="2582863" y="5689600"/>
            <a:ext cx="493712" cy="274638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(a)</a:t>
            </a:r>
          </a:p>
        </p:txBody>
      </p:sp>
      <p:sp>
        <p:nvSpPr>
          <p:cNvPr id="52269" name="Text Box 59"/>
          <p:cNvSpPr txBox="1">
            <a:spLocks noChangeArrowheads="1"/>
          </p:cNvSpPr>
          <p:nvPr/>
        </p:nvSpPr>
        <p:spPr bwMode="auto">
          <a:xfrm>
            <a:off x="6624638" y="5480050"/>
            <a:ext cx="493712" cy="274638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1520" y="908720"/>
            <a:ext cx="853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+mn-lt"/>
              </a:rPr>
              <a:t>Comprises a structure in which a helical path is traced around the linear defect (dislocation line) by the atomic planes of atoms in the crystal lattice</a:t>
            </a:r>
          </a:p>
          <a:p>
            <a:endParaRPr lang="en-IN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133" y="2509838"/>
            <a:ext cx="357378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642918"/>
            <a:ext cx="8786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FF"/>
                </a:solidFill>
              </a:rPr>
              <a:t>A Burgers circuit in a crystal containing dislocations is an atom-to-atom</a:t>
            </a:r>
          </a:p>
          <a:p>
            <a:pPr marL="266700" indent="-266700"/>
            <a:r>
              <a:rPr lang="en-IN" sz="2000" dirty="0" smtClean="0">
                <a:solidFill>
                  <a:srgbClr val="0000FF"/>
                </a:solidFill>
              </a:rPr>
              <a:t>path which forms a closed loop</a:t>
            </a:r>
            <a:r>
              <a:rPr lang="en-IN" sz="2000" dirty="0" smtClean="0"/>
              <a:t>. -- in Fig. 1.19(a), MNOPQ. </a:t>
            </a:r>
          </a:p>
          <a:p>
            <a:pPr marL="266700" indent="-266700">
              <a:buFont typeface="Arial" pitchFamily="34" charset="0"/>
              <a:buChar char="•"/>
            </a:pPr>
            <a:endParaRPr lang="en-IN" sz="2000" dirty="0" smtClean="0">
              <a:solidFill>
                <a:srgbClr val="0000FF"/>
              </a:solidFill>
            </a:endParaRPr>
          </a:p>
          <a:p>
            <a:pPr marL="266700" indent="-2667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FF"/>
                </a:solidFill>
              </a:rPr>
              <a:t>If the same atom-to-atom sequence is made in a dislocation free crys</a:t>
            </a:r>
            <a:r>
              <a:rPr lang="en-IN" sz="2000" dirty="0" smtClean="0"/>
              <a:t>tal, Figure 1.19(b), and </a:t>
            </a:r>
            <a:r>
              <a:rPr lang="en-IN" sz="2000" dirty="0" smtClean="0">
                <a:solidFill>
                  <a:srgbClr val="0000FF"/>
                </a:solidFill>
              </a:rPr>
              <a:t>the circuit does not close</a:t>
            </a:r>
            <a:r>
              <a:rPr lang="en-IN" sz="2000" dirty="0" smtClean="0"/>
              <a:t>, then the first circuit, Fig. 1.19(a), must enclose one or more dislocations. </a:t>
            </a:r>
          </a:p>
          <a:p>
            <a:pPr marL="266700" indent="-266700">
              <a:buFont typeface="Arial" pitchFamily="34" charset="0"/>
              <a:buChar char="•"/>
            </a:pPr>
            <a:endParaRPr lang="en-IN" sz="2000" dirty="0" smtClean="0">
              <a:solidFill>
                <a:srgbClr val="0000FF"/>
              </a:solidFill>
            </a:endParaRPr>
          </a:p>
          <a:p>
            <a:pPr marL="266700" indent="-2667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FF"/>
                </a:solidFill>
              </a:rPr>
              <a:t>The vector required to complete the circuit is called the Burgers vector</a:t>
            </a:r>
            <a:r>
              <a:rPr lang="en-IN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6050" y="-24"/>
            <a:ext cx="3164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+mj-lt"/>
              </a:rPr>
              <a:t>Burgers circuit</a:t>
            </a:r>
            <a:endParaRPr lang="en-IN" sz="4000" dirty="0">
              <a:latin typeface="+mj-lt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8596" y="3357562"/>
            <a:ext cx="1806905" cy="36933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Edge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dislocation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727994"/>
            <a:ext cx="7170420" cy="313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15138" y="171450"/>
            <a:ext cx="2079625" cy="3968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Screw dislocation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6050" y="-24"/>
            <a:ext cx="3164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+mj-lt"/>
              </a:rPr>
              <a:t>Burgers circuit</a:t>
            </a:r>
            <a:endParaRPr lang="en-IN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3" y="714356"/>
            <a:ext cx="8643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buFont typeface="Arial" pitchFamily="34" charset="0"/>
              <a:buChar char="•"/>
            </a:pPr>
            <a:r>
              <a:rPr lang="en-IN" sz="2000" dirty="0" smtClean="0"/>
              <a:t>When the Burgers circuit is </a:t>
            </a:r>
            <a:r>
              <a:rPr lang="en-IN" sz="2000" dirty="0" smtClean="0">
                <a:solidFill>
                  <a:srgbClr val="0000FF"/>
                </a:solidFill>
              </a:rPr>
              <a:t>drawn round a screw dislocation (Fig. 1.20), with a closed circuit in the crystal containing the dislocation</a:t>
            </a:r>
            <a:r>
              <a:rPr lang="en-IN" sz="2000" dirty="0" smtClean="0"/>
              <a:t>,</a:t>
            </a:r>
          </a:p>
          <a:p>
            <a:pPr marL="447675" indent="-447675">
              <a:buFont typeface="Arial" pitchFamily="34" charset="0"/>
              <a:buChar char="•"/>
            </a:pPr>
            <a:endParaRPr lang="en-IN" sz="2000" dirty="0" smtClean="0"/>
          </a:p>
          <a:p>
            <a:pPr marL="447675" indent="-447675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FF"/>
                </a:solidFill>
              </a:rPr>
              <a:t>Closure failure in the perfect crystal is given by vector QM</a:t>
            </a:r>
          </a:p>
          <a:p>
            <a:pPr marL="447675" indent="-447675">
              <a:buFont typeface="Arial" pitchFamily="34" charset="0"/>
              <a:buChar char="•"/>
            </a:pPr>
            <a:endParaRPr lang="en-IN" sz="2000" dirty="0" smtClean="0"/>
          </a:p>
          <a:p>
            <a:pPr marL="447675" indent="-447675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FF"/>
                </a:solidFill>
              </a:rPr>
              <a:t>Burgers vector QM is parallel to the dislocation line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" y="2653348"/>
            <a:ext cx="7886700" cy="402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512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+mj-lt"/>
              </a:rPr>
              <a:t>Rules for construction of Burgers circuit</a:t>
            </a:r>
            <a:endParaRPr lang="en-IN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000108"/>
            <a:ext cx="8572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latin typeface="+mn-lt"/>
              </a:rPr>
              <a:t>When </a:t>
            </a: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looking along the dislocation line</a:t>
            </a:r>
            <a:r>
              <a:rPr lang="en-IN" sz="2400" dirty="0" smtClean="0">
                <a:latin typeface="+mn-lt"/>
              </a:rPr>
              <a:t>, which </a:t>
            </a: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defines the positive line sense or direction of the dislocation</a:t>
            </a:r>
            <a:r>
              <a:rPr lang="en-IN" sz="2400" dirty="0" smtClean="0">
                <a:latin typeface="+mn-lt"/>
              </a:rPr>
              <a:t>, the circuit is taken in a </a:t>
            </a: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clockwise fashion </a:t>
            </a:r>
            <a:r>
              <a:rPr lang="en-IN" sz="2400" dirty="0" smtClean="0">
                <a:latin typeface="+mn-lt"/>
              </a:rPr>
              <a:t>(Figs 1.19(a), 1.20(a)). 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400" dirty="0" smtClean="0">
              <a:latin typeface="+mn-lt"/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latin typeface="+mn-lt"/>
              </a:rPr>
              <a:t>The </a:t>
            </a: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Burgers vector is taken to run from the finish to the start point of the reference circuit in the perfect crystal</a:t>
            </a:r>
            <a:r>
              <a:rPr lang="en-IN" sz="2400" dirty="0" smtClean="0">
                <a:latin typeface="+mn-lt"/>
              </a:rPr>
              <a:t>. 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400" dirty="0" smtClean="0">
              <a:latin typeface="+mn-lt"/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latin typeface="+mn-lt"/>
              </a:rPr>
              <a:t>This defines </a:t>
            </a: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the right-hand/finish start (RH/FS) convention</a:t>
            </a:r>
            <a:r>
              <a:rPr lang="en-IN" sz="2400" dirty="0" smtClean="0">
                <a:latin typeface="+mn-lt"/>
              </a:rPr>
              <a:t>.</a:t>
            </a:r>
            <a:endParaRPr lang="en-IN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885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+mn-lt"/>
              </a:rPr>
              <a:t>Looking down the dislocation line, if the helix advances one plane when a clockwise circuit is made round it (Fig. 18(d)), it is referred to as a right-handed screw dislocation, and if the reverse is true it is left-handed.</a:t>
            </a:r>
            <a:endParaRPr lang="en-IN" sz="28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0694" y="1857364"/>
            <a:ext cx="2786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FF"/>
                </a:solidFill>
              </a:rPr>
              <a:t>Right-handed screw dislocation</a:t>
            </a:r>
            <a:endParaRPr lang="en-IN" sz="2400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2071678"/>
            <a:ext cx="2786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FF"/>
                </a:solidFill>
              </a:rPr>
              <a:t>Left-handed screw dislocation</a:t>
            </a:r>
            <a:endParaRPr lang="en-IN" sz="2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5" y="2902675"/>
            <a:ext cx="32766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95" y="2664844"/>
            <a:ext cx="2857500" cy="3970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69" y="5128132"/>
            <a:ext cx="1882140" cy="146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592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+mj-lt"/>
              </a:rPr>
              <a:t>More about Burgers vector</a:t>
            </a:r>
            <a:endParaRPr lang="en-IN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071546"/>
            <a:ext cx="88583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Reversing the line sense reverses the direction of the Burgers vector for a given dislocation</a:t>
            </a:r>
            <a:r>
              <a:rPr lang="en-IN" sz="2400" dirty="0" smtClean="0">
                <a:latin typeface="+mn-lt"/>
              </a:rPr>
              <a:t>. 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400" dirty="0" smtClean="0">
              <a:latin typeface="+mn-lt"/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Dislocations with the same line sense but opposite Burgers vectors </a:t>
            </a:r>
            <a:r>
              <a:rPr lang="en-IN" sz="2400" dirty="0" smtClean="0">
                <a:latin typeface="+mn-lt"/>
              </a:rPr>
              <a:t>(or alternatively </a:t>
            </a: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with opposite line senses and the same Burgers vector</a:t>
            </a:r>
            <a:r>
              <a:rPr lang="en-IN" sz="2400" dirty="0" smtClean="0">
                <a:latin typeface="+mn-lt"/>
              </a:rPr>
              <a:t>) </a:t>
            </a: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are physical opposites</a:t>
            </a:r>
            <a:r>
              <a:rPr lang="en-IN" sz="2400" dirty="0" smtClean="0">
                <a:latin typeface="+mn-lt"/>
              </a:rPr>
              <a:t>, in that if </a:t>
            </a: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one is a positive edge, the other is a negative edge</a:t>
            </a:r>
            <a:r>
              <a:rPr lang="en-IN" sz="2400" dirty="0" smtClean="0">
                <a:latin typeface="+mn-lt"/>
              </a:rPr>
              <a:t>, and if </a:t>
            </a: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one is a right handed screw, the other is left-handed</a:t>
            </a:r>
            <a:r>
              <a:rPr lang="en-IN" sz="2400" dirty="0" smtClean="0">
                <a:latin typeface="+mn-lt"/>
              </a:rPr>
              <a:t>. 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400" dirty="0" smtClean="0">
              <a:latin typeface="+mn-lt"/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latin typeface="+mn-lt"/>
              </a:rPr>
              <a:t>Dislocations which are </a:t>
            </a:r>
            <a:r>
              <a:rPr lang="en-IN" sz="2400" dirty="0" smtClean="0">
                <a:solidFill>
                  <a:srgbClr val="0000FF"/>
                </a:solidFill>
                <a:latin typeface="+mn-lt"/>
              </a:rPr>
              <a:t>physical opposites of each other annihilate and restore perfect crystal if brought together</a:t>
            </a:r>
            <a:r>
              <a:rPr lang="en-IN" sz="2400" dirty="0" smtClean="0"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f20_03_pg69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2900"/>
            <a:ext cx="6858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786322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itchFamily="34" charset="0"/>
              </a:rPr>
              <a:t>TEM image of edge dislocation in Cu crystal. The Burgers circuit around the dislocation line can be clearly  observed.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7" y="620688"/>
            <a:ext cx="7505700" cy="368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6838" y="28575"/>
            <a:ext cx="4270375" cy="439738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solidFill>
                  <a:srgbClr val="0000FF"/>
                </a:solidFill>
                <a:latin typeface="Times New Roman" pitchFamily="18" charset="0"/>
              </a:rPr>
              <a:t>Geometric properties of dislocations</a:t>
            </a:r>
          </a:p>
        </p:txBody>
      </p:sp>
      <p:graphicFrame>
        <p:nvGraphicFramePr>
          <p:cNvPr id="39979" name="Group 43"/>
          <p:cNvGraphicFramePr>
            <a:graphicFrameLocks noGrp="1"/>
          </p:cNvGraphicFramePr>
          <p:nvPr/>
        </p:nvGraphicFramePr>
        <p:xfrm>
          <a:off x="287338" y="1728788"/>
          <a:ext cx="8001000" cy="2468880"/>
        </p:xfrm>
        <a:graphic>
          <a:graphicData uri="http://schemas.openxmlformats.org/drawingml/2006/table">
            <a:tbl>
              <a:tblPr/>
              <a:tblGrid>
                <a:gridCol w="5005387"/>
                <a:gridCol w="1524000"/>
                <a:gridCol w="1471613"/>
              </a:tblGrid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Dislocation Property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Type of dislocation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59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Screw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Relation between dislocation line 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and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||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Slip direction** 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(&amp; the ‘direction’ of step created when dislocation leaves the crystal)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|| to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|| to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Direction of dislocation line movement relative to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||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Process by which dislocation may leave slip plane*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climb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Cross-slip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76" name="Rectangle 105"/>
          <p:cNvSpPr>
            <a:spLocks noChangeArrowheads="1"/>
          </p:cNvSpPr>
          <p:nvPr/>
        </p:nvSpPr>
        <p:spPr bwMode="auto">
          <a:xfrm>
            <a:off x="141288" y="546100"/>
            <a:ext cx="8850312" cy="96996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 marL="273050" indent="-271463">
              <a:spcBef>
                <a:spcPct val="20000"/>
              </a:spcBef>
              <a:buClr>
                <a:srgbClr val="CC3300"/>
              </a:buClr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In a edge dislocation : </a:t>
            </a:r>
            <a:r>
              <a:rPr lang="en-US" sz="1800" b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is perpendicular to </a:t>
            </a:r>
            <a:r>
              <a:rPr lang="en-US" sz="1800" b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.</a:t>
            </a:r>
            <a:endParaRPr lang="en-US" sz="1800" b="1" dirty="0">
              <a:latin typeface="Times New Roman" pitchFamily="18" charset="0"/>
              <a:sym typeface="Symbol" pitchFamily="18" charset="2"/>
            </a:endParaRPr>
          </a:p>
          <a:p>
            <a:pPr marL="273050" indent="-271463">
              <a:spcBef>
                <a:spcPct val="20000"/>
              </a:spcBef>
              <a:buClr>
                <a:srgbClr val="CC3300"/>
              </a:buClr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In a screw dislocation : </a:t>
            </a:r>
            <a:r>
              <a:rPr lang="en-US" sz="1800" b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is parallel to </a:t>
            </a:r>
            <a:r>
              <a:rPr lang="en-US" sz="1800" b="1" dirty="0">
                <a:latin typeface="Times New Roman" pitchFamily="18" charset="0"/>
                <a:sym typeface="Symbol" pitchFamily="18" charset="2"/>
              </a:rPr>
              <a:t>t.</a:t>
            </a:r>
          </a:p>
          <a:p>
            <a:pPr marL="273050" indent="-271463">
              <a:spcBef>
                <a:spcPct val="20000"/>
              </a:spcBef>
              <a:buClr>
                <a:srgbClr val="CC3300"/>
              </a:buClr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Other properties are as in the table below.</a:t>
            </a:r>
          </a:p>
        </p:txBody>
      </p:sp>
      <p:sp>
        <p:nvSpPr>
          <p:cNvPr id="39980" name="Rectangle 105"/>
          <p:cNvSpPr>
            <a:spLocks noChangeArrowheads="1"/>
          </p:cNvSpPr>
          <p:nvPr/>
        </p:nvSpPr>
        <p:spPr bwMode="auto">
          <a:xfrm>
            <a:off x="150813" y="6027738"/>
            <a:ext cx="8850312" cy="51032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 marL="360363" indent="-360363">
              <a:spcBef>
                <a:spcPct val="20000"/>
              </a:spcBef>
              <a:buFont typeface="Wingdings" pitchFamily="2" charset="2"/>
              <a:buNone/>
            </a:pPr>
            <a:r>
              <a:rPr lang="en-US" sz="1400" i="1" dirty="0">
                <a:latin typeface="Times New Roman" pitchFamily="18" charset="0"/>
                <a:sym typeface="Wingdings" pitchFamily="2" charset="2"/>
              </a:rPr>
              <a:t>* Note: edge dislocations cannot cross slip &amp; screw dislocations cannot climb.</a:t>
            </a:r>
          </a:p>
          <a:p>
            <a:pPr marL="360363" indent="-360363">
              <a:spcBef>
                <a:spcPct val="20000"/>
              </a:spcBef>
              <a:buFont typeface="Wingdings" pitchFamily="2" charset="2"/>
              <a:buNone/>
            </a:pPr>
            <a:r>
              <a:rPr lang="en-US" sz="1400" dirty="0">
                <a:latin typeface="Times New Roman" pitchFamily="18" charset="0"/>
                <a:sym typeface="Wingdings 3" pitchFamily="18" charset="2"/>
              </a:rPr>
              <a:t>** Slip is the end result when dislocation leaves the crystal to create a step. Slip is hence always parallel to </a:t>
            </a:r>
            <a:r>
              <a:rPr lang="en-US" sz="1400" b="1" dirty="0">
                <a:latin typeface="Times New Roman" pitchFamily="18" charset="0"/>
                <a:sym typeface="Wingdings 3" pitchFamily="18" charset="2"/>
              </a:rPr>
              <a:t>b</a:t>
            </a:r>
            <a:r>
              <a:rPr lang="en-US" sz="1400" dirty="0">
                <a:latin typeface="Times New Roman" pitchFamily="18" charset="0"/>
                <a:sym typeface="Wingdings 3" pitchFamily="18" charset="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2687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Climb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13973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slip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59" y="2348880"/>
            <a:ext cx="4861560" cy="3642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55" y="2564904"/>
            <a:ext cx="41910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8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5" y="1554476"/>
            <a:ext cx="8374380" cy="3893820"/>
          </a:xfrm>
          <a:prstGeom prst="rect">
            <a:avLst/>
          </a:prstGeom>
        </p:spPr>
      </p:pic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Edge, Screw, and Mixed Dislocations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605213" y="2732088"/>
            <a:ext cx="4822825" cy="2562225"/>
            <a:chOff x="2271" y="1721"/>
            <a:chExt cx="3038" cy="1614"/>
          </a:xfrm>
        </p:grpSpPr>
        <p:sp>
          <p:nvSpPr>
            <p:cNvPr id="53262" name="Text Box 12"/>
            <p:cNvSpPr txBox="1">
              <a:spLocks noChangeArrowheads="1"/>
            </p:cNvSpPr>
            <p:nvPr/>
          </p:nvSpPr>
          <p:spPr bwMode="auto">
            <a:xfrm>
              <a:off x="2574" y="3047"/>
              <a:ext cx="56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</a:rPr>
                <a:t>Edge</a:t>
              </a:r>
            </a:p>
          </p:txBody>
        </p:sp>
        <p:sp>
          <p:nvSpPr>
            <p:cNvPr id="53263" name="Line 17"/>
            <p:cNvSpPr>
              <a:spLocks noChangeShapeType="1"/>
            </p:cNvSpPr>
            <p:nvPr/>
          </p:nvSpPr>
          <p:spPr bwMode="auto">
            <a:xfrm flipV="1">
              <a:off x="3075" y="1721"/>
              <a:ext cx="2234" cy="140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264" name="Line 21"/>
            <p:cNvSpPr>
              <a:spLocks noChangeShapeType="1"/>
            </p:cNvSpPr>
            <p:nvPr/>
          </p:nvSpPr>
          <p:spPr bwMode="auto">
            <a:xfrm rot="16598720" flipV="1">
              <a:off x="2155" y="2584"/>
              <a:ext cx="625" cy="39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3253" name="Rectangle 34"/>
          <p:cNvSpPr>
            <a:spLocks noChangeArrowheads="1"/>
          </p:cNvSpPr>
          <p:nvPr/>
        </p:nvSpPr>
        <p:spPr bwMode="auto">
          <a:xfrm>
            <a:off x="6016625" y="4832350"/>
            <a:ext cx="203200" cy="179388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166938" y="3709988"/>
            <a:ext cx="4098925" cy="2349500"/>
            <a:chOff x="1365" y="2337"/>
            <a:chExt cx="2582" cy="1480"/>
          </a:xfrm>
        </p:grpSpPr>
        <p:sp>
          <p:nvSpPr>
            <p:cNvPr id="53259" name="Text Box 15"/>
            <p:cNvSpPr txBox="1">
              <a:spLocks noChangeArrowheads="1"/>
            </p:cNvSpPr>
            <p:nvPr/>
          </p:nvSpPr>
          <p:spPr bwMode="auto">
            <a:xfrm>
              <a:off x="2500" y="3529"/>
              <a:ext cx="650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FF"/>
                  </a:solidFill>
                </a:rPr>
                <a:t>Screw</a:t>
              </a:r>
            </a:p>
          </p:txBody>
        </p:sp>
        <p:sp>
          <p:nvSpPr>
            <p:cNvPr id="53260" name="Line 29"/>
            <p:cNvSpPr>
              <a:spLocks noChangeShapeType="1"/>
            </p:cNvSpPr>
            <p:nvPr/>
          </p:nvSpPr>
          <p:spPr bwMode="auto">
            <a:xfrm rot="15012314" flipV="1">
              <a:off x="1094" y="2608"/>
              <a:ext cx="1464" cy="9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261" name="Line 33"/>
            <p:cNvSpPr>
              <a:spLocks noChangeShapeType="1"/>
            </p:cNvSpPr>
            <p:nvPr/>
          </p:nvSpPr>
          <p:spPr bwMode="auto">
            <a:xfrm flipV="1">
              <a:off x="3123" y="3048"/>
              <a:ext cx="824" cy="55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811463" y="1330325"/>
            <a:ext cx="3787775" cy="2214563"/>
            <a:chOff x="1771" y="838"/>
            <a:chExt cx="2386" cy="1395"/>
          </a:xfrm>
        </p:grpSpPr>
        <p:sp>
          <p:nvSpPr>
            <p:cNvPr id="53256" name="Text Box 31"/>
            <p:cNvSpPr txBox="1">
              <a:spLocks noChangeArrowheads="1"/>
            </p:cNvSpPr>
            <p:nvPr/>
          </p:nvSpPr>
          <p:spPr bwMode="auto">
            <a:xfrm>
              <a:off x="2511" y="838"/>
              <a:ext cx="629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tx2"/>
                  </a:solidFill>
                </a:rPr>
                <a:t>Mixed</a:t>
              </a:r>
            </a:p>
          </p:txBody>
        </p:sp>
        <p:sp>
          <p:nvSpPr>
            <p:cNvPr id="53257" name="Line 32"/>
            <p:cNvSpPr>
              <a:spLocks noChangeShapeType="1"/>
            </p:cNvSpPr>
            <p:nvPr/>
          </p:nvSpPr>
          <p:spPr bwMode="auto">
            <a:xfrm flipH="1">
              <a:off x="1771" y="1067"/>
              <a:ext cx="775" cy="116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258" name="Line 35"/>
            <p:cNvSpPr>
              <a:spLocks noChangeShapeType="1"/>
            </p:cNvSpPr>
            <p:nvPr/>
          </p:nvSpPr>
          <p:spPr bwMode="auto">
            <a:xfrm>
              <a:off x="3090" y="1084"/>
              <a:ext cx="1067" cy="8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4786322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itchFamily="34" charset="0"/>
              </a:rPr>
              <a:t>TEM image of curved dislocation line with mixed character.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76672"/>
            <a:ext cx="3863340" cy="369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160338" y="144463"/>
            <a:ext cx="8896350" cy="3631763"/>
          </a:xfrm>
          <a:prstGeom prst="rect">
            <a:avLst/>
          </a:prstGeom>
          <a:solidFill>
            <a:srgbClr val="EFFFFF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marL="361950" indent="-361950">
              <a:buFont typeface="Arial" pitchFamily="34" charset="0"/>
              <a:buChar char="•"/>
            </a:pPr>
            <a:r>
              <a:rPr lang="en-IN" sz="2800" dirty="0" smtClean="0">
                <a:latin typeface="+mn-lt"/>
              </a:rPr>
              <a:t>A dislocation whose Burgers vector is a lattice translation vector is known as a </a:t>
            </a:r>
            <a:r>
              <a:rPr lang="en-IN" sz="2800" dirty="0" smtClean="0">
                <a:solidFill>
                  <a:srgbClr val="0000FF"/>
                </a:solidFill>
                <a:latin typeface="+mn-lt"/>
              </a:rPr>
              <a:t>perfect or unit dislocation</a:t>
            </a:r>
            <a:r>
              <a:rPr lang="en-IN" sz="2800" dirty="0" smtClean="0">
                <a:latin typeface="+mn-lt"/>
              </a:rPr>
              <a:t>. </a:t>
            </a:r>
          </a:p>
          <a:p>
            <a:pPr marL="361950" indent="-361950">
              <a:buFont typeface="Arial" pitchFamily="34" charset="0"/>
              <a:buChar char="•"/>
            </a:pPr>
            <a:endParaRPr lang="en-IN" sz="2800" dirty="0" smtClean="0">
              <a:solidFill>
                <a:srgbClr val="0000FF"/>
              </a:solidFill>
              <a:latin typeface="+mn-lt"/>
            </a:endParaRPr>
          </a:p>
          <a:p>
            <a:pPr marL="361950" indent="-3619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Dislocations tend to have as small a Burgers vector as possible.</a:t>
            </a:r>
          </a:p>
          <a:p>
            <a:pPr marL="361950" indent="-361950">
              <a:buFont typeface="Arial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361950" indent="-36195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Dislocations </a:t>
            </a:r>
            <a:r>
              <a:rPr lang="en-US" sz="2800" dirty="0">
                <a:latin typeface="+mn-lt"/>
              </a:rPr>
              <a:t>are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non-equilibrium </a:t>
            </a:r>
            <a:r>
              <a:rPr lang="en-US" sz="2800" dirty="0">
                <a:latin typeface="+mn-lt"/>
              </a:rPr>
              <a:t>defects and would leave the crystal if given an opportunity.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762000" y="1371600"/>
            <a:ext cx="78486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2200" dirty="0" smtClean="0"/>
              <a:t>•  </a:t>
            </a:r>
            <a:r>
              <a:rPr lang="en-US" sz="2200" dirty="0"/>
              <a:t>slip between crystal planes result when dislocations </a:t>
            </a:r>
            <a:r>
              <a:rPr lang="en-US" sz="2200" dirty="0" smtClean="0"/>
              <a:t>move</a:t>
            </a:r>
            <a:endParaRPr lang="en-US" sz="2200" dirty="0"/>
          </a:p>
          <a:p>
            <a:pPr eaLnBrk="0" hangingPunct="0"/>
            <a:r>
              <a:rPr lang="en-US" sz="2200" dirty="0"/>
              <a:t>•  produce permanent (plastic) deformation.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533400" y="990600"/>
            <a:ext cx="3657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chemeClr val="accent2"/>
                </a:solidFill>
              </a:rPr>
              <a:t>Dislocations</a:t>
            </a:r>
            <a:r>
              <a:rPr lang="en-US" sz="2800"/>
              <a:t>:</a:t>
            </a:r>
            <a:endParaRPr lang="en-US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533400" y="2773363"/>
            <a:ext cx="464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/>
              <a:t>Schematic of Zinc (HCP):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69925" y="3149600"/>
            <a:ext cx="27828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/>
              <a:t>•  before deformation</a:t>
            </a:r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4556125" y="3149600"/>
            <a:ext cx="3248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/>
              <a:t>•  after tensile elongation</a:t>
            </a:r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 flipH="1">
            <a:off x="6019800" y="4267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6553200" y="40386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slip steps</a:t>
            </a:r>
          </a:p>
        </p:txBody>
      </p:sp>
      <p:sp>
        <p:nvSpPr>
          <p:cNvPr id="5018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Line Defects</a:t>
            </a:r>
          </a:p>
        </p:txBody>
      </p:sp>
      <p:sp>
        <p:nvSpPr>
          <p:cNvPr id="50186" name="AutoShape 13"/>
          <p:cNvSpPr>
            <a:spLocks noChangeAspect="1" noChangeArrowheads="1" noTextEdit="1"/>
          </p:cNvSpPr>
          <p:nvPr/>
        </p:nvSpPr>
        <p:spPr bwMode="auto">
          <a:xfrm>
            <a:off x="2057400" y="4114800"/>
            <a:ext cx="368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0187" name="Freeform 15"/>
          <p:cNvSpPr>
            <a:spLocks/>
          </p:cNvSpPr>
          <p:nvPr/>
        </p:nvSpPr>
        <p:spPr bwMode="auto">
          <a:xfrm>
            <a:off x="2070100" y="4127500"/>
            <a:ext cx="317500" cy="1600200"/>
          </a:xfrm>
          <a:custGeom>
            <a:avLst/>
            <a:gdLst>
              <a:gd name="T0" fmla="*/ 0 w 200"/>
              <a:gd name="T1" fmla="*/ 0 h 1008"/>
              <a:gd name="T2" fmla="*/ 0 w 200"/>
              <a:gd name="T3" fmla="*/ 2147483647 h 1008"/>
              <a:gd name="T4" fmla="*/ 2147483647 w 200"/>
              <a:gd name="T5" fmla="*/ 2147483647 h 1008"/>
              <a:gd name="T6" fmla="*/ 2147483647 w 200"/>
              <a:gd name="T7" fmla="*/ 0 h 1008"/>
              <a:gd name="T8" fmla="*/ 0 w 200"/>
              <a:gd name="T9" fmla="*/ 0 h 1008"/>
              <a:gd name="T10" fmla="*/ 0 w 200"/>
              <a:gd name="T11" fmla="*/ 0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1008"/>
              <a:gd name="T20" fmla="*/ 200 w 200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1008">
                <a:moveTo>
                  <a:pt x="0" y="0"/>
                </a:moveTo>
                <a:lnTo>
                  <a:pt x="0" y="1008"/>
                </a:lnTo>
                <a:lnTo>
                  <a:pt x="200" y="1008"/>
                </a:lnTo>
                <a:lnTo>
                  <a:pt x="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66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664200" y="3581400"/>
            <a:ext cx="495300" cy="2560638"/>
            <a:chOff x="3568" y="2256"/>
            <a:chExt cx="312" cy="1613"/>
          </a:xfrm>
        </p:grpSpPr>
        <p:sp>
          <p:nvSpPr>
            <p:cNvPr id="50189" name="Freeform 46"/>
            <p:cNvSpPr>
              <a:spLocks/>
            </p:cNvSpPr>
            <p:nvPr/>
          </p:nvSpPr>
          <p:spPr bwMode="auto">
            <a:xfrm>
              <a:off x="3612" y="2840"/>
              <a:ext cx="196" cy="308"/>
            </a:xfrm>
            <a:custGeom>
              <a:avLst/>
              <a:gdLst>
                <a:gd name="T0" fmla="*/ 0 w 196"/>
                <a:gd name="T1" fmla="*/ 0 h 308"/>
                <a:gd name="T2" fmla="*/ 0 w 196"/>
                <a:gd name="T3" fmla="*/ 112 h 308"/>
                <a:gd name="T4" fmla="*/ 196 w 196"/>
                <a:gd name="T5" fmla="*/ 308 h 308"/>
                <a:gd name="T6" fmla="*/ 196 w 196"/>
                <a:gd name="T7" fmla="*/ 200 h 308"/>
                <a:gd name="T8" fmla="*/ 0 w 196"/>
                <a:gd name="T9" fmla="*/ 0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308"/>
                <a:gd name="T17" fmla="*/ 196 w 196"/>
                <a:gd name="T18" fmla="*/ 308 h 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308">
                  <a:moveTo>
                    <a:pt x="0" y="0"/>
                  </a:moveTo>
                  <a:lnTo>
                    <a:pt x="0" y="112"/>
                  </a:lnTo>
                  <a:lnTo>
                    <a:pt x="196" y="308"/>
                  </a:lnTo>
                  <a:lnTo>
                    <a:pt x="196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50190" name="Freeform 45"/>
            <p:cNvSpPr>
              <a:spLocks/>
            </p:cNvSpPr>
            <p:nvPr/>
          </p:nvSpPr>
          <p:spPr bwMode="auto">
            <a:xfrm rot="10800000">
              <a:off x="3676" y="3120"/>
              <a:ext cx="204" cy="504"/>
            </a:xfrm>
            <a:custGeom>
              <a:avLst/>
              <a:gdLst>
                <a:gd name="T0" fmla="*/ 4 w 204"/>
                <a:gd name="T1" fmla="*/ 0 h 504"/>
                <a:gd name="T2" fmla="*/ 204 w 204"/>
                <a:gd name="T3" fmla="*/ 0 h 504"/>
                <a:gd name="T4" fmla="*/ 204 w 204"/>
                <a:gd name="T5" fmla="*/ 504 h 504"/>
                <a:gd name="T6" fmla="*/ 0 w 204"/>
                <a:gd name="T7" fmla="*/ 300 h 504"/>
                <a:gd name="T8" fmla="*/ 4 w 204"/>
                <a:gd name="T9" fmla="*/ 0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504"/>
                <a:gd name="T17" fmla="*/ 204 w 204"/>
                <a:gd name="T18" fmla="*/ 504 h 5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504">
                  <a:moveTo>
                    <a:pt x="4" y="0"/>
                  </a:moveTo>
                  <a:lnTo>
                    <a:pt x="204" y="0"/>
                  </a:lnTo>
                  <a:lnTo>
                    <a:pt x="204" y="504"/>
                  </a:lnTo>
                  <a:lnTo>
                    <a:pt x="0" y="30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66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50191" name="Freeform 44"/>
            <p:cNvSpPr>
              <a:spLocks/>
            </p:cNvSpPr>
            <p:nvPr/>
          </p:nvSpPr>
          <p:spPr bwMode="auto">
            <a:xfrm>
              <a:off x="3568" y="2500"/>
              <a:ext cx="204" cy="504"/>
            </a:xfrm>
            <a:custGeom>
              <a:avLst/>
              <a:gdLst>
                <a:gd name="T0" fmla="*/ 4 w 204"/>
                <a:gd name="T1" fmla="*/ 0 h 504"/>
                <a:gd name="T2" fmla="*/ 204 w 204"/>
                <a:gd name="T3" fmla="*/ 0 h 504"/>
                <a:gd name="T4" fmla="*/ 204 w 204"/>
                <a:gd name="T5" fmla="*/ 504 h 504"/>
                <a:gd name="T6" fmla="*/ 0 w 204"/>
                <a:gd name="T7" fmla="*/ 300 h 504"/>
                <a:gd name="T8" fmla="*/ 4 w 204"/>
                <a:gd name="T9" fmla="*/ 0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504"/>
                <a:gd name="T17" fmla="*/ 204 w 204"/>
                <a:gd name="T18" fmla="*/ 504 h 5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504">
                  <a:moveTo>
                    <a:pt x="4" y="0"/>
                  </a:moveTo>
                  <a:lnTo>
                    <a:pt x="204" y="0"/>
                  </a:lnTo>
                  <a:lnTo>
                    <a:pt x="204" y="504"/>
                  </a:lnTo>
                  <a:lnTo>
                    <a:pt x="0" y="30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66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50192" name="Line 32"/>
            <p:cNvSpPr>
              <a:spLocks noChangeShapeType="1"/>
            </p:cNvSpPr>
            <p:nvPr/>
          </p:nvSpPr>
          <p:spPr bwMode="auto">
            <a:xfrm>
              <a:off x="3782" y="3619"/>
              <a:ext cx="0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193" name="Line 33"/>
            <p:cNvSpPr>
              <a:spLocks noChangeShapeType="1"/>
            </p:cNvSpPr>
            <p:nvPr/>
          </p:nvSpPr>
          <p:spPr bwMode="auto">
            <a:xfrm flipV="1">
              <a:off x="3675" y="2256"/>
              <a:ext cx="0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194" name="Freeform 48"/>
            <p:cNvSpPr>
              <a:spLocks/>
            </p:cNvSpPr>
            <p:nvPr/>
          </p:nvSpPr>
          <p:spPr bwMode="auto">
            <a:xfrm>
              <a:off x="3640" y="2976"/>
              <a:ext cx="196" cy="308"/>
            </a:xfrm>
            <a:custGeom>
              <a:avLst/>
              <a:gdLst>
                <a:gd name="T0" fmla="*/ 0 w 196"/>
                <a:gd name="T1" fmla="*/ 0 h 308"/>
                <a:gd name="T2" fmla="*/ 0 w 196"/>
                <a:gd name="T3" fmla="*/ 112 h 308"/>
                <a:gd name="T4" fmla="*/ 196 w 196"/>
                <a:gd name="T5" fmla="*/ 308 h 308"/>
                <a:gd name="T6" fmla="*/ 196 w 196"/>
                <a:gd name="T7" fmla="*/ 200 h 308"/>
                <a:gd name="T8" fmla="*/ 0 w 196"/>
                <a:gd name="T9" fmla="*/ 0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308"/>
                <a:gd name="T17" fmla="*/ 196 w 196"/>
                <a:gd name="T18" fmla="*/ 308 h 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308">
                  <a:moveTo>
                    <a:pt x="0" y="0"/>
                  </a:moveTo>
                  <a:lnTo>
                    <a:pt x="0" y="112"/>
                  </a:lnTo>
                  <a:lnTo>
                    <a:pt x="196" y="308"/>
                  </a:lnTo>
                  <a:lnTo>
                    <a:pt x="196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4000" dirty="0" smtClean="0"/>
              <a:t>Characterization of dislocations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6218237"/>
            <a:ext cx="7772400" cy="6397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Dislocations are visible in electron micrographs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+mn-lt"/>
              </a:rPr>
              <a:t>Dislocations can be observed using </a:t>
            </a: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transmission electron microscopy</a:t>
            </a:r>
            <a:r>
              <a:rPr lang="en-IN" sz="2800" dirty="0" smtClean="0">
                <a:latin typeface="+mn-lt"/>
              </a:rPr>
              <a:t>, </a:t>
            </a:r>
            <a:r>
              <a:rPr lang="en-IN" sz="2800" dirty="0" smtClean="0">
                <a:solidFill>
                  <a:srgbClr val="008000"/>
                </a:solidFill>
                <a:latin typeface="+mn-lt"/>
              </a:rPr>
              <a:t>field ion microscopy, scanning </a:t>
            </a:r>
            <a:r>
              <a:rPr lang="en-IN" sz="2800" dirty="0" err="1" smtClean="0">
                <a:solidFill>
                  <a:srgbClr val="008000"/>
                </a:solidFill>
                <a:latin typeface="+mn-lt"/>
              </a:rPr>
              <a:t>tunneling</a:t>
            </a:r>
            <a:r>
              <a:rPr lang="en-IN" sz="2800" dirty="0" smtClean="0">
                <a:solidFill>
                  <a:srgbClr val="008000"/>
                </a:solidFill>
                <a:latin typeface="+mn-lt"/>
              </a:rPr>
              <a:t> microscopy</a:t>
            </a:r>
            <a:r>
              <a:rPr lang="en-IN" sz="2800" dirty="0" smtClean="0">
                <a:latin typeface="+mn-lt"/>
              </a:rPr>
              <a:t> and </a:t>
            </a:r>
            <a:r>
              <a:rPr lang="en-IN" sz="2800" dirty="0" smtClean="0">
                <a:solidFill>
                  <a:srgbClr val="0000FF"/>
                </a:solidFill>
                <a:latin typeface="+mn-lt"/>
              </a:rPr>
              <a:t>atom probe techniques</a:t>
            </a:r>
            <a:endParaRPr lang="en-IN" sz="28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46" y="2333644"/>
            <a:ext cx="30861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Defects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External Surface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Grain Boundary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Twin Boundary</a:t>
            </a:r>
          </a:p>
          <a:p>
            <a:r>
              <a:rPr lang="en-US" dirty="0" smtClean="0">
                <a:solidFill>
                  <a:srgbClr val="CE389C"/>
                </a:solidFill>
              </a:rPr>
              <a:t>Phase Boundary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Stacking Fault</a:t>
            </a:r>
          </a:p>
          <a:p>
            <a:r>
              <a:rPr lang="en-US" dirty="0" smtClean="0">
                <a:solidFill>
                  <a:srgbClr val="6699FF"/>
                </a:solidFill>
              </a:rPr>
              <a:t>Domain Boundary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Anti Phase Boundary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72008" y="692696"/>
            <a:ext cx="8964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3" indent="-360363" algn="just" eaLnBrk="0" hangingPunct="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6600"/>
                </a:solidFill>
              </a:rPr>
              <a:t>Crystals </a:t>
            </a:r>
            <a:r>
              <a:rPr lang="en-US" sz="2400" dirty="0">
                <a:solidFill>
                  <a:srgbClr val="FF6600"/>
                </a:solidFill>
              </a:rPr>
              <a:t>of different orientations meet. 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360363" indent="-360363" algn="just" eaLnBrk="0" hangingPunct="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A </a:t>
            </a:r>
            <a:r>
              <a:rPr lang="en-US" sz="2400" dirty="0">
                <a:solidFill>
                  <a:srgbClr val="008000"/>
                </a:solidFill>
              </a:rPr>
              <a:t>single-phase interface, with crystals on each side of the boundary being identical except in orientation.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-27384"/>
            <a:ext cx="4139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Grain Boundary</a:t>
            </a:r>
            <a:endParaRPr lang="en-IN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45" y="1880093"/>
            <a:ext cx="5684520" cy="477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f21_03_pg70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8" y="-104016"/>
            <a:ext cx="7200900" cy="491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823460"/>
            <a:ext cx="8229600" cy="20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362" y="1510082"/>
            <a:ext cx="4724400" cy="4579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1755415"/>
            <a:ext cx="3909060" cy="3048000"/>
          </a:xfrm>
          <a:prstGeom prst="rect">
            <a:avLst/>
          </a:prstGeom>
        </p:spPr>
      </p:pic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931863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dirty="0" smtClean="0"/>
              <a:t>Essentially a reflection of atom positions across the </a:t>
            </a:r>
            <a:r>
              <a:rPr lang="en-US" dirty="0" smtClean="0">
                <a:solidFill>
                  <a:srgbClr val="0000FF"/>
                </a:solidFill>
              </a:rPr>
              <a:t>twin plane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4000" dirty="0" smtClean="0"/>
              <a:t>Twin Boundary</a:t>
            </a:r>
          </a:p>
        </p:txBody>
      </p:sp>
      <p:sp>
        <p:nvSpPr>
          <p:cNvPr id="57349" name="TextBox 13"/>
          <p:cNvSpPr txBox="1">
            <a:spLocks noChangeArrowheads="1"/>
          </p:cNvSpPr>
          <p:nvPr/>
        </p:nvSpPr>
        <p:spPr bwMode="auto">
          <a:xfrm>
            <a:off x="216024" y="4941168"/>
            <a:ext cx="291581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Twinned structure : Typical characteristics – always parallel lines are present</a:t>
            </a:r>
          </a:p>
        </p:txBody>
      </p:sp>
      <p:cxnSp>
        <p:nvCxnSpPr>
          <p:cNvPr id="57353" name="Straight Arrow Connector 14"/>
          <p:cNvCxnSpPr>
            <a:cxnSpLocks noChangeShapeType="1"/>
          </p:cNvCxnSpPr>
          <p:nvPr/>
        </p:nvCxnSpPr>
        <p:spPr bwMode="auto">
          <a:xfrm rot="16200000" flipH="1">
            <a:off x="324644" y="3790156"/>
            <a:ext cx="2494384" cy="95672"/>
          </a:xfrm>
          <a:prstGeom prst="straightConnector1">
            <a:avLst/>
          </a:prstGeom>
          <a:ln>
            <a:solidFill>
              <a:srgbClr val="003366"/>
            </a:solidFill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54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324644" y="3790156"/>
            <a:ext cx="2570584" cy="19472"/>
          </a:xfrm>
          <a:prstGeom prst="straightConnector1">
            <a:avLst/>
          </a:prstGeom>
          <a:ln>
            <a:solidFill>
              <a:srgbClr val="003366"/>
            </a:solidFill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51" name="Straight Arrow Connector 11"/>
          <p:cNvCxnSpPr>
            <a:cxnSpLocks noChangeShapeType="1"/>
          </p:cNvCxnSpPr>
          <p:nvPr/>
        </p:nvCxnSpPr>
        <p:spPr bwMode="auto">
          <a:xfrm rot="10800000" flipV="1">
            <a:off x="3048000" y="3733800"/>
            <a:ext cx="2895600" cy="2438400"/>
          </a:xfrm>
          <a:prstGeom prst="straightConnector1">
            <a:avLst/>
          </a:prstGeom>
          <a:ln>
            <a:solidFill>
              <a:srgbClr val="003366"/>
            </a:solidFill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50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3048000" y="3810000"/>
            <a:ext cx="4191000" cy="2362200"/>
          </a:xfrm>
          <a:prstGeom prst="straightConnector1">
            <a:avLst/>
          </a:prstGeom>
          <a:ln>
            <a:solidFill>
              <a:srgbClr val="003366"/>
            </a:solidFill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949" y="4551042"/>
            <a:ext cx="4457700" cy="1905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" y="2524249"/>
            <a:ext cx="4511040" cy="1905000"/>
          </a:xfrm>
          <a:prstGeom prst="rect">
            <a:avLst/>
          </a:prstGeom>
        </p:spPr>
      </p:pic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508000" y="5029200"/>
            <a:ext cx="292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>
                <a:solidFill>
                  <a:srgbClr val="00B050"/>
                </a:solidFill>
              </a:rPr>
              <a:t>B</a:t>
            </a:r>
            <a:r>
              <a:rPr lang="en-US" sz="2000">
                <a:solidFill>
                  <a:srgbClr val="00B0F0"/>
                </a:solidFill>
              </a:rPr>
              <a:t>C</a:t>
            </a:r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3200">
                <a:solidFill>
                  <a:srgbClr val="00B05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>
                <a:solidFill>
                  <a:srgbClr val="00B0F0"/>
                </a:solidFill>
              </a:rPr>
              <a:t>C</a:t>
            </a:r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>
                <a:solidFill>
                  <a:srgbClr val="00B050"/>
                </a:solidFill>
              </a:rPr>
              <a:t>B</a:t>
            </a:r>
            <a:r>
              <a:rPr lang="en-US" sz="2000">
                <a:solidFill>
                  <a:srgbClr val="00B0F0"/>
                </a:solidFill>
              </a:rPr>
              <a:t>C</a:t>
            </a:r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3200"/>
              <a:t>... </a:t>
            </a:r>
          </a:p>
        </p:txBody>
      </p:sp>
      <p:sp>
        <p:nvSpPr>
          <p:cNvPr id="60422" name="Rectangle 11"/>
          <p:cNvSpPr>
            <a:spLocks noChangeArrowheads="1"/>
          </p:cNvSpPr>
          <p:nvPr/>
        </p:nvSpPr>
        <p:spPr bwMode="auto">
          <a:xfrm>
            <a:off x="4591050" y="3124200"/>
            <a:ext cx="3352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>
                <a:solidFill>
                  <a:srgbClr val="00B050"/>
                </a:solidFill>
              </a:rPr>
              <a:t>B</a:t>
            </a:r>
            <a:r>
              <a:rPr lang="en-US" sz="2000">
                <a:solidFill>
                  <a:srgbClr val="00B0F0"/>
                </a:solidFill>
              </a:rPr>
              <a:t>C</a:t>
            </a:r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3200">
                <a:solidFill>
                  <a:srgbClr val="00B05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2000">
                <a:solidFill>
                  <a:srgbClr val="00B050"/>
                </a:solidFill>
              </a:rPr>
              <a:t>B</a:t>
            </a:r>
            <a:r>
              <a:rPr lang="en-US" sz="2000">
                <a:solidFill>
                  <a:srgbClr val="00B0F0"/>
                </a:solidFill>
              </a:rPr>
              <a:t>C</a:t>
            </a:r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3200"/>
              <a:t>... </a:t>
            </a:r>
          </a:p>
        </p:txBody>
      </p:sp>
      <p:sp>
        <p:nvSpPr>
          <p:cNvPr id="60423" name="Rectangle 13"/>
          <p:cNvSpPr>
            <a:spLocks noChangeArrowheads="1"/>
          </p:cNvSpPr>
          <p:nvPr/>
        </p:nvSpPr>
        <p:spPr bwMode="auto">
          <a:xfrm>
            <a:off x="609600" y="1143000"/>
            <a:ext cx="2819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>
                <a:solidFill>
                  <a:srgbClr val="00B050"/>
                </a:solidFill>
              </a:rPr>
              <a:t>B</a:t>
            </a:r>
            <a:r>
              <a:rPr lang="en-US" sz="2000">
                <a:solidFill>
                  <a:srgbClr val="00B0F0"/>
                </a:solidFill>
              </a:rPr>
              <a:t>C</a:t>
            </a:r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>
                <a:solidFill>
                  <a:srgbClr val="00B050"/>
                </a:solidFill>
              </a:rPr>
              <a:t>B</a:t>
            </a:r>
            <a:r>
              <a:rPr lang="en-US" sz="2000">
                <a:solidFill>
                  <a:srgbClr val="00B0F0"/>
                </a:solidFill>
              </a:rPr>
              <a:t>C</a:t>
            </a:r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>
                <a:solidFill>
                  <a:srgbClr val="00B050"/>
                </a:solidFill>
              </a:rPr>
              <a:t>B</a:t>
            </a:r>
            <a:r>
              <a:rPr lang="en-US" sz="2000">
                <a:solidFill>
                  <a:srgbClr val="00B0F0"/>
                </a:solidFill>
              </a:rPr>
              <a:t>C</a:t>
            </a:r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3200"/>
              <a:t>... </a:t>
            </a:r>
          </a:p>
        </p:txBody>
      </p:sp>
      <p:sp>
        <p:nvSpPr>
          <p:cNvPr id="60424" name="Rectangle 14"/>
          <p:cNvSpPr>
            <a:spLocks noChangeArrowheads="1"/>
          </p:cNvSpPr>
          <p:nvPr/>
        </p:nvSpPr>
        <p:spPr bwMode="auto">
          <a:xfrm>
            <a:off x="4514850" y="3581400"/>
            <a:ext cx="34845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"intrinsic stacking fault“</a:t>
            </a:r>
          </a:p>
          <a:p>
            <a:pPr algn="ctr" eaLnBrk="0" hangingPunct="0"/>
            <a:r>
              <a:rPr lang="en-US"/>
              <a:t>Removal of layer C </a:t>
            </a:r>
          </a:p>
        </p:txBody>
      </p:sp>
      <p:sp>
        <p:nvSpPr>
          <p:cNvPr id="60425" name="Rectangle 15"/>
          <p:cNvSpPr>
            <a:spLocks noChangeArrowheads="1"/>
          </p:cNvSpPr>
          <p:nvPr/>
        </p:nvSpPr>
        <p:spPr bwMode="auto">
          <a:xfrm>
            <a:off x="152400" y="5486400"/>
            <a:ext cx="35194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"extrinsic stacking fault“</a:t>
            </a:r>
          </a:p>
          <a:p>
            <a:pPr algn="ctr" eaLnBrk="0" hangingPunct="0"/>
            <a:r>
              <a:rPr lang="en-US"/>
              <a:t>Insertion of layer A </a:t>
            </a:r>
          </a:p>
        </p:txBody>
      </p:sp>
      <p:sp>
        <p:nvSpPr>
          <p:cNvPr id="60426" name="Rectangle 16"/>
          <p:cNvSpPr>
            <a:spLocks noChangeArrowheads="1"/>
          </p:cNvSpPr>
          <p:nvPr/>
        </p:nvSpPr>
        <p:spPr bwMode="auto">
          <a:xfrm>
            <a:off x="2627784" y="-99392"/>
            <a:ext cx="37625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4400" dirty="0"/>
              <a:t>Stacking Fault</a:t>
            </a:r>
          </a:p>
        </p:txBody>
      </p:sp>
      <p:sp>
        <p:nvSpPr>
          <p:cNvPr id="60427" name="Right Arrow 10"/>
          <p:cNvSpPr>
            <a:spLocks noChangeArrowheads="1"/>
          </p:cNvSpPr>
          <p:nvPr/>
        </p:nvSpPr>
        <p:spPr bwMode="auto">
          <a:xfrm rot="-1470139">
            <a:off x="3560763" y="5537200"/>
            <a:ext cx="381000" cy="182563"/>
          </a:xfrm>
          <a:prstGeom prst="rightArrow">
            <a:avLst>
              <a:gd name="adj1" fmla="val 50000"/>
              <a:gd name="adj2" fmla="val 5008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8" name="Right Arrow 11"/>
          <p:cNvSpPr>
            <a:spLocks noChangeArrowheads="1"/>
          </p:cNvSpPr>
          <p:nvPr/>
        </p:nvSpPr>
        <p:spPr bwMode="auto">
          <a:xfrm rot="-8697960">
            <a:off x="4102100" y="3478213"/>
            <a:ext cx="574675" cy="184150"/>
          </a:xfrm>
          <a:prstGeom prst="rightArrow">
            <a:avLst>
              <a:gd name="adj1" fmla="val 50000"/>
              <a:gd name="adj2" fmla="val 5006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072" y="618167"/>
            <a:ext cx="448056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836712"/>
            <a:ext cx="4248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HRTEM (high-resolution TEM) image shows the atomic structure of planar defects in thin-film silicon: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66FF"/>
                </a:solidFill>
              </a:rPr>
              <a:t>a twin </a:t>
            </a:r>
            <a:r>
              <a:rPr lang="en-US" sz="2400" dirty="0" smtClean="0">
                <a:solidFill>
                  <a:srgbClr val="0066FF"/>
                </a:solidFill>
              </a:rPr>
              <a:t>defect</a:t>
            </a:r>
            <a:endParaRPr lang="en-US" sz="2400" dirty="0">
              <a:solidFill>
                <a:srgbClr val="0066FF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 intrinsic stacking fault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(ISF)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an extrinsic stacking fault (ESF—in which there is an intervening layer between two layers slightly shifted from each other) </a:t>
            </a: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285852" y="0"/>
            <a:ext cx="64806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4400" dirty="0" smtClean="0"/>
              <a:t>HRTEM image of defects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196752"/>
            <a:ext cx="4038600" cy="445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251520" y="836712"/>
            <a:ext cx="455523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FF0000"/>
                </a:solidFill>
              </a:rPr>
              <a:t>occur in ordered alloys 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>
                <a:solidFill>
                  <a:srgbClr val="008000"/>
                </a:solidFill>
              </a:rPr>
              <a:t>The crystallographic direction remains the same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>
                <a:solidFill>
                  <a:srgbClr val="7030A0"/>
                </a:solidFill>
              </a:rPr>
              <a:t>If the ordering is usually ABABABAB, an anti phase boundary takes the form of ABA</a:t>
            </a:r>
            <a:r>
              <a:rPr lang="en-US" sz="2800" b="1" dirty="0" smtClean="0">
                <a:solidFill>
                  <a:srgbClr val="7030A0"/>
                </a:solidFill>
              </a:rPr>
              <a:t>BB</a:t>
            </a:r>
            <a:r>
              <a:rPr lang="en-US" sz="2800" dirty="0" smtClean="0">
                <a:solidFill>
                  <a:srgbClr val="7030A0"/>
                </a:solidFill>
              </a:rPr>
              <a:t>ABA. </a:t>
            </a:r>
          </a:p>
          <a:p>
            <a:pPr eaLnBrk="0" hangingPunct="0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4624"/>
            <a:ext cx="5490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Anti Phase Boundary</a:t>
            </a:r>
            <a:endParaRPr lang="en-I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52736"/>
            <a:ext cx="2857500" cy="5349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323528" y="836712"/>
            <a:ext cx="849694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800" dirty="0" smtClean="0">
                <a:solidFill>
                  <a:srgbClr val="0070C0"/>
                </a:solidFill>
              </a:rPr>
              <a:t>Voids</a:t>
            </a:r>
            <a:r>
              <a:rPr lang="en-US" sz="2800" dirty="0" smtClean="0"/>
              <a:t> </a:t>
            </a:r>
            <a:r>
              <a:rPr lang="en-US" sz="2800" dirty="0"/>
              <a:t>are small regions where there are no atoms, and can be thought of as clusters of vacancies. </a:t>
            </a:r>
            <a:endParaRPr lang="en-US" sz="2800" dirty="0" smtClean="0"/>
          </a:p>
          <a:p>
            <a:pPr algn="just" eaLnBrk="0" hangingPunct="0"/>
            <a:endParaRPr lang="en-US" sz="2800" dirty="0"/>
          </a:p>
          <a:p>
            <a:pPr algn="just" eaLnBrk="0" hangingPunct="0"/>
            <a:r>
              <a:rPr lang="en-US" sz="2800" dirty="0"/>
              <a:t>Impurities can cluster together to form small regions of a different phase. These are often called </a:t>
            </a:r>
            <a:r>
              <a:rPr lang="en-US" sz="2800" dirty="0">
                <a:solidFill>
                  <a:srgbClr val="0070C0"/>
                </a:solidFill>
              </a:rPr>
              <a:t>precipitates</a:t>
            </a:r>
            <a:r>
              <a:rPr lang="en-US" sz="2800" dirty="0" smtClean="0"/>
              <a:t>.</a:t>
            </a:r>
          </a:p>
          <a:p>
            <a:pPr algn="just" eaLnBrk="0" hangingPunct="0"/>
            <a:endParaRPr lang="en-US" sz="2800" dirty="0"/>
          </a:p>
          <a:p>
            <a:pPr algn="just" eaLnBrk="0" hangingPunct="0"/>
            <a:r>
              <a:rPr lang="en-US" sz="2800" dirty="0">
                <a:solidFill>
                  <a:srgbClr val="0070C0"/>
                </a:solidFill>
              </a:rPr>
              <a:t>Cracks, other </a:t>
            </a:r>
            <a:r>
              <a:rPr lang="en-US" sz="2800" dirty="0" smtClean="0">
                <a:solidFill>
                  <a:srgbClr val="0070C0"/>
                </a:solidFill>
              </a:rPr>
              <a:t>phases</a:t>
            </a:r>
            <a:r>
              <a:rPr lang="en-US" sz="2800" dirty="0" smtClean="0"/>
              <a:t> </a:t>
            </a:r>
            <a:r>
              <a:rPr lang="en-US" sz="2800" dirty="0"/>
              <a:t>also fall in this category.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816" y="-27384"/>
            <a:ext cx="3260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Bulk defects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2382515" y="0"/>
            <a:ext cx="404559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hangingPunct="0"/>
            <a:r>
              <a:rPr lang="en-US" sz="4400" dirty="0" smtClean="0"/>
              <a:t>Volume </a:t>
            </a:r>
            <a:r>
              <a:rPr lang="en-US" sz="4400" dirty="0"/>
              <a:t>defects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755476"/>
            <a:ext cx="3086100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717376"/>
            <a:ext cx="38100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3803476"/>
            <a:ext cx="2857500" cy="3002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672" y="3670126"/>
            <a:ext cx="19050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2365" y="4108276"/>
            <a:ext cx="328422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f14_15_pg515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937" y="-27384"/>
            <a:ext cx="6678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Imperfections in Polymers</a:t>
            </a:r>
            <a:endParaRPr lang="en-I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2" y="836712"/>
            <a:ext cx="8229600" cy="560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416031"/>
            <a:ext cx="2979420" cy="412242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62000" y="960438"/>
            <a:ext cx="80772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sz="2400" dirty="0"/>
              <a:t>•  Useful up to 2000X magnification.</a:t>
            </a:r>
          </a:p>
          <a:p>
            <a:pPr algn="l"/>
            <a:r>
              <a:rPr lang="en-US" sz="2400" dirty="0"/>
              <a:t>•  Polishing removes surface features (e.g., scratches)</a:t>
            </a:r>
          </a:p>
          <a:p>
            <a:pPr algn="l"/>
            <a:r>
              <a:rPr lang="en-US" sz="2400" dirty="0"/>
              <a:t>•  Etching changes reflectance, depending on crystal</a:t>
            </a:r>
          </a:p>
          <a:p>
            <a:pPr algn="l"/>
            <a:r>
              <a:rPr lang="en-US" sz="2400" dirty="0"/>
              <a:t>      orientation.</a:t>
            </a:r>
            <a:endParaRPr lang="en-US" sz="2400" i="1" dirty="0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5715000" y="4932363"/>
            <a:ext cx="2554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33"/>
                </a:solidFill>
              </a:rPr>
              <a:t>Micrograph of</a:t>
            </a:r>
          </a:p>
          <a:p>
            <a:r>
              <a:rPr lang="en-US" sz="2000">
                <a:solidFill>
                  <a:srgbClr val="333333"/>
                </a:solidFill>
              </a:rPr>
              <a:t>brass (a Cu-Zn alloy)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smtClean="0"/>
              <a:t>Optical Microscopy</a:t>
            </a:r>
            <a:endParaRPr lang="en-US" smtClean="0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5715000" y="35560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crystallographic planes</a:t>
            </a:r>
          </a:p>
        </p:txBody>
      </p:sp>
      <p:sp>
        <p:nvSpPr>
          <p:cNvPr id="1032" name="Line 41"/>
          <p:cNvSpPr>
            <a:spLocks noChangeShapeType="1"/>
          </p:cNvSpPr>
          <p:nvPr/>
        </p:nvSpPr>
        <p:spPr bwMode="auto">
          <a:xfrm flipH="1" flipV="1">
            <a:off x="4916488" y="3732213"/>
            <a:ext cx="808037" cy="539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457200" y="1052513"/>
            <a:ext cx="3581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Grain boundaries...</a:t>
            </a:r>
            <a:endParaRPr lang="en-US" i="1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609600" y="1443038"/>
            <a:ext cx="30353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/>
              <a:t>•  are imperfections,</a:t>
            </a:r>
          </a:p>
          <a:p>
            <a:r>
              <a:rPr lang="en-US" sz="2200"/>
              <a:t>•  are more susceptible</a:t>
            </a:r>
          </a:p>
          <a:p>
            <a:r>
              <a:rPr lang="en-US" sz="2200"/>
              <a:t>      to etching,</a:t>
            </a:r>
          </a:p>
          <a:p>
            <a:r>
              <a:rPr lang="en-US" sz="2200"/>
              <a:t>•  may be revealed as</a:t>
            </a:r>
          </a:p>
          <a:p>
            <a:r>
              <a:rPr lang="en-US" sz="2200"/>
              <a:t>      dark lines,</a:t>
            </a:r>
          </a:p>
          <a:p>
            <a:r>
              <a:rPr lang="en-US" sz="2200"/>
              <a:t>•  change in crystal </a:t>
            </a:r>
          </a:p>
          <a:p>
            <a:r>
              <a:rPr lang="en-US" sz="2200"/>
              <a:t>      orientation across </a:t>
            </a:r>
          </a:p>
          <a:p>
            <a:r>
              <a:rPr lang="en-US" sz="2200"/>
              <a:t>      boundary.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smtClean="0"/>
              <a:t>Optical Microscopy</a:t>
            </a:r>
            <a:endParaRPr lang="en-US" smtClean="0"/>
          </a:p>
        </p:txBody>
      </p:sp>
      <p:grpSp>
        <p:nvGrpSpPr>
          <p:cNvPr id="2" name="Group 37"/>
          <p:cNvGrpSpPr>
            <a:grpSpLocks noChangeAspect="1"/>
          </p:cNvGrpSpPr>
          <p:nvPr/>
        </p:nvGrpSpPr>
        <p:grpSpPr bwMode="auto">
          <a:xfrm>
            <a:off x="914400" y="4156075"/>
            <a:ext cx="2217738" cy="2654300"/>
            <a:chOff x="576" y="2456"/>
            <a:chExt cx="1397" cy="1672"/>
          </a:xfrm>
        </p:grpSpPr>
        <p:sp>
          <p:nvSpPr>
            <p:cNvPr id="2080" name="AutoShape 36"/>
            <p:cNvSpPr>
              <a:spLocks noChangeAspect="1" noChangeArrowheads="1" noTextEdit="1"/>
            </p:cNvSpPr>
            <p:nvPr/>
          </p:nvSpPr>
          <p:spPr bwMode="auto">
            <a:xfrm>
              <a:off x="576" y="2456"/>
              <a:ext cx="1280" cy="1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81" name="Rectangle 38"/>
            <p:cNvSpPr>
              <a:spLocks noChangeArrowheads="1"/>
            </p:cNvSpPr>
            <p:nvPr/>
          </p:nvSpPr>
          <p:spPr bwMode="auto">
            <a:xfrm>
              <a:off x="688" y="2568"/>
              <a:ext cx="8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6600"/>
                  </a:solidFill>
                </a:rPr>
                <a:t>ASTM grain </a:t>
              </a:r>
              <a:endParaRPr lang="en-US"/>
            </a:p>
          </p:txBody>
        </p:sp>
        <p:sp>
          <p:nvSpPr>
            <p:cNvPr id="2082" name="Rectangle 39"/>
            <p:cNvSpPr>
              <a:spLocks noChangeArrowheads="1"/>
            </p:cNvSpPr>
            <p:nvPr/>
          </p:nvSpPr>
          <p:spPr bwMode="auto">
            <a:xfrm>
              <a:off x="688" y="2736"/>
              <a:ext cx="7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6600"/>
                  </a:solidFill>
                </a:rPr>
                <a:t>size number</a:t>
              </a:r>
              <a:endParaRPr lang="en-US"/>
            </a:p>
          </p:txBody>
        </p:sp>
        <p:sp>
          <p:nvSpPr>
            <p:cNvPr id="2083" name="Rectangle 40"/>
            <p:cNvSpPr>
              <a:spLocks noChangeArrowheads="1"/>
            </p:cNvSpPr>
            <p:nvPr/>
          </p:nvSpPr>
          <p:spPr bwMode="auto">
            <a:xfrm>
              <a:off x="736" y="3064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33FF"/>
                  </a:solidFill>
                </a:rPr>
                <a:t>N</a:t>
              </a:r>
              <a:endParaRPr lang="en-US" i="1"/>
            </a:p>
          </p:txBody>
        </p:sp>
        <p:sp>
          <p:nvSpPr>
            <p:cNvPr id="2084" name="Rectangle 41"/>
            <p:cNvSpPr>
              <a:spLocks noChangeArrowheads="1"/>
            </p:cNvSpPr>
            <p:nvPr/>
          </p:nvSpPr>
          <p:spPr bwMode="auto">
            <a:xfrm>
              <a:off x="880" y="3064"/>
              <a:ext cx="32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= 2</a:t>
              </a:r>
              <a:endParaRPr lang="en-US"/>
            </a:p>
          </p:txBody>
        </p:sp>
        <p:sp>
          <p:nvSpPr>
            <p:cNvPr id="2085" name="Rectangle 42"/>
            <p:cNvSpPr>
              <a:spLocks noChangeArrowheads="1"/>
            </p:cNvSpPr>
            <p:nvPr/>
          </p:nvSpPr>
          <p:spPr bwMode="auto">
            <a:xfrm>
              <a:off x="1200" y="300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6600"/>
                  </a:solidFill>
                </a:rPr>
                <a:t>n</a:t>
              </a:r>
              <a:endParaRPr lang="en-US" i="1"/>
            </a:p>
          </p:txBody>
        </p:sp>
        <p:sp>
          <p:nvSpPr>
            <p:cNvPr id="2086" name="Rectangle 43"/>
            <p:cNvSpPr>
              <a:spLocks noChangeArrowheads="1"/>
            </p:cNvSpPr>
            <p:nvPr/>
          </p:nvSpPr>
          <p:spPr bwMode="auto">
            <a:xfrm>
              <a:off x="1312" y="3008"/>
              <a:ext cx="17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-1</a:t>
              </a:r>
              <a:endParaRPr lang="en-US"/>
            </a:p>
          </p:txBody>
        </p:sp>
        <p:sp>
          <p:nvSpPr>
            <p:cNvPr id="2087" name="Rectangle 44"/>
            <p:cNvSpPr>
              <a:spLocks noChangeArrowheads="1"/>
            </p:cNvSpPr>
            <p:nvPr/>
          </p:nvSpPr>
          <p:spPr bwMode="auto">
            <a:xfrm>
              <a:off x="688" y="3496"/>
              <a:ext cx="12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33FF"/>
                  </a:solidFill>
                </a:rPr>
                <a:t>number of grains/in</a:t>
              </a:r>
              <a:r>
                <a:rPr lang="en-US" sz="1800" baseline="30000">
                  <a:solidFill>
                    <a:srgbClr val="0033FF"/>
                  </a:solidFill>
                </a:rPr>
                <a:t>2</a:t>
              </a:r>
              <a:endParaRPr lang="en-US"/>
            </a:p>
          </p:txBody>
        </p:sp>
        <p:sp>
          <p:nvSpPr>
            <p:cNvPr id="2088" name="Rectangle 45"/>
            <p:cNvSpPr>
              <a:spLocks noChangeArrowheads="1"/>
            </p:cNvSpPr>
            <p:nvPr/>
          </p:nvSpPr>
          <p:spPr bwMode="auto">
            <a:xfrm>
              <a:off x="1552" y="3456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89" name="Rectangle 46"/>
            <p:cNvSpPr>
              <a:spLocks noChangeArrowheads="1"/>
            </p:cNvSpPr>
            <p:nvPr/>
          </p:nvSpPr>
          <p:spPr bwMode="auto">
            <a:xfrm>
              <a:off x="1640" y="3496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33FF"/>
                  </a:solidFill>
                </a:rPr>
                <a:t> </a:t>
              </a:r>
              <a:endParaRPr lang="en-US"/>
            </a:p>
          </p:txBody>
        </p:sp>
        <p:sp>
          <p:nvSpPr>
            <p:cNvPr id="2090" name="Rectangle 47"/>
            <p:cNvSpPr>
              <a:spLocks noChangeArrowheads="1"/>
            </p:cNvSpPr>
            <p:nvPr/>
          </p:nvSpPr>
          <p:spPr bwMode="auto">
            <a:xfrm>
              <a:off x="688" y="3664"/>
              <a:ext cx="5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33FF"/>
                  </a:solidFill>
                </a:rPr>
                <a:t>at 100x </a:t>
              </a:r>
              <a:endParaRPr lang="en-US"/>
            </a:p>
          </p:txBody>
        </p:sp>
        <p:sp>
          <p:nvSpPr>
            <p:cNvPr id="2091" name="Rectangle 48"/>
            <p:cNvSpPr>
              <a:spLocks noChangeArrowheads="1"/>
            </p:cNvSpPr>
            <p:nvPr/>
          </p:nvSpPr>
          <p:spPr bwMode="auto">
            <a:xfrm>
              <a:off x="688" y="3832"/>
              <a:ext cx="8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33FF"/>
                  </a:solidFill>
                </a:rPr>
                <a:t>magnification</a:t>
              </a:r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736" y="3280"/>
              <a:ext cx="96" cy="248"/>
              <a:chOff x="736" y="3280"/>
              <a:chExt cx="96" cy="248"/>
            </a:xfrm>
          </p:grpSpPr>
          <p:sp>
            <p:nvSpPr>
              <p:cNvPr id="2096" name="Freeform 49"/>
              <p:cNvSpPr>
                <a:spLocks/>
              </p:cNvSpPr>
              <p:nvPr/>
            </p:nvSpPr>
            <p:spPr bwMode="auto">
              <a:xfrm>
                <a:off x="760" y="3280"/>
                <a:ext cx="72" cy="112"/>
              </a:xfrm>
              <a:custGeom>
                <a:avLst/>
                <a:gdLst>
                  <a:gd name="T0" fmla="*/ 72 w 72"/>
                  <a:gd name="T1" fmla="*/ 0 h 112"/>
                  <a:gd name="T2" fmla="*/ 72 w 72"/>
                  <a:gd name="T3" fmla="*/ 112 h 112"/>
                  <a:gd name="T4" fmla="*/ 32 w 72"/>
                  <a:gd name="T5" fmla="*/ 96 h 112"/>
                  <a:gd name="T6" fmla="*/ 0 w 72"/>
                  <a:gd name="T7" fmla="*/ 80 h 112"/>
                  <a:gd name="T8" fmla="*/ 72 w 72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12"/>
                  <a:gd name="T17" fmla="*/ 72 w 72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12">
                    <a:moveTo>
                      <a:pt x="72" y="0"/>
                    </a:moveTo>
                    <a:lnTo>
                      <a:pt x="72" y="112"/>
                    </a:lnTo>
                    <a:lnTo>
                      <a:pt x="32" y="96"/>
                    </a:lnTo>
                    <a:lnTo>
                      <a:pt x="0" y="8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33FF"/>
              </a:solidFill>
              <a:ln w="12700">
                <a:solidFill>
                  <a:srgbClr val="00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" name="Line 50"/>
              <p:cNvSpPr>
                <a:spLocks noChangeShapeType="1"/>
              </p:cNvSpPr>
              <p:nvPr/>
            </p:nvSpPr>
            <p:spPr bwMode="auto">
              <a:xfrm flipV="1">
                <a:off x="736" y="3376"/>
                <a:ext cx="56" cy="152"/>
              </a:xfrm>
              <a:prstGeom prst="line">
                <a:avLst/>
              </a:prstGeom>
              <a:noFill/>
              <a:ln w="12700">
                <a:solidFill>
                  <a:srgbClr val="00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1064" y="2936"/>
              <a:ext cx="168" cy="136"/>
              <a:chOff x="1064" y="2936"/>
              <a:chExt cx="168" cy="136"/>
            </a:xfrm>
          </p:grpSpPr>
          <p:sp>
            <p:nvSpPr>
              <p:cNvPr id="2094" name="Freeform 52"/>
              <p:cNvSpPr>
                <a:spLocks/>
              </p:cNvSpPr>
              <p:nvPr/>
            </p:nvSpPr>
            <p:spPr bwMode="auto">
              <a:xfrm>
                <a:off x="1128" y="2976"/>
                <a:ext cx="104" cy="96"/>
              </a:xfrm>
              <a:custGeom>
                <a:avLst/>
                <a:gdLst>
                  <a:gd name="T0" fmla="*/ 104 w 104"/>
                  <a:gd name="T1" fmla="*/ 96 h 96"/>
                  <a:gd name="T2" fmla="*/ 0 w 104"/>
                  <a:gd name="T3" fmla="*/ 64 h 96"/>
                  <a:gd name="T4" fmla="*/ 24 w 104"/>
                  <a:gd name="T5" fmla="*/ 32 h 96"/>
                  <a:gd name="T6" fmla="*/ 48 w 104"/>
                  <a:gd name="T7" fmla="*/ 0 h 96"/>
                  <a:gd name="T8" fmla="*/ 104 w 104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104" y="96"/>
                    </a:moveTo>
                    <a:lnTo>
                      <a:pt x="0" y="64"/>
                    </a:lnTo>
                    <a:lnTo>
                      <a:pt x="24" y="32"/>
                    </a:lnTo>
                    <a:lnTo>
                      <a:pt x="48" y="0"/>
                    </a:lnTo>
                    <a:lnTo>
                      <a:pt x="104" y="96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" name="Line 53"/>
              <p:cNvSpPr>
                <a:spLocks noChangeShapeType="1"/>
              </p:cNvSpPr>
              <p:nvPr/>
            </p:nvSpPr>
            <p:spPr bwMode="auto">
              <a:xfrm>
                <a:off x="1064" y="2936"/>
                <a:ext cx="88" cy="72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883" y="1674517"/>
            <a:ext cx="325374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8" y="1747404"/>
            <a:ext cx="8846820" cy="3992880"/>
          </a:xfrm>
          <a:prstGeom prst="rect">
            <a:avLst/>
          </a:prstGeom>
        </p:spPr>
      </p:pic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6C560F-602B-4557-AE87-E7FE441DAB2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X-Ray  Diffraction Pattern</a:t>
            </a:r>
          </a:p>
        </p:txBody>
      </p:sp>
      <p:sp>
        <p:nvSpPr>
          <p:cNvPr id="48133" name="Text Box 348"/>
          <p:cNvSpPr txBox="1">
            <a:spLocks noChangeArrowheads="1"/>
          </p:cNvSpPr>
          <p:nvPr/>
        </p:nvSpPr>
        <p:spPr bwMode="auto">
          <a:xfrm>
            <a:off x="2844800" y="2057400"/>
            <a:ext cx="800100" cy="366713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(110)</a:t>
            </a:r>
          </a:p>
        </p:txBody>
      </p:sp>
      <p:sp>
        <p:nvSpPr>
          <p:cNvPr id="48134" name="Text Box 349"/>
          <p:cNvSpPr txBox="1">
            <a:spLocks noChangeArrowheads="1"/>
          </p:cNvSpPr>
          <p:nvPr/>
        </p:nvSpPr>
        <p:spPr bwMode="auto">
          <a:xfrm>
            <a:off x="4940300" y="3771900"/>
            <a:ext cx="800100" cy="366713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(200)</a:t>
            </a:r>
          </a:p>
        </p:txBody>
      </p:sp>
      <p:sp>
        <p:nvSpPr>
          <p:cNvPr id="48135" name="Text Box 350"/>
          <p:cNvSpPr txBox="1">
            <a:spLocks noChangeArrowheads="1"/>
          </p:cNvSpPr>
          <p:nvPr/>
        </p:nvSpPr>
        <p:spPr bwMode="auto">
          <a:xfrm>
            <a:off x="6819900" y="2794000"/>
            <a:ext cx="800100" cy="366713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9900"/>
                </a:solidFill>
              </a:rPr>
              <a:t>(211)</a:t>
            </a:r>
          </a:p>
        </p:txBody>
      </p:sp>
      <p:grpSp>
        <p:nvGrpSpPr>
          <p:cNvPr id="2" name="Group 362"/>
          <p:cNvGrpSpPr>
            <a:grpSpLocks/>
          </p:cNvGrpSpPr>
          <p:nvPr/>
        </p:nvGrpSpPr>
        <p:grpSpPr bwMode="auto">
          <a:xfrm>
            <a:off x="6483350" y="911225"/>
            <a:ext cx="2290763" cy="2165350"/>
            <a:chOff x="4084" y="574"/>
            <a:chExt cx="1443" cy="1364"/>
          </a:xfrm>
        </p:grpSpPr>
        <p:sp>
          <p:nvSpPr>
            <p:cNvPr id="48207" name="Line 302"/>
            <p:cNvSpPr>
              <a:spLocks noChangeShapeType="1"/>
            </p:cNvSpPr>
            <p:nvPr/>
          </p:nvSpPr>
          <p:spPr bwMode="auto">
            <a:xfrm flipV="1">
              <a:off x="5079" y="1424"/>
              <a:ext cx="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8" name="Line 305"/>
            <p:cNvSpPr>
              <a:spLocks noChangeShapeType="1"/>
            </p:cNvSpPr>
            <p:nvPr/>
          </p:nvSpPr>
          <p:spPr bwMode="auto">
            <a:xfrm>
              <a:off x="4591" y="1002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9" name="Line 306"/>
            <p:cNvSpPr>
              <a:spLocks noChangeShapeType="1"/>
            </p:cNvSpPr>
            <p:nvPr/>
          </p:nvSpPr>
          <p:spPr bwMode="auto">
            <a:xfrm flipV="1">
              <a:off x="5079" y="1002"/>
              <a:ext cx="0" cy="4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0" name="Line 307"/>
            <p:cNvSpPr>
              <a:spLocks noChangeShapeType="1"/>
            </p:cNvSpPr>
            <p:nvPr/>
          </p:nvSpPr>
          <p:spPr bwMode="auto">
            <a:xfrm flipH="1">
              <a:off x="4405" y="1006"/>
              <a:ext cx="181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1" name="Line 308"/>
            <p:cNvSpPr>
              <a:spLocks noChangeShapeType="1"/>
            </p:cNvSpPr>
            <p:nvPr/>
          </p:nvSpPr>
          <p:spPr bwMode="auto">
            <a:xfrm flipV="1">
              <a:off x="4401" y="1172"/>
              <a:ext cx="0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2" name="Line 309"/>
            <p:cNvSpPr>
              <a:spLocks noChangeShapeType="1"/>
            </p:cNvSpPr>
            <p:nvPr/>
          </p:nvSpPr>
          <p:spPr bwMode="auto">
            <a:xfrm flipH="1">
              <a:off x="4897" y="1461"/>
              <a:ext cx="176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3" name="Line 310"/>
            <p:cNvSpPr>
              <a:spLocks noChangeShapeType="1"/>
            </p:cNvSpPr>
            <p:nvPr/>
          </p:nvSpPr>
          <p:spPr bwMode="auto">
            <a:xfrm>
              <a:off x="4394" y="163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4" name="Line 315"/>
            <p:cNvSpPr>
              <a:spLocks noChangeShapeType="1"/>
            </p:cNvSpPr>
            <p:nvPr/>
          </p:nvSpPr>
          <p:spPr bwMode="auto">
            <a:xfrm flipH="1">
              <a:off x="4887" y="1005"/>
              <a:ext cx="19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5" name="Line 317"/>
            <p:cNvSpPr>
              <a:spLocks noChangeShapeType="1"/>
            </p:cNvSpPr>
            <p:nvPr/>
          </p:nvSpPr>
          <p:spPr bwMode="auto">
            <a:xfrm>
              <a:off x="4401" y="1168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6" name="Oval 319"/>
            <p:cNvSpPr>
              <a:spLocks noChangeArrowheads="1"/>
            </p:cNvSpPr>
            <p:nvPr/>
          </p:nvSpPr>
          <p:spPr bwMode="auto">
            <a:xfrm>
              <a:off x="5034" y="972"/>
              <a:ext cx="73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7" name="Freeform 328"/>
            <p:cNvSpPr>
              <a:spLocks/>
            </p:cNvSpPr>
            <p:nvPr/>
          </p:nvSpPr>
          <p:spPr bwMode="auto">
            <a:xfrm>
              <a:off x="4496" y="1000"/>
              <a:ext cx="576" cy="544"/>
            </a:xfrm>
            <a:custGeom>
              <a:avLst/>
              <a:gdLst>
                <a:gd name="T0" fmla="*/ 88 w 576"/>
                <a:gd name="T1" fmla="*/ 0 h 544"/>
                <a:gd name="T2" fmla="*/ 0 w 576"/>
                <a:gd name="T3" fmla="*/ 544 h 544"/>
                <a:gd name="T4" fmla="*/ 576 w 576"/>
                <a:gd name="T5" fmla="*/ 456 h 544"/>
                <a:gd name="T6" fmla="*/ 88 w 576"/>
                <a:gd name="T7" fmla="*/ 0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44"/>
                <a:gd name="T14" fmla="*/ 576 w 576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44">
                  <a:moveTo>
                    <a:pt x="88" y="0"/>
                  </a:moveTo>
                  <a:lnTo>
                    <a:pt x="0" y="544"/>
                  </a:lnTo>
                  <a:lnTo>
                    <a:pt x="576" y="45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66FF99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8" name="Line 314"/>
            <p:cNvSpPr>
              <a:spLocks noChangeShapeType="1"/>
            </p:cNvSpPr>
            <p:nvPr/>
          </p:nvSpPr>
          <p:spPr bwMode="auto">
            <a:xfrm>
              <a:off x="4406" y="1177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9" name="Line 316"/>
            <p:cNvSpPr>
              <a:spLocks noChangeShapeType="1"/>
            </p:cNvSpPr>
            <p:nvPr/>
          </p:nvSpPr>
          <p:spPr bwMode="auto">
            <a:xfrm flipV="1">
              <a:off x="4894" y="117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20" name="Oval 325"/>
            <p:cNvSpPr>
              <a:spLocks noChangeArrowheads="1"/>
            </p:cNvSpPr>
            <p:nvPr/>
          </p:nvSpPr>
          <p:spPr bwMode="auto">
            <a:xfrm>
              <a:off x="4858" y="1589"/>
              <a:ext cx="74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1" name="Oval 327"/>
            <p:cNvSpPr>
              <a:spLocks noChangeArrowheads="1"/>
            </p:cNvSpPr>
            <p:nvPr/>
          </p:nvSpPr>
          <p:spPr bwMode="auto">
            <a:xfrm>
              <a:off x="4366" y="1136"/>
              <a:ext cx="73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2" name="Oval 324"/>
            <p:cNvSpPr>
              <a:spLocks noChangeArrowheads="1"/>
            </p:cNvSpPr>
            <p:nvPr/>
          </p:nvSpPr>
          <p:spPr bwMode="auto">
            <a:xfrm>
              <a:off x="4858" y="1142"/>
              <a:ext cx="74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3" name="Oval 322"/>
            <p:cNvSpPr>
              <a:spLocks noChangeArrowheads="1"/>
            </p:cNvSpPr>
            <p:nvPr/>
          </p:nvSpPr>
          <p:spPr bwMode="auto">
            <a:xfrm>
              <a:off x="4711" y="1266"/>
              <a:ext cx="74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4" name="Text Box 339"/>
            <p:cNvSpPr txBox="1">
              <a:spLocks noChangeArrowheads="1"/>
            </p:cNvSpPr>
            <p:nvPr/>
          </p:nvSpPr>
          <p:spPr bwMode="auto">
            <a:xfrm>
              <a:off x="4485" y="574"/>
              <a:ext cx="140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</a:p>
          </p:txBody>
        </p:sp>
        <p:sp>
          <p:nvSpPr>
            <p:cNvPr id="48225" name="Text Box 340"/>
            <p:cNvSpPr txBox="1">
              <a:spLocks noChangeArrowheads="1"/>
            </p:cNvSpPr>
            <p:nvPr/>
          </p:nvSpPr>
          <p:spPr bwMode="auto">
            <a:xfrm>
              <a:off x="4084" y="1650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</a:p>
          </p:txBody>
        </p:sp>
        <p:sp>
          <p:nvSpPr>
            <p:cNvPr id="48226" name="Text Box 341"/>
            <p:cNvSpPr txBox="1">
              <a:spLocks noChangeArrowheads="1"/>
            </p:cNvSpPr>
            <p:nvPr/>
          </p:nvSpPr>
          <p:spPr bwMode="auto">
            <a:xfrm>
              <a:off x="5280" y="1284"/>
              <a:ext cx="247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</a:p>
          </p:txBody>
        </p:sp>
        <p:sp>
          <p:nvSpPr>
            <p:cNvPr id="48227" name="Text Box 342"/>
            <p:cNvSpPr txBox="1">
              <a:spLocks noChangeArrowheads="1"/>
            </p:cNvSpPr>
            <p:nvPr/>
          </p:nvSpPr>
          <p:spPr bwMode="auto">
            <a:xfrm>
              <a:off x="4181" y="1428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>
                  <a:latin typeface="Intergraph ANSI"/>
                </a:rPr>
                <a:t>a</a:t>
              </a:r>
            </a:p>
          </p:txBody>
        </p:sp>
        <p:sp>
          <p:nvSpPr>
            <p:cNvPr id="48228" name="Text Box 343"/>
            <p:cNvSpPr txBox="1">
              <a:spLocks noChangeArrowheads="1"/>
            </p:cNvSpPr>
            <p:nvPr/>
          </p:nvSpPr>
          <p:spPr bwMode="auto">
            <a:xfrm>
              <a:off x="4999" y="1459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>
                  <a:latin typeface="Intergraph ANSI"/>
                </a:rPr>
                <a:t>b</a:t>
              </a:r>
            </a:p>
          </p:txBody>
        </p:sp>
        <p:sp>
          <p:nvSpPr>
            <p:cNvPr id="48229" name="Text Box 344"/>
            <p:cNvSpPr txBox="1">
              <a:spLocks noChangeArrowheads="1"/>
            </p:cNvSpPr>
            <p:nvPr/>
          </p:nvSpPr>
          <p:spPr bwMode="auto">
            <a:xfrm>
              <a:off x="4360" y="812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>
                  <a:latin typeface="Intergraph ANSI"/>
                </a:rPr>
                <a:t>c</a:t>
              </a:r>
            </a:p>
          </p:txBody>
        </p:sp>
        <p:sp>
          <p:nvSpPr>
            <p:cNvPr id="48230" name="Line 298"/>
            <p:cNvSpPr>
              <a:spLocks noChangeShapeType="1"/>
            </p:cNvSpPr>
            <p:nvPr/>
          </p:nvSpPr>
          <p:spPr bwMode="auto">
            <a:xfrm flipV="1">
              <a:off x="4589" y="1458"/>
              <a:ext cx="7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31" name="Oval 320"/>
            <p:cNvSpPr>
              <a:spLocks noChangeArrowheads="1"/>
            </p:cNvSpPr>
            <p:nvPr/>
          </p:nvSpPr>
          <p:spPr bwMode="auto">
            <a:xfrm>
              <a:off x="5039" y="1425"/>
              <a:ext cx="74" cy="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2" name="Line 299"/>
            <p:cNvSpPr>
              <a:spLocks noChangeShapeType="1"/>
            </p:cNvSpPr>
            <p:nvPr/>
          </p:nvSpPr>
          <p:spPr bwMode="auto">
            <a:xfrm flipH="1">
              <a:off x="4256" y="1458"/>
              <a:ext cx="333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33" name="Line 303"/>
            <p:cNvSpPr>
              <a:spLocks noChangeShapeType="1"/>
            </p:cNvSpPr>
            <p:nvPr/>
          </p:nvSpPr>
          <p:spPr bwMode="auto">
            <a:xfrm flipV="1">
              <a:off x="4397" y="1597"/>
              <a:ext cx="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34" name="Oval 326"/>
            <p:cNvSpPr>
              <a:spLocks noChangeArrowheads="1"/>
            </p:cNvSpPr>
            <p:nvPr/>
          </p:nvSpPr>
          <p:spPr bwMode="auto">
            <a:xfrm>
              <a:off x="4366" y="1589"/>
              <a:ext cx="73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5" name="Line 297"/>
            <p:cNvSpPr>
              <a:spLocks noChangeShapeType="1"/>
            </p:cNvSpPr>
            <p:nvPr/>
          </p:nvSpPr>
          <p:spPr bwMode="auto">
            <a:xfrm flipV="1">
              <a:off x="4591" y="803"/>
              <a:ext cx="0" cy="6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36" name="Line 304"/>
            <p:cNvSpPr>
              <a:spLocks noChangeShapeType="1"/>
            </p:cNvSpPr>
            <p:nvPr/>
          </p:nvSpPr>
          <p:spPr bwMode="auto">
            <a:xfrm>
              <a:off x="4555" y="1006"/>
              <a:ext cx="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37" name="Oval 318"/>
            <p:cNvSpPr>
              <a:spLocks noChangeArrowheads="1"/>
            </p:cNvSpPr>
            <p:nvPr/>
          </p:nvSpPr>
          <p:spPr bwMode="auto">
            <a:xfrm>
              <a:off x="4558" y="961"/>
              <a:ext cx="74" cy="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8" name="Oval 321"/>
            <p:cNvSpPr>
              <a:spLocks noChangeArrowheads="1"/>
            </p:cNvSpPr>
            <p:nvPr/>
          </p:nvSpPr>
          <p:spPr bwMode="auto">
            <a:xfrm>
              <a:off x="4558" y="1408"/>
              <a:ext cx="74" cy="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7" name="Text Box 352"/>
          <p:cNvSpPr txBox="1">
            <a:spLocks noChangeArrowheads="1"/>
          </p:cNvSpPr>
          <p:nvPr/>
        </p:nvSpPr>
        <p:spPr bwMode="auto">
          <a:xfrm>
            <a:off x="3898900" y="5143500"/>
            <a:ext cx="2057400" cy="33655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Diffraction angle 2</a:t>
            </a:r>
            <a:r>
              <a:rPr lang="en-US" sz="1600">
                <a:latin typeface="Symbol" pitchFamily="18" charset="2"/>
              </a:rPr>
              <a:t>q</a:t>
            </a:r>
            <a:endParaRPr lang="en-US" sz="1600"/>
          </a:p>
        </p:txBody>
      </p:sp>
      <p:sp>
        <p:nvSpPr>
          <p:cNvPr id="48138" name="Text Box 353"/>
          <p:cNvSpPr txBox="1">
            <a:spLocks noChangeArrowheads="1"/>
          </p:cNvSpPr>
          <p:nvPr/>
        </p:nvSpPr>
        <p:spPr bwMode="auto">
          <a:xfrm>
            <a:off x="1292225" y="5457825"/>
            <a:ext cx="7019925" cy="4572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Diffraction pattern for polycrystalline 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-iron (BCC) </a:t>
            </a:r>
          </a:p>
        </p:txBody>
      </p:sp>
      <p:sp>
        <p:nvSpPr>
          <p:cNvPr id="48139" name="Text Box 354"/>
          <p:cNvSpPr txBox="1">
            <a:spLocks noChangeArrowheads="1"/>
          </p:cNvSpPr>
          <p:nvPr/>
        </p:nvSpPr>
        <p:spPr bwMode="auto">
          <a:xfrm rot="-5400000">
            <a:off x="-548482" y="3183732"/>
            <a:ext cx="1789113" cy="33655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Intensity (relative)</a:t>
            </a:r>
          </a:p>
        </p:txBody>
      </p:sp>
      <p:grpSp>
        <p:nvGrpSpPr>
          <p:cNvPr id="3" name="Group 360"/>
          <p:cNvGrpSpPr>
            <a:grpSpLocks/>
          </p:cNvGrpSpPr>
          <p:nvPr/>
        </p:nvGrpSpPr>
        <p:grpSpPr bwMode="auto">
          <a:xfrm>
            <a:off x="3625850" y="911225"/>
            <a:ext cx="2265363" cy="2165350"/>
            <a:chOff x="2284" y="574"/>
            <a:chExt cx="1427" cy="1364"/>
          </a:xfrm>
        </p:grpSpPr>
        <p:sp>
          <p:nvSpPr>
            <p:cNvPr id="48176" name="Line 269"/>
            <p:cNvSpPr>
              <a:spLocks noChangeShapeType="1"/>
            </p:cNvSpPr>
            <p:nvPr/>
          </p:nvSpPr>
          <p:spPr bwMode="auto">
            <a:xfrm>
              <a:off x="2791" y="1002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77" name="Line 270"/>
            <p:cNvSpPr>
              <a:spLocks noChangeShapeType="1"/>
            </p:cNvSpPr>
            <p:nvPr/>
          </p:nvSpPr>
          <p:spPr bwMode="auto">
            <a:xfrm flipV="1">
              <a:off x="3279" y="1002"/>
              <a:ext cx="0" cy="4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78" name="Line 272"/>
            <p:cNvSpPr>
              <a:spLocks noChangeShapeType="1"/>
            </p:cNvSpPr>
            <p:nvPr/>
          </p:nvSpPr>
          <p:spPr bwMode="auto">
            <a:xfrm flipV="1">
              <a:off x="2601" y="1172"/>
              <a:ext cx="0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79" name="Line 273"/>
            <p:cNvSpPr>
              <a:spLocks noChangeShapeType="1"/>
            </p:cNvSpPr>
            <p:nvPr/>
          </p:nvSpPr>
          <p:spPr bwMode="auto">
            <a:xfrm flipH="1">
              <a:off x="3097" y="1461"/>
              <a:ext cx="176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80" name="Line 274"/>
            <p:cNvSpPr>
              <a:spLocks noChangeShapeType="1"/>
            </p:cNvSpPr>
            <p:nvPr/>
          </p:nvSpPr>
          <p:spPr bwMode="auto">
            <a:xfrm>
              <a:off x="2594" y="163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81" name="Line 283"/>
            <p:cNvSpPr>
              <a:spLocks noChangeShapeType="1"/>
            </p:cNvSpPr>
            <p:nvPr/>
          </p:nvSpPr>
          <p:spPr bwMode="auto">
            <a:xfrm>
              <a:off x="2601" y="1168"/>
              <a:ext cx="0" cy="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82" name="Rectangle 293"/>
            <p:cNvSpPr>
              <a:spLocks noChangeArrowheads="1"/>
            </p:cNvSpPr>
            <p:nvPr/>
          </p:nvSpPr>
          <p:spPr bwMode="auto">
            <a:xfrm>
              <a:off x="2696" y="1088"/>
              <a:ext cx="492" cy="453"/>
            </a:xfrm>
            <a:prstGeom prst="rect">
              <a:avLst/>
            </a:prstGeom>
            <a:solidFill>
              <a:srgbClr val="FFD4B7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3" name="Line 261"/>
            <p:cNvSpPr>
              <a:spLocks noChangeShapeType="1"/>
            </p:cNvSpPr>
            <p:nvPr/>
          </p:nvSpPr>
          <p:spPr bwMode="auto">
            <a:xfrm flipV="1">
              <a:off x="2791" y="803"/>
              <a:ext cx="0" cy="6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84" name="Line 262"/>
            <p:cNvSpPr>
              <a:spLocks noChangeShapeType="1"/>
            </p:cNvSpPr>
            <p:nvPr/>
          </p:nvSpPr>
          <p:spPr bwMode="auto">
            <a:xfrm flipV="1">
              <a:off x="2789" y="1458"/>
              <a:ext cx="7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85" name="Oval 292"/>
            <p:cNvSpPr>
              <a:spLocks noChangeArrowheads="1"/>
            </p:cNvSpPr>
            <p:nvPr/>
          </p:nvSpPr>
          <p:spPr bwMode="auto">
            <a:xfrm>
              <a:off x="2911" y="1266"/>
              <a:ext cx="74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6" name="Text Box 332"/>
            <p:cNvSpPr txBox="1">
              <a:spLocks noChangeArrowheads="1"/>
            </p:cNvSpPr>
            <p:nvPr/>
          </p:nvSpPr>
          <p:spPr bwMode="auto">
            <a:xfrm>
              <a:off x="2685" y="574"/>
              <a:ext cx="140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</a:p>
          </p:txBody>
        </p:sp>
        <p:sp>
          <p:nvSpPr>
            <p:cNvPr id="48187" name="Text Box 333"/>
            <p:cNvSpPr txBox="1">
              <a:spLocks noChangeArrowheads="1"/>
            </p:cNvSpPr>
            <p:nvPr/>
          </p:nvSpPr>
          <p:spPr bwMode="auto">
            <a:xfrm>
              <a:off x="2284" y="1650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</a:p>
          </p:txBody>
        </p:sp>
        <p:sp>
          <p:nvSpPr>
            <p:cNvPr id="48188" name="Text Box 334"/>
            <p:cNvSpPr txBox="1">
              <a:spLocks noChangeArrowheads="1"/>
            </p:cNvSpPr>
            <p:nvPr/>
          </p:nvSpPr>
          <p:spPr bwMode="auto">
            <a:xfrm>
              <a:off x="3480" y="1284"/>
              <a:ext cx="231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</a:p>
          </p:txBody>
        </p:sp>
        <p:sp>
          <p:nvSpPr>
            <p:cNvPr id="48189" name="Text Box 335"/>
            <p:cNvSpPr txBox="1">
              <a:spLocks noChangeArrowheads="1"/>
            </p:cNvSpPr>
            <p:nvPr/>
          </p:nvSpPr>
          <p:spPr bwMode="auto">
            <a:xfrm>
              <a:off x="2381" y="1428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>
                  <a:latin typeface="Intergraph ANSI"/>
                </a:rPr>
                <a:t>a</a:t>
              </a:r>
            </a:p>
          </p:txBody>
        </p:sp>
        <p:sp>
          <p:nvSpPr>
            <p:cNvPr id="48190" name="Text Box 336"/>
            <p:cNvSpPr txBox="1">
              <a:spLocks noChangeArrowheads="1"/>
            </p:cNvSpPr>
            <p:nvPr/>
          </p:nvSpPr>
          <p:spPr bwMode="auto">
            <a:xfrm>
              <a:off x="3199" y="1459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>
                  <a:latin typeface="Intergraph ANSI"/>
                </a:rPr>
                <a:t>b</a:t>
              </a:r>
            </a:p>
          </p:txBody>
        </p:sp>
        <p:sp>
          <p:nvSpPr>
            <p:cNvPr id="48191" name="Text Box 337"/>
            <p:cNvSpPr txBox="1">
              <a:spLocks noChangeArrowheads="1"/>
            </p:cNvSpPr>
            <p:nvPr/>
          </p:nvSpPr>
          <p:spPr bwMode="auto">
            <a:xfrm>
              <a:off x="2560" y="812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>
                  <a:latin typeface="Intergraph ANSI"/>
                </a:rPr>
                <a:t>c</a:t>
              </a:r>
            </a:p>
          </p:txBody>
        </p:sp>
        <p:sp>
          <p:nvSpPr>
            <p:cNvPr id="48192" name="Line 263"/>
            <p:cNvSpPr>
              <a:spLocks noChangeShapeType="1"/>
            </p:cNvSpPr>
            <p:nvPr/>
          </p:nvSpPr>
          <p:spPr bwMode="auto">
            <a:xfrm flipH="1">
              <a:off x="2456" y="1458"/>
              <a:ext cx="333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3" name="Oval 291"/>
            <p:cNvSpPr>
              <a:spLocks noChangeArrowheads="1"/>
            </p:cNvSpPr>
            <p:nvPr/>
          </p:nvSpPr>
          <p:spPr bwMode="auto">
            <a:xfrm>
              <a:off x="2758" y="1408"/>
              <a:ext cx="74" cy="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4" name="Line 267"/>
            <p:cNvSpPr>
              <a:spLocks noChangeShapeType="1"/>
            </p:cNvSpPr>
            <p:nvPr/>
          </p:nvSpPr>
          <p:spPr bwMode="auto">
            <a:xfrm flipV="1">
              <a:off x="2597" y="1597"/>
              <a:ext cx="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5" name="Oval 285"/>
            <p:cNvSpPr>
              <a:spLocks noChangeArrowheads="1"/>
            </p:cNvSpPr>
            <p:nvPr/>
          </p:nvSpPr>
          <p:spPr bwMode="auto">
            <a:xfrm>
              <a:off x="2566" y="1589"/>
              <a:ext cx="73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6" name="Line 266"/>
            <p:cNvSpPr>
              <a:spLocks noChangeShapeType="1"/>
            </p:cNvSpPr>
            <p:nvPr/>
          </p:nvSpPr>
          <p:spPr bwMode="auto">
            <a:xfrm flipV="1">
              <a:off x="3279" y="1424"/>
              <a:ext cx="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7" name="Oval 290"/>
            <p:cNvSpPr>
              <a:spLocks noChangeArrowheads="1"/>
            </p:cNvSpPr>
            <p:nvPr/>
          </p:nvSpPr>
          <p:spPr bwMode="auto">
            <a:xfrm>
              <a:off x="3239" y="1425"/>
              <a:ext cx="74" cy="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8" name="Line 279"/>
            <p:cNvSpPr>
              <a:spLocks noChangeShapeType="1"/>
            </p:cNvSpPr>
            <p:nvPr/>
          </p:nvSpPr>
          <p:spPr bwMode="auto">
            <a:xfrm flipH="1">
              <a:off x="3087" y="1005"/>
              <a:ext cx="19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9" name="Oval 289"/>
            <p:cNvSpPr>
              <a:spLocks noChangeArrowheads="1"/>
            </p:cNvSpPr>
            <p:nvPr/>
          </p:nvSpPr>
          <p:spPr bwMode="auto">
            <a:xfrm>
              <a:off x="3234" y="972"/>
              <a:ext cx="73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0" name="Line 271"/>
            <p:cNvSpPr>
              <a:spLocks noChangeShapeType="1"/>
            </p:cNvSpPr>
            <p:nvPr/>
          </p:nvSpPr>
          <p:spPr bwMode="auto">
            <a:xfrm flipH="1">
              <a:off x="2605" y="1006"/>
              <a:ext cx="181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1" name="Line 278"/>
            <p:cNvSpPr>
              <a:spLocks noChangeShapeType="1"/>
            </p:cNvSpPr>
            <p:nvPr/>
          </p:nvSpPr>
          <p:spPr bwMode="auto">
            <a:xfrm>
              <a:off x="2606" y="1177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2" name="Oval 284"/>
            <p:cNvSpPr>
              <a:spLocks noChangeArrowheads="1"/>
            </p:cNvSpPr>
            <p:nvPr/>
          </p:nvSpPr>
          <p:spPr bwMode="auto">
            <a:xfrm>
              <a:off x="2566" y="1136"/>
              <a:ext cx="73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3" name="Line 280"/>
            <p:cNvSpPr>
              <a:spLocks noChangeShapeType="1"/>
            </p:cNvSpPr>
            <p:nvPr/>
          </p:nvSpPr>
          <p:spPr bwMode="auto">
            <a:xfrm flipV="1">
              <a:off x="3094" y="117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4" name="Oval 286"/>
            <p:cNvSpPr>
              <a:spLocks noChangeArrowheads="1"/>
            </p:cNvSpPr>
            <p:nvPr/>
          </p:nvSpPr>
          <p:spPr bwMode="auto">
            <a:xfrm>
              <a:off x="3058" y="1589"/>
              <a:ext cx="74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5" name="Oval 287"/>
            <p:cNvSpPr>
              <a:spLocks noChangeArrowheads="1"/>
            </p:cNvSpPr>
            <p:nvPr/>
          </p:nvSpPr>
          <p:spPr bwMode="auto">
            <a:xfrm>
              <a:off x="3058" y="1142"/>
              <a:ext cx="74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6" name="Oval 288"/>
            <p:cNvSpPr>
              <a:spLocks noChangeArrowheads="1"/>
            </p:cNvSpPr>
            <p:nvPr/>
          </p:nvSpPr>
          <p:spPr bwMode="auto">
            <a:xfrm>
              <a:off x="2758" y="961"/>
              <a:ext cx="74" cy="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59"/>
          <p:cNvGrpSpPr>
            <a:grpSpLocks/>
          </p:cNvGrpSpPr>
          <p:nvPr/>
        </p:nvGrpSpPr>
        <p:grpSpPr bwMode="auto">
          <a:xfrm>
            <a:off x="768350" y="911225"/>
            <a:ext cx="2239963" cy="2165350"/>
            <a:chOff x="484" y="574"/>
            <a:chExt cx="1411" cy="1364"/>
          </a:xfrm>
        </p:grpSpPr>
        <p:sp>
          <p:nvSpPr>
            <p:cNvPr id="48142" name="Freeform 219"/>
            <p:cNvSpPr>
              <a:spLocks/>
            </p:cNvSpPr>
            <p:nvPr/>
          </p:nvSpPr>
          <p:spPr bwMode="auto">
            <a:xfrm>
              <a:off x="801" y="1000"/>
              <a:ext cx="673" cy="634"/>
            </a:xfrm>
            <a:custGeom>
              <a:avLst/>
              <a:gdLst>
                <a:gd name="T0" fmla="*/ 0 w 923"/>
                <a:gd name="T1" fmla="*/ 225 h 896"/>
                <a:gd name="T2" fmla="*/ 0 w 923"/>
                <a:gd name="T3" fmla="*/ 62 h 896"/>
                <a:gd name="T4" fmla="*/ 260 w 923"/>
                <a:gd name="T5" fmla="*/ 0 h 896"/>
                <a:gd name="T6" fmla="*/ 261 w 923"/>
                <a:gd name="T7" fmla="*/ 166 h 896"/>
                <a:gd name="T8" fmla="*/ 0 w 923"/>
                <a:gd name="T9" fmla="*/ 225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3"/>
                <a:gd name="T16" fmla="*/ 0 h 896"/>
                <a:gd name="T17" fmla="*/ 923 w 923"/>
                <a:gd name="T18" fmla="*/ 896 h 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3" h="896">
                  <a:moveTo>
                    <a:pt x="0" y="896"/>
                  </a:moveTo>
                  <a:lnTo>
                    <a:pt x="0" y="247"/>
                  </a:lnTo>
                  <a:lnTo>
                    <a:pt x="921" y="0"/>
                  </a:lnTo>
                  <a:lnTo>
                    <a:pt x="923" y="658"/>
                  </a:lnTo>
                  <a:lnTo>
                    <a:pt x="0" y="896"/>
                  </a:lnTo>
                  <a:close/>
                </a:path>
              </a:pathLst>
            </a:custGeom>
            <a:solidFill>
              <a:srgbClr val="B0D1FE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Line 221"/>
            <p:cNvSpPr>
              <a:spLocks noChangeShapeType="1"/>
            </p:cNvSpPr>
            <p:nvPr/>
          </p:nvSpPr>
          <p:spPr bwMode="auto">
            <a:xfrm flipV="1">
              <a:off x="991" y="803"/>
              <a:ext cx="0" cy="6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44" name="Line 222"/>
            <p:cNvSpPr>
              <a:spLocks noChangeShapeType="1"/>
            </p:cNvSpPr>
            <p:nvPr/>
          </p:nvSpPr>
          <p:spPr bwMode="auto">
            <a:xfrm flipV="1">
              <a:off x="989" y="1458"/>
              <a:ext cx="7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45" name="Line 223"/>
            <p:cNvSpPr>
              <a:spLocks noChangeShapeType="1"/>
            </p:cNvSpPr>
            <p:nvPr/>
          </p:nvSpPr>
          <p:spPr bwMode="auto">
            <a:xfrm flipH="1">
              <a:off x="656" y="1458"/>
              <a:ext cx="333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46" name="Line 226"/>
            <p:cNvSpPr>
              <a:spLocks noChangeShapeType="1"/>
            </p:cNvSpPr>
            <p:nvPr/>
          </p:nvSpPr>
          <p:spPr bwMode="auto">
            <a:xfrm flipV="1">
              <a:off x="1479" y="1424"/>
              <a:ext cx="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47" name="Line 227"/>
            <p:cNvSpPr>
              <a:spLocks noChangeShapeType="1"/>
            </p:cNvSpPr>
            <p:nvPr/>
          </p:nvSpPr>
          <p:spPr bwMode="auto">
            <a:xfrm flipV="1">
              <a:off x="797" y="1597"/>
              <a:ext cx="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48" name="Line 228"/>
            <p:cNvSpPr>
              <a:spLocks noChangeShapeType="1"/>
            </p:cNvSpPr>
            <p:nvPr/>
          </p:nvSpPr>
          <p:spPr bwMode="auto">
            <a:xfrm>
              <a:off x="955" y="1006"/>
              <a:ext cx="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49" name="Line 229"/>
            <p:cNvSpPr>
              <a:spLocks noChangeShapeType="1"/>
            </p:cNvSpPr>
            <p:nvPr/>
          </p:nvSpPr>
          <p:spPr bwMode="auto">
            <a:xfrm>
              <a:off x="991" y="1002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50" name="Line 230"/>
            <p:cNvSpPr>
              <a:spLocks noChangeShapeType="1"/>
            </p:cNvSpPr>
            <p:nvPr/>
          </p:nvSpPr>
          <p:spPr bwMode="auto">
            <a:xfrm flipV="1">
              <a:off x="1479" y="1002"/>
              <a:ext cx="0" cy="44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51" name="Line 231"/>
            <p:cNvSpPr>
              <a:spLocks noChangeShapeType="1"/>
            </p:cNvSpPr>
            <p:nvPr/>
          </p:nvSpPr>
          <p:spPr bwMode="auto">
            <a:xfrm flipH="1">
              <a:off x="805" y="1006"/>
              <a:ext cx="181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52" name="Line 232"/>
            <p:cNvSpPr>
              <a:spLocks noChangeShapeType="1"/>
            </p:cNvSpPr>
            <p:nvPr/>
          </p:nvSpPr>
          <p:spPr bwMode="auto">
            <a:xfrm flipV="1">
              <a:off x="801" y="1172"/>
              <a:ext cx="0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53" name="Line 233"/>
            <p:cNvSpPr>
              <a:spLocks noChangeShapeType="1"/>
            </p:cNvSpPr>
            <p:nvPr/>
          </p:nvSpPr>
          <p:spPr bwMode="auto">
            <a:xfrm flipH="1">
              <a:off x="1297" y="1461"/>
              <a:ext cx="176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54" name="Line 234"/>
            <p:cNvSpPr>
              <a:spLocks noChangeShapeType="1"/>
            </p:cNvSpPr>
            <p:nvPr/>
          </p:nvSpPr>
          <p:spPr bwMode="auto">
            <a:xfrm>
              <a:off x="794" y="163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55" name="Text Box 220"/>
            <p:cNvSpPr txBox="1">
              <a:spLocks noChangeArrowheads="1"/>
            </p:cNvSpPr>
            <p:nvPr/>
          </p:nvSpPr>
          <p:spPr bwMode="auto">
            <a:xfrm>
              <a:off x="885" y="574"/>
              <a:ext cx="140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z</a:t>
              </a:r>
            </a:p>
          </p:txBody>
        </p:sp>
        <p:sp>
          <p:nvSpPr>
            <p:cNvPr id="48156" name="Text Box 224"/>
            <p:cNvSpPr txBox="1">
              <a:spLocks noChangeArrowheads="1"/>
            </p:cNvSpPr>
            <p:nvPr/>
          </p:nvSpPr>
          <p:spPr bwMode="auto">
            <a:xfrm>
              <a:off x="484" y="1650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</a:p>
          </p:txBody>
        </p:sp>
        <p:sp>
          <p:nvSpPr>
            <p:cNvPr id="48157" name="Text Box 225"/>
            <p:cNvSpPr txBox="1">
              <a:spLocks noChangeArrowheads="1"/>
            </p:cNvSpPr>
            <p:nvPr/>
          </p:nvSpPr>
          <p:spPr bwMode="auto">
            <a:xfrm>
              <a:off x="1680" y="1284"/>
              <a:ext cx="21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</a:p>
          </p:txBody>
        </p:sp>
        <p:sp>
          <p:nvSpPr>
            <p:cNvPr id="48158" name="Text Box 235"/>
            <p:cNvSpPr txBox="1">
              <a:spLocks noChangeArrowheads="1"/>
            </p:cNvSpPr>
            <p:nvPr/>
          </p:nvSpPr>
          <p:spPr bwMode="auto">
            <a:xfrm>
              <a:off x="581" y="1428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48159" name="Text Box 236"/>
            <p:cNvSpPr txBox="1">
              <a:spLocks noChangeArrowheads="1"/>
            </p:cNvSpPr>
            <p:nvPr/>
          </p:nvSpPr>
          <p:spPr bwMode="auto">
            <a:xfrm>
              <a:off x="1399" y="1459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48160" name="Text Box 237"/>
            <p:cNvSpPr txBox="1">
              <a:spLocks noChangeArrowheads="1"/>
            </p:cNvSpPr>
            <p:nvPr/>
          </p:nvSpPr>
          <p:spPr bwMode="auto">
            <a:xfrm>
              <a:off x="760" y="812"/>
              <a:ext cx="13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sp>
          <p:nvSpPr>
            <p:cNvPr id="48161" name="Line 238"/>
            <p:cNvSpPr>
              <a:spLocks noChangeShapeType="1"/>
            </p:cNvSpPr>
            <p:nvPr/>
          </p:nvSpPr>
          <p:spPr bwMode="auto">
            <a:xfrm>
              <a:off x="806" y="1177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62" name="Line 239"/>
            <p:cNvSpPr>
              <a:spLocks noChangeShapeType="1"/>
            </p:cNvSpPr>
            <p:nvPr/>
          </p:nvSpPr>
          <p:spPr bwMode="auto">
            <a:xfrm flipH="1">
              <a:off x="1287" y="1005"/>
              <a:ext cx="19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63" name="Line 240"/>
            <p:cNvSpPr>
              <a:spLocks noChangeShapeType="1"/>
            </p:cNvSpPr>
            <p:nvPr/>
          </p:nvSpPr>
          <p:spPr bwMode="auto">
            <a:xfrm flipV="1">
              <a:off x="1294" y="117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64" name="Line 241"/>
            <p:cNvSpPr>
              <a:spLocks noChangeShapeType="1"/>
            </p:cNvSpPr>
            <p:nvPr/>
          </p:nvSpPr>
          <p:spPr bwMode="auto">
            <a:xfrm flipV="1">
              <a:off x="801" y="1000"/>
              <a:ext cx="679" cy="1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65" name="Line 242"/>
            <p:cNvSpPr>
              <a:spLocks noChangeShapeType="1"/>
            </p:cNvSpPr>
            <p:nvPr/>
          </p:nvSpPr>
          <p:spPr bwMode="auto">
            <a:xfrm flipV="1">
              <a:off x="801" y="1459"/>
              <a:ext cx="679" cy="1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66" name="Line 243"/>
            <p:cNvSpPr>
              <a:spLocks noChangeShapeType="1"/>
            </p:cNvSpPr>
            <p:nvPr/>
          </p:nvSpPr>
          <p:spPr bwMode="auto">
            <a:xfrm>
              <a:off x="801" y="1168"/>
              <a:ext cx="0" cy="45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67" name="Oval 244"/>
            <p:cNvSpPr>
              <a:spLocks noChangeArrowheads="1"/>
            </p:cNvSpPr>
            <p:nvPr/>
          </p:nvSpPr>
          <p:spPr bwMode="auto">
            <a:xfrm>
              <a:off x="766" y="1136"/>
              <a:ext cx="73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8" name="Oval 245"/>
            <p:cNvSpPr>
              <a:spLocks noChangeArrowheads="1"/>
            </p:cNvSpPr>
            <p:nvPr/>
          </p:nvSpPr>
          <p:spPr bwMode="auto">
            <a:xfrm>
              <a:off x="766" y="1589"/>
              <a:ext cx="73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9" name="Oval 246"/>
            <p:cNvSpPr>
              <a:spLocks noChangeArrowheads="1"/>
            </p:cNvSpPr>
            <p:nvPr/>
          </p:nvSpPr>
          <p:spPr bwMode="auto">
            <a:xfrm>
              <a:off x="1258" y="1589"/>
              <a:ext cx="74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0" name="Oval 247"/>
            <p:cNvSpPr>
              <a:spLocks noChangeArrowheads="1"/>
            </p:cNvSpPr>
            <p:nvPr/>
          </p:nvSpPr>
          <p:spPr bwMode="auto">
            <a:xfrm>
              <a:off x="1258" y="1142"/>
              <a:ext cx="74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1" name="Oval 248"/>
            <p:cNvSpPr>
              <a:spLocks noChangeArrowheads="1"/>
            </p:cNvSpPr>
            <p:nvPr/>
          </p:nvSpPr>
          <p:spPr bwMode="auto">
            <a:xfrm>
              <a:off x="958" y="961"/>
              <a:ext cx="74" cy="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2" name="Oval 249"/>
            <p:cNvSpPr>
              <a:spLocks noChangeArrowheads="1"/>
            </p:cNvSpPr>
            <p:nvPr/>
          </p:nvSpPr>
          <p:spPr bwMode="auto">
            <a:xfrm>
              <a:off x="1434" y="972"/>
              <a:ext cx="73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3" name="Oval 250"/>
            <p:cNvSpPr>
              <a:spLocks noChangeArrowheads="1"/>
            </p:cNvSpPr>
            <p:nvPr/>
          </p:nvSpPr>
          <p:spPr bwMode="auto">
            <a:xfrm>
              <a:off x="1439" y="1425"/>
              <a:ext cx="74" cy="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4" name="Oval 251"/>
            <p:cNvSpPr>
              <a:spLocks noChangeArrowheads="1"/>
            </p:cNvSpPr>
            <p:nvPr/>
          </p:nvSpPr>
          <p:spPr bwMode="auto">
            <a:xfrm>
              <a:off x="958" y="1408"/>
              <a:ext cx="74" cy="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5" name="Oval 255"/>
            <p:cNvSpPr>
              <a:spLocks noChangeArrowheads="1"/>
            </p:cNvSpPr>
            <p:nvPr/>
          </p:nvSpPr>
          <p:spPr bwMode="auto">
            <a:xfrm>
              <a:off x="1111" y="1266"/>
              <a:ext cx="74" cy="7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514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smtClean="0"/>
              <a:t>Microscopy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03325"/>
            <a:ext cx="8415338" cy="4892675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Optical resolution ca. 10</a:t>
            </a:r>
            <a:r>
              <a:rPr lang="en-US" sz="2800" baseline="30000" dirty="0" smtClean="0"/>
              <a:t>-7 </a:t>
            </a:r>
            <a:r>
              <a:rPr lang="en-US" sz="2800" dirty="0" smtClean="0"/>
              <a:t>m = 0.1 </a:t>
            </a:r>
            <a:r>
              <a:rPr lang="en-US" sz="2800" dirty="0" smtClean="0">
                <a:sym typeface="Symbol" pitchFamily="18" charset="2"/>
              </a:rPr>
              <a:t></a:t>
            </a:r>
            <a:r>
              <a:rPr lang="en-US" sz="2800" dirty="0" smtClean="0"/>
              <a:t>m = 100 nm</a:t>
            </a:r>
          </a:p>
          <a:p>
            <a:pPr>
              <a:buFontTx/>
              <a:buNone/>
            </a:pPr>
            <a:r>
              <a:rPr lang="en-US" sz="2800" dirty="0" smtClean="0"/>
              <a:t>For higher resolution need higher frequency</a:t>
            </a:r>
          </a:p>
          <a:p>
            <a:pPr lvl="1"/>
            <a:r>
              <a:rPr lang="en-US" dirty="0" smtClean="0"/>
              <a:t>Electrons</a:t>
            </a:r>
          </a:p>
          <a:p>
            <a:pPr lvl="2"/>
            <a:r>
              <a:rPr lang="en-US" dirty="0" smtClean="0"/>
              <a:t>Wavelengths ca. 3 pm (0.003 nm) </a:t>
            </a:r>
          </a:p>
          <a:p>
            <a:pPr lvl="2"/>
            <a:r>
              <a:rPr lang="en-US" dirty="0" smtClean="0"/>
              <a:t>Atomic resolution possible</a:t>
            </a:r>
          </a:p>
          <a:p>
            <a:pPr lvl="2"/>
            <a:r>
              <a:rPr lang="en-US" dirty="0" smtClean="0"/>
              <a:t>Electron beam focused by magnetic lenses.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04" y="3863340"/>
            <a:ext cx="6842760" cy="299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28" y="5142"/>
            <a:ext cx="7269480" cy="3497580"/>
          </a:xfrm>
          <a:prstGeom prst="rect">
            <a:avLst/>
          </a:prstGeom>
        </p:spPr>
      </p:pic>
      <p:sp>
        <p:nvSpPr>
          <p:cNvPr id="337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f15a_04_pg102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4067944" y="980728"/>
            <a:ext cx="2664296" cy="5256584"/>
            <a:chOff x="4067944" y="980728"/>
            <a:chExt cx="2664296" cy="525658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067944" y="980728"/>
              <a:ext cx="0" cy="35283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27984" y="1412776"/>
              <a:ext cx="0" cy="31683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32040" y="1772816"/>
              <a:ext cx="0" cy="31683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52120" y="2132856"/>
              <a:ext cx="0" cy="36724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40" y="2924944"/>
              <a:ext cx="0" cy="33123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99992" y="1412776"/>
              <a:ext cx="0" cy="34563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508104" y="2204864"/>
              <a:ext cx="0" cy="3096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Deformation and Strengthening Mechanisms</a:t>
            </a:r>
            <a:endParaRPr lang="en-IN" sz="4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z="4000" smtClean="0"/>
              <a:t>Imperfections in Solids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04938"/>
            <a:ext cx="79121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There is no such thing as a perfect crystal.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are these imperfections?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Why are they important?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Many of the important properties of materials are due to the presence of imperfections.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677622" y="1124744"/>
            <a:ext cx="365407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tx2"/>
                </a:solidFill>
              </a:rPr>
              <a:t>•  </a:t>
            </a:r>
            <a:r>
              <a:rPr lang="en-US" sz="2400" dirty="0" smtClean="0">
                <a:solidFill>
                  <a:schemeClr val="tx2"/>
                </a:solidFill>
              </a:rPr>
              <a:t>Vacancy, Self interstitials</a:t>
            </a:r>
          </a:p>
          <a:p>
            <a:pPr eaLnBrk="0" hangingPunct="0"/>
            <a:r>
              <a:rPr lang="en-US" sz="2400" dirty="0" smtClean="0">
                <a:solidFill>
                  <a:schemeClr val="tx2"/>
                </a:solidFill>
              </a:rPr>
              <a:t>•  Impurity atoms</a:t>
            </a:r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 Interstitial</a:t>
            </a:r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tx2"/>
                </a:solidFill>
              </a:rPr>
              <a:t>Substitutional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0963" name="Line 6"/>
          <p:cNvSpPr>
            <a:spLocks noChangeShapeType="1"/>
          </p:cNvSpPr>
          <p:nvPr/>
        </p:nvSpPr>
        <p:spPr bwMode="auto">
          <a:xfrm>
            <a:off x="5085932" y="1200944"/>
            <a:ext cx="0" cy="1219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2400"/>
          </a:p>
        </p:txBody>
      </p:sp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5528971" y="1581944"/>
            <a:ext cx="177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tx2"/>
                </a:solidFill>
              </a:rPr>
              <a:t>Point defects</a:t>
            </a:r>
          </a:p>
        </p:txBody>
      </p:sp>
      <p:sp>
        <p:nvSpPr>
          <p:cNvPr id="4096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Types of Imperfections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22264" y="2832745"/>
            <a:ext cx="6373813" cy="461962"/>
            <a:chOff x="538" y="2025"/>
            <a:chExt cx="4015" cy="291"/>
          </a:xfrm>
        </p:grpSpPr>
        <p:sp>
          <p:nvSpPr>
            <p:cNvPr id="40973" name="Rectangle 4"/>
            <p:cNvSpPr>
              <a:spLocks noChangeArrowheads="1"/>
            </p:cNvSpPr>
            <p:nvPr/>
          </p:nvSpPr>
          <p:spPr bwMode="auto">
            <a:xfrm>
              <a:off x="538" y="2083"/>
              <a:ext cx="1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rgbClr val="006600"/>
                  </a:solidFill>
                </a:rPr>
                <a:t>•  Dislocations</a:t>
              </a:r>
            </a:p>
          </p:txBody>
        </p:sp>
        <p:sp>
          <p:nvSpPr>
            <p:cNvPr id="40974" name="Rectangle 9"/>
            <p:cNvSpPr>
              <a:spLocks noChangeArrowheads="1"/>
            </p:cNvSpPr>
            <p:nvPr/>
          </p:nvSpPr>
          <p:spPr bwMode="auto">
            <a:xfrm>
              <a:off x="3391" y="2025"/>
              <a:ext cx="1162" cy="291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rgbClr val="006600"/>
                  </a:solidFill>
                </a:rPr>
                <a:t>Line defects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55576" y="3697930"/>
            <a:ext cx="6597653" cy="1938339"/>
            <a:chOff x="433" y="2570"/>
            <a:chExt cx="4156" cy="1221"/>
          </a:xfrm>
        </p:grpSpPr>
        <p:sp>
          <p:nvSpPr>
            <p:cNvPr id="40971" name="Rectangle 5"/>
            <p:cNvSpPr>
              <a:spLocks noChangeArrowheads="1"/>
            </p:cNvSpPr>
            <p:nvPr/>
          </p:nvSpPr>
          <p:spPr bwMode="auto">
            <a:xfrm>
              <a:off x="433" y="2628"/>
              <a:ext cx="1974" cy="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rgbClr val="0000FF"/>
                  </a:solidFill>
                </a:rPr>
                <a:t>•  Grain </a:t>
              </a:r>
              <a:r>
                <a:rPr lang="en-US" sz="2400" dirty="0" smtClean="0">
                  <a:solidFill>
                    <a:srgbClr val="0000FF"/>
                  </a:solidFill>
                </a:rPr>
                <a:t>Boundaries,</a:t>
              </a:r>
            </a:p>
            <a:p>
              <a:pPr algn="ctr" eaLnBrk="0" hangingPunct="0"/>
              <a:r>
                <a:rPr lang="en-US" sz="2400" dirty="0" smtClean="0">
                  <a:solidFill>
                    <a:srgbClr val="0000FF"/>
                  </a:solidFill>
                </a:rPr>
                <a:t>Stacking Faults, </a:t>
              </a:r>
            </a:p>
            <a:p>
              <a:pPr algn="ctr" eaLnBrk="0" hangingPunct="0"/>
              <a:r>
                <a:rPr lang="en-US" sz="2400" dirty="0" smtClean="0">
                  <a:solidFill>
                    <a:srgbClr val="0000FF"/>
                  </a:solidFill>
                </a:rPr>
                <a:t>Twin Boundaries</a:t>
              </a:r>
            </a:p>
            <a:p>
              <a:pPr algn="ctr" eaLnBrk="0" hangingPunct="0"/>
              <a:r>
                <a:rPr lang="en-US" sz="2400" dirty="0" smtClean="0">
                  <a:solidFill>
                    <a:srgbClr val="0000FF"/>
                  </a:solidFill>
                </a:rPr>
                <a:t>Anti Phase Boundaries</a:t>
              </a:r>
            </a:p>
            <a:p>
              <a:pPr algn="ctr" eaLnBrk="0" hangingPunct="0"/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0972" name="Rectangle 10"/>
            <p:cNvSpPr>
              <a:spLocks noChangeArrowheads="1"/>
            </p:cNvSpPr>
            <p:nvPr/>
          </p:nvSpPr>
          <p:spPr bwMode="auto">
            <a:xfrm>
              <a:off x="3384" y="2570"/>
              <a:ext cx="1205" cy="291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rgbClr val="0000FF"/>
                  </a:solidFill>
                </a:rPr>
                <a:t>Area defects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99456" y="5695081"/>
            <a:ext cx="6805613" cy="830263"/>
            <a:chOff x="520" y="2570"/>
            <a:chExt cx="4287" cy="523"/>
          </a:xfrm>
        </p:grpSpPr>
        <p:sp>
          <p:nvSpPr>
            <p:cNvPr id="40969" name="Rectangle 5"/>
            <p:cNvSpPr>
              <a:spLocks noChangeArrowheads="1"/>
            </p:cNvSpPr>
            <p:nvPr/>
          </p:nvSpPr>
          <p:spPr bwMode="auto">
            <a:xfrm>
              <a:off x="520" y="2628"/>
              <a:ext cx="1707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rgbClr val="7030A0"/>
                  </a:solidFill>
                </a:rPr>
                <a:t>•  Pores, blow holes</a:t>
              </a:r>
            </a:p>
            <a:p>
              <a:pPr algn="ctr" eaLnBrk="0" hangingPunct="0"/>
              <a:r>
                <a:rPr lang="en-US" sz="2400" dirty="0">
                  <a:solidFill>
                    <a:srgbClr val="7030A0"/>
                  </a:solidFill>
                </a:rPr>
                <a:t>Pin holes</a:t>
              </a:r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3364" y="2570"/>
              <a:ext cx="1443" cy="291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rgbClr val="7030A0"/>
                  </a:solidFill>
                </a:rPr>
                <a:t>Volume defects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389031" y="914400"/>
            <a:ext cx="20556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/>
              <a:t>•  </a:t>
            </a:r>
            <a:r>
              <a:rPr lang="en-US" sz="2800">
                <a:solidFill>
                  <a:schemeClr val="accent2"/>
                </a:solidFill>
              </a:rPr>
              <a:t>Vacancies</a:t>
            </a:r>
            <a:r>
              <a:rPr lang="en-US" sz="2800"/>
              <a:t>: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812800" y="1279525"/>
            <a:ext cx="42386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200" dirty="0"/>
              <a:t>-vacant atomic sites in a structure.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683291" y="3858914"/>
            <a:ext cx="288059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 dirty="0"/>
              <a:t>•  </a:t>
            </a:r>
            <a:r>
              <a:rPr lang="en-US" sz="2800" dirty="0">
                <a:solidFill>
                  <a:schemeClr val="accent2"/>
                </a:solidFill>
              </a:rPr>
              <a:t>Self-Interstitials</a:t>
            </a:r>
            <a:r>
              <a:rPr lang="en-US" sz="2800" dirty="0"/>
              <a:t>: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56580" y="4209752"/>
            <a:ext cx="68560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200" dirty="0"/>
              <a:t>-"extra" atoms positioned between atomic </a:t>
            </a:r>
            <a:r>
              <a:rPr lang="en-US" sz="2200" dirty="0" smtClean="0"/>
              <a:t>sites (voids).</a:t>
            </a:r>
            <a:endParaRPr lang="en-US" sz="2200" dirty="0"/>
          </a:p>
        </p:txBody>
      </p:sp>
      <p:sp>
        <p:nvSpPr>
          <p:cNvPr id="4199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Point Defects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852353"/>
            <a:ext cx="7124700" cy="1737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4613987"/>
            <a:ext cx="7208520" cy="192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/>
      <p:bldP spid="1392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3390900" y="4051300"/>
            <a:ext cx="28876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9900"/>
                </a:solidFill>
              </a:rPr>
              <a:t>Boltzmann's constant</a:t>
            </a:r>
            <a:endParaRPr lang="en-US"/>
          </a:p>
        </p:txBody>
      </p:sp>
      <p:sp>
        <p:nvSpPr>
          <p:cNvPr id="43011" name="Rectangle 7"/>
          <p:cNvSpPr>
            <a:spLocks noChangeArrowheads="1"/>
          </p:cNvSpPr>
          <p:nvPr/>
        </p:nvSpPr>
        <p:spPr bwMode="auto">
          <a:xfrm>
            <a:off x="6578600" y="4051300"/>
            <a:ext cx="84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390900" y="4495800"/>
            <a:ext cx="13557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(1.38 x 10</a:t>
            </a:r>
            <a:endParaRPr lang="en-US"/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4813300" y="4406900"/>
            <a:ext cx="441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-23</a:t>
            </a:r>
            <a:endParaRPr lang="en-US"/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5283200" y="4495800"/>
            <a:ext cx="1489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 J/atom-K) </a:t>
            </a:r>
            <a:endParaRPr lang="en-US"/>
          </a:p>
        </p:txBody>
      </p:sp>
      <p:sp>
        <p:nvSpPr>
          <p:cNvPr id="43015" name="Rectangle 11"/>
          <p:cNvSpPr>
            <a:spLocks noChangeArrowheads="1"/>
          </p:cNvSpPr>
          <p:nvPr/>
        </p:nvSpPr>
        <p:spPr bwMode="auto">
          <a:xfrm>
            <a:off x="3390900" y="4940300"/>
            <a:ext cx="695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(8.62</a:t>
            </a:r>
            <a:endParaRPr lang="en-US"/>
          </a:p>
        </p:txBody>
      </p:sp>
      <p:sp>
        <p:nvSpPr>
          <p:cNvPr id="43016" name="Rectangle 12"/>
          <p:cNvSpPr>
            <a:spLocks noChangeArrowheads="1"/>
          </p:cNvSpPr>
          <p:nvPr/>
        </p:nvSpPr>
        <p:spPr bwMode="auto">
          <a:xfrm>
            <a:off x="4140200" y="4940300"/>
            <a:ext cx="2365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 x</a:t>
            </a:r>
            <a:endParaRPr lang="en-US"/>
          </a:p>
        </p:txBody>
      </p:sp>
      <p:sp>
        <p:nvSpPr>
          <p:cNvPr id="43017" name="Rectangle 13"/>
          <p:cNvSpPr>
            <a:spLocks noChangeArrowheads="1"/>
          </p:cNvSpPr>
          <p:nvPr/>
        </p:nvSpPr>
        <p:spPr bwMode="auto">
          <a:xfrm>
            <a:off x="4368800" y="4940300"/>
            <a:ext cx="423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 10</a:t>
            </a:r>
            <a:endParaRPr lang="en-US"/>
          </a:p>
        </p:txBody>
      </p:sp>
      <p:sp>
        <p:nvSpPr>
          <p:cNvPr id="43018" name="Rectangle 14"/>
          <p:cNvSpPr>
            <a:spLocks noChangeArrowheads="1"/>
          </p:cNvSpPr>
          <p:nvPr/>
        </p:nvSpPr>
        <p:spPr bwMode="auto">
          <a:xfrm>
            <a:off x="4813300" y="4851400"/>
            <a:ext cx="271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-5</a:t>
            </a:r>
            <a:endParaRPr lang="en-US"/>
          </a:p>
        </p:txBody>
      </p:sp>
      <p:sp>
        <p:nvSpPr>
          <p:cNvPr id="43019" name="Rectangle 15"/>
          <p:cNvSpPr>
            <a:spLocks noChangeArrowheads="1"/>
          </p:cNvSpPr>
          <p:nvPr/>
        </p:nvSpPr>
        <p:spPr bwMode="auto">
          <a:xfrm>
            <a:off x="5092700" y="4940300"/>
            <a:ext cx="162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 eV/atom-K)</a:t>
            </a:r>
            <a:endParaRPr lang="en-US"/>
          </a:p>
        </p:txBody>
      </p:sp>
      <p:sp>
        <p:nvSpPr>
          <p:cNvPr id="43020" name="Line 17"/>
          <p:cNvSpPr>
            <a:spLocks noChangeShapeType="1"/>
          </p:cNvSpPr>
          <p:nvPr/>
        </p:nvSpPr>
        <p:spPr bwMode="auto">
          <a:xfrm>
            <a:off x="3708400" y="3340100"/>
            <a:ext cx="4826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3021" name="Line 18"/>
          <p:cNvSpPr>
            <a:spLocks noChangeShapeType="1"/>
          </p:cNvSpPr>
          <p:nvPr/>
        </p:nvSpPr>
        <p:spPr bwMode="auto">
          <a:xfrm>
            <a:off x="5384800" y="3340100"/>
            <a:ext cx="7493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3022" name="Rectangle 19"/>
          <p:cNvSpPr>
            <a:spLocks noChangeArrowheads="1"/>
          </p:cNvSpPr>
          <p:nvPr/>
        </p:nvSpPr>
        <p:spPr bwMode="auto">
          <a:xfrm>
            <a:off x="5207000" y="2984500"/>
            <a:ext cx="225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ç </a:t>
            </a:r>
            <a:endParaRPr lang="en-US">
              <a:latin typeface="Times" pitchFamily="18" charset="0"/>
            </a:endParaRPr>
          </a:p>
        </p:txBody>
      </p:sp>
      <p:sp>
        <p:nvSpPr>
          <p:cNvPr id="43024" name="Rectangle 21"/>
          <p:cNvSpPr>
            <a:spLocks noChangeArrowheads="1"/>
          </p:cNvSpPr>
          <p:nvPr/>
        </p:nvSpPr>
        <p:spPr bwMode="auto">
          <a:xfrm>
            <a:off x="3695700" y="2895600"/>
            <a:ext cx="257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 i="1">
                <a:solidFill>
                  <a:srgbClr val="003399"/>
                </a:solidFill>
              </a:rPr>
              <a:t>N</a:t>
            </a:r>
            <a:endParaRPr lang="en-US" i="1"/>
          </a:p>
        </p:txBody>
      </p:sp>
      <p:sp>
        <p:nvSpPr>
          <p:cNvPr id="43025" name="Rectangle 22"/>
          <p:cNvSpPr>
            <a:spLocks noChangeArrowheads="1"/>
          </p:cNvSpPr>
          <p:nvPr/>
        </p:nvSpPr>
        <p:spPr bwMode="auto">
          <a:xfrm>
            <a:off x="3949700" y="3022600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i="1">
                <a:solidFill>
                  <a:srgbClr val="003399"/>
                </a:solidFill>
              </a:rPr>
              <a:t>v</a:t>
            </a:r>
          </a:p>
        </p:txBody>
      </p:sp>
      <p:sp>
        <p:nvSpPr>
          <p:cNvPr id="43026" name="Rectangle 23"/>
          <p:cNvSpPr>
            <a:spLocks noChangeArrowheads="1"/>
          </p:cNvSpPr>
          <p:nvPr/>
        </p:nvSpPr>
        <p:spPr bwMode="auto">
          <a:xfrm>
            <a:off x="3822700" y="3403600"/>
            <a:ext cx="257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 i="1">
                <a:solidFill>
                  <a:srgbClr val="000000"/>
                </a:solidFill>
              </a:rPr>
              <a:t>N</a:t>
            </a:r>
            <a:endParaRPr lang="en-US" i="1"/>
          </a:p>
        </p:txBody>
      </p:sp>
      <p:sp>
        <p:nvSpPr>
          <p:cNvPr id="43027" name="Rectangle 24"/>
          <p:cNvSpPr>
            <a:spLocks noChangeArrowheads="1"/>
          </p:cNvSpPr>
          <p:nvPr/>
        </p:nvSpPr>
        <p:spPr bwMode="auto">
          <a:xfrm>
            <a:off x="4292600" y="30829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>
              <a:latin typeface="Times" pitchFamily="18" charset="0"/>
            </a:endParaRPr>
          </a:p>
        </p:txBody>
      </p:sp>
      <p:sp>
        <p:nvSpPr>
          <p:cNvPr id="43028" name="Rectangle 25"/>
          <p:cNvSpPr>
            <a:spLocks noChangeArrowheads="1"/>
          </p:cNvSpPr>
          <p:nvPr/>
        </p:nvSpPr>
        <p:spPr bwMode="auto">
          <a:xfrm>
            <a:off x="4572000" y="3124200"/>
            <a:ext cx="5730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</a:rPr>
              <a:t>exp</a:t>
            </a:r>
            <a:endParaRPr lang="en-US"/>
          </a:p>
        </p:txBody>
      </p:sp>
      <p:sp>
        <p:nvSpPr>
          <p:cNvPr id="43029" name="Rectangle 26"/>
          <p:cNvSpPr>
            <a:spLocks noChangeArrowheads="1"/>
          </p:cNvSpPr>
          <p:nvPr/>
        </p:nvSpPr>
        <p:spPr bwMode="auto">
          <a:xfrm>
            <a:off x="5397500" y="28067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>
              <a:latin typeface="Times" pitchFamily="18" charset="0"/>
            </a:endParaRPr>
          </a:p>
        </p:txBody>
      </p:sp>
      <p:sp>
        <p:nvSpPr>
          <p:cNvPr id="43030" name="Rectangle 27"/>
          <p:cNvSpPr>
            <a:spLocks noChangeArrowheads="1"/>
          </p:cNvSpPr>
          <p:nvPr/>
        </p:nvSpPr>
        <p:spPr bwMode="auto">
          <a:xfrm>
            <a:off x="5600700" y="2895600"/>
            <a:ext cx="2762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 i="1">
                <a:solidFill>
                  <a:srgbClr val="990000"/>
                </a:solidFill>
              </a:rPr>
              <a:t>Q</a:t>
            </a:r>
            <a:endParaRPr lang="en-US" i="1"/>
          </a:p>
        </p:txBody>
      </p:sp>
      <p:sp>
        <p:nvSpPr>
          <p:cNvPr id="43031" name="Rectangle 28"/>
          <p:cNvSpPr>
            <a:spLocks noChangeArrowheads="1"/>
          </p:cNvSpPr>
          <p:nvPr/>
        </p:nvSpPr>
        <p:spPr bwMode="auto">
          <a:xfrm>
            <a:off x="5892800" y="3022600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i="1">
                <a:solidFill>
                  <a:srgbClr val="990000"/>
                </a:solidFill>
              </a:rPr>
              <a:t>v</a:t>
            </a:r>
            <a:endParaRPr lang="en-US" i="1"/>
          </a:p>
        </p:txBody>
      </p:sp>
      <p:sp>
        <p:nvSpPr>
          <p:cNvPr id="43032" name="Rectangle 29"/>
          <p:cNvSpPr>
            <a:spLocks noChangeArrowheads="1"/>
          </p:cNvSpPr>
          <p:nvPr/>
        </p:nvSpPr>
        <p:spPr bwMode="auto">
          <a:xfrm>
            <a:off x="5537200" y="34036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 i="1">
                <a:solidFill>
                  <a:srgbClr val="009900"/>
                </a:solidFill>
              </a:rPr>
              <a:t>k</a:t>
            </a:r>
            <a:endParaRPr lang="en-US" i="1"/>
          </a:p>
        </p:txBody>
      </p:sp>
      <p:sp>
        <p:nvSpPr>
          <p:cNvPr id="43033" name="Rectangle 30"/>
          <p:cNvSpPr>
            <a:spLocks noChangeArrowheads="1"/>
          </p:cNvSpPr>
          <p:nvPr/>
        </p:nvSpPr>
        <p:spPr bwMode="auto">
          <a:xfrm>
            <a:off x="5740400" y="3403600"/>
            <a:ext cx="217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 i="1">
                <a:solidFill>
                  <a:srgbClr val="CCCC00"/>
                </a:solidFill>
              </a:rPr>
              <a:t>T</a:t>
            </a:r>
            <a:endParaRPr lang="en-US" i="1"/>
          </a:p>
        </p:txBody>
      </p:sp>
      <p:sp>
        <p:nvSpPr>
          <p:cNvPr id="43034" name="Rectangle 31"/>
          <p:cNvSpPr>
            <a:spLocks noChangeArrowheads="1"/>
          </p:cNvSpPr>
          <p:nvPr/>
        </p:nvSpPr>
        <p:spPr bwMode="auto">
          <a:xfrm>
            <a:off x="5207000" y="2755900"/>
            <a:ext cx="225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Symbol" pitchFamily="18" charset="2"/>
              </a:rPr>
              <a:t>æ 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43035" name="Rectangle 32"/>
          <p:cNvSpPr>
            <a:spLocks noChangeArrowheads="1"/>
          </p:cNvSpPr>
          <p:nvPr/>
        </p:nvSpPr>
        <p:spPr bwMode="auto">
          <a:xfrm>
            <a:off x="5207000" y="3314700"/>
            <a:ext cx="225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Symbol" pitchFamily="18" charset="2"/>
              </a:rPr>
              <a:t>è 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43036" name="Rectangle 33"/>
          <p:cNvSpPr>
            <a:spLocks noChangeArrowheads="1"/>
          </p:cNvSpPr>
          <p:nvPr/>
        </p:nvSpPr>
        <p:spPr bwMode="auto">
          <a:xfrm>
            <a:off x="5207000" y="3111500"/>
            <a:ext cx="225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Symbol" pitchFamily="18" charset="2"/>
              </a:rPr>
              <a:t>ç 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43037" name="Rectangle 34"/>
          <p:cNvSpPr>
            <a:spLocks noChangeArrowheads="1"/>
          </p:cNvSpPr>
          <p:nvPr/>
        </p:nvSpPr>
        <p:spPr bwMode="auto">
          <a:xfrm>
            <a:off x="6159500" y="2755900"/>
            <a:ext cx="225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Symbol" pitchFamily="18" charset="2"/>
              </a:rPr>
              <a:t>ö 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43038" name="Rectangle 35"/>
          <p:cNvSpPr>
            <a:spLocks noChangeArrowheads="1"/>
          </p:cNvSpPr>
          <p:nvPr/>
        </p:nvSpPr>
        <p:spPr bwMode="auto">
          <a:xfrm>
            <a:off x="6159500" y="3314700"/>
            <a:ext cx="225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ø </a:t>
            </a:r>
            <a:endParaRPr lang="en-US">
              <a:latin typeface="Times" pitchFamily="18" charset="0"/>
            </a:endParaRPr>
          </a:p>
        </p:txBody>
      </p:sp>
      <p:sp>
        <p:nvSpPr>
          <p:cNvPr id="43040" name="Rectangle 37"/>
          <p:cNvSpPr>
            <a:spLocks noChangeArrowheads="1"/>
          </p:cNvSpPr>
          <p:nvPr/>
        </p:nvSpPr>
        <p:spPr bwMode="auto">
          <a:xfrm>
            <a:off x="1905000" y="2362200"/>
            <a:ext cx="18811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3399"/>
                </a:solidFill>
              </a:rPr>
              <a:t>No. of defects</a:t>
            </a:r>
            <a:endParaRPr lang="en-US"/>
          </a:p>
        </p:txBody>
      </p:sp>
      <p:sp>
        <p:nvSpPr>
          <p:cNvPr id="43041" name="Rectangle 38"/>
          <p:cNvSpPr>
            <a:spLocks noChangeArrowheads="1"/>
          </p:cNvSpPr>
          <p:nvPr/>
        </p:nvSpPr>
        <p:spPr bwMode="auto">
          <a:xfrm>
            <a:off x="1104900" y="3228975"/>
            <a:ext cx="21351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No. of potential </a:t>
            </a:r>
            <a:endParaRPr lang="en-US"/>
          </a:p>
        </p:txBody>
      </p:sp>
      <p:sp>
        <p:nvSpPr>
          <p:cNvPr id="43042" name="Rectangle 39"/>
          <p:cNvSpPr>
            <a:spLocks noChangeArrowheads="1"/>
          </p:cNvSpPr>
          <p:nvPr/>
        </p:nvSpPr>
        <p:spPr bwMode="auto">
          <a:xfrm>
            <a:off x="1104900" y="3584575"/>
            <a:ext cx="16271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defect sites.</a:t>
            </a:r>
            <a:endParaRPr lang="en-US"/>
          </a:p>
        </p:txBody>
      </p:sp>
      <p:sp>
        <p:nvSpPr>
          <p:cNvPr id="43043" name="Rectangle 40"/>
          <p:cNvSpPr>
            <a:spLocks noChangeArrowheads="1"/>
          </p:cNvSpPr>
          <p:nvPr/>
        </p:nvSpPr>
        <p:spPr bwMode="auto">
          <a:xfrm>
            <a:off x="5359400" y="2324100"/>
            <a:ext cx="23383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990000"/>
                </a:solidFill>
              </a:rPr>
              <a:t>Activation energy</a:t>
            </a:r>
            <a:endParaRPr lang="en-US"/>
          </a:p>
        </p:txBody>
      </p:sp>
      <p:sp>
        <p:nvSpPr>
          <p:cNvPr id="43044" name="Rectangle 41"/>
          <p:cNvSpPr>
            <a:spLocks noChangeArrowheads="1"/>
          </p:cNvSpPr>
          <p:nvPr/>
        </p:nvSpPr>
        <p:spPr bwMode="auto">
          <a:xfrm>
            <a:off x="6426200" y="3746500"/>
            <a:ext cx="17446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CCCC00"/>
                </a:solidFill>
              </a:rPr>
              <a:t>Temperature</a:t>
            </a:r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175000" y="2692400"/>
            <a:ext cx="457200" cy="304800"/>
            <a:chOff x="2000" y="1696"/>
            <a:chExt cx="288" cy="192"/>
          </a:xfrm>
        </p:grpSpPr>
        <p:sp>
          <p:nvSpPr>
            <p:cNvPr id="43100" name="Freeform 42"/>
            <p:cNvSpPr>
              <a:spLocks/>
            </p:cNvSpPr>
            <p:nvPr/>
          </p:nvSpPr>
          <p:spPr bwMode="auto">
            <a:xfrm>
              <a:off x="2176" y="1800"/>
              <a:ext cx="112" cy="88"/>
            </a:xfrm>
            <a:custGeom>
              <a:avLst/>
              <a:gdLst>
                <a:gd name="T0" fmla="*/ 112 w 112"/>
                <a:gd name="T1" fmla="*/ 88 h 88"/>
                <a:gd name="T2" fmla="*/ 0 w 112"/>
                <a:gd name="T3" fmla="*/ 64 h 88"/>
                <a:gd name="T4" fmla="*/ 24 w 112"/>
                <a:gd name="T5" fmla="*/ 32 h 88"/>
                <a:gd name="T6" fmla="*/ 48 w 112"/>
                <a:gd name="T7" fmla="*/ 0 h 88"/>
                <a:gd name="T8" fmla="*/ 112 w 112"/>
                <a:gd name="T9" fmla="*/ 88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88"/>
                <a:gd name="T17" fmla="*/ 112 w 112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88">
                  <a:moveTo>
                    <a:pt x="112" y="88"/>
                  </a:moveTo>
                  <a:lnTo>
                    <a:pt x="0" y="64"/>
                  </a:lnTo>
                  <a:lnTo>
                    <a:pt x="24" y="32"/>
                  </a:lnTo>
                  <a:lnTo>
                    <a:pt x="48" y="0"/>
                  </a:lnTo>
                  <a:lnTo>
                    <a:pt x="112" y="88"/>
                  </a:lnTo>
                  <a:close/>
                </a:path>
              </a:pathLst>
            </a:custGeom>
            <a:solidFill>
              <a:srgbClr val="003399"/>
            </a:solidFill>
            <a:ln w="127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3101" name="Line 43"/>
            <p:cNvSpPr>
              <a:spLocks noChangeShapeType="1"/>
            </p:cNvSpPr>
            <p:nvPr/>
          </p:nvSpPr>
          <p:spPr bwMode="auto">
            <a:xfrm>
              <a:off x="2000" y="1696"/>
              <a:ext cx="200" cy="136"/>
            </a:xfrm>
            <a:prstGeom prst="line">
              <a:avLst/>
            </a:prstGeom>
            <a:noFill/>
            <a:ln w="127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 rot="985119">
            <a:off x="3333750" y="3519488"/>
            <a:ext cx="457200" cy="165100"/>
            <a:chOff x="2128" y="2280"/>
            <a:chExt cx="288" cy="104"/>
          </a:xfrm>
        </p:grpSpPr>
        <p:sp>
          <p:nvSpPr>
            <p:cNvPr id="43098" name="Freeform 45"/>
            <p:cNvSpPr>
              <a:spLocks/>
            </p:cNvSpPr>
            <p:nvPr/>
          </p:nvSpPr>
          <p:spPr bwMode="auto">
            <a:xfrm>
              <a:off x="2304" y="2280"/>
              <a:ext cx="112" cy="80"/>
            </a:xfrm>
            <a:custGeom>
              <a:avLst/>
              <a:gdLst>
                <a:gd name="T0" fmla="*/ 112 w 112"/>
                <a:gd name="T1" fmla="*/ 8 h 80"/>
                <a:gd name="T2" fmla="*/ 24 w 112"/>
                <a:gd name="T3" fmla="*/ 80 h 80"/>
                <a:gd name="T4" fmla="*/ 16 w 112"/>
                <a:gd name="T5" fmla="*/ 40 h 80"/>
                <a:gd name="T6" fmla="*/ 0 w 112"/>
                <a:gd name="T7" fmla="*/ 0 h 80"/>
                <a:gd name="T8" fmla="*/ 112 w 112"/>
                <a:gd name="T9" fmla="*/ 8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80"/>
                <a:gd name="T17" fmla="*/ 112 w 112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80">
                  <a:moveTo>
                    <a:pt x="112" y="8"/>
                  </a:moveTo>
                  <a:lnTo>
                    <a:pt x="24" y="80"/>
                  </a:lnTo>
                  <a:lnTo>
                    <a:pt x="16" y="40"/>
                  </a:lnTo>
                  <a:lnTo>
                    <a:pt x="0" y="0"/>
                  </a:lnTo>
                  <a:lnTo>
                    <a:pt x="112" y="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3099" name="Line 46"/>
            <p:cNvSpPr>
              <a:spLocks noChangeShapeType="1"/>
            </p:cNvSpPr>
            <p:nvPr/>
          </p:nvSpPr>
          <p:spPr bwMode="auto">
            <a:xfrm flipV="1">
              <a:off x="2128" y="2320"/>
              <a:ext cx="192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5803900" y="2654300"/>
            <a:ext cx="457200" cy="228600"/>
            <a:chOff x="3656" y="1672"/>
            <a:chExt cx="288" cy="144"/>
          </a:xfrm>
        </p:grpSpPr>
        <p:sp>
          <p:nvSpPr>
            <p:cNvPr id="43096" name="Freeform 48"/>
            <p:cNvSpPr>
              <a:spLocks/>
            </p:cNvSpPr>
            <p:nvPr/>
          </p:nvSpPr>
          <p:spPr bwMode="auto">
            <a:xfrm>
              <a:off x="3656" y="1736"/>
              <a:ext cx="112" cy="80"/>
            </a:xfrm>
            <a:custGeom>
              <a:avLst/>
              <a:gdLst>
                <a:gd name="T0" fmla="*/ 0 w 112"/>
                <a:gd name="T1" fmla="*/ 80 h 80"/>
                <a:gd name="T2" fmla="*/ 72 w 112"/>
                <a:gd name="T3" fmla="*/ 0 h 80"/>
                <a:gd name="T4" fmla="*/ 96 w 112"/>
                <a:gd name="T5" fmla="*/ 32 h 80"/>
                <a:gd name="T6" fmla="*/ 112 w 112"/>
                <a:gd name="T7" fmla="*/ 72 h 80"/>
                <a:gd name="T8" fmla="*/ 0 w 112"/>
                <a:gd name="T9" fmla="*/ 8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80"/>
                <a:gd name="T17" fmla="*/ 112 w 112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80">
                  <a:moveTo>
                    <a:pt x="0" y="80"/>
                  </a:moveTo>
                  <a:lnTo>
                    <a:pt x="72" y="0"/>
                  </a:lnTo>
                  <a:lnTo>
                    <a:pt x="96" y="32"/>
                  </a:lnTo>
                  <a:lnTo>
                    <a:pt x="112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90000"/>
            </a:solidFill>
            <a:ln w="12700">
              <a:solidFill>
                <a:srgbClr val="99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3097" name="Line 49"/>
            <p:cNvSpPr>
              <a:spLocks noChangeShapeType="1"/>
            </p:cNvSpPr>
            <p:nvPr/>
          </p:nvSpPr>
          <p:spPr bwMode="auto">
            <a:xfrm flipV="1">
              <a:off x="3752" y="1672"/>
              <a:ext cx="192" cy="96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918200" y="3683000"/>
            <a:ext cx="457200" cy="215900"/>
            <a:chOff x="3728" y="2320"/>
            <a:chExt cx="288" cy="136"/>
          </a:xfrm>
        </p:grpSpPr>
        <p:sp>
          <p:nvSpPr>
            <p:cNvPr id="43094" name="Freeform 51"/>
            <p:cNvSpPr>
              <a:spLocks/>
            </p:cNvSpPr>
            <p:nvPr/>
          </p:nvSpPr>
          <p:spPr bwMode="auto">
            <a:xfrm>
              <a:off x="3728" y="2320"/>
              <a:ext cx="112" cy="80"/>
            </a:xfrm>
            <a:custGeom>
              <a:avLst/>
              <a:gdLst>
                <a:gd name="T0" fmla="*/ 0 w 112"/>
                <a:gd name="T1" fmla="*/ 0 h 80"/>
                <a:gd name="T2" fmla="*/ 112 w 112"/>
                <a:gd name="T3" fmla="*/ 8 h 80"/>
                <a:gd name="T4" fmla="*/ 96 w 112"/>
                <a:gd name="T5" fmla="*/ 40 h 80"/>
                <a:gd name="T6" fmla="*/ 80 w 112"/>
                <a:gd name="T7" fmla="*/ 80 h 80"/>
                <a:gd name="T8" fmla="*/ 0 w 112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80"/>
                <a:gd name="T17" fmla="*/ 112 w 112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80">
                  <a:moveTo>
                    <a:pt x="0" y="0"/>
                  </a:moveTo>
                  <a:lnTo>
                    <a:pt x="112" y="8"/>
                  </a:lnTo>
                  <a:lnTo>
                    <a:pt x="96" y="40"/>
                  </a:lnTo>
                  <a:lnTo>
                    <a:pt x="8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00"/>
            </a:solidFill>
            <a:ln w="12700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3095" name="Line 52"/>
            <p:cNvSpPr>
              <a:spLocks noChangeShapeType="1"/>
            </p:cNvSpPr>
            <p:nvPr/>
          </p:nvSpPr>
          <p:spPr bwMode="auto">
            <a:xfrm>
              <a:off x="3824" y="2360"/>
              <a:ext cx="192" cy="96"/>
            </a:xfrm>
            <a:prstGeom prst="line">
              <a:avLst/>
            </a:prstGeom>
            <a:noFill/>
            <a:ln w="12700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5207000" y="3797300"/>
            <a:ext cx="368300" cy="215900"/>
            <a:chOff x="3280" y="2392"/>
            <a:chExt cx="232" cy="136"/>
          </a:xfrm>
        </p:grpSpPr>
        <p:sp>
          <p:nvSpPr>
            <p:cNvPr id="43092" name="Freeform 54"/>
            <p:cNvSpPr>
              <a:spLocks/>
            </p:cNvSpPr>
            <p:nvPr/>
          </p:nvSpPr>
          <p:spPr bwMode="auto">
            <a:xfrm>
              <a:off x="3400" y="2392"/>
              <a:ext cx="112" cy="88"/>
            </a:xfrm>
            <a:custGeom>
              <a:avLst/>
              <a:gdLst>
                <a:gd name="T0" fmla="*/ 112 w 112"/>
                <a:gd name="T1" fmla="*/ 0 h 88"/>
                <a:gd name="T2" fmla="*/ 40 w 112"/>
                <a:gd name="T3" fmla="*/ 88 h 88"/>
                <a:gd name="T4" fmla="*/ 24 w 112"/>
                <a:gd name="T5" fmla="*/ 56 h 88"/>
                <a:gd name="T6" fmla="*/ 0 w 112"/>
                <a:gd name="T7" fmla="*/ 16 h 88"/>
                <a:gd name="T8" fmla="*/ 112 w 112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88"/>
                <a:gd name="T17" fmla="*/ 112 w 112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88">
                  <a:moveTo>
                    <a:pt x="112" y="0"/>
                  </a:moveTo>
                  <a:lnTo>
                    <a:pt x="40" y="88"/>
                  </a:lnTo>
                  <a:lnTo>
                    <a:pt x="24" y="56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9900"/>
            </a:solidFill>
            <a:ln w="127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3093" name="Line 55"/>
            <p:cNvSpPr>
              <a:spLocks noChangeShapeType="1"/>
            </p:cNvSpPr>
            <p:nvPr/>
          </p:nvSpPr>
          <p:spPr bwMode="auto">
            <a:xfrm flipV="1">
              <a:off x="3280" y="2448"/>
              <a:ext cx="144" cy="8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825500" y="4464050"/>
            <a:ext cx="1828800" cy="914400"/>
            <a:chOff x="660" y="2756"/>
            <a:chExt cx="1152" cy="576"/>
          </a:xfrm>
        </p:grpSpPr>
        <p:grpSp>
          <p:nvGrpSpPr>
            <p:cNvPr id="8" name="Group 65"/>
            <p:cNvGrpSpPr>
              <a:grpSpLocks/>
            </p:cNvGrpSpPr>
            <p:nvPr/>
          </p:nvGrpSpPr>
          <p:grpSpPr bwMode="auto">
            <a:xfrm>
              <a:off x="660" y="2756"/>
              <a:ext cx="1152" cy="144"/>
              <a:chOff x="660" y="2756"/>
              <a:chExt cx="1152" cy="144"/>
            </a:xfrm>
          </p:grpSpPr>
          <p:sp>
            <p:nvSpPr>
              <p:cNvPr id="43084" name="Oval 57"/>
              <p:cNvSpPr>
                <a:spLocks noChangeArrowheads="1"/>
              </p:cNvSpPr>
              <p:nvPr/>
            </p:nvSpPr>
            <p:spPr bwMode="auto">
              <a:xfrm>
                <a:off x="660" y="275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85" name="Oval 58"/>
              <p:cNvSpPr>
                <a:spLocks noChangeArrowheads="1"/>
              </p:cNvSpPr>
              <p:nvPr/>
            </p:nvSpPr>
            <p:spPr bwMode="auto">
              <a:xfrm>
                <a:off x="804" y="275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86" name="Oval 59"/>
              <p:cNvSpPr>
                <a:spLocks noChangeArrowheads="1"/>
              </p:cNvSpPr>
              <p:nvPr/>
            </p:nvSpPr>
            <p:spPr bwMode="auto">
              <a:xfrm>
                <a:off x="948" y="275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87" name="Oval 60"/>
              <p:cNvSpPr>
                <a:spLocks noChangeArrowheads="1"/>
              </p:cNvSpPr>
              <p:nvPr/>
            </p:nvSpPr>
            <p:spPr bwMode="auto">
              <a:xfrm>
                <a:off x="1092" y="275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88" name="Oval 61"/>
              <p:cNvSpPr>
                <a:spLocks noChangeArrowheads="1"/>
              </p:cNvSpPr>
              <p:nvPr/>
            </p:nvSpPr>
            <p:spPr bwMode="auto">
              <a:xfrm>
                <a:off x="1236" y="275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89" name="Oval 62"/>
              <p:cNvSpPr>
                <a:spLocks noChangeArrowheads="1"/>
              </p:cNvSpPr>
              <p:nvPr/>
            </p:nvSpPr>
            <p:spPr bwMode="auto">
              <a:xfrm>
                <a:off x="1380" y="275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90" name="Oval 63"/>
              <p:cNvSpPr>
                <a:spLocks noChangeArrowheads="1"/>
              </p:cNvSpPr>
              <p:nvPr/>
            </p:nvSpPr>
            <p:spPr bwMode="auto">
              <a:xfrm>
                <a:off x="1524" y="275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91" name="Oval 64"/>
              <p:cNvSpPr>
                <a:spLocks noChangeArrowheads="1"/>
              </p:cNvSpPr>
              <p:nvPr/>
            </p:nvSpPr>
            <p:spPr bwMode="auto">
              <a:xfrm>
                <a:off x="1668" y="275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9" name="Group 74"/>
            <p:cNvGrpSpPr>
              <a:grpSpLocks/>
            </p:cNvGrpSpPr>
            <p:nvPr/>
          </p:nvGrpSpPr>
          <p:grpSpPr bwMode="auto">
            <a:xfrm>
              <a:off x="660" y="2900"/>
              <a:ext cx="1152" cy="144"/>
              <a:chOff x="660" y="2900"/>
              <a:chExt cx="1152" cy="144"/>
            </a:xfrm>
          </p:grpSpPr>
          <p:sp>
            <p:nvSpPr>
              <p:cNvPr id="43076" name="Oval 66"/>
              <p:cNvSpPr>
                <a:spLocks noChangeArrowheads="1"/>
              </p:cNvSpPr>
              <p:nvPr/>
            </p:nvSpPr>
            <p:spPr bwMode="auto">
              <a:xfrm>
                <a:off x="660" y="290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77" name="Oval 67"/>
              <p:cNvSpPr>
                <a:spLocks noChangeArrowheads="1"/>
              </p:cNvSpPr>
              <p:nvPr/>
            </p:nvSpPr>
            <p:spPr bwMode="auto">
              <a:xfrm>
                <a:off x="804" y="290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78" name="Oval 68"/>
              <p:cNvSpPr>
                <a:spLocks noChangeArrowheads="1"/>
              </p:cNvSpPr>
              <p:nvPr/>
            </p:nvSpPr>
            <p:spPr bwMode="auto">
              <a:xfrm>
                <a:off x="948" y="290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79" name="Oval 69"/>
              <p:cNvSpPr>
                <a:spLocks noChangeArrowheads="1"/>
              </p:cNvSpPr>
              <p:nvPr/>
            </p:nvSpPr>
            <p:spPr bwMode="auto">
              <a:xfrm>
                <a:off x="1092" y="290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80" name="Oval 70"/>
              <p:cNvSpPr>
                <a:spLocks noChangeArrowheads="1"/>
              </p:cNvSpPr>
              <p:nvPr/>
            </p:nvSpPr>
            <p:spPr bwMode="auto">
              <a:xfrm>
                <a:off x="1236" y="290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81" name="Oval 71"/>
              <p:cNvSpPr>
                <a:spLocks noChangeArrowheads="1"/>
              </p:cNvSpPr>
              <p:nvPr/>
            </p:nvSpPr>
            <p:spPr bwMode="auto">
              <a:xfrm>
                <a:off x="1380" y="290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82" name="Oval 72"/>
              <p:cNvSpPr>
                <a:spLocks noChangeArrowheads="1"/>
              </p:cNvSpPr>
              <p:nvPr/>
            </p:nvSpPr>
            <p:spPr bwMode="auto">
              <a:xfrm>
                <a:off x="1524" y="290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83" name="Oval 73"/>
              <p:cNvSpPr>
                <a:spLocks noChangeArrowheads="1"/>
              </p:cNvSpPr>
              <p:nvPr/>
            </p:nvSpPr>
            <p:spPr bwMode="auto">
              <a:xfrm>
                <a:off x="1668" y="290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0" name="Group 83"/>
            <p:cNvGrpSpPr>
              <a:grpSpLocks/>
            </p:cNvGrpSpPr>
            <p:nvPr/>
          </p:nvGrpSpPr>
          <p:grpSpPr bwMode="auto">
            <a:xfrm>
              <a:off x="660" y="3044"/>
              <a:ext cx="1152" cy="144"/>
              <a:chOff x="660" y="3044"/>
              <a:chExt cx="1152" cy="144"/>
            </a:xfrm>
          </p:grpSpPr>
          <p:sp>
            <p:nvSpPr>
              <p:cNvPr id="43068" name="Oval 75"/>
              <p:cNvSpPr>
                <a:spLocks noChangeArrowheads="1"/>
              </p:cNvSpPr>
              <p:nvPr/>
            </p:nvSpPr>
            <p:spPr bwMode="auto">
              <a:xfrm>
                <a:off x="660" y="3044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69" name="Oval 76"/>
              <p:cNvSpPr>
                <a:spLocks noChangeArrowheads="1"/>
              </p:cNvSpPr>
              <p:nvPr/>
            </p:nvSpPr>
            <p:spPr bwMode="auto">
              <a:xfrm>
                <a:off x="804" y="3044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70" name="Oval 77"/>
              <p:cNvSpPr>
                <a:spLocks noChangeArrowheads="1"/>
              </p:cNvSpPr>
              <p:nvPr/>
            </p:nvSpPr>
            <p:spPr bwMode="auto">
              <a:xfrm>
                <a:off x="948" y="3044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71" name="Oval 78"/>
              <p:cNvSpPr>
                <a:spLocks noChangeArrowheads="1"/>
              </p:cNvSpPr>
              <p:nvPr/>
            </p:nvSpPr>
            <p:spPr bwMode="auto">
              <a:xfrm>
                <a:off x="1092" y="3044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72" name="Oval 79"/>
              <p:cNvSpPr>
                <a:spLocks noChangeArrowheads="1"/>
              </p:cNvSpPr>
              <p:nvPr/>
            </p:nvSpPr>
            <p:spPr bwMode="auto">
              <a:xfrm>
                <a:off x="1236" y="3044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73" name="Oval 80"/>
              <p:cNvSpPr>
                <a:spLocks noChangeArrowheads="1"/>
              </p:cNvSpPr>
              <p:nvPr/>
            </p:nvSpPr>
            <p:spPr bwMode="auto">
              <a:xfrm>
                <a:off x="1380" y="3044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74" name="Oval 81"/>
              <p:cNvSpPr>
                <a:spLocks noChangeArrowheads="1"/>
              </p:cNvSpPr>
              <p:nvPr/>
            </p:nvSpPr>
            <p:spPr bwMode="auto">
              <a:xfrm>
                <a:off x="1524" y="3044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75" name="Oval 82"/>
              <p:cNvSpPr>
                <a:spLocks noChangeArrowheads="1"/>
              </p:cNvSpPr>
              <p:nvPr/>
            </p:nvSpPr>
            <p:spPr bwMode="auto">
              <a:xfrm>
                <a:off x="1668" y="3044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1" name="Group 92"/>
            <p:cNvGrpSpPr>
              <a:grpSpLocks/>
            </p:cNvGrpSpPr>
            <p:nvPr/>
          </p:nvGrpSpPr>
          <p:grpSpPr bwMode="auto">
            <a:xfrm>
              <a:off x="660" y="3188"/>
              <a:ext cx="1152" cy="144"/>
              <a:chOff x="660" y="3188"/>
              <a:chExt cx="1152" cy="144"/>
            </a:xfrm>
          </p:grpSpPr>
          <p:sp>
            <p:nvSpPr>
              <p:cNvPr id="43060" name="Oval 84"/>
              <p:cNvSpPr>
                <a:spLocks noChangeArrowheads="1"/>
              </p:cNvSpPr>
              <p:nvPr/>
            </p:nvSpPr>
            <p:spPr bwMode="auto">
              <a:xfrm>
                <a:off x="660" y="318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61" name="Oval 85"/>
              <p:cNvSpPr>
                <a:spLocks noChangeArrowheads="1"/>
              </p:cNvSpPr>
              <p:nvPr/>
            </p:nvSpPr>
            <p:spPr bwMode="auto">
              <a:xfrm>
                <a:off x="804" y="318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62" name="Oval 86"/>
              <p:cNvSpPr>
                <a:spLocks noChangeArrowheads="1"/>
              </p:cNvSpPr>
              <p:nvPr/>
            </p:nvSpPr>
            <p:spPr bwMode="auto">
              <a:xfrm>
                <a:off x="948" y="318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63" name="Oval 87"/>
              <p:cNvSpPr>
                <a:spLocks noChangeArrowheads="1"/>
              </p:cNvSpPr>
              <p:nvPr/>
            </p:nvSpPr>
            <p:spPr bwMode="auto">
              <a:xfrm>
                <a:off x="1092" y="318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64" name="Oval 88"/>
              <p:cNvSpPr>
                <a:spLocks noChangeArrowheads="1"/>
              </p:cNvSpPr>
              <p:nvPr/>
            </p:nvSpPr>
            <p:spPr bwMode="auto">
              <a:xfrm>
                <a:off x="1236" y="318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65" name="Oval 89"/>
              <p:cNvSpPr>
                <a:spLocks noChangeArrowheads="1"/>
              </p:cNvSpPr>
              <p:nvPr/>
            </p:nvSpPr>
            <p:spPr bwMode="auto">
              <a:xfrm>
                <a:off x="1380" y="318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66" name="Oval 90"/>
              <p:cNvSpPr>
                <a:spLocks noChangeArrowheads="1"/>
              </p:cNvSpPr>
              <p:nvPr/>
            </p:nvSpPr>
            <p:spPr bwMode="auto">
              <a:xfrm>
                <a:off x="1524" y="318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67" name="Oval 91"/>
              <p:cNvSpPr>
                <a:spLocks noChangeArrowheads="1"/>
              </p:cNvSpPr>
              <p:nvPr/>
            </p:nvSpPr>
            <p:spPr bwMode="auto">
              <a:xfrm>
                <a:off x="1668" y="318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</p:grpSp>
      </p:grpSp>
      <p:sp>
        <p:nvSpPr>
          <p:cNvPr id="43051" name="Rectangle 94"/>
          <p:cNvSpPr>
            <a:spLocks noChangeArrowheads="1"/>
          </p:cNvSpPr>
          <p:nvPr/>
        </p:nvSpPr>
        <p:spPr bwMode="auto">
          <a:xfrm>
            <a:off x="628650" y="5372100"/>
            <a:ext cx="2219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Each lattice site </a:t>
            </a:r>
            <a:endParaRPr lang="en-US"/>
          </a:p>
        </p:txBody>
      </p:sp>
      <p:sp>
        <p:nvSpPr>
          <p:cNvPr id="43052" name="Rectangle 95"/>
          <p:cNvSpPr>
            <a:spLocks noChangeArrowheads="1"/>
          </p:cNvSpPr>
          <p:nvPr/>
        </p:nvSpPr>
        <p:spPr bwMode="auto">
          <a:xfrm>
            <a:off x="869950" y="5727700"/>
            <a:ext cx="1795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is a potential </a:t>
            </a:r>
            <a:endParaRPr lang="en-US"/>
          </a:p>
        </p:txBody>
      </p:sp>
      <p:sp>
        <p:nvSpPr>
          <p:cNvPr id="43053" name="Rectangle 96"/>
          <p:cNvSpPr>
            <a:spLocks noChangeArrowheads="1"/>
          </p:cNvSpPr>
          <p:nvPr/>
        </p:nvSpPr>
        <p:spPr bwMode="auto">
          <a:xfrm>
            <a:off x="882650" y="6083300"/>
            <a:ext cx="1676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vacancy site</a:t>
            </a:r>
            <a:endParaRPr lang="en-US" dirty="0"/>
          </a:p>
        </p:txBody>
      </p:sp>
      <p:sp>
        <p:nvSpPr>
          <p:cNvPr id="43054" name="Rectangle 4"/>
          <p:cNvSpPr>
            <a:spLocks noChangeArrowheads="1"/>
          </p:cNvSpPr>
          <p:nvPr/>
        </p:nvSpPr>
        <p:spPr bwMode="auto">
          <a:xfrm>
            <a:off x="812800" y="1539875"/>
            <a:ext cx="703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/>
              <a:t>•  Equilibrium concentration varies with temperature!</a:t>
            </a:r>
          </a:p>
        </p:txBody>
      </p:sp>
      <p:sp>
        <p:nvSpPr>
          <p:cNvPr id="4305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Equilibrium Concentration:</a:t>
            </a:r>
            <a:br>
              <a:rPr lang="en-US" dirty="0" smtClean="0"/>
            </a:br>
            <a:r>
              <a:rPr lang="en-US" dirty="0" smtClean="0"/>
              <a:t>Point Defects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059832" y="5581689"/>
            <a:ext cx="6084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For most metals, the fraction of vacancies </a:t>
            </a:r>
            <a:r>
              <a:rPr lang="en-IN" sz="2000" i="1" dirty="0" err="1" smtClean="0"/>
              <a:t>N</a:t>
            </a:r>
            <a:r>
              <a:rPr lang="en-IN" sz="2000" i="1" baseline="-25000" dirty="0" err="1" smtClean="0"/>
              <a:t>v</a:t>
            </a:r>
            <a:r>
              <a:rPr lang="en-IN" sz="2000" i="1" dirty="0" smtClean="0"/>
              <a:t>/N just below the melting temperature is on the order of 10</a:t>
            </a:r>
            <a:r>
              <a:rPr lang="en-IN" sz="2000" i="1" baseline="30000" dirty="0" smtClean="0"/>
              <a:t>4</a:t>
            </a:r>
            <a:r>
              <a:rPr lang="en-IN" sz="2000" i="1" dirty="0" smtClean="0"/>
              <a:t>; that </a:t>
            </a:r>
            <a:r>
              <a:rPr lang="en-IN" sz="2000" dirty="0" smtClean="0"/>
              <a:t>is, one lattice site out of 10,000 will be empty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17235</TotalTime>
  <Words>1920</Words>
  <Application>Microsoft Macintosh PowerPoint</Application>
  <PresentationFormat>On-screen Show (4:3)</PresentationFormat>
  <Paragraphs>495</Paragraphs>
  <Slides>52</Slides>
  <Notes>26</Notes>
  <HiddenSlides>0</HiddenSlides>
  <MMClips>1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Arial Rounded MT Bold</vt:lpstr>
      <vt:lpstr>Bahnschrift SemiLight</vt:lpstr>
      <vt:lpstr>Calibri</vt:lpstr>
      <vt:lpstr>Intergraph ANSI</vt:lpstr>
      <vt:lpstr>Symbol</vt:lpstr>
      <vt:lpstr>Times</vt:lpstr>
      <vt:lpstr>Times New Roman</vt:lpstr>
      <vt:lpstr>Wingdings</vt:lpstr>
      <vt:lpstr>Wingdings 3</vt:lpstr>
      <vt:lpstr>Office Theme</vt:lpstr>
      <vt:lpstr>CorelDRAW</vt:lpstr>
      <vt:lpstr>Equation</vt:lpstr>
      <vt:lpstr>X-Ray  Diffraction</vt:lpstr>
      <vt:lpstr>f19_03_pg68</vt:lpstr>
      <vt:lpstr>f20_03_pg69</vt:lpstr>
      <vt:lpstr>f21_03_pg70</vt:lpstr>
      <vt:lpstr>X-Ray  Diffraction Pattern</vt:lpstr>
      <vt:lpstr>Imperfections in Solids</vt:lpstr>
      <vt:lpstr>Types of Imperfections</vt:lpstr>
      <vt:lpstr>Point Defects</vt:lpstr>
      <vt:lpstr>Equilibrium Concentration: Point Defects</vt:lpstr>
      <vt:lpstr>Measuring Activation Energy</vt:lpstr>
      <vt:lpstr>Estimating Vacancy Concentration</vt:lpstr>
      <vt:lpstr>PowerPoint Presentation</vt:lpstr>
      <vt:lpstr>f02_04_pg5</vt:lpstr>
      <vt:lpstr>f12_20_pg434</vt:lpstr>
      <vt:lpstr>f12_21_pg435</vt:lpstr>
      <vt:lpstr>Impurities</vt:lpstr>
      <vt:lpstr>f12_22_pg435</vt:lpstr>
      <vt:lpstr>Linear (1d) defects in crystals: Dislocations  Non-equilibrium defects and would leave the crystal if given an opportunity.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Screw Dislocation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Edge, Screw, and Mixed Dislocations</vt:lpstr>
      <vt:lpstr>PowerPoint Presentation</vt:lpstr>
      <vt:lpstr>PowerPoint Presentation</vt:lpstr>
      <vt:lpstr>Line Defects</vt:lpstr>
      <vt:lpstr>Characterization of dislocations</vt:lpstr>
      <vt:lpstr>Planar Defects</vt:lpstr>
      <vt:lpstr>PowerPoint Presentation</vt:lpstr>
      <vt:lpstr>Twin Boundary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f14_15_pg515</vt:lpstr>
      <vt:lpstr>PowerPoint Presentation</vt:lpstr>
      <vt:lpstr>Optical Microscopy</vt:lpstr>
      <vt:lpstr>Optical Microscopy</vt:lpstr>
      <vt:lpstr>Microscopy</vt:lpstr>
      <vt:lpstr>f15a_04_pg102</vt:lpstr>
      <vt:lpstr>Next Topic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Sujay Kar</dc:creator>
  <cp:lastModifiedBy>Microsoft Office User</cp:lastModifiedBy>
  <cp:revision>189</cp:revision>
  <dcterms:created xsi:type="dcterms:W3CDTF">2011-07-14T16:55:38Z</dcterms:created>
  <dcterms:modified xsi:type="dcterms:W3CDTF">2018-08-17T07:44:02Z</dcterms:modified>
</cp:coreProperties>
</file>