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647" r:id="rId2"/>
    <p:sldId id="435" r:id="rId3"/>
    <p:sldId id="453" r:id="rId4"/>
    <p:sldId id="456" r:id="rId5"/>
    <p:sldId id="465" r:id="rId6"/>
    <p:sldId id="455" r:id="rId7"/>
    <p:sldId id="437" r:id="rId8"/>
    <p:sldId id="656" r:id="rId9"/>
    <p:sldId id="645" r:id="rId10"/>
    <p:sldId id="648" r:id="rId11"/>
    <p:sldId id="646" r:id="rId12"/>
    <p:sldId id="436" r:id="rId13"/>
    <p:sldId id="649" r:id="rId14"/>
    <p:sldId id="338" r:id="rId15"/>
    <p:sldId id="655" r:id="rId16"/>
    <p:sldId id="446" r:id="rId17"/>
    <p:sldId id="441" r:id="rId18"/>
    <p:sldId id="442" r:id="rId19"/>
    <p:sldId id="659" r:id="rId20"/>
    <p:sldId id="660" r:id="rId21"/>
    <p:sldId id="661" r:id="rId22"/>
    <p:sldId id="445" r:id="rId23"/>
    <p:sldId id="443" r:id="rId24"/>
    <p:sldId id="444" r:id="rId25"/>
    <p:sldId id="654" r:id="rId26"/>
    <p:sldId id="438" r:id="rId27"/>
    <p:sldId id="439" r:id="rId28"/>
    <p:sldId id="658" r:id="rId29"/>
    <p:sldId id="349" r:id="rId30"/>
    <p:sldId id="350" r:id="rId31"/>
    <p:sldId id="351" r:id="rId32"/>
    <p:sldId id="352" r:id="rId33"/>
    <p:sldId id="353" r:id="rId34"/>
    <p:sldId id="354" r:id="rId35"/>
    <p:sldId id="356" r:id="rId36"/>
    <p:sldId id="357" r:id="rId37"/>
    <p:sldId id="358" r:id="rId38"/>
    <p:sldId id="479" r:id="rId39"/>
    <p:sldId id="360" r:id="rId40"/>
    <p:sldId id="362" r:id="rId41"/>
    <p:sldId id="475" r:id="rId42"/>
    <p:sldId id="478" r:id="rId43"/>
    <p:sldId id="469" r:id="rId44"/>
    <p:sldId id="471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8000"/>
    <a:srgbClr val="CE389C"/>
    <a:srgbClr val="9900CC"/>
    <a:srgbClr val="DA2CA8"/>
    <a:srgbClr val="6699FF"/>
    <a:srgbClr val="FF9900"/>
    <a:srgbClr val="00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8"/>
    <p:restoredTop sz="92681"/>
  </p:normalViewPr>
  <p:slideViewPr>
    <p:cSldViewPr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1156EA3-40F1-409C-AA61-5EB0452D98B9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825D2D9-BF73-4F2B-9721-D99701001DF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14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10FA0-BED4-4ABE-974D-926AD74E89DE}" type="slidenum">
              <a:rPr lang="en-US"/>
              <a:pPr/>
              <a:t>2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5108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f07_03_pg54.jpg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49178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F94F5-67F1-43D4-AF21-22F8CFE7BAF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6805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/>
              <a:t>f01_03_pg40.jpg</a:t>
            </a:r>
            <a:br>
              <a:rPr lang="en-US" sz="1600"/>
            </a:b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39613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35AF3-576C-4163-B80C-B89581EF86DF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3256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07EA5A-9D57-4CDE-9D7A-454296F11DF9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3385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E3BB7-85B1-43A3-A01D-C3E6E8D2768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2065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EBF73A-B719-40DE-A107-EEA499AD01C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2389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EBC02-432D-4204-98EE-52DF7EDBC81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7655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40AA40-D678-4318-A8E0-BD031CA73113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9837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935B3-AAA3-4C50-A8F2-E1FACB5DF7E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8891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F0B8D2-77A0-467E-B09E-5AA0867F4B14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2462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A5CF4A-54C6-4B21-9F2C-393EBA839E8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005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EF670-F5BC-4126-9463-EE6ED0EFE37E}" type="slidenum">
              <a:rPr lang="en-US"/>
              <a:pPr/>
              <a:t>4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811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p_pg55.jpg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861958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B9873-786B-4F8C-BC8A-F3F7562C39D3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9764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23191-8724-4E2B-8938-B16F31F651CD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6322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8D8FC1-BE7F-4FD1-AD4D-E02501121A6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161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EF670-F5BC-4126-9463-EE6ED0EFE37E}" type="slidenum">
              <a:rPr lang="en-US"/>
              <a:pPr/>
              <a:t>7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811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p_pg55.jpg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52941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7F2CAD-6132-43AF-97D3-83B490DE8EA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885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/>
              <a:t>f03_03_pg43.jpg</a:t>
            </a:r>
            <a:br>
              <a:rPr lang="en-US" sz="1600"/>
            </a:b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21974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207200-141F-4BA9-B994-7D7F232A2D3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/>
              <a:t>f13_03_pg62.jpg</a:t>
            </a:r>
            <a:br>
              <a:rPr lang="en-US" sz="1600"/>
            </a:b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1479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B3176-9919-433F-B7CD-213D840B4A0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475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/>
              <a:t>f14_03_pg62.jpg</a:t>
            </a:r>
            <a:br>
              <a:rPr lang="en-US" sz="1600"/>
            </a:b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09409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9A2F3-7A0B-42F1-8A9E-FFBBBA3A990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3621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42E8C-58D8-4E5D-BCF8-5BFB2EAF5E6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1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/>
              <a:t>f15_03_pg63.jpg</a:t>
            </a:r>
            <a:br>
              <a:rPr lang="en-US" sz="1600"/>
            </a:b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2190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0D612-940A-43EB-85B5-194E0940FBD8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2BCC0-990F-44C3-8297-080DED44D49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36CC9-3A89-404A-908A-10C974B4EA1B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5A6DD-6AFB-4A8A-9E9A-2E0BC7FF451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2539B-4268-4E51-9E3E-E24BF7A32DC3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8CAA9-1766-4C67-9558-B39FA406387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D72B0-B551-4D03-B4DD-B93756BF5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FD315-CB12-4845-AFDA-26A5163B0C5F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4E3F0-BC99-4B88-A822-E5932F3391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A00E6-A8A1-49BB-BFBA-A0C5FDF6A692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8CDBD-7484-48AD-AD8C-7DF09F06B5E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80012-F79D-4B2F-A6BD-20D06476197D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94B7-5D02-4AAE-82E0-05FFEF02C5A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A1D99-228C-4797-A3F0-6949DAC0A553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E2422-9066-489A-AC3D-F1252723594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1EC4D-BE0D-4EC7-8847-2ACC4830D0CB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5FAD5-4D36-4A2E-82B9-AA4650A3400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93665-D66D-4FA4-A5B5-408A7A6BAAB0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A79AF-52F8-4276-AE33-178BFB50601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8C300-0D70-49B2-BF7B-68CEBBC5225A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C1F6C-90B0-44D8-9AAA-CD755371BA8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56D7A-BF0D-4AC3-84DD-D20C9D2E86FC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955E9-0A65-473E-964C-2ABF11735B7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C59D1C-7A94-41EF-BF29-5C1E1EE8C686}" type="datetimeFigureOut">
              <a:rPr lang="en-IN"/>
              <a:pPr>
                <a:defRPr/>
              </a:pPr>
              <a:t>09/08/18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F534BA-EEF5-4DF5-924D-D230548FD2E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5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6.jpe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7.jpe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4.jpe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25.jpeg"/><Relationship Id="rId6" Type="http://schemas.openxmlformats.org/officeDocument/2006/relationships/image" Target="../media/image26.jpeg"/><Relationship Id="rId7" Type="http://schemas.openxmlformats.org/officeDocument/2006/relationships/image" Target="../media/image27.jpe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chemtube3d.com/solidstate/_table.ht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1.xml"/><Relationship Id="rId5" Type="http://schemas.openxmlformats.org/officeDocument/2006/relationships/image" Target="../media/image29.png"/><Relationship Id="rId6" Type="http://schemas.openxmlformats.org/officeDocument/2006/relationships/image" Target="../media/image30.jpeg"/><Relationship Id="rId7" Type="http://schemas.openxmlformats.org/officeDocument/2006/relationships/image" Target="../media/image31.jpeg"/><Relationship Id="rId1" Type="http://schemas.microsoft.com/office/2007/relationships/media" Target="file://localhost///localhost///home01/drethwis/Documents/Callister%20Text/7th%20Edition%20Lecture%20notes/Final/Slide_3_7.AVI" TargetMode="External"/><Relationship Id="rId2" Type="http://schemas.openxmlformats.org/officeDocument/2006/relationships/video" Target="file://localhost///localhost///home01/drethwis/Documents/Callister%20Text/7th%20Edition%20Lecture%20notes/Final/Slide_3_7.AV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3.xml"/><Relationship Id="rId5" Type="http://schemas.openxmlformats.org/officeDocument/2006/relationships/image" Target="../media/image33.png"/><Relationship Id="rId6" Type="http://schemas.openxmlformats.org/officeDocument/2006/relationships/image" Target="../media/image34.jpeg"/><Relationship Id="rId1" Type="http://schemas.microsoft.com/office/2007/relationships/media" Target="file://localhost///localhost///home01/drethwis/Documents/Callister%20Text/7th%20Edition%20Lecture%20notes/Final/Slide_3_9.AVI" TargetMode="External"/><Relationship Id="rId2" Type="http://schemas.openxmlformats.org/officeDocument/2006/relationships/video" Target="file://localhost///localhost///home01/drethwis/Documents/Callister%20Text/7th%20Edition%20Lecture%20notes/Final/Slide_3_9.AVI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5.xml"/><Relationship Id="rId5" Type="http://schemas.openxmlformats.org/officeDocument/2006/relationships/image" Target="../media/image36.png"/><Relationship Id="rId6" Type="http://schemas.openxmlformats.org/officeDocument/2006/relationships/image" Target="../media/image37.jpeg"/><Relationship Id="rId1" Type="http://schemas.microsoft.com/office/2007/relationships/media" Target="file://localhost///localhost///home01/drethwis/Documents/Callister%20Text/7th%20Edition%20Lecture%20notes/Final/Slide_3_11.AVI" TargetMode="External"/><Relationship Id="rId2" Type="http://schemas.openxmlformats.org/officeDocument/2006/relationships/video" Target="file://localhost///localhost///home01/drethwis/Documents/Callister%20Text/7th%20Edition%20Lecture%20notes/Final/Slide_3_11.AVI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3" Type="http://schemas.openxmlformats.org/officeDocument/2006/relationships/image" Target="../media/image40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eg"/><Relationship Id="rId3" Type="http://schemas.openxmlformats.org/officeDocument/2006/relationships/image" Target="../media/image47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eg"/><Relationship Id="rId3" Type="http://schemas.openxmlformats.org/officeDocument/2006/relationships/image" Target="../media/image4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wmf"/><Relationship Id="rId8" Type="http://schemas.openxmlformats.org/officeDocument/2006/relationships/image" Target="../media/image7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25780"/>
            <a:ext cx="8366760" cy="58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80" y="758190"/>
            <a:ext cx="5349240" cy="53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90" y="910590"/>
            <a:ext cx="7094220" cy="50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/>
          <a:lstStyle/>
          <a:p>
            <a:r>
              <a:rPr lang="en-US" dirty="0" err="1" smtClean="0"/>
              <a:t>Bravais</a:t>
            </a:r>
            <a:r>
              <a:rPr lang="en-US" dirty="0" smtClean="0"/>
              <a:t> Lattices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08720"/>
            <a:ext cx="688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Named after named after </a:t>
            </a:r>
            <a:r>
              <a:rPr lang="en-US" sz="2800" dirty="0" err="1" smtClean="0"/>
              <a:t>Auguste</a:t>
            </a:r>
            <a:r>
              <a:rPr lang="en-US" sz="2800" dirty="0" smtClean="0"/>
              <a:t> </a:t>
            </a:r>
            <a:r>
              <a:rPr lang="en-US" sz="2800" dirty="0" err="1" smtClean="0"/>
              <a:t>Bravais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204864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 Crystal Systems</a:t>
            </a:r>
            <a:endParaRPr lang="en-IN" sz="2800" dirty="0"/>
          </a:p>
        </p:txBody>
      </p:sp>
      <p:sp>
        <p:nvSpPr>
          <p:cNvPr id="5" name="Right Arrow 4"/>
          <p:cNvSpPr/>
          <p:nvPr/>
        </p:nvSpPr>
        <p:spPr>
          <a:xfrm>
            <a:off x="3707904" y="2204864"/>
            <a:ext cx="1512168" cy="648072"/>
          </a:xfrm>
          <a:prstGeom prst="rightArrow">
            <a:avLst>
              <a:gd name="adj1" fmla="val 50000"/>
              <a:gd name="adj2" fmla="val 47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690105" y="175365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Centering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452751" y="2204864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14 </a:t>
            </a:r>
            <a:r>
              <a:rPr lang="en-US" sz="2800" dirty="0" err="1" smtClean="0"/>
              <a:t>Bravais</a:t>
            </a:r>
            <a:r>
              <a:rPr lang="en-US" sz="2800" dirty="0" smtClean="0"/>
              <a:t> Lattices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782817" y="3356992"/>
            <a:ext cx="33733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en-US" sz="3200" dirty="0" smtClean="0"/>
              <a:t>Primitive</a:t>
            </a:r>
          </a:p>
          <a:p>
            <a:pPr marL="360363" indent="-360363">
              <a:buFont typeface="Arial" pitchFamily="34" charset="0"/>
              <a:buChar char="•"/>
            </a:pPr>
            <a:r>
              <a:rPr lang="en-US" sz="3200" dirty="0" smtClean="0"/>
              <a:t>Body Centering</a:t>
            </a:r>
          </a:p>
          <a:p>
            <a:pPr marL="360363" indent="-360363">
              <a:buFont typeface="Arial" pitchFamily="34" charset="0"/>
              <a:buChar char="•"/>
            </a:pPr>
            <a:r>
              <a:rPr lang="en-US" sz="3200" dirty="0" smtClean="0"/>
              <a:t>Face Centering</a:t>
            </a:r>
          </a:p>
          <a:p>
            <a:pPr marL="360363" indent="-360363">
              <a:buFont typeface="Arial" pitchFamily="34" charset="0"/>
              <a:buChar char="•"/>
            </a:pPr>
            <a:r>
              <a:rPr lang="en-US" sz="3200" dirty="0" smtClean="0"/>
              <a:t>Base Centering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2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5563" y="250825"/>
            <a:ext cx="6492875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677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Bravais</a:t>
            </a:r>
            <a:r>
              <a:rPr lang="en-US" dirty="0" smtClean="0"/>
              <a:t> Lattices (14)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698500" y="1976438"/>
          <a:ext cx="7845425" cy="501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4" name="Document" r:id="rId3" imgW="7915760" imgH="5056322" progId="Word.Document.8">
                  <p:embed/>
                </p:oleObj>
              </mc:Choice>
              <mc:Fallback>
                <p:oleObj name="Document" r:id="rId3" imgW="7915760" imgH="5056322" progId="Word.Document.8">
                  <p:embed/>
                  <p:pic>
                    <p:nvPicPr>
                      <p:cNvPr id="0" name="Picture 2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976438"/>
                        <a:ext cx="7845425" cy="5011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ble Placeholder 4"/>
          <p:cNvSpPr>
            <a:spLocks noGrp="1"/>
          </p:cNvSpPr>
          <p:nvPr>
            <p:ph type="tbl" idx="1"/>
          </p:nvPr>
        </p:nvSpPr>
        <p:spPr/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605790"/>
            <a:ext cx="7528560" cy="56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81400" y="5791200"/>
            <a:ext cx="18764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Hexagonal unit cell</a:t>
            </a:r>
          </a:p>
        </p:txBody>
      </p:sp>
      <p:sp>
        <p:nvSpPr>
          <p:cNvPr id="1946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f03_03_pg43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7784" y="260648"/>
            <a:ext cx="38132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HCP Structure</a:t>
            </a:r>
            <a:endParaRPr lang="en-IN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49680"/>
            <a:ext cx="8229600" cy="435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240" y="342900"/>
            <a:ext cx="6065520" cy="6172200"/>
          </a:xfrm>
          <a:prstGeom prst="rect">
            <a:avLst/>
          </a:prstGeom>
        </p:spPr>
      </p:pic>
      <p:sp>
        <p:nvSpPr>
          <p:cNvPr id="14339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00" y="65198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Atomic layer arrangement</a:t>
            </a:r>
          </a:p>
        </p:txBody>
      </p:sp>
      <p:sp>
        <p:nvSpPr>
          <p:cNvPr id="1434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f13_03_pg62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07904" y="472514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275856" y="4725144"/>
            <a:ext cx="43204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139952" y="4725144"/>
            <a:ext cx="43204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275856" y="544522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57600" y="6550025"/>
            <a:ext cx="1868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Hexagonal packing</a:t>
            </a:r>
          </a:p>
        </p:txBody>
      </p:sp>
      <p:sp>
        <p:nvSpPr>
          <p:cNvPr id="1536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f14_03_pg62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620" y="342900"/>
            <a:ext cx="6080760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032" y="274638"/>
            <a:ext cx="3826768" cy="1143000"/>
          </a:xfrm>
        </p:spPr>
        <p:txBody>
          <a:bodyPr/>
          <a:lstStyle/>
          <a:p>
            <a:r>
              <a:rPr lang="en-US" smtClean="0"/>
              <a:t>HCP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74638"/>
            <a:ext cx="3459480" cy="3733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352800"/>
            <a:ext cx="6096000" cy="32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701" y="1219200"/>
            <a:ext cx="4047747" cy="5212520"/>
          </a:xfrm>
          <a:prstGeom prst="rect">
            <a:avLst/>
          </a:prstGeom>
        </p:spPr>
      </p:pic>
      <p:sp>
        <p:nvSpPr>
          <p:cNvPr id="17408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f07_03_pg54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908720"/>
            <a:ext cx="4680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3-indices (Miller indices) and 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4-indices (</a:t>
            </a:r>
            <a:r>
              <a:rPr lang="en-IN" sz="2800" i="1" dirty="0" smtClean="0">
                <a:solidFill>
                  <a:srgbClr val="0000FF"/>
                </a:solidFill>
              </a:rPr>
              <a:t>Miller–</a:t>
            </a:r>
            <a:r>
              <a:rPr lang="en-IN" sz="2800" i="1" dirty="0" err="1" smtClean="0">
                <a:solidFill>
                  <a:srgbClr val="0000FF"/>
                </a:solidFill>
              </a:rPr>
              <a:t>Bravais</a:t>
            </a:r>
            <a:r>
              <a:rPr lang="en-IN" sz="2800" i="1" dirty="0" smtClean="0">
                <a:solidFill>
                  <a:srgbClr val="0000FF"/>
                </a:solidFill>
              </a:rPr>
              <a:t> indices), coordinate system</a:t>
            </a:r>
            <a:endParaRPr lang="en-IN" sz="28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832" y="-27384"/>
            <a:ext cx="8058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Directions in Hexagonal Crystal</a:t>
            </a:r>
            <a:endParaRPr lang="en-IN" sz="4400" dirty="0"/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6660232" y="2831116"/>
            <a:ext cx="1152130" cy="453869"/>
          </a:xfrm>
          <a:prstGeom prst="line">
            <a:avLst/>
          </a:prstGeom>
          <a:ln w="28575">
            <a:solidFill>
              <a:srgbClr val="DA2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408204" y="2312876"/>
            <a:ext cx="792088" cy="288032"/>
          </a:xfrm>
          <a:prstGeom prst="line">
            <a:avLst/>
          </a:prstGeom>
          <a:ln w="28575">
            <a:solidFill>
              <a:srgbClr val="DA2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5076056" y="2852936"/>
            <a:ext cx="1584176" cy="0"/>
          </a:xfrm>
          <a:prstGeom prst="line">
            <a:avLst/>
          </a:prstGeom>
          <a:ln w="28575">
            <a:solidFill>
              <a:srgbClr val="CE38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7394"/>
            <a:ext cx="8382000" cy="472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1" y="381000"/>
            <a:ext cx="4860610" cy="629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5041" y="116632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HCP : ideal c/a ratio is 1.633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300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990600"/>
            <a:ext cx="3475037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4114800"/>
            <a:ext cx="463077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58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466850"/>
            <a:ext cx="6775450" cy="2552700"/>
            <a:chOff x="840" y="924"/>
            <a:chExt cx="4268" cy="160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48" y="924"/>
              <a:ext cx="4260" cy="1608"/>
              <a:chOff x="848" y="924"/>
              <a:chExt cx="4260" cy="1608"/>
            </a:xfrm>
          </p:grpSpPr>
          <p:sp>
            <p:nvSpPr>
              <p:cNvPr id="19368" name="Oval 6"/>
              <p:cNvSpPr>
                <a:spLocks noChangeArrowheads="1"/>
              </p:cNvSpPr>
              <p:nvPr/>
            </p:nvSpPr>
            <p:spPr bwMode="auto">
              <a:xfrm>
                <a:off x="1660" y="2084"/>
                <a:ext cx="456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69" name="Oval 7"/>
              <p:cNvSpPr>
                <a:spLocks noChangeArrowheads="1"/>
              </p:cNvSpPr>
              <p:nvPr/>
            </p:nvSpPr>
            <p:spPr bwMode="auto">
              <a:xfrm>
                <a:off x="2124" y="2084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70" name="Oval 8"/>
              <p:cNvSpPr>
                <a:spLocks noChangeArrowheads="1"/>
              </p:cNvSpPr>
              <p:nvPr/>
            </p:nvSpPr>
            <p:spPr bwMode="auto">
              <a:xfrm>
                <a:off x="2588" y="2084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71" name="Oval 9"/>
              <p:cNvSpPr>
                <a:spLocks noChangeArrowheads="1"/>
              </p:cNvSpPr>
              <p:nvPr/>
            </p:nvSpPr>
            <p:spPr bwMode="auto">
              <a:xfrm>
                <a:off x="3052" y="2084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72" name="Oval 10"/>
              <p:cNvSpPr>
                <a:spLocks noChangeArrowheads="1"/>
              </p:cNvSpPr>
              <p:nvPr/>
            </p:nvSpPr>
            <p:spPr bwMode="auto">
              <a:xfrm>
                <a:off x="3516" y="2084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73" name="Oval 11"/>
              <p:cNvSpPr>
                <a:spLocks noChangeArrowheads="1"/>
              </p:cNvSpPr>
              <p:nvPr/>
            </p:nvSpPr>
            <p:spPr bwMode="auto">
              <a:xfrm>
                <a:off x="3972" y="2084"/>
                <a:ext cx="456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74" name="Oval 12"/>
              <p:cNvSpPr>
                <a:spLocks noChangeArrowheads="1"/>
              </p:cNvSpPr>
              <p:nvPr/>
            </p:nvSpPr>
            <p:spPr bwMode="auto">
              <a:xfrm>
                <a:off x="4436" y="2084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75" name="Oval 13"/>
              <p:cNvSpPr>
                <a:spLocks noChangeArrowheads="1"/>
              </p:cNvSpPr>
              <p:nvPr/>
            </p:nvSpPr>
            <p:spPr bwMode="auto">
              <a:xfrm>
                <a:off x="1884" y="1700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76" name="Oval 14"/>
              <p:cNvSpPr>
                <a:spLocks noChangeArrowheads="1"/>
              </p:cNvSpPr>
              <p:nvPr/>
            </p:nvSpPr>
            <p:spPr bwMode="auto">
              <a:xfrm>
                <a:off x="2348" y="1700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77" name="Oval 15"/>
              <p:cNvSpPr>
                <a:spLocks noChangeArrowheads="1"/>
              </p:cNvSpPr>
              <p:nvPr/>
            </p:nvSpPr>
            <p:spPr bwMode="auto">
              <a:xfrm>
                <a:off x="2812" y="1700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78" name="Oval 16"/>
              <p:cNvSpPr>
                <a:spLocks noChangeArrowheads="1"/>
              </p:cNvSpPr>
              <p:nvPr/>
            </p:nvSpPr>
            <p:spPr bwMode="auto">
              <a:xfrm>
                <a:off x="3276" y="1700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79" name="Oval 17"/>
              <p:cNvSpPr>
                <a:spLocks noChangeArrowheads="1"/>
              </p:cNvSpPr>
              <p:nvPr/>
            </p:nvSpPr>
            <p:spPr bwMode="auto">
              <a:xfrm>
                <a:off x="3732" y="1700"/>
                <a:ext cx="456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80" name="Oval 18"/>
              <p:cNvSpPr>
                <a:spLocks noChangeArrowheads="1"/>
              </p:cNvSpPr>
              <p:nvPr/>
            </p:nvSpPr>
            <p:spPr bwMode="auto">
              <a:xfrm>
                <a:off x="4196" y="1700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81" name="Oval 19"/>
              <p:cNvSpPr>
                <a:spLocks noChangeArrowheads="1"/>
              </p:cNvSpPr>
              <p:nvPr/>
            </p:nvSpPr>
            <p:spPr bwMode="auto">
              <a:xfrm>
                <a:off x="4660" y="1700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82" name="Oval 20"/>
              <p:cNvSpPr>
                <a:spLocks noChangeArrowheads="1"/>
              </p:cNvSpPr>
              <p:nvPr/>
            </p:nvSpPr>
            <p:spPr bwMode="auto">
              <a:xfrm>
                <a:off x="1644" y="1308"/>
                <a:ext cx="456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83" name="Oval 21"/>
              <p:cNvSpPr>
                <a:spLocks noChangeArrowheads="1"/>
              </p:cNvSpPr>
              <p:nvPr/>
            </p:nvSpPr>
            <p:spPr bwMode="auto">
              <a:xfrm>
                <a:off x="2108" y="1308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84" name="Oval 22"/>
              <p:cNvSpPr>
                <a:spLocks noChangeArrowheads="1"/>
              </p:cNvSpPr>
              <p:nvPr/>
            </p:nvSpPr>
            <p:spPr bwMode="auto">
              <a:xfrm>
                <a:off x="2572" y="1308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85" name="Oval 23"/>
              <p:cNvSpPr>
                <a:spLocks noChangeArrowheads="1"/>
              </p:cNvSpPr>
              <p:nvPr/>
            </p:nvSpPr>
            <p:spPr bwMode="auto">
              <a:xfrm>
                <a:off x="3036" y="1308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86" name="Oval 24"/>
              <p:cNvSpPr>
                <a:spLocks noChangeArrowheads="1"/>
              </p:cNvSpPr>
              <p:nvPr/>
            </p:nvSpPr>
            <p:spPr bwMode="auto">
              <a:xfrm>
                <a:off x="3500" y="1308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87" name="Oval 25"/>
              <p:cNvSpPr>
                <a:spLocks noChangeArrowheads="1"/>
              </p:cNvSpPr>
              <p:nvPr/>
            </p:nvSpPr>
            <p:spPr bwMode="auto">
              <a:xfrm>
                <a:off x="3956" y="1308"/>
                <a:ext cx="456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88" name="Oval 26"/>
              <p:cNvSpPr>
                <a:spLocks noChangeArrowheads="1"/>
              </p:cNvSpPr>
              <p:nvPr/>
            </p:nvSpPr>
            <p:spPr bwMode="auto">
              <a:xfrm>
                <a:off x="4420" y="1308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89" name="Oval 27"/>
              <p:cNvSpPr>
                <a:spLocks noChangeArrowheads="1"/>
              </p:cNvSpPr>
              <p:nvPr/>
            </p:nvSpPr>
            <p:spPr bwMode="auto">
              <a:xfrm>
                <a:off x="1868" y="924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90" name="Oval 28"/>
              <p:cNvSpPr>
                <a:spLocks noChangeArrowheads="1"/>
              </p:cNvSpPr>
              <p:nvPr/>
            </p:nvSpPr>
            <p:spPr bwMode="auto">
              <a:xfrm>
                <a:off x="2332" y="924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91" name="Oval 29"/>
              <p:cNvSpPr>
                <a:spLocks noChangeArrowheads="1"/>
              </p:cNvSpPr>
              <p:nvPr/>
            </p:nvSpPr>
            <p:spPr bwMode="auto">
              <a:xfrm>
                <a:off x="2796" y="924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92" name="Oval 30"/>
              <p:cNvSpPr>
                <a:spLocks noChangeArrowheads="1"/>
              </p:cNvSpPr>
              <p:nvPr/>
            </p:nvSpPr>
            <p:spPr bwMode="auto">
              <a:xfrm>
                <a:off x="3260" y="924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93" name="Oval 31"/>
              <p:cNvSpPr>
                <a:spLocks noChangeArrowheads="1"/>
              </p:cNvSpPr>
              <p:nvPr/>
            </p:nvSpPr>
            <p:spPr bwMode="auto">
              <a:xfrm>
                <a:off x="3716" y="924"/>
                <a:ext cx="456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94" name="Oval 32"/>
              <p:cNvSpPr>
                <a:spLocks noChangeArrowheads="1"/>
              </p:cNvSpPr>
              <p:nvPr/>
            </p:nvSpPr>
            <p:spPr bwMode="auto">
              <a:xfrm>
                <a:off x="4180" y="924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95" name="Oval 33"/>
              <p:cNvSpPr>
                <a:spLocks noChangeArrowheads="1"/>
              </p:cNvSpPr>
              <p:nvPr/>
            </p:nvSpPr>
            <p:spPr bwMode="auto">
              <a:xfrm>
                <a:off x="4644" y="924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96" name="Rectangle 34"/>
              <p:cNvSpPr>
                <a:spLocks noChangeArrowheads="1"/>
              </p:cNvSpPr>
              <p:nvPr/>
            </p:nvSpPr>
            <p:spPr bwMode="auto">
              <a:xfrm>
                <a:off x="848" y="1568"/>
                <a:ext cx="720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9900"/>
                    </a:solidFill>
                  </a:rPr>
                  <a:t>A sites</a:t>
                </a:r>
                <a:endParaRPr lang="en-US"/>
              </a:p>
            </p:txBody>
          </p:sp>
        </p:grpSp>
        <p:sp>
          <p:nvSpPr>
            <p:cNvPr id="19352" name="Rectangle 35"/>
            <p:cNvSpPr>
              <a:spLocks noChangeArrowheads="1"/>
            </p:cNvSpPr>
            <p:nvPr/>
          </p:nvSpPr>
          <p:spPr bwMode="auto">
            <a:xfrm>
              <a:off x="2264" y="1928"/>
              <a:ext cx="13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66FF"/>
                  </a:solidFill>
                </a:rPr>
                <a:t>B</a:t>
              </a:r>
              <a:endParaRPr lang="en-US"/>
            </a:p>
          </p:txBody>
        </p:sp>
        <p:sp>
          <p:nvSpPr>
            <p:cNvPr id="19353" name="Rectangle 36"/>
            <p:cNvSpPr>
              <a:spLocks noChangeArrowheads="1"/>
            </p:cNvSpPr>
            <p:nvPr/>
          </p:nvSpPr>
          <p:spPr bwMode="auto">
            <a:xfrm>
              <a:off x="2736" y="1944"/>
              <a:ext cx="13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66FF"/>
                  </a:solidFill>
                </a:rPr>
                <a:t>B</a:t>
              </a:r>
              <a:endParaRPr lang="en-US"/>
            </a:p>
          </p:txBody>
        </p:sp>
        <p:sp>
          <p:nvSpPr>
            <p:cNvPr id="19354" name="Rectangle 37"/>
            <p:cNvSpPr>
              <a:spLocks noChangeArrowheads="1"/>
            </p:cNvSpPr>
            <p:nvPr/>
          </p:nvSpPr>
          <p:spPr bwMode="auto">
            <a:xfrm>
              <a:off x="2960" y="1552"/>
              <a:ext cx="13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66FF"/>
                  </a:solidFill>
                </a:rPr>
                <a:t>B</a:t>
              </a:r>
              <a:endParaRPr lang="en-US"/>
            </a:p>
          </p:txBody>
        </p:sp>
        <p:sp>
          <p:nvSpPr>
            <p:cNvPr id="19355" name="Rectangle 38"/>
            <p:cNvSpPr>
              <a:spLocks noChangeArrowheads="1"/>
            </p:cNvSpPr>
            <p:nvPr/>
          </p:nvSpPr>
          <p:spPr bwMode="auto">
            <a:xfrm>
              <a:off x="2712" y="1152"/>
              <a:ext cx="13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66FF"/>
                  </a:solidFill>
                </a:rPr>
                <a:t>B</a:t>
              </a:r>
              <a:endParaRPr lang="en-US"/>
            </a:p>
          </p:txBody>
        </p:sp>
        <p:sp>
          <p:nvSpPr>
            <p:cNvPr id="19356" name="Rectangle 39"/>
            <p:cNvSpPr>
              <a:spLocks noChangeArrowheads="1"/>
            </p:cNvSpPr>
            <p:nvPr/>
          </p:nvSpPr>
          <p:spPr bwMode="auto">
            <a:xfrm>
              <a:off x="2248" y="1168"/>
              <a:ext cx="13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66FF"/>
                  </a:solidFill>
                </a:rPr>
                <a:t>B</a:t>
              </a:r>
              <a:endParaRPr lang="en-US"/>
            </a:p>
          </p:txBody>
        </p:sp>
        <p:sp>
          <p:nvSpPr>
            <p:cNvPr id="19357" name="Rectangle 40"/>
            <p:cNvSpPr>
              <a:spLocks noChangeArrowheads="1"/>
            </p:cNvSpPr>
            <p:nvPr/>
          </p:nvSpPr>
          <p:spPr bwMode="auto">
            <a:xfrm>
              <a:off x="2024" y="1552"/>
              <a:ext cx="13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66FF"/>
                  </a:solidFill>
                </a:rPr>
                <a:t>B</a:t>
              </a:r>
              <a:endParaRPr lang="en-US"/>
            </a:p>
          </p:txBody>
        </p:sp>
        <p:sp>
          <p:nvSpPr>
            <p:cNvPr id="19358" name="Rectangle 41"/>
            <p:cNvSpPr>
              <a:spLocks noChangeArrowheads="1"/>
            </p:cNvSpPr>
            <p:nvPr/>
          </p:nvSpPr>
          <p:spPr bwMode="auto">
            <a:xfrm>
              <a:off x="2496" y="1552"/>
              <a:ext cx="13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66FF"/>
                  </a:solidFill>
                </a:rPr>
                <a:t>B</a:t>
              </a:r>
              <a:endParaRPr lang="en-US"/>
            </a:p>
          </p:txBody>
        </p:sp>
        <p:sp>
          <p:nvSpPr>
            <p:cNvPr id="19359" name="Rectangle 42"/>
            <p:cNvSpPr>
              <a:spLocks noChangeArrowheads="1"/>
            </p:cNvSpPr>
            <p:nvPr/>
          </p:nvSpPr>
          <p:spPr bwMode="auto">
            <a:xfrm>
              <a:off x="840" y="2184"/>
              <a:ext cx="1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CC9900"/>
                  </a:solidFill>
                </a:rPr>
                <a:t>C</a:t>
              </a:r>
              <a:endParaRPr lang="en-US"/>
            </a:p>
          </p:txBody>
        </p:sp>
        <p:sp>
          <p:nvSpPr>
            <p:cNvPr id="19360" name="Rectangle 43"/>
            <p:cNvSpPr>
              <a:spLocks noChangeArrowheads="1"/>
            </p:cNvSpPr>
            <p:nvPr/>
          </p:nvSpPr>
          <p:spPr bwMode="auto">
            <a:xfrm>
              <a:off x="984" y="2184"/>
              <a:ext cx="49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CC9900"/>
                  </a:solidFill>
                </a:rPr>
                <a:t> sites</a:t>
              </a:r>
              <a:endParaRPr lang="en-US"/>
            </a:p>
          </p:txBody>
        </p:sp>
        <p:sp>
          <p:nvSpPr>
            <p:cNvPr id="19361" name="Rectangle 44"/>
            <p:cNvSpPr>
              <a:spLocks noChangeArrowheads="1"/>
            </p:cNvSpPr>
            <p:nvPr/>
          </p:nvSpPr>
          <p:spPr bwMode="auto">
            <a:xfrm>
              <a:off x="2256" y="1664"/>
              <a:ext cx="1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CC9900"/>
                  </a:solidFill>
                </a:rPr>
                <a:t>C</a:t>
              </a:r>
              <a:endParaRPr lang="en-US"/>
            </a:p>
          </p:txBody>
        </p:sp>
        <p:sp>
          <p:nvSpPr>
            <p:cNvPr id="19362" name="Rectangle 45"/>
            <p:cNvSpPr>
              <a:spLocks noChangeArrowheads="1"/>
            </p:cNvSpPr>
            <p:nvPr/>
          </p:nvSpPr>
          <p:spPr bwMode="auto">
            <a:xfrm>
              <a:off x="2736" y="1680"/>
              <a:ext cx="1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CC9900"/>
                  </a:solidFill>
                </a:rPr>
                <a:t>C</a:t>
              </a:r>
              <a:endParaRPr lang="en-US"/>
            </a:p>
          </p:txBody>
        </p:sp>
        <p:sp>
          <p:nvSpPr>
            <p:cNvPr id="19363" name="Rectangle 46"/>
            <p:cNvSpPr>
              <a:spLocks noChangeArrowheads="1"/>
            </p:cNvSpPr>
            <p:nvPr/>
          </p:nvSpPr>
          <p:spPr bwMode="auto">
            <a:xfrm>
              <a:off x="2496" y="1288"/>
              <a:ext cx="1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CC9900"/>
                  </a:solidFill>
                </a:rPr>
                <a:t>C</a:t>
              </a:r>
              <a:endParaRPr lang="en-US"/>
            </a:p>
          </p:txBody>
        </p:sp>
        <p:sp>
          <p:nvSpPr>
            <p:cNvPr id="19364" name="Rectangle 47"/>
            <p:cNvSpPr>
              <a:spLocks noChangeArrowheads="1"/>
            </p:cNvSpPr>
            <p:nvPr/>
          </p:nvSpPr>
          <p:spPr bwMode="auto">
            <a:xfrm>
              <a:off x="1800" y="1416"/>
              <a:ext cx="13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FFFF"/>
                  </a:solidFill>
                </a:rPr>
                <a:t>A</a:t>
              </a:r>
              <a:endParaRPr lang="en-US"/>
            </a:p>
          </p:txBody>
        </p:sp>
        <p:sp>
          <p:nvSpPr>
            <p:cNvPr id="19365" name="Rectangle 48"/>
            <p:cNvSpPr>
              <a:spLocks noChangeArrowheads="1"/>
            </p:cNvSpPr>
            <p:nvPr/>
          </p:nvSpPr>
          <p:spPr bwMode="auto">
            <a:xfrm>
              <a:off x="2496" y="1552"/>
              <a:ext cx="13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66FF"/>
                  </a:solidFill>
                </a:rPr>
                <a:t>B</a:t>
              </a:r>
              <a:endParaRPr lang="en-US"/>
            </a:p>
          </p:txBody>
        </p:sp>
        <p:sp>
          <p:nvSpPr>
            <p:cNvPr id="19366" name="Rectangle 49"/>
            <p:cNvSpPr>
              <a:spLocks noChangeArrowheads="1"/>
            </p:cNvSpPr>
            <p:nvPr/>
          </p:nvSpPr>
          <p:spPr bwMode="auto">
            <a:xfrm>
              <a:off x="856" y="1888"/>
              <a:ext cx="13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66FF"/>
                  </a:solidFill>
                </a:rPr>
                <a:t>B</a:t>
              </a:r>
              <a:endParaRPr lang="en-US"/>
            </a:p>
          </p:txBody>
        </p:sp>
        <p:sp>
          <p:nvSpPr>
            <p:cNvPr id="19367" name="Rectangle 50"/>
            <p:cNvSpPr>
              <a:spLocks noChangeArrowheads="1"/>
            </p:cNvSpPr>
            <p:nvPr/>
          </p:nvSpPr>
          <p:spPr bwMode="auto">
            <a:xfrm>
              <a:off x="992" y="1888"/>
              <a:ext cx="49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66FF"/>
                  </a:solidFill>
                </a:rPr>
                <a:t> sites</a:t>
              </a:r>
              <a:endParaRPr lang="en-US"/>
            </a:p>
          </p:txBody>
        </p:sp>
      </p:grpSp>
      <p:sp>
        <p:nvSpPr>
          <p:cNvPr id="18435" name="Rectangle 51"/>
          <p:cNvSpPr>
            <a:spLocks noChangeArrowheads="1"/>
          </p:cNvSpPr>
          <p:nvPr/>
        </p:nvSpPr>
        <p:spPr bwMode="auto">
          <a:xfrm>
            <a:off x="533400" y="701675"/>
            <a:ext cx="48164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/>
              <a:t>•  ABCABC... Stacking Sequence</a:t>
            </a:r>
          </a:p>
          <a:p>
            <a:pPr algn="ctr" eaLnBrk="0" hangingPunct="0"/>
            <a:r>
              <a:rPr lang="en-US"/>
              <a:t>•  2D Projection</a:t>
            </a:r>
          </a:p>
        </p:txBody>
      </p:sp>
      <p:sp>
        <p:nvSpPr>
          <p:cNvPr id="468020" name="Rectangle 52"/>
          <p:cNvSpPr>
            <a:spLocks noChangeArrowheads="1"/>
          </p:cNvSpPr>
          <p:nvPr/>
        </p:nvSpPr>
        <p:spPr bwMode="auto">
          <a:xfrm>
            <a:off x="1743968" y="4191000"/>
            <a:ext cx="2225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/>
              <a:t>•  FCC Unit Cell</a:t>
            </a:r>
          </a:p>
        </p:txBody>
      </p:sp>
      <p:sp>
        <p:nvSpPr>
          <p:cNvPr id="18437" name="Rectangle 53"/>
          <p:cNvSpPr>
            <a:spLocks noChangeArrowheads="1"/>
          </p:cNvSpPr>
          <p:nvPr/>
        </p:nvSpPr>
        <p:spPr bwMode="auto">
          <a:xfrm>
            <a:off x="381000" y="762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600">
                <a:solidFill>
                  <a:schemeClr val="tx2"/>
                </a:solidFill>
              </a:rPr>
              <a:t>Stacking Sequence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1828800" y="1663700"/>
            <a:ext cx="4508500" cy="1955800"/>
            <a:chOff x="1800" y="1048"/>
            <a:chExt cx="2840" cy="1232"/>
          </a:xfrm>
        </p:grpSpPr>
        <p:grpSp>
          <p:nvGrpSpPr>
            <p:cNvPr id="5" name="Group 63"/>
            <p:cNvGrpSpPr>
              <a:grpSpLocks/>
            </p:cNvGrpSpPr>
            <p:nvPr/>
          </p:nvGrpSpPr>
          <p:grpSpPr bwMode="auto">
            <a:xfrm>
              <a:off x="1888" y="1048"/>
              <a:ext cx="2752" cy="1232"/>
              <a:chOff x="1888" y="1048"/>
              <a:chExt cx="2752" cy="1232"/>
            </a:xfrm>
          </p:grpSpPr>
          <p:grpSp>
            <p:nvGrpSpPr>
              <p:cNvPr id="6" name="Group 64"/>
              <p:cNvGrpSpPr>
                <a:grpSpLocks/>
              </p:cNvGrpSpPr>
              <p:nvPr/>
            </p:nvGrpSpPr>
            <p:grpSpPr bwMode="auto">
              <a:xfrm>
                <a:off x="3272" y="1048"/>
                <a:ext cx="1368" cy="1232"/>
                <a:chOff x="3272" y="1048"/>
                <a:chExt cx="1368" cy="1232"/>
              </a:xfrm>
            </p:grpSpPr>
            <p:sp>
              <p:nvSpPr>
                <p:cNvPr id="19344" name="Oval 65"/>
                <p:cNvSpPr>
                  <a:spLocks noChangeArrowheads="1"/>
                </p:cNvSpPr>
                <p:nvPr/>
              </p:nvSpPr>
              <p:spPr bwMode="auto">
                <a:xfrm>
                  <a:off x="3512" y="1824"/>
                  <a:ext cx="448" cy="456"/>
                </a:xfrm>
                <a:prstGeom prst="ellips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9345" name="Oval 66"/>
                <p:cNvSpPr>
                  <a:spLocks noChangeArrowheads="1"/>
                </p:cNvSpPr>
                <p:nvPr/>
              </p:nvSpPr>
              <p:spPr bwMode="auto">
                <a:xfrm>
                  <a:off x="3968" y="1824"/>
                  <a:ext cx="456" cy="456"/>
                </a:xfrm>
                <a:prstGeom prst="ellips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9346" name="Oval 67"/>
                <p:cNvSpPr>
                  <a:spLocks noChangeArrowheads="1"/>
                </p:cNvSpPr>
                <p:nvPr/>
              </p:nvSpPr>
              <p:spPr bwMode="auto">
                <a:xfrm>
                  <a:off x="3272" y="1440"/>
                  <a:ext cx="448" cy="448"/>
                </a:xfrm>
                <a:prstGeom prst="ellips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9347" name="Oval 68"/>
                <p:cNvSpPr>
                  <a:spLocks noChangeArrowheads="1"/>
                </p:cNvSpPr>
                <p:nvPr/>
              </p:nvSpPr>
              <p:spPr bwMode="auto">
                <a:xfrm>
                  <a:off x="3728" y="1440"/>
                  <a:ext cx="456" cy="448"/>
                </a:xfrm>
                <a:prstGeom prst="ellips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9348" name="Oval 69"/>
                <p:cNvSpPr>
                  <a:spLocks noChangeArrowheads="1"/>
                </p:cNvSpPr>
                <p:nvPr/>
              </p:nvSpPr>
              <p:spPr bwMode="auto">
                <a:xfrm>
                  <a:off x="4192" y="1440"/>
                  <a:ext cx="448" cy="448"/>
                </a:xfrm>
                <a:prstGeom prst="ellips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9349" name="Oval 70"/>
                <p:cNvSpPr>
                  <a:spLocks noChangeArrowheads="1"/>
                </p:cNvSpPr>
                <p:nvPr/>
              </p:nvSpPr>
              <p:spPr bwMode="auto">
                <a:xfrm>
                  <a:off x="3496" y="1048"/>
                  <a:ext cx="448" cy="456"/>
                </a:xfrm>
                <a:prstGeom prst="ellips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9350" name="Oval 71"/>
                <p:cNvSpPr>
                  <a:spLocks noChangeArrowheads="1"/>
                </p:cNvSpPr>
                <p:nvPr/>
              </p:nvSpPr>
              <p:spPr bwMode="auto">
                <a:xfrm>
                  <a:off x="3952" y="1048"/>
                  <a:ext cx="456" cy="456"/>
                </a:xfrm>
                <a:prstGeom prst="ellips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</p:grpSp>
          <p:grpSp>
            <p:nvGrpSpPr>
              <p:cNvPr id="7" name="Group 74"/>
              <p:cNvGrpSpPr>
                <a:grpSpLocks/>
              </p:cNvGrpSpPr>
              <p:nvPr/>
            </p:nvGrpSpPr>
            <p:grpSpPr bwMode="auto">
              <a:xfrm>
                <a:off x="1888" y="1048"/>
                <a:ext cx="1376" cy="1232"/>
                <a:chOff x="1888" y="1048"/>
                <a:chExt cx="1376" cy="1232"/>
              </a:xfrm>
            </p:grpSpPr>
            <p:sp>
              <p:nvSpPr>
                <p:cNvPr id="19337" name="Oval 75"/>
                <p:cNvSpPr>
                  <a:spLocks noChangeArrowheads="1"/>
                </p:cNvSpPr>
                <p:nvPr/>
              </p:nvSpPr>
              <p:spPr bwMode="auto">
                <a:xfrm>
                  <a:off x="2128" y="1824"/>
                  <a:ext cx="448" cy="456"/>
                </a:xfrm>
                <a:prstGeom prst="ellips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9338" name="Oval 76"/>
                <p:cNvSpPr>
                  <a:spLocks noChangeArrowheads="1"/>
                </p:cNvSpPr>
                <p:nvPr/>
              </p:nvSpPr>
              <p:spPr bwMode="auto">
                <a:xfrm>
                  <a:off x="2592" y="1824"/>
                  <a:ext cx="448" cy="456"/>
                </a:xfrm>
                <a:prstGeom prst="ellips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9339" name="Oval 77"/>
                <p:cNvSpPr>
                  <a:spLocks noChangeArrowheads="1"/>
                </p:cNvSpPr>
                <p:nvPr/>
              </p:nvSpPr>
              <p:spPr bwMode="auto">
                <a:xfrm>
                  <a:off x="1888" y="1440"/>
                  <a:ext cx="448" cy="448"/>
                </a:xfrm>
                <a:prstGeom prst="ellips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9340" name="Oval 78"/>
                <p:cNvSpPr>
                  <a:spLocks noChangeArrowheads="1"/>
                </p:cNvSpPr>
                <p:nvPr/>
              </p:nvSpPr>
              <p:spPr bwMode="auto">
                <a:xfrm>
                  <a:off x="2352" y="1440"/>
                  <a:ext cx="448" cy="448"/>
                </a:xfrm>
                <a:prstGeom prst="ellips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9341" name="Oval 79"/>
                <p:cNvSpPr>
                  <a:spLocks noChangeArrowheads="1"/>
                </p:cNvSpPr>
                <p:nvPr/>
              </p:nvSpPr>
              <p:spPr bwMode="auto">
                <a:xfrm>
                  <a:off x="2816" y="1440"/>
                  <a:ext cx="448" cy="448"/>
                </a:xfrm>
                <a:prstGeom prst="ellips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9342" name="Oval 80"/>
                <p:cNvSpPr>
                  <a:spLocks noChangeArrowheads="1"/>
                </p:cNvSpPr>
                <p:nvPr/>
              </p:nvSpPr>
              <p:spPr bwMode="auto">
                <a:xfrm>
                  <a:off x="2112" y="1048"/>
                  <a:ext cx="448" cy="456"/>
                </a:xfrm>
                <a:prstGeom prst="ellips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9343" name="Oval 81"/>
                <p:cNvSpPr>
                  <a:spLocks noChangeArrowheads="1"/>
                </p:cNvSpPr>
                <p:nvPr/>
              </p:nvSpPr>
              <p:spPr bwMode="auto">
                <a:xfrm>
                  <a:off x="2576" y="1048"/>
                  <a:ext cx="448" cy="456"/>
                </a:xfrm>
                <a:prstGeom prst="ellips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</p:grpSp>
        </p:grpSp>
        <p:sp>
          <p:nvSpPr>
            <p:cNvPr id="19331" name="Rectangle 82"/>
            <p:cNvSpPr>
              <a:spLocks noChangeArrowheads="1"/>
            </p:cNvSpPr>
            <p:nvPr/>
          </p:nvSpPr>
          <p:spPr bwMode="auto">
            <a:xfrm>
              <a:off x="3674" y="1664"/>
              <a:ext cx="1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CC9900"/>
                  </a:solidFill>
                </a:rPr>
                <a:t>C</a:t>
              </a:r>
              <a:endParaRPr lang="en-US"/>
            </a:p>
          </p:txBody>
        </p:sp>
        <p:sp>
          <p:nvSpPr>
            <p:cNvPr id="19332" name="Rectangle 83"/>
            <p:cNvSpPr>
              <a:spLocks noChangeArrowheads="1"/>
            </p:cNvSpPr>
            <p:nvPr/>
          </p:nvSpPr>
          <p:spPr bwMode="auto">
            <a:xfrm>
              <a:off x="4154" y="1680"/>
              <a:ext cx="1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CC9900"/>
                  </a:solidFill>
                </a:rPr>
                <a:t>C</a:t>
              </a:r>
              <a:endParaRPr lang="en-US"/>
            </a:p>
          </p:txBody>
        </p:sp>
        <p:sp>
          <p:nvSpPr>
            <p:cNvPr id="19333" name="Rectangle 84"/>
            <p:cNvSpPr>
              <a:spLocks noChangeArrowheads="1"/>
            </p:cNvSpPr>
            <p:nvPr/>
          </p:nvSpPr>
          <p:spPr bwMode="auto">
            <a:xfrm>
              <a:off x="3914" y="1288"/>
              <a:ext cx="1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CC9900"/>
                  </a:solidFill>
                </a:rPr>
                <a:t>C</a:t>
              </a:r>
              <a:endParaRPr lang="en-US"/>
            </a:p>
          </p:txBody>
        </p:sp>
        <p:sp>
          <p:nvSpPr>
            <p:cNvPr id="19334" name="Rectangle 85"/>
            <p:cNvSpPr>
              <a:spLocks noChangeArrowheads="1"/>
            </p:cNvSpPr>
            <p:nvPr/>
          </p:nvSpPr>
          <p:spPr bwMode="auto">
            <a:xfrm>
              <a:off x="1800" y="1416"/>
              <a:ext cx="13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FFFF"/>
                  </a:solidFill>
                </a:rPr>
                <a:t>A</a:t>
              </a:r>
              <a:endParaRPr lang="en-US"/>
            </a:p>
          </p:txBody>
        </p:sp>
      </p:grp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2333625" y="1524000"/>
            <a:ext cx="3667125" cy="1720850"/>
            <a:chOff x="2118" y="944"/>
            <a:chExt cx="2310" cy="1084"/>
          </a:xfrm>
        </p:grpSpPr>
        <p:grpSp>
          <p:nvGrpSpPr>
            <p:cNvPr id="9" name="Group 87"/>
            <p:cNvGrpSpPr>
              <a:grpSpLocks/>
            </p:cNvGrpSpPr>
            <p:nvPr/>
          </p:nvGrpSpPr>
          <p:grpSpPr bwMode="auto">
            <a:xfrm>
              <a:off x="3516" y="1196"/>
              <a:ext cx="912" cy="832"/>
              <a:chOff x="3516" y="1196"/>
              <a:chExt cx="912" cy="832"/>
            </a:xfrm>
          </p:grpSpPr>
          <p:sp>
            <p:nvSpPr>
              <p:cNvPr id="19327" name="Oval 88"/>
              <p:cNvSpPr>
                <a:spLocks noChangeArrowheads="1"/>
              </p:cNvSpPr>
              <p:nvPr/>
            </p:nvSpPr>
            <p:spPr bwMode="auto">
              <a:xfrm>
                <a:off x="3516" y="1580"/>
                <a:ext cx="456" cy="448"/>
              </a:xfrm>
              <a:prstGeom prst="ellipse">
                <a:avLst/>
              </a:prstGeom>
              <a:noFill/>
              <a:ln w="38100">
                <a:solidFill>
                  <a:srgbClr val="CC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28" name="Oval 89"/>
              <p:cNvSpPr>
                <a:spLocks noChangeArrowheads="1"/>
              </p:cNvSpPr>
              <p:nvPr/>
            </p:nvSpPr>
            <p:spPr bwMode="auto">
              <a:xfrm>
                <a:off x="3980" y="1580"/>
                <a:ext cx="448" cy="448"/>
              </a:xfrm>
              <a:prstGeom prst="ellipse">
                <a:avLst/>
              </a:prstGeom>
              <a:noFill/>
              <a:ln w="38100">
                <a:solidFill>
                  <a:srgbClr val="CC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29" name="Oval 90"/>
              <p:cNvSpPr>
                <a:spLocks noChangeArrowheads="1"/>
              </p:cNvSpPr>
              <p:nvPr/>
            </p:nvSpPr>
            <p:spPr bwMode="auto">
              <a:xfrm>
                <a:off x="3740" y="1196"/>
                <a:ext cx="456" cy="448"/>
              </a:xfrm>
              <a:prstGeom prst="ellipse">
                <a:avLst/>
              </a:prstGeom>
              <a:noFill/>
              <a:ln w="38100">
                <a:solidFill>
                  <a:srgbClr val="CC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9319" name="Rectangle 91"/>
            <p:cNvSpPr>
              <a:spLocks noChangeArrowheads="1"/>
            </p:cNvSpPr>
            <p:nvPr/>
          </p:nvSpPr>
          <p:spPr bwMode="auto">
            <a:xfrm>
              <a:off x="2256" y="1664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CC9900"/>
                  </a:solidFill>
                </a:rPr>
                <a:t>C</a:t>
              </a:r>
              <a:endParaRPr lang="en-US"/>
            </a:p>
          </p:txBody>
        </p:sp>
        <p:sp>
          <p:nvSpPr>
            <p:cNvPr id="19320" name="Rectangle 92"/>
            <p:cNvSpPr>
              <a:spLocks noChangeArrowheads="1"/>
            </p:cNvSpPr>
            <p:nvPr/>
          </p:nvSpPr>
          <p:spPr bwMode="auto">
            <a:xfrm>
              <a:off x="2736" y="1680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CC9900"/>
                  </a:solidFill>
                </a:rPr>
                <a:t>C</a:t>
              </a:r>
              <a:endParaRPr lang="en-US"/>
            </a:p>
          </p:txBody>
        </p:sp>
        <p:sp>
          <p:nvSpPr>
            <p:cNvPr id="19321" name="Rectangle 93"/>
            <p:cNvSpPr>
              <a:spLocks noChangeArrowheads="1"/>
            </p:cNvSpPr>
            <p:nvPr/>
          </p:nvSpPr>
          <p:spPr bwMode="auto">
            <a:xfrm>
              <a:off x="2496" y="1288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CC9900"/>
                  </a:solidFill>
                </a:rPr>
                <a:t>C</a:t>
              </a:r>
              <a:endParaRPr lang="en-US"/>
            </a:p>
          </p:txBody>
        </p:sp>
        <p:sp>
          <p:nvSpPr>
            <p:cNvPr id="19322" name="Rectangle 94"/>
            <p:cNvSpPr>
              <a:spLocks noChangeArrowheads="1"/>
            </p:cNvSpPr>
            <p:nvPr/>
          </p:nvSpPr>
          <p:spPr bwMode="auto">
            <a:xfrm>
              <a:off x="3384" y="944"/>
              <a:ext cx="12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FFFF"/>
                  </a:solidFill>
                </a:rPr>
                <a:t>A</a:t>
              </a:r>
              <a:endParaRPr lang="en-US"/>
            </a:p>
          </p:txBody>
        </p:sp>
        <p:grpSp>
          <p:nvGrpSpPr>
            <p:cNvPr id="10" name="Group 95"/>
            <p:cNvGrpSpPr>
              <a:grpSpLocks/>
            </p:cNvGrpSpPr>
            <p:nvPr/>
          </p:nvGrpSpPr>
          <p:grpSpPr bwMode="auto">
            <a:xfrm>
              <a:off x="2118" y="1184"/>
              <a:ext cx="912" cy="832"/>
              <a:chOff x="3516" y="1196"/>
              <a:chExt cx="912" cy="832"/>
            </a:xfrm>
          </p:grpSpPr>
          <p:sp>
            <p:nvSpPr>
              <p:cNvPr id="19324" name="Oval 96"/>
              <p:cNvSpPr>
                <a:spLocks noChangeArrowheads="1"/>
              </p:cNvSpPr>
              <p:nvPr/>
            </p:nvSpPr>
            <p:spPr bwMode="auto">
              <a:xfrm>
                <a:off x="3516" y="1580"/>
                <a:ext cx="456" cy="448"/>
              </a:xfrm>
              <a:prstGeom prst="ellipse">
                <a:avLst/>
              </a:prstGeom>
              <a:noFill/>
              <a:ln w="38100">
                <a:solidFill>
                  <a:srgbClr val="CC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25" name="Oval 97"/>
              <p:cNvSpPr>
                <a:spLocks noChangeArrowheads="1"/>
              </p:cNvSpPr>
              <p:nvPr/>
            </p:nvSpPr>
            <p:spPr bwMode="auto">
              <a:xfrm>
                <a:off x="3980" y="1580"/>
                <a:ext cx="448" cy="448"/>
              </a:xfrm>
              <a:prstGeom prst="ellipse">
                <a:avLst/>
              </a:prstGeom>
              <a:noFill/>
              <a:ln w="38100">
                <a:solidFill>
                  <a:srgbClr val="CC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326" name="Oval 98"/>
              <p:cNvSpPr>
                <a:spLocks noChangeArrowheads="1"/>
              </p:cNvSpPr>
              <p:nvPr/>
            </p:nvSpPr>
            <p:spPr bwMode="auto">
              <a:xfrm>
                <a:off x="3740" y="1196"/>
                <a:ext cx="456" cy="448"/>
              </a:xfrm>
              <a:prstGeom prst="ellipse">
                <a:avLst/>
              </a:prstGeom>
              <a:noFill/>
              <a:ln w="38100">
                <a:solidFill>
                  <a:srgbClr val="CC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</p:grpSp>
      </p:grpSp>
      <p:grpSp>
        <p:nvGrpSpPr>
          <p:cNvPr id="11" name="Group 435"/>
          <p:cNvGrpSpPr>
            <a:grpSpLocks/>
          </p:cNvGrpSpPr>
          <p:nvPr/>
        </p:nvGrpSpPr>
        <p:grpSpPr bwMode="auto">
          <a:xfrm>
            <a:off x="2124968" y="4495800"/>
            <a:ext cx="2159000" cy="2216150"/>
            <a:chOff x="2340" y="2688"/>
            <a:chExt cx="1360" cy="1396"/>
          </a:xfrm>
        </p:grpSpPr>
        <p:sp>
          <p:nvSpPr>
            <p:cNvPr id="19114" name="Oval 436"/>
            <p:cNvSpPr>
              <a:spLocks noChangeArrowheads="1"/>
            </p:cNvSpPr>
            <p:nvPr/>
          </p:nvSpPr>
          <p:spPr bwMode="auto">
            <a:xfrm>
              <a:off x="3244" y="3548"/>
              <a:ext cx="416" cy="416"/>
            </a:xfrm>
            <a:prstGeom prst="ellipse">
              <a:avLst/>
            </a:prstGeom>
            <a:noFill/>
            <a:ln w="635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15" name="Oval 437"/>
            <p:cNvSpPr>
              <a:spLocks noChangeArrowheads="1"/>
            </p:cNvSpPr>
            <p:nvPr/>
          </p:nvSpPr>
          <p:spPr bwMode="auto">
            <a:xfrm>
              <a:off x="3260" y="3556"/>
              <a:ext cx="384" cy="392"/>
            </a:xfrm>
            <a:prstGeom prst="ellipse">
              <a:avLst/>
            </a:prstGeom>
            <a:noFill/>
            <a:ln w="63500">
              <a:solidFill>
                <a:srgbClr val="006C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16" name="Oval 438"/>
            <p:cNvSpPr>
              <a:spLocks noChangeArrowheads="1"/>
            </p:cNvSpPr>
            <p:nvPr/>
          </p:nvSpPr>
          <p:spPr bwMode="auto">
            <a:xfrm>
              <a:off x="3276" y="3572"/>
              <a:ext cx="352" cy="360"/>
            </a:xfrm>
            <a:prstGeom prst="ellipse">
              <a:avLst/>
            </a:prstGeom>
            <a:noFill/>
            <a:ln w="63500">
              <a:solidFill>
                <a:srgbClr val="0071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17" name="Oval 439"/>
            <p:cNvSpPr>
              <a:spLocks noChangeArrowheads="1"/>
            </p:cNvSpPr>
            <p:nvPr/>
          </p:nvSpPr>
          <p:spPr bwMode="auto">
            <a:xfrm>
              <a:off x="3292" y="3588"/>
              <a:ext cx="320" cy="328"/>
            </a:xfrm>
            <a:prstGeom prst="ellipse">
              <a:avLst/>
            </a:prstGeom>
            <a:noFill/>
            <a:ln w="63500">
              <a:solidFill>
                <a:srgbClr val="0077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18" name="Oval 440"/>
            <p:cNvSpPr>
              <a:spLocks noChangeArrowheads="1"/>
            </p:cNvSpPr>
            <p:nvPr/>
          </p:nvSpPr>
          <p:spPr bwMode="auto">
            <a:xfrm>
              <a:off x="3308" y="3604"/>
              <a:ext cx="288" cy="296"/>
            </a:xfrm>
            <a:prstGeom prst="ellipse">
              <a:avLst/>
            </a:prstGeom>
            <a:noFill/>
            <a:ln w="63500">
              <a:solidFill>
                <a:srgbClr val="007D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19" name="Oval 441"/>
            <p:cNvSpPr>
              <a:spLocks noChangeArrowheads="1"/>
            </p:cNvSpPr>
            <p:nvPr/>
          </p:nvSpPr>
          <p:spPr bwMode="auto">
            <a:xfrm>
              <a:off x="3324" y="3620"/>
              <a:ext cx="264" cy="264"/>
            </a:xfrm>
            <a:prstGeom prst="ellipse">
              <a:avLst/>
            </a:prstGeom>
            <a:noFill/>
            <a:ln w="63500">
              <a:solidFill>
                <a:srgbClr val="0082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20" name="Oval 442"/>
            <p:cNvSpPr>
              <a:spLocks noChangeArrowheads="1"/>
            </p:cNvSpPr>
            <p:nvPr/>
          </p:nvSpPr>
          <p:spPr bwMode="auto">
            <a:xfrm>
              <a:off x="3340" y="3636"/>
              <a:ext cx="232" cy="232"/>
            </a:xfrm>
            <a:prstGeom prst="ellipse">
              <a:avLst/>
            </a:prstGeom>
            <a:noFill/>
            <a:ln w="635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21" name="Oval 443"/>
            <p:cNvSpPr>
              <a:spLocks noChangeArrowheads="1"/>
            </p:cNvSpPr>
            <p:nvPr/>
          </p:nvSpPr>
          <p:spPr bwMode="auto">
            <a:xfrm>
              <a:off x="3356" y="3652"/>
              <a:ext cx="200" cy="200"/>
            </a:xfrm>
            <a:prstGeom prst="ellipse">
              <a:avLst/>
            </a:prstGeom>
            <a:noFill/>
            <a:ln w="635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22" name="Oval 444"/>
            <p:cNvSpPr>
              <a:spLocks noChangeArrowheads="1"/>
            </p:cNvSpPr>
            <p:nvPr/>
          </p:nvSpPr>
          <p:spPr bwMode="auto">
            <a:xfrm>
              <a:off x="3372" y="3668"/>
              <a:ext cx="168" cy="176"/>
            </a:xfrm>
            <a:prstGeom prst="ellipse">
              <a:avLst/>
            </a:prstGeom>
            <a:noFill/>
            <a:ln w="635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23" name="Oval 445"/>
            <p:cNvSpPr>
              <a:spLocks noChangeArrowheads="1"/>
            </p:cNvSpPr>
            <p:nvPr/>
          </p:nvSpPr>
          <p:spPr bwMode="auto">
            <a:xfrm>
              <a:off x="3388" y="3684"/>
              <a:ext cx="136" cy="144"/>
            </a:xfrm>
            <a:prstGeom prst="ellipse">
              <a:avLst/>
            </a:prstGeom>
            <a:noFill/>
            <a:ln w="63500">
              <a:solidFill>
                <a:srgbClr val="00AA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24" name="Oval 446"/>
            <p:cNvSpPr>
              <a:spLocks noChangeArrowheads="1"/>
            </p:cNvSpPr>
            <p:nvPr/>
          </p:nvSpPr>
          <p:spPr bwMode="auto">
            <a:xfrm>
              <a:off x="3404" y="3700"/>
              <a:ext cx="112" cy="112"/>
            </a:xfrm>
            <a:prstGeom prst="ellipse">
              <a:avLst/>
            </a:prstGeom>
            <a:noFill/>
            <a:ln w="63500">
              <a:solidFill>
                <a:srgbClr val="00BB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25" name="Oval 447"/>
            <p:cNvSpPr>
              <a:spLocks noChangeArrowheads="1"/>
            </p:cNvSpPr>
            <p:nvPr/>
          </p:nvSpPr>
          <p:spPr bwMode="auto">
            <a:xfrm>
              <a:off x="3420" y="3716"/>
              <a:ext cx="80" cy="80"/>
            </a:xfrm>
            <a:prstGeom prst="ellipse">
              <a:avLst/>
            </a:prstGeom>
            <a:noFill/>
            <a:ln w="63500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26" name="Oval 448"/>
            <p:cNvSpPr>
              <a:spLocks noChangeArrowheads="1"/>
            </p:cNvSpPr>
            <p:nvPr/>
          </p:nvSpPr>
          <p:spPr bwMode="auto">
            <a:xfrm>
              <a:off x="3436" y="3732"/>
              <a:ext cx="48" cy="48"/>
            </a:xfrm>
            <a:prstGeom prst="ellipse">
              <a:avLst/>
            </a:prstGeom>
            <a:noFill/>
            <a:ln w="63500">
              <a:solidFill>
                <a:srgbClr val="00DD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27" name="Oval 449"/>
            <p:cNvSpPr>
              <a:spLocks noChangeArrowheads="1"/>
            </p:cNvSpPr>
            <p:nvPr/>
          </p:nvSpPr>
          <p:spPr bwMode="auto">
            <a:xfrm>
              <a:off x="3452" y="3748"/>
              <a:ext cx="16" cy="16"/>
            </a:xfrm>
            <a:prstGeom prst="ellipse">
              <a:avLst/>
            </a:prstGeom>
            <a:noFill/>
            <a:ln w="63500">
              <a:solidFill>
                <a:srgbClr val="00EE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28" name="Oval 450"/>
            <p:cNvSpPr>
              <a:spLocks noChangeArrowheads="1"/>
            </p:cNvSpPr>
            <p:nvPr/>
          </p:nvSpPr>
          <p:spPr bwMode="auto">
            <a:xfrm>
              <a:off x="3432" y="3728"/>
              <a:ext cx="56" cy="56"/>
            </a:xfrm>
            <a:prstGeom prst="ellipse">
              <a:avLst/>
            </a:prstGeom>
            <a:solidFill>
              <a:srgbClr val="00E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29" name="Oval 451"/>
            <p:cNvSpPr>
              <a:spLocks noChangeArrowheads="1"/>
            </p:cNvSpPr>
            <p:nvPr/>
          </p:nvSpPr>
          <p:spPr bwMode="auto">
            <a:xfrm>
              <a:off x="2340" y="3460"/>
              <a:ext cx="416" cy="416"/>
            </a:xfrm>
            <a:prstGeom prst="ellipse">
              <a:avLst/>
            </a:prstGeom>
            <a:noFill/>
            <a:ln w="635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30" name="Oval 452"/>
            <p:cNvSpPr>
              <a:spLocks noChangeArrowheads="1"/>
            </p:cNvSpPr>
            <p:nvPr/>
          </p:nvSpPr>
          <p:spPr bwMode="auto">
            <a:xfrm>
              <a:off x="2356" y="3468"/>
              <a:ext cx="384" cy="392"/>
            </a:xfrm>
            <a:prstGeom prst="ellipse">
              <a:avLst/>
            </a:prstGeom>
            <a:noFill/>
            <a:ln w="63500">
              <a:solidFill>
                <a:srgbClr val="006C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31" name="Oval 453"/>
            <p:cNvSpPr>
              <a:spLocks noChangeArrowheads="1"/>
            </p:cNvSpPr>
            <p:nvPr/>
          </p:nvSpPr>
          <p:spPr bwMode="auto">
            <a:xfrm>
              <a:off x="2372" y="3484"/>
              <a:ext cx="352" cy="360"/>
            </a:xfrm>
            <a:prstGeom prst="ellipse">
              <a:avLst/>
            </a:prstGeom>
            <a:noFill/>
            <a:ln w="63500">
              <a:solidFill>
                <a:srgbClr val="0071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32" name="Oval 454"/>
            <p:cNvSpPr>
              <a:spLocks noChangeArrowheads="1"/>
            </p:cNvSpPr>
            <p:nvPr/>
          </p:nvSpPr>
          <p:spPr bwMode="auto">
            <a:xfrm>
              <a:off x="2388" y="3500"/>
              <a:ext cx="320" cy="328"/>
            </a:xfrm>
            <a:prstGeom prst="ellipse">
              <a:avLst/>
            </a:prstGeom>
            <a:noFill/>
            <a:ln w="63500">
              <a:solidFill>
                <a:srgbClr val="0077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33" name="Oval 455"/>
            <p:cNvSpPr>
              <a:spLocks noChangeArrowheads="1"/>
            </p:cNvSpPr>
            <p:nvPr/>
          </p:nvSpPr>
          <p:spPr bwMode="auto">
            <a:xfrm>
              <a:off x="2404" y="3516"/>
              <a:ext cx="288" cy="296"/>
            </a:xfrm>
            <a:prstGeom prst="ellipse">
              <a:avLst/>
            </a:prstGeom>
            <a:noFill/>
            <a:ln w="63500">
              <a:solidFill>
                <a:srgbClr val="007D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34" name="Oval 456"/>
            <p:cNvSpPr>
              <a:spLocks noChangeArrowheads="1"/>
            </p:cNvSpPr>
            <p:nvPr/>
          </p:nvSpPr>
          <p:spPr bwMode="auto">
            <a:xfrm>
              <a:off x="2420" y="3532"/>
              <a:ext cx="264" cy="264"/>
            </a:xfrm>
            <a:prstGeom prst="ellipse">
              <a:avLst/>
            </a:prstGeom>
            <a:noFill/>
            <a:ln w="63500">
              <a:solidFill>
                <a:srgbClr val="0082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35" name="Oval 457"/>
            <p:cNvSpPr>
              <a:spLocks noChangeArrowheads="1"/>
            </p:cNvSpPr>
            <p:nvPr/>
          </p:nvSpPr>
          <p:spPr bwMode="auto">
            <a:xfrm>
              <a:off x="2436" y="3548"/>
              <a:ext cx="232" cy="232"/>
            </a:xfrm>
            <a:prstGeom prst="ellipse">
              <a:avLst/>
            </a:prstGeom>
            <a:noFill/>
            <a:ln w="635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36" name="Oval 458"/>
            <p:cNvSpPr>
              <a:spLocks noChangeArrowheads="1"/>
            </p:cNvSpPr>
            <p:nvPr/>
          </p:nvSpPr>
          <p:spPr bwMode="auto">
            <a:xfrm>
              <a:off x="2452" y="3564"/>
              <a:ext cx="200" cy="200"/>
            </a:xfrm>
            <a:prstGeom prst="ellipse">
              <a:avLst/>
            </a:prstGeom>
            <a:noFill/>
            <a:ln w="635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37" name="Oval 459"/>
            <p:cNvSpPr>
              <a:spLocks noChangeArrowheads="1"/>
            </p:cNvSpPr>
            <p:nvPr/>
          </p:nvSpPr>
          <p:spPr bwMode="auto">
            <a:xfrm>
              <a:off x="2468" y="3580"/>
              <a:ext cx="168" cy="176"/>
            </a:xfrm>
            <a:prstGeom prst="ellipse">
              <a:avLst/>
            </a:prstGeom>
            <a:noFill/>
            <a:ln w="635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38" name="Oval 460"/>
            <p:cNvSpPr>
              <a:spLocks noChangeArrowheads="1"/>
            </p:cNvSpPr>
            <p:nvPr/>
          </p:nvSpPr>
          <p:spPr bwMode="auto">
            <a:xfrm>
              <a:off x="2484" y="3596"/>
              <a:ext cx="136" cy="144"/>
            </a:xfrm>
            <a:prstGeom prst="ellipse">
              <a:avLst/>
            </a:prstGeom>
            <a:noFill/>
            <a:ln w="63500">
              <a:solidFill>
                <a:srgbClr val="00AA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39" name="Oval 461"/>
            <p:cNvSpPr>
              <a:spLocks noChangeArrowheads="1"/>
            </p:cNvSpPr>
            <p:nvPr/>
          </p:nvSpPr>
          <p:spPr bwMode="auto">
            <a:xfrm>
              <a:off x="2500" y="3612"/>
              <a:ext cx="112" cy="112"/>
            </a:xfrm>
            <a:prstGeom prst="ellipse">
              <a:avLst/>
            </a:prstGeom>
            <a:noFill/>
            <a:ln w="63500">
              <a:solidFill>
                <a:srgbClr val="00BB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40" name="Oval 462"/>
            <p:cNvSpPr>
              <a:spLocks noChangeArrowheads="1"/>
            </p:cNvSpPr>
            <p:nvPr/>
          </p:nvSpPr>
          <p:spPr bwMode="auto">
            <a:xfrm>
              <a:off x="2516" y="3628"/>
              <a:ext cx="80" cy="80"/>
            </a:xfrm>
            <a:prstGeom prst="ellipse">
              <a:avLst/>
            </a:prstGeom>
            <a:noFill/>
            <a:ln w="63500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41" name="Oval 463"/>
            <p:cNvSpPr>
              <a:spLocks noChangeArrowheads="1"/>
            </p:cNvSpPr>
            <p:nvPr/>
          </p:nvSpPr>
          <p:spPr bwMode="auto">
            <a:xfrm>
              <a:off x="2532" y="3644"/>
              <a:ext cx="48" cy="48"/>
            </a:xfrm>
            <a:prstGeom prst="ellipse">
              <a:avLst/>
            </a:prstGeom>
            <a:noFill/>
            <a:ln w="63500">
              <a:solidFill>
                <a:srgbClr val="00DD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42" name="Oval 464"/>
            <p:cNvSpPr>
              <a:spLocks noChangeArrowheads="1"/>
            </p:cNvSpPr>
            <p:nvPr/>
          </p:nvSpPr>
          <p:spPr bwMode="auto">
            <a:xfrm>
              <a:off x="2548" y="3660"/>
              <a:ext cx="16" cy="16"/>
            </a:xfrm>
            <a:prstGeom prst="ellipse">
              <a:avLst/>
            </a:prstGeom>
            <a:noFill/>
            <a:ln w="63500">
              <a:solidFill>
                <a:srgbClr val="00EE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43" name="Oval 465"/>
            <p:cNvSpPr>
              <a:spLocks noChangeArrowheads="1"/>
            </p:cNvSpPr>
            <p:nvPr/>
          </p:nvSpPr>
          <p:spPr bwMode="auto">
            <a:xfrm>
              <a:off x="2528" y="3640"/>
              <a:ext cx="56" cy="56"/>
            </a:xfrm>
            <a:prstGeom prst="ellipse">
              <a:avLst/>
            </a:prstGeom>
            <a:solidFill>
              <a:srgbClr val="00E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44" name="Oval 466"/>
            <p:cNvSpPr>
              <a:spLocks noChangeArrowheads="1"/>
            </p:cNvSpPr>
            <p:nvPr/>
          </p:nvSpPr>
          <p:spPr bwMode="auto">
            <a:xfrm>
              <a:off x="2876" y="2724"/>
              <a:ext cx="416" cy="416"/>
            </a:xfrm>
            <a:prstGeom prst="ellipse">
              <a:avLst/>
            </a:prstGeom>
            <a:noFill/>
            <a:ln w="635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45" name="Oval 467"/>
            <p:cNvSpPr>
              <a:spLocks noChangeArrowheads="1"/>
            </p:cNvSpPr>
            <p:nvPr/>
          </p:nvSpPr>
          <p:spPr bwMode="auto">
            <a:xfrm>
              <a:off x="2892" y="2732"/>
              <a:ext cx="384" cy="392"/>
            </a:xfrm>
            <a:prstGeom prst="ellipse">
              <a:avLst/>
            </a:prstGeom>
            <a:noFill/>
            <a:ln w="63500">
              <a:solidFill>
                <a:srgbClr val="006C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46" name="Oval 468"/>
            <p:cNvSpPr>
              <a:spLocks noChangeArrowheads="1"/>
            </p:cNvSpPr>
            <p:nvPr/>
          </p:nvSpPr>
          <p:spPr bwMode="auto">
            <a:xfrm>
              <a:off x="2908" y="2748"/>
              <a:ext cx="352" cy="360"/>
            </a:xfrm>
            <a:prstGeom prst="ellipse">
              <a:avLst/>
            </a:prstGeom>
            <a:noFill/>
            <a:ln w="63500">
              <a:solidFill>
                <a:srgbClr val="0071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47" name="Oval 469"/>
            <p:cNvSpPr>
              <a:spLocks noChangeArrowheads="1"/>
            </p:cNvSpPr>
            <p:nvPr/>
          </p:nvSpPr>
          <p:spPr bwMode="auto">
            <a:xfrm>
              <a:off x="2924" y="2764"/>
              <a:ext cx="320" cy="328"/>
            </a:xfrm>
            <a:prstGeom prst="ellipse">
              <a:avLst/>
            </a:prstGeom>
            <a:noFill/>
            <a:ln w="63500">
              <a:solidFill>
                <a:srgbClr val="0077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48" name="Oval 470"/>
            <p:cNvSpPr>
              <a:spLocks noChangeArrowheads="1"/>
            </p:cNvSpPr>
            <p:nvPr/>
          </p:nvSpPr>
          <p:spPr bwMode="auto">
            <a:xfrm>
              <a:off x="2940" y="2780"/>
              <a:ext cx="288" cy="296"/>
            </a:xfrm>
            <a:prstGeom prst="ellipse">
              <a:avLst/>
            </a:prstGeom>
            <a:noFill/>
            <a:ln w="63500">
              <a:solidFill>
                <a:srgbClr val="007D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49" name="Oval 471"/>
            <p:cNvSpPr>
              <a:spLocks noChangeArrowheads="1"/>
            </p:cNvSpPr>
            <p:nvPr/>
          </p:nvSpPr>
          <p:spPr bwMode="auto">
            <a:xfrm>
              <a:off x="2956" y="2796"/>
              <a:ext cx="264" cy="264"/>
            </a:xfrm>
            <a:prstGeom prst="ellipse">
              <a:avLst/>
            </a:prstGeom>
            <a:noFill/>
            <a:ln w="63500">
              <a:solidFill>
                <a:srgbClr val="0082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50" name="Oval 472"/>
            <p:cNvSpPr>
              <a:spLocks noChangeArrowheads="1"/>
            </p:cNvSpPr>
            <p:nvPr/>
          </p:nvSpPr>
          <p:spPr bwMode="auto">
            <a:xfrm>
              <a:off x="2972" y="2812"/>
              <a:ext cx="232" cy="232"/>
            </a:xfrm>
            <a:prstGeom prst="ellipse">
              <a:avLst/>
            </a:prstGeom>
            <a:noFill/>
            <a:ln w="635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51" name="Oval 473"/>
            <p:cNvSpPr>
              <a:spLocks noChangeArrowheads="1"/>
            </p:cNvSpPr>
            <p:nvPr/>
          </p:nvSpPr>
          <p:spPr bwMode="auto">
            <a:xfrm>
              <a:off x="2988" y="2828"/>
              <a:ext cx="200" cy="200"/>
            </a:xfrm>
            <a:prstGeom prst="ellipse">
              <a:avLst/>
            </a:prstGeom>
            <a:noFill/>
            <a:ln w="635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52" name="Oval 474"/>
            <p:cNvSpPr>
              <a:spLocks noChangeArrowheads="1"/>
            </p:cNvSpPr>
            <p:nvPr/>
          </p:nvSpPr>
          <p:spPr bwMode="auto">
            <a:xfrm>
              <a:off x="3004" y="2844"/>
              <a:ext cx="168" cy="176"/>
            </a:xfrm>
            <a:prstGeom prst="ellipse">
              <a:avLst/>
            </a:prstGeom>
            <a:noFill/>
            <a:ln w="635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53" name="Oval 475"/>
            <p:cNvSpPr>
              <a:spLocks noChangeArrowheads="1"/>
            </p:cNvSpPr>
            <p:nvPr/>
          </p:nvSpPr>
          <p:spPr bwMode="auto">
            <a:xfrm>
              <a:off x="3020" y="2860"/>
              <a:ext cx="136" cy="144"/>
            </a:xfrm>
            <a:prstGeom prst="ellipse">
              <a:avLst/>
            </a:prstGeom>
            <a:noFill/>
            <a:ln w="63500">
              <a:solidFill>
                <a:srgbClr val="00AA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54" name="Oval 476"/>
            <p:cNvSpPr>
              <a:spLocks noChangeArrowheads="1"/>
            </p:cNvSpPr>
            <p:nvPr/>
          </p:nvSpPr>
          <p:spPr bwMode="auto">
            <a:xfrm>
              <a:off x="3036" y="2876"/>
              <a:ext cx="112" cy="112"/>
            </a:xfrm>
            <a:prstGeom prst="ellipse">
              <a:avLst/>
            </a:prstGeom>
            <a:noFill/>
            <a:ln w="63500">
              <a:solidFill>
                <a:srgbClr val="00BB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55" name="Oval 477"/>
            <p:cNvSpPr>
              <a:spLocks noChangeArrowheads="1"/>
            </p:cNvSpPr>
            <p:nvPr/>
          </p:nvSpPr>
          <p:spPr bwMode="auto">
            <a:xfrm>
              <a:off x="3052" y="2892"/>
              <a:ext cx="80" cy="80"/>
            </a:xfrm>
            <a:prstGeom prst="ellipse">
              <a:avLst/>
            </a:prstGeom>
            <a:noFill/>
            <a:ln w="63500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56" name="Oval 478"/>
            <p:cNvSpPr>
              <a:spLocks noChangeArrowheads="1"/>
            </p:cNvSpPr>
            <p:nvPr/>
          </p:nvSpPr>
          <p:spPr bwMode="auto">
            <a:xfrm>
              <a:off x="3068" y="2908"/>
              <a:ext cx="48" cy="48"/>
            </a:xfrm>
            <a:prstGeom prst="ellipse">
              <a:avLst/>
            </a:prstGeom>
            <a:noFill/>
            <a:ln w="63500">
              <a:solidFill>
                <a:srgbClr val="00DD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57" name="Oval 479"/>
            <p:cNvSpPr>
              <a:spLocks noChangeArrowheads="1"/>
            </p:cNvSpPr>
            <p:nvPr/>
          </p:nvSpPr>
          <p:spPr bwMode="auto">
            <a:xfrm>
              <a:off x="3084" y="2924"/>
              <a:ext cx="16" cy="16"/>
            </a:xfrm>
            <a:prstGeom prst="ellipse">
              <a:avLst/>
            </a:prstGeom>
            <a:noFill/>
            <a:ln w="63500">
              <a:solidFill>
                <a:srgbClr val="00EE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58" name="Oval 480"/>
            <p:cNvSpPr>
              <a:spLocks noChangeArrowheads="1"/>
            </p:cNvSpPr>
            <p:nvPr/>
          </p:nvSpPr>
          <p:spPr bwMode="auto">
            <a:xfrm>
              <a:off x="3064" y="2904"/>
              <a:ext cx="56" cy="56"/>
            </a:xfrm>
            <a:prstGeom prst="ellipse">
              <a:avLst/>
            </a:prstGeom>
            <a:solidFill>
              <a:srgbClr val="00E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59" name="Oval 481"/>
            <p:cNvSpPr>
              <a:spLocks noChangeArrowheads="1"/>
            </p:cNvSpPr>
            <p:nvPr/>
          </p:nvSpPr>
          <p:spPr bwMode="auto">
            <a:xfrm>
              <a:off x="2796" y="3500"/>
              <a:ext cx="416" cy="416"/>
            </a:xfrm>
            <a:prstGeom prst="ellipse">
              <a:avLst/>
            </a:prstGeom>
            <a:noFill/>
            <a:ln w="635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60" name="Oval 482"/>
            <p:cNvSpPr>
              <a:spLocks noChangeArrowheads="1"/>
            </p:cNvSpPr>
            <p:nvPr/>
          </p:nvSpPr>
          <p:spPr bwMode="auto">
            <a:xfrm>
              <a:off x="2812" y="3508"/>
              <a:ext cx="384" cy="392"/>
            </a:xfrm>
            <a:prstGeom prst="ellipse">
              <a:avLst/>
            </a:prstGeom>
            <a:noFill/>
            <a:ln w="63500">
              <a:solidFill>
                <a:srgbClr val="006C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61" name="Oval 483"/>
            <p:cNvSpPr>
              <a:spLocks noChangeArrowheads="1"/>
            </p:cNvSpPr>
            <p:nvPr/>
          </p:nvSpPr>
          <p:spPr bwMode="auto">
            <a:xfrm>
              <a:off x="2828" y="3524"/>
              <a:ext cx="352" cy="360"/>
            </a:xfrm>
            <a:prstGeom prst="ellipse">
              <a:avLst/>
            </a:prstGeom>
            <a:noFill/>
            <a:ln w="63500">
              <a:solidFill>
                <a:srgbClr val="0071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62" name="Oval 484"/>
            <p:cNvSpPr>
              <a:spLocks noChangeArrowheads="1"/>
            </p:cNvSpPr>
            <p:nvPr/>
          </p:nvSpPr>
          <p:spPr bwMode="auto">
            <a:xfrm>
              <a:off x="2844" y="3540"/>
              <a:ext cx="320" cy="328"/>
            </a:xfrm>
            <a:prstGeom prst="ellipse">
              <a:avLst/>
            </a:prstGeom>
            <a:noFill/>
            <a:ln w="63500">
              <a:solidFill>
                <a:srgbClr val="0077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63" name="Oval 485"/>
            <p:cNvSpPr>
              <a:spLocks noChangeArrowheads="1"/>
            </p:cNvSpPr>
            <p:nvPr/>
          </p:nvSpPr>
          <p:spPr bwMode="auto">
            <a:xfrm>
              <a:off x="2860" y="3556"/>
              <a:ext cx="288" cy="296"/>
            </a:xfrm>
            <a:prstGeom prst="ellipse">
              <a:avLst/>
            </a:prstGeom>
            <a:noFill/>
            <a:ln w="63500">
              <a:solidFill>
                <a:srgbClr val="007D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64" name="Oval 486"/>
            <p:cNvSpPr>
              <a:spLocks noChangeArrowheads="1"/>
            </p:cNvSpPr>
            <p:nvPr/>
          </p:nvSpPr>
          <p:spPr bwMode="auto">
            <a:xfrm>
              <a:off x="2876" y="3572"/>
              <a:ext cx="264" cy="264"/>
            </a:xfrm>
            <a:prstGeom prst="ellipse">
              <a:avLst/>
            </a:prstGeom>
            <a:noFill/>
            <a:ln w="63500">
              <a:solidFill>
                <a:srgbClr val="0082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65" name="Oval 487"/>
            <p:cNvSpPr>
              <a:spLocks noChangeArrowheads="1"/>
            </p:cNvSpPr>
            <p:nvPr/>
          </p:nvSpPr>
          <p:spPr bwMode="auto">
            <a:xfrm>
              <a:off x="2892" y="3588"/>
              <a:ext cx="232" cy="232"/>
            </a:xfrm>
            <a:prstGeom prst="ellipse">
              <a:avLst/>
            </a:prstGeom>
            <a:noFill/>
            <a:ln w="635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66" name="Oval 488"/>
            <p:cNvSpPr>
              <a:spLocks noChangeArrowheads="1"/>
            </p:cNvSpPr>
            <p:nvPr/>
          </p:nvSpPr>
          <p:spPr bwMode="auto">
            <a:xfrm>
              <a:off x="2908" y="3604"/>
              <a:ext cx="200" cy="200"/>
            </a:xfrm>
            <a:prstGeom prst="ellipse">
              <a:avLst/>
            </a:prstGeom>
            <a:noFill/>
            <a:ln w="635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67" name="Oval 489"/>
            <p:cNvSpPr>
              <a:spLocks noChangeArrowheads="1"/>
            </p:cNvSpPr>
            <p:nvPr/>
          </p:nvSpPr>
          <p:spPr bwMode="auto">
            <a:xfrm>
              <a:off x="2924" y="3620"/>
              <a:ext cx="168" cy="176"/>
            </a:xfrm>
            <a:prstGeom prst="ellipse">
              <a:avLst/>
            </a:prstGeom>
            <a:noFill/>
            <a:ln w="635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68" name="Oval 490"/>
            <p:cNvSpPr>
              <a:spLocks noChangeArrowheads="1"/>
            </p:cNvSpPr>
            <p:nvPr/>
          </p:nvSpPr>
          <p:spPr bwMode="auto">
            <a:xfrm>
              <a:off x="2940" y="3636"/>
              <a:ext cx="136" cy="144"/>
            </a:xfrm>
            <a:prstGeom prst="ellipse">
              <a:avLst/>
            </a:prstGeom>
            <a:noFill/>
            <a:ln w="63500">
              <a:solidFill>
                <a:srgbClr val="00AA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69" name="Oval 491"/>
            <p:cNvSpPr>
              <a:spLocks noChangeArrowheads="1"/>
            </p:cNvSpPr>
            <p:nvPr/>
          </p:nvSpPr>
          <p:spPr bwMode="auto">
            <a:xfrm>
              <a:off x="2956" y="3652"/>
              <a:ext cx="112" cy="112"/>
            </a:xfrm>
            <a:prstGeom prst="ellipse">
              <a:avLst/>
            </a:prstGeom>
            <a:noFill/>
            <a:ln w="63500">
              <a:solidFill>
                <a:srgbClr val="00BB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70" name="Oval 492"/>
            <p:cNvSpPr>
              <a:spLocks noChangeArrowheads="1"/>
            </p:cNvSpPr>
            <p:nvPr/>
          </p:nvSpPr>
          <p:spPr bwMode="auto">
            <a:xfrm>
              <a:off x="2972" y="3668"/>
              <a:ext cx="80" cy="80"/>
            </a:xfrm>
            <a:prstGeom prst="ellipse">
              <a:avLst/>
            </a:prstGeom>
            <a:noFill/>
            <a:ln w="63500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71" name="Oval 493"/>
            <p:cNvSpPr>
              <a:spLocks noChangeArrowheads="1"/>
            </p:cNvSpPr>
            <p:nvPr/>
          </p:nvSpPr>
          <p:spPr bwMode="auto">
            <a:xfrm>
              <a:off x="2988" y="3684"/>
              <a:ext cx="48" cy="48"/>
            </a:xfrm>
            <a:prstGeom prst="ellipse">
              <a:avLst/>
            </a:prstGeom>
            <a:noFill/>
            <a:ln w="63500">
              <a:solidFill>
                <a:srgbClr val="00DD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72" name="Oval 494"/>
            <p:cNvSpPr>
              <a:spLocks noChangeArrowheads="1"/>
            </p:cNvSpPr>
            <p:nvPr/>
          </p:nvSpPr>
          <p:spPr bwMode="auto">
            <a:xfrm>
              <a:off x="3004" y="3700"/>
              <a:ext cx="16" cy="16"/>
            </a:xfrm>
            <a:prstGeom prst="ellipse">
              <a:avLst/>
            </a:prstGeom>
            <a:noFill/>
            <a:ln w="63500">
              <a:solidFill>
                <a:srgbClr val="00EE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73" name="Oval 495"/>
            <p:cNvSpPr>
              <a:spLocks noChangeArrowheads="1"/>
            </p:cNvSpPr>
            <p:nvPr/>
          </p:nvSpPr>
          <p:spPr bwMode="auto">
            <a:xfrm>
              <a:off x="2984" y="3680"/>
              <a:ext cx="56" cy="56"/>
            </a:xfrm>
            <a:prstGeom prst="ellipse">
              <a:avLst/>
            </a:prstGeom>
            <a:solidFill>
              <a:srgbClr val="00E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74" name="Oval 496"/>
            <p:cNvSpPr>
              <a:spLocks noChangeArrowheads="1"/>
            </p:cNvSpPr>
            <p:nvPr/>
          </p:nvSpPr>
          <p:spPr bwMode="auto">
            <a:xfrm>
              <a:off x="3068" y="3132"/>
              <a:ext cx="416" cy="416"/>
            </a:xfrm>
            <a:prstGeom prst="ellipse">
              <a:avLst/>
            </a:prstGeom>
            <a:noFill/>
            <a:ln w="635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75" name="Oval 497"/>
            <p:cNvSpPr>
              <a:spLocks noChangeArrowheads="1"/>
            </p:cNvSpPr>
            <p:nvPr/>
          </p:nvSpPr>
          <p:spPr bwMode="auto">
            <a:xfrm>
              <a:off x="3084" y="3140"/>
              <a:ext cx="384" cy="392"/>
            </a:xfrm>
            <a:prstGeom prst="ellipse">
              <a:avLst/>
            </a:prstGeom>
            <a:noFill/>
            <a:ln w="63500">
              <a:solidFill>
                <a:srgbClr val="006C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76" name="Oval 498"/>
            <p:cNvSpPr>
              <a:spLocks noChangeArrowheads="1"/>
            </p:cNvSpPr>
            <p:nvPr/>
          </p:nvSpPr>
          <p:spPr bwMode="auto">
            <a:xfrm>
              <a:off x="3100" y="3156"/>
              <a:ext cx="352" cy="360"/>
            </a:xfrm>
            <a:prstGeom prst="ellipse">
              <a:avLst/>
            </a:prstGeom>
            <a:noFill/>
            <a:ln w="63500">
              <a:solidFill>
                <a:srgbClr val="0071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77" name="Oval 499"/>
            <p:cNvSpPr>
              <a:spLocks noChangeArrowheads="1"/>
            </p:cNvSpPr>
            <p:nvPr/>
          </p:nvSpPr>
          <p:spPr bwMode="auto">
            <a:xfrm>
              <a:off x="3116" y="3172"/>
              <a:ext cx="320" cy="328"/>
            </a:xfrm>
            <a:prstGeom prst="ellipse">
              <a:avLst/>
            </a:prstGeom>
            <a:noFill/>
            <a:ln w="63500">
              <a:solidFill>
                <a:srgbClr val="0077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78" name="Oval 500"/>
            <p:cNvSpPr>
              <a:spLocks noChangeArrowheads="1"/>
            </p:cNvSpPr>
            <p:nvPr/>
          </p:nvSpPr>
          <p:spPr bwMode="auto">
            <a:xfrm>
              <a:off x="3132" y="3188"/>
              <a:ext cx="288" cy="296"/>
            </a:xfrm>
            <a:prstGeom prst="ellipse">
              <a:avLst/>
            </a:prstGeom>
            <a:noFill/>
            <a:ln w="63500">
              <a:solidFill>
                <a:srgbClr val="007D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79" name="Oval 501"/>
            <p:cNvSpPr>
              <a:spLocks noChangeArrowheads="1"/>
            </p:cNvSpPr>
            <p:nvPr/>
          </p:nvSpPr>
          <p:spPr bwMode="auto">
            <a:xfrm>
              <a:off x="3148" y="3204"/>
              <a:ext cx="264" cy="264"/>
            </a:xfrm>
            <a:prstGeom prst="ellipse">
              <a:avLst/>
            </a:prstGeom>
            <a:noFill/>
            <a:ln w="63500">
              <a:solidFill>
                <a:srgbClr val="0082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80" name="Oval 502"/>
            <p:cNvSpPr>
              <a:spLocks noChangeArrowheads="1"/>
            </p:cNvSpPr>
            <p:nvPr/>
          </p:nvSpPr>
          <p:spPr bwMode="auto">
            <a:xfrm>
              <a:off x="3164" y="3220"/>
              <a:ext cx="232" cy="232"/>
            </a:xfrm>
            <a:prstGeom prst="ellipse">
              <a:avLst/>
            </a:prstGeom>
            <a:noFill/>
            <a:ln w="635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81" name="Oval 503"/>
            <p:cNvSpPr>
              <a:spLocks noChangeArrowheads="1"/>
            </p:cNvSpPr>
            <p:nvPr/>
          </p:nvSpPr>
          <p:spPr bwMode="auto">
            <a:xfrm>
              <a:off x="3180" y="3236"/>
              <a:ext cx="200" cy="200"/>
            </a:xfrm>
            <a:prstGeom prst="ellipse">
              <a:avLst/>
            </a:prstGeom>
            <a:noFill/>
            <a:ln w="635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82" name="Oval 504"/>
            <p:cNvSpPr>
              <a:spLocks noChangeArrowheads="1"/>
            </p:cNvSpPr>
            <p:nvPr/>
          </p:nvSpPr>
          <p:spPr bwMode="auto">
            <a:xfrm>
              <a:off x="3196" y="3252"/>
              <a:ext cx="168" cy="176"/>
            </a:xfrm>
            <a:prstGeom prst="ellipse">
              <a:avLst/>
            </a:prstGeom>
            <a:noFill/>
            <a:ln w="635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83" name="Oval 505"/>
            <p:cNvSpPr>
              <a:spLocks noChangeArrowheads="1"/>
            </p:cNvSpPr>
            <p:nvPr/>
          </p:nvSpPr>
          <p:spPr bwMode="auto">
            <a:xfrm>
              <a:off x="3212" y="3268"/>
              <a:ext cx="136" cy="144"/>
            </a:xfrm>
            <a:prstGeom prst="ellipse">
              <a:avLst/>
            </a:prstGeom>
            <a:noFill/>
            <a:ln w="63500">
              <a:solidFill>
                <a:srgbClr val="00AA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84" name="Oval 506"/>
            <p:cNvSpPr>
              <a:spLocks noChangeArrowheads="1"/>
            </p:cNvSpPr>
            <p:nvPr/>
          </p:nvSpPr>
          <p:spPr bwMode="auto">
            <a:xfrm>
              <a:off x="3228" y="3284"/>
              <a:ext cx="112" cy="112"/>
            </a:xfrm>
            <a:prstGeom prst="ellipse">
              <a:avLst/>
            </a:prstGeom>
            <a:noFill/>
            <a:ln w="63500">
              <a:solidFill>
                <a:srgbClr val="00BB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85" name="Oval 507"/>
            <p:cNvSpPr>
              <a:spLocks noChangeArrowheads="1"/>
            </p:cNvSpPr>
            <p:nvPr/>
          </p:nvSpPr>
          <p:spPr bwMode="auto">
            <a:xfrm>
              <a:off x="3244" y="3300"/>
              <a:ext cx="80" cy="80"/>
            </a:xfrm>
            <a:prstGeom prst="ellipse">
              <a:avLst/>
            </a:prstGeom>
            <a:noFill/>
            <a:ln w="63500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86" name="Oval 508"/>
            <p:cNvSpPr>
              <a:spLocks noChangeArrowheads="1"/>
            </p:cNvSpPr>
            <p:nvPr/>
          </p:nvSpPr>
          <p:spPr bwMode="auto">
            <a:xfrm>
              <a:off x="3260" y="3316"/>
              <a:ext cx="48" cy="48"/>
            </a:xfrm>
            <a:prstGeom prst="ellipse">
              <a:avLst/>
            </a:prstGeom>
            <a:noFill/>
            <a:ln w="63500">
              <a:solidFill>
                <a:srgbClr val="00DD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87" name="Oval 509"/>
            <p:cNvSpPr>
              <a:spLocks noChangeArrowheads="1"/>
            </p:cNvSpPr>
            <p:nvPr/>
          </p:nvSpPr>
          <p:spPr bwMode="auto">
            <a:xfrm>
              <a:off x="3276" y="3332"/>
              <a:ext cx="16" cy="16"/>
            </a:xfrm>
            <a:prstGeom prst="ellipse">
              <a:avLst/>
            </a:prstGeom>
            <a:noFill/>
            <a:ln w="63500">
              <a:solidFill>
                <a:srgbClr val="00EE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88" name="Oval 510"/>
            <p:cNvSpPr>
              <a:spLocks noChangeArrowheads="1"/>
            </p:cNvSpPr>
            <p:nvPr/>
          </p:nvSpPr>
          <p:spPr bwMode="auto">
            <a:xfrm>
              <a:off x="3256" y="3312"/>
              <a:ext cx="56" cy="56"/>
            </a:xfrm>
            <a:prstGeom prst="ellipse">
              <a:avLst/>
            </a:prstGeom>
            <a:solidFill>
              <a:srgbClr val="00E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89" name="Oval 511"/>
            <p:cNvSpPr>
              <a:spLocks noChangeArrowheads="1"/>
            </p:cNvSpPr>
            <p:nvPr/>
          </p:nvSpPr>
          <p:spPr bwMode="auto">
            <a:xfrm>
              <a:off x="2612" y="3100"/>
              <a:ext cx="416" cy="416"/>
            </a:xfrm>
            <a:prstGeom prst="ellipse">
              <a:avLst/>
            </a:prstGeom>
            <a:noFill/>
            <a:ln w="635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90" name="Oval 512"/>
            <p:cNvSpPr>
              <a:spLocks noChangeArrowheads="1"/>
            </p:cNvSpPr>
            <p:nvPr/>
          </p:nvSpPr>
          <p:spPr bwMode="auto">
            <a:xfrm>
              <a:off x="2628" y="3108"/>
              <a:ext cx="384" cy="392"/>
            </a:xfrm>
            <a:prstGeom prst="ellipse">
              <a:avLst/>
            </a:prstGeom>
            <a:noFill/>
            <a:ln w="63500">
              <a:solidFill>
                <a:srgbClr val="006C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91" name="Oval 513"/>
            <p:cNvSpPr>
              <a:spLocks noChangeArrowheads="1"/>
            </p:cNvSpPr>
            <p:nvPr/>
          </p:nvSpPr>
          <p:spPr bwMode="auto">
            <a:xfrm>
              <a:off x="2644" y="3124"/>
              <a:ext cx="352" cy="360"/>
            </a:xfrm>
            <a:prstGeom prst="ellipse">
              <a:avLst/>
            </a:prstGeom>
            <a:noFill/>
            <a:ln w="63500">
              <a:solidFill>
                <a:srgbClr val="0071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92" name="Oval 514"/>
            <p:cNvSpPr>
              <a:spLocks noChangeArrowheads="1"/>
            </p:cNvSpPr>
            <p:nvPr/>
          </p:nvSpPr>
          <p:spPr bwMode="auto">
            <a:xfrm>
              <a:off x="2660" y="3140"/>
              <a:ext cx="320" cy="328"/>
            </a:xfrm>
            <a:prstGeom prst="ellipse">
              <a:avLst/>
            </a:prstGeom>
            <a:noFill/>
            <a:ln w="63500">
              <a:solidFill>
                <a:srgbClr val="0077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93" name="Oval 515"/>
            <p:cNvSpPr>
              <a:spLocks noChangeArrowheads="1"/>
            </p:cNvSpPr>
            <p:nvPr/>
          </p:nvSpPr>
          <p:spPr bwMode="auto">
            <a:xfrm>
              <a:off x="2676" y="3156"/>
              <a:ext cx="288" cy="296"/>
            </a:xfrm>
            <a:prstGeom prst="ellipse">
              <a:avLst/>
            </a:prstGeom>
            <a:noFill/>
            <a:ln w="63500">
              <a:solidFill>
                <a:srgbClr val="007D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94" name="Oval 516"/>
            <p:cNvSpPr>
              <a:spLocks noChangeArrowheads="1"/>
            </p:cNvSpPr>
            <p:nvPr/>
          </p:nvSpPr>
          <p:spPr bwMode="auto">
            <a:xfrm>
              <a:off x="2692" y="3172"/>
              <a:ext cx="264" cy="264"/>
            </a:xfrm>
            <a:prstGeom prst="ellipse">
              <a:avLst/>
            </a:prstGeom>
            <a:noFill/>
            <a:ln w="63500">
              <a:solidFill>
                <a:srgbClr val="0082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95" name="Oval 517"/>
            <p:cNvSpPr>
              <a:spLocks noChangeArrowheads="1"/>
            </p:cNvSpPr>
            <p:nvPr/>
          </p:nvSpPr>
          <p:spPr bwMode="auto">
            <a:xfrm>
              <a:off x="2708" y="3188"/>
              <a:ext cx="232" cy="232"/>
            </a:xfrm>
            <a:prstGeom prst="ellipse">
              <a:avLst/>
            </a:prstGeom>
            <a:noFill/>
            <a:ln w="635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96" name="Oval 518"/>
            <p:cNvSpPr>
              <a:spLocks noChangeArrowheads="1"/>
            </p:cNvSpPr>
            <p:nvPr/>
          </p:nvSpPr>
          <p:spPr bwMode="auto">
            <a:xfrm>
              <a:off x="2724" y="3204"/>
              <a:ext cx="200" cy="200"/>
            </a:xfrm>
            <a:prstGeom prst="ellipse">
              <a:avLst/>
            </a:prstGeom>
            <a:noFill/>
            <a:ln w="635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97" name="Oval 519"/>
            <p:cNvSpPr>
              <a:spLocks noChangeArrowheads="1"/>
            </p:cNvSpPr>
            <p:nvPr/>
          </p:nvSpPr>
          <p:spPr bwMode="auto">
            <a:xfrm>
              <a:off x="2740" y="3220"/>
              <a:ext cx="168" cy="176"/>
            </a:xfrm>
            <a:prstGeom prst="ellipse">
              <a:avLst/>
            </a:prstGeom>
            <a:noFill/>
            <a:ln w="635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98" name="Oval 520"/>
            <p:cNvSpPr>
              <a:spLocks noChangeArrowheads="1"/>
            </p:cNvSpPr>
            <p:nvPr/>
          </p:nvSpPr>
          <p:spPr bwMode="auto">
            <a:xfrm>
              <a:off x="2756" y="3236"/>
              <a:ext cx="136" cy="144"/>
            </a:xfrm>
            <a:prstGeom prst="ellipse">
              <a:avLst/>
            </a:prstGeom>
            <a:noFill/>
            <a:ln w="63500">
              <a:solidFill>
                <a:srgbClr val="00AA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199" name="Oval 521"/>
            <p:cNvSpPr>
              <a:spLocks noChangeArrowheads="1"/>
            </p:cNvSpPr>
            <p:nvPr/>
          </p:nvSpPr>
          <p:spPr bwMode="auto">
            <a:xfrm>
              <a:off x="2772" y="3252"/>
              <a:ext cx="112" cy="112"/>
            </a:xfrm>
            <a:prstGeom prst="ellipse">
              <a:avLst/>
            </a:prstGeom>
            <a:noFill/>
            <a:ln w="63500">
              <a:solidFill>
                <a:srgbClr val="00BB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00" name="Oval 522"/>
            <p:cNvSpPr>
              <a:spLocks noChangeArrowheads="1"/>
            </p:cNvSpPr>
            <p:nvPr/>
          </p:nvSpPr>
          <p:spPr bwMode="auto">
            <a:xfrm>
              <a:off x="2788" y="3268"/>
              <a:ext cx="80" cy="80"/>
            </a:xfrm>
            <a:prstGeom prst="ellipse">
              <a:avLst/>
            </a:prstGeom>
            <a:noFill/>
            <a:ln w="63500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01" name="Oval 523"/>
            <p:cNvSpPr>
              <a:spLocks noChangeArrowheads="1"/>
            </p:cNvSpPr>
            <p:nvPr/>
          </p:nvSpPr>
          <p:spPr bwMode="auto">
            <a:xfrm>
              <a:off x="2804" y="3284"/>
              <a:ext cx="48" cy="48"/>
            </a:xfrm>
            <a:prstGeom prst="ellipse">
              <a:avLst/>
            </a:prstGeom>
            <a:noFill/>
            <a:ln w="63500">
              <a:solidFill>
                <a:srgbClr val="00DD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02" name="Oval 524"/>
            <p:cNvSpPr>
              <a:spLocks noChangeArrowheads="1"/>
            </p:cNvSpPr>
            <p:nvPr/>
          </p:nvSpPr>
          <p:spPr bwMode="auto">
            <a:xfrm>
              <a:off x="2820" y="3300"/>
              <a:ext cx="16" cy="16"/>
            </a:xfrm>
            <a:prstGeom prst="ellipse">
              <a:avLst/>
            </a:prstGeom>
            <a:noFill/>
            <a:ln w="63500">
              <a:solidFill>
                <a:srgbClr val="00EE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03" name="Oval 525"/>
            <p:cNvSpPr>
              <a:spLocks noChangeArrowheads="1"/>
            </p:cNvSpPr>
            <p:nvPr/>
          </p:nvSpPr>
          <p:spPr bwMode="auto">
            <a:xfrm>
              <a:off x="2800" y="3280"/>
              <a:ext cx="56" cy="56"/>
            </a:xfrm>
            <a:prstGeom prst="ellipse">
              <a:avLst/>
            </a:prstGeom>
            <a:solidFill>
              <a:srgbClr val="00E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04" name="Oval 526"/>
            <p:cNvSpPr>
              <a:spLocks noChangeArrowheads="1"/>
            </p:cNvSpPr>
            <p:nvPr/>
          </p:nvSpPr>
          <p:spPr bwMode="auto">
            <a:xfrm>
              <a:off x="3284" y="2924"/>
              <a:ext cx="416" cy="416"/>
            </a:xfrm>
            <a:prstGeom prst="ellipse">
              <a:avLst/>
            </a:prstGeom>
            <a:noFill/>
            <a:ln w="635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05" name="Oval 527"/>
            <p:cNvSpPr>
              <a:spLocks noChangeArrowheads="1"/>
            </p:cNvSpPr>
            <p:nvPr/>
          </p:nvSpPr>
          <p:spPr bwMode="auto">
            <a:xfrm>
              <a:off x="3300" y="2932"/>
              <a:ext cx="384" cy="392"/>
            </a:xfrm>
            <a:prstGeom prst="ellipse">
              <a:avLst/>
            </a:prstGeom>
            <a:noFill/>
            <a:ln w="63500">
              <a:solidFill>
                <a:srgbClr val="0033AA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06" name="Oval 528"/>
            <p:cNvSpPr>
              <a:spLocks noChangeArrowheads="1"/>
            </p:cNvSpPr>
            <p:nvPr/>
          </p:nvSpPr>
          <p:spPr bwMode="auto">
            <a:xfrm>
              <a:off x="3316" y="2948"/>
              <a:ext cx="352" cy="360"/>
            </a:xfrm>
            <a:prstGeom prst="ellipse">
              <a:avLst/>
            </a:prstGeom>
            <a:noFill/>
            <a:ln w="63500">
              <a:solidFill>
                <a:srgbClr val="0033BB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07" name="Oval 529"/>
            <p:cNvSpPr>
              <a:spLocks noChangeArrowheads="1"/>
            </p:cNvSpPr>
            <p:nvPr/>
          </p:nvSpPr>
          <p:spPr bwMode="auto">
            <a:xfrm>
              <a:off x="3332" y="2964"/>
              <a:ext cx="320" cy="328"/>
            </a:xfrm>
            <a:prstGeom prst="ellipse">
              <a:avLst/>
            </a:prstGeom>
            <a:noFill/>
            <a:ln w="635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08" name="Oval 530"/>
            <p:cNvSpPr>
              <a:spLocks noChangeArrowheads="1"/>
            </p:cNvSpPr>
            <p:nvPr/>
          </p:nvSpPr>
          <p:spPr bwMode="auto">
            <a:xfrm>
              <a:off x="3348" y="2980"/>
              <a:ext cx="288" cy="296"/>
            </a:xfrm>
            <a:prstGeom prst="ellipse">
              <a:avLst/>
            </a:prstGeom>
            <a:noFill/>
            <a:ln w="63500">
              <a:solidFill>
                <a:srgbClr val="0033DD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09" name="Oval 531"/>
            <p:cNvSpPr>
              <a:spLocks noChangeArrowheads="1"/>
            </p:cNvSpPr>
            <p:nvPr/>
          </p:nvSpPr>
          <p:spPr bwMode="auto">
            <a:xfrm>
              <a:off x="3364" y="2996"/>
              <a:ext cx="264" cy="264"/>
            </a:xfrm>
            <a:prstGeom prst="ellipse">
              <a:avLst/>
            </a:prstGeom>
            <a:noFill/>
            <a:ln w="63500">
              <a:solidFill>
                <a:srgbClr val="0033EE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10" name="Oval 532"/>
            <p:cNvSpPr>
              <a:spLocks noChangeArrowheads="1"/>
            </p:cNvSpPr>
            <p:nvPr/>
          </p:nvSpPr>
          <p:spPr bwMode="auto">
            <a:xfrm>
              <a:off x="3380" y="3012"/>
              <a:ext cx="232" cy="232"/>
            </a:xfrm>
            <a:prstGeom prst="ellipse">
              <a:avLst/>
            </a:prstGeom>
            <a:noFill/>
            <a:ln w="635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11" name="Oval 533"/>
            <p:cNvSpPr>
              <a:spLocks noChangeArrowheads="1"/>
            </p:cNvSpPr>
            <p:nvPr/>
          </p:nvSpPr>
          <p:spPr bwMode="auto">
            <a:xfrm>
              <a:off x="3396" y="3028"/>
              <a:ext cx="200" cy="200"/>
            </a:xfrm>
            <a:prstGeom prst="ellipse">
              <a:avLst/>
            </a:prstGeom>
            <a:noFill/>
            <a:ln w="635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12" name="Oval 534"/>
            <p:cNvSpPr>
              <a:spLocks noChangeArrowheads="1"/>
            </p:cNvSpPr>
            <p:nvPr/>
          </p:nvSpPr>
          <p:spPr bwMode="auto">
            <a:xfrm>
              <a:off x="3412" y="3044"/>
              <a:ext cx="168" cy="176"/>
            </a:xfrm>
            <a:prstGeom prst="ellipse">
              <a:avLst/>
            </a:prstGeom>
            <a:noFill/>
            <a:ln w="63500">
              <a:solidFill>
                <a:srgbClr val="0044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13" name="Oval 535"/>
            <p:cNvSpPr>
              <a:spLocks noChangeArrowheads="1"/>
            </p:cNvSpPr>
            <p:nvPr/>
          </p:nvSpPr>
          <p:spPr bwMode="auto">
            <a:xfrm>
              <a:off x="3428" y="3060"/>
              <a:ext cx="136" cy="144"/>
            </a:xfrm>
            <a:prstGeom prst="ellipse">
              <a:avLst/>
            </a:prstGeom>
            <a:noFill/>
            <a:ln w="63500">
              <a:solidFill>
                <a:srgbClr val="0055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14" name="Oval 536"/>
            <p:cNvSpPr>
              <a:spLocks noChangeArrowheads="1"/>
            </p:cNvSpPr>
            <p:nvPr/>
          </p:nvSpPr>
          <p:spPr bwMode="auto">
            <a:xfrm>
              <a:off x="3444" y="3076"/>
              <a:ext cx="112" cy="112"/>
            </a:xfrm>
            <a:prstGeom prst="ellipse">
              <a:avLst/>
            </a:prstGeom>
            <a:noFill/>
            <a:ln w="635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15" name="Oval 537"/>
            <p:cNvSpPr>
              <a:spLocks noChangeArrowheads="1"/>
            </p:cNvSpPr>
            <p:nvPr/>
          </p:nvSpPr>
          <p:spPr bwMode="auto">
            <a:xfrm>
              <a:off x="3460" y="3092"/>
              <a:ext cx="80" cy="80"/>
            </a:xfrm>
            <a:prstGeom prst="ellipse">
              <a:avLst/>
            </a:prstGeom>
            <a:noFill/>
            <a:ln w="63500">
              <a:solidFill>
                <a:srgbClr val="0077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16" name="Oval 538"/>
            <p:cNvSpPr>
              <a:spLocks noChangeArrowheads="1"/>
            </p:cNvSpPr>
            <p:nvPr/>
          </p:nvSpPr>
          <p:spPr bwMode="auto">
            <a:xfrm>
              <a:off x="3476" y="3108"/>
              <a:ext cx="48" cy="48"/>
            </a:xfrm>
            <a:prstGeom prst="ellipse">
              <a:avLst/>
            </a:prstGeom>
            <a:noFill/>
            <a:ln w="63500">
              <a:solidFill>
                <a:srgbClr val="0088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17" name="Oval 539"/>
            <p:cNvSpPr>
              <a:spLocks noChangeArrowheads="1"/>
            </p:cNvSpPr>
            <p:nvPr/>
          </p:nvSpPr>
          <p:spPr bwMode="auto">
            <a:xfrm>
              <a:off x="3492" y="3124"/>
              <a:ext cx="16" cy="16"/>
            </a:xfrm>
            <a:prstGeom prst="ellipse">
              <a:avLst/>
            </a:prstGeom>
            <a:noFill/>
            <a:ln w="6350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18" name="Oval 540"/>
            <p:cNvSpPr>
              <a:spLocks noChangeArrowheads="1"/>
            </p:cNvSpPr>
            <p:nvPr/>
          </p:nvSpPr>
          <p:spPr bwMode="auto">
            <a:xfrm>
              <a:off x="3472" y="3104"/>
              <a:ext cx="56" cy="56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19" name="Oval 541"/>
            <p:cNvSpPr>
              <a:spLocks noChangeArrowheads="1"/>
            </p:cNvSpPr>
            <p:nvPr/>
          </p:nvSpPr>
          <p:spPr bwMode="auto">
            <a:xfrm>
              <a:off x="2380" y="2844"/>
              <a:ext cx="416" cy="416"/>
            </a:xfrm>
            <a:prstGeom prst="ellipse">
              <a:avLst/>
            </a:prstGeom>
            <a:noFill/>
            <a:ln w="635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20" name="Oval 542"/>
            <p:cNvSpPr>
              <a:spLocks noChangeArrowheads="1"/>
            </p:cNvSpPr>
            <p:nvPr/>
          </p:nvSpPr>
          <p:spPr bwMode="auto">
            <a:xfrm>
              <a:off x="2396" y="2852"/>
              <a:ext cx="384" cy="392"/>
            </a:xfrm>
            <a:prstGeom prst="ellipse">
              <a:avLst/>
            </a:prstGeom>
            <a:noFill/>
            <a:ln w="63500">
              <a:solidFill>
                <a:srgbClr val="0033AA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21" name="Oval 543"/>
            <p:cNvSpPr>
              <a:spLocks noChangeArrowheads="1"/>
            </p:cNvSpPr>
            <p:nvPr/>
          </p:nvSpPr>
          <p:spPr bwMode="auto">
            <a:xfrm>
              <a:off x="2412" y="2868"/>
              <a:ext cx="352" cy="360"/>
            </a:xfrm>
            <a:prstGeom prst="ellipse">
              <a:avLst/>
            </a:prstGeom>
            <a:noFill/>
            <a:ln w="63500">
              <a:solidFill>
                <a:srgbClr val="0033BB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22" name="Oval 544"/>
            <p:cNvSpPr>
              <a:spLocks noChangeArrowheads="1"/>
            </p:cNvSpPr>
            <p:nvPr/>
          </p:nvSpPr>
          <p:spPr bwMode="auto">
            <a:xfrm>
              <a:off x="2428" y="2884"/>
              <a:ext cx="320" cy="328"/>
            </a:xfrm>
            <a:prstGeom prst="ellipse">
              <a:avLst/>
            </a:prstGeom>
            <a:noFill/>
            <a:ln w="635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23" name="Oval 545"/>
            <p:cNvSpPr>
              <a:spLocks noChangeArrowheads="1"/>
            </p:cNvSpPr>
            <p:nvPr/>
          </p:nvSpPr>
          <p:spPr bwMode="auto">
            <a:xfrm>
              <a:off x="2444" y="2900"/>
              <a:ext cx="288" cy="296"/>
            </a:xfrm>
            <a:prstGeom prst="ellipse">
              <a:avLst/>
            </a:prstGeom>
            <a:noFill/>
            <a:ln w="63500">
              <a:solidFill>
                <a:srgbClr val="0033DD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24" name="Oval 546"/>
            <p:cNvSpPr>
              <a:spLocks noChangeArrowheads="1"/>
            </p:cNvSpPr>
            <p:nvPr/>
          </p:nvSpPr>
          <p:spPr bwMode="auto">
            <a:xfrm>
              <a:off x="2460" y="2916"/>
              <a:ext cx="264" cy="264"/>
            </a:xfrm>
            <a:prstGeom prst="ellipse">
              <a:avLst/>
            </a:prstGeom>
            <a:noFill/>
            <a:ln w="63500">
              <a:solidFill>
                <a:srgbClr val="0033EE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25" name="Oval 547"/>
            <p:cNvSpPr>
              <a:spLocks noChangeArrowheads="1"/>
            </p:cNvSpPr>
            <p:nvPr/>
          </p:nvSpPr>
          <p:spPr bwMode="auto">
            <a:xfrm>
              <a:off x="2476" y="2932"/>
              <a:ext cx="232" cy="232"/>
            </a:xfrm>
            <a:prstGeom prst="ellipse">
              <a:avLst/>
            </a:prstGeom>
            <a:noFill/>
            <a:ln w="635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26" name="Oval 548"/>
            <p:cNvSpPr>
              <a:spLocks noChangeArrowheads="1"/>
            </p:cNvSpPr>
            <p:nvPr/>
          </p:nvSpPr>
          <p:spPr bwMode="auto">
            <a:xfrm>
              <a:off x="2492" y="2948"/>
              <a:ext cx="200" cy="200"/>
            </a:xfrm>
            <a:prstGeom prst="ellipse">
              <a:avLst/>
            </a:prstGeom>
            <a:noFill/>
            <a:ln w="635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27" name="Oval 549"/>
            <p:cNvSpPr>
              <a:spLocks noChangeArrowheads="1"/>
            </p:cNvSpPr>
            <p:nvPr/>
          </p:nvSpPr>
          <p:spPr bwMode="auto">
            <a:xfrm>
              <a:off x="2508" y="2964"/>
              <a:ext cx="168" cy="176"/>
            </a:xfrm>
            <a:prstGeom prst="ellipse">
              <a:avLst/>
            </a:prstGeom>
            <a:noFill/>
            <a:ln w="63500">
              <a:solidFill>
                <a:srgbClr val="0044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28" name="Oval 550"/>
            <p:cNvSpPr>
              <a:spLocks noChangeArrowheads="1"/>
            </p:cNvSpPr>
            <p:nvPr/>
          </p:nvSpPr>
          <p:spPr bwMode="auto">
            <a:xfrm>
              <a:off x="2524" y="2980"/>
              <a:ext cx="136" cy="144"/>
            </a:xfrm>
            <a:prstGeom prst="ellipse">
              <a:avLst/>
            </a:prstGeom>
            <a:noFill/>
            <a:ln w="63500">
              <a:solidFill>
                <a:srgbClr val="0055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29" name="Oval 551"/>
            <p:cNvSpPr>
              <a:spLocks noChangeArrowheads="1"/>
            </p:cNvSpPr>
            <p:nvPr/>
          </p:nvSpPr>
          <p:spPr bwMode="auto">
            <a:xfrm>
              <a:off x="2540" y="2996"/>
              <a:ext cx="112" cy="112"/>
            </a:xfrm>
            <a:prstGeom prst="ellipse">
              <a:avLst/>
            </a:prstGeom>
            <a:noFill/>
            <a:ln w="635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30" name="Oval 552"/>
            <p:cNvSpPr>
              <a:spLocks noChangeArrowheads="1"/>
            </p:cNvSpPr>
            <p:nvPr/>
          </p:nvSpPr>
          <p:spPr bwMode="auto">
            <a:xfrm>
              <a:off x="2556" y="3012"/>
              <a:ext cx="80" cy="80"/>
            </a:xfrm>
            <a:prstGeom prst="ellipse">
              <a:avLst/>
            </a:prstGeom>
            <a:noFill/>
            <a:ln w="63500">
              <a:solidFill>
                <a:srgbClr val="0077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31" name="Oval 553"/>
            <p:cNvSpPr>
              <a:spLocks noChangeArrowheads="1"/>
            </p:cNvSpPr>
            <p:nvPr/>
          </p:nvSpPr>
          <p:spPr bwMode="auto">
            <a:xfrm>
              <a:off x="2572" y="3028"/>
              <a:ext cx="48" cy="48"/>
            </a:xfrm>
            <a:prstGeom prst="ellipse">
              <a:avLst/>
            </a:prstGeom>
            <a:noFill/>
            <a:ln w="63500">
              <a:solidFill>
                <a:srgbClr val="0088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32" name="Oval 554"/>
            <p:cNvSpPr>
              <a:spLocks noChangeArrowheads="1"/>
            </p:cNvSpPr>
            <p:nvPr/>
          </p:nvSpPr>
          <p:spPr bwMode="auto">
            <a:xfrm>
              <a:off x="2588" y="3044"/>
              <a:ext cx="16" cy="16"/>
            </a:xfrm>
            <a:prstGeom prst="ellipse">
              <a:avLst/>
            </a:prstGeom>
            <a:noFill/>
            <a:ln w="6350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33" name="Oval 555"/>
            <p:cNvSpPr>
              <a:spLocks noChangeArrowheads="1"/>
            </p:cNvSpPr>
            <p:nvPr/>
          </p:nvSpPr>
          <p:spPr bwMode="auto">
            <a:xfrm>
              <a:off x="2568" y="3024"/>
              <a:ext cx="56" cy="56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34" name="Oval 556"/>
            <p:cNvSpPr>
              <a:spLocks noChangeArrowheads="1"/>
            </p:cNvSpPr>
            <p:nvPr/>
          </p:nvSpPr>
          <p:spPr bwMode="auto">
            <a:xfrm>
              <a:off x="2828" y="2900"/>
              <a:ext cx="416" cy="416"/>
            </a:xfrm>
            <a:prstGeom prst="ellipse">
              <a:avLst/>
            </a:prstGeom>
            <a:noFill/>
            <a:ln w="635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35" name="Oval 557"/>
            <p:cNvSpPr>
              <a:spLocks noChangeArrowheads="1"/>
            </p:cNvSpPr>
            <p:nvPr/>
          </p:nvSpPr>
          <p:spPr bwMode="auto">
            <a:xfrm>
              <a:off x="2844" y="2908"/>
              <a:ext cx="384" cy="392"/>
            </a:xfrm>
            <a:prstGeom prst="ellipse">
              <a:avLst/>
            </a:prstGeom>
            <a:noFill/>
            <a:ln w="63500">
              <a:solidFill>
                <a:srgbClr val="0033AA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36" name="Oval 558"/>
            <p:cNvSpPr>
              <a:spLocks noChangeArrowheads="1"/>
            </p:cNvSpPr>
            <p:nvPr/>
          </p:nvSpPr>
          <p:spPr bwMode="auto">
            <a:xfrm>
              <a:off x="2860" y="2924"/>
              <a:ext cx="352" cy="360"/>
            </a:xfrm>
            <a:prstGeom prst="ellipse">
              <a:avLst/>
            </a:prstGeom>
            <a:noFill/>
            <a:ln w="63500">
              <a:solidFill>
                <a:srgbClr val="0033BB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37" name="Oval 559"/>
            <p:cNvSpPr>
              <a:spLocks noChangeArrowheads="1"/>
            </p:cNvSpPr>
            <p:nvPr/>
          </p:nvSpPr>
          <p:spPr bwMode="auto">
            <a:xfrm>
              <a:off x="2876" y="2940"/>
              <a:ext cx="320" cy="328"/>
            </a:xfrm>
            <a:prstGeom prst="ellipse">
              <a:avLst/>
            </a:prstGeom>
            <a:noFill/>
            <a:ln w="635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38" name="Oval 560"/>
            <p:cNvSpPr>
              <a:spLocks noChangeArrowheads="1"/>
            </p:cNvSpPr>
            <p:nvPr/>
          </p:nvSpPr>
          <p:spPr bwMode="auto">
            <a:xfrm>
              <a:off x="2892" y="2956"/>
              <a:ext cx="288" cy="296"/>
            </a:xfrm>
            <a:prstGeom prst="ellipse">
              <a:avLst/>
            </a:prstGeom>
            <a:noFill/>
            <a:ln w="63500">
              <a:solidFill>
                <a:srgbClr val="0033DD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39" name="Oval 561"/>
            <p:cNvSpPr>
              <a:spLocks noChangeArrowheads="1"/>
            </p:cNvSpPr>
            <p:nvPr/>
          </p:nvSpPr>
          <p:spPr bwMode="auto">
            <a:xfrm>
              <a:off x="2908" y="2972"/>
              <a:ext cx="264" cy="264"/>
            </a:xfrm>
            <a:prstGeom prst="ellipse">
              <a:avLst/>
            </a:prstGeom>
            <a:noFill/>
            <a:ln w="63500">
              <a:solidFill>
                <a:srgbClr val="0033EE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40" name="Oval 562"/>
            <p:cNvSpPr>
              <a:spLocks noChangeArrowheads="1"/>
            </p:cNvSpPr>
            <p:nvPr/>
          </p:nvSpPr>
          <p:spPr bwMode="auto">
            <a:xfrm>
              <a:off x="2924" y="2988"/>
              <a:ext cx="232" cy="232"/>
            </a:xfrm>
            <a:prstGeom prst="ellipse">
              <a:avLst/>
            </a:prstGeom>
            <a:noFill/>
            <a:ln w="635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41" name="Oval 563"/>
            <p:cNvSpPr>
              <a:spLocks noChangeArrowheads="1"/>
            </p:cNvSpPr>
            <p:nvPr/>
          </p:nvSpPr>
          <p:spPr bwMode="auto">
            <a:xfrm>
              <a:off x="2940" y="3004"/>
              <a:ext cx="200" cy="200"/>
            </a:xfrm>
            <a:prstGeom prst="ellipse">
              <a:avLst/>
            </a:prstGeom>
            <a:noFill/>
            <a:ln w="635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42" name="Oval 564"/>
            <p:cNvSpPr>
              <a:spLocks noChangeArrowheads="1"/>
            </p:cNvSpPr>
            <p:nvPr/>
          </p:nvSpPr>
          <p:spPr bwMode="auto">
            <a:xfrm>
              <a:off x="2956" y="3020"/>
              <a:ext cx="168" cy="176"/>
            </a:xfrm>
            <a:prstGeom prst="ellipse">
              <a:avLst/>
            </a:prstGeom>
            <a:noFill/>
            <a:ln w="63500">
              <a:solidFill>
                <a:srgbClr val="0044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43" name="Oval 565"/>
            <p:cNvSpPr>
              <a:spLocks noChangeArrowheads="1"/>
            </p:cNvSpPr>
            <p:nvPr/>
          </p:nvSpPr>
          <p:spPr bwMode="auto">
            <a:xfrm>
              <a:off x="2972" y="3036"/>
              <a:ext cx="136" cy="144"/>
            </a:xfrm>
            <a:prstGeom prst="ellipse">
              <a:avLst/>
            </a:prstGeom>
            <a:noFill/>
            <a:ln w="63500">
              <a:solidFill>
                <a:srgbClr val="0055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44" name="Oval 566"/>
            <p:cNvSpPr>
              <a:spLocks noChangeArrowheads="1"/>
            </p:cNvSpPr>
            <p:nvPr/>
          </p:nvSpPr>
          <p:spPr bwMode="auto">
            <a:xfrm>
              <a:off x="2988" y="3052"/>
              <a:ext cx="112" cy="112"/>
            </a:xfrm>
            <a:prstGeom prst="ellipse">
              <a:avLst/>
            </a:prstGeom>
            <a:noFill/>
            <a:ln w="635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45" name="Oval 567"/>
            <p:cNvSpPr>
              <a:spLocks noChangeArrowheads="1"/>
            </p:cNvSpPr>
            <p:nvPr/>
          </p:nvSpPr>
          <p:spPr bwMode="auto">
            <a:xfrm>
              <a:off x="3004" y="3068"/>
              <a:ext cx="80" cy="80"/>
            </a:xfrm>
            <a:prstGeom prst="ellipse">
              <a:avLst/>
            </a:prstGeom>
            <a:noFill/>
            <a:ln w="63500">
              <a:solidFill>
                <a:srgbClr val="0077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46" name="Oval 568"/>
            <p:cNvSpPr>
              <a:spLocks noChangeArrowheads="1"/>
            </p:cNvSpPr>
            <p:nvPr/>
          </p:nvSpPr>
          <p:spPr bwMode="auto">
            <a:xfrm>
              <a:off x="3020" y="3084"/>
              <a:ext cx="48" cy="48"/>
            </a:xfrm>
            <a:prstGeom prst="ellipse">
              <a:avLst/>
            </a:prstGeom>
            <a:noFill/>
            <a:ln w="63500">
              <a:solidFill>
                <a:srgbClr val="0088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47" name="Oval 569"/>
            <p:cNvSpPr>
              <a:spLocks noChangeArrowheads="1"/>
            </p:cNvSpPr>
            <p:nvPr/>
          </p:nvSpPr>
          <p:spPr bwMode="auto">
            <a:xfrm>
              <a:off x="3036" y="3100"/>
              <a:ext cx="16" cy="16"/>
            </a:xfrm>
            <a:prstGeom prst="ellipse">
              <a:avLst/>
            </a:prstGeom>
            <a:noFill/>
            <a:ln w="6350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48" name="Oval 570"/>
            <p:cNvSpPr>
              <a:spLocks noChangeArrowheads="1"/>
            </p:cNvSpPr>
            <p:nvPr/>
          </p:nvSpPr>
          <p:spPr bwMode="auto">
            <a:xfrm>
              <a:off x="3016" y="3080"/>
              <a:ext cx="56" cy="56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49" name="Oval 571"/>
            <p:cNvSpPr>
              <a:spLocks noChangeArrowheads="1"/>
            </p:cNvSpPr>
            <p:nvPr/>
          </p:nvSpPr>
          <p:spPr bwMode="auto">
            <a:xfrm>
              <a:off x="2748" y="3668"/>
              <a:ext cx="416" cy="416"/>
            </a:xfrm>
            <a:prstGeom prst="ellipse">
              <a:avLst/>
            </a:prstGeom>
            <a:noFill/>
            <a:ln w="635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50" name="Oval 572"/>
            <p:cNvSpPr>
              <a:spLocks noChangeArrowheads="1"/>
            </p:cNvSpPr>
            <p:nvPr/>
          </p:nvSpPr>
          <p:spPr bwMode="auto">
            <a:xfrm>
              <a:off x="2764" y="3676"/>
              <a:ext cx="384" cy="392"/>
            </a:xfrm>
            <a:prstGeom prst="ellipse">
              <a:avLst/>
            </a:prstGeom>
            <a:noFill/>
            <a:ln w="63500">
              <a:solidFill>
                <a:srgbClr val="0033AA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51" name="Oval 573"/>
            <p:cNvSpPr>
              <a:spLocks noChangeArrowheads="1"/>
            </p:cNvSpPr>
            <p:nvPr/>
          </p:nvSpPr>
          <p:spPr bwMode="auto">
            <a:xfrm>
              <a:off x="2780" y="3692"/>
              <a:ext cx="352" cy="360"/>
            </a:xfrm>
            <a:prstGeom prst="ellipse">
              <a:avLst/>
            </a:prstGeom>
            <a:noFill/>
            <a:ln w="63500">
              <a:solidFill>
                <a:srgbClr val="0033BB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52" name="Oval 574"/>
            <p:cNvSpPr>
              <a:spLocks noChangeArrowheads="1"/>
            </p:cNvSpPr>
            <p:nvPr/>
          </p:nvSpPr>
          <p:spPr bwMode="auto">
            <a:xfrm>
              <a:off x="2796" y="3708"/>
              <a:ext cx="320" cy="328"/>
            </a:xfrm>
            <a:prstGeom prst="ellipse">
              <a:avLst/>
            </a:prstGeom>
            <a:noFill/>
            <a:ln w="635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53" name="Oval 575"/>
            <p:cNvSpPr>
              <a:spLocks noChangeArrowheads="1"/>
            </p:cNvSpPr>
            <p:nvPr/>
          </p:nvSpPr>
          <p:spPr bwMode="auto">
            <a:xfrm>
              <a:off x="2812" y="3724"/>
              <a:ext cx="288" cy="296"/>
            </a:xfrm>
            <a:prstGeom prst="ellipse">
              <a:avLst/>
            </a:prstGeom>
            <a:noFill/>
            <a:ln w="63500">
              <a:solidFill>
                <a:srgbClr val="0033DD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54" name="Oval 576"/>
            <p:cNvSpPr>
              <a:spLocks noChangeArrowheads="1"/>
            </p:cNvSpPr>
            <p:nvPr/>
          </p:nvSpPr>
          <p:spPr bwMode="auto">
            <a:xfrm>
              <a:off x="2828" y="3740"/>
              <a:ext cx="264" cy="264"/>
            </a:xfrm>
            <a:prstGeom prst="ellipse">
              <a:avLst/>
            </a:prstGeom>
            <a:noFill/>
            <a:ln w="63500">
              <a:solidFill>
                <a:srgbClr val="0033EE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55" name="Oval 577"/>
            <p:cNvSpPr>
              <a:spLocks noChangeArrowheads="1"/>
            </p:cNvSpPr>
            <p:nvPr/>
          </p:nvSpPr>
          <p:spPr bwMode="auto">
            <a:xfrm>
              <a:off x="2844" y="3756"/>
              <a:ext cx="232" cy="232"/>
            </a:xfrm>
            <a:prstGeom prst="ellipse">
              <a:avLst/>
            </a:prstGeom>
            <a:noFill/>
            <a:ln w="635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56" name="Oval 578"/>
            <p:cNvSpPr>
              <a:spLocks noChangeArrowheads="1"/>
            </p:cNvSpPr>
            <p:nvPr/>
          </p:nvSpPr>
          <p:spPr bwMode="auto">
            <a:xfrm>
              <a:off x="2860" y="3772"/>
              <a:ext cx="200" cy="200"/>
            </a:xfrm>
            <a:prstGeom prst="ellipse">
              <a:avLst/>
            </a:prstGeom>
            <a:noFill/>
            <a:ln w="635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57" name="Oval 579"/>
            <p:cNvSpPr>
              <a:spLocks noChangeArrowheads="1"/>
            </p:cNvSpPr>
            <p:nvPr/>
          </p:nvSpPr>
          <p:spPr bwMode="auto">
            <a:xfrm>
              <a:off x="2876" y="3788"/>
              <a:ext cx="168" cy="176"/>
            </a:xfrm>
            <a:prstGeom prst="ellipse">
              <a:avLst/>
            </a:prstGeom>
            <a:noFill/>
            <a:ln w="63500">
              <a:solidFill>
                <a:srgbClr val="0044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58" name="Oval 580"/>
            <p:cNvSpPr>
              <a:spLocks noChangeArrowheads="1"/>
            </p:cNvSpPr>
            <p:nvPr/>
          </p:nvSpPr>
          <p:spPr bwMode="auto">
            <a:xfrm>
              <a:off x="2892" y="3804"/>
              <a:ext cx="136" cy="144"/>
            </a:xfrm>
            <a:prstGeom prst="ellipse">
              <a:avLst/>
            </a:prstGeom>
            <a:noFill/>
            <a:ln w="63500">
              <a:solidFill>
                <a:srgbClr val="0055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59" name="Oval 581"/>
            <p:cNvSpPr>
              <a:spLocks noChangeArrowheads="1"/>
            </p:cNvSpPr>
            <p:nvPr/>
          </p:nvSpPr>
          <p:spPr bwMode="auto">
            <a:xfrm>
              <a:off x="2908" y="3820"/>
              <a:ext cx="112" cy="112"/>
            </a:xfrm>
            <a:prstGeom prst="ellipse">
              <a:avLst/>
            </a:prstGeom>
            <a:noFill/>
            <a:ln w="635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60" name="Oval 582"/>
            <p:cNvSpPr>
              <a:spLocks noChangeArrowheads="1"/>
            </p:cNvSpPr>
            <p:nvPr/>
          </p:nvSpPr>
          <p:spPr bwMode="auto">
            <a:xfrm>
              <a:off x="2924" y="3836"/>
              <a:ext cx="80" cy="80"/>
            </a:xfrm>
            <a:prstGeom prst="ellipse">
              <a:avLst/>
            </a:prstGeom>
            <a:noFill/>
            <a:ln w="63500">
              <a:solidFill>
                <a:srgbClr val="0077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61" name="Oval 583"/>
            <p:cNvSpPr>
              <a:spLocks noChangeArrowheads="1"/>
            </p:cNvSpPr>
            <p:nvPr/>
          </p:nvSpPr>
          <p:spPr bwMode="auto">
            <a:xfrm>
              <a:off x="2940" y="3852"/>
              <a:ext cx="48" cy="48"/>
            </a:xfrm>
            <a:prstGeom prst="ellipse">
              <a:avLst/>
            </a:prstGeom>
            <a:noFill/>
            <a:ln w="63500">
              <a:solidFill>
                <a:srgbClr val="0088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62" name="Oval 584"/>
            <p:cNvSpPr>
              <a:spLocks noChangeArrowheads="1"/>
            </p:cNvSpPr>
            <p:nvPr/>
          </p:nvSpPr>
          <p:spPr bwMode="auto">
            <a:xfrm>
              <a:off x="2956" y="3868"/>
              <a:ext cx="16" cy="16"/>
            </a:xfrm>
            <a:prstGeom prst="ellipse">
              <a:avLst/>
            </a:prstGeom>
            <a:noFill/>
            <a:ln w="6350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63" name="Oval 585"/>
            <p:cNvSpPr>
              <a:spLocks noChangeArrowheads="1"/>
            </p:cNvSpPr>
            <p:nvPr/>
          </p:nvSpPr>
          <p:spPr bwMode="auto">
            <a:xfrm>
              <a:off x="2936" y="3848"/>
              <a:ext cx="56" cy="56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64" name="Oval 586"/>
            <p:cNvSpPr>
              <a:spLocks noChangeArrowheads="1"/>
            </p:cNvSpPr>
            <p:nvPr/>
          </p:nvSpPr>
          <p:spPr bwMode="auto">
            <a:xfrm>
              <a:off x="3020" y="3300"/>
              <a:ext cx="416" cy="416"/>
            </a:xfrm>
            <a:prstGeom prst="ellipse">
              <a:avLst/>
            </a:prstGeom>
            <a:noFill/>
            <a:ln w="635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65" name="Oval 587"/>
            <p:cNvSpPr>
              <a:spLocks noChangeArrowheads="1"/>
            </p:cNvSpPr>
            <p:nvPr/>
          </p:nvSpPr>
          <p:spPr bwMode="auto">
            <a:xfrm>
              <a:off x="3036" y="3308"/>
              <a:ext cx="384" cy="392"/>
            </a:xfrm>
            <a:prstGeom prst="ellipse">
              <a:avLst/>
            </a:prstGeom>
            <a:noFill/>
            <a:ln w="63500">
              <a:solidFill>
                <a:srgbClr val="0033AA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66" name="Oval 588"/>
            <p:cNvSpPr>
              <a:spLocks noChangeArrowheads="1"/>
            </p:cNvSpPr>
            <p:nvPr/>
          </p:nvSpPr>
          <p:spPr bwMode="auto">
            <a:xfrm>
              <a:off x="3052" y="3324"/>
              <a:ext cx="352" cy="360"/>
            </a:xfrm>
            <a:prstGeom prst="ellipse">
              <a:avLst/>
            </a:prstGeom>
            <a:noFill/>
            <a:ln w="63500">
              <a:solidFill>
                <a:srgbClr val="0033BB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67" name="Oval 589"/>
            <p:cNvSpPr>
              <a:spLocks noChangeArrowheads="1"/>
            </p:cNvSpPr>
            <p:nvPr/>
          </p:nvSpPr>
          <p:spPr bwMode="auto">
            <a:xfrm>
              <a:off x="3068" y="3340"/>
              <a:ext cx="320" cy="328"/>
            </a:xfrm>
            <a:prstGeom prst="ellipse">
              <a:avLst/>
            </a:prstGeom>
            <a:noFill/>
            <a:ln w="635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68" name="Oval 590"/>
            <p:cNvSpPr>
              <a:spLocks noChangeArrowheads="1"/>
            </p:cNvSpPr>
            <p:nvPr/>
          </p:nvSpPr>
          <p:spPr bwMode="auto">
            <a:xfrm>
              <a:off x="3084" y="3356"/>
              <a:ext cx="288" cy="296"/>
            </a:xfrm>
            <a:prstGeom prst="ellipse">
              <a:avLst/>
            </a:prstGeom>
            <a:noFill/>
            <a:ln w="63500">
              <a:solidFill>
                <a:srgbClr val="0033DD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69" name="Oval 591"/>
            <p:cNvSpPr>
              <a:spLocks noChangeArrowheads="1"/>
            </p:cNvSpPr>
            <p:nvPr/>
          </p:nvSpPr>
          <p:spPr bwMode="auto">
            <a:xfrm>
              <a:off x="3100" y="3372"/>
              <a:ext cx="264" cy="264"/>
            </a:xfrm>
            <a:prstGeom prst="ellipse">
              <a:avLst/>
            </a:prstGeom>
            <a:noFill/>
            <a:ln w="63500">
              <a:solidFill>
                <a:srgbClr val="0033EE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70" name="Oval 592"/>
            <p:cNvSpPr>
              <a:spLocks noChangeArrowheads="1"/>
            </p:cNvSpPr>
            <p:nvPr/>
          </p:nvSpPr>
          <p:spPr bwMode="auto">
            <a:xfrm>
              <a:off x="3116" y="3388"/>
              <a:ext cx="232" cy="232"/>
            </a:xfrm>
            <a:prstGeom prst="ellipse">
              <a:avLst/>
            </a:prstGeom>
            <a:noFill/>
            <a:ln w="635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71" name="Oval 593"/>
            <p:cNvSpPr>
              <a:spLocks noChangeArrowheads="1"/>
            </p:cNvSpPr>
            <p:nvPr/>
          </p:nvSpPr>
          <p:spPr bwMode="auto">
            <a:xfrm>
              <a:off x="3132" y="3404"/>
              <a:ext cx="200" cy="200"/>
            </a:xfrm>
            <a:prstGeom prst="ellipse">
              <a:avLst/>
            </a:prstGeom>
            <a:noFill/>
            <a:ln w="635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72" name="Oval 594"/>
            <p:cNvSpPr>
              <a:spLocks noChangeArrowheads="1"/>
            </p:cNvSpPr>
            <p:nvPr/>
          </p:nvSpPr>
          <p:spPr bwMode="auto">
            <a:xfrm>
              <a:off x="3148" y="3420"/>
              <a:ext cx="168" cy="176"/>
            </a:xfrm>
            <a:prstGeom prst="ellipse">
              <a:avLst/>
            </a:prstGeom>
            <a:noFill/>
            <a:ln w="63500">
              <a:solidFill>
                <a:srgbClr val="0044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73" name="Oval 595"/>
            <p:cNvSpPr>
              <a:spLocks noChangeArrowheads="1"/>
            </p:cNvSpPr>
            <p:nvPr/>
          </p:nvSpPr>
          <p:spPr bwMode="auto">
            <a:xfrm>
              <a:off x="3164" y="3436"/>
              <a:ext cx="136" cy="144"/>
            </a:xfrm>
            <a:prstGeom prst="ellipse">
              <a:avLst/>
            </a:prstGeom>
            <a:noFill/>
            <a:ln w="63500">
              <a:solidFill>
                <a:srgbClr val="0055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74" name="Oval 596"/>
            <p:cNvSpPr>
              <a:spLocks noChangeArrowheads="1"/>
            </p:cNvSpPr>
            <p:nvPr/>
          </p:nvSpPr>
          <p:spPr bwMode="auto">
            <a:xfrm>
              <a:off x="3180" y="3452"/>
              <a:ext cx="112" cy="112"/>
            </a:xfrm>
            <a:prstGeom prst="ellipse">
              <a:avLst/>
            </a:prstGeom>
            <a:noFill/>
            <a:ln w="635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75" name="Oval 597"/>
            <p:cNvSpPr>
              <a:spLocks noChangeArrowheads="1"/>
            </p:cNvSpPr>
            <p:nvPr/>
          </p:nvSpPr>
          <p:spPr bwMode="auto">
            <a:xfrm>
              <a:off x="3196" y="3468"/>
              <a:ext cx="80" cy="80"/>
            </a:xfrm>
            <a:prstGeom prst="ellipse">
              <a:avLst/>
            </a:prstGeom>
            <a:noFill/>
            <a:ln w="63500">
              <a:solidFill>
                <a:srgbClr val="0077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76" name="Oval 598"/>
            <p:cNvSpPr>
              <a:spLocks noChangeArrowheads="1"/>
            </p:cNvSpPr>
            <p:nvPr/>
          </p:nvSpPr>
          <p:spPr bwMode="auto">
            <a:xfrm>
              <a:off x="3212" y="3484"/>
              <a:ext cx="48" cy="48"/>
            </a:xfrm>
            <a:prstGeom prst="ellipse">
              <a:avLst/>
            </a:prstGeom>
            <a:noFill/>
            <a:ln w="63500">
              <a:solidFill>
                <a:srgbClr val="0088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77" name="Oval 599"/>
            <p:cNvSpPr>
              <a:spLocks noChangeArrowheads="1"/>
            </p:cNvSpPr>
            <p:nvPr/>
          </p:nvSpPr>
          <p:spPr bwMode="auto">
            <a:xfrm>
              <a:off x="3228" y="3500"/>
              <a:ext cx="16" cy="16"/>
            </a:xfrm>
            <a:prstGeom prst="ellipse">
              <a:avLst/>
            </a:prstGeom>
            <a:noFill/>
            <a:ln w="6350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78" name="Oval 600"/>
            <p:cNvSpPr>
              <a:spLocks noChangeArrowheads="1"/>
            </p:cNvSpPr>
            <p:nvPr/>
          </p:nvSpPr>
          <p:spPr bwMode="auto">
            <a:xfrm>
              <a:off x="3208" y="3480"/>
              <a:ext cx="56" cy="56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79" name="Oval 601"/>
            <p:cNvSpPr>
              <a:spLocks noChangeArrowheads="1"/>
            </p:cNvSpPr>
            <p:nvPr/>
          </p:nvSpPr>
          <p:spPr bwMode="auto">
            <a:xfrm>
              <a:off x="2548" y="3260"/>
              <a:ext cx="416" cy="416"/>
            </a:xfrm>
            <a:prstGeom prst="ellipse">
              <a:avLst/>
            </a:prstGeom>
            <a:noFill/>
            <a:ln w="635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80" name="Oval 602"/>
            <p:cNvSpPr>
              <a:spLocks noChangeArrowheads="1"/>
            </p:cNvSpPr>
            <p:nvPr/>
          </p:nvSpPr>
          <p:spPr bwMode="auto">
            <a:xfrm>
              <a:off x="2564" y="3268"/>
              <a:ext cx="384" cy="392"/>
            </a:xfrm>
            <a:prstGeom prst="ellipse">
              <a:avLst/>
            </a:prstGeom>
            <a:noFill/>
            <a:ln w="63500">
              <a:solidFill>
                <a:srgbClr val="0033AA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81" name="Oval 603"/>
            <p:cNvSpPr>
              <a:spLocks noChangeArrowheads="1"/>
            </p:cNvSpPr>
            <p:nvPr/>
          </p:nvSpPr>
          <p:spPr bwMode="auto">
            <a:xfrm>
              <a:off x="2580" y="3284"/>
              <a:ext cx="352" cy="360"/>
            </a:xfrm>
            <a:prstGeom prst="ellipse">
              <a:avLst/>
            </a:prstGeom>
            <a:noFill/>
            <a:ln w="63500">
              <a:solidFill>
                <a:srgbClr val="0033BB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82" name="Oval 604"/>
            <p:cNvSpPr>
              <a:spLocks noChangeArrowheads="1"/>
            </p:cNvSpPr>
            <p:nvPr/>
          </p:nvSpPr>
          <p:spPr bwMode="auto">
            <a:xfrm>
              <a:off x="2596" y="3300"/>
              <a:ext cx="320" cy="328"/>
            </a:xfrm>
            <a:prstGeom prst="ellipse">
              <a:avLst/>
            </a:prstGeom>
            <a:noFill/>
            <a:ln w="635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83" name="Oval 605"/>
            <p:cNvSpPr>
              <a:spLocks noChangeArrowheads="1"/>
            </p:cNvSpPr>
            <p:nvPr/>
          </p:nvSpPr>
          <p:spPr bwMode="auto">
            <a:xfrm>
              <a:off x="2612" y="3316"/>
              <a:ext cx="288" cy="296"/>
            </a:xfrm>
            <a:prstGeom prst="ellipse">
              <a:avLst/>
            </a:prstGeom>
            <a:noFill/>
            <a:ln w="63500">
              <a:solidFill>
                <a:srgbClr val="0033DD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84" name="Oval 606"/>
            <p:cNvSpPr>
              <a:spLocks noChangeArrowheads="1"/>
            </p:cNvSpPr>
            <p:nvPr/>
          </p:nvSpPr>
          <p:spPr bwMode="auto">
            <a:xfrm>
              <a:off x="2628" y="3332"/>
              <a:ext cx="264" cy="264"/>
            </a:xfrm>
            <a:prstGeom prst="ellipse">
              <a:avLst/>
            </a:prstGeom>
            <a:noFill/>
            <a:ln w="63500">
              <a:solidFill>
                <a:srgbClr val="0033EE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85" name="Oval 607"/>
            <p:cNvSpPr>
              <a:spLocks noChangeArrowheads="1"/>
            </p:cNvSpPr>
            <p:nvPr/>
          </p:nvSpPr>
          <p:spPr bwMode="auto">
            <a:xfrm>
              <a:off x="2644" y="3348"/>
              <a:ext cx="232" cy="232"/>
            </a:xfrm>
            <a:prstGeom prst="ellipse">
              <a:avLst/>
            </a:prstGeom>
            <a:noFill/>
            <a:ln w="635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86" name="Oval 608"/>
            <p:cNvSpPr>
              <a:spLocks noChangeArrowheads="1"/>
            </p:cNvSpPr>
            <p:nvPr/>
          </p:nvSpPr>
          <p:spPr bwMode="auto">
            <a:xfrm>
              <a:off x="2660" y="3364"/>
              <a:ext cx="200" cy="200"/>
            </a:xfrm>
            <a:prstGeom prst="ellipse">
              <a:avLst/>
            </a:prstGeom>
            <a:noFill/>
            <a:ln w="635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87" name="Oval 609"/>
            <p:cNvSpPr>
              <a:spLocks noChangeArrowheads="1"/>
            </p:cNvSpPr>
            <p:nvPr/>
          </p:nvSpPr>
          <p:spPr bwMode="auto">
            <a:xfrm>
              <a:off x="2676" y="3380"/>
              <a:ext cx="168" cy="176"/>
            </a:xfrm>
            <a:prstGeom prst="ellipse">
              <a:avLst/>
            </a:prstGeom>
            <a:noFill/>
            <a:ln w="63500">
              <a:solidFill>
                <a:srgbClr val="0044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88" name="Oval 610"/>
            <p:cNvSpPr>
              <a:spLocks noChangeArrowheads="1"/>
            </p:cNvSpPr>
            <p:nvPr/>
          </p:nvSpPr>
          <p:spPr bwMode="auto">
            <a:xfrm>
              <a:off x="2692" y="3396"/>
              <a:ext cx="136" cy="144"/>
            </a:xfrm>
            <a:prstGeom prst="ellipse">
              <a:avLst/>
            </a:prstGeom>
            <a:noFill/>
            <a:ln w="63500">
              <a:solidFill>
                <a:srgbClr val="0055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89" name="Oval 611"/>
            <p:cNvSpPr>
              <a:spLocks noChangeArrowheads="1"/>
            </p:cNvSpPr>
            <p:nvPr/>
          </p:nvSpPr>
          <p:spPr bwMode="auto">
            <a:xfrm>
              <a:off x="2708" y="3412"/>
              <a:ext cx="112" cy="112"/>
            </a:xfrm>
            <a:prstGeom prst="ellipse">
              <a:avLst/>
            </a:prstGeom>
            <a:noFill/>
            <a:ln w="635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90" name="Oval 612"/>
            <p:cNvSpPr>
              <a:spLocks noChangeArrowheads="1"/>
            </p:cNvSpPr>
            <p:nvPr/>
          </p:nvSpPr>
          <p:spPr bwMode="auto">
            <a:xfrm>
              <a:off x="2724" y="3428"/>
              <a:ext cx="80" cy="80"/>
            </a:xfrm>
            <a:prstGeom prst="ellipse">
              <a:avLst/>
            </a:prstGeom>
            <a:noFill/>
            <a:ln w="63500">
              <a:solidFill>
                <a:srgbClr val="0077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91" name="Oval 613"/>
            <p:cNvSpPr>
              <a:spLocks noChangeArrowheads="1"/>
            </p:cNvSpPr>
            <p:nvPr/>
          </p:nvSpPr>
          <p:spPr bwMode="auto">
            <a:xfrm>
              <a:off x="2740" y="3444"/>
              <a:ext cx="48" cy="48"/>
            </a:xfrm>
            <a:prstGeom prst="ellipse">
              <a:avLst/>
            </a:prstGeom>
            <a:noFill/>
            <a:ln w="63500">
              <a:solidFill>
                <a:srgbClr val="0088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92" name="Oval 614"/>
            <p:cNvSpPr>
              <a:spLocks noChangeArrowheads="1"/>
            </p:cNvSpPr>
            <p:nvPr/>
          </p:nvSpPr>
          <p:spPr bwMode="auto">
            <a:xfrm>
              <a:off x="2756" y="3460"/>
              <a:ext cx="16" cy="16"/>
            </a:xfrm>
            <a:prstGeom prst="ellipse">
              <a:avLst/>
            </a:prstGeom>
            <a:noFill/>
            <a:ln w="6350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93" name="Oval 615"/>
            <p:cNvSpPr>
              <a:spLocks noChangeArrowheads="1"/>
            </p:cNvSpPr>
            <p:nvPr/>
          </p:nvSpPr>
          <p:spPr bwMode="auto">
            <a:xfrm>
              <a:off x="2736" y="3440"/>
              <a:ext cx="56" cy="56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94" name="Oval 616"/>
            <p:cNvSpPr>
              <a:spLocks noChangeArrowheads="1"/>
            </p:cNvSpPr>
            <p:nvPr/>
          </p:nvSpPr>
          <p:spPr bwMode="auto">
            <a:xfrm>
              <a:off x="2756" y="3076"/>
              <a:ext cx="416" cy="416"/>
            </a:xfrm>
            <a:prstGeom prst="ellipse">
              <a:avLst/>
            </a:prstGeom>
            <a:noFill/>
            <a:ln w="63500">
              <a:solidFill>
                <a:srgbClr val="996633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95" name="Oval 617"/>
            <p:cNvSpPr>
              <a:spLocks noChangeArrowheads="1"/>
            </p:cNvSpPr>
            <p:nvPr/>
          </p:nvSpPr>
          <p:spPr bwMode="auto">
            <a:xfrm>
              <a:off x="2772" y="3084"/>
              <a:ext cx="384" cy="392"/>
            </a:xfrm>
            <a:prstGeom prst="ellipse">
              <a:avLst/>
            </a:prstGeom>
            <a:noFill/>
            <a:ln w="63500">
              <a:solidFill>
                <a:srgbClr val="A26E2A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96" name="Oval 618"/>
            <p:cNvSpPr>
              <a:spLocks noChangeArrowheads="1"/>
            </p:cNvSpPr>
            <p:nvPr/>
          </p:nvSpPr>
          <p:spPr bwMode="auto">
            <a:xfrm>
              <a:off x="2788" y="3100"/>
              <a:ext cx="352" cy="360"/>
            </a:xfrm>
            <a:prstGeom prst="ellipse">
              <a:avLst/>
            </a:prstGeom>
            <a:noFill/>
            <a:ln w="63500">
              <a:solidFill>
                <a:srgbClr val="AA7722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97" name="Oval 619"/>
            <p:cNvSpPr>
              <a:spLocks noChangeArrowheads="1"/>
            </p:cNvSpPr>
            <p:nvPr/>
          </p:nvSpPr>
          <p:spPr bwMode="auto">
            <a:xfrm>
              <a:off x="2804" y="3116"/>
              <a:ext cx="320" cy="328"/>
            </a:xfrm>
            <a:prstGeom prst="ellipse">
              <a:avLst/>
            </a:prstGeom>
            <a:noFill/>
            <a:ln w="63500">
              <a:solidFill>
                <a:srgbClr val="B38019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98" name="Oval 620"/>
            <p:cNvSpPr>
              <a:spLocks noChangeArrowheads="1"/>
            </p:cNvSpPr>
            <p:nvPr/>
          </p:nvSpPr>
          <p:spPr bwMode="auto">
            <a:xfrm>
              <a:off x="2820" y="3132"/>
              <a:ext cx="288" cy="296"/>
            </a:xfrm>
            <a:prstGeom prst="ellipse">
              <a:avLst/>
            </a:prstGeom>
            <a:noFill/>
            <a:ln w="63500">
              <a:solidFill>
                <a:srgbClr val="BB881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299" name="Oval 621"/>
            <p:cNvSpPr>
              <a:spLocks noChangeArrowheads="1"/>
            </p:cNvSpPr>
            <p:nvPr/>
          </p:nvSpPr>
          <p:spPr bwMode="auto">
            <a:xfrm>
              <a:off x="2836" y="3148"/>
              <a:ext cx="264" cy="264"/>
            </a:xfrm>
            <a:prstGeom prst="ellipse">
              <a:avLst/>
            </a:prstGeom>
            <a:noFill/>
            <a:ln w="63500">
              <a:solidFill>
                <a:srgbClr val="C49108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300" name="Oval 622"/>
            <p:cNvSpPr>
              <a:spLocks noChangeArrowheads="1"/>
            </p:cNvSpPr>
            <p:nvPr/>
          </p:nvSpPr>
          <p:spPr bwMode="auto">
            <a:xfrm>
              <a:off x="2852" y="3164"/>
              <a:ext cx="232" cy="232"/>
            </a:xfrm>
            <a:prstGeom prst="ellipse">
              <a:avLst/>
            </a:prstGeom>
            <a:noFill/>
            <a:ln w="63500">
              <a:solidFill>
                <a:srgbClr val="CC99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301" name="Oval 623"/>
            <p:cNvSpPr>
              <a:spLocks noChangeArrowheads="1"/>
            </p:cNvSpPr>
            <p:nvPr/>
          </p:nvSpPr>
          <p:spPr bwMode="auto">
            <a:xfrm>
              <a:off x="2868" y="3180"/>
              <a:ext cx="200" cy="200"/>
            </a:xfrm>
            <a:prstGeom prst="ellipse">
              <a:avLst/>
            </a:prstGeom>
            <a:noFill/>
            <a:ln w="63500">
              <a:solidFill>
                <a:srgbClr val="CC99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302" name="Oval 624"/>
            <p:cNvSpPr>
              <a:spLocks noChangeArrowheads="1"/>
            </p:cNvSpPr>
            <p:nvPr/>
          </p:nvSpPr>
          <p:spPr bwMode="auto">
            <a:xfrm>
              <a:off x="2884" y="3196"/>
              <a:ext cx="168" cy="176"/>
            </a:xfrm>
            <a:prstGeom prst="ellipse">
              <a:avLst/>
            </a:prstGeom>
            <a:noFill/>
            <a:ln w="63500">
              <a:solidFill>
                <a:srgbClr val="D5A2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303" name="Oval 625"/>
            <p:cNvSpPr>
              <a:spLocks noChangeArrowheads="1"/>
            </p:cNvSpPr>
            <p:nvPr/>
          </p:nvSpPr>
          <p:spPr bwMode="auto">
            <a:xfrm>
              <a:off x="2900" y="3212"/>
              <a:ext cx="136" cy="144"/>
            </a:xfrm>
            <a:prstGeom prst="ellipse">
              <a:avLst/>
            </a:prstGeom>
            <a:noFill/>
            <a:ln w="63500">
              <a:solidFill>
                <a:srgbClr val="DDAA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304" name="Oval 626"/>
            <p:cNvSpPr>
              <a:spLocks noChangeArrowheads="1"/>
            </p:cNvSpPr>
            <p:nvPr/>
          </p:nvSpPr>
          <p:spPr bwMode="auto">
            <a:xfrm>
              <a:off x="2916" y="3228"/>
              <a:ext cx="112" cy="112"/>
            </a:xfrm>
            <a:prstGeom prst="ellipse">
              <a:avLst/>
            </a:prstGeom>
            <a:noFill/>
            <a:ln w="63500">
              <a:solidFill>
                <a:srgbClr val="E6B3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305" name="Oval 627"/>
            <p:cNvSpPr>
              <a:spLocks noChangeArrowheads="1"/>
            </p:cNvSpPr>
            <p:nvPr/>
          </p:nvSpPr>
          <p:spPr bwMode="auto">
            <a:xfrm>
              <a:off x="2932" y="3244"/>
              <a:ext cx="80" cy="80"/>
            </a:xfrm>
            <a:prstGeom prst="ellipse">
              <a:avLst/>
            </a:prstGeom>
            <a:noFill/>
            <a:ln w="63500">
              <a:solidFill>
                <a:srgbClr val="EEBB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306" name="Oval 628"/>
            <p:cNvSpPr>
              <a:spLocks noChangeArrowheads="1"/>
            </p:cNvSpPr>
            <p:nvPr/>
          </p:nvSpPr>
          <p:spPr bwMode="auto">
            <a:xfrm>
              <a:off x="2948" y="3260"/>
              <a:ext cx="48" cy="48"/>
            </a:xfrm>
            <a:prstGeom prst="ellipse">
              <a:avLst/>
            </a:prstGeom>
            <a:noFill/>
            <a:ln w="63500">
              <a:solidFill>
                <a:srgbClr val="F7C4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307" name="Oval 629"/>
            <p:cNvSpPr>
              <a:spLocks noChangeArrowheads="1"/>
            </p:cNvSpPr>
            <p:nvPr/>
          </p:nvSpPr>
          <p:spPr bwMode="auto">
            <a:xfrm>
              <a:off x="2964" y="3276"/>
              <a:ext cx="16" cy="16"/>
            </a:xfrm>
            <a:prstGeom prst="ellipse">
              <a:avLst/>
            </a:prstGeom>
            <a:noFill/>
            <a:ln w="635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308" name="Oval 630"/>
            <p:cNvSpPr>
              <a:spLocks noChangeArrowheads="1"/>
            </p:cNvSpPr>
            <p:nvPr/>
          </p:nvSpPr>
          <p:spPr bwMode="auto">
            <a:xfrm>
              <a:off x="2944" y="3256"/>
              <a:ext cx="56" cy="5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309" name="Freeform 631"/>
            <p:cNvSpPr>
              <a:spLocks/>
            </p:cNvSpPr>
            <p:nvPr/>
          </p:nvSpPr>
          <p:spPr bwMode="auto">
            <a:xfrm>
              <a:off x="2586" y="2988"/>
              <a:ext cx="920" cy="304"/>
            </a:xfrm>
            <a:custGeom>
              <a:avLst/>
              <a:gdLst>
                <a:gd name="T0" fmla="*/ 248 w 920"/>
                <a:gd name="T1" fmla="*/ 0 h 304"/>
                <a:gd name="T2" fmla="*/ 0 w 920"/>
                <a:gd name="T3" fmla="*/ 72 h 304"/>
                <a:gd name="T4" fmla="*/ 376 w 920"/>
                <a:gd name="T5" fmla="*/ 304 h 304"/>
                <a:gd name="T6" fmla="*/ 920 w 920"/>
                <a:gd name="T7" fmla="*/ 144 h 304"/>
                <a:gd name="T8" fmla="*/ 648 w 9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0"/>
                <a:gd name="T16" fmla="*/ 0 h 304"/>
                <a:gd name="T17" fmla="*/ 920 w 9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0" h="304">
                  <a:moveTo>
                    <a:pt x="248" y="0"/>
                  </a:moveTo>
                  <a:lnTo>
                    <a:pt x="0" y="72"/>
                  </a:lnTo>
                  <a:lnTo>
                    <a:pt x="376" y="304"/>
                  </a:lnTo>
                  <a:lnTo>
                    <a:pt x="920" y="144"/>
                  </a:lnTo>
                  <a:lnTo>
                    <a:pt x="64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310" name="Line 632"/>
            <p:cNvSpPr>
              <a:spLocks noChangeShapeType="1"/>
            </p:cNvSpPr>
            <p:nvPr/>
          </p:nvSpPr>
          <p:spPr bwMode="auto">
            <a:xfrm flipV="1">
              <a:off x="2568" y="3060"/>
              <a:ext cx="16" cy="2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311" name="Line 633"/>
            <p:cNvSpPr>
              <a:spLocks noChangeShapeType="1"/>
            </p:cNvSpPr>
            <p:nvPr/>
          </p:nvSpPr>
          <p:spPr bwMode="auto">
            <a:xfrm flipV="1">
              <a:off x="2927" y="3294"/>
              <a:ext cx="38" cy="6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312" name="Line 634"/>
            <p:cNvSpPr>
              <a:spLocks noChangeShapeType="1"/>
            </p:cNvSpPr>
            <p:nvPr/>
          </p:nvSpPr>
          <p:spPr bwMode="auto">
            <a:xfrm flipV="1">
              <a:off x="3472" y="3126"/>
              <a:ext cx="32" cy="6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313" name="Freeform 635"/>
            <p:cNvSpPr>
              <a:spLocks/>
            </p:cNvSpPr>
            <p:nvPr/>
          </p:nvSpPr>
          <p:spPr bwMode="auto">
            <a:xfrm>
              <a:off x="2552" y="3638"/>
              <a:ext cx="920" cy="264"/>
            </a:xfrm>
            <a:custGeom>
              <a:avLst/>
              <a:gdLst>
                <a:gd name="T0" fmla="*/ 104 w 920"/>
                <a:gd name="T1" fmla="*/ 0 h 264"/>
                <a:gd name="T2" fmla="*/ 0 w 920"/>
                <a:gd name="T3" fmla="*/ 32 h 264"/>
                <a:gd name="T4" fmla="*/ 376 w 920"/>
                <a:gd name="T5" fmla="*/ 264 h 264"/>
                <a:gd name="T6" fmla="*/ 920 w 920"/>
                <a:gd name="T7" fmla="*/ 104 h 264"/>
                <a:gd name="T8" fmla="*/ 816 w 920"/>
                <a:gd name="T9" fmla="*/ 5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0"/>
                <a:gd name="T16" fmla="*/ 0 h 264"/>
                <a:gd name="T17" fmla="*/ 920 w 920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0" h="264">
                  <a:moveTo>
                    <a:pt x="104" y="0"/>
                  </a:moveTo>
                  <a:lnTo>
                    <a:pt x="0" y="32"/>
                  </a:lnTo>
                  <a:lnTo>
                    <a:pt x="376" y="264"/>
                  </a:lnTo>
                  <a:lnTo>
                    <a:pt x="920" y="104"/>
                  </a:lnTo>
                  <a:lnTo>
                    <a:pt x="816" y="5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19314" name="Line 636"/>
            <p:cNvSpPr>
              <a:spLocks noChangeShapeType="1"/>
            </p:cNvSpPr>
            <p:nvPr/>
          </p:nvSpPr>
          <p:spPr bwMode="auto">
            <a:xfrm flipV="1">
              <a:off x="2552" y="3576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315" name="Rectangle 637"/>
            <p:cNvSpPr>
              <a:spLocks noChangeArrowheads="1"/>
            </p:cNvSpPr>
            <p:nvPr/>
          </p:nvSpPr>
          <p:spPr bwMode="auto">
            <a:xfrm>
              <a:off x="3080" y="2688"/>
              <a:ext cx="13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FFFF"/>
                  </a:solidFill>
                  <a:latin typeface="Arial Rounded MT Bold" pitchFamily="34" charset="0"/>
                </a:rPr>
                <a:t>A</a:t>
              </a:r>
              <a:endParaRPr lang="en-US"/>
            </a:p>
          </p:txBody>
        </p:sp>
        <p:sp>
          <p:nvSpPr>
            <p:cNvPr id="19316" name="Rectangle 638"/>
            <p:cNvSpPr>
              <a:spLocks noChangeArrowheads="1"/>
            </p:cNvSpPr>
            <p:nvPr/>
          </p:nvSpPr>
          <p:spPr bwMode="auto">
            <a:xfrm>
              <a:off x="3000" y="2880"/>
              <a:ext cx="13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FFFF"/>
                  </a:solidFill>
                  <a:latin typeface="Arial Rounded MT Bold" pitchFamily="34" charset="0"/>
                </a:rPr>
                <a:t>B</a:t>
              </a:r>
              <a:endParaRPr lang="en-US"/>
            </a:p>
          </p:txBody>
        </p:sp>
        <p:sp>
          <p:nvSpPr>
            <p:cNvPr id="19317" name="Rectangle 639"/>
            <p:cNvSpPr>
              <a:spLocks noChangeArrowheads="1"/>
            </p:cNvSpPr>
            <p:nvPr/>
          </p:nvSpPr>
          <p:spPr bwMode="auto">
            <a:xfrm>
              <a:off x="2916" y="3072"/>
              <a:ext cx="1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FFFF"/>
                  </a:solidFill>
                  <a:latin typeface="Arial Rounded MT Bold" pitchFamily="34" charset="0"/>
                </a:rPr>
                <a:t>C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2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f15_03_pg63</a:t>
            </a:r>
          </a:p>
        </p:txBody>
      </p:sp>
      <p:sp>
        <p:nvSpPr>
          <p:cNvPr id="16388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57600" y="6550025"/>
            <a:ext cx="2044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Cubic closed packing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79120"/>
            <a:ext cx="8229600" cy="5699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6400" y="6400800"/>
            <a:ext cx="13589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FCC unit cell</a:t>
            </a:r>
          </a:p>
        </p:txBody>
      </p:sp>
      <p:sp>
        <p:nvSpPr>
          <p:cNvPr id="1741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f01_03_pg40</a:t>
            </a:r>
          </a:p>
        </p:txBody>
      </p:sp>
      <p:sp>
        <p:nvSpPr>
          <p:cNvPr id="1741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0" y="6400800"/>
            <a:ext cx="14271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BCC unit Cell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40" y="76200"/>
            <a:ext cx="4427220" cy="6172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500" y="41564"/>
            <a:ext cx="4381500" cy="236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0150" y="2651067"/>
            <a:ext cx="3886200" cy="3474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87624" y="2780928"/>
            <a:ext cx="526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http://www.chemtube3d.com/solidstate/_</a:t>
            </a:r>
            <a:r>
              <a:rPr lang="en-US" dirty="0" smtClean="0">
                <a:hlinkClick r:id="rId2"/>
              </a:rPr>
              <a:t>table.htm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Atoms Per Unit Cell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5775176" cy="4876800"/>
          </a:xfrm>
        </p:spPr>
        <p:txBody>
          <a:bodyPr/>
          <a:lstStyle/>
          <a:p>
            <a:r>
              <a:rPr lang="en-US" dirty="0" smtClean="0"/>
              <a:t>Corners - shared by eight unit cells (x 1/8)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Edges - shared by four unit cells (x 1/4)</a:t>
            </a:r>
          </a:p>
          <a:p>
            <a:endParaRPr lang="en-US" dirty="0" smtClean="0"/>
          </a:p>
          <a:p>
            <a:r>
              <a:rPr lang="en-US" dirty="0" smtClean="0"/>
              <a:t>Faces - shared by two unit cells (x 1/2)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324600" y="20574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629400" y="1828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486" name="Freeform 6"/>
          <p:cNvSpPr>
            <a:spLocks/>
          </p:cNvSpPr>
          <p:nvPr/>
        </p:nvSpPr>
        <p:spPr bwMode="auto">
          <a:xfrm>
            <a:off x="6324600" y="1828800"/>
            <a:ext cx="1219200" cy="228600"/>
          </a:xfrm>
          <a:custGeom>
            <a:avLst/>
            <a:gdLst>
              <a:gd name="T0" fmla="*/ 0 w 768"/>
              <a:gd name="T1" fmla="*/ 2147483647 h 144"/>
              <a:gd name="T2" fmla="*/ 2147483647 w 768"/>
              <a:gd name="T3" fmla="*/ 0 h 144"/>
              <a:gd name="T4" fmla="*/ 2147483647 w 768"/>
              <a:gd name="T5" fmla="*/ 0 h 144"/>
              <a:gd name="T6" fmla="*/ 2147483647 w 768"/>
              <a:gd name="T7" fmla="*/ 2147483647 h 144"/>
              <a:gd name="T8" fmla="*/ 0 w 76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44"/>
              <a:gd name="T17" fmla="*/ 768 w 76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44">
                <a:moveTo>
                  <a:pt x="0" y="144"/>
                </a:moveTo>
                <a:lnTo>
                  <a:pt x="192" y="0"/>
                </a:lnTo>
                <a:lnTo>
                  <a:pt x="768" y="0"/>
                </a:lnTo>
                <a:lnTo>
                  <a:pt x="576" y="144"/>
                </a:lnTo>
                <a:lnTo>
                  <a:pt x="0" y="1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487" name="Freeform 7"/>
          <p:cNvSpPr>
            <a:spLocks/>
          </p:cNvSpPr>
          <p:nvPr/>
        </p:nvSpPr>
        <p:spPr bwMode="auto">
          <a:xfrm>
            <a:off x="6324600" y="2743200"/>
            <a:ext cx="1219200" cy="228600"/>
          </a:xfrm>
          <a:custGeom>
            <a:avLst/>
            <a:gdLst>
              <a:gd name="T0" fmla="*/ 0 w 768"/>
              <a:gd name="T1" fmla="*/ 2147483647 h 144"/>
              <a:gd name="T2" fmla="*/ 2147483647 w 768"/>
              <a:gd name="T3" fmla="*/ 0 h 144"/>
              <a:gd name="T4" fmla="*/ 2147483647 w 768"/>
              <a:gd name="T5" fmla="*/ 0 h 144"/>
              <a:gd name="T6" fmla="*/ 2147483647 w 768"/>
              <a:gd name="T7" fmla="*/ 2147483647 h 144"/>
              <a:gd name="T8" fmla="*/ 0 w 76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44"/>
              <a:gd name="T17" fmla="*/ 768 w 76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44">
                <a:moveTo>
                  <a:pt x="0" y="144"/>
                </a:moveTo>
                <a:lnTo>
                  <a:pt x="192" y="0"/>
                </a:lnTo>
                <a:lnTo>
                  <a:pt x="768" y="0"/>
                </a:lnTo>
                <a:lnTo>
                  <a:pt x="576" y="144"/>
                </a:lnTo>
                <a:lnTo>
                  <a:pt x="0" y="1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62484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7467600" y="175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553200" y="175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65532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74676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6324600" y="38100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6629400" y="35814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498" name="Freeform 18"/>
          <p:cNvSpPr>
            <a:spLocks/>
          </p:cNvSpPr>
          <p:nvPr/>
        </p:nvSpPr>
        <p:spPr bwMode="auto">
          <a:xfrm>
            <a:off x="6324600" y="4495800"/>
            <a:ext cx="1219200" cy="228600"/>
          </a:xfrm>
          <a:custGeom>
            <a:avLst/>
            <a:gdLst>
              <a:gd name="T0" fmla="*/ 0 w 768"/>
              <a:gd name="T1" fmla="*/ 2147483647 h 144"/>
              <a:gd name="T2" fmla="*/ 2147483647 w 768"/>
              <a:gd name="T3" fmla="*/ 0 h 144"/>
              <a:gd name="T4" fmla="*/ 2147483647 w 768"/>
              <a:gd name="T5" fmla="*/ 0 h 144"/>
              <a:gd name="T6" fmla="*/ 2147483647 w 768"/>
              <a:gd name="T7" fmla="*/ 2147483647 h 144"/>
              <a:gd name="T8" fmla="*/ 0 w 76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44"/>
              <a:gd name="T17" fmla="*/ 768 w 76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44">
                <a:moveTo>
                  <a:pt x="0" y="144"/>
                </a:moveTo>
                <a:lnTo>
                  <a:pt x="192" y="0"/>
                </a:lnTo>
                <a:lnTo>
                  <a:pt x="768" y="0"/>
                </a:lnTo>
                <a:lnTo>
                  <a:pt x="576" y="144"/>
                </a:lnTo>
                <a:lnTo>
                  <a:pt x="0" y="1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499" name="Oval 20"/>
          <p:cNvSpPr>
            <a:spLocks noChangeArrowheads="1"/>
          </p:cNvSpPr>
          <p:nvPr/>
        </p:nvSpPr>
        <p:spPr bwMode="auto">
          <a:xfrm>
            <a:off x="62484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500" name="Oval 21"/>
          <p:cNvSpPr>
            <a:spLocks noChangeArrowheads="1"/>
          </p:cNvSpPr>
          <p:nvPr/>
        </p:nvSpPr>
        <p:spPr bwMode="auto">
          <a:xfrm>
            <a:off x="7162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501" name="Oval 22"/>
          <p:cNvSpPr>
            <a:spLocks noChangeArrowheads="1"/>
          </p:cNvSpPr>
          <p:nvPr/>
        </p:nvSpPr>
        <p:spPr bwMode="auto">
          <a:xfrm>
            <a:off x="74676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502" name="Oval 23"/>
          <p:cNvSpPr>
            <a:spLocks noChangeArrowheads="1"/>
          </p:cNvSpPr>
          <p:nvPr/>
        </p:nvSpPr>
        <p:spPr bwMode="auto">
          <a:xfrm>
            <a:off x="65532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503" name="Freeform 28"/>
          <p:cNvSpPr>
            <a:spLocks/>
          </p:cNvSpPr>
          <p:nvPr/>
        </p:nvSpPr>
        <p:spPr bwMode="auto">
          <a:xfrm>
            <a:off x="6324600" y="3581400"/>
            <a:ext cx="1219200" cy="228600"/>
          </a:xfrm>
          <a:custGeom>
            <a:avLst/>
            <a:gdLst>
              <a:gd name="T0" fmla="*/ 0 w 768"/>
              <a:gd name="T1" fmla="*/ 2147483647 h 144"/>
              <a:gd name="T2" fmla="*/ 2147483647 w 768"/>
              <a:gd name="T3" fmla="*/ 0 h 144"/>
              <a:gd name="T4" fmla="*/ 2147483647 w 768"/>
              <a:gd name="T5" fmla="*/ 0 h 144"/>
              <a:gd name="T6" fmla="*/ 2147483647 w 768"/>
              <a:gd name="T7" fmla="*/ 2147483647 h 144"/>
              <a:gd name="T8" fmla="*/ 0 w 76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44"/>
              <a:gd name="T17" fmla="*/ 768 w 76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44">
                <a:moveTo>
                  <a:pt x="0" y="144"/>
                </a:moveTo>
                <a:lnTo>
                  <a:pt x="192" y="0"/>
                </a:lnTo>
                <a:lnTo>
                  <a:pt x="768" y="0"/>
                </a:lnTo>
                <a:lnTo>
                  <a:pt x="576" y="144"/>
                </a:lnTo>
                <a:lnTo>
                  <a:pt x="0" y="1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504" name="Rectangle 29"/>
          <p:cNvSpPr>
            <a:spLocks noChangeArrowheads="1"/>
          </p:cNvSpPr>
          <p:nvPr/>
        </p:nvSpPr>
        <p:spPr bwMode="auto">
          <a:xfrm>
            <a:off x="6324600" y="55626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505" name="Rectangle 30"/>
          <p:cNvSpPr>
            <a:spLocks noChangeArrowheads="1"/>
          </p:cNvSpPr>
          <p:nvPr/>
        </p:nvSpPr>
        <p:spPr bwMode="auto">
          <a:xfrm>
            <a:off x="6629400" y="53340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506" name="Freeform 31"/>
          <p:cNvSpPr>
            <a:spLocks/>
          </p:cNvSpPr>
          <p:nvPr/>
        </p:nvSpPr>
        <p:spPr bwMode="auto">
          <a:xfrm>
            <a:off x="6324600" y="6248400"/>
            <a:ext cx="1219200" cy="228600"/>
          </a:xfrm>
          <a:custGeom>
            <a:avLst/>
            <a:gdLst>
              <a:gd name="T0" fmla="*/ 0 w 768"/>
              <a:gd name="T1" fmla="*/ 2147483647 h 144"/>
              <a:gd name="T2" fmla="*/ 2147483647 w 768"/>
              <a:gd name="T3" fmla="*/ 0 h 144"/>
              <a:gd name="T4" fmla="*/ 2147483647 w 768"/>
              <a:gd name="T5" fmla="*/ 0 h 144"/>
              <a:gd name="T6" fmla="*/ 2147483647 w 768"/>
              <a:gd name="T7" fmla="*/ 2147483647 h 144"/>
              <a:gd name="T8" fmla="*/ 0 w 76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44"/>
              <a:gd name="T17" fmla="*/ 768 w 76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44">
                <a:moveTo>
                  <a:pt x="0" y="144"/>
                </a:moveTo>
                <a:lnTo>
                  <a:pt x="192" y="0"/>
                </a:lnTo>
                <a:lnTo>
                  <a:pt x="768" y="0"/>
                </a:lnTo>
                <a:lnTo>
                  <a:pt x="576" y="144"/>
                </a:lnTo>
                <a:lnTo>
                  <a:pt x="0" y="1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507" name="Oval 33"/>
          <p:cNvSpPr>
            <a:spLocks noChangeArrowheads="1"/>
          </p:cNvSpPr>
          <p:nvPr/>
        </p:nvSpPr>
        <p:spPr bwMode="auto">
          <a:xfrm>
            <a:off x="6858000" y="627856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508" name="Oval 34"/>
          <p:cNvSpPr>
            <a:spLocks noChangeArrowheads="1"/>
          </p:cNvSpPr>
          <p:nvPr/>
        </p:nvSpPr>
        <p:spPr bwMode="auto">
          <a:xfrm>
            <a:off x="6858000" y="53657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509" name="Freeform 36"/>
          <p:cNvSpPr>
            <a:spLocks/>
          </p:cNvSpPr>
          <p:nvPr/>
        </p:nvSpPr>
        <p:spPr bwMode="auto">
          <a:xfrm>
            <a:off x="6324600" y="5334000"/>
            <a:ext cx="1219200" cy="228600"/>
          </a:xfrm>
          <a:custGeom>
            <a:avLst/>
            <a:gdLst>
              <a:gd name="T0" fmla="*/ 0 w 768"/>
              <a:gd name="T1" fmla="*/ 2147483647 h 144"/>
              <a:gd name="T2" fmla="*/ 2147483647 w 768"/>
              <a:gd name="T3" fmla="*/ 0 h 144"/>
              <a:gd name="T4" fmla="*/ 2147483647 w 768"/>
              <a:gd name="T5" fmla="*/ 0 h 144"/>
              <a:gd name="T6" fmla="*/ 2147483647 w 768"/>
              <a:gd name="T7" fmla="*/ 2147483647 h 144"/>
              <a:gd name="T8" fmla="*/ 0 w 76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44"/>
              <a:gd name="T17" fmla="*/ 768 w 76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44">
                <a:moveTo>
                  <a:pt x="0" y="144"/>
                </a:moveTo>
                <a:lnTo>
                  <a:pt x="192" y="0"/>
                </a:lnTo>
                <a:lnTo>
                  <a:pt x="768" y="0"/>
                </a:lnTo>
                <a:lnTo>
                  <a:pt x="576" y="144"/>
                </a:lnTo>
                <a:lnTo>
                  <a:pt x="0" y="1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Common Metal Structures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5715000" cy="4800600"/>
          </a:xfrm>
        </p:spPr>
        <p:txBody>
          <a:bodyPr/>
          <a:lstStyle/>
          <a:p>
            <a:r>
              <a:rPr lang="en-US" dirty="0" smtClean="0"/>
              <a:t>Face-Centered Cubic (FCC)</a:t>
            </a:r>
          </a:p>
          <a:p>
            <a:pPr lvl="1"/>
            <a:r>
              <a:rPr lang="en-US" dirty="0" smtClean="0"/>
              <a:t>8 corners x 1/8 + 6 faces x 1/2 </a:t>
            </a:r>
          </a:p>
          <a:p>
            <a:pPr lvl="1"/>
            <a:r>
              <a:rPr lang="en-US" dirty="0" smtClean="0"/>
              <a:t>1 + 3 = 4 atoms/</a:t>
            </a:r>
            <a:r>
              <a:rPr lang="en-US" dirty="0" err="1" smtClean="0"/>
              <a:t>u.c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Body-Centered Cubic (BCC)</a:t>
            </a:r>
          </a:p>
          <a:p>
            <a:pPr lvl="1"/>
            <a:r>
              <a:rPr lang="en-US" dirty="0" smtClean="0"/>
              <a:t>8 corners x 1/8 + 1 center </a:t>
            </a:r>
          </a:p>
          <a:p>
            <a:pPr lvl="1"/>
            <a:r>
              <a:rPr lang="en-US" dirty="0" smtClean="0"/>
              <a:t>1 + 1 = 2 atoms/</a:t>
            </a:r>
            <a:r>
              <a:rPr lang="en-US" dirty="0" err="1" smtClean="0"/>
              <a:t>u.c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Hexagonal Close-Packed (HCP)</a:t>
            </a:r>
          </a:p>
          <a:p>
            <a:pPr lvl="1"/>
            <a:r>
              <a:rPr lang="en-US" dirty="0" smtClean="0"/>
              <a:t>4 corners x 1/6 + </a:t>
            </a:r>
            <a:r>
              <a:rPr lang="en-US" dirty="0"/>
              <a:t>4 corners x </a:t>
            </a:r>
            <a:r>
              <a:rPr lang="en-US" dirty="0" smtClean="0"/>
              <a:t>1/12 + </a:t>
            </a:r>
            <a:r>
              <a:rPr lang="en-US" dirty="0"/>
              <a:t>1 </a:t>
            </a:r>
            <a:r>
              <a:rPr lang="en-US" dirty="0" smtClean="0"/>
              <a:t>middle </a:t>
            </a:r>
          </a:p>
          <a:p>
            <a:pPr lvl="1"/>
            <a:r>
              <a:rPr lang="en-US" dirty="0" smtClean="0"/>
              <a:t>2/3 +1/3 + 1 = 2 atoms/</a:t>
            </a:r>
            <a:r>
              <a:rPr lang="en-US" dirty="0" err="1" smtClean="0"/>
              <a:t>u.c</a:t>
            </a:r>
            <a:r>
              <a:rPr lang="en-US" dirty="0" smtClean="0"/>
              <a:t>.</a:t>
            </a:r>
          </a:p>
        </p:txBody>
      </p:sp>
      <p:grpSp>
        <p:nvGrpSpPr>
          <p:cNvPr id="2" name="Group 186"/>
          <p:cNvGrpSpPr>
            <a:grpSpLocks/>
          </p:cNvGrpSpPr>
          <p:nvPr/>
        </p:nvGrpSpPr>
        <p:grpSpPr bwMode="auto">
          <a:xfrm>
            <a:off x="6553200" y="1600200"/>
            <a:ext cx="1371600" cy="1295400"/>
            <a:chOff x="4128" y="1008"/>
            <a:chExt cx="864" cy="816"/>
          </a:xfrm>
        </p:grpSpPr>
        <p:sp>
          <p:nvSpPr>
            <p:cNvPr id="21604" name="Rectangle 4"/>
            <p:cNvSpPr>
              <a:spLocks noChangeArrowheads="1"/>
            </p:cNvSpPr>
            <p:nvPr/>
          </p:nvSpPr>
          <p:spPr bwMode="auto">
            <a:xfrm>
              <a:off x="4176" y="1200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05" name="Rectangle 5"/>
            <p:cNvSpPr>
              <a:spLocks noChangeArrowheads="1"/>
            </p:cNvSpPr>
            <p:nvPr/>
          </p:nvSpPr>
          <p:spPr bwMode="auto">
            <a:xfrm>
              <a:off x="4368" y="1056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06" name="Freeform 6"/>
            <p:cNvSpPr>
              <a:spLocks/>
            </p:cNvSpPr>
            <p:nvPr/>
          </p:nvSpPr>
          <p:spPr bwMode="auto">
            <a:xfrm>
              <a:off x="4176" y="1056"/>
              <a:ext cx="768" cy="144"/>
            </a:xfrm>
            <a:custGeom>
              <a:avLst/>
              <a:gdLst>
                <a:gd name="T0" fmla="*/ 0 w 768"/>
                <a:gd name="T1" fmla="*/ 144 h 144"/>
                <a:gd name="T2" fmla="*/ 192 w 768"/>
                <a:gd name="T3" fmla="*/ 0 h 144"/>
                <a:gd name="T4" fmla="*/ 768 w 768"/>
                <a:gd name="T5" fmla="*/ 0 h 144"/>
                <a:gd name="T6" fmla="*/ 576 w 768"/>
                <a:gd name="T7" fmla="*/ 144 h 144"/>
                <a:gd name="T8" fmla="*/ 0 w 76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144"/>
                <a:gd name="T17" fmla="*/ 768 w 76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144">
                  <a:moveTo>
                    <a:pt x="0" y="144"/>
                  </a:moveTo>
                  <a:lnTo>
                    <a:pt x="192" y="0"/>
                  </a:lnTo>
                  <a:lnTo>
                    <a:pt x="768" y="0"/>
                  </a:lnTo>
                  <a:lnTo>
                    <a:pt x="576" y="144"/>
                  </a:lnTo>
                  <a:lnTo>
                    <a:pt x="0" y="14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07" name="Freeform 7"/>
            <p:cNvSpPr>
              <a:spLocks/>
            </p:cNvSpPr>
            <p:nvPr/>
          </p:nvSpPr>
          <p:spPr bwMode="auto">
            <a:xfrm>
              <a:off x="4176" y="1632"/>
              <a:ext cx="768" cy="144"/>
            </a:xfrm>
            <a:custGeom>
              <a:avLst/>
              <a:gdLst>
                <a:gd name="T0" fmla="*/ 0 w 768"/>
                <a:gd name="T1" fmla="*/ 144 h 144"/>
                <a:gd name="T2" fmla="*/ 192 w 768"/>
                <a:gd name="T3" fmla="*/ 0 h 144"/>
                <a:gd name="T4" fmla="*/ 768 w 768"/>
                <a:gd name="T5" fmla="*/ 0 h 144"/>
                <a:gd name="T6" fmla="*/ 576 w 768"/>
                <a:gd name="T7" fmla="*/ 144 h 144"/>
                <a:gd name="T8" fmla="*/ 0 w 76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144"/>
                <a:gd name="T17" fmla="*/ 768 w 76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144">
                  <a:moveTo>
                    <a:pt x="0" y="144"/>
                  </a:moveTo>
                  <a:lnTo>
                    <a:pt x="192" y="0"/>
                  </a:lnTo>
                  <a:lnTo>
                    <a:pt x="768" y="0"/>
                  </a:lnTo>
                  <a:lnTo>
                    <a:pt x="576" y="144"/>
                  </a:lnTo>
                  <a:lnTo>
                    <a:pt x="0" y="14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08" name="Oval 8"/>
            <p:cNvSpPr>
              <a:spLocks noChangeArrowheads="1"/>
            </p:cNvSpPr>
            <p:nvPr/>
          </p:nvSpPr>
          <p:spPr bwMode="auto">
            <a:xfrm>
              <a:off x="4128" y="115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09" name="Oval 9"/>
            <p:cNvSpPr>
              <a:spLocks noChangeArrowheads="1"/>
            </p:cNvSpPr>
            <p:nvPr/>
          </p:nvSpPr>
          <p:spPr bwMode="auto">
            <a:xfrm>
              <a:off x="4704" y="115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10" name="Oval 10"/>
            <p:cNvSpPr>
              <a:spLocks noChangeArrowheads="1"/>
            </p:cNvSpPr>
            <p:nvPr/>
          </p:nvSpPr>
          <p:spPr bwMode="auto">
            <a:xfrm>
              <a:off x="4896" y="100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11" name="Oval 11"/>
            <p:cNvSpPr>
              <a:spLocks noChangeArrowheads="1"/>
            </p:cNvSpPr>
            <p:nvPr/>
          </p:nvSpPr>
          <p:spPr bwMode="auto">
            <a:xfrm>
              <a:off x="4320" y="100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12" name="Oval 12"/>
            <p:cNvSpPr>
              <a:spLocks noChangeArrowheads="1"/>
            </p:cNvSpPr>
            <p:nvPr/>
          </p:nvSpPr>
          <p:spPr bwMode="auto">
            <a:xfrm>
              <a:off x="4320" y="15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13" name="Oval 13"/>
            <p:cNvSpPr>
              <a:spLocks noChangeArrowheads="1"/>
            </p:cNvSpPr>
            <p:nvPr/>
          </p:nvSpPr>
          <p:spPr bwMode="auto">
            <a:xfrm>
              <a:off x="4896" y="15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14" name="Oval 14"/>
            <p:cNvSpPr>
              <a:spLocks noChangeArrowheads="1"/>
            </p:cNvSpPr>
            <p:nvPr/>
          </p:nvSpPr>
          <p:spPr bwMode="auto">
            <a:xfrm>
              <a:off x="4704" y="17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15" name="Oval 15"/>
            <p:cNvSpPr>
              <a:spLocks noChangeArrowheads="1"/>
            </p:cNvSpPr>
            <p:nvPr/>
          </p:nvSpPr>
          <p:spPr bwMode="auto">
            <a:xfrm>
              <a:off x="4128" y="17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16" name="Oval 16"/>
            <p:cNvSpPr>
              <a:spLocks noChangeArrowheads="1"/>
            </p:cNvSpPr>
            <p:nvPr/>
          </p:nvSpPr>
          <p:spPr bwMode="auto">
            <a:xfrm>
              <a:off x="4502" y="164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17" name="Oval 17"/>
            <p:cNvSpPr>
              <a:spLocks noChangeArrowheads="1"/>
            </p:cNvSpPr>
            <p:nvPr/>
          </p:nvSpPr>
          <p:spPr bwMode="auto">
            <a:xfrm>
              <a:off x="4537" y="1071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18" name="Oval 18"/>
            <p:cNvSpPr>
              <a:spLocks noChangeArrowheads="1"/>
            </p:cNvSpPr>
            <p:nvPr/>
          </p:nvSpPr>
          <p:spPr bwMode="auto">
            <a:xfrm>
              <a:off x="441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19" name="Oval 19"/>
            <p:cNvSpPr>
              <a:spLocks noChangeArrowheads="1"/>
            </p:cNvSpPr>
            <p:nvPr/>
          </p:nvSpPr>
          <p:spPr bwMode="auto">
            <a:xfrm>
              <a:off x="4608" y="12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20" name="Oval 20"/>
            <p:cNvSpPr>
              <a:spLocks noChangeArrowheads="1"/>
            </p:cNvSpPr>
            <p:nvPr/>
          </p:nvSpPr>
          <p:spPr bwMode="auto">
            <a:xfrm>
              <a:off x="4800" y="13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21" name="Oval 21"/>
            <p:cNvSpPr>
              <a:spLocks noChangeArrowheads="1"/>
            </p:cNvSpPr>
            <p:nvPr/>
          </p:nvSpPr>
          <p:spPr bwMode="auto">
            <a:xfrm>
              <a:off x="4224" y="13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3" name="Group 185"/>
          <p:cNvGrpSpPr>
            <a:grpSpLocks/>
          </p:cNvGrpSpPr>
          <p:nvPr/>
        </p:nvGrpSpPr>
        <p:grpSpPr bwMode="auto">
          <a:xfrm>
            <a:off x="6553200" y="3276600"/>
            <a:ext cx="1371600" cy="1295400"/>
            <a:chOff x="4128" y="2064"/>
            <a:chExt cx="864" cy="816"/>
          </a:xfrm>
        </p:grpSpPr>
        <p:sp>
          <p:nvSpPr>
            <p:cNvPr id="21591" name="Rectangle 22"/>
            <p:cNvSpPr>
              <a:spLocks noChangeArrowheads="1"/>
            </p:cNvSpPr>
            <p:nvPr/>
          </p:nvSpPr>
          <p:spPr bwMode="auto">
            <a:xfrm>
              <a:off x="4176" y="2256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92" name="Rectangle 23"/>
            <p:cNvSpPr>
              <a:spLocks noChangeArrowheads="1"/>
            </p:cNvSpPr>
            <p:nvPr/>
          </p:nvSpPr>
          <p:spPr bwMode="auto">
            <a:xfrm>
              <a:off x="4368" y="2112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93" name="Freeform 24"/>
            <p:cNvSpPr>
              <a:spLocks/>
            </p:cNvSpPr>
            <p:nvPr/>
          </p:nvSpPr>
          <p:spPr bwMode="auto">
            <a:xfrm>
              <a:off x="4176" y="2112"/>
              <a:ext cx="768" cy="144"/>
            </a:xfrm>
            <a:custGeom>
              <a:avLst/>
              <a:gdLst>
                <a:gd name="T0" fmla="*/ 0 w 768"/>
                <a:gd name="T1" fmla="*/ 144 h 144"/>
                <a:gd name="T2" fmla="*/ 192 w 768"/>
                <a:gd name="T3" fmla="*/ 0 h 144"/>
                <a:gd name="T4" fmla="*/ 768 w 768"/>
                <a:gd name="T5" fmla="*/ 0 h 144"/>
                <a:gd name="T6" fmla="*/ 576 w 768"/>
                <a:gd name="T7" fmla="*/ 144 h 144"/>
                <a:gd name="T8" fmla="*/ 0 w 76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144"/>
                <a:gd name="T17" fmla="*/ 768 w 76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144">
                  <a:moveTo>
                    <a:pt x="0" y="144"/>
                  </a:moveTo>
                  <a:lnTo>
                    <a:pt x="192" y="0"/>
                  </a:lnTo>
                  <a:lnTo>
                    <a:pt x="768" y="0"/>
                  </a:lnTo>
                  <a:lnTo>
                    <a:pt x="576" y="144"/>
                  </a:lnTo>
                  <a:lnTo>
                    <a:pt x="0" y="14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94" name="Freeform 25"/>
            <p:cNvSpPr>
              <a:spLocks/>
            </p:cNvSpPr>
            <p:nvPr/>
          </p:nvSpPr>
          <p:spPr bwMode="auto">
            <a:xfrm>
              <a:off x="4176" y="2688"/>
              <a:ext cx="768" cy="144"/>
            </a:xfrm>
            <a:custGeom>
              <a:avLst/>
              <a:gdLst>
                <a:gd name="T0" fmla="*/ 0 w 768"/>
                <a:gd name="T1" fmla="*/ 144 h 144"/>
                <a:gd name="T2" fmla="*/ 192 w 768"/>
                <a:gd name="T3" fmla="*/ 0 h 144"/>
                <a:gd name="T4" fmla="*/ 768 w 768"/>
                <a:gd name="T5" fmla="*/ 0 h 144"/>
                <a:gd name="T6" fmla="*/ 576 w 768"/>
                <a:gd name="T7" fmla="*/ 144 h 144"/>
                <a:gd name="T8" fmla="*/ 0 w 76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144"/>
                <a:gd name="T17" fmla="*/ 768 w 76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144">
                  <a:moveTo>
                    <a:pt x="0" y="144"/>
                  </a:moveTo>
                  <a:lnTo>
                    <a:pt x="192" y="0"/>
                  </a:lnTo>
                  <a:lnTo>
                    <a:pt x="768" y="0"/>
                  </a:lnTo>
                  <a:lnTo>
                    <a:pt x="576" y="144"/>
                  </a:lnTo>
                  <a:lnTo>
                    <a:pt x="0" y="14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95" name="Oval 26"/>
            <p:cNvSpPr>
              <a:spLocks noChangeArrowheads="1"/>
            </p:cNvSpPr>
            <p:nvPr/>
          </p:nvSpPr>
          <p:spPr bwMode="auto">
            <a:xfrm>
              <a:off x="4128" y="220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96" name="Oval 27"/>
            <p:cNvSpPr>
              <a:spLocks noChangeArrowheads="1"/>
            </p:cNvSpPr>
            <p:nvPr/>
          </p:nvSpPr>
          <p:spPr bwMode="auto">
            <a:xfrm>
              <a:off x="4704" y="220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97" name="Oval 28"/>
            <p:cNvSpPr>
              <a:spLocks noChangeArrowheads="1"/>
            </p:cNvSpPr>
            <p:nvPr/>
          </p:nvSpPr>
          <p:spPr bwMode="auto">
            <a:xfrm>
              <a:off x="4896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98" name="Oval 29"/>
            <p:cNvSpPr>
              <a:spLocks noChangeArrowheads="1"/>
            </p:cNvSpPr>
            <p:nvPr/>
          </p:nvSpPr>
          <p:spPr bwMode="auto">
            <a:xfrm>
              <a:off x="4320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99" name="Oval 30"/>
            <p:cNvSpPr>
              <a:spLocks noChangeArrowheads="1"/>
            </p:cNvSpPr>
            <p:nvPr/>
          </p:nvSpPr>
          <p:spPr bwMode="auto">
            <a:xfrm>
              <a:off x="4320" y="26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00" name="Oval 31"/>
            <p:cNvSpPr>
              <a:spLocks noChangeArrowheads="1"/>
            </p:cNvSpPr>
            <p:nvPr/>
          </p:nvSpPr>
          <p:spPr bwMode="auto">
            <a:xfrm>
              <a:off x="4896" y="26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01" name="Oval 32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02" name="Oval 33"/>
            <p:cNvSpPr>
              <a:spLocks noChangeArrowheads="1"/>
            </p:cNvSpPr>
            <p:nvPr/>
          </p:nvSpPr>
          <p:spPr bwMode="auto">
            <a:xfrm>
              <a:off x="4128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603" name="Oval 34"/>
            <p:cNvSpPr>
              <a:spLocks noChangeArrowheads="1"/>
            </p:cNvSpPr>
            <p:nvPr/>
          </p:nvSpPr>
          <p:spPr bwMode="auto">
            <a:xfrm>
              <a:off x="4512" y="24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4" name="Group 184"/>
          <p:cNvGrpSpPr>
            <a:grpSpLocks/>
          </p:cNvGrpSpPr>
          <p:nvPr/>
        </p:nvGrpSpPr>
        <p:grpSpPr bwMode="auto">
          <a:xfrm>
            <a:off x="7315200" y="4953000"/>
            <a:ext cx="1295400" cy="1524000"/>
            <a:chOff x="3696" y="3072"/>
            <a:chExt cx="816" cy="960"/>
          </a:xfrm>
        </p:grpSpPr>
        <p:sp>
          <p:nvSpPr>
            <p:cNvPr id="21551" name="Line 40"/>
            <p:cNvSpPr>
              <a:spLocks noChangeShapeType="1"/>
            </p:cNvSpPr>
            <p:nvPr/>
          </p:nvSpPr>
          <p:spPr bwMode="auto">
            <a:xfrm>
              <a:off x="3744" y="384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52" name="Line 41"/>
            <p:cNvSpPr>
              <a:spLocks noChangeShapeType="1"/>
            </p:cNvSpPr>
            <p:nvPr/>
          </p:nvSpPr>
          <p:spPr bwMode="auto">
            <a:xfrm flipV="1">
              <a:off x="3888" y="369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53" name="Line 42"/>
            <p:cNvSpPr>
              <a:spLocks noChangeShapeType="1"/>
            </p:cNvSpPr>
            <p:nvPr/>
          </p:nvSpPr>
          <p:spPr bwMode="auto">
            <a:xfrm>
              <a:off x="3984" y="369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54" name="Line 43"/>
            <p:cNvSpPr>
              <a:spLocks noChangeShapeType="1"/>
            </p:cNvSpPr>
            <p:nvPr/>
          </p:nvSpPr>
          <p:spPr bwMode="auto">
            <a:xfrm>
              <a:off x="3888" y="39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55" name="Line 44"/>
            <p:cNvSpPr>
              <a:spLocks noChangeShapeType="1"/>
            </p:cNvSpPr>
            <p:nvPr/>
          </p:nvSpPr>
          <p:spPr bwMode="auto">
            <a:xfrm>
              <a:off x="3984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56" name="Freeform 47"/>
            <p:cNvSpPr>
              <a:spLocks/>
            </p:cNvSpPr>
            <p:nvPr/>
          </p:nvSpPr>
          <p:spPr bwMode="auto">
            <a:xfrm>
              <a:off x="3744" y="3696"/>
              <a:ext cx="768" cy="288"/>
            </a:xfrm>
            <a:custGeom>
              <a:avLst/>
              <a:gdLst>
                <a:gd name="T0" fmla="*/ 144 w 768"/>
                <a:gd name="T1" fmla="*/ 288 h 288"/>
                <a:gd name="T2" fmla="*/ 480 w 768"/>
                <a:gd name="T3" fmla="*/ 288 h 288"/>
                <a:gd name="T4" fmla="*/ 768 w 768"/>
                <a:gd name="T5" fmla="*/ 144 h 288"/>
                <a:gd name="T6" fmla="*/ 576 w 768"/>
                <a:gd name="T7" fmla="*/ 0 h 288"/>
                <a:gd name="T8" fmla="*/ 240 w 768"/>
                <a:gd name="T9" fmla="*/ 0 h 288"/>
                <a:gd name="T10" fmla="*/ 0 w 768"/>
                <a:gd name="T11" fmla="*/ 144 h 288"/>
                <a:gd name="T12" fmla="*/ 144 w 768"/>
                <a:gd name="T13" fmla="*/ 288 h 2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288"/>
                <a:gd name="T23" fmla="*/ 768 w 768"/>
                <a:gd name="T24" fmla="*/ 288 h 2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288">
                  <a:moveTo>
                    <a:pt x="144" y="288"/>
                  </a:moveTo>
                  <a:lnTo>
                    <a:pt x="480" y="288"/>
                  </a:lnTo>
                  <a:lnTo>
                    <a:pt x="768" y="144"/>
                  </a:lnTo>
                  <a:lnTo>
                    <a:pt x="576" y="0"/>
                  </a:lnTo>
                  <a:lnTo>
                    <a:pt x="240" y="0"/>
                  </a:lnTo>
                  <a:lnTo>
                    <a:pt x="0" y="144"/>
                  </a:lnTo>
                  <a:lnTo>
                    <a:pt x="144" y="28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57" name="Oval 54"/>
            <p:cNvSpPr>
              <a:spLocks noChangeArrowheads="1"/>
            </p:cNvSpPr>
            <p:nvPr/>
          </p:nvSpPr>
          <p:spPr bwMode="auto">
            <a:xfrm>
              <a:off x="3840" y="39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58" name="Oval 55"/>
            <p:cNvSpPr>
              <a:spLocks noChangeArrowheads="1"/>
            </p:cNvSpPr>
            <p:nvPr/>
          </p:nvSpPr>
          <p:spPr bwMode="auto">
            <a:xfrm>
              <a:off x="4176" y="39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59" name="Oval 56"/>
            <p:cNvSpPr>
              <a:spLocks noChangeArrowheads="1"/>
            </p:cNvSpPr>
            <p:nvPr/>
          </p:nvSpPr>
          <p:spPr bwMode="auto">
            <a:xfrm>
              <a:off x="4416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60" name="Oval 57"/>
            <p:cNvSpPr>
              <a:spLocks noChangeArrowheads="1"/>
            </p:cNvSpPr>
            <p:nvPr/>
          </p:nvSpPr>
          <p:spPr bwMode="auto">
            <a:xfrm>
              <a:off x="4272" y="36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61" name="Oval 58"/>
            <p:cNvSpPr>
              <a:spLocks noChangeArrowheads="1"/>
            </p:cNvSpPr>
            <p:nvPr/>
          </p:nvSpPr>
          <p:spPr bwMode="auto">
            <a:xfrm>
              <a:off x="4061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62" name="Oval 59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63" name="Oval 60"/>
            <p:cNvSpPr>
              <a:spLocks noChangeArrowheads="1"/>
            </p:cNvSpPr>
            <p:nvPr/>
          </p:nvSpPr>
          <p:spPr bwMode="auto">
            <a:xfrm>
              <a:off x="3936" y="36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64" name="Line 61"/>
            <p:cNvSpPr>
              <a:spLocks noChangeShapeType="1"/>
            </p:cNvSpPr>
            <p:nvPr/>
          </p:nvSpPr>
          <p:spPr bwMode="auto">
            <a:xfrm>
              <a:off x="3744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65" name="Line 62"/>
            <p:cNvSpPr>
              <a:spLocks noChangeShapeType="1"/>
            </p:cNvSpPr>
            <p:nvPr/>
          </p:nvSpPr>
          <p:spPr bwMode="auto">
            <a:xfrm flipV="1">
              <a:off x="3888" y="312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66" name="Line 63"/>
            <p:cNvSpPr>
              <a:spLocks noChangeShapeType="1"/>
            </p:cNvSpPr>
            <p:nvPr/>
          </p:nvSpPr>
          <p:spPr bwMode="auto">
            <a:xfrm>
              <a:off x="3984" y="31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67" name="Line 64"/>
            <p:cNvSpPr>
              <a:spLocks noChangeShapeType="1"/>
            </p:cNvSpPr>
            <p:nvPr/>
          </p:nvSpPr>
          <p:spPr bwMode="auto">
            <a:xfrm>
              <a:off x="3888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68" name="Line 65"/>
            <p:cNvSpPr>
              <a:spLocks noChangeShapeType="1"/>
            </p:cNvSpPr>
            <p:nvPr/>
          </p:nvSpPr>
          <p:spPr bwMode="auto">
            <a:xfrm>
              <a:off x="3984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>
              <a:off x="3744" y="3120"/>
              <a:ext cx="768" cy="288"/>
            </a:xfrm>
            <a:custGeom>
              <a:avLst/>
              <a:gdLst>
                <a:gd name="T0" fmla="*/ 144 w 768"/>
                <a:gd name="T1" fmla="*/ 288 h 288"/>
                <a:gd name="T2" fmla="*/ 480 w 768"/>
                <a:gd name="T3" fmla="*/ 288 h 288"/>
                <a:gd name="T4" fmla="*/ 768 w 768"/>
                <a:gd name="T5" fmla="*/ 144 h 288"/>
                <a:gd name="T6" fmla="*/ 576 w 768"/>
                <a:gd name="T7" fmla="*/ 0 h 288"/>
                <a:gd name="T8" fmla="*/ 240 w 768"/>
                <a:gd name="T9" fmla="*/ 0 h 288"/>
                <a:gd name="T10" fmla="*/ 0 w 768"/>
                <a:gd name="T11" fmla="*/ 144 h 288"/>
                <a:gd name="T12" fmla="*/ 144 w 768"/>
                <a:gd name="T13" fmla="*/ 288 h 2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288"/>
                <a:gd name="T23" fmla="*/ 768 w 768"/>
                <a:gd name="T24" fmla="*/ 288 h 2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288">
                  <a:moveTo>
                    <a:pt x="144" y="288"/>
                  </a:moveTo>
                  <a:lnTo>
                    <a:pt x="480" y="288"/>
                  </a:lnTo>
                  <a:lnTo>
                    <a:pt x="768" y="144"/>
                  </a:lnTo>
                  <a:lnTo>
                    <a:pt x="576" y="0"/>
                  </a:lnTo>
                  <a:lnTo>
                    <a:pt x="240" y="0"/>
                  </a:lnTo>
                  <a:lnTo>
                    <a:pt x="0" y="144"/>
                  </a:lnTo>
                  <a:lnTo>
                    <a:pt x="144" y="28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70" name="Oval 67"/>
            <p:cNvSpPr>
              <a:spLocks noChangeArrowheads="1"/>
            </p:cNvSpPr>
            <p:nvPr/>
          </p:nvSpPr>
          <p:spPr bwMode="auto">
            <a:xfrm>
              <a:off x="3840" y="33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71" name="Oval 68"/>
            <p:cNvSpPr>
              <a:spLocks noChangeArrowheads="1"/>
            </p:cNvSpPr>
            <p:nvPr/>
          </p:nvSpPr>
          <p:spPr bwMode="auto">
            <a:xfrm>
              <a:off x="4176" y="33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72" name="Oval 69"/>
            <p:cNvSpPr>
              <a:spLocks noChangeArrowheads="1"/>
            </p:cNvSpPr>
            <p:nvPr/>
          </p:nvSpPr>
          <p:spPr bwMode="auto">
            <a:xfrm>
              <a:off x="4416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73" name="Oval 70"/>
            <p:cNvSpPr>
              <a:spLocks noChangeArrowheads="1"/>
            </p:cNvSpPr>
            <p:nvPr/>
          </p:nvSpPr>
          <p:spPr bwMode="auto">
            <a:xfrm>
              <a:off x="4272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74" name="Oval 71"/>
            <p:cNvSpPr>
              <a:spLocks noChangeArrowheads="1"/>
            </p:cNvSpPr>
            <p:nvPr/>
          </p:nvSpPr>
          <p:spPr bwMode="auto">
            <a:xfrm>
              <a:off x="4061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75" name="Oval 72"/>
            <p:cNvSpPr>
              <a:spLocks noChangeArrowheads="1"/>
            </p:cNvSpPr>
            <p:nvPr/>
          </p:nvSpPr>
          <p:spPr bwMode="auto">
            <a:xfrm>
              <a:off x="3696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76" name="Oval 73"/>
            <p:cNvSpPr>
              <a:spLocks noChangeArrowheads="1"/>
            </p:cNvSpPr>
            <p:nvPr/>
          </p:nvSpPr>
          <p:spPr bwMode="auto">
            <a:xfrm>
              <a:off x="3936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77" name="Line 74"/>
            <p:cNvSpPr>
              <a:spLocks noChangeShapeType="1"/>
            </p:cNvSpPr>
            <p:nvPr/>
          </p:nvSpPr>
          <p:spPr bwMode="auto">
            <a:xfrm>
              <a:off x="3744" y="32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78" name="Line 75"/>
            <p:cNvSpPr>
              <a:spLocks noChangeShapeType="1"/>
            </p:cNvSpPr>
            <p:nvPr/>
          </p:nvSpPr>
          <p:spPr bwMode="auto">
            <a:xfrm>
              <a:off x="3888" y="340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79" name="Line 76"/>
            <p:cNvSpPr>
              <a:spLocks noChangeShapeType="1"/>
            </p:cNvSpPr>
            <p:nvPr/>
          </p:nvSpPr>
          <p:spPr bwMode="auto">
            <a:xfrm>
              <a:off x="4224" y="340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80" name="Line 77"/>
            <p:cNvSpPr>
              <a:spLocks noChangeShapeType="1"/>
            </p:cNvSpPr>
            <p:nvPr/>
          </p:nvSpPr>
          <p:spPr bwMode="auto">
            <a:xfrm>
              <a:off x="4464" y="32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81" name="Line 78"/>
            <p:cNvSpPr>
              <a:spLocks noChangeShapeType="1"/>
            </p:cNvSpPr>
            <p:nvPr/>
          </p:nvSpPr>
          <p:spPr bwMode="auto">
            <a:xfrm>
              <a:off x="4320" y="312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82" name="Line 79"/>
            <p:cNvSpPr>
              <a:spLocks noChangeShapeType="1"/>
            </p:cNvSpPr>
            <p:nvPr/>
          </p:nvSpPr>
          <p:spPr bwMode="auto">
            <a:xfrm>
              <a:off x="3984" y="312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83" name="Line 80"/>
            <p:cNvSpPr>
              <a:spLocks noChangeShapeType="1"/>
            </p:cNvSpPr>
            <p:nvPr/>
          </p:nvSpPr>
          <p:spPr bwMode="auto">
            <a:xfrm>
              <a:off x="4107" y="32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84" name="Line 81"/>
            <p:cNvSpPr>
              <a:spLocks noChangeShapeType="1"/>
            </p:cNvSpPr>
            <p:nvPr/>
          </p:nvSpPr>
          <p:spPr bwMode="auto">
            <a:xfrm flipV="1">
              <a:off x="4272" y="3600"/>
              <a:ext cx="0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85" name="Line 82"/>
            <p:cNvSpPr>
              <a:spLocks noChangeShapeType="1"/>
            </p:cNvSpPr>
            <p:nvPr/>
          </p:nvSpPr>
          <p:spPr bwMode="auto">
            <a:xfrm flipV="1">
              <a:off x="3936" y="3600"/>
              <a:ext cx="0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86" name="Line 83"/>
            <p:cNvSpPr>
              <a:spLocks noChangeShapeType="1"/>
            </p:cNvSpPr>
            <p:nvPr/>
          </p:nvSpPr>
          <p:spPr bwMode="auto">
            <a:xfrm flipV="1">
              <a:off x="4128" y="3456"/>
              <a:ext cx="0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87" name="Oval 84"/>
            <p:cNvSpPr>
              <a:spLocks noChangeArrowheads="1"/>
            </p:cNvSpPr>
            <p:nvPr/>
          </p:nvSpPr>
          <p:spPr bwMode="auto">
            <a:xfrm>
              <a:off x="3888" y="355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88" name="Oval 85"/>
            <p:cNvSpPr>
              <a:spLocks noChangeArrowheads="1"/>
            </p:cNvSpPr>
            <p:nvPr/>
          </p:nvSpPr>
          <p:spPr bwMode="auto">
            <a:xfrm>
              <a:off x="4080" y="340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89" name="Oval 86"/>
            <p:cNvSpPr>
              <a:spLocks noChangeArrowheads="1"/>
            </p:cNvSpPr>
            <p:nvPr/>
          </p:nvSpPr>
          <p:spPr bwMode="auto">
            <a:xfrm>
              <a:off x="4224" y="355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>
              <a:off x="3936" y="3456"/>
              <a:ext cx="336" cy="144"/>
            </a:xfrm>
            <a:custGeom>
              <a:avLst/>
              <a:gdLst>
                <a:gd name="T0" fmla="*/ 0 w 336"/>
                <a:gd name="T1" fmla="*/ 144 h 144"/>
                <a:gd name="T2" fmla="*/ 192 w 336"/>
                <a:gd name="T3" fmla="*/ 0 h 144"/>
                <a:gd name="T4" fmla="*/ 336 w 336"/>
                <a:gd name="T5" fmla="*/ 144 h 144"/>
                <a:gd name="T6" fmla="*/ 0 w 33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44"/>
                <a:gd name="T14" fmla="*/ 336 w 3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44">
                  <a:moveTo>
                    <a:pt x="0" y="144"/>
                  </a:moveTo>
                  <a:lnTo>
                    <a:pt x="192" y="0"/>
                  </a:lnTo>
                  <a:lnTo>
                    <a:pt x="336" y="144"/>
                  </a:lnTo>
                  <a:lnTo>
                    <a:pt x="0" y="144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5" name="Group 183"/>
          <p:cNvGrpSpPr>
            <a:grpSpLocks/>
          </p:cNvGrpSpPr>
          <p:nvPr/>
        </p:nvGrpSpPr>
        <p:grpSpPr bwMode="auto">
          <a:xfrm>
            <a:off x="5791200" y="5029200"/>
            <a:ext cx="1219200" cy="1447800"/>
            <a:chOff x="4656" y="3120"/>
            <a:chExt cx="768" cy="912"/>
          </a:xfrm>
        </p:grpSpPr>
        <p:sp>
          <p:nvSpPr>
            <p:cNvPr id="21512" name="Line 128"/>
            <p:cNvSpPr>
              <a:spLocks noChangeShapeType="1"/>
            </p:cNvSpPr>
            <p:nvPr/>
          </p:nvSpPr>
          <p:spPr bwMode="auto">
            <a:xfrm>
              <a:off x="4656" y="3840"/>
              <a:ext cx="76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3" name="Line 129"/>
            <p:cNvSpPr>
              <a:spLocks noChangeShapeType="1"/>
            </p:cNvSpPr>
            <p:nvPr/>
          </p:nvSpPr>
          <p:spPr bwMode="auto">
            <a:xfrm flipV="1">
              <a:off x="4800" y="3696"/>
              <a:ext cx="432" cy="2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4" name="Line 130"/>
            <p:cNvSpPr>
              <a:spLocks noChangeShapeType="1"/>
            </p:cNvSpPr>
            <p:nvPr/>
          </p:nvSpPr>
          <p:spPr bwMode="auto">
            <a:xfrm>
              <a:off x="4896" y="3696"/>
              <a:ext cx="240" cy="2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5" name="Line 131"/>
            <p:cNvSpPr>
              <a:spLocks noChangeShapeType="1"/>
            </p:cNvSpPr>
            <p:nvPr/>
          </p:nvSpPr>
          <p:spPr bwMode="auto">
            <a:xfrm>
              <a:off x="4800" y="39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6" name="Line 132"/>
            <p:cNvSpPr>
              <a:spLocks noChangeShapeType="1"/>
            </p:cNvSpPr>
            <p:nvPr/>
          </p:nvSpPr>
          <p:spPr bwMode="auto">
            <a:xfrm>
              <a:off x="4896" y="3696"/>
              <a:ext cx="33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7" name="Freeform 133"/>
            <p:cNvSpPr>
              <a:spLocks/>
            </p:cNvSpPr>
            <p:nvPr/>
          </p:nvSpPr>
          <p:spPr bwMode="auto">
            <a:xfrm>
              <a:off x="4656" y="3696"/>
              <a:ext cx="768" cy="288"/>
            </a:xfrm>
            <a:custGeom>
              <a:avLst/>
              <a:gdLst>
                <a:gd name="T0" fmla="*/ 144 w 768"/>
                <a:gd name="T1" fmla="*/ 288 h 288"/>
                <a:gd name="T2" fmla="*/ 480 w 768"/>
                <a:gd name="T3" fmla="*/ 288 h 288"/>
                <a:gd name="T4" fmla="*/ 768 w 768"/>
                <a:gd name="T5" fmla="*/ 144 h 288"/>
                <a:gd name="T6" fmla="*/ 576 w 768"/>
                <a:gd name="T7" fmla="*/ 0 h 288"/>
                <a:gd name="T8" fmla="*/ 240 w 768"/>
                <a:gd name="T9" fmla="*/ 0 h 288"/>
                <a:gd name="T10" fmla="*/ 0 w 768"/>
                <a:gd name="T11" fmla="*/ 144 h 288"/>
                <a:gd name="T12" fmla="*/ 144 w 768"/>
                <a:gd name="T13" fmla="*/ 288 h 2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288"/>
                <a:gd name="T23" fmla="*/ 768 w 768"/>
                <a:gd name="T24" fmla="*/ 288 h 2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288">
                  <a:moveTo>
                    <a:pt x="144" y="288"/>
                  </a:moveTo>
                  <a:lnTo>
                    <a:pt x="480" y="288"/>
                  </a:lnTo>
                  <a:lnTo>
                    <a:pt x="768" y="144"/>
                  </a:lnTo>
                  <a:lnTo>
                    <a:pt x="576" y="0"/>
                  </a:lnTo>
                  <a:lnTo>
                    <a:pt x="240" y="0"/>
                  </a:lnTo>
                  <a:lnTo>
                    <a:pt x="0" y="144"/>
                  </a:lnTo>
                  <a:lnTo>
                    <a:pt x="144" y="288"/>
                  </a:lnTo>
                  <a:close/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18" name="Oval 134"/>
            <p:cNvSpPr>
              <a:spLocks noChangeArrowheads="1"/>
            </p:cNvSpPr>
            <p:nvPr/>
          </p:nvSpPr>
          <p:spPr bwMode="auto">
            <a:xfrm>
              <a:off x="4752" y="39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19" name="Oval 135"/>
            <p:cNvSpPr>
              <a:spLocks noChangeArrowheads="1"/>
            </p:cNvSpPr>
            <p:nvPr/>
          </p:nvSpPr>
          <p:spPr bwMode="auto">
            <a:xfrm>
              <a:off x="5088" y="39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20" name="Oval 136"/>
            <p:cNvSpPr>
              <a:spLocks noChangeArrowheads="1"/>
            </p:cNvSpPr>
            <p:nvPr/>
          </p:nvSpPr>
          <p:spPr bwMode="auto">
            <a:xfrm>
              <a:off x="5328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21" name="Oval 138"/>
            <p:cNvSpPr>
              <a:spLocks noChangeArrowheads="1"/>
            </p:cNvSpPr>
            <p:nvPr/>
          </p:nvSpPr>
          <p:spPr bwMode="auto">
            <a:xfrm>
              <a:off x="4973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22" name="Line 141"/>
            <p:cNvSpPr>
              <a:spLocks noChangeShapeType="1"/>
            </p:cNvSpPr>
            <p:nvPr/>
          </p:nvSpPr>
          <p:spPr bwMode="auto">
            <a:xfrm>
              <a:off x="4656" y="3264"/>
              <a:ext cx="76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3" name="Line 142"/>
            <p:cNvSpPr>
              <a:spLocks noChangeShapeType="1"/>
            </p:cNvSpPr>
            <p:nvPr/>
          </p:nvSpPr>
          <p:spPr bwMode="auto">
            <a:xfrm flipV="1">
              <a:off x="4800" y="3120"/>
              <a:ext cx="432" cy="2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4" name="Line 143"/>
            <p:cNvSpPr>
              <a:spLocks noChangeShapeType="1"/>
            </p:cNvSpPr>
            <p:nvPr/>
          </p:nvSpPr>
          <p:spPr bwMode="auto">
            <a:xfrm>
              <a:off x="4896" y="3120"/>
              <a:ext cx="240" cy="2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5" name="Line 144"/>
            <p:cNvSpPr>
              <a:spLocks noChangeShapeType="1"/>
            </p:cNvSpPr>
            <p:nvPr/>
          </p:nvSpPr>
          <p:spPr bwMode="auto">
            <a:xfrm>
              <a:off x="480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6" name="Line 145"/>
            <p:cNvSpPr>
              <a:spLocks noChangeShapeType="1"/>
            </p:cNvSpPr>
            <p:nvPr/>
          </p:nvSpPr>
          <p:spPr bwMode="auto">
            <a:xfrm>
              <a:off x="4896" y="3120"/>
              <a:ext cx="33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7" name="Freeform 146"/>
            <p:cNvSpPr>
              <a:spLocks/>
            </p:cNvSpPr>
            <p:nvPr/>
          </p:nvSpPr>
          <p:spPr bwMode="auto">
            <a:xfrm>
              <a:off x="4656" y="3120"/>
              <a:ext cx="768" cy="288"/>
            </a:xfrm>
            <a:custGeom>
              <a:avLst/>
              <a:gdLst>
                <a:gd name="T0" fmla="*/ 144 w 768"/>
                <a:gd name="T1" fmla="*/ 288 h 288"/>
                <a:gd name="T2" fmla="*/ 480 w 768"/>
                <a:gd name="T3" fmla="*/ 288 h 288"/>
                <a:gd name="T4" fmla="*/ 768 w 768"/>
                <a:gd name="T5" fmla="*/ 144 h 288"/>
                <a:gd name="T6" fmla="*/ 576 w 768"/>
                <a:gd name="T7" fmla="*/ 0 h 288"/>
                <a:gd name="T8" fmla="*/ 240 w 768"/>
                <a:gd name="T9" fmla="*/ 0 h 288"/>
                <a:gd name="T10" fmla="*/ 0 w 768"/>
                <a:gd name="T11" fmla="*/ 144 h 288"/>
                <a:gd name="T12" fmla="*/ 144 w 768"/>
                <a:gd name="T13" fmla="*/ 288 h 2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288"/>
                <a:gd name="T23" fmla="*/ 768 w 768"/>
                <a:gd name="T24" fmla="*/ 288 h 2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288">
                  <a:moveTo>
                    <a:pt x="144" y="288"/>
                  </a:moveTo>
                  <a:lnTo>
                    <a:pt x="480" y="288"/>
                  </a:lnTo>
                  <a:lnTo>
                    <a:pt x="768" y="144"/>
                  </a:lnTo>
                  <a:lnTo>
                    <a:pt x="576" y="0"/>
                  </a:lnTo>
                  <a:lnTo>
                    <a:pt x="240" y="0"/>
                  </a:lnTo>
                  <a:lnTo>
                    <a:pt x="0" y="144"/>
                  </a:lnTo>
                  <a:lnTo>
                    <a:pt x="144" y="288"/>
                  </a:lnTo>
                  <a:close/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28" name="Oval 147"/>
            <p:cNvSpPr>
              <a:spLocks noChangeArrowheads="1"/>
            </p:cNvSpPr>
            <p:nvPr/>
          </p:nvSpPr>
          <p:spPr bwMode="auto">
            <a:xfrm>
              <a:off x="4752" y="33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29" name="Oval 148"/>
            <p:cNvSpPr>
              <a:spLocks noChangeArrowheads="1"/>
            </p:cNvSpPr>
            <p:nvPr/>
          </p:nvSpPr>
          <p:spPr bwMode="auto">
            <a:xfrm>
              <a:off x="5088" y="33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30" name="Oval 149"/>
            <p:cNvSpPr>
              <a:spLocks noChangeArrowheads="1"/>
            </p:cNvSpPr>
            <p:nvPr/>
          </p:nvSpPr>
          <p:spPr bwMode="auto">
            <a:xfrm>
              <a:off x="5328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31" name="Oval 151"/>
            <p:cNvSpPr>
              <a:spLocks noChangeArrowheads="1"/>
            </p:cNvSpPr>
            <p:nvPr/>
          </p:nvSpPr>
          <p:spPr bwMode="auto">
            <a:xfrm>
              <a:off x="4973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32" name="Line 154"/>
            <p:cNvSpPr>
              <a:spLocks noChangeShapeType="1"/>
            </p:cNvSpPr>
            <p:nvPr/>
          </p:nvSpPr>
          <p:spPr bwMode="auto">
            <a:xfrm>
              <a:off x="4656" y="3264"/>
              <a:ext cx="0" cy="57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3" name="Line 157"/>
            <p:cNvSpPr>
              <a:spLocks noChangeShapeType="1"/>
            </p:cNvSpPr>
            <p:nvPr/>
          </p:nvSpPr>
          <p:spPr bwMode="auto">
            <a:xfrm>
              <a:off x="5376" y="326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4" name="Line 158"/>
            <p:cNvSpPr>
              <a:spLocks noChangeShapeType="1"/>
            </p:cNvSpPr>
            <p:nvPr/>
          </p:nvSpPr>
          <p:spPr bwMode="auto">
            <a:xfrm>
              <a:off x="5232" y="3120"/>
              <a:ext cx="0" cy="57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5" name="Line 159"/>
            <p:cNvSpPr>
              <a:spLocks noChangeShapeType="1"/>
            </p:cNvSpPr>
            <p:nvPr/>
          </p:nvSpPr>
          <p:spPr bwMode="auto">
            <a:xfrm>
              <a:off x="4896" y="3120"/>
              <a:ext cx="0" cy="57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6" name="Line 160"/>
            <p:cNvSpPr>
              <a:spLocks noChangeShapeType="1"/>
            </p:cNvSpPr>
            <p:nvPr/>
          </p:nvSpPr>
          <p:spPr bwMode="auto">
            <a:xfrm>
              <a:off x="5019" y="326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7" name="Line 161"/>
            <p:cNvSpPr>
              <a:spLocks noChangeShapeType="1"/>
            </p:cNvSpPr>
            <p:nvPr/>
          </p:nvSpPr>
          <p:spPr bwMode="auto">
            <a:xfrm flipV="1">
              <a:off x="5184" y="3600"/>
              <a:ext cx="0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8" name="Oval 166"/>
            <p:cNvSpPr>
              <a:spLocks noChangeArrowheads="1"/>
            </p:cNvSpPr>
            <p:nvPr/>
          </p:nvSpPr>
          <p:spPr bwMode="auto">
            <a:xfrm>
              <a:off x="5136" y="355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39" name="Line 168"/>
            <p:cNvSpPr>
              <a:spLocks noChangeShapeType="1"/>
            </p:cNvSpPr>
            <p:nvPr/>
          </p:nvSpPr>
          <p:spPr bwMode="auto">
            <a:xfrm>
              <a:off x="4800" y="34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40" name="Line 169"/>
            <p:cNvSpPr>
              <a:spLocks noChangeShapeType="1"/>
            </p:cNvSpPr>
            <p:nvPr/>
          </p:nvSpPr>
          <p:spPr bwMode="auto">
            <a:xfrm>
              <a:off x="5136" y="34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41" name="Line 172"/>
            <p:cNvSpPr>
              <a:spLocks noChangeShapeType="1"/>
            </p:cNvSpPr>
            <p:nvPr/>
          </p:nvSpPr>
          <p:spPr bwMode="auto">
            <a:xfrm flipV="1">
              <a:off x="4800" y="3888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42" name="Line 173"/>
            <p:cNvSpPr>
              <a:spLocks noChangeShapeType="1"/>
            </p:cNvSpPr>
            <p:nvPr/>
          </p:nvSpPr>
          <p:spPr bwMode="auto">
            <a:xfrm flipV="1">
              <a:off x="4871" y="3840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43" name="Line 175"/>
            <p:cNvSpPr>
              <a:spLocks noChangeShapeType="1"/>
            </p:cNvSpPr>
            <p:nvPr/>
          </p:nvSpPr>
          <p:spPr bwMode="auto">
            <a:xfrm flipV="1">
              <a:off x="4800" y="3312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44" name="Line 176"/>
            <p:cNvSpPr>
              <a:spLocks noChangeShapeType="1"/>
            </p:cNvSpPr>
            <p:nvPr/>
          </p:nvSpPr>
          <p:spPr bwMode="auto">
            <a:xfrm flipV="1">
              <a:off x="4871" y="3264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45" name="Line 177"/>
            <p:cNvSpPr>
              <a:spLocks noChangeShapeType="1"/>
            </p:cNvSpPr>
            <p:nvPr/>
          </p:nvSpPr>
          <p:spPr bwMode="auto">
            <a:xfrm>
              <a:off x="4800" y="398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46" name="Line 178"/>
            <p:cNvSpPr>
              <a:spLocks noChangeShapeType="1"/>
            </p:cNvSpPr>
            <p:nvPr/>
          </p:nvSpPr>
          <p:spPr bwMode="auto">
            <a:xfrm>
              <a:off x="5040" y="384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47" name="Line 179"/>
            <p:cNvSpPr>
              <a:spLocks noChangeShapeType="1"/>
            </p:cNvSpPr>
            <p:nvPr/>
          </p:nvSpPr>
          <p:spPr bwMode="auto">
            <a:xfrm flipV="1">
              <a:off x="5136" y="384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48" name="Line 180"/>
            <p:cNvSpPr>
              <a:spLocks noChangeShapeType="1"/>
            </p:cNvSpPr>
            <p:nvPr/>
          </p:nvSpPr>
          <p:spPr bwMode="auto">
            <a:xfrm flipV="1">
              <a:off x="5136" y="3264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49" name="Line 181"/>
            <p:cNvSpPr>
              <a:spLocks noChangeShapeType="1"/>
            </p:cNvSpPr>
            <p:nvPr/>
          </p:nvSpPr>
          <p:spPr bwMode="auto">
            <a:xfrm>
              <a:off x="5040" y="326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50" name="Line 182"/>
            <p:cNvSpPr>
              <a:spLocks noChangeShapeType="1"/>
            </p:cNvSpPr>
            <p:nvPr/>
          </p:nvSpPr>
          <p:spPr bwMode="auto">
            <a:xfrm>
              <a:off x="4800" y="34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584" y="1124744"/>
            <a:ext cx="604867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98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384175"/>
            <a:ext cx="812323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85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533400" y="1143000"/>
            <a:ext cx="77993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/>
              <a:t>•  Rare due to low packing density</a:t>
            </a:r>
            <a:r>
              <a:rPr lang="en-US" sz="2200"/>
              <a:t> (</a:t>
            </a:r>
            <a:r>
              <a:rPr lang="en-US" sz="2200">
                <a:solidFill>
                  <a:srgbClr val="0066FF"/>
                </a:solidFill>
              </a:rPr>
              <a:t>only Po has this structure</a:t>
            </a:r>
            <a:r>
              <a:rPr lang="en-US" sz="2200"/>
              <a:t>)</a:t>
            </a:r>
            <a:endParaRPr lang="en-US"/>
          </a:p>
          <a:p>
            <a:pPr algn="ctr" eaLnBrk="0" hangingPunct="0"/>
            <a:r>
              <a:rPr lang="en-US"/>
              <a:t>•  </a:t>
            </a:r>
            <a:r>
              <a:rPr lang="en-US">
                <a:solidFill>
                  <a:schemeClr val="accent2"/>
                </a:solidFill>
              </a:rPr>
              <a:t>Close-packed directions</a:t>
            </a:r>
            <a:r>
              <a:rPr lang="en-US"/>
              <a:t> are cube edges.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5348288" y="2209800"/>
            <a:ext cx="31099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200"/>
              <a:t>•  </a:t>
            </a:r>
            <a:r>
              <a:rPr lang="en-US" sz="2200">
                <a:solidFill>
                  <a:schemeClr val="accent2"/>
                </a:solidFill>
              </a:rPr>
              <a:t>Coordination #</a:t>
            </a:r>
            <a:r>
              <a:rPr lang="en-US" sz="2200"/>
              <a:t> = 6</a:t>
            </a:r>
          </a:p>
          <a:p>
            <a:pPr algn="ctr" eaLnBrk="0" hangingPunct="0"/>
            <a:r>
              <a:rPr lang="en-US" sz="2200"/>
              <a:t>   (# nearest neighbors)</a:t>
            </a:r>
          </a:p>
        </p:txBody>
      </p:sp>
      <p:sp>
        <p:nvSpPr>
          <p:cNvPr id="2458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Simple Cubic Structure (SC)</a:t>
            </a:r>
          </a:p>
        </p:txBody>
      </p:sp>
      <p:pic>
        <p:nvPicPr>
          <p:cNvPr id="435212" name="Slide_3_7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325" y="2393950"/>
            <a:ext cx="35433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220" y="2952432"/>
            <a:ext cx="1813560" cy="1927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070" y="5105400"/>
            <a:ext cx="116586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52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352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521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3521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28688"/>
          </a:xfrm>
        </p:spPr>
        <p:txBody>
          <a:bodyPr/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Indexing of Crystallographic directions in hexagonal system</a:t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en-IN" sz="36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0" y="2279774"/>
            <a:ext cx="914558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9875" indent="-269875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Four Index system: </a:t>
            </a:r>
          </a:p>
          <a:p>
            <a:pPr marL="727075" lvl="1" indent="-269875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Indexing algorithm is same as cubic system. </a:t>
            </a:r>
          </a:p>
          <a:p>
            <a:pPr marL="727075" lvl="1" indent="-269875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Take perpendicular projections on the axes</a:t>
            </a:r>
          </a:p>
          <a:p>
            <a:pPr marL="727075" lvl="1" indent="-269875">
              <a:buFont typeface="Wingdings" pitchFamily="2" charset="2"/>
              <a:buChar char="§"/>
            </a:pPr>
            <a:endParaRPr lang="en-US" sz="2400" dirty="0" smtClean="0">
              <a:solidFill>
                <a:srgbClr val="008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69875" indent="-269875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9900CC"/>
                </a:solidFill>
                <a:latin typeface="Times New Roman" charset="0"/>
                <a:ea typeface="Times New Roman" charset="0"/>
                <a:cs typeface="Times New Roman" charset="0"/>
              </a:rPr>
              <a:t>Three Index system:</a:t>
            </a:r>
          </a:p>
          <a:p>
            <a:pPr marL="727075" lvl="1" indent="-269875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CC"/>
                </a:solidFill>
                <a:latin typeface="Times New Roman" charset="0"/>
                <a:ea typeface="Times New Roman" charset="0"/>
                <a:cs typeface="Times New Roman" charset="0"/>
              </a:rPr>
              <a:t>Projections should be in hexagonal co-ordinate system reference frame</a:t>
            </a:r>
          </a:p>
          <a:p>
            <a:pPr marL="269875" indent="-269875">
              <a:buFont typeface="Arial" pitchFamily="34" charset="0"/>
              <a:buChar char="•"/>
            </a:pPr>
            <a:endParaRPr lang="en-IN" sz="2400" dirty="0" smtClean="0">
              <a:solidFill>
                <a:srgbClr val="9900CC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533400" y="2759075"/>
            <a:ext cx="55340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/>
              <a:t>•  APF for a simple cubic structure = 0.52</a:t>
            </a:r>
          </a:p>
        </p:txBody>
      </p:sp>
      <p:sp>
        <p:nvSpPr>
          <p:cNvPr id="25603" name="Rectangle 9"/>
          <p:cNvSpPr>
            <a:spLocks noChangeArrowheads="1"/>
          </p:cNvSpPr>
          <p:nvPr/>
        </p:nvSpPr>
        <p:spPr bwMode="auto">
          <a:xfrm>
            <a:off x="5562600" y="3797300"/>
            <a:ext cx="279400" cy="8890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25604" name="Rectangle 10"/>
          <p:cNvSpPr>
            <a:spLocks noChangeArrowheads="1"/>
          </p:cNvSpPr>
          <p:nvPr/>
        </p:nvSpPr>
        <p:spPr bwMode="auto">
          <a:xfrm>
            <a:off x="5905500" y="4876800"/>
            <a:ext cx="469900" cy="5715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25605" name="Rectangle 11"/>
          <p:cNvSpPr>
            <a:spLocks noChangeArrowheads="1"/>
          </p:cNvSpPr>
          <p:nvPr/>
        </p:nvSpPr>
        <p:spPr bwMode="auto">
          <a:xfrm>
            <a:off x="5867400" y="3797300"/>
            <a:ext cx="1727200" cy="8890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25606" name="Rectangle 12"/>
          <p:cNvSpPr>
            <a:spLocks noChangeArrowheads="1"/>
          </p:cNvSpPr>
          <p:nvPr/>
        </p:nvSpPr>
        <p:spPr bwMode="auto">
          <a:xfrm>
            <a:off x="4521200" y="4546600"/>
            <a:ext cx="9382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APF = </a:t>
            </a:r>
            <a:endParaRPr lang="en-US"/>
          </a:p>
        </p:txBody>
      </p:sp>
      <p:sp>
        <p:nvSpPr>
          <p:cNvPr id="25607" name="Rectangle 13"/>
          <p:cNvSpPr>
            <a:spLocks noChangeArrowheads="1"/>
          </p:cNvSpPr>
          <p:nvPr/>
        </p:nvSpPr>
        <p:spPr bwMode="auto">
          <a:xfrm>
            <a:off x="5981700" y="4953000"/>
            <a:ext cx="169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i="1">
                <a:solidFill>
                  <a:srgbClr val="000000"/>
                </a:solidFill>
              </a:rPr>
              <a:t>a</a:t>
            </a:r>
            <a:endParaRPr lang="en-US" i="1"/>
          </a:p>
        </p:txBody>
      </p:sp>
      <p:sp>
        <p:nvSpPr>
          <p:cNvPr id="25608" name="Rectangle 14"/>
          <p:cNvSpPr>
            <a:spLocks noChangeArrowheads="1"/>
          </p:cNvSpPr>
          <p:nvPr/>
        </p:nvSpPr>
        <p:spPr bwMode="auto">
          <a:xfrm>
            <a:off x="6159500" y="4864100"/>
            <a:ext cx="169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3</a:t>
            </a:r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994400" y="3835400"/>
            <a:ext cx="1579563" cy="847725"/>
            <a:chOff x="3776" y="2416"/>
            <a:chExt cx="995" cy="534"/>
          </a:xfrm>
        </p:grpSpPr>
        <p:sp>
          <p:nvSpPr>
            <p:cNvPr id="25676" name="Rectangle 15"/>
            <p:cNvSpPr>
              <a:spLocks noChangeArrowheads="1"/>
            </p:cNvSpPr>
            <p:nvPr/>
          </p:nvSpPr>
          <p:spPr bwMode="auto">
            <a:xfrm>
              <a:off x="3784" y="2416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25677" name="Rectangle 16"/>
            <p:cNvSpPr>
              <a:spLocks noChangeArrowheads="1"/>
            </p:cNvSpPr>
            <p:nvPr/>
          </p:nvSpPr>
          <p:spPr bwMode="auto">
            <a:xfrm>
              <a:off x="3792" y="2720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25678" name="Line 17"/>
            <p:cNvSpPr>
              <a:spLocks noChangeShapeType="1"/>
            </p:cNvSpPr>
            <p:nvPr/>
          </p:nvSpPr>
          <p:spPr bwMode="auto">
            <a:xfrm>
              <a:off x="3776" y="2688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79" name="Rectangle 18"/>
            <p:cNvSpPr>
              <a:spLocks noChangeArrowheads="1"/>
            </p:cNvSpPr>
            <p:nvPr/>
          </p:nvSpPr>
          <p:spPr bwMode="auto">
            <a:xfrm>
              <a:off x="3976" y="2544"/>
              <a:ext cx="1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p </a:t>
              </a:r>
              <a:endParaRPr lang="en-US"/>
            </a:p>
          </p:txBody>
        </p:sp>
        <p:sp>
          <p:nvSpPr>
            <p:cNvPr id="25680" name="Rectangle 19"/>
            <p:cNvSpPr>
              <a:spLocks noChangeArrowheads="1"/>
            </p:cNvSpPr>
            <p:nvPr/>
          </p:nvSpPr>
          <p:spPr bwMode="auto">
            <a:xfrm>
              <a:off x="4128" y="2552"/>
              <a:ext cx="5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(0.5</a:t>
              </a:r>
              <a:r>
                <a:rPr lang="en-US" i="1">
                  <a:solidFill>
                    <a:srgbClr val="000000"/>
                  </a:solidFill>
                </a:rPr>
                <a:t>a</a:t>
              </a:r>
              <a:r>
                <a:rPr lang="en-US">
                  <a:solidFill>
                    <a:srgbClr val="000000"/>
                  </a:solidFill>
                </a:rPr>
                <a:t>)</a:t>
              </a:r>
              <a:endParaRPr lang="en-US"/>
            </a:p>
          </p:txBody>
        </p:sp>
        <p:sp>
          <p:nvSpPr>
            <p:cNvPr id="25681" name="Rectangle 20"/>
            <p:cNvSpPr>
              <a:spLocks noChangeArrowheads="1"/>
            </p:cNvSpPr>
            <p:nvPr/>
          </p:nvSpPr>
          <p:spPr bwMode="auto">
            <a:xfrm>
              <a:off x="4664" y="2496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</p:grpSp>
      <p:sp>
        <p:nvSpPr>
          <p:cNvPr id="25610" name="Rectangle 22"/>
          <p:cNvSpPr>
            <a:spLocks noChangeArrowheads="1"/>
          </p:cNvSpPr>
          <p:nvPr/>
        </p:nvSpPr>
        <p:spPr bwMode="auto">
          <a:xfrm>
            <a:off x="5651500" y="4089400"/>
            <a:ext cx="169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1</a:t>
            </a:r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076700" y="3594100"/>
            <a:ext cx="1130300" cy="809625"/>
            <a:chOff x="2568" y="2264"/>
            <a:chExt cx="712" cy="510"/>
          </a:xfrm>
        </p:grpSpPr>
        <p:sp>
          <p:nvSpPr>
            <p:cNvPr id="25673" name="Rectangle 23"/>
            <p:cNvSpPr>
              <a:spLocks noChangeArrowheads="1"/>
            </p:cNvSpPr>
            <p:nvPr/>
          </p:nvSpPr>
          <p:spPr bwMode="auto">
            <a:xfrm>
              <a:off x="2648" y="2264"/>
              <a:ext cx="52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9900"/>
                  </a:solidFill>
                </a:rPr>
                <a:t>atoms</a:t>
              </a:r>
              <a:endParaRPr lang="en-US"/>
            </a:p>
          </p:txBody>
        </p:sp>
        <p:sp>
          <p:nvSpPr>
            <p:cNvPr id="25674" name="Line 24"/>
            <p:cNvSpPr>
              <a:spLocks noChangeShapeType="1"/>
            </p:cNvSpPr>
            <p:nvPr/>
          </p:nvSpPr>
          <p:spPr bwMode="auto">
            <a:xfrm>
              <a:off x="2600" y="2528"/>
              <a:ext cx="680" cy="1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75" name="Rectangle 25"/>
            <p:cNvSpPr>
              <a:spLocks noChangeArrowheads="1"/>
            </p:cNvSpPr>
            <p:nvPr/>
          </p:nvSpPr>
          <p:spPr bwMode="auto">
            <a:xfrm>
              <a:off x="2568" y="2544"/>
              <a:ext cx="65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9900"/>
                  </a:solidFill>
                </a:rPr>
                <a:t>unit cell</a:t>
              </a:r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480300" y="3289300"/>
            <a:ext cx="1079500" cy="784225"/>
            <a:chOff x="4712" y="2072"/>
            <a:chExt cx="680" cy="494"/>
          </a:xfrm>
        </p:grpSpPr>
        <p:sp>
          <p:nvSpPr>
            <p:cNvPr id="25670" name="Rectangle 27"/>
            <p:cNvSpPr>
              <a:spLocks noChangeArrowheads="1"/>
            </p:cNvSpPr>
            <p:nvPr/>
          </p:nvSpPr>
          <p:spPr bwMode="auto">
            <a:xfrm>
              <a:off x="4816" y="2336"/>
              <a:ext cx="42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663300"/>
                  </a:solidFill>
                </a:rPr>
                <a:t>atom</a:t>
              </a:r>
              <a:endParaRPr lang="en-US"/>
            </a:p>
          </p:txBody>
        </p:sp>
        <p:sp>
          <p:nvSpPr>
            <p:cNvPr id="25671" name="Line 28"/>
            <p:cNvSpPr>
              <a:spLocks noChangeShapeType="1"/>
            </p:cNvSpPr>
            <p:nvPr/>
          </p:nvSpPr>
          <p:spPr bwMode="auto">
            <a:xfrm>
              <a:off x="4712" y="2336"/>
              <a:ext cx="680" cy="1"/>
            </a:xfrm>
            <a:prstGeom prst="line">
              <a:avLst/>
            </a:prstGeom>
            <a:noFill/>
            <a:ln w="2540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72" name="Rectangle 29"/>
            <p:cNvSpPr>
              <a:spLocks noChangeArrowheads="1"/>
            </p:cNvSpPr>
            <p:nvPr/>
          </p:nvSpPr>
          <p:spPr bwMode="auto">
            <a:xfrm>
              <a:off x="4712" y="2072"/>
              <a:ext cx="62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663300"/>
                  </a:solidFill>
                </a:rPr>
                <a:t>volume</a:t>
              </a:r>
              <a:endParaRPr lang="en-US"/>
            </a:p>
          </p:txBody>
        </p:sp>
      </p:grpSp>
      <p:sp>
        <p:nvSpPr>
          <p:cNvPr id="25613" name="Line 31"/>
          <p:cNvSpPr>
            <a:spLocks noChangeShapeType="1"/>
          </p:cNvSpPr>
          <p:nvPr/>
        </p:nvSpPr>
        <p:spPr bwMode="auto">
          <a:xfrm>
            <a:off x="5537200" y="4749800"/>
            <a:ext cx="203200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388100" y="5219700"/>
            <a:ext cx="368300" cy="139700"/>
            <a:chOff x="4024" y="3288"/>
            <a:chExt cx="232" cy="88"/>
          </a:xfrm>
        </p:grpSpPr>
        <p:sp>
          <p:nvSpPr>
            <p:cNvPr id="25668" name="Freeform 32"/>
            <p:cNvSpPr>
              <a:spLocks/>
            </p:cNvSpPr>
            <p:nvPr/>
          </p:nvSpPr>
          <p:spPr bwMode="auto">
            <a:xfrm>
              <a:off x="4024" y="3288"/>
              <a:ext cx="96" cy="56"/>
            </a:xfrm>
            <a:custGeom>
              <a:avLst/>
              <a:gdLst>
                <a:gd name="T0" fmla="*/ 0 w 96"/>
                <a:gd name="T1" fmla="*/ 0 h 56"/>
                <a:gd name="T2" fmla="*/ 96 w 96"/>
                <a:gd name="T3" fmla="*/ 0 h 56"/>
                <a:gd name="T4" fmla="*/ 56 w 96"/>
                <a:gd name="T5" fmla="*/ 16 h 56"/>
                <a:gd name="T6" fmla="*/ 72 w 96"/>
                <a:gd name="T7" fmla="*/ 56 h 56"/>
                <a:gd name="T8" fmla="*/ 0 w 96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56"/>
                <a:gd name="T17" fmla="*/ 96 w 96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56">
                  <a:moveTo>
                    <a:pt x="0" y="0"/>
                  </a:moveTo>
                  <a:lnTo>
                    <a:pt x="96" y="0"/>
                  </a:lnTo>
                  <a:lnTo>
                    <a:pt x="56" y="16"/>
                  </a:lnTo>
                  <a:lnTo>
                    <a:pt x="72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5669" name="Line 33"/>
            <p:cNvSpPr>
              <a:spLocks noChangeShapeType="1"/>
            </p:cNvSpPr>
            <p:nvPr/>
          </p:nvSpPr>
          <p:spPr bwMode="auto">
            <a:xfrm>
              <a:off x="4080" y="3304"/>
              <a:ext cx="176" cy="72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6800850" y="4946650"/>
            <a:ext cx="1193800" cy="803275"/>
            <a:chOff x="4284" y="3116"/>
            <a:chExt cx="752" cy="506"/>
          </a:xfrm>
        </p:grpSpPr>
        <p:sp>
          <p:nvSpPr>
            <p:cNvPr id="25663" name="Rectangle 35"/>
            <p:cNvSpPr>
              <a:spLocks noChangeArrowheads="1"/>
            </p:cNvSpPr>
            <p:nvPr/>
          </p:nvSpPr>
          <p:spPr bwMode="auto">
            <a:xfrm>
              <a:off x="4284" y="3388"/>
              <a:ext cx="752" cy="232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5664" name="Rectangle 36"/>
            <p:cNvSpPr>
              <a:spLocks noChangeArrowheads="1"/>
            </p:cNvSpPr>
            <p:nvPr/>
          </p:nvSpPr>
          <p:spPr bwMode="auto">
            <a:xfrm>
              <a:off x="4288" y="3392"/>
              <a:ext cx="65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66FF"/>
                  </a:solidFill>
                </a:rPr>
                <a:t>unit cell</a:t>
              </a:r>
              <a:endParaRPr lang="en-US"/>
            </a:p>
          </p:txBody>
        </p:sp>
        <p:sp>
          <p:nvSpPr>
            <p:cNvPr id="25665" name="Line 37"/>
            <p:cNvSpPr>
              <a:spLocks noChangeShapeType="1"/>
            </p:cNvSpPr>
            <p:nvPr/>
          </p:nvSpPr>
          <p:spPr bwMode="auto">
            <a:xfrm>
              <a:off x="4320" y="3384"/>
              <a:ext cx="680" cy="1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66" name="Rectangle 38"/>
            <p:cNvSpPr>
              <a:spLocks noChangeArrowheads="1"/>
            </p:cNvSpPr>
            <p:nvPr/>
          </p:nvSpPr>
          <p:spPr bwMode="auto">
            <a:xfrm>
              <a:off x="4308" y="3116"/>
              <a:ext cx="696" cy="232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5667" name="Rectangle 39"/>
            <p:cNvSpPr>
              <a:spLocks noChangeArrowheads="1"/>
            </p:cNvSpPr>
            <p:nvPr/>
          </p:nvSpPr>
          <p:spPr bwMode="auto">
            <a:xfrm>
              <a:off x="4312" y="3120"/>
              <a:ext cx="62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66FF"/>
                  </a:solidFill>
                </a:rPr>
                <a:t>volume</a:t>
              </a:r>
              <a:endParaRPr lang="en-US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7073900" y="3708400"/>
            <a:ext cx="368300" cy="165100"/>
            <a:chOff x="4456" y="2336"/>
            <a:chExt cx="232" cy="104"/>
          </a:xfrm>
        </p:grpSpPr>
        <p:sp>
          <p:nvSpPr>
            <p:cNvPr id="25661" name="Freeform 41"/>
            <p:cNvSpPr>
              <a:spLocks/>
            </p:cNvSpPr>
            <p:nvPr/>
          </p:nvSpPr>
          <p:spPr bwMode="auto">
            <a:xfrm>
              <a:off x="4456" y="2376"/>
              <a:ext cx="96" cy="64"/>
            </a:xfrm>
            <a:custGeom>
              <a:avLst/>
              <a:gdLst>
                <a:gd name="T0" fmla="*/ 0 w 96"/>
                <a:gd name="T1" fmla="*/ 64 h 64"/>
                <a:gd name="T2" fmla="*/ 72 w 96"/>
                <a:gd name="T3" fmla="*/ 0 h 64"/>
                <a:gd name="T4" fmla="*/ 48 w 96"/>
                <a:gd name="T5" fmla="*/ 40 h 64"/>
                <a:gd name="T6" fmla="*/ 96 w 96"/>
                <a:gd name="T7" fmla="*/ 56 h 64"/>
                <a:gd name="T8" fmla="*/ 0 w 96"/>
                <a:gd name="T9" fmla="*/ 6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64"/>
                <a:gd name="T17" fmla="*/ 96 w 9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64">
                  <a:moveTo>
                    <a:pt x="0" y="64"/>
                  </a:moveTo>
                  <a:lnTo>
                    <a:pt x="72" y="0"/>
                  </a:lnTo>
                  <a:lnTo>
                    <a:pt x="48" y="40"/>
                  </a:lnTo>
                  <a:lnTo>
                    <a:pt x="96" y="5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663300"/>
            </a:solidFill>
            <a:ln w="1270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5662" name="Line 42"/>
            <p:cNvSpPr>
              <a:spLocks noChangeShapeType="1"/>
            </p:cNvSpPr>
            <p:nvPr/>
          </p:nvSpPr>
          <p:spPr bwMode="auto">
            <a:xfrm flipV="1">
              <a:off x="4504" y="2336"/>
              <a:ext cx="184" cy="80"/>
            </a:xfrm>
            <a:prstGeom prst="line">
              <a:avLst/>
            </a:prstGeom>
            <a:noFill/>
            <a:ln w="2540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5232400" y="4025900"/>
            <a:ext cx="419100" cy="139700"/>
            <a:chOff x="3296" y="2536"/>
            <a:chExt cx="264" cy="88"/>
          </a:xfrm>
        </p:grpSpPr>
        <p:sp>
          <p:nvSpPr>
            <p:cNvPr id="25659" name="Freeform 44"/>
            <p:cNvSpPr>
              <a:spLocks/>
            </p:cNvSpPr>
            <p:nvPr/>
          </p:nvSpPr>
          <p:spPr bwMode="auto">
            <a:xfrm>
              <a:off x="3464" y="2560"/>
              <a:ext cx="96" cy="64"/>
            </a:xfrm>
            <a:custGeom>
              <a:avLst/>
              <a:gdLst>
                <a:gd name="T0" fmla="*/ 96 w 96"/>
                <a:gd name="T1" fmla="*/ 56 h 64"/>
                <a:gd name="T2" fmla="*/ 0 w 96"/>
                <a:gd name="T3" fmla="*/ 64 h 64"/>
                <a:gd name="T4" fmla="*/ 40 w 96"/>
                <a:gd name="T5" fmla="*/ 40 h 64"/>
                <a:gd name="T6" fmla="*/ 24 w 96"/>
                <a:gd name="T7" fmla="*/ 0 h 64"/>
                <a:gd name="T8" fmla="*/ 96 w 96"/>
                <a:gd name="T9" fmla="*/ 56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64"/>
                <a:gd name="T17" fmla="*/ 96 w 9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64">
                  <a:moveTo>
                    <a:pt x="96" y="56"/>
                  </a:moveTo>
                  <a:lnTo>
                    <a:pt x="0" y="64"/>
                  </a:lnTo>
                  <a:lnTo>
                    <a:pt x="40" y="40"/>
                  </a:lnTo>
                  <a:lnTo>
                    <a:pt x="24" y="0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09900"/>
            </a:solidFill>
            <a:ln w="127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5660" name="Line 45"/>
            <p:cNvSpPr>
              <a:spLocks noChangeShapeType="1"/>
            </p:cNvSpPr>
            <p:nvPr/>
          </p:nvSpPr>
          <p:spPr bwMode="auto">
            <a:xfrm>
              <a:off x="3296" y="2536"/>
              <a:ext cx="208" cy="6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61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Atomic Packing Factor (APF)</a:t>
            </a:r>
          </a:p>
        </p:txBody>
      </p:sp>
      <p:sp>
        <p:nvSpPr>
          <p:cNvPr id="25619" name="AutoShape 47"/>
          <p:cNvSpPr>
            <a:spLocks noChangeAspect="1" noChangeArrowheads="1" noTextEdit="1"/>
          </p:cNvSpPr>
          <p:nvPr/>
        </p:nvSpPr>
        <p:spPr bwMode="auto">
          <a:xfrm>
            <a:off x="1524000" y="1752600"/>
            <a:ext cx="61214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20" name="Rectangle 49"/>
          <p:cNvSpPr>
            <a:spLocks noChangeArrowheads="1"/>
          </p:cNvSpPr>
          <p:nvPr/>
        </p:nvSpPr>
        <p:spPr bwMode="auto">
          <a:xfrm>
            <a:off x="1652588" y="1435100"/>
            <a:ext cx="9382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</a:rPr>
              <a:t>APF = </a:t>
            </a:r>
            <a:endParaRPr lang="en-US"/>
          </a:p>
        </p:txBody>
      </p:sp>
      <p:sp>
        <p:nvSpPr>
          <p:cNvPr id="25621" name="Line 50"/>
          <p:cNvSpPr>
            <a:spLocks noChangeShapeType="1"/>
          </p:cNvSpPr>
          <p:nvPr/>
        </p:nvSpPr>
        <p:spPr bwMode="auto">
          <a:xfrm>
            <a:off x="2668588" y="1574800"/>
            <a:ext cx="4572000" cy="15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22" name="Rectangle 51"/>
          <p:cNvSpPr>
            <a:spLocks noChangeArrowheads="1"/>
          </p:cNvSpPr>
          <p:nvPr/>
        </p:nvSpPr>
        <p:spPr bwMode="auto">
          <a:xfrm>
            <a:off x="2795588" y="1206500"/>
            <a:ext cx="3848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</a:rPr>
              <a:t>Volume of atoms in unit cell*</a:t>
            </a:r>
            <a:endParaRPr lang="en-US" dirty="0"/>
          </a:p>
        </p:txBody>
      </p:sp>
      <p:sp>
        <p:nvSpPr>
          <p:cNvPr id="25623" name="Rectangle 52"/>
          <p:cNvSpPr>
            <a:spLocks noChangeArrowheads="1"/>
          </p:cNvSpPr>
          <p:nvPr/>
        </p:nvSpPr>
        <p:spPr bwMode="auto">
          <a:xfrm>
            <a:off x="3367088" y="1663700"/>
            <a:ext cx="24923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</a:rPr>
              <a:t>Volume of unit cell</a:t>
            </a:r>
            <a:endParaRPr lang="en-US"/>
          </a:p>
        </p:txBody>
      </p:sp>
      <p:sp>
        <p:nvSpPr>
          <p:cNvPr id="25624" name="Rectangle 53"/>
          <p:cNvSpPr>
            <a:spLocks noChangeArrowheads="1"/>
          </p:cNvSpPr>
          <p:nvPr/>
        </p:nvSpPr>
        <p:spPr bwMode="auto">
          <a:xfrm>
            <a:off x="1538288" y="1016000"/>
            <a:ext cx="6057900" cy="16002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25625" name="Rectangle 54"/>
          <p:cNvSpPr>
            <a:spLocks noChangeArrowheads="1"/>
          </p:cNvSpPr>
          <p:nvPr/>
        </p:nvSpPr>
        <p:spPr bwMode="auto">
          <a:xfrm>
            <a:off x="1766888" y="2235200"/>
            <a:ext cx="30527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</a:rPr>
              <a:t>*assume hard spheres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3225800"/>
            <a:ext cx="3375660" cy="3093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266" name="Slide_3_9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9275" y="2684463"/>
            <a:ext cx="35433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5535613" y="2713038"/>
            <a:ext cx="269398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200"/>
              <a:t>•  Coordination # = 8</a:t>
            </a: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533400" y="1219200"/>
            <a:ext cx="65484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/>
              <a:t>•  Atoms touch each other along cube diagonals.</a:t>
            </a:r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879475" y="1584325"/>
            <a:ext cx="6343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800"/>
              <a:t>--Note:  All atoms are identical; the center atom is shaded</a:t>
            </a:r>
          </a:p>
          <a:p>
            <a:pPr algn="ctr" eaLnBrk="0" hangingPunct="0"/>
            <a:r>
              <a:rPr lang="en-US" sz="1800"/>
              <a:t>   differently only for ease of viewing.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177800" y="381000"/>
            <a:ext cx="8715375" cy="685800"/>
          </a:xfrm>
        </p:spPr>
        <p:txBody>
          <a:bodyPr/>
          <a:lstStyle/>
          <a:p>
            <a:r>
              <a:rPr lang="en-US" smtClean="0"/>
              <a:t>Body Centered Cubic Structure (BCC)</a:t>
            </a:r>
          </a:p>
        </p:txBody>
      </p:sp>
      <p:sp>
        <p:nvSpPr>
          <p:cNvPr id="26631" name="Rectangle 13"/>
          <p:cNvSpPr>
            <a:spLocks noChangeArrowheads="1"/>
          </p:cNvSpPr>
          <p:nvPr/>
        </p:nvSpPr>
        <p:spPr bwMode="auto">
          <a:xfrm>
            <a:off x="3459163" y="2273300"/>
            <a:ext cx="5153025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cs typeface="Times New Roman" pitchFamily="18" charset="0"/>
              </a:rPr>
              <a:t>ex: Cr, W, Fe (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000">
                <a:cs typeface="Times New Roman" pitchFamily="18" charset="0"/>
              </a:rPr>
              <a:t>), Tantalum, Molybdenum</a:t>
            </a:r>
          </a:p>
        </p:txBody>
      </p:sp>
      <p:sp>
        <p:nvSpPr>
          <p:cNvPr id="26632" name="Rectangle 14"/>
          <p:cNvSpPr>
            <a:spLocks noChangeArrowheads="1"/>
          </p:cNvSpPr>
          <p:nvPr/>
        </p:nvSpPr>
        <p:spPr bwMode="auto">
          <a:xfrm>
            <a:off x="3209925" y="6124575"/>
            <a:ext cx="5106988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cs typeface="Times New Roman" pitchFamily="18" charset="0"/>
              </a:rPr>
              <a:t>2 atoms/unit cell:  1 center + 8 corners x 1/8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017" y="3542665"/>
            <a:ext cx="4366260" cy="1836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72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372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26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37266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" y="678007"/>
            <a:ext cx="3870960" cy="3810000"/>
          </a:xfrm>
          <a:prstGeom prst="rect">
            <a:avLst/>
          </a:prstGeom>
        </p:spPr>
      </p:pic>
      <p:sp>
        <p:nvSpPr>
          <p:cNvPr id="2765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smtClean="0"/>
              <a:t>Atomic Packing Factor:  BCC</a:t>
            </a:r>
          </a:p>
        </p:txBody>
      </p:sp>
      <p:sp>
        <p:nvSpPr>
          <p:cNvPr id="27651" name="Oval 15"/>
          <p:cNvSpPr>
            <a:spLocks noChangeArrowheads="1"/>
          </p:cNvSpPr>
          <p:nvPr/>
        </p:nvSpPr>
        <p:spPr bwMode="auto">
          <a:xfrm>
            <a:off x="4710113" y="2508250"/>
            <a:ext cx="977900" cy="927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7652" name="Oval 16"/>
          <p:cNvSpPr>
            <a:spLocks noChangeArrowheads="1"/>
          </p:cNvSpPr>
          <p:nvPr/>
        </p:nvSpPr>
        <p:spPr bwMode="auto">
          <a:xfrm>
            <a:off x="5505450" y="1952625"/>
            <a:ext cx="977900" cy="928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7653" name="Oval 17"/>
          <p:cNvSpPr>
            <a:spLocks noChangeArrowheads="1"/>
          </p:cNvSpPr>
          <p:nvPr/>
        </p:nvSpPr>
        <p:spPr bwMode="auto">
          <a:xfrm>
            <a:off x="6300788" y="1409700"/>
            <a:ext cx="977900" cy="927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7654" name="Text Box 21"/>
          <p:cNvSpPr txBox="1">
            <a:spLocks noChangeArrowheads="1"/>
          </p:cNvSpPr>
          <p:nvPr/>
        </p:nvSpPr>
        <p:spPr bwMode="auto">
          <a:xfrm>
            <a:off x="6802438" y="2225675"/>
            <a:ext cx="354012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>
                <a:latin typeface="Intergraph ANSI"/>
              </a:rPr>
              <a:t>a</a:t>
            </a:r>
          </a:p>
        </p:txBody>
      </p:sp>
      <p:sp>
        <p:nvSpPr>
          <p:cNvPr id="27655" name="Freeform 24"/>
          <p:cNvSpPr>
            <a:spLocks/>
          </p:cNvSpPr>
          <p:nvPr/>
        </p:nvSpPr>
        <p:spPr bwMode="auto">
          <a:xfrm>
            <a:off x="5581650" y="1941513"/>
            <a:ext cx="185738" cy="617537"/>
          </a:xfrm>
          <a:custGeom>
            <a:avLst/>
            <a:gdLst>
              <a:gd name="T0" fmla="*/ 0 w 128"/>
              <a:gd name="T1" fmla="*/ 0 h 448"/>
              <a:gd name="T2" fmla="*/ 2147483647 w 128"/>
              <a:gd name="T3" fmla="*/ 2147483647 h 448"/>
              <a:gd name="T4" fmla="*/ 2147483647 w 128"/>
              <a:gd name="T5" fmla="*/ 2147483647 h 448"/>
              <a:gd name="T6" fmla="*/ 0 60000 65536"/>
              <a:gd name="T7" fmla="*/ 0 60000 65536"/>
              <a:gd name="T8" fmla="*/ 0 60000 65536"/>
              <a:gd name="T9" fmla="*/ 0 w 128"/>
              <a:gd name="T10" fmla="*/ 0 h 448"/>
              <a:gd name="T11" fmla="*/ 128 w 128"/>
              <a:gd name="T12" fmla="*/ 448 h 4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" h="448">
                <a:moveTo>
                  <a:pt x="0" y="0"/>
                </a:moveTo>
                <a:cubicBezTo>
                  <a:pt x="3" y="104"/>
                  <a:pt x="6" y="208"/>
                  <a:pt x="27" y="283"/>
                </a:cubicBezTo>
                <a:cubicBezTo>
                  <a:pt x="48" y="358"/>
                  <a:pt x="88" y="403"/>
                  <a:pt x="128" y="4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grpSp>
        <p:nvGrpSpPr>
          <p:cNvPr id="2" name="Group 169"/>
          <p:cNvGrpSpPr>
            <a:grpSpLocks/>
          </p:cNvGrpSpPr>
          <p:nvPr/>
        </p:nvGrpSpPr>
        <p:grpSpPr bwMode="auto">
          <a:xfrm>
            <a:off x="752475" y="4686300"/>
            <a:ext cx="5537200" cy="1939925"/>
            <a:chOff x="474" y="2952"/>
            <a:chExt cx="3488" cy="1222"/>
          </a:xfrm>
        </p:grpSpPr>
        <p:sp>
          <p:nvSpPr>
            <p:cNvPr id="27749" name="Rectangle 37"/>
            <p:cNvSpPr>
              <a:spLocks noChangeArrowheads="1"/>
            </p:cNvSpPr>
            <p:nvPr/>
          </p:nvSpPr>
          <p:spPr bwMode="auto">
            <a:xfrm>
              <a:off x="1722" y="3040"/>
              <a:ext cx="1184" cy="56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7750" name="Rectangle 38"/>
            <p:cNvSpPr>
              <a:spLocks noChangeArrowheads="1"/>
            </p:cNvSpPr>
            <p:nvPr/>
          </p:nvSpPr>
          <p:spPr bwMode="auto">
            <a:xfrm>
              <a:off x="1530" y="3040"/>
              <a:ext cx="176" cy="560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7751" name="Rectangle 39"/>
            <p:cNvSpPr>
              <a:spLocks noChangeArrowheads="1"/>
            </p:cNvSpPr>
            <p:nvPr/>
          </p:nvSpPr>
          <p:spPr bwMode="auto">
            <a:xfrm>
              <a:off x="874" y="3512"/>
              <a:ext cx="5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APF = </a:t>
              </a:r>
              <a:endParaRPr lang="en-US"/>
            </a:p>
          </p:txBody>
        </p:sp>
        <p:sp>
          <p:nvSpPr>
            <p:cNvPr id="27752" name="Rectangle 42"/>
            <p:cNvSpPr>
              <a:spLocks noChangeArrowheads="1"/>
            </p:cNvSpPr>
            <p:nvPr/>
          </p:nvSpPr>
          <p:spPr bwMode="auto">
            <a:xfrm>
              <a:off x="1810" y="3064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27753" name="Rectangle 43"/>
            <p:cNvSpPr>
              <a:spLocks noChangeArrowheads="1"/>
            </p:cNvSpPr>
            <p:nvPr/>
          </p:nvSpPr>
          <p:spPr bwMode="auto">
            <a:xfrm>
              <a:off x="1818" y="3368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27754" name="Line 44"/>
            <p:cNvSpPr>
              <a:spLocks noChangeShapeType="1"/>
            </p:cNvSpPr>
            <p:nvPr/>
          </p:nvSpPr>
          <p:spPr bwMode="auto">
            <a:xfrm>
              <a:off x="1802" y="3336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755" name="Rectangle 45"/>
            <p:cNvSpPr>
              <a:spLocks noChangeArrowheads="1"/>
            </p:cNvSpPr>
            <p:nvPr/>
          </p:nvSpPr>
          <p:spPr bwMode="auto">
            <a:xfrm>
              <a:off x="2002" y="3192"/>
              <a:ext cx="15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7756" name="Rectangle 46"/>
            <p:cNvSpPr>
              <a:spLocks noChangeArrowheads="1"/>
            </p:cNvSpPr>
            <p:nvPr/>
          </p:nvSpPr>
          <p:spPr bwMode="auto">
            <a:xfrm>
              <a:off x="2154" y="3200"/>
              <a:ext cx="1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/>
                <a:t>(</a:t>
              </a:r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7757" name="Rectangle 47"/>
            <p:cNvSpPr>
              <a:spLocks noChangeArrowheads="1"/>
            </p:cNvSpPr>
            <p:nvPr/>
          </p:nvSpPr>
          <p:spPr bwMode="auto">
            <a:xfrm>
              <a:off x="2274" y="3200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27758" name="Rectangle 48"/>
            <p:cNvSpPr>
              <a:spLocks noChangeArrowheads="1"/>
            </p:cNvSpPr>
            <p:nvPr/>
          </p:nvSpPr>
          <p:spPr bwMode="auto">
            <a:xfrm>
              <a:off x="2386" y="3200"/>
              <a:ext cx="26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i="1"/>
                <a:t>a</a:t>
              </a:r>
              <a:r>
                <a:rPr lang="en-US"/>
                <a:t>/4</a:t>
              </a:r>
            </a:p>
          </p:txBody>
        </p:sp>
        <p:sp>
          <p:nvSpPr>
            <p:cNvPr id="27759" name="Rectangle 49"/>
            <p:cNvSpPr>
              <a:spLocks noChangeArrowheads="1"/>
            </p:cNvSpPr>
            <p:nvPr/>
          </p:nvSpPr>
          <p:spPr bwMode="auto">
            <a:xfrm>
              <a:off x="2666" y="3200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)</a:t>
              </a:r>
              <a:endParaRPr lang="en-US"/>
            </a:p>
          </p:txBody>
        </p:sp>
        <p:sp>
          <p:nvSpPr>
            <p:cNvPr id="27760" name="Rectangle 50"/>
            <p:cNvSpPr>
              <a:spLocks noChangeArrowheads="1"/>
            </p:cNvSpPr>
            <p:nvPr/>
          </p:nvSpPr>
          <p:spPr bwMode="auto">
            <a:xfrm>
              <a:off x="2738" y="3144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27761" name="Rectangle 51"/>
            <p:cNvSpPr>
              <a:spLocks noChangeArrowheads="1"/>
            </p:cNvSpPr>
            <p:nvPr/>
          </p:nvSpPr>
          <p:spPr bwMode="auto">
            <a:xfrm>
              <a:off x="1586" y="3224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474" y="2952"/>
              <a:ext cx="712" cy="518"/>
              <a:chOff x="465" y="2952"/>
              <a:chExt cx="712" cy="518"/>
            </a:xfrm>
          </p:grpSpPr>
          <p:sp>
            <p:nvSpPr>
              <p:cNvPr id="27787" name="Rectangle 52"/>
              <p:cNvSpPr>
                <a:spLocks noChangeArrowheads="1"/>
              </p:cNvSpPr>
              <p:nvPr/>
            </p:nvSpPr>
            <p:spPr bwMode="auto">
              <a:xfrm>
                <a:off x="545" y="2952"/>
                <a:ext cx="52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9900"/>
                    </a:solidFill>
                  </a:rPr>
                  <a:t>atoms</a:t>
                </a:r>
                <a:endParaRPr lang="en-US"/>
              </a:p>
            </p:txBody>
          </p:sp>
          <p:sp>
            <p:nvSpPr>
              <p:cNvPr id="27788" name="Line 53"/>
              <p:cNvSpPr>
                <a:spLocks noChangeShapeType="1"/>
              </p:cNvSpPr>
              <p:nvPr/>
            </p:nvSpPr>
            <p:spPr bwMode="auto">
              <a:xfrm>
                <a:off x="497" y="3216"/>
                <a:ext cx="680" cy="1"/>
              </a:xfrm>
              <a:prstGeom prst="line">
                <a:avLst/>
              </a:prstGeom>
              <a:no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9" name="Rectangle 54"/>
              <p:cNvSpPr>
                <a:spLocks noChangeArrowheads="1"/>
              </p:cNvSpPr>
              <p:nvPr/>
            </p:nvSpPr>
            <p:spPr bwMode="auto">
              <a:xfrm>
                <a:off x="465" y="3240"/>
                <a:ext cx="65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9900"/>
                    </a:solidFill>
                  </a:rPr>
                  <a:t>unit cell</a:t>
                </a:r>
                <a:endParaRPr lang="en-US"/>
              </a:p>
            </p:txBody>
          </p:sp>
        </p:grpSp>
        <p:grpSp>
          <p:nvGrpSpPr>
            <p:cNvPr id="4" name="Group 59"/>
            <p:cNvGrpSpPr>
              <a:grpSpLocks/>
            </p:cNvGrpSpPr>
            <p:nvPr/>
          </p:nvGrpSpPr>
          <p:grpSpPr bwMode="auto">
            <a:xfrm>
              <a:off x="3290" y="3032"/>
              <a:ext cx="672" cy="502"/>
              <a:chOff x="3281" y="3032"/>
              <a:chExt cx="672" cy="502"/>
            </a:xfrm>
          </p:grpSpPr>
          <p:sp>
            <p:nvSpPr>
              <p:cNvPr id="27784" name="Rectangle 56"/>
              <p:cNvSpPr>
                <a:spLocks noChangeArrowheads="1"/>
              </p:cNvSpPr>
              <p:nvPr/>
            </p:nvSpPr>
            <p:spPr bwMode="auto">
              <a:xfrm>
                <a:off x="3385" y="3304"/>
                <a:ext cx="42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663300"/>
                    </a:solidFill>
                  </a:rPr>
                  <a:t>atom</a:t>
                </a:r>
                <a:endParaRPr lang="en-US"/>
              </a:p>
            </p:txBody>
          </p:sp>
          <p:sp>
            <p:nvSpPr>
              <p:cNvPr id="27785" name="Line 57"/>
              <p:cNvSpPr>
                <a:spLocks noChangeShapeType="1"/>
              </p:cNvSpPr>
              <p:nvPr/>
            </p:nvSpPr>
            <p:spPr bwMode="auto">
              <a:xfrm>
                <a:off x="3289" y="3296"/>
                <a:ext cx="664" cy="1"/>
              </a:xfrm>
              <a:prstGeom prst="line">
                <a:avLst/>
              </a:prstGeom>
              <a:noFill/>
              <a:ln w="254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6" name="Rectangle 58"/>
              <p:cNvSpPr>
                <a:spLocks noChangeArrowheads="1"/>
              </p:cNvSpPr>
              <p:nvPr/>
            </p:nvSpPr>
            <p:spPr bwMode="auto">
              <a:xfrm>
                <a:off x="3281" y="3032"/>
                <a:ext cx="62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663300"/>
                    </a:solidFill>
                  </a:rPr>
                  <a:t>volume</a:t>
                </a:r>
                <a:endParaRPr lang="en-US"/>
              </a:p>
            </p:txBody>
          </p:sp>
        </p:grpSp>
        <p:sp>
          <p:nvSpPr>
            <p:cNvPr id="27764" name="Line 60"/>
            <p:cNvSpPr>
              <a:spLocks noChangeShapeType="1"/>
            </p:cNvSpPr>
            <p:nvPr/>
          </p:nvSpPr>
          <p:spPr bwMode="auto">
            <a:xfrm>
              <a:off x="1522" y="3664"/>
              <a:ext cx="1496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" name="Group 168"/>
            <p:cNvGrpSpPr>
              <a:grpSpLocks/>
            </p:cNvGrpSpPr>
            <p:nvPr/>
          </p:nvGrpSpPr>
          <p:grpSpPr bwMode="auto">
            <a:xfrm>
              <a:off x="2066" y="3648"/>
              <a:ext cx="1596" cy="526"/>
              <a:chOff x="1746" y="3656"/>
              <a:chExt cx="1596" cy="526"/>
            </a:xfrm>
          </p:grpSpPr>
          <p:sp>
            <p:nvSpPr>
              <p:cNvPr id="27773" name="Rectangle 36"/>
              <p:cNvSpPr>
                <a:spLocks noChangeArrowheads="1"/>
              </p:cNvSpPr>
              <p:nvPr/>
            </p:nvSpPr>
            <p:spPr bwMode="auto">
              <a:xfrm>
                <a:off x="1746" y="3720"/>
                <a:ext cx="296" cy="360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7774" name="Rectangle 40"/>
              <p:cNvSpPr>
                <a:spLocks noChangeArrowheads="1"/>
              </p:cNvSpPr>
              <p:nvPr/>
            </p:nvSpPr>
            <p:spPr bwMode="auto">
              <a:xfrm>
                <a:off x="1794" y="3768"/>
                <a:ext cx="10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i="1">
                    <a:solidFill>
                      <a:srgbClr val="000000"/>
                    </a:solidFill>
                  </a:rPr>
                  <a:t>a</a:t>
                </a:r>
                <a:endParaRPr lang="en-US" i="1"/>
              </a:p>
            </p:txBody>
          </p:sp>
          <p:sp>
            <p:nvSpPr>
              <p:cNvPr id="27775" name="Rectangle 41"/>
              <p:cNvSpPr>
                <a:spLocks noChangeArrowheads="1"/>
              </p:cNvSpPr>
              <p:nvPr/>
            </p:nvSpPr>
            <p:spPr bwMode="auto">
              <a:xfrm>
                <a:off x="1906" y="3712"/>
                <a:ext cx="10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grpSp>
            <p:nvGrpSpPr>
              <p:cNvPr id="6" name="Group 63"/>
              <p:cNvGrpSpPr>
                <a:grpSpLocks/>
              </p:cNvGrpSpPr>
              <p:nvPr/>
            </p:nvGrpSpPr>
            <p:grpSpPr bwMode="auto">
              <a:xfrm>
                <a:off x="2042" y="3872"/>
                <a:ext cx="512" cy="96"/>
                <a:chOff x="2033" y="3872"/>
                <a:chExt cx="512" cy="96"/>
              </a:xfrm>
            </p:grpSpPr>
            <p:sp>
              <p:nvSpPr>
                <p:cNvPr id="27782" name="Freeform 61"/>
                <p:cNvSpPr>
                  <a:spLocks/>
                </p:cNvSpPr>
                <p:nvPr/>
              </p:nvSpPr>
              <p:spPr bwMode="auto">
                <a:xfrm>
                  <a:off x="2033" y="3872"/>
                  <a:ext cx="120" cy="96"/>
                </a:xfrm>
                <a:custGeom>
                  <a:avLst/>
                  <a:gdLst>
                    <a:gd name="T0" fmla="*/ 0 w 120"/>
                    <a:gd name="T1" fmla="*/ 48 h 96"/>
                    <a:gd name="T2" fmla="*/ 120 w 120"/>
                    <a:gd name="T3" fmla="*/ 0 h 96"/>
                    <a:gd name="T4" fmla="*/ 120 w 120"/>
                    <a:gd name="T5" fmla="*/ 48 h 96"/>
                    <a:gd name="T6" fmla="*/ 120 w 120"/>
                    <a:gd name="T7" fmla="*/ 96 h 96"/>
                    <a:gd name="T8" fmla="*/ 0 w 120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0"/>
                    <a:gd name="T16" fmla="*/ 0 h 96"/>
                    <a:gd name="T17" fmla="*/ 120 w 120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0" h="96">
                      <a:moveTo>
                        <a:pt x="0" y="48"/>
                      </a:moveTo>
                      <a:lnTo>
                        <a:pt x="120" y="0"/>
                      </a:lnTo>
                      <a:lnTo>
                        <a:pt x="120" y="48"/>
                      </a:lnTo>
                      <a:lnTo>
                        <a:pt x="120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66FF"/>
                </a:solidFill>
                <a:ln w="127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27783" name="Line 62"/>
                <p:cNvSpPr>
                  <a:spLocks noChangeShapeType="1"/>
                </p:cNvSpPr>
                <p:nvPr/>
              </p:nvSpPr>
              <p:spPr bwMode="auto">
                <a:xfrm>
                  <a:off x="2153" y="3920"/>
                  <a:ext cx="392" cy="1"/>
                </a:xfrm>
                <a:prstGeom prst="line">
                  <a:avLst/>
                </a:prstGeom>
                <a:noFill/>
                <a:ln w="254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7" name="Group 68"/>
              <p:cNvGrpSpPr>
                <a:grpSpLocks/>
              </p:cNvGrpSpPr>
              <p:nvPr/>
            </p:nvGrpSpPr>
            <p:grpSpPr bwMode="auto">
              <a:xfrm>
                <a:off x="2590" y="3656"/>
                <a:ext cx="752" cy="526"/>
                <a:chOff x="2581" y="3656"/>
                <a:chExt cx="752" cy="526"/>
              </a:xfrm>
            </p:grpSpPr>
            <p:sp>
              <p:nvSpPr>
                <p:cNvPr id="27778" name="Rectangle 64"/>
                <p:cNvSpPr>
                  <a:spLocks noChangeArrowheads="1"/>
                </p:cNvSpPr>
                <p:nvPr/>
              </p:nvSpPr>
              <p:spPr bwMode="auto">
                <a:xfrm>
                  <a:off x="2581" y="3948"/>
                  <a:ext cx="752" cy="232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27779" name="Rectangle 65"/>
                <p:cNvSpPr>
                  <a:spLocks noChangeArrowheads="1"/>
                </p:cNvSpPr>
                <p:nvPr/>
              </p:nvSpPr>
              <p:spPr bwMode="auto">
                <a:xfrm>
                  <a:off x="2585" y="3952"/>
                  <a:ext cx="652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>
                      <a:solidFill>
                        <a:srgbClr val="0066FF"/>
                      </a:solidFill>
                    </a:rPr>
                    <a:t>unit cell</a:t>
                  </a:r>
                  <a:endParaRPr lang="en-US"/>
                </a:p>
              </p:txBody>
            </p:sp>
            <p:sp>
              <p:nvSpPr>
                <p:cNvPr id="27780" name="Line 66"/>
                <p:cNvSpPr>
                  <a:spLocks noChangeShapeType="1"/>
                </p:cNvSpPr>
                <p:nvPr/>
              </p:nvSpPr>
              <p:spPr bwMode="auto">
                <a:xfrm>
                  <a:off x="2617" y="3928"/>
                  <a:ext cx="680" cy="1"/>
                </a:xfrm>
                <a:prstGeom prst="line">
                  <a:avLst/>
                </a:prstGeom>
                <a:noFill/>
                <a:ln w="254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781" name="Rectangle 67"/>
                <p:cNvSpPr>
                  <a:spLocks noChangeArrowheads="1"/>
                </p:cNvSpPr>
                <p:nvPr/>
              </p:nvSpPr>
              <p:spPr bwMode="auto">
                <a:xfrm>
                  <a:off x="2609" y="3656"/>
                  <a:ext cx="620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>
                      <a:solidFill>
                        <a:srgbClr val="0066FF"/>
                      </a:solidFill>
                    </a:rPr>
                    <a:t>volume</a:t>
                  </a:r>
                  <a:endParaRPr lang="en-US"/>
                </a:p>
              </p:txBody>
            </p:sp>
          </p:grpSp>
        </p:grpSp>
        <p:grpSp>
          <p:nvGrpSpPr>
            <p:cNvPr id="8" name="Group 71"/>
            <p:cNvGrpSpPr>
              <a:grpSpLocks/>
            </p:cNvGrpSpPr>
            <p:nvPr/>
          </p:nvGrpSpPr>
          <p:grpSpPr bwMode="auto">
            <a:xfrm>
              <a:off x="2922" y="3232"/>
              <a:ext cx="352" cy="96"/>
              <a:chOff x="2913" y="3232"/>
              <a:chExt cx="352" cy="96"/>
            </a:xfrm>
          </p:grpSpPr>
          <p:sp>
            <p:nvSpPr>
              <p:cNvPr id="27771" name="Freeform 69"/>
              <p:cNvSpPr>
                <a:spLocks/>
              </p:cNvSpPr>
              <p:nvPr/>
            </p:nvSpPr>
            <p:spPr bwMode="auto">
              <a:xfrm>
                <a:off x="2913" y="3232"/>
                <a:ext cx="128" cy="96"/>
              </a:xfrm>
              <a:custGeom>
                <a:avLst/>
                <a:gdLst>
                  <a:gd name="T0" fmla="*/ 0 w 128"/>
                  <a:gd name="T1" fmla="*/ 32 h 96"/>
                  <a:gd name="T2" fmla="*/ 128 w 128"/>
                  <a:gd name="T3" fmla="*/ 0 h 96"/>
                  <a:gd name="T4" fmla="*/ 120 w 128"/>
                  <a:gd name="T5" fmla="*/ 48 h 96"/>
                  <a:gd name="T6" fmla="*/ 112 w 128"/>
                  <a:gd name="T7" fmla="*/ 96 h 96"/>
                  <a:gd name="T8" fmla="*/ 0 w 128"/>
                  <a:gd name="T9" fmla="*/ 3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96"/>
                  <a:gd name="T17" fmla="*/ 128 w 12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96">
                    <a:moveTo>
                      <a:pt x="0" y="32"/>
                    </a:moveTo>
                    <a:lnTo>
                      <a:pt x="128" y="0"/>
                    </a:lnTo>
                    <a:lnTo>
                      <a:pt x="120" y="48"/>
                    </a:lnTo>
                    <a:lnTo>
                      <a:pt x="112" y="9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663300"/>
              </a:solidFill>
              <a:ln w="127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7772" name="Line 70"/>
              <p:cNvSpPr>
                <a:spLocks noChangeShapeType="1"/>
              </p:cNvSpPr>
              <p:nvPr/>
            </p:nvSpPr>
            <p:spPr bwMode="auto">
              <a:xfrm>
                <a:off x="3033" y="3280"/>
                <a:ext cx="232" cy="24"/>
              </a:xfrm>
              <a:prstGeom prst="line">
                <a:avLst/>
              </a:prstGeom>
              <a:noFill/>
              <a:ln w="254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" name="Group 74"/>
            <p:cNvGrpSpPr>
              <a:grpSpLocks/>
            </p:cNvGrpSpPr>
            <p:nvPr/>
          </p:nvGrpSpPr>
          <p:grpSpPr bwMode="auto">
            <a:xfrm>
              <a:off x="1218" y="3232"/>
              <a:ext cx="312" cy="96"/>
              <a:chOff x="1209" y="3232"/>
              <a:chExt cx="312" cy="96"/>
            </a:xfrm>
          </p:grpSpPr>
          <p:sp>
            <p:nvSpPr>
              <p:cNvPr id="27769" name="Freeform 72"/>
              <p:cNvSpPr>
                <a:spLocks/>
              </p:cNvSpPr>
              <p:nvPr/>
            </p:nvSpPr>
            <p:spPr bwMode="auto">
              <a:xfrm>
                <a:off x="1393" y="3240"/>
                <a:ext cx="128" cy="88"/>
              </a:xfrm>
              <a:custGeom>
                <a:avLst/>
                <a:gdLst>
                  <a:gd name="T0" fmla="*/ 128 w 128"/>
                  <a:gd name="T1" fmla="*/ 72 h 88"/>
                  <a:gd name="T2" fmla="*/ 0 w 128"/>
                  <a:gd name="T3" fmla="*/ 88 h 88"/>
                  <a:gd name="T4" fmla="*/ 8 w 128"/>
                  <a:gd name="T5" fmla="*/ 40 h 88"/>
                  <a:gd name="T6" fmla="*/ 24 w 128"/>
                  <a:gd name="T7" fmla="*/ 0 h 88"/>
                  <a:gd name="T8" fmla="*/ 128 w 128"/>
                  <a:gd name="T9" fmla="*/ 72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88"/>
                  <a:gd name="T17" fmla="*/ 128 w 128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88">
                    <a:moveTo>
                      <a:pt x="128" y="72"/>
                    </a:moveTo>
                    <a:lnTo>
                      <a:pt x="0" y="88"/>
                    </a:lnTo>
                    <a:lnTo>
                      <a:pt x="8" y="40"/>
                    </a:lnTo>
                    <a:lnTo>
                      <a:pt x="24" y="0"/>
                    </a:lnTo>
                    <a:lnTo>
                      <a:pt x="128" y="72"/>
                    </a:lnTo>
                    <a:close/>
                  </a:path>
                </a:pathLst>
              </a:cu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7770" name="Line 73"/>
              <p:cNvSpPr>
                <a:spLocks noChangeShapeType="1"/>
              </p:cNvSpPr>
              <p:nvPr/>
            </p:nvSpPr>
            <p:spPr bwMode="auto">
              <a:xfrm>
                <a:off x="1209" y="3232"/>
                <a:ext cx="192" cy="48"/>
              </a:xfrm>
              <a:prstGeom prst="line">
                <a:avLst/>
              </a:prstGeom>
              <a:no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7768" name="Freeform 76"/>
            <p:cNvSpPr>
              <a:spLocks/>
            </p:cNvSpPr>
            <p:nvPr/>
          </p:nvSpPr>
          <p:spPr bwMode="auto">
            <a:xfrm>
              <a:off x="2220" y="3215"/>
              <a:ext cx="176" cy="184"/>
            </a:xfrm>
            <a:custGeom>
              <a:avLst/>
              <a:gdLst>
                <a:gd name="T0" fmla="*/ 0 w 176"/>
                <a:gd name="T1" fmla="*/ 112 h 184"/>
                <a:gd name="T2" fmla="*/ 24 w 176"/>
                <a:gd name="T3" fmla="*/ 184 h 184"/>
                <a:gd name="T4" fmla="*/ 40 w 176"/>
                <a:gd name="T5" fmla="*/ 0 h 184"/>
                <a:gd name="T6" fmla="*/ 176 w 176"/>
                <a:gd name="T7" fmla="*/ 0 h 1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184"/>
                <a:gd name="T14" fmla="*/ 176 w 176"/>
                <a:gd name="T15" fmla="*/ 184 h 1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184">
                  <a:moveTo>
                    <a:pt x="0" y="112"/>
                  </a:moveTo>
                  <a:lnTo>
                    <a:pt x="24" y="184"/>
                  </a:lnTo>
                  <a:lnTo>
                    <a:pt x="40" y="0"/>
                  </a:lnTo>
                  <a:lnTo>
                    <a:pt x="17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4084638" y="3665538"/>
            <a:ext cx="3341687" cy="776287"/>
            <a:chOff x="2573" y="2309"/>
            <a:chExt cx="2105" cy="489"/>
          </a:xfrm>
        </p:grpSpPr>
        <p:sp>
          <p:nvSpPr>
            <p:cNvPr id="27744" name="Rectangle 29"/>
            <p:cNvSpPr>
              <a:spLocks noChangeArrowheads="1"/>
            </p:cNvSpPr>
            <p:nvPr/>
          </p:nvSpPr>
          <p:spPr bwMode="auto">
            <a:xfrm>
              <a:off x="3044" y="2539"/>
              <a:ext cx="11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663300"/>
                  </a:solidFill>
                </a:rPr>
                <a:t>length = 4</a:t>
              </a:r>
              <a:r>
                <a:rPr lang="en-US" i="1">
                  <a:solidFill>
                    <a:srgbClr val="663300"/>
                  </a:solidFill>
                </a:rPr>
                <a:t>R</a:t>
              </a:r>
              <a:r>
                <a:rPr lang="en-US">
                  <a:solidFill>
                    <a:srgbClr val="663300"/>
                  </a:solidFill>
                </a:rPr>
                <a:t> =</a:t>
              </a:r>
              <a:endParaRPr lang="en-US"/>
            </a:p>
          </p:txBody>
        </p:sp>
        <p:sp>
          <p:nvSpPr>
            <p:cNvPr id="27745" name="Rectangle 33"/>
            <p:cNvSpPr>
              <a:spLocks noChangeArrowheads="1"/>
            </p:cNvSpPr>
            <p:nvPr/>
          </p:nvSpPr>
          <p:spPr bwMode="auto">
            <a:xfrm>
              <a:off x="2573" y="2309"/>
              <a:ext cx="2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663300"/>
                  </a:solidFill>
                </a:rPr>
                <a:t>Close-packed directions:</a:t>
              </a:r>
              <a:endParaRPr lang="en-US"/>
            </a:p>
          </p:txBody>
        </p:sp>
        <p:grpSp>
          <p:nvGrpSpPr>
            <p:cNvPr id="11" name="Group 79"/>
            <p:cNvGrpSpPr>
              <a:grpSpLocks/>
            </p:cNvGrpSpPr>
            <p:nvPr/>
          </p:nvGrpSpPr>
          <p:grpSpPr bwMode="auto">
            <a:xfrm>
              <a:off x="4250" y="2510"/>
              <a:ext cx="385" cy="288"/>
              <a:chOff x="4250" y="2510"/>
              <a:chExt cx="385" cy="288"/>
            </a:xfrm>
          </p:grpSpPr>
          <p:sp>
            <p:nvSpPr>
              <p:cNvPr id="27747" name="Freeform 28"/>
              <p:cNvSpPr>
                <a:spLocks/>
              </p:cNvSpPr>
              <p:nvPr/>
            </p:nvSpPr>
            <p:spPr bwMode="auto">
              <a:xfrm>
                <a:off x="4250" y="2556"/>
                <a:ext cx="176" cy="184"/>
              </a:xfrm>
              <a:custGeom>
                <a:avLst/>
                <a:gdLst>
                  <a:gd name="T0" fmla="*/ 0 w 176"/>
                  <a:gd name="T1" fmla="*/ 112 h 184"/>
                  <a:gd name="T2" fmla="*/ 24 w 176"/>
                  <a:gd name="T3" fmla="*/ 184 h 184"/>
                  <a:gd name="T4" fmla="*/ 40 w 176"/>
                  <a:gd name="T5" fmla="*/ 0 h 184"/>
                  <a:gd name="T6" fmla="*/ 176 w 176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6"/>
                  <a:gd name="T13" fmla="*/ 0 h 184"/>
                  <a:gd name="T14" fmla="*/ 176 w 176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6" h="184">
                    <a:moveTo>
                      <a:pt x="0" y="112"/>
                    </a:moveTo>
                    <a:lnTo>
                      <a:pt x="24" y="184"/>
                    </a:lnTo>
                    <a:lnTo>
                      <a:pt x="40" y="0"/>
                    </a:lnTo>
                    <a:lnTo>
                      <a:pt x="176" y="0"/>
                    </a:lnTo>
                  </a:path>
                </a:pathLst>
              </a:custGeom>
              <a:noFill/>
              <a:ln w="127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7748" name="Rectangle 78"/>
              <p:cNvSpPr>
                <a:spLocks noChangeArrowheads="1"/>
              </p:cNvSpPr>
              <p:nvPr/>
            </p:nvSpPr>
            <p:spPr bwMode="auto">
              <a:xfrm>
                <a:off x="4252" y="2510"/>
                <a:ext cx="383" cy="28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663300"/>
                    </a:solidFill>
                  </a:rPr>
                  <a:t>3 </a:t>
                </a:r>
                <a:r>
                  <a:rPr lang="en-US" i="1">
                    <a:solidFill>
                      <a:srgbClr val="663300"/>
                    </a:solidFill>
                  </a:rPr>
                  <a:t>a</a:t>
                </a:r>
              </a:p>
            </p:txBody>
          </p:sp>
        </p:grpSp>
      </p:grpSp>
      <p:sp>
        <p:nvSpPr>
          <p:cNvPr id="27658" name="Rectangle 4"/>
          <p:cNvSpPr>
            <a:spLocks noChangeArrowheads="1"/>
          </p:cNvSpPr>
          <p:nvPr/>
        </p:nvSpPr>
        <p:spPr bwMode="auto">
          <a:xfrm>
            <a:off x="609600" y="914400"/>
            <a:ext cx="71850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/>
              <a:t>•  APF for a body-centered cubic structure = 0.68</a:t>
            </a:r>
          </a:p>
        </p:txBody>
      </p:sp>
      <p:grpSp>
        <p:nvGrpSpPr>
          <p:cNvPr id="19" name="Group 149"/>
          <p:cNvGrpSpPr>
            <a:grpSpLocks noChangeAspect="1"/>
          </p:cNvGrpSpPr>
          <p:nvPr/>
        </p:nvGrpSpPr>
        <p:grpSpPr bwMode="auto">
          <a:xfrm>
            <a:off x="5829300" y="2997200"/>
            <a:ext cx="669925" cy="431800"/>
            <a:chOff x="3672" y="1896"/>
            <a:chExt cx="422" cy="272"/>
          </a:xfrm>
        </p:grpSpPr>
        <p:sp>
          <p:nvSpPr>
            <p:cNvPr id="27671" name="AutoShape 148"/>
            <p:cNvSpPr>
              <a:spLocks noChangeAspect="1" noChangeArrowheads="1" noTextEdit="1"/>
            </p:cNvSpPr>
            <p:nvPr/>
          </p:nvSpPr>
          <p:spPr bwMode="auto">
            <a:xfrm>
              <a:off x="3672" y="1896"/>
              <a:ext cx="422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672" name="Line 150"/>
            <p:cNvSpPr>
              <a:spLocks noChangeShapeType="1"/>
            </p:cNvSpPr>
            <p:nvPr/>
          </p:nvSpPr>
          <p:spPr bwMode="auto">
            <a:xfrm flipV="1">
              <a:off x="3709" y="2054"/>
              <a:ext cx="24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673" name="Line 151"/>
            <p:cNvSpPr>
              <a:spLocks noChangeShapeType="1"/>
            </p:cNvSpPr>
            <p:nvPr/>
          </p:nvSpPr>
          <p:spPr bwMode="auto">
            <a:xfrm>
              <a:off x="3733" y="2058"/>
              <a:ext cx="36" cy="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674" name="Line 152"/>
            <p:cNvSpPr>
              <a:spLocks noChangeShapeType="1"/>
            </p:cNvSpPr>
            <p:nvPr/>
          </p:nvSpPr>
          <p:spPr bwMode="auto">
            <a:xfrm flipV="1">
              <a:off x="3773" y="1935"/>
              <a:ext cx="48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675" name="Line 153"/>
            <p:cNvSpPr>
              <a:spLocks noChangeShapeType="1"/>
            </p:cNvSpPr>
            <p:nvPr/>
          </p:nvSpPr>
          <p:spPr bwMode="auto">
            <a:xfrm>
              <a:off x="3821" y="1935"/>
              <a:ext cx="1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676" name="Rectangle 154"/>
            <p:cNvSpPr>
              <a:spLocks noChangeArrowheads="1"/>
            </p:cNvSpPr>
            <p:nvPr/>
          </p:nvSpPr>
          <p:spPr bwMode="auto">
            <a:xfrm>
              <a:off x="3977" y="1944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300" i="1">
                  <a:solidFill>
                    <a:srgbClr val="000000"/>
                  </a:solidFill>
                  <a:latin typeface="Intergraph ANSI"/>
                </a:rPr>
                <a:t>a</a:t>
              </a:r>
              <a:endParaRPr lang="en-US" i="1"/>
            </a:p>
          </p:txBody>
        </p:sp>
        <p:sp>
          <p:nvSpPr>
            <p:cNvPr id="27677" name="Rectangle 155"/>
            <p:cNvSpPr>
              <a:spLocks noChangeArrowheads="1"/>
            </p:cNvSpPr>
            <p:nvPr/>
          </p:nvSpPr>
          <p:spPr bwMode="auto">
            <a:xfrm>
              <a:off x="3938" y="1944"/>
              <a:ext cx="5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300">
                  <a:solidFill>
                    <a:srgbClr val="000000"/>
                  </a:solidFill>
                  <a:latin typeface="Intergraph ANSI"/>
                </a:rPr>
                <a:t> </a:t>
              </a:r>
              <a:endParaRPr lang="en-US"/>
            </a:p>
          </p:txBody>
        </p:sp>
        <p:sp>
          <p:nvSpPr>
            <p:cNvPr id="27678" name="Rectangle 156"/>
            <p:cNvSpPr>
              <a:spLocks noChangeArrowheads="1"/>
            </p:cNvSpPr>
            <p:nvPr/>
          </p:nvSpPr>
          <p:spPr bwMode="auto">
            <a:xfrm>
              <a:off x="3833" y="1947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20" name="Group 158"/>
          <p:cNvGrpSpPr>
            <a:grpSpLocks noChangeAspect="1"/>
          </p:cNvGrpSpPr>
          <p:nvPr/>
        </p:nvGrpSpPr>
        <p:grpSpPr bwMode="auto">
          <a:xfrm>
            <a:off x="5156200" y="1541463"/>
            <a:ext cx="644525" cy="439737"/>
            <a:chOff x="3256" y="971"/>
            <a:chExt cx="406" cy="277"/>
          </a:xfrm>
        </p:grpSpPr>
        <p:sp>
          <p:nvSpPr>
            <p:cNvPr id="27663" name="AutoShape 157"/>
            <p:cNvSpPr>
              <a:spLocks noChangeAspect="1" noChangeArrowheads="1" noTextEdit="1"/>
            </p:cNvSpPr>
            <p:nvPr/>
          </p:nvSpPr>
          <p:spPr bwMode="auto">
            <a:xfrm>
              <a:off x="3256" y="971"/>
              <a:ext cx="406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664" name="Line 159"/>
            <p:cNvSpPr>
              <a:spLocks noChangeShapeType="1"/>
            </p:cNvSpPr>
            <p:nvPr/>
          </p:nvSpPr>
          <p:spPr bwMode="auto">
            <a:xfrm flipV="1">
              <a:off x="3293" y="1131"/>
              <a:ext cx="24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665" name="Line 160"/>
            <p:cNvSpPr>
              <a:spLocks noChangeShapeType="1"/>
            </p:cNvSpPr>
            <p:nvPr/>
          </p:nvSpPr>
          <p:spPr bwMode="auto">
            <a:xfrm>
              <a:off x="3317" y="1135"/>
              <a:ext cx="36" cy="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666" name="Line 161"/>
            <p:cNvSpPr>
              <a:spLocks noChangeShapeType="1"/>
            </p:cNvSpPr>
            <p:nvPr/>
          </p:nvSpPr>
          <p:spPr bwMode="auto">
            <a:xfrm flipV="1">
              <a:off x="3358" y="1010"/>
              <a:ext cx="47" cy="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667" name="Line 162"/>
            <p:cNvSpPr>
              <a:spLocks noChangeShapeType="1"/>
            </p:cNvSpPr>
            <p:nvPr/>
          </p:nvSpPr>
          <p:spPr bwMode="auto">
            <a:xfrm>
              <a:off x="3405" y="1010"/>
              <a:ext cx="10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668" name="Rectangle 163"/>
            <p:cNvSpPr>
              <a:spLocks noChangeArrowheads="1"/>
            </p:cNvSpPr>
            <p:nvPr/>
          </p:nvSpPr>
          <p:spPr bwMode="auto">
            <a:xfrm>
              <a:off x="3549" y="1019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300" i="1">
                  <a:solidFill>
                    <a:srgbClr val="000000"/>
                  </a:solidFill>
                  <a:latin typeface="Intergraph ANSI"/>
                </a:rPr>
                <a:t>a</a:t>
              </a:r>
              <a:endParaRPr lang="en-US" i="1"/>
            </a:p>
          </p:txBody>
        </p:sp>
        <p:sp>
          <p:nvSpPr>
            <p:cNvPr id="27669" name="Rectangle 164"/>
            <p:cNvSpPr>
              <a:spLocks noChangeArrowheads="1"/>
            </p:cNvSpPr>
            <p:nvPr/>
          </p:nvSpPr>
          <p:spPr bwMode="auto">
            <a:xfrm>
              <a:off x="3510" y="1019"/>
              <a:ext cx="5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300">
                  <a:solidFill>
                    <a:srgbClr val="000000"/>
                  </a:solidFill>
                  <a:latin typeface="Intergraph ANSI"/>
                </a:rPr>
                <a:t> </a:t>
              </a:r>
              <a:endParaRPr lang="en-US"/>
            </a:p>
          </p:txBody>
        </p:sp>
        <p:sp>
          <p:nvSpPr>
            <p:cNvPr id="27670" name="Rectangle 165"/>
            <p:cNvSpPr>
              <a:spLocks noChangeArrowheads="1"/>
            </p:cNvSpPr>
            <p:nvPr/>
          </p:nvSpPr>
          <p:spPr bwMode="auto">
            <a:xfrm>
              <a:off x="3411" y="1022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3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</p:grpSp>
      <p:sp>
        <p:nvSpPr>
          <p:cNvPr id="27662" name="Freeform 167"/>
          <p:cNvSpPr>
            <a:spLocks/>
          </p:cNvSpPr>
          <p:nvPr/>
        </p:nvSpPr>
        <p:spPr bwMode="auto">
          <a:xfrm>
            <a:off x="5156200" y="1866900"/>
            <a:ext cx="1651000" cy="1117600"/>
          </a:xfrm>
          <a:custGeom>
            <a:avLst/>
            <a:gdLst>
              <a:gd name="T0" fmla="*/ 2147483647 w 1040"/>
              <a:gd name="T1" fmla="*/ 2147483647 h 704"/>
              <a:gd name="T2" fmla="*/ 2147483647 w 1040"/>
              <a:gd name="T3" fmla="*/ 0 h 704"/>
              <a:gd name="T4" fmla="*/ 0 w 1040"/>
              <a:gd name="T5" fmla="*/ 2147483647 h 704"/>
              <a:gd name="T6" fmla="*/ 2147483647 w 1040"/>
              <a:gd name="T7" fmla="*/ 2147483647 h 704"/>
              <a:gd name="T8" fmla="*/ 0 60000 65536"/>
              <a:gd name="T9" fmla="*/ 0 60000 65536"/>
              <a:gd name="T10" fmla="*/ 0 60000 65536"/>
              <a:gd name="T11" fmla="*/ 0 60000 65536"/>
              <a:gd name="T12" fmla="*/ 0 w 1040"/>
              <a:gd name="T13" fmla="*/ 0 h 704"/>
              <a:gd name="T14" fmla="*/ 1040 w 1040"/>
              <a:gd name="T15" fmla="*/ 704 h 7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0" h="704">
                <a:moveTo>
                  <a:pt x="1040" y="704"/>
                </a:moveTo>
                <a:lnTo>
                  <a:pt x="1040" y="0"/>
                </a:lnTo>
                <a:lnTo>
                  <a:pt x="0" y="704"/>
                </a:lnTo>
                <a:lnTo>
                  <a:pt x="1040" y="70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272" name="Slide_3_11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325" y="2714625"/>
            <a:ext cx="35433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5351463" y="2733675"/>
            <a:ext cx="2882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/>
              <a:t>•  </a:t>
            </a:r>
            <a:r>
              <a:rPr lang="en-US" sz="2200"/>
              <a:t>Coordination # = 12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533400" y="1295400"/>
            <a:ext cx="6378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/>
              <a:t>• Atoms touch each other along face diagonals.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879475" y="1660525"/>
            <a:ext cx="7496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800"/>
              <a:t>--Note:  All atoms are identical; the face-centered atoms are shaded</a:t>
            </a:r>
          </a:p>
          <a:p>
            <a:pPr algn="ctr" eaLnBrk="0" hangingPunct="0"/>
            <a:r>
              <a:rPr lang="en-US" sz="1800"/>
              <a:t>   differently only for ease of viewing.</a:t>
            </a:r>
          </a:p>
        </p:txBody>
      </p:sp>
      <p:sp>
        <p:nvSpPr>
          <p:cNvPr id="2867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528050" cy="685800"/>
          </a:xfrm>
        </p:spPr>
        <p:txBody>
          <a:bodyPr/>
          <a:lstStyle/>
          <a:p>
            <a:r>
              <a:rPr lang="en-US" smtClean="0"/>
              <a:t>Face Centered Cubic Structure (FCC)</a:t>
            </a:r>
          </a:p>
        </p:txBody>
      </p:sp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3608388" y="2384425"/>
            <a:ext cx="3587750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cs typeface="Times New Roman" pitchFamily="18" charset="0"/>
              </a:rPr>
              <a:t>ex: Al, Cu, Au, Pb, Ni, Pt, Ag</a:t>
            </a:r>
          </a:p>
        </p:txBody>
      </p:sp>
      <p:sp>
        <p:nvSpPr>
          <p:cNvPr id="28680" name="Rectangle 11"/>
          <p:cNvSpPr>
            <a:spLocks noChangeArrowheads="1"/>
          </p:cNvSpPr>
          <p:nvPr/>
        </p:nvSpPr>
        <p:spPr bwMode="auto">
          <a:xfrm>
            <a:off x="2898775" y="6016625"/>
            <a:ext cx="5430838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cs typeface="Times New Roman" pitchFamily="18" charset="0"/>
              </a:rPr>
              <a:t>4 atoms/unit cell: 6 face x 1/2 + 8 corners x 1/8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4333" y="3439160"/>
            <a:ext cx="4145280" cy="185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02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802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027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80272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2" y="1350258"/>
            <a:ext cx="3073241" cy="3030057"/>
          </a:xfrm>
          <a:prstGeom prst="rect">
            <a:avLst/>
          </a:prstGeom>
        </p:spPr>
      </p:pic>
      <p:sp>
        <p:nvSpPr>
          <p:cNvPr id="29698" name="Rectangle 6"/>
          <p:cNvSpPr>
            <a:spLocks noChangeArrowheads="1"/>
          </p:cNvSpPr>
          <p:nvPr/>
        </p:nvSpPr>
        <p:spPr bwMode="auto">
          <a:xfrm>
            <a:off x="533400" y="1006475"/>
            <a:ext cx="65166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/>
              <a:t>•  APF for a face-centered cubic structure = 0.74</a:t>
            </a:r>
          </a:p>
        </p:txBody>
      </p:sp>
      <p:sp>
        <p:nvSpPr>
          <p:cNvPr id="2969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smtClean="0"/>
              <a:t>Atomic Packing Factor:  FCC</a:t>
            </a:r>
          </a:p>
        </p:txBody>
      </p:sp>
      <p:sp>
        <p:nvSpPr>
          <p:cNvPr id="29700" name="Text Box 39"/>
          <p:cNvSpPr txBox="1">
            <a:spLocks noChangeArrowheads="1"/>
          </p:cNvSpPr>
          <p:nvPr/>
        </p:nvSpPr>
        <p:spPr bwMode="auto">
          <a:xfrm>
            <a:off x="3919538" y="1320800"/>
            <a:ext cx="4281487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maximum achievable APF</a:t>
            </a:r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2387600" y="4457700"/>
            <a:ext cx="5543550" cy="1952625"/>
            <a:chOff x="1504" y="2808"/>
            <a:chExt cx="3492" cy="1230"/>
          </a:xfrm>
        </p:grpSpPr>
        <p:sp>
          <p:nvSpPr>
            <p:cNvPr id="29801" name="Rectangle 43"/>
            <p:cNvSpPr>
              <a:spLocks noChangeArrowheads="1"/>
            </p:cNvSpPr>
            <p:nvPr/>
          </p:nvSpPr>
          <p:spPr bwMode="auto">
            <a:xfrm>
              <a:off x="2760" y="2896"/>
              <a:ext cx="1184" cy="56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9802" name="Rectangle 44"/>
            <p:cNvSpPr>
              <a:spLocks noChangeArrowheads="1"/>
            </p:cNvSpPr>
            <p:nvPr/>
          </p:nvSpPr>
          <p:spPr bwMode="auto">
            <a:xfrm>
              <a:off x="2568" y="2896"/>
              <a:ext cx="176" cy="560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9803" name="Rectangle 45"/>
            <p:cNvSpPr>
              <a:spLocks noChangeArrowheads="1"/>
            </p:cNvSpPr>
            <p:nvPr/>
          </p:nvSpPr>
          <p:spPr bwMode="auto">
            <a:xfrm>
              <a:off x="1912" y="3368"/>
              <a:ext cx="59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APF = </a:t>
              </a:r>
              <a:endParaRPr lang="en-US"/>
            </a:p>
          </p:txBody>
        </p:sp>
        <p:sp>
          <p:nvSpPr>
            <p:cNvPr id="29804" name="Rectangle 48"/>
            <p:cNvSpPr>
              <a:spLocks noChangeArrowheads="1"/>
            </p:cNvSpPr>
            <p:nvPr/>
          </p:nvSpPr>
          <p:spPr bwMode="auto">
            <a:xfrm>
              <a:off x="2848" y="2920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29805" name="Rectangle 49"/>
            <p:cNvSpPr>
              <a:spLocks noChangeArrowheads="1"/>
            </p:cNvSpPr>
            <p:nvPr/>
          </p:nvSpPr>
          <p:spPr bwMode="auto">
            <a:xfrm>
              <a:off x="2856" y="3224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29806" name="Line 50"/>
            <p:cNvSpPr>
              <a:spLocks noChangeShapeType="1"/>
            </p:cNvSpPr>
            <p:nvPr/>
          </p:nvSpPr>
          <p:spPr bwMode="auto">
            <a:xfrm>
              <a:off x="2840" y="3192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807" name="Rectangle 51"/>
            <p:cNvSpPr>
              <a:spLocks noChangeArrowheads="1"/>
            </p:cNvSpPr>
            <p:nvPr/>
          </p:nvSpPr>
          <p:spPr bwMode="auto">
            <a:xfrm>
              <a:off x="3040" y="3048"/>
              <a:ext cx="1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p </a:t>
              </a:r>
              <a:endParaRPr lang="en-US"/>
            </a:p>
          </p:txBody>
        </p:sp>
        <p:sp>
          <p:nvSpPr>
            <p:cNvPr id="29808" name="Rectangle 52"/>
            <p:cNvSpPr>
              <a:spLocks noChangeArrowheads="1"/>
            </p:cNvSpPr>
            <p:nvPr/>
          </p:nvSpPr>
          <p:spPr bwMode="auto">
            <a:xfrm>
              <a:off x="3192" y="3056"/>
              <a:ext cx="1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( </a:t>
              </a:r>
              <a:endParaRPr lang="en-US"/>
            </a:p>
          </p:txBody>
        </p:sp>
        <p:sp>
          <p:nvSpPr>
            <p:cNvPr id="29809" name="Rectangle 53"/>
            <p:cNvSpPr>
              <a:spLocks noChangeArrowheads="1"/>
            </p:cNvSpPr>
            <p:nvPr/>
          </p:nvSpPr>
          <p:spPr bwMode="auto">
            <a:xfrm>
              <a:off x="3312" y="3056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</a:p>
          </p:txBody>
        </p:sp>
        <p:sp>
          <p:nvSpPr>
            <p:cNvPr id="29810" name="Rectangle 54"/>
            <p:cNvSpPr>
              <a:spLocks noChangeArrowheads="1"/>
            </p:cNvSpPr>
            <p:nvPr/>
          </p:nvSpPr>
          <p:spPr bwMode="auto">
            <a:xfrm>
              <a:off x="3424" y="3056"/>
              <a:ext cx="26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i="1"/>
                <a:t>a</a:t>
              </a:r>
              <a:r>
                <a:rPr lang="en-US"/>
                <a:t>/4</a:t>
              </a:r>
            </a:p>
          </p:txBody>
        </p:sp>
        <p:sp>
          <p:nvSpPr>
            <p:cNvPr id="29811" name="Rectangle 55"/>
            <p:cNvSpPr>
              <a:spLocks noChangeArrowheads="1"/>
            </p:cNvSpPr>
            <p:nvPr/>
          </p:nvSpPr>
          <p:spPr bwMode="auto">
            <a:xfrm>
              <a:off x="3704" y="3056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)</a:t>
              </a:r>
              <a:endParaRPr lang="en-US"/>
            </a:p>
          </p:txBody>
        </p:sp>
        <p:sp>
          <p:nvSpPr>
            <p:cNvPr id="29812" name="Rectangle 56"/>
            <p:cNvSpPr>
              <a:spLocks noChangeArrowheads="1"/>
            </p:cNvSpPr>
            <p:nvPr/>
          </p:nvSpPr>
          <p:spPr bwMode="auto">
            <a:xfrm>
              <a:off x="3776" y="3000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29813" name="Rectangle 57"/>
            <p:cNvSpPr>
              <a:spLocks noChangeArrowheads="1"/>
            </p:cNvSpPr>
            <p:nvPr/>
          </p:nvSpPr>
          <p:spPr bwMode="auto">
            <a:xfrm>
              <a:off x="2624" y="3080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grpSp>
          <p:nvGrpSpPr>
            <p:cNvPr id="3" name="Group 98"/>
            <p:cNvGrpSpPr>
              <a:grpSpLocks/>
            </p:cNvGrpSpPr>
            <p:nvPr/>
          </p:nvGrpSpPr>
          <p:grpSpPr bwMode="auto">
            <a:xfrm>
              <a:off x="1504" y="2808"/>
              <a:ext cx="680" cy="518"/>
              <a:chOff x="1512" y="2816"/>
              <a:chExt cx="680" cy="518"/>
            </a:xfrm>
          </p:grpSpPr>
          <p:sp>
            <p:nvSpPr>
              <p:cNvPr id="29839" name="Rectangle 58"/>
              <p:cNvSpPr>
                <a:spLocks noChangeArrowheads="1"/>
              </p:cNvSpPr>
              <p:nvPr/>
            </p:nvSpPr>
            <p:spPr bwMode="auto">
              <a:xfrm>
                <a:off x="1600" y="2816"/>
                <a:ext cx="52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9900"/>
                    </a:solidFill>
                  </a:rPr>
                  <a:t>atoms</a:t>
                </a:r>
                <a:endParaRPr lang="en-US"/>
              </a:p>
            </p:txBody>
          </p:sp>
          <p:sp>
            <p:nvSpPr>
              <p:cNvPr id="29840" name="Line 59"/>
              <p:cNvSpPr>
                <a:spLocks noChangeShapeType="1"/>
              </p:cNvSpPr>
              <p:nvPr/>
            </p:nvSpPr>
            <p:spPr bwMode="auto">
              <a:xfrm>
                <a:off x="1512" y="3080"/>
                <a:ext cx="680" cy="1"/>
              </a:xfrm>
              <a:prstGeom prst="line">
                <a:avLst/>
              </a:prstGeom>
              <a:no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841" name="Rectangle 60"/>
              <p:cNvSpPr>
                <a:spLocks noChangeArrowheads="1"/>
              </p:cNvSpPr>
              <p:nvPr/>
            </p:nvSpPr>
            <p:spPr bwMode="auto">
              <a:xfrm>
                <a:off x="1520" y="3104"/>
                <a:ext cx="65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9900"/>
                    </a:solidFill>
                  </a:rPr>
                  <a:t>unit cell</a:t>
                </a:r>
                <a:endParaRPr lang="en-US"/>
              </a:p>
            </p:txBody>
          </p:sp>
        </p:grpSp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4332" y="2888"/>
              <a:ext cx="664" cy="502"/>
              <a:chOff x="4340" y="2896"/>
              <a:chExt cx="664" cy="502"/>
            </a:xfrm>
          </p:grpSpPr>
          <p:sp>
            <p:nvSpPr>
              <p:cNvPr id="29836" name="Rectangle 62"/>
              <p:cNvSpPr>
                <a:spLocks noChangeArrowheads="1"/>
              </p:cNvSpPr>
              <p:nvPr/>
            </p:nvSpPr>
            <p:spPr bwMode="auto">
              <a:xfrm>
                <a:off x="4458" y="3168"/>
                <a:ext cx="42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663300"/>
                    </a:solidFill>
                  </a:rPr>
                  <a:t>atom</a:t>
                </a:r>
                <a:endParaRPr lang="en-US"/>
              </a:p>
            </p:txBody>
          </p:sp>
          <p:sp>
            <p:nvSpPr>
              <p:cNvPr id="29837" name="Line 63"/>
              <p:cNvSpPr>
                <a:spLocks noChangeShapeType="1"/>
              </p:cNvSpPr>
              <p:nvPr/>
            </p:nvSpPr>
            <p:spPr bwMode="auto">
              <a:xfrm>
                <a:off x="4340" y="3160"/>
                <a:ext cx="664" cy="1"/>
              </a:xfrm>
              <a:prstGeom prst="line">
                <a:avLst/>
              </a:prstGeom>
              <a:noFill/>
              <a:ln w="254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838" name="Rectangle 64"/>
              <p:cNvSpPr>
                <a:spLocks noChangeArrowheads="1"/>
              </p:cNvSpPr>
              <p:nvPr/>
            </p:nvSpPr>
            <p:spPr bwMode="auto">
              <a:xfrm>
                <a:off x="4362" y="2896"/>
                <a:ext cx="62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663300"/>
                    </a:solidFill>
                  </a:rPr>
                  <a:t>volume</a:t>
                </a:r>
                <a:endParaRPr lang="en-US"/>
              </a:p>
            </p:txBody>
          </p:sp>
        </p:grpSp>
        <p:sp>
          <p:nvSpPr>
            <p:cNvPr id="29816" name="Line 66"/>
            <p:cNvSpPr>
              <a:spLocks noChangeShapeType="1"/>
            </p:cNvSpPr>
            <p:nvPr/>
          </p:nvSpPr>
          <p:spPr bwMode="auto">
            <a:xfrm>
              <a:off x="2560" y="3520"/>
              <a:ext cx="1496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" name="Group 183"/>
            <p:cNvGrpSpPr>
              <a:grpSpLocks/>
            </p:cNvGrpSpPr>
            <p:nvPr/>
          </p:nvGrpSpPr>
          <p:grpSpPr bwMode="auto">
            <a:xfrm>
              <a:off x="3160" y="3512"/>
              <a:ext cx="1596" cy="526"/>
              <a:chOff x="2784" y="3512"/>
              <a:chExt cx="1596" cy="526"/>
            </a:xfrm>
          </p:grpSpPr>
          <p:sp>
            <p:nvSpPr>
              <p:cNvPr id="29825" name="Rectangle 42"/>
              <p:cNvSpPr>
                <a:spLocks noChangeArrowheads="1"/>
              </p:cNvSpPr>
              <p:nvPr/>
            </p:nvSpPr>
            <p:spPr bwMode="auto">
              <a:xfrm>
                <a:off x="2784" y="3576"/>
                <a:ext cx="296" cy="360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9826" name="Rectangle 46"/>
              <p:cNvSpPr>
                <a:spLocks noChangeArrowheads="1"/>
              </p:cNvSpPr>
              <p:nvPr/>
            </p:nvSpPr>
            <p:spPr bwMode="auto">
              <a:xfrm>
                <a:off x="2832" y="3624"/>
                <a:ext cx="10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i="1">
                    <a:solidFill>
                      <a:srgbClr val="000000"/>
                    </a:solidFill>
                  </a:rPr>
                  <a:t>a</a:t>
                </a:r>
                <a:endParaRPr lang="en-US" i="1"/>
              </a:p>
            </p:txBody>
          </p:sp>
          <p:sp>
            <p:nvSpPr>
              <p:cNvPr id="29827" name="Rectangle 47"/>
              <p:cNvSpPr>
                <a:spLocks noChangeArrowheads="1"/>
              </p:cNvSpPr>
              <p:nvPr/>
            </p:nvSpPr>
            <p:spPr bwMode="auto">
              <a:xfrm>
                <a:off x="2944" y="3568"/>
                <a:ext cx="10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grpSp>
            <p:nvGrpSpPr>
              <p:cNvPr id="6" name="Group 69"/>
              <p:cNvGrpSpPr>
                <a:grpSpLocks/>
              </p:cNvGrpSpPr>
              <p:nvPr/>
            </p:nvGrpSpPr>
            <p:grpSpPr bwMode="auto">
              <a:xfrm>
                <a:off x="3080" y="3728"/>
                <a:ext cx="512" cy="96"/>
                <a:chOff x="3088" y="3736"/>
                <a:chExt cx="512" cy="96"/>
              </a:xfrm>
            </p:grpSpPr>
            <p:sp>
              <p:nvSpPr>
                <p:cNvPr id="29834" name="Freeform 67"/>
                <p:cNvSpPr>
                  <a:spLocks/>
                </p:cNvSpPr>
                <p:nvPr/>
              </p:nvSpPr>
              <p:spPr bwMode="auto">
                <a:xfrm>
                  <a:off x="3088" y="3736"/>
                  <a:ext cx="120" cy="96"/>
                </a:xfrm>
                <a:custGeom>
                  <a:avLst/>
                  <a:gdLst>
                    <a:gd name="T0" fmla="*/ 0 w 120"/>
                    <a:gd name="T1" fmla="*/ 48 h 96"/>
                    <a:gd name="T2" fmla="*/ 120 w 120"/>
                    <a:gd name="T3" fmla="*/ 0 h 96"/>
                    <a:gd name="T4" fmla="*/ 120 w 120"/>
                    <a:gd name="T5" fmla="*/ 48 h 96"/>
                    <a:gd name="T6" fmla="*/ 120 w 120"/>
                    <a:gd name="T7" fmla="*/ 96 h 96"/>
                    <a:gd name="T8" fmla="*/ 0 w 120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0"/>
                    <a:gd name="T16" fmla="*/ 0 h 96"/>
                    <a:gd name="T17" fmla="*/ 120 w 120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0" h="96">
                      <a:moveTo>
                        <a:pt x="0" y="48"/>
                      </a:moveTo>
                      <a:lnTo>
                        <a:pt x="120" y="0"/>
                      </a:lnTo>
                      <a:lnTo>
                        <a:pt x="120" y="48"/>
                      </a:lnTo>
                      <a:lnTo>
                        <a:pt x="120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66FF"/>
                </a:solidFill>
                <a:ln w="127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29835" name="Line 68"/>
                <p:cNvSpPr>
                  <a:spLocks noChangeShapeType="1"/>
                </p:cNvSpPr>
                <p:nvPr/>
              </p:nvSpPr>
              <p:spPr bwMode="auto">
                <a:xfrm>
                  <a:off x="3208" y="3784"/>
                  <a:ext cx="392" cy="1"/>
                </a:xfrm>
                <a:prstGeom prst="line">
                  <a:avLst/>
                </a:prstGeom>
                <a:noFill/>
                <a:ln w="254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7" name="Group 100"/>
              <p:cNvGrpSpPr>
                <a:grpSpLocks/>
              </p:cNvGrpSpPr>
              <p:nvPr/>
            </p:nvGrpSpPr>
            <p:grpSpPr bwMode="auto">
              <a:xfrm>
                <a:off x="3628" y="3512"/>
                <a:ext cx="752" cy="526"/>
                <a:chOff x="3636" y="3520"/>
                <a:chExt cx="752" cy="526"/>
              </a:xfrm>
            </p:grpSpPr>
            <p:sp>
              <p:nvSpPr>
                <p:cNvPr id="29830" name="Rectangle 70"/>
                <p:cNvSpPr>
                  <a:spLocks noChangeArrowheads="1"/>
                </p:cNvSpPr>
                <p:nvPr/>
              </p:nvSpPr>
              <p:spPr bwMode="auto">
                <a:xfrm>
                  <a:off x="3636" y="3812"/>
                  <a:ext cx="752" cy="232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29831" name="Rectangle 71"/>
                <p:cNvSpPr>
                  <a:spLocks noChangeArrowheads="1"/>
                </p:cNvSpPr>
                <p:nvPr/>
              </p:nvSpPr>
              <p:spPr bwMode="auto">
                <a:xfrm>
                  <a:off x="3686" y="3816"/>
                  <a:ext cx="652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>
                      <a:solidFill>
                        <a:srgbClr val="0066FF"/>
                      </a:solidFill>
                    </a:rPr>
                    <a:t>unit cell</a:t>
                  </a:r>
                  <a:endParaRPr lang="en-US"/>
                </a:p>
              </p:txBody>
            </p:sp>
            <p:sp>
              <p:nvSpPr>
                <p:cNvPr id="29832" name="Line 72"/>
                <p:cNvSpPr>
                  <a:spLocks noChangeShapeType="1"/>
                </p:cNvSpPr>
                <p:nvPr/>
              </p:nvSpPr>
              <p:spPr bwMode="auto">
                <a:xfrm>
                  <a:off x="3672" y="3792"/>
                  <a:ext cx="680" cy="1"/>
                </a:xfrm>
                <a:prstGeom prst="line">
                  <a:avLst/>
                </a:prstGeom>
                <a:noFill/>
                <a:ln w="254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833" name="Rectangle 73"/>
                <p:cNvSpPr>
                  <a:spLocks noChangeArrowheads="1"/>
                </p:cNvSpPr>
                <p:nvPr/>
              </p:nvSpPr>
              <p:spPr bwMode="auto">
                <a:xfrm>
                  <a:off x="3702" y="3520"/>
                  <a:ext cx="620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>
                      <a:solidFill>
                        <a:srgbClr val="0066FF"/>
                      </a:solidFill>
                    </a:rPr>
                    <a:t>volume</a:t>
                  </a:r>
                  <a:endParaRPr lang="en-US"/>
                </a:p>
              </p:txBody>
            </p:sp>
          </p:grpSp>
        </p:grpSp>
        <p:grpSp>
          <p:nvGrpSpPr>
            <p:cNvPr id="8" name="Group 77"/>
            <p:cNvGrpSpPr>
              <a:grpSpLocks/>
            </p:cNvGrpSpPr>
            <p:nvPr/>
          </p:nvGrpSpPr>
          <p:grpSpPr bwMode="auto">
            <a:xfrm>
              <a:off x="3960" y="3088"/>
              <a:ext cx="352" cy="96"/>
              <a:chOff x="3968" y="3096"/>
              <a:chExt cx="352" cy="96"/>
            </a:xfrm>
          </p:grpSpPr>
          <p:sp>
            <p:nvSpPr>
              <p:cNvPr id="29823" name="Freeform 75"/>
              <p:cNvSpPr>
                <a:spLocks/>
              </p:cNvSpPr>
              <p:nvPr/>
            </p:nvSpPr>
            <p:spPr bwMode="auto">
              <a:xfrm>
                <a:off x="3968" y="3096"/>
                <a:ext cx="128" cy="96"/>
              </a:xfrm>
              <a:custGeom>
                <a:avLst/>
                <a:gdLst>
                  <a:gd name="T0" fmla="*/ 0 w 128"/>
                  <a:gd name="T1" fmla="*/ 32 h 96"/>
                  <a:gd name="T2" fmla="*/ 128 w 128"/>
                  <a:gd name="T3" fmla="*/ 0 h 96"/>
                  <a:gd name="T4" fmla="*/ 120 w 128"/>
                  <a:gd name="T5" fmla="*/ 48 h 96"/>
                  <a:gd name="T6" fmla="*/ 112 w 128"/>
                  <a:gd name="T7" fmla="*/ 96 h 96"/>
                  <a:gd name="T8" fmla="*/ 0 w 128"/>
                  <a:gd name="T9" fmla="*/ 3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96"/>
                  <a:gd name="T17" fmla="*/ 128 w 12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96">
                    <a:moveTo>
                      <a:pt x="0" y="32"/>
                    </a:moveTo>
                    <a:lnTo>
                      <a:pt x="128" y="0"/>
                    </a:lnTo>
                    <a:lnTo>
                      <a:pt x="120" y="48"/>
                    </a:lnTo>
                    <a:lnTo>
                      <a:pt x="112" y="9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663300"/>
              </a:solidFill>
              <a:ln w="127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9824" name="Line 76"/>
              <p:cNvSpPr>
                <a:spLocks noChangeShapeType="1"/>
              </p:cNvSpPr>
              <p:nvPr/>
            </p:nvSpPr>
            <p:spPr bwMode="auto">
              <a:xfrm>
                <a:off x="4088" y="3144"/>
                <a:ext cx="232" cy="24"/>
              </a:xfrm>
              <a:prstGeom prst="line">
                <a:avLst/>
              </a:prstGeom>
              <a:noFill/>
              <a:ln w="254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" name="Group 80"/>
            <p:cNvGrpSpPr>
              <a:grpSpLocks/>
            </p:cNvGrpSpPr>
            <p:nvPr/>
          </p:nvGrpSpPr>
          <p:grpSpPr bwMode="auto">
            <a:xfrm>
              <a:off x="2256" y="3088"/>
              <a:ext cx="312" cy="96"/>
              <a:chOff x="2264" y="3096"/>
              <a:chExt cx="312" cy="96"/>
            </a:xfrm>
          </p:grpSpPr>
          <p:sp>
            <p:nvSpPr>
              <p:cNvPr id="29821" name="Freeform 78"/>
              <p:cNvSpPr>
                <a:spLocks/>
              </p:cNvSpPr>
              <p:nvPr/>
            </p:nvSpPr>
            <p:spPr bwMode="auto">
              <a:xfrm>
                <a:off x="2448" y="3104"/>
                <a:ext cx="128" cy="88"/>
              </a:xfrm>
              <a:custGeom>
                <a:avLst/>
                <a:gdLst>
                  <a:gd name="T0" fmla="*/ 128 w 128"/>
                  <a:gd name="T1" fmla="*/ 72 h 88"/>
                  <a:gd name="T2" fmla="*/ 0 w 128"/>
                  <a:gd name="T3" fmla="*/ 88 h 88"/>
                  <a:gd name="T4" fmla="*/ 8 w 128"/>
                  <a:gd name="T5" fmla="*/ 40 h 88"/>
                  <a:gd name="T6" fmla="*/ 24 w 128"/>
                  <a:gd name="T7" fmla="*/ 0 h 88"/>
                  <a:gd name="T8" fmla="*/ 128 w 128"/>
                  <a:gd name="T9" fmla="*/ 72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88"/>
                  <a:gd name="T17" fmla="*/ 128 w 128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88">
                    <a:moveTo>
                      <a:pt x="128" y="72"/>
                    </a:moveTo>
                    <a:lnTo>
                      <a:pt x="0" y="88"/>
                    </a:lnTo>
                    <a:lnTo>
                      <a:pt x="8" y="40"/>
                    </a:lnTo>
                    <a:lnTo>
                      <a:pt x="24" y="0"/>
                    </a:lnTo>
                    <a:lnTo>
                      <a:pt x="128" y="72"/>
                    </a:lnTo>
                    <a:close/>
                  </a:path>
                </a:pathLst>
              </a:cu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9822" name="Line 79"/>
              <p:cNvSpPr>
                <a:spLocks noChangeShapeType="1"/>
              </p:cNvSpPr>
              <p:nvPr/>
            </p:nvSpPr>
            <p:spPr bwMode="auto">
              <a:xfrm>
                <a:off x="2264" y="3096"/>
                <a:ext cx="192" cy="48"/>
              </a:xfrm>
              <a:prstGeom prst="line">
                <a:avLst/>
              </a:prstGeom>
              <a:no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820" name="Freeform 82"/>
            <p:cNvSpPr>
              <a:spLocks/>
            </p:cNvSpPr>
            <p:nvPr/>
          </p:nvSpPr>
          <p:spPr bwMode="auto">
            <a:xfrm>
              <a:off x="3258" y="3071"/>
              <a:ext cx="176" cy="184"/>
            </a:xfrm>
            <a:custGeom>
              <a:avLst/>
              <a:gdLst>
                <a:gd name="T0" fmla="*/ 0 w 176"/>
                <a:gd name="T1" fmla="*/ 112 h 184"/>
                <a:gd name="T2" fmla="*/ 24 w 176"/>
                <a:gd name="T3" fmla="*/ 184 h 184"/>
                <a:gd name="T4" fmla="*/ 40 w 176"/>
                <a:gd name="T5" fmla="*/ 0 h 184"/>
                <a:gd name="T6" fmla="*/ 176 w 176"/>
                <a:gd name="T7" fmla="*/ 0 h 1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184"/>
                <a:gd name="T14" fmla="*/ 176 w 176"/>
                <a:gd name="T15" fmla="*/ 184 h 1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184">
                  <a:moveTo>
                    <a:pt x="0" y="112"/>
                  </a:moveTo>
                  <a:lnTo>
                    <a:pt x="24" y="184"/>
                  </a:lnTo>
                  <a:lnTo>
                    <a:pt x="40" y="0"/>
                  </a:lnTo>
                  <a:lnTo>
                    <a:pt x="17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0" name="Group 85"/>
          <p:cNvGrpSpPr>
            <a:grpSpLocks/>
          </p:cNvGrpSpPr>
          <p:nvPr/>
        </p:nvGrpSpPr>
        <p:grpSpPr bwMode="auto">
          <a:xfrm>
            <a:off x="4035425" y="1917700"/>
            <a:ext cx="3425825" cy="781050"/>
            <a:chOff x="2542" y="1208"/>
            <a:chExt cx="2158" cy="492"/>
          </a:xfrm>
        </p:grpSpPr>
        <p:sp>
          <p:nvSpPr>
            <p:cNvPr id="29794" name="Rectangle 14"/>
            <p:cNvSpPr>
              <a:spLocks noChangeArrowheads="1"/>
            </p:cNvSpPr>
            <p:nvPr/>
          </p:nvSpPr>
          <p:spPr bwMode="auto">
            <a:xfrm>
              <a:off x="2542" y="1208"/>
              <a:ext cx="215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663300"/>
                  </a:solidFill>
                </a:rPr>
                <a:t>Close-packed directions: </a:t>
              </a:r>
              <a:endParaRPr lang="en-US"/>
            </a:p>
          </p:txBody>
        </p:sp>
        <p:sp>
          <p:nvSpPr>
            <p:cNvPr id="29795" name="Rectangle 16"/>
            <p:cNvSpPr>
              <a:spLocks noChangeArrowheads="1"/>
            </p:cNvSpPr>
            <p:nvPr/>
          </p:nvSpPr>
          <p:spPr bwMode="auto">
            <a:xfrm>
              <a:off x="2782" y="1441"/>
              <a:ext cx="11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663300"/>
                  </a:solidFill>
                </a:rPr>
                <a:t>length = 4</a:t>
              </a:r>
              <a:r>
                <a:rPr lang="en-US" i="1">
                  <a:solidFill>
                    <a:srgbClr val="663300"/>
                  </a:solidFill>
                </a:rPr>
                <a:t>R</a:t>
              </a:r>
              <a:r>
                <a:rPr lang="en-US">
                  <a:solidFill>
                    <a:srgbClr val="663300"/>
                  </a:solidFill>
                </a:rPr>
                <a:t> =</a:t>
              </a:r>
              <a:endParaRPr lang="en-US"/>
            </a:p>
          </p:txBody>
        </p:sp>
        <p:grpSp>
          <p:nvGrpSpPr>
            <p:cNvPr id="11" name="Group 84"/>
            <p:cNvGrpSpPr>
              <a:grpSpLocks/>
            </p:cNvGrpSpPr>
            <p:nvPr/>
          </p:nvGrpSpPr>
          <p:grpSpPr bwMode="auto">
            <a:xfrm>
              <a:off x="4009" y="1412"/>
              <a:ext cx="450" cy="288"/>
              <a:chOff x="4009" y="1394"/>
              <a:chExt cx="450" cy="288"/>
            </a:xfrm>
          </p:grpSpPr>
          <p:grpSp>
            <p:nvGrpSpPr>
              <p:cNvPr id="12" name="Group 36"/>
              <p:cNvGrpSpPr>
                <a:grpSpLocks/>
              </p:cNvGrpSpPr>
              <p:nvPr/>
            </p:nvGrpSpPr>
            <p:grpSpPr bwMode="auto">
              <a:xfrm>
                <a:off x="4009" y="1440"/>
                <a:ext cx="184" cy="192"/>
                <a:chOff x="3520" y="1472"/>
                <a:chExt cx="184" cy="192"/>
              </a:xfrm>
            </p:grpSpPr>
            <p:sp>
              <p:nvSpPr>
                <p:cNvPr id="29799" name="Freeform 37"/>
                <p:cNvSpPr>
                  <a:spLocks/>
                </p:cNvSpPr>
                <p:nvPr/>
              </p:nvSpPr>
              <p:spPr bwMode="auto">
                <a:xfrm>
                  <a:off x="3520" y="1472"/>
                  <a:ext cx="176" cy="184"/>
                </a:xfrm>
                <a:custGeom>
                  <a:avLst/>
                  <a:gdLst>
                    <a:gd name="T0" fmla="*/ 0 w 176"/>
                    <a:gd name="T1" fmla="*/ 120 h 184"/>
                    <a:gd name="T2" fmla="*/ 32 w 176"/>
                    <a:gd name="T3" fmla="*/ 184 h 184"/>
                    <a:gd name="T4" fmla="*/ 48 w 176"/>
                    <a:gd name="T5" fmla="*/ 0 h 184"/>
                    <a:gd name="T6" fmla="*/ 176 w 176"/>
                    <a:gd name="T7" fmla="*/ 0 h 1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6"/>
                    <a:gd name="T13" fmla="*/ 0 h 184"/>
                    <a:gd name="T14" fmla="*/ 176 w 176"/>
                    <a:gd name="T15" fmla="*/ 184 h 1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6" h="184">
                      <a:moveTo>
                        <a:pt x="0" y="120"/>
                      </a:moveTo>
                      <a:lnTo>
                        <a:pt x="32" y="184"/>
                      </a:lnTo>
                      <a:lnTo>
                        <a:pt x="48" y="0"/>
                      </a:lnTo>
                      <a:lnTo>
                        <a:pt x="176" y="0"/>
                      </a:lnTo>
                    </a:path>
                  </a:pathLst>
                </a:custGeom>
                <a:noFill/>
                <a:ln w="1270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29800" name="Freeform 38"/>
                <p:cNvSpPr>
                  <a:spLocks/>
                </p:cNvSpPr>
                <p:nvPr/>
              </p:nvSpPr>
              <p:spPr bwMode="auto">
                <a:xfrm>
                  <a:off x="3528" y="1480"/>
                  <a:ext cx="176" cy="184"/>
                </a:xfrm>
                <a:custGeom>
                  <a:avLst/>
                  <a:gdLst>
                    <a:gd name="T0" fmla="*/ 0 w 176"/>
                    <a:gd name="T1" fmla="*/ 120 h 184"/>
                    <a:gd name="T2" fmla="*/ 24 w 176"/>
                    <a:gd name="T3" fmla="*/ 184 h 184"/>
                    <a:gd name="T4" fmla="*/ 48 w 176"/>
                    <a:gd name="T5" fmla="*/ 0 h 184"/>
                    <a:gd name="T6" fmla="*/ 176 w 176"/>
                    <a:gd name="T7" fmla="*/ 0 h 1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6"/>
                    <a:gd name="T13" fmla="*/ 0 h 184"/>
                    <a:gd name="T14" fmla="*/ 176 w 176"/>
                    <a:gd name="T15" fmla="*/ 184 h 1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6" h="184">
                      <a:moveTo>
                        <a:pt x="0" y="120"/>
                      </a:moveTo>
                      <a:lnTo>
                        <a:pt x="24" y="184"/>
                      </a:lnTo>
                      <a:lnTo>
                        <a:pt x="48" y="0"/>
                      </a:lnTo>
                      <a:lnTo>
                        <a:pt x="176" y="0"/>
                      </a:lnTo>
                    </a:path>
                  </a:pathLst>
                </a:custGeom>
                <a:noFill/>
                <a:ln w="1270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29798" name="Rectangle 83"/>
              <p:cNvSpPr>
                <a:spLocks noChangeArrowheads="1"/>
              </p:cNvSpPr>
              <p:nvPr/>
            </p:nvSpPr>
            <p:spPr bwMode="auto">
              <a:xfrm>
                <a:off x="4023" y="1394"/>
                <a:ext cx="436" cy="28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663300"/>
                    </a:solidFill>
                  </a:rPr>
                  <a:t>2 </a:t>
                </a:r>
                <a:r>
                  <a:rPr lang="en-US" i="1">
                    <a:solidFill>
                      <a:srgbClr val="663300"/>
                    </a:solidFill>
                  </a:rPr>
                  <a:t>a</a:t>
                </a:r>
                <a:r>
                  <a:rPr lang="en-US"/>
                  <a:t> </a:t>
                </a:r>
              </a:p>
            </p:txBody>
          </p:sp>
        </p:grpSp>
      </p:grpSp>
      <p:grpSp>
        <p:nvGrpSpPr>
          <p:cNvPr id="13" name="Group 96"/>
          <p:cNvGrpSpPr>
            <a:grpSpLocks/>
          </p:cNvGrpSpPr>
          <p:nvPr/>
        </p:nvGrpSpPr>
        <p:grpSpPr bwMode="auto">
          <a:xfrm>
            <a:off x="4038600" y="2989263"/>
            <a:ext cx="3073400" cy="1117600"/>
            <a:chOff x="2544" y="1883"/>
            <a:chExt cx="1936" cy="704"/>
          </a:xfrm>
        </p:grpSpPr>
        <p:sp>
          <p:nvSpPr>
            <p:cNvPr id="29789" name="AutoShape 88"/>
            <p:cNvSpPr>
              <a:spLocks noChangeAspect="1" noChangeArrowheads="1" noTextEdit="1"/>
            </p:cNvSpPr>
            <p:nvPr/>
          </p:nvSpPr>
          <p:spPr bwMode="auto">
            <a:xfrm>
              <a:off x="2544" y="1883"/>
              <a:ext cx="1936" cy="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90" name="Rectangle 90"/>
            <p:cNvSpPr>
              <a:spLocks noChangeArrowheads="1"/>
            </p:cNvSpPr>
            <p:nvPr/>
          </p:nvSpPr>
          <p:spPr bwMode="auto">
            <a:xfrm>
              <a:off x="2552" y="1891"/>
              <a:ext cx="150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Unit cell contains:</a:t>
              </a:r>
              <a:endParaRPr lang="en-US"/>
            </a:p>
          </p:txBody>
        </p:sp>
        <p:sp>
          <p:nvSpPr>
            <p:cNvPr id="29791" name="Rectangle 92"/>
            <p:cNvSpPr>
              <a:spLocks noChangeArrowheads="1"/>
            </p:cNvSpPr>
            <p:nvPr/>
          </p:nvSpPr>
          <p:spPr bwMode="auto">
            <a:xfrm>
              <a:off x="2552" y="2115"/>
              <a:ext cx="168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     6 x</a:t>
              </a:r>
              <a:r>
                <a:rPr lang="en-US" sz="1200">
                  <a:solidFill>
                    <a:srgbClr val="000000"/>
                  </a:solidFill>
                </a:rPr>
                <a:t> </a:t>
              </a:r>
              <a:r>
                <a:rPr lang="en-US">
                  <a:solidFill>
                    <a:srgbClr val="000000"/>
                  </a:solidFill>
                </a:rPr>
                <a:t>1/2 + 8 x</a:t>
              </a:r>
              <a:r>
                <a:rPr lang="en-US" sz="1200">
                  <a:solidFill>
                    <a:srgbClr val="000000"/>
                  </a:solidFill>
                </a:rPr>
                <a:t> </a:t>
              </a:r>
              <a:r>
                <a:rPr lang="en-US">
                  <a:solidFill>
                    <a:srgbClr val="000000"/>
                  </a:solidFill>
                </a:rPr>
                <a:t>1/8  </a:t>
              </a:r>
              <a:endParaRPr lang="en-US"/>
            </a:p>
          </p:txBody>
        </p:sp>
        <p:sp>
          <p:nvSpPr>
            <p:cNvPr id="29792" name="Rectangle 93"/>
            <p:cNvSpPr>
              <a:spLocks noChangeArrowheads="1"/>
            </p:cNvSpPr>
            <p:nvPr/>
          </p:nvSpPr>
          <p:spPr bwMode="auto">
            <a:xfrm>
              <a:off x="2552" y="2339"/>
              <a:ext cx="27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  = </a:t>
              </a:r>
              <a:endParaRPr lang="en-US"/>
            </a:p>
          </p:txBody>
        </p:sp>
        <p:sp>
          <p:nvSpPr>
            <p:cNvPr id="29793" name="Rectangle 95"/>
            <p:cNvSpPr>
              <a:spLocks noChangeArrowheads="1"/>
            </p:cNvSpPr>
            <p:nvPr/>
          </p:nvSpPr>
          <p:spPr bwMode="auto">
            <a:xfrm>
              <a:off x="2832" y="2339"/>
              <a:ext cx="13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9900"/>
                  </a:solidFill>
                </a:rPr>
                <a:t>4 atoms/unit cell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20"/>
          <p:cNvPicPr>
            <a:picLocks noChangeAspect="1" noChangeArrowheads="1"/>
          </p:cNvPicPr>
          <p:nvPr/>
        </p:nvPicPr>
        <p:blipFill>
          <a:blip r:embed="rId2" cstate="print"/>
          <a:srcRect l="19073" t="74426" r="74298" b="21297"/>
          <a:stretch>
            <a:fillRect/>
          </a:stretch>
        </p:blipFill>
        <p:spPr bwMode="auto">
          <a:xfrm>
            <a:off x="4932040" y="3068960"/>
            <a:ext cx="3213293" cy="15121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3600450" y="790575"/>
            <a:ext cx="5543550" cy="1952625"/>
            <a:chOff x="0" y="3657600"/>
            <a:chExt cx="5543550" cy="1952625"/>
          </a:xfrm>
        </p:grpSpPr>
        <p:grpSp>
          <p:nvGrpSpPr>
            <p:cNvPr id="3" name="Group 184"/>
            <p:cNvGrpSpPr>
              <a:grpSpLocks/>
            </p:cNvGrpSpPr>
            <p:nvPr/>
          </p:nvGrpSpPr>
          <p:grpSpPr bwMode="auto">
            <a:xfrm>
              <a:off x="0" y="3657600"/>
              <a:ext cx="5543550" cy="1952625"/>
              <a:chOff x="1504" y="2808"/>
              <a:chExt cx="3492" cy="1230"/>
            </a:xfrm>
          </p:grpSpPr>
          <p:sp>
            <p:nvSpPr>
              <p:cNvPr id="31768" name="Rectangle 43"/>
              <p:cNvSpPr>
                <a:spLocks noChangeArrowheads="1"/>
              </p:cNvSpPr>
              <p:nvPr/>
            </p:nvSpPr>
            <p:spPr bwMode="auto">
              <a:xfrm>
                <a:off x="2760" y="2896"/>
                <a:ext cx="1184" cy="560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31769" name="Rectangle 44"/>
              <p:cNvSpPr>
                <a:spLocks noChangeArrowheads="1"/>
              </p:cNvSpPr>
              <p:nvPr/>
            </p:nvSpPr>
            <p:spPr bwMode="auto">
              <a:xfrm>
                <a:off x="2568" y="2896"/>
                <a:ext cx="176" cy="560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31770" name="Rectangle 45"/>
              <p:cNvSpPr>
                <a:spLocks noChangeArrowheads="1"/>
              </p:cNvSpPr>
              <p:nvPr/>
            </p:nvSpPr>
            <p:spPr bwMode="auto">
              <a:xfrm>
                <a:off x="1912" y="3368"/>
                <a:ext cx="59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</a:rPr>
                  <a:t>APF = </a:t>
                </a:r>
                <a:endParaRPr lang="en-US"/>
              </a:p>
            </p:txBody>
          </p:sp>
          <p:sp>
            <p:nvSpPr>
              <p:cNvPr id="31771" name="Rectangle 48"/>
              <p:cNvSpPr>
                <a:spLocks noChangeArrowheads="1"/>
              </p:cNvSpPr>
              <p:nvPr/>
            </p:nvSpPr>
            <p:spPr bwMode="auto">
              <a:xfrm>
                <a:off x="2848" y="2920"/>
                <a:ext cx="10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</a:rPr>
                  <a:t>4</a:t>
                </a:r>
                <a:endParaRPr lang="en-US"/>
              </a:p>
            </p:txBody>
          </p:sp>
          <p:sp>
            <p:nvSpPr>
              <p:cNvPr id="31772" name="Rectangle 49"/>
              <p:cNvSpPr>
                <a:spLocks noChangeArrowheads="1"/>
              </p:cNvSpPr>
              <p:nvPr/>
            </p:nvSpPr>
            <p:spPr bwMode="auto">
              <a:xfrm>
                <a:off x="2856" y="3224"/>
                <a:ext cx="10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31773" name="Line 50"/>
              <p:cNvSpPr>
                <a:spLocks noChangeShapeType="1"/>
              </p:cNvSpPr>
              <p:nvPr/>
            </p:nvSpPr>
            <p:spPr bwMode="auto">
              <a:xfrm>
                <a:off x="2840" y="3192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774" name="Rectangle 51"/>
              <p:cNvSpPr>
                <a:spLocks noChangeArrowheads="1"/>
              </p:cNvSpPr>
              <p:nvPr/>
            </p:nvSpPr>
            <p:spPr bwMode="auto">
              <a:xfrm>
                <a:off x="3040" y="3048"/>
                <a:ext cx="15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  <a:latin typeface="Symbol" pitchFamily="18" charset="2"/>
                  </a:rPr>
                  <a:t>p </a:t>
                </a:r>
                <a:endParaRPr lang="en-US"/>
              </a:p>
            </p:txBody>
          </p:sp>
          <p:sp>
            <p:nvSpPr>
              <p:cNvPr id="31775" name="Rectangle 52"/>
              <p:cNvSpPr>
                <a:spLocks noChangeArrowheads="1"/>
              </p:cNvSpPr>
              <p:nvPr/>
            </p:nvSpPr>
            <p:spPr bwMode="auto">
              <a:xfrm>
                <a:off x="3192" y="3056"/>
                <a:ext cx="11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</a:rPr>
                  <a:t>( </a:t>
                </a:r>
                <a:endParaRPr lang="en-US"/>
              </a:p>
            </p:txBody>
          </p:sp>
          <p:sp>
            <p:nvSpPr>
              <p:cNvPr id="31777" name="Rectangle 54"/>
              <p:cNvSpPr>
                <a:spLocks noChangeArrowheads="1"/>
              </p:cNvSpPr>
              <p:nvPr/>
            </p:nvSpPr>
            <p:spPr bwMode="auto">
              <a:xfrm>
                <a:off x="3505" y="3056"/>
                <a:ext cx="10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i="1" dirty="0" smtClean="0"/>
                  <a:t>R</a:t>
                </a:r>
                <a:endParaRPr lang="en-US" dirty="0"/>
              </a:p>
            </p:txBody>
          </p:sp>
          <p:sp>
            <p:nvSpPr>
              <p:cNvPr id="31778" name="Rectangle 55"/>
              <p:cNvSpPr>
                <a:spLocks noChangeArrowheads="1"/>
              </p:cNvSpPr>
              <p:nvPr/>
            </p:nvSpPr>
            <p:spPr bwMode="auto">
              <a:xfrm>
                <a:off x="3704" y="3056"/>
                <a:ext cx="6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</a:rPr>
                  <a:t>)</a:t>
                </a:r>
                <a:endParaRPr lang="en-US"/>
              </a:p>
            </p:txBody>
          </p:sp>
          <p:sp>
            <p:nvSpPr>
              <p:cNvPr id="31779" name="Rectangle 56"/>
              <p:cNvSpPr>
                <a:spLocks noChangeArrowheads="1"/>
              </p:cNvSpPr>
              <p:nvPr/>
            </p:nvSpPr>
            <p:spPr bwMode="auto">
              <a:xfrm>
                <a:off x="3776" y="3000"/>
                <a:ext cx="10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31780" name="Rectangle 57"/>
              <p:cNvSpPr>
                <a:spLocks noChangeArrowheads="1"/>
              </p:cNvSpPr>
              <p:nvPr/>
            </p:nvSpPr>
            <p:spPr bwMode="auto">
              <a:xfrm>
                <a:off x="2632" y="3080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dirty="0">
                    <a:solidFill>
                      <a:srgbClr val="000000"/>
                    </a:solidFill>
                  </a:rPr>
                  <a:t>2</a:t>
                </a:r>
                <a:endParaRPr lang="en-US" dirty="0"/>
              </a:p>
            </p:txBody>
          </p:sp>
          <p:grpSp>
            <p:nvGrpSpPr>
              <p:cNvPr id="4" name="Group 98"/>
              <p:cNvGrpSpPr>
                <a:grpSpLocks/>
              </p:cNvGrpSpPr>
              <p:nvPr/>
            </p:nvGrpSpPr>
            <p:grpSpPr bwMode="auto">
              <a:xfrm>
                <a:off x="1504" y="2808"/>
                <a:ext cx="680" cy="518"/>
                <a:chOff x="1512" y="2816"/>
                <a:chExt cx="680" cy="518"/>
              </a:xfrm>
            </p:grpSpPr>
            <p:sp>
              <p:nvSpPr>
                <p:cNvPr id="31806" name="Rectangle 58"/>
                <p:cNvSpPr>
                  <a:spLocks noChangeArrowheads="1"/>
                </p:cNvSpPr>
                <p:nvPr/>
              </p:nvSpPr>
              <p:spPr bwMode="auto">
                <a:xfrm>
                  <a:off x="1600" y="2816"/>
                  <a:ext cx="523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>
                      <a:solidFill>
                        <a:srgbClr val="009900"/>
                      </a:solidFill>
                    </a:rPr>
                    <a:t>atoms</a:t>
                  </a:r>
                  <a:endParaRPr lang="en-US"/>
                </a:p>
              </p:txBody>
            </p:sp>
            <p:sp>
              <p:nvSpPr>
                <p:cNvPr id="31807" name="Line 59"/>
                <p:cNvSpPr>
                  <a:spLocks noChangeShapeType="1"/>
                </p:cNvSpPr>
                <p:nvPr/>
              </p:nvSpPr>
              <p:spPr bwMode="auto">
                <a:xfrm>
                  <a:off x="1512" y="3080"/>
                  <a:ext cx="680" cy="1"/>
                </a:xfrm>
                <a:prstGeom prst="line">
                  <a:avLst/>
                </a:prstGeom>
                <a:noFill/>
                <a:ln w="254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08" name="Rectangle 60"/>
                <p:cNvSpPr>
                  <a:spLocks noChangeArrowheads="1"/>
                </p:cNvSpPr>
                <p:nvPr/>
              </p:nvSpPr>
              <p:spPr bwMode="auto">
                <a:xfrm>
                  <a:off x="1520" y="3104"/>
                  <a:ext cx="652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>
                      <a:solidFill>
                        <a:srgbClr val="009900"/>
                      </a:solidFill>
                    </a:rPr>
                    <a:t>unit cell</a:t>
                  </a:r>
                  <a:endParaRPr lang="en-US"/>
                </a:p>
              </p:txBody>
            </p:sp>
          </p:grpSp>
          <p:grpSp>
            <p:nvGrpSpPr>
              <p:cNvPr id="5" name="Group 99"/>
              <p:cNvGrpSpPr>
                <a:grpSpLocks/>
              </p:cNvGrpSpPr>
              <p:nvPr/>
            </p:nvGrpSpPr>
            <p:grpSpPr bwMode="auto">
              <a:xfrm>
                <a:off x="4332" y="2888"/>
                <a:ext cx="664" cy="502"/>
                <a:chOff x="4340" y="2896"/>
                <a:chExt cx="664" cy="502"/>
              </a:xfrm>
            </p:grpSpPr>
            <p:sp>
              <p:nvSpPr>
                <p:cNvPr id="31803" name="Rectangle 62"/>
                <p:cNvSpPr>
                  <a:spLocks noChangeArrowheads="1"/>
                </p:cNvSpPr>
                <p:nvPr/>
              </p:nvSpPr>
              <p:spPr bwMode="auto">
                <a:xfrm>
                  <a:off x="4458" y="3168"/>
                  <a:ext cx="42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>
                      <a:solidFill>
                        <a:srgbClr val="663300"/>
                      </a:solidFill>
                    </a:rPr>
                    <a:t>atom</a:t>
                  </a:r>
                  <a:endParaRPr lang="en-US"/>
                </a:p>
              </p:txBody>
            </p:sp>
            <p:sp>
              <p:nvSpPr>
                <p:cNvPr id="31804" name="Line 63"/>
                <p:cNvSpPr>
                  <a:spLocks noChangeShapeType="1"/>
                </p:cNvSpPr>
                <p:nvPr/>
              </p:nvSpPr>
              <p:spPr bwMode="auto">
                <a:xfrm>
                  <a:off x="4340" y="3160"/>
                  <a:ext cx="664" cy="1"/>
                </a:xfrm>
                <a:prstGeom prst="line">
                  <a:avLst/>
                </a:prstGeom>
                <a:noFill/>
                <a:ln w="2540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05" name="Rectangle 64"/>
                <p:cNvSpPr>
                  <a:spLocks noChangeArrowheads="1"/>
                </p:cNvSpPr>
                <p:nvPr/>
              </p:nvSpPr>
              <p:spPr bwMode="auto">
                <a:xfrm>
                  <a:off x="4362" y="2896"/>
                  <a:ext cx="620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>
                      <a:solidFill>
                        <a:srgbClr val="663300"/>
                      </a:solidFill>
                    </a:rPr>
                    <a:t>volume</a:t>
                  </a:r>
                  <a:endParaRPr lang="en-US"/>
                </a:p>
              </p:txBody>
            </p:sp>
          </p:grpSp>
          <p:sp>
            <p:nvSpPr>
              <p:cNvPr id="31783" name="Line 66"/>
              <p:cNvSpPr>
                <a:spLocks noChangeShapeType="1"/>
              </p:cNvSpPr>
              <p:nvPr/>
            </p:nvSpPr>
            <p:spPr bwMode="auto">
              <a:xfrm>
                <a:off x="2560" y="3520"/>
                <a:ext cx="1496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6" name="Group 183"/>
              <p:cNvGrpSpPr>
                <a:grpSpLocks/>
              </p:cNvGrpSpPr>
              <p:nvPr/>
            </p:nvGrpSpPr>
            <p:grpSpPr bwMode="auto">
              <a:xfrm>
                <a:off x="2608" y="3512"/>
                <a:ext cx="2168" cy="526"/>
                <a:chOff x="2232" y="3512"/>
                <a:chExt cx="2168" cy="526"/>
              </a:xfrm>
            </p:grpSpPr>
            <p:sp>
              <p:nvSpPr>
                <p:cNvPr id="31792" name="Rectangle 42"/>
                <p:cNvSpPr>
                  <a:spLocks noChangeArrowheads="1"/>
                </p:cNvSpPr>
                <p:nvPr/>
              </p:nvSpPr>
              <p:spPr bwMode="auto">
                <a:xfrm>
                  <a:off x="2232" y="3576"/>
                  <a:ext cx="960" cy="360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793" name="Rectangle 46"/>
                <p:cNvSpPr>
                  <a:spLocks noChangeArrowheads="1"/>
                </p:cNvSpPr>
                <p:nvPr/>
              </p:nvSpPr>
              <p:spPr bwMode="auto">
                <a:xfrm>
                  <a:off x="2395" y="3624"/>
                  <a:ext cx="842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/>
                  <a:r>
                    <a:rPr lang="en-US" i="1" dirty="0" smtClean="0">
                      <a:solidFill>
                        <a:srgbClr val="000000"/>
                      </a:solidFill>
                    </a:rPr>
                    <a:t>3/2 a  </a:t>
                  </a:r>
                  <a:r>
                    <a:rPr lang="en-US" i="1" dirty="0">
                      <a:solidFill>
                        <a:srgbClr val="000000"/>
                      </a:solidFill>
                    </a:rPr>
                    <a:t>c</a:t>
                  </a:r>
                  <a:endParaRPr lang="en-US" i="1" dirty="0"/>
                </a:p>
              </p:txBody>
            </p:sp>
            <p:sp>
              <p:nvSpPr>
                <p:cNvPr id="31794" name="Rectangle 47"/>
                <p:cNvSpPr>
                  <a:spLocks noChangeArrowheads="1"/>
                </p:cNvSpPr>
                <p:nvPr/>
              </p:nvSpPr>
              <p:spPr bwMode="auto">
                <a:xfrm>
                  <a:off x="2693" y="3568"/>
                  <a:ext cx="9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dirty="0">
                      <a:solidFill>
                        <a:srgbClr val="000000"/>
                      </a:solidFill>
                    </a:rPr>
                    <a:t>2</a:t>
                  </a:r>
                  <a:endParaRPr lang="en-US" dirty="0"/>
                </a:p>
              </p:txBody>
            </p:sp>
            <p:grpSp>
              <p:nvGrpSpPr>
                <p:cNvPr id="7" name="Group 69"/>
                <p:cNvGrpSpPr>
                  <a:grpSpLocks/>
                </p:cNvGrpSpPr>
                <p:nvPr/>
              </p:nvGrpSpPr>
              <p:grpSpPr bwMode="auto">
                <a:xfrm>
                  <a:off x="3216" y="3728"/>
                  <a:ext cx="456" cy="96"/>
                  <a:chOff x="3224" y="3736"/>
                  <a:chExt cx="456" cy="96"/>
                </a:xfrm>
              </p:grpSpPr>
              <p:sp>
                <p:nvSpPr>
                  <p:cNvPr id="31801" name="Freeform 67"/>
                  <p:cNvSpPr>
                    <a:spLocks/>
                  </p:cNvSpPr>
                  <p:nvPr/>
                </p:nvSpPr>
                <p:spPr bwMode="auto">
                  <a:xfrm>
                    <a:off x="3224" y="3736"/>
                    <a:ext cx="120" cy="96"/>
                  </a:xfrm>
                  <a:custGeom>
                    <a:avLst/>
                    <a:gdLst>
                      <a:gd name="T0" fmla="*/ 0 w 120"/>
                      <a:gd name="T1" fmla="*/ 48 h 96"/>
                      <a:gd name="T2" fmla="*/ 120 w 120"/>
                      <a:gd name="T3" fmla="*/ 0 h 96"/>
                      <a:gd name="T4" fmla="*/ 120 w 120"/>
                      <a:gd name="T5" fmla="*/ 48 h 96"/>
                      <a:gd name="T6" fmla="*/ 120 w 120"/>
                      <a:gd name="T7" fmla="*/ 96 h 96"/>
                      <a:gd name="T8" fmla="*/ 0 w 120"/>
                      <a:gd name="T9" fmla="*/ 48 h 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0"/>
                      <a:gd name="T16" fmla="*/ 0 h 96"/>
                      <a:gd name="T17" fmla="*/ 120 w 120"/>
                      <a:gd name="T18" fmla="*/ 96 h 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0" h="96">
                        <a:moveTo>
                          <a:pt x="0" y="48"/>
                        </a:moveTo>
                        <a:lnTo>
                          <a:pt x="120" y="0"/>
                        </a:lnTo>
                        <a:lnTo>
                          <a:pt x="120" y="48"/>
                        </a:lnTo>
                        <a:lnTo>
                          <a:pt x="120" y="9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 w="12700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endParaRPr lang="en-US"/>
                  </a:p>
                </p:txBody>
              </p:sp>
              <p:sp>
                <p:nvSpPr>
                  <p:cNvPr id="31802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784"/>
                    <a:ext cx="392" cy="1"/>
                  </a:xfrm>
                  <a:prstGeom prst="line">
                    <a:avLst/>
                  </a:prstGeom>
                  <a:noFill/>
                  <a:ln w="25400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8" name="Group 100"/>
                <p:cNvGrpSpPr>
                  <a:grpSpLocks/>
                </p:cNvGrpSpPr>
                <p:nvPr/>
              </p:nvGrpSpPr>
              <p:grpSpPr bwMode="auto">
                <a:xfrm>
                  <a:off x="3628" y="3512"/>
                  <a:ext cx="772" cy="526"/>
                  <a:chOff x="3636" y="3520"/>
                  <a:chExt cx="772" cy="526"/>
                </a:xfrm>
              </p:grpSpPr>
              <p:sp>
                <p:nvSpPr>
                  <p:cNvPr id="31797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3636" y="3812"/>
                    <a:ext cx="752" cy="232"/>
                  </a:xfrm>
                  <a:prstGeom prst="rect">
                    <a:avLst/>
                  </a:prstGeom>
                  <a:noFill/>
                  <a:ln w="1270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endParaRPr lang="en-US"/>
                  </a:p>
                </p:txBody>
              </p:sp>
              <p:sp>
                <p:nvSpPr>
                  <p:cNvPr id="31798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3816"/>
                    <a:ext cx="652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 eaLnBrk="0" hangingPunct="0"/>
                    <a:r>
                      <a:rPr lang="en-US">
                        <a:solidFill>
                          <a:srgbClr val="0066FF"/>
                        </a:solidFill>
                      </a:rPr>
                      <a:t>unit cell</a:t>
                    </a:r>
                    <a:endParaRPr lang="en-US"/>
                  </a:p>
                </p:txBody>
              </p:sp>
              <p:sp>
                <p:nvSpPr>
                  <p:cNvPr id="31799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728" y="3792"/>
                    <a:ext cx="680" cy="1"/>
                  </a:xfrm>
                  <a:prstGeom prst="line">
                    <a:avLst/>
                  </a:prstGeom>
                  <a:noFill/>
                  <a:ln w="25400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00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3758" y="3520"/>
                    <a:ext cx="620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 eaLnBrk="0" hangingPunct="0"/>
                    <a:r>
                      <a:rPr lang="en-US">
                        <a:solidFill>
                          <a:srgbClr val="0066FF"/>
                        </a:solidFill>
                      </a:rPr>
                      <a:t>volume</a:t>
                    </a:r>
                    <a:endParaRPr lang="en-US"/>
                  </a:p>
                </p:txBody>
              </p:sp>
            </p:grpSp>
          </p:grpSp>
          <p:grpSp>
            <p:nvGrpSpPr>
              <p:cNvPr id="9" name="Group 77"/>
              <p:cNvGrpSpPr>
                <a:grpSpLocks/>
              </p:cNvGrpSpPr>
              <p:nvPr/>
            </p:nvGrpSpPr>
            <p:grpSpPr bwMode="auto">
              <a:xfrm>
                <a:off x="3960" y="3088"/>
                <a:ext cx="352" cy="96"/>
                <a:chOff x="3968" y="3096"/>
                <a:chExt cx="352" cy="96"/>
              </a:xfrm>
            </p:grpSpPr>
            <p:sp>
              <p:nvSpPr>
                <p:cNvPr id="31790" name="Freeform 75"/>
                <p:cNvSpPr>
                  <a:spLocks/>
                </p:cNvSpPr>
                <p:nvPr/>
              </p:nvSpPr>
              <p:spPr bwMode="auto">
                <a:xfrm>
                  <a:off x="3968" y="3096"/>
                  <a:ext cx="128" cy="96"/>
                </a:xfrm>
                <a:custGeom>
                  <a:avLst/>
                  <a:gdLst>
                    <a:gd name="T0" fmla="*/ 0 w 128"/>
                    <a:gd name="T1" fmla="*/ 32 h 96"/>
                    <a:gd name="T2" fmla="*/ 128 w 128"/>
                    <a:gd name="T3" fmla="*/ 0 h 96"/>
                    <a:gd name="T4" fmla="*/ 120 w 128"/>
                    <a:gd name="T5" fmla="*/ 48 h 96"/>
                    <a:gd name="T6" fmla="*/ 112 w 128"/>
                    <a:gd name="T7" fmla="*/ 96 h 96"/>
                    <a:gd name="T8" fmla="*/ 0 w 128"/>
                    <a:gd name="T9" fmla="*/ 32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96"/>
                    <a:gd name="T17" fmla="*/ 128 w 128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96">
                      <a:moveTo>
                        <a:pt x="0" y="32"/>
                      </a:moveTo>
                      <a:lnTo>
                        <a:pt x="128" y="0"/>
                      </a:lnTo>
                      <a:lnTo>
                        <a:pt x="120" y="48"/>
                      </a:lnTo>
                      <a:lnTo>
                        <a:pt x="112" y="96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663300"/>
                </a:solidFill>
                <a:ln w="1270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791" name="Line 76"/>
                <p:cNvSpPr>
                  <a:spLocks noChangeShapeType="1"/>
                </p:cNvSpPr>
                <p:nvPr/>
              </p:nvSpPr>
              <p:spPr bwMode="auto">
                <a:xfrm>
                  <a:off x="4088" y="3144"/>
                  <a:ext cx="232" cy="24"/>
                </a:xfrm>
                <a:prstGeom prst="line">
                  <a:avLst/>
                </a:prstGeom>
                <a:noFill/>
                <a:ln w="2540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0" name="Group 80"/>
              <p:cNvGrpSpPr>
                <a:grpSpLocks/>
              </p:cNvGrpSpPr>
              <p:nvPr/>
            </p:nvGrpSpPr>
            <p:grpSpPr bwMode="auto">
              <a:xfrm>
                <a:off x="2256" y="3088"/>
                <a:ext cx="312" cy="96"/>
                <a:chOff x="2264" y="3096"/>
                <a:chExt cx="312" cy="96"/>
              </a:xfrm>
            </p:grpSpPr>
            <p:sp>
              <p:nvSpPr>
                <p:cNvPr id="31788" name="Freeform 78"/>
                <p:cNvSpPr>
                  <a:spLocks/>
                </p:cNvSpPr>
                <p:nvPr/>
              </p:nvSpPr>
              <p:spPr bwMode="auto">
                <a:xfrm>
                  <a:off x="2448" y="3104"/>
                  <a:ext cx="128" cy="88"/>
                </a:xfrm>
                <a:custGeom>
                  <a:avLst/>
                  <a:gdLst>
                    <a:gd name="T0" fmla="*/ 128 w 128"/>
                    <a:gd name="T1" fmla="*/ 72 h 88"/>
                    <a:gd name="T2" fmla="*/ 0 w 128"/>
                    <a:gd name="T3" fmla="*/ 88 h 88"/>
                    <a:gd name="T4" fmla="*/ 8 w 128"/>
                    <a:gd name="T5" fmla="*/ 40 h 88"/>
                    <a:gd name="T6" fmla="*/ 24 w 128"/>
                    <a:gd name="T7" fmla="*/ 0 h 88"/>
                    <a:gd name="T8" fmla="*/ 128 w 128"/>
                    <a:gd name="T9" fmla="*/ 72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88"/>
                    <a:gd name="T17" fmla="*/ 128 w 128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88">
                      <a:moveTo>
                        <a:pt x="128" y="72"/>
                      </a:moveTo>
                      <a:lnTo>
                        <a:pt x="0" y="88"/>
                      </a:lnTo>
                      <a:lnTo>
                        <a:pt x="8" y="40"/>
                      </a:lnTo>
                      <a:lnTo>
                        <a:pt x="24" y="0"/>
                      </a:lnTo>
                      <a:lnTo>
                        <a:pt x="128" y="72"/>
                      </a:lnTo>
                      <a:close/>
                    </a:path>
                  </a:pathLst>
                </a:custGeom>
                <a:solidFill>
                  <a:srgbClr val="009900"/>
                </a:solidFill>
                <a:ln w="127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789" name="Line 79"/>
                <p:cNvSpPr>
                  <a:spLocks noChangeShapeType="1"/>
                </p:cNvSpPr>
                <p:nvPr/>
              </p:nvSpPr>
              <p:spPr bwMode="auto">
                <a:xfrm>
                  <a:off x="2264" y="3096"/>
                  <a:ext cx="192" cy="48"/>
                </a:xfrm>
                <a:prstGeom prst="line">
                  <a:avLst/>
                </a:prstGeom>
                <a:noFill/>
                <a:ln w="254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31767" name="Freeform 82"/>
            <p:cNvSpPr>
              <a:spLocks/>
            </p:cNvSpPr>
            <p:nvPr/>
          </p:nvSpPr>
          <p:spPr bwMode="auto">
            <a:xfrm>
              <a:off x="1907654" y="4953000"/>
              <a:ext cx="279400" cy="292100"/>
            </a:xfrm>
            <a:custGeom>
              <a:avLst/>
              <a:gdLst>
                <a:gd name="T0" fmla="*/ 0 w 176"/>
                <a:gd name="T1" fmla="*/ 2147483647 h 184"/>
                <a:gd name="T2" fmla="*/ 2147483647 w 176"/>
                <a:gd name="T3" fmla="*/ 2147483647 h 184"/>
                <a:gd name="T4" fmla="*/ 2147483647 w 176"/>
                <a:gd name="T5" fmla="*/ 0 h 184"/>
                <a:gd name="T6" fmla="*/ 2147483647 w 176"/>
                <a:gd name="T7" fmla="*/ 0 h 1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184"/>
                <a:gd name="T14" fmla="*/ 176 w 176"/>
                <a:gd name="T15" fmla="*/ 184 h 1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184">
                  <a:moveTo>
                    <a:pt x="0" y="112"/>
                  </a:moveTo>
                  <a:lnTo>
                    <a:pt x="24" y="184"/>
                  </a:lnTo>
                  <a:lnTo>
                    <a:pt x="40" y="0"/>
                  </a:lnTo>
                  <a:lnTo>
                    <a:pt x="17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-76200" y="960438"/>
            <a:ext cx="4670426" cy="2468562"/>
            <a:chOff x="228600" y="838200"/>
            <a:chExt cx="4670426" cy="2468563"/>
          </a:xfrm>
        </p:grpSpPr>
        <p:grpSp>
          <p:nvGrpSpPr>
            <p:cNvPr id="12" name="Group 85"/>
            <p:cNvGrpSpPr>
              <a:grpSpLocks/>
            </p:cNvGrpSpPr>
            <p:nvPr/>
          </p:nvGrpSpPr>
          <p:grpSpPr bwMode="auto">
            <a:xfrm>
              <a:off x="228600" y="838200"/>
              <a:ext cx="3425825" cy="766763"/>
              <a:chOff x="2560" y="1224"/>
              <a:chExt cx="2158" cy="483"/>
            </a:xfrm>
          </p:grpSpPr>
          <p:sp>
            <p:nvSpPr>
              <p:cNvPr id="31763" name="Rectangle 14"/>
              <p:cNvSpPr>
                <a:spLocks noChangeArrowheads="1"/>
              </p:cNvSpPr>
              <p:nvPr/>
            </p:nvSpPr>
            <p:spPr bwMode="auto">
              <a:xfrm>
                <a:off x="2560" y="1224"/>
                <a:ext cx="215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663300"/>
                    </a:solidFill>
                  </a:rPr>
                  <a:t>Close-packed directions: </a:t>
                </a:r>
                <a:endParaRPr lang="en-US"/>
              </a:p>
            </p:txBody>
          </p:sp>
          <p:sp>
            <p:nvSpPr>
              <p:cNvPr id="31764" name="Rectangle 16"/>
              <p:cNvSpPr>
                <a:spLocks noChangeArrowheads="1"/>
              </p:cNvSpPr>
              <p:nvPr/>
            </p:nvSpPr>
            <p:spPr bwMode="auto">
              <a:xfrm>
                <a:off x="2782" y="1441"/>
                <a:ext cx="110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663300"/>
                    </a:solidFill>
                  </a:rPr>
                  <a:t>length = 2</a:t>
                </a:r>
                <a:r>
                  <a:rPr lang="en-US" i="1">
                    <a:solidFill>
                      <a:srgbClr val="663300"/>
                    </a:solidFill>
                  </a:rPr>
                  <a:t>R</a:t>
                </a:r>
                <a:r>
                  <a:rPr lang="en-US">
                    <a:solidFill>
                      <a:srgbClr val="663300"/>
                    </a:solidFill>
                  </a:rPr>
                  <a:t> =</a:t>
                </a:r>
                <a:endParaRPr lang="en-US"/>
              </a:p>
            </p:txBody>
          </p:sp>
          <p:sp>
            <p:nvSpPr>
              <p:cNvPr id="31765" name="Rectangle 83"/>
              <p:cNvSpPr>
                <a:spLocks noChangeArrowheads="1"/>
              </p:cNvSpPr>
              <p:nvPr/>
            </p:nvSpPr>
            <p:spPr bwMode="auto">
              <a:xfrm>
                <a:off x="3904" y="1416"/>
                <a:ext cx="262" cy="291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i="1">
                    <a:solidFill>
                      <a:srgbClr val="663300"/>
                    </a:solidFill>
                  </a:rPr>
                  <a:t>a</a:t>
                </a:r>
                <a:r>
                  <a:rPr lang="en-US"/>
                  <a:t> </a:t>
                </a:r>
              </a:p>
            </p:txBody>
          </p:sp>
        </p:grpSp>
        <p:grpSp>
          <p:nvGrpSpPr>
            <p:cNvPr id="13" name="Group 96"/>
            <p:cNvGrpSpPr>
              <a:grpSpLocks/>
            </p:cNvGrpSpPr>
            <p:nvPr/>
          </p:nvGrpSpPr>
          <p:grpSpPr bwMode="auto">
            <a:xfrm>
              <a:off x="1401763" y="2189163"/>
              <a:ext cx="3497263" cy="1117600"/>
              <a:chOff x="2387" y="1883"/>
              <a:chExt cx="2203" cy="704"/>
            </a:xfrm>
          </p:grpSpPr>
          <p:sp>
            <p:nvSpPr>
              <p:cNvPr id="31758" name="AutoShape 88"/>
              <p:cNvSpPr>
                <a:spLocks noChangeAspect="1" noChangeArrowheads="1" noTextEdit="1"/>
              </p:cNvSpPr>
              <p:nvPr/>
            </p:nvSpPr>
            <p:spPr bwMode="auto">
              <a:xfrm>
                <a:off x="2544" y="1883"/>
                <a:ext cx="1936" cy="7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759" name="Rectangle 90"/>
              <p:cNvSpPr>
                <a:spLocks noChangeArrowheads="1"/>
              </p:cNvSpPr>
              <p:nvPr/>
            </p:nvSpPr>
            <p:spPr bwMode="auto">
              <a:xfrm>
                <a:off x="2552" y="1891"/>
                <a:ext cx="150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</a:rPr>
                  <a:t>Unit cell contains:</a:t>
                </a:r>
                <a:endParaRPr lang="en-US"/>
              </a:p>
            </p:txBody>
          </p:sp>
          <p:sp>
            <p:nvSpPr>
              <p:cNvPr id="31760" name="Rectangle 92"/>
              <p:cNvSpPr>
                <a:spLocks noChangeArrowheads="1"/>
              </p:cNvSpPr>
              <p:nvPr/>
            </p:nvSpPr>
            <p:spPr bwMode="auto">
              <a:xfrm>
                <a:off x="2387" y="2115"/>
                <a:ext cx="220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dirty="0">
                    <a:solidFill>
                      <a:srgbClr val="000000"/>
                    </a:solidFill>
                  </a:rPr>
                  <a:t>    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4 </a:t>
                </a:r>
                <a:r>
                  <a:rPr lang="en-US" dirty="0">
                    <a:solidFill>
                      <a:srgbClr val="000000"/>
                    </a:solidFill>
                  </a:rPr>
                  <a:t>x</a:t>
                </a:r>
                <a:r>
                  <a:rPr lang="en-US" sz="1200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/(3 x 2) </a:t>
                </a:r>
                <a:r>
                  <a:rPr lang="en-US" dirty="0">
                    <a:solidFill>
                      <a:srgbClr val="000000"/>
                    </a:solidFill>
                  </a:rPr>
                  <a:t>+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4 x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1/(6 x 2) </a:t>
                </a:r>
                <a:r>
                  <a:rPr lang="en-US" dirty="0">
                    <a:solidFill>
                      <a:srgbClr val="000000"/>
                    </a:solidFill>
                  </a:rPr>
                  <a:t>+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1  </a:t>
                </a:r>
                <a:endParaRPr lang="en-US" dirty="0"/>
              </a:p>
            </p:txBody>
          </p:sp>
          <p:sp>
            <p:nvSpPr>
              <p:cNvPr id="31761" name="Rectangle 93"/>
              <p:cNvSpPr>
                <a:spLocks noChangeArrowheads="1"/>
              </p:cNvSpPr>
              <p:nvPr/>
            </p:nvSpPr>
            <p:spPr bwMode="auto">
              <a:xfrm>
                <a:off x="2552" y="2339"/>
                <a:ext cx="27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</a:rPr>
                  <a:t>  = </a:t>
                </a:r>
                <a:endParaRPr lang="en-US"/>
              </a:p>
            </p:txBody>
          </p:sp>
          <p:sp>
            <p:nvSpPr>
              <p:cNvPr id="31762" name="Rectangle 95"/>
              <p:cNvSpPr>
                <a:spLocks noChangeArrowheads="1"/>
              </p:cNvSpPr>
              <p:nvPr/>
            </p:nvSpPr>
            <p:spPr bwMode="auto">
              <a:xfrm>
                <a:off x="2985" y="2339"/>
                <a:ext cx="105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dirty="0">
                    <a:solidFill>
                      <a:srgbClr val="009900"/>
                    </a:solidFill>
                  </a:rPr>
                  <a:t>2</a:t>
                </a:r>
                <a:r>
                  <a:rPr lang="en-US" dirty="0" smtClean="0">
                    <a:solidFill>
                      <a:srgbClr val="009900"/>
                    </a:solidFill>
                  </a:rPr>
                  <a:t> </a:t>
                </a:r>
                <a:r>
                  <a:rPr lang="en-US" dirty="0">
                    <a:solidFill>
                      <a:srgbClr val="009900"/>
                    </a:solidFill>
                  </a:rPr>
                  <a:t>atoms/unit cell</a:t>
                </a:r>
                <a:endParaRPr lang="en-US" dirty="0"/>
              </a:p>
            </p:txBody>
          </p:sp>
        </p:grpSp>
        <p:grpSp>
          <p:nvGrpSpPr>
            <p:cNvPr id="14" name="Group 85"/>
            <p:cNvGrpSpPr>
              <a:grpSpLocks/>
            </p:cNvGrpSpPr>
            <p:nvPr/>
          </p:nvGrpSpPr>
          <p:grpSpPr bwMode="auto">
            <a:xfrm>
              <a:off x="877886" y="1600200"/>
              <a:ext cx="1698625" cy="461963"/>
              <a:chOff x="2999" y="1416"/>
              <a:chExt cx="1070" cy="291"/>
            </a:xfrm>
          </p:grpSpPr>
          <p:sp>
            <p:nvSpPr>
              <p:cNvPr id="31756" name="Rectangle 16"/>
              <p:cNvSpPr>
                <a:spLocks noChangeArrowheads="1"/>
              </p:cNvSpPr>
              <p:nvPr/>
            </p:nvSpPr>
            <p:spPr bwMode="auto">
              <a:xfrm>
                <a:off x="2999" y="1441"/>
                <a:ext cx="699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dirty="0" smtClean="0">
                    <a:solidFill>
                      <a:srgbClr val="663300"/>
                    </a:solidFill>
                  </a:rPr>
                  <a:t>c/a </a:t>
                </a:r>
                <a:r>
                  <a:rPr lang="en-US" dirty="0">
                    <a:solidFill>
                      <a:srgbClr val="663300"/>
                    </a:solidFill>
                  </a:rPr>
                  <a:t>=( </a:t>
                </a:r>
                <a:r>
                  <a:rPr lang="en-US" dirty="0" smtClean="0">
                    <a:solidFill>
                      <a:srgbClr val="663300"/>
                    </a:solidFill>
                  </a:rPr>
                  <a:t>8/3 )</a:t>
                </a:r>
                <a:endParaRPr lang="en-US" dirty="0"/>
              </a:p>
            </p:txBody>
          </p:sp>
          <p:sp>
            <p:nvSpPr>
              <p:cNvPr id="31757" name="Rectangle 83"/>
              <p:cNvSpPr>
                <a:spLocks noChangeArrowheads="1"/>
              </p:cNvSpPr>
              <p:nvPr/>
            </p:nvSpPr>
            <p:spPr bwMode="auto">
              <a:xfrm>
                <a:off x="3904" y="1416"/>
                <a:ext cx="165" cy="291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 </a:t>
                </a:r>
              </a:p>
            </p:txBody>
          </p:sp>
        </p:grpSp>
        <p:sp>
          <p:nvSpPr>
            <p:cNvPr id="31754" name="Freeform 82"/>
            <p:cNvSpPr>
              <a:spLocks/>
            </p:cNvSpPr>
            <p:nvPr/>
          </p:nvSpPr>
          <p:spPr bwMode="auto">
            <a:xfrm>
              <a:off x="1276400" y="1650578"/>
              <a:ext cx="548432" cy="334218"/>
            </a:xfrm>
            <a:custGeom>
              <a:avLst/>
              <a:gdLst>
                <a:gd name="T0" fmla="*/ 0 w 176"/>
                <a:gd name="T1" fmla="*/ 2147483647 h 184"/>
                <a:gd name="T2" fmla="*/ 2147483647 w 176"/>
                <a:gd name="T3" fmla="*/ 2147483647 h 184"/>
                <a:gd name="T4" fmla="*/ 2147483647 w 176"/>
                <a:gd name="T5" fmla="*/ 0 h 184"/>
                <a:gd name="T6" fmla="*/ 2147483647 w 176"/>
                <a:gd name="T7" fmla="*/ 0 h 1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184"/>
                <a:gd name="T14" fmla="*/ 176 w 176"/>
                <a:gd name="T15" fmla="*/ 184 h 1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184">
                  <a:moveTo>
                    <a:pt x="0" y="112"/>
                  </a:moveTo>
                  <a:lnTo>
                    <a:pt x="24" y="184"/>
                  </a:lnTo>
                  <a:lnTo>
                    <a:pt x="40" y="0"/>
                  </a:lnTo>
                  <a:lnTo>
                    <a:pt x="17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69" name="Rectangle 9"/>
          <p:cNvSpPr txBox="1">
            <a:spLocks noChangeArrowheads="1"/>
          </p:cNvSpPr>
          <p:nvPr/>
        </p:nvSpPr>
        <p:spPr bwMode="auto">
          <a:xfrm>
            <a:off x="762000" y="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36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Atomic Packing Factor:  HCP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48" y="3435061"/>
            <a:ext cx="2903220" cy="3223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Theoretical Density, </a:t>
            </a:r>
            <a:r>
              <a:rPr lang="en-US" smtClean="0">
                <a:latin typeface="Symbol" pitchFamily="18" charset="2"/>
                <a:cs typeface="Times New Roman" pitchFamily="18" charset="0"/>
              </a:rPr>
              <a:t>r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32771" name="Rectangle 56"/>
          <p:cNvSpPr>
            <a:spLocks noChangeArrowheads="1"/>
          </p:cNvSpPr>
          <p:nvPr/>
        </p:nvSpPr>
        <p:spPr bwMode="auto">
          <a:xfrm>
            <a:off x="882650" y="4005263"/>
            <a:ext cx="7821613" cy="19383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ym typeface="Symbol" pitchFamily="18" charset="2"/>
              </a:rPr>
              <a:t>where	       </a:t>
            </a:r>
            <a:r>
              <a:rPr lang="en-US" i="1">
                <a:solidFill>
                  <a:srgbClr val="009900"/>
                </a:solidFill>
              </a:rPr>
              <a:t>n</a:t>
            </a:r>
            <a:r>
              <a:rPr lang="en-US">
                <a:solidFill>
                  <a:srgbClr val="009900"/>
                </a:solidFill>
              </a:rPr>
              <a:t> = number of atoms/unit cell</a:t>
            </a:r>
            <a:endParaRPr lang="en-US">
              <a:solidFill>
                <a:srgbClr val="4FA858"/>
              </a:solidFill>
              <a:sym typeface="Symbol" pitchFamily="18" charset="2"/>
            </a:endParaRPr>
          </a:p>
          <a:p>
            <a:pPr eaLnBrk="0" hangingPunct="0"/>
            <a:r>
              <a:rPr lang="en-US" i="1">
                <a:sym typeface="Symbol" pitchFamily="18" charset="2"/>
              </a:rPr>
              <a:t>	       </a:t>
            </a:r>
            <a:r>
              <a:rPr lang="en-US" i="1">
                <a:solidFill>
                  <a:srgbClr val="663300"/>
                </a:solidFill>
              </a:rPr>
              <a:t>A</a:t>
            </a:r>
            <a:r>
              <a:rPr lang="en-US">
                <a:solidFill>
                  <a:srgbClr val="663300"/>
                </a:solidFill>
              </a:rPr>
              <a:t> =</a:t>
            </a:r>
            <a:r>
              <a:rPr lang="en-US">
                <a:solidFill>
                  <a:srgbClr val="FF6600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rgbClr val="663300"/>
                </a:solidFill>
              </a:rPr>
              <a:t>atomic weight </a:t>
            </a:r>
            <a:endParaRPr lang="en-US">
              <a:sym typeface="Symbol" pitchFamily="18" charset="2"/>
            </a:endParaRPr>
          </a:p>
          <a:p>
            <a:pPr eaLnBrk="0" hangingPunct="0"/>
            <a:r>
              <a:rPr lang="en-US" i="1">
                <a:sym typeface="Symbol" pitchFamily="18" charset="2"/>
              </a:rPr>
              <a:t>	       </a:t>
            </a:r>
            <a:r>
              <a:rPr lang="en-US" i="1">
                <a:solidFill>
                  <a:srgbClr val="0066FF"/>
                </a:solidFill>
              </a:rPr>
              <a:t>V</a:t>
            </a:r>
            <a:r>
              <a:rPr lang="en-US" i="1" baseline="-25000">
                <a:solidFill>
                  <a:srgbClr val="0066FF"/>
                </a:solidFill>
              </a:rPr>
              <a:t>C</a:t>
            </a:r>
            <a:r>
              <a:rPr lang="en-US">
                <a:solidFill>
                  <a:srgbClr val="0066FF"/>
                </a:solidFill>
              </a:rPr>
              <a:t> = Volume of unit cell = </a:t>
            </a:r>
            <a:r>
              <a:rPr lang="en-US" i="1">
                <a:solidFill>
                  <a:srgbClr val="0066FF"/>
                </a:solidFill>
              </a:rPr>
              <a:t>a</a:t>
            </a:r>
            <a:r>
              <a:rPr lang="en-US" baseline="30000">
                <a:solidFill>
                  <a:srgbClr val="0066FF"/>
                </a:solidFill>
              </a:rPr>
              <a:t>3</a:t>
            </a:r>
            <a:r>
              <a:rPr lang="en-US">
                <a:solidFill>
                  <a:srgbClr val="0066FF"/>
                </a:solidFill>
              </a:rPr>
              <a:t> for cubic</a:t>
            </a:r>
            <a:endParaRPr lang="en-US">
              <a:sym typeface="Symbol" pitchFamily="18" charset="2"/>
            </a:endParaRPr>
          </a:p>
          <a:p>
            <a:pPr eaLnBrk="0" hangingPunct="0"/>
            <a:r>
              <a:rPr lang="en-US">
                <a:sym typeface="Symbol" pitchFamily="18" charset="2"/>
              </a:rPr>
              <a:t>	       </a:t>
            </a:r>
            <a:r>
              <a:rPr lang="en-US" i="1">
                <a:solidFill>
                  <a:srgbClr val="9933FF"/>
                </a:solidFill>
                <a:sym typeface="Symbol" pitchFamily="18" charset="2"/>
              </a:rPr>
              <a:t>N</a:t>
            </a:r>
            <a:r>
              <a:rPr lang="en-US" baseline="-25000">
                <a:solidFill>
                  <a:srgbClr val="9933FF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9933FF"/>
                </a:solidFill>
                <a:sym typeface="Symbol" pitchFamily="18" charset="2"/>
              </a:rPr>
              <a:t> = Avogadro’s number</a:t>
            </a:r>
            <a:r>
              <a:rPr lang="en-US">
                <a:sym typeface="Symbol" pitchFamily="18" charset="2"/>
              </a:rPr>
              <a:t> </a:t>
            </a:r>
          </a:p>
          <a:p>
            <a:pPr eaLnBrk="0" hangingPunct="0"/>
            <a:r>
              <a:rPr lang="en-US">
                <a:sym typeface="Symbol" pitchFamily="18" charset="2"/>
              </a:rPr>
              <a:t>	            </a:t>
            </a:r>
            <a:r>
              <a:rPr lang="en-US">
                <a:solidFill>
                  <a:srgbClr val="9933FF"/>
                </a:solidFill>
                <a:sym typeface="Symbol" pitchFamily="18" charset="2"/>
              </a:rPr>
              <a:t>= 6.023 x 10</a:t>
            </a:r>
            <a:r>
              <a:rPr lang="en-US" baseline="30000">
                <a:solidFill>
                  <a:srgbClr val="9933FF"/>
                </a:solidFill>
                <a:sym typeface="Symbol" pitchFamily="18" charset="2"/>
              </a:rPr>
              <a:t>23</a:t>
            </a:r>
            <a:r>
              <a:rPr lang="en-US">
                <a:solidFill>
                  <a:srgbClr val="9933FF"/>
                </a:solidFill>
                <a:sym typeface="Symbol" pitchFamily="18" charset="2"/>
              </a:rPr>
              <a:t> atoms/mol</a:t>
            </a:r>
          </a:p>
        </p:txBody>
      </p:sp>
      <p:sp>
        <p:nvSpPr>
          <p:cNvPr id="32772" name="Rectangle 57"/>
          <p:cNvSpPr>
            <a:spLocks noChangeArrowheads="1"/>
          </p:cNvSpPr>
          <p:nvPr/>
        </p:nvSpPr>
        <p:spPr bwMode="auto">
          <a:xfrm>
            <a:off x="1511300" y="1809750"/>
            <a:ext cx="2144713" cy="4206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/>
              <a:t>Density =  </a:t>
            </a:r>
            <a:r>
              <a:rPr lang="en-US">
                <a:sym typeface="Symbol" pitchFamily="18" charset="2"/>
              </a:rPr>
              <a:t>  =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2992438" y="2565400"/>
            <a:ext cx="1992312" cy="812800"/>
            <a:chOff x="2293" y="1672"/>
            <a:chExt cx="1255" cy="512"/>
          </a:xfrm>
        </p:grpSpPr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2840" y="1672"/>
              <a:ext cx="708" cy="512"/>
              <a:chOff x="4544" y="675"/>
              <a:chExt cx="708" cy="512"/>
            </a:xfrm>
          </p:grpSpPr>
          <p:sp>
            <p:nvSpPr>
              <p:cNvPr id="32798" name="Text Box 53"/>
              <p:cNvSpPr txBox="1">
                <a:spLocks noChangeArrowheads="1"/>
              </p:cNvSpPr>
              <p:nvPr/>
            </p:nvSpPr>
            <p:spPr bwMode="auto">
              <a:xfrm>
                <a:off x="4548" y="899"/>
                <a:ext cx="704" cy="28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i="1">
                    <a:solidFill>
                      <a:srgbClr val="0066FF"/>
                    </a:solidFill>
                  </a:rPr>
                  <a:t>V</a:t>
                </a:r>
                <a:r>
                  <a:rPr lang="en-US" i="1" baseline="-25000">
                    <a:solidFill>
                      <a:srgbClr val="0066FF"/>
                    </a:solidFill>
                  </a:rPr>
                  <a:t>C</a:t>
                </a:r>
                <a:r>
                  <a:rPr lang="en-US" sz="900">
                    <a:solidFill>
                      <a:srgbClr val="009900"/>
                    </a:solidFill>
                  </a:rPr>
                  <a:t> </a:t>
                </a:r>
                <a:r>
                  <a:rPr lang="en-US" i="1">
                    <a:solidFill>
                      <a:srgbClr val="9933FF"/>
                    </a:solidFill>
                    <a:sym typeface="Symbol" pitchFamily="18" charset="2"/>
                  </a:rPr>
                  <a:t>N</a:t>
                </a:r>
                <a:r>
                  <a:rPr lang="en-US" baseline="-25000">
                    <a:solidFill>
                      <a:srgbClr val="9933FF"/>
                    </a:solidFill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32799" name="Text Box 54"/>
              <p:cNvSpPr txBox="1">
                <a:spLocks noChangeArrowheads="1"/>
              </p:cNvSpPr>
              <p:nvPr/>
            </p:nvSpPr>
            <p:spPr bwMode="auto">
              <a:xfrm>
                <a:off x="4590" y="675"/>
                <a:ext cx="448" cy="28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i="1">
                    <a:solidFill>
                      <a:srgbClr val="009900"/>
                    </a:solidFill>
                  </a:rPr>
                  <a:t>n</a:t>
                </a:r>
                <a:r>
                  <a:rPr lang="en-US">
                    <a:solidFill>
                      <a:srgbClr val="009900"/>
                    </a:solidFill>
                  </a:rPr>
                  <a:t> </a:t>
                </a:r>
                <a:r>
                  <a:rPr lang="en-US" i="1">
                    <a:solidFill>
                      <a:srgbClr val="663300"/>
                    </a:solidFill>
                  </a:rPr>
                  <a:t>A</a:t>
                </a:r>
              </a:p>
            </p:txBody>
          </p:sp>
          <p:sp>
            <p:nvSpPr>
              <p:cNvPr id="32800" name="Line 55"/>
              <p:cNvSpPr>
                <a:spLocks noChangeShapeType="1"/>
              </p:cNvSpPr>
              <p:nvPr/>
            </p:nvSpPr>
            <p:spPr bwMode="auto">
              <a:xfrm>
                <a:off x="4544" y="923"/>
                <a:ext cx="5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2797" name="Rectangle 58"/>
            <p:cNvSpPr>
              <a:spLocks noChangeArrowheads="1"/>
            </p:cNvSpPr>
            <p:nvPr/>
          </p:nvSpPr>
          <p:spPr bwMode="auto">
            <a:xfrm>
              <a:off x="2293" y="1796"/>
              <a:ext cx="439" cy="265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>
                  <a:sym typeface="Symbol" pitchFamily="18" charset="2"/>
                </a:rPr>
                <a:t>  =</a:t>
              </a:r>
            </a:p>
          </p:txBody>
        </p:sp>
      </p:grpSp>
      <p:grpSp>
        <p:nvGrpSpPr>
          <p:cNvPr id="4" name="Group 60"/>
          <p:cNvGrpSpPr>
            <a:grpSpLocks noChangeAspect="1"/>
          </p:cNvGrpSpPr>
          <p:nvPr/>
        </p:nvGrpSpPr>
        <p:grpSpPr bwMode="auto">
          <a:xfrm>
            <a:off x="3938588" y="1646238"/>
            <a:ext cx="3421062" cy="715962"/>
            <a:chOff x="2049" y="1029"/>
            <a:chExt cx="2155" cy="451"/>
          </a:xfrm>
        </p:grpSpPr>
        <p:sp>
          <p:nvSpPr>
            <p:cNvPr id="32775" name="AutoShape 59"/>
            <p:cNvSpPr>
              <a:spLocks noChangeAspect="1" noChangeArrowheads="1" noTextEdit="1"/>
            </p:cNvSpPr>
            <p:nvPr/>
          </p:nvSpPr>
          <p:spPr bwMode="auto">
            <a:xfrm>
              <a:off x="2049" y="1029"/>
              <a:ext cx="2155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76" name="Line 61"/>
            <p:cNvSpPr>
              <a:spLocks noChangeShapeType="1"/>
            </p:cNvSpPr>
            <p:nvPr/>
          </p:nvSpPr>
          <p:spPr bwMode="auto">
            <a:xfrm>
              <a:off x="2077" y="1257"/>
              <a:ext cx="195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77" name="Rectangle 62"/>
            <p:cNvSpPr>
              <a:spLocks noChangeArrowheads="1"/>
            </p:cNvSpPr>
            <p:nvPr/>
          </p:nvSpPr>
          <p:spPr bwMode="auto">
            <a:xfrm>
              <a:off x="4078" y="1127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32778" name="Rectangle 63"/>
            <p:cNvSpPr>
              <a:spLocks noChangeArrowheads="1"/>
            </p:cNvSpPr>
            <p:nvPr/>
          </p:nvSpPr>
          <p:spPr bwMode="auto">
            <a:xfrm>
              <a:off x="3691" y="1278"/>
              <a:ext cx="28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100">
                  <a:solidFill>
                    <a:srgbClr val="000000"/>
                  </a:solidFill>
                </a:rPr>
                <a:t>Cell</a:t>
              </a:r>
              <a:endParaRPr lang="en-US"/>
            </a:p>
          </p:txBody>
        </p:sp>
        <p:sp>
          <p:nvSpPr>
            <p:cNvPr id="32779" name="Rectangle 64"/>
            <p:cNvSpPr>
              <a:spLocks noChangeArrowheads="1"/>
            </p:cNvSpPr>
            <p:nvPr/>
          </p:nvSpPr>
          <p:spPr bwMode="auto">
            <a:xfrm>
              <a:off x="3651" y="1278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780" name="Rectangle 65"/>
            <p:cNvSpPr>
              <a:spLocks noChangeArrowheads="1"/>
            </p:cNvSpPr>
            <p:nvPr/>
          </p:nvSpPr>
          <p:spPr bwMode="auto">
            <a:xfrm>
              <a:off x="3350" y="1278"/>
              <a:ext cx="29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100">
                  <a:solidFill>
                    <a:srgbClr val="000000"/>
                  </a:solidFill>
                </a:rPr>
                <a:t>Unit</a:t>
              </a:r>
              <a:endParaRPr lang="en-US"/>
            </a:p>
          </p:txBody>
        </p:sp>
        <p:sp>
          <p:nvSpPr>
            <p:cNvPr id="32781" name="Rectangle 66"/>
            <p:cNvSpPr>
              <a:spLocks noChangeArrowheads="1"/>
            </p:cNvSpPr>
            <p:nvPr/>
          </p:nvSpPr>
          <p:spPr bwMode="auto">
            <a:xfrm>
              <a:off x="3316" y="1278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782" name="Rectangle 67"/>
            <p:cNvSpPr>
              <a:spLocks noChangeArrowheads="1"/>
            </p:cNvSpPr>
            <p:nvPr/>
          </p:nvSpPr>
          <p:spPr bwMode="auto">
            <a:xfrm>
              <a:off x="3164" y="1278"/>
              <a:ext cx="14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100">
                  <a:solidFill>
                    <a:srgbClr val="000000"/>
                  </a:solidFill>
                </a:rPr>
                <a:t>of</a:t>
              </a:r>
              <a:endParaRPr lang="en-US"/>
            </a:p>
          </p:txBody>
        </p:sp>
        <p:sp>
          <p:nvSpPr>
            <p:cNvPr id="32783" name="Rectangle 68"/>
            <p:cNvSpPr>
              <a:spLocks noChangeArrowheads="1"/>
            </p:cNvSpPr>
            <p:nvPr/>
          </p:nvSpPr>
          <p:spPr bwMode="auto">
            <a:xfrm>
              <a:off x="3124" y="1278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784" name="Rectangle 69"/>
            <p:cNvSpPr>
              <a:spLocks noChangeArrowheads="1"/>
            </p:cNvSpPr>
            <p:nvPr/>
          </p:nvSpPr>
          <p:spPr bwMode="auto">
            <a:xfrm>
              <a:off x="2500" y="1278"/>
              <a:ext cx="61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100">
                  <a:solidFill>
                    <a:srgbClr val="000000"/>
                  </a:solidFill>
                </a:rPr>
                <a:t> Volume</a:t>
              </a:r>
              <a:endParaRPr lang="en-US"/>
            </a:p>
          </p:txBody>
        </p:sp>
        <p:sp>
          <p:nvSpPr>
            <p:cNvPr id="32785" name="Rectangle 70"/>
            <p:cNvSpPr>
              <a:spLocks noChangeArrowheads="1"/>
            </p:cNvSpPr>
            <p:nvPr/>
          </p:nvSpPr>
          <p:spPr bwMode="auto">
            <a:xfrm>
              <a:off x="2127" y="1278"/>
              <a:ext cx="37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100">
                  <a:solidFill>
                    <a:srgbClr val="000000"/>
                  </a:solidFill>
                </a:rPr>
                <a:t>Total</a:t>
              </a:r>
              <a:endParaRPr lang="en-US"/>
            </a:p>
          </p:txBody>
        </p:sp>
        <p:sp>
          <p:nvSpPr>
            <p:cNvPr id="32786" name="Rectangle 71"/>
            <p:cNvSpPr>
              <a:spLocks noChangeArrowheads="1"/>
            </p:cNvSpPr>
            <p:nvPr/>
          </p:nvSpPr>
          <p:spPr bwMode="auto">
            <a:xfrm>
              <a:off x="3732" y="1037"/>
              <a:ext cx="28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100">
                  <a:solidFill>
                    <a:srgbClr val="000000"/>
                  </a:solidFill>
                </a:rPr>
                <a:t>Cell</a:t>
              </a:r>
              <a:endParaRPr lang="en-US"/>
            </a:p>
          </p:txBody>
        </p:sp>
        <p:sp>
          <p:nvSpPr>
            <p:cNvPr id="32787" name="Rectangle 72"/>
            <p:cNvSpPr>
              <a:spLocks noChangeArrowheads="1"/>
            </p:cNvSpPr>
            <p:nvPr/>
          </p:nvSpPr>
          <p:spPr bwMode="auto">
            <a:xfrm>
              <a:off x="3692" y="1037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788" name="Rectangle 73"/>
            <p:cNvSpPr>
              <a:spLocks noChangeArrowheads="1"/>
            </p:cNvSpPr>
            <p:nvPr/>
          </p:nvSpPr>
          <p:spPr bwMode="auto">
            <a:xfrm>
              <a:off x="3391" y="1037"/>
              <a:ext cx="29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100">
                  <a:solidFill>
                    <a:srgbClr val="000000"/>
                  </a:solidFill>
                </a:rPr>
                <a:t>Unit</a:t>
              </a:r>
              <a:endParaRPr lang="en-US"/>
            </a:p>
          </p:txBody>
        </p:sp>
        <p:sp>
          <p:nvSpPr>
            <p:cNvPr id="32789" name="Rectangle 74"/>
            <p:cNvSpPr>
              <a:spLocks noChangeArrowheads="1"/>
            </p:cNvSpPr>
            <p:nvPr/>
          </p:nvSpPr>
          <p:spPr bwMode="auto">
            <a:xfrm>
              <a:off x="3357" y="1037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790" name="Rectangle 75"/>
            <p:cNvSpPr>
              <a:spLocks noChangeArrowheads="1"/>
            </p:cNvSpPr>
            <p:nvPr/>
          </p:nvSpPr>
          <p:spPr bwMode="auto">
            <a:xfrm>
              <a:off x="3235" y="1037"/>
              <a:ext cx="13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100">
                  <a:solidFill>
                    <a:srgbClr val="000000"/>
                  </a:solidFill>
                </a:rPr>
                <a:t>in</a:t>
              </a:r>
              <a:endParaRPr lang="en-US"/>
            </a:p>
          </p:txBody>
        </p:sp>
        <p:sp>
          <p:nvSpPr>
            <p:cNvPr id="32791" name="Rectangle 76"/>
            <p:cNvSpPr>
              <a:spLocks noChangeArrowheads="1"/>
            </p:cNvSpPr>
            <p:nvPr/>
          </p:nvSpPr>
          <p:spPr bwMode="auto">
            <a:xfrm>
              <a:off x="3197" y="1037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792" name="Rectangle 77"/>
            <p:cNvSpPr>
              <a:spLocks noChangeArrowheads="1"/>
            </p:cNvSpPr>
            <p:nvPr/>
          </p:nvSpPr>
          <p:spPr bwMode="auto">
            <a:xfrm>
              <a:off x="2668" y="1037"/>
              <a:ext cx="52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100">
                  <a:solidFill>
                    <a:srgbClr val="000000"/>
                  </a:solidFill>
                </a:rPr>
                <a:t> Atoms</a:t>
              </a:r>
              <a:endParaRPr lang="en-US"/>
            </a:p>
          </p:txBody>
        </p:sp>
        <p:sp>
          <p:nvSpPr>
            <p:cNvPr id="32793" name="Rectangle 78"/>
            <p:cNvSpPr>
              <a:spLocks noChangeArrowheads="1"/>
            </p:cNvSpPr>
            <p:nvPr/>
          </p:nvSpPr>
          <p:spPr bwMode="auto">
            <a:xfrm>
              <a:off x="2517" y="1037"/>
              <a:ext cx="14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100">
                  <a:solidFill>
                    <a:srgbClr val="000000"/>
                  </a:solidFill>
                </a:rPr>
                <a:t>of</a:t>
              </a:r>
              <a:endParaRPr lang="en-US"/>
            </a:p>
          </p:txBody>
        </p:sp>
        <p:sp>
          <p:nvSpPr>
            <p:cNvPr id="32794" name="Rectangle 79"/>
            <p:cNvSpPr>
              <a:spLocks noChangeArrowheads="1"/>
            </p:cNvSpPr>
            <p:nvPr/>
          </p:nvSpPr>
          <p:spPr bwMode="auto">
            <a:xfrm>
              <a:off x="2477" y="1037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795" name="Rectangle 80"/>
            <p:cNvSpPr>
              <a:spLocks noChangeArrowheads="1"/>
            </p:cNvSpPr>
            <p:nvPr/>
          </p:nvSpPr>
          <p:spPr bwMode="auto">
            <a:xfrm>
              <a:off x="2078" y="1037"/>
              <a:ext cx="40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100">
                  <a:solidFill>
                    <a:srgbClr val="000000"/>
                  </a:solidFill>
                </a:rPr>
                <a:t>Mass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7" y="333375"/>
            <a:ext cx="3870960" cy="3810000"/>
          </a:xfrm>
          <a:prstGeom prst="rect">
            <a:avLst/>
          </a:prstGeom>
        </p:spPr>
      </p:pic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4DC2D1-7B8C-4F22-A8F6-73D1D744CCA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8088" y="1219200"/>
            <a:ext cx="5203825" cy="5340350"/>
          </a:xfrm>
        </p:spPr>
        <p:txBody>
          <a:bodyPr/>
          <a:lstStyle/>
          <a:p>
            <a:endParaRPr lang="en-US" sz="1000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Ex: Cr (BCC)  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663300"/>
                </a:solidFill>
              </a:rPr>
              <a:t>		</a:t>
            </a:r>
            <a:r>
              <a:rPr lang="en-US" i="1" dirty="0" smtClean="0">
                <a:solidFill>
                  <a:srgbClr val="663300"/>
                </a:solidFill>
              </a:rPr>
              <a:t>A</a:t>
            </a:r>
            <a:r>
              <a:rPr lang="en-US" dirty="0" smtClean="0">
                <a:solidFill>
                  <a:srgbClr val="663300"/>
                </a:solidFill>
              </a:rPr>
              <a:t> =</a:t>
            </a:r>
            <a:r>
              <a:rPr lang="en-US" dirty="0" smtClean="0">
                <a:solidFill>
                  <a:srgbClr val="FF6600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663300"/>
                </a:solidFill>
              </a:rPr>
              <a:t>52.00 g/</a:t>
            </a:r>
            <a:r>
              <a:rPr lang="en-US" dirty="0" err="1" smtClean="0">
                <a:solidFill>
                  <a:srgbClr val="663300"/>
                </a:solidFill>
              </a:rPr>
              <a:t>mol</a:t>
            </a:r>
            <a:r>
              <a:rPr lang="en-US" dirty="0" smtClean="0">
                <a:sym typeface="Symbol" pitchFamily="18" charset="2"/>
              </a:rPr>
              <a:t>  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	</a:t>
            </a:r>
            <a:r>
              <a:rPr lang="en-US" i="1" dirty="0" smtClean="0">
                <a:solidFill>
                  <a:srgbClr val="0066FF"/>
                </a:solidFill>
              </a:rPr>
              <a:t>R</a:t>
            </a:r>
            <a:r>
              <a:rPr lang="en-US" dirty="0" smtClean="0">
                <a:solidFill>
                  <a:srgbClr val="0066FF"/>
                </a:solidFill>
              </a:rPr>
              <a:t> = 0.125 nm</a:t>
            </a:r>
            <a:r>
              <a:rPr lang="en-US" dirty="0" smtClean="0">
                <a:sym typeface="Symbol" pitchFamily="18" charset="2"/>
              </a:rPr>
              <a:t>   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	</a:t>
            </a:r>
            <a:r>
              <a:rPr lang="en-US" i="1" dirty="0" smtClean="0">
                <a:solidFill>
                  <a:srgbClr val="009900"/>
                </a:solidFill>
              </a:rPr>
              <a:t>n</a:t>
            </a:r>
            <a:r>
              <a:rPr lang="en-US" dirty="0" smtClean="0">
                <a:solidFill>
                  <a:srgbClr val="009900"/>
                </a:solidFill>
              </a:rPr>
              <a:t> = 2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5384800" y="4622800"/>
            <a:ext cx="3556000" cy="108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3797" name="Text Box 51"/>
          <p:cNvSpPr txBox="1">
            <a:spLocks noChangeArrowheads="1"/>
          </p:cNvSpPr>
          <p:nvPr/>
        </p:nvSpPr>
        <p:spPr bwMode="auto">
          <a:xfrm>
            <a:off x="4114800" y="4672013"/>
            <a:ext cx="3757613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</a:t>
            </a:r>
            <a:r>
              <a:rPr lang="en-US" baseline="-25000">
                <a:sym typeface="Symbol" pitchFamily="18" charset="2"/>
              </a:rPr>
              <a:t>theoretical</a:t>
            </a:r>
            <a:endParaRPr lang="en-US" baseline="30000">
              <a:sym typeface="Symbol" pitchFamily="18" charset="2"/>
            </a:endParaRPr>
          </a:p>
        </p:txBody>
      </p:sp>
      <p:sp>
        <p:nvSpPr>
          <p:cNvPr id="33798" name="Text Box 52"/>
          <p:cNvSpPr txBox="1">
            <a:spLocks noChangeArrowheads="1"/>
          </p:cNvSpPr>
          <p:nvPr/>
        </p:nvSpPr>
        <p:spPr bwMode="auto">
          <a:xfrm>
            <a:off x="5323085" y="3907904"/>
            <a:ext cx="3281363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1" dirty="0">
                <a:solidFill>
                  <a:srgbClr val="0066FF"/>
                </a:solidFill>
              </a:rPr>
              <a:t>a</a:t>
            </a:r>
            <a:r>
              <a:rPr lang="en-US" dirty="0">
                <a:solidFill>
                  <a:srgbClr val="0066FF"/>
                </a:solidFill>
              </a:rPr>
              <a:t> = 4</a:t>
            </a:r>
            <a:r>
              <a:rPr lang="en-US" i="1" dirty="0">
                <a:solidFill>
                  <a:srgbClr val="0066FF"/>
                </a:solidFill>
              </a:rPr>
              <a:t>R</a:t>
            </a:r>
            <a:r>
              <a:rPr lang="en-US" dirty="0" smtClean="0">
                <a:solidFill>
                  <a:srgbClr val="0066FF"/>
                </a:solidFill>
              </a:rPr>
              <a:t>/  </a:t>
            </a:r>
            <a:r>
              <a:rPr lang="en-US" dirty="0">
                <a:solidFill>
                  <a:srgbClr val="0066FF"/>
                </a:solidFill>
              </a:rPr>
              <a:t>3 = 0.2887 nm</a:t>
            </a:r>
          </a:p>
        </p:txBody>
      </p:sp>
      <p:sp>
        <p:nvSpPr>
          <p:cNvPr id="33799" name="Freeform 53"/>
          <p:cNvSpPr>
            <a:spLocks/>
          </p:cNvSpPr>
          <p:nvPr/>
        </p:nvSpPr>
        <p:spPr bwMode="auto">
          <a:xfrm>
            <a:off x="6516216" y="3933056"/>
            <a:ext cx="279400" cy="292100"/>
          </a:xfrm>
          <a:custGeom>
            <a:avLst/>
            <a:gdLst>
              <a:gd name="T0" fmla="*/ 0 w 176"/>
              <a:gd name="T1" fmla="*/ 2147483647 h 184"/>
              <a:gd name="T2" fmla="*/ 2147483647 w 176"/>
              <a:gd name="T3" fmla="*/ 2147483647 h 184"/>
              <a:gd name="T4" fmla="*/ 2147483647 w 176"/>
              <a:gd name="T5" fmla="*/ 0 h 184"/>
              <a:gd name="T6" fmla="*/ 2147483647 w 176"/>
              <a:gd name="T7" fmla="*/ 0 h 184"/>
              <a:gd name="T8" fmla="*/ 0 60000 65536"/>
              <a:gd name="T9" fmla="*/ 0 60000 65536"/>
              <a:gd name="T10" fmla="*/ 0 60000 65536"/>
              <a:gd name="T11" fmla="*/ 0 60000 65536"/>
              <a:gd name="T12" fmla="*/ 0 w 176"/>
              <a:gd name="T13" fmla="*/ 0 h 184"/>
              <a:gd name="T14" fmla="*/ 176 w 176"/>
              <a:gd name="T15" fmla="*/ 184 h 1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" h="184">
                <a:moveTo>
                  <a:pt x="0" y="112"/>
                </a:moveTo>
                <a:lnTo>
                  <a:pt x="24" y="184"/>
                </a:lnTo>
                <a:lnTo>
                  <a:pt x="40" y="0"/>
                </a:lnTo>
                <a:lnTo>
                  <a:pt x="176" y="0"/>
                </a:lnTo>
              </a:path>
            </a:pathLst>
          </a:custGeom>
          <a:noFill/>
          <a:ln w="1270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33800" name="Text Box 57"/>
          <p:cNvSpPr txBox="1">
            <a:spLocks noChangeArrowheads="1"/>
          </p:cNvSpPr>
          <p:nvPr/>
        </p:nvSpPr>
        <p:spPr bwMode="auto">
          <a:xfrm>
            <a:off x="3962400" y="5197475"/>
            <a:ext cx="375920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r</a:t>
            </a:r>
            <a:r>
              <a:rPr lang="en-US" baseline="-25000"/>
              <a:t>actual</a:t>
            </a:r>
            <a:endParaRPr lang="en-US"/>
          </a:p>
        </p:txBody>
      </p:sp>
      <p:grpSp>
        <p:nvGrpSpPr>
          <p:cNvPr id="8" name="Group 130"/>
          <p:cNvGrpSpPr>
            <a:grpSpLocks/>
          </p:cNvGrpSpPr>
          <p:nvPr/>
        </p:nvGrpSpPr>
        <p:grpSpPr bwMode="auto">
          <a:xfrm>
            <a:off x="203200" y="4162425"/>
            <a:ext cx="5892800" cy="2401888"/>
            <a:chOff x="128" y="2622"/>
            <a:chExt cx="3712" cy="1513"/>
          </a:xfrm>
        </p:grpSpPr>
        <p:sp>
          <p:nvSpPr>
            <p:cNvPr id="33806" name="Rectangle 11"/>
            <p:cNvSpPr>
              <a:spLocks noChangeArrowheads="1"/>
            </p:cNvSpPr>
            <p:nvPr/>
          </p:nvSpPr>
          <p:spPr bwMode="auto">
            <a:xfrm>
              <a:off x="1340" y="3390"/>
              <a:ext cx="296" cy="36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3807" name="Rectangle 12"/>
            <p:cNvSpPr>
              <a:spLocks noChangeArrowheads="1"/>
            </p:cNvSpPr>
            <p:nvPr/>
          </p:nvSpPr>
          <p:spPr bwMode="auto">
            <a:xfrm>
              <a:off x="1774" y="2710"/>
              <a:ext cx="626" cy="56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3808" name="Rectangle 13"/>
            <p:cNvSpPr>
              <a:spLocks noChangeArrowheads="1"/>
            </p:cNvSpPr>
            <p:nvPr/>
          </p:nvSpPr>
          <p:spPr bwMode="auto">
            <a:xfrm>
              <a:off x="1582" y="2710"/>
              <a:ext cx="176" cy="560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3809" name="Rectangle 14"/>
            <p:cNvSpPr>
              <a:spLocks noChangeArrowheads="1"/>
            </p:cNvSpPr>
            <p:nvPr/>
          </p:nvSpPr>
          <p:spPr bwMode="auto">
            <a:xfrm>
              <a:off x="660" y="3182"/>
              <a:ext cx="359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sym typeface="Symbol" pitchFamily="18" charset="2"/>
                </a:rPr>
                <a:t></a:t>
              </a:r>
              <a:r>
                <a:rPr lang="en-US">
                  <a:solidFill>
                    <a:srgbClr val="000000"/>
                  </a:solidFill>
                </a:rPr>
                <a:t> = </a:t>
              </a:r>
              <a:endParaRPr lang="en-US"/>
            </a:p>
          </p:txBody>
        </p:sp>
        <p:sp>
          <p:nvSpPr>
            <p:cNvPr id="33810" name="Rectangle 15"/>
            <p:cNvSpPr>
              <a:spLocks noChangeArrowheads="1"/>
            </p:cNvSpPr>
            <p:nvPr/>
          </p:nvSpPr>
          <p:spPr bwMode="auto">
            <a:xfrm>
              <a:off x="1388" y="3438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i="1">
                  <a:solidFill>
                    <a:srgbClr val="000000"/>
                  </a:solidFill>
                </a:rPr>
                <a:t>a</a:t>
              </a:r>
              <a:endParaRPr lang="en-US" i="1"/>
            </a:p>
          </p:txBody>
        </p:sp>
        <p:sp>
          <p:nvSpPr>
            <p:cNvPr id="33811" name="Rectangle 16"/>
            <p:cNvSpPr>
              <a:spLocks noChangeArrowheads="1"/>
            </p:cNvSpPr>
            <p:nvPr/>
          </p:nvSpPr>
          <p:spPr bwMode="auto">
            <a:xfrm>
              <a:off x="1500" y="3382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33812" name="Rectangle 17"/>
            <p:cNvSpPr>
              <a:spLocks noChangeArrowheads="1"/>
            </p:cNvSpPr>
            <p:nvPr/>
          </p:nvSpPr>
          <p:spPr bwMode="auto">
            <a:xfrm>
              <a:off x="1835" y="2900"/>
              <a:ext cx="4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663300"/>
                  </a:solidFill>
                </a:rPr>
                <a:t>52.00</a:t>
              </a:r>
              <a:endParaRPr lang="en-US"/>
            </a:p>
          </p:txBody>
        </p:sp>
        <p:sp>
          <p:nvSpPr>
            <p:cNvPr id="33813" name="Rectangle 18"/>
            <p:cNvSpPr>
              <a:spLocks noChangeArrowheads="1"/>
            </p:cNvSpPr>
            <p:nvPr/>
          </p:nvSpPr>
          <p:spPr bwMode="auto">
            <a:xfrm>
              <a:off x="1638" y="2900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526" y="2622"/>
              <a:ext cx="712" cy="518"/>
              <a:chOff x="665" y="2952"/>
              <a:chExt cx="712" cy="518"/>
            </a:xfrm>
          </p:grpSpPr>
          <p:sp>
            <p:nvSpPr>
              <p:cNvPr id="33843" name="Rectangle 20"/>
              <p:cNvSpPr>
                <a:spLocks noChangeArrowheads="1"/>
              </p:cNvSpPr>
              <p:nvPr/>
            </p:nvSpPr>
            <p:spPr bwMode="auto">
              <a:xfrm>
                <a:off x="745" y="2952"/>
                <a:ext cx="52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9900"/>
                    </a:solidFill>
                  </a:rPr>
                  <a:t>atoms</a:t>
                </a:r>
                <a:endParaRPr lang="en-US"/>
              </a:p>
            </p:txBody>
          </p:sp>
          <p:sp>
            <p:nvSpPr>
              <p:cNvPr id="33844" name="Line 21"/>
              <p:cNvSpPr>
                <a:spLocks noChangeShapeType="1"/>
              </p:cNvSpPr>
              <p:nvPr/>
            </p:nvSpPr>
            <p:spPr bwMode="auto">
              <a:xfrm>
                <a:off x="697" y="3216"/>
                <a:ext cx="680" cy="1"/>
              </a:xfrm>
              <a:prstGeom prst="line">
                <a:avLst/>
              </a:prstGeom>
              <a:no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45" name="Rectangle 22"/>
              <p:cNvSpPr>
                <a:spLocks noChangeArrowheads="1"/>
              </p:cNvSpPr>
              <p:nvPr/>
            </p:nvSpPr>
            <p:spPr bwMode="auto">
              <a:xfrm>
                <a:off x="665" y="3240"/>
                <a:ext cx="65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9900"/>
                    </a:solidFill>
                  </a:rPr>
                  <a:t>unit cell</a:t>
                </a:r>
                <a:endParaRPr lang="en-US"/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2861" y="2748"/>
              <a:ext cx="463" cy="502"/>
              <a:chOff x="3522" y="3023"/>
              <a:chExt cx="463" cy="502"/>
            </a:xfrm>
          </p:grpSpPr>
          <p:sp>
            <p:nvSpPr>
              <p:cNvPr id="33840" name="Rectangle 24"/>
              <p:cNvSpPr>
                <a:spLocks noChangeArrowheads="1"/>
              </p:cNvSpPr>
              <p:nvPr/>
            </p:nvSpPr>
            <p:spPr bwMode="auto">
              <a:xfrm>
                <a:off x="3599" y="3295"/>
                <a:ext cx="30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663300"/>
                    </a:solidFill>
                  </a:rPr>
                  <a:t>mol</a:t>
                </a:r>
                <a:endParaRPr lang="en-US"/>
              </a:p>
            </p:txBody>
          </p:sp>
          <p:sp>
            <p:nvSpPr>
              <p:cNvPr id="33841" name="Line 25"/>
              <p:cNvSpPr>
                <a:spLocks noChangeShapeType="1"/>
              </p:cNvSpPr>
              <p:nvPr/>
            </p:nvSpPr>
            <p:spPr bwMode="auto">
              <a:xfrm>
                <a:off x="3522" y="3287"/>
                <a:ext cx="463" cy="1"/>
              </a:xfrm>
              <a:prstGeom prst="line">
                <a:avLst/>
              </a:prstGeom>
              <a:noFill/>
              <a:ln w="254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42" name="Rectangle 26"/>
              <p:cNvSpPr>
                <a:spLocks noChangeArrowheads="1"/>
              </p:cNvSpPr>
              <p:nvPr/>
            </p:nvSpPr>
            <p:spPr bwMode="auto">
              <a:xfrm>
                <a:off x="3700" y="3023"/>
                <a:ext cx="10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663300"/>
                    </a:solidFill>
                  </a:rPr>
                  <a:t>g</a:t>
                </a:r>
                <a:endParaRPr lang="en-US"/>
              </a:p>
            </p:txBody>
          </p:sp>
        </p:grpSp>
        <p:sp>
          <p:nvSpPr>
            <p:cNvPr id="33816" name="Line 27"/>
            <p:cNvSpPr>
              <a:spLocks noChangeShapeType="1"/>
            </p:cNvSpPr>
            <p:nvPr/>
          </p:nvSpPr>
          <p:spPr bwMode="auto">
            <a:xfrm>
              <a:off x="1308" y="3334"/>
              <a:ext cx="1496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 rot="20338223" flipH="1">
              <a:off x="879" y="3743"/>
              <a:ext cx="460" cy="87"/>
              <a:chOff x="2233" y="3872"/>
              <a:chExt cx="512" cy="96"/>
            </a:xfrm>
          </p:grpSpPr>
          <p:sp>
            <p:nvSpPr>
              <p:cNvPr id="33838" name="Freeform 29"/>
              <p:cNvSpPr>
                <a:spLocks/>
              </p:cNvSpPr>
              <p:nvPr/>
            </p:nvSpPr>
            <p:spPr bwMode="auto">
              <a:xfrm>
                <a:off x="2233" y="3872"/>
                <a:ext cx="120" cy="96"/>
              </a:xfrm>
              <a:custGeom>
                <a:avLst/>
                <a:gdLst>
                  <a:gd name="T0" fmla="*/ 0 w 120"/>
                  <a:gd name="T1" fmla="*/ 48 h 96"/>
                  <a:gd name="T2" fmla="*/ 120 w 120"/>
                  <a:gd name="T3" fmla="*/ 0 h 96"/>
                  <a:gd name="T4" fmla="*/ 120 w 120"/>
                  <a:gd name="T5" fmla="*/ 48 h 96"/>
                  <a:gd name="T6" fmla="*/ 120 w 120"/>
                  <a:gd name="T7" fmla="*/ 96 h 96"/>
                  <a:gd name="T8" fmla="*/ 0 w 120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6"/>
                  <a:gd name="T17" fmla="*/ 120 w 120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6">
                    <a:moveTo>
                      <a:pt x="0" y="48"/>
                    </a:moveTo>
                    <a:lnTo>
                      <a:pt x="120" y="0"/>
                    </a:lnTo>
                    <a:lnTo>
                      <a:pt x="120" y="48"/>
                    </a:lnTo>
                    <a:lnTo>
                      <a:pt x="120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66FF"/>
              </a:solidFill>
              <a:ln w="127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33839" name="Line 30"/>
              <p:cNvSpPr>
                <a:spLocks noChangeShapeType="1"/>
              </p:cNvSpPr>
              <p:nvPr/>
            </p:nvSpPr>
            <p:spPr bwMode="auto">
              <a:xfrm>
                <a:off x="2353" y="3920"/>
                <a:ext cx="392" cy="1"/>
              </a:xfrm>
              <a:prstGeom prst="lin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128" y="3609"/>
              <a:ext cx="752" cy="526"/>
              <a:chOff x="2781" y="3656"/>
              <a:chExt cx="752" cy="526"/>
            </a:xfrm>
          </p:grpSpPr>
          <p:sp>
            <p:nvSpPr>
              <p:cNvPr id="33834" name="Rectangle 32"/>
              <p:cNvSpPr>
                <a:spLocks noChangeArrowheads="1"/>
              </p:cNvSpPr>
              <p:nvPr/>
            </p:nvSpPr>
            <p:spPr bwMode="auto">
              <a:xfrm>
                <a:off x="2781" y="3948"/>
                <a:ext cx="752" cy="232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33835" name="Rectangle 33"/>
              <p:cNvSpPr>
                <a:spLocks noChangeArrowheads="1"/>
              </p:cNvSpPr>
              <p:nvPr/>
            </p:nvSpPr>
            <p:spPr bwMode="auto">
              <a:xfrm>
                <a:off x="2785" y="3952"/>
                <a:ext cx="65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66FF"/>
                    </a:solidFill>
                  </a:rPr>
                  <a:t>unit cell</a:t>
                </a:r>
                <a:endParaRPr lang="en-US"/>
              </a:p>
            </p:txBody>
          </p:sp>
          <p:sp>
            <p:nvSpPr>
              <p:cNvPr id="33836" name="Line 34"/>
              <p:cNvSpPr>
                <a:spLocks noChangeShapeType="1"/>
              </p:cNvSpPr>
              <p:nvPr/>
            </p:nvSpPr>
            <p:spPr bwMode="auto">
              <a:xfrm>
                <a:off x="2817" y="3928"/>
                <a:ext cx="680" cy="1"/>
              </a:xfrm>
              <a:prstGeom prst="lin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37" name="Rectangle 35"/>
              <p:cNvSpPr>
                <a:spLocks noChangeArrowheads="1"/>
              </p:cNvSpPr>
              <p:nvPr/>
            </p:nvSpPr>
            <p:spPr bwMode="auto">
              <a:xfrm>
                <a:off x="2809" y="3656"/>
                <a:ext cx="61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66FF"/>
                    </a:solidFill>
                  </a:rPr>
                  <a:t>volume</a:t>
                </a:r>
                <a:endParaRPr lang="en-US"/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2452" y="2957"/>
              <a:ext cx="352" cy="96"/>
              <a:chOff x="3113" y="3232"/>
              <a:chExt cx="352" cy="96"/>
            </a:xfrm>
          </p:grpSpPr>
          <p:sp>
            <p:nvSpPr>
              <p:cNvPr id="33832" name="Freeform 37"/>
              <p:cNvSpPr>
                <a:spLocks/>
              </p:cNvSpPr>
              <p:nvPr/>
            </p:nvSpPr>
            <p:spPr bwMode="auto">
              <a:xfrm>
                <a:off x="3113" y="3232"/>
                <a:ext cx="128" cy="96"/>
              </a:xfrm>
              <a:custGeom>
                <a:avLst/>
                <a:gdLst>
                  <a:gd name="T0" fmla="*/ 0 w 128"/>
                  <a:gd name="T1" fmla="*/ 32 h 96"/>
                  <a:gd name="T2" fmla="*/ 128 w 128"/>
                  <a:gd name="T3" fmla="*/ 0 h 96"/>
                  <a:gd name="T4" fmla="*/ 120 w 128"/>
                  <a:gd name="T5" fmla="*/ 48 h 96"/>
                  <a:gd name="T6" fmla="*/ 112 w 128"/>
                  <a:gd name="T7" fmla="*/ 96 h 96"/>
                  <a:gd name="T8" fmla="*/ 0 w 128"/>
                  <a:gd name="T9" fmla="*/ 3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96"/>
                  <a:gd name="T17" fmla="*/ 128 w 12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96">
                    <a:moveTo>
                      <a:pt x="0" y="32"/>
                    </a:moveTo>
                    <a:lnTo>
                      <a:pt x="128" y="0"/>
                    </a:lnTo>
                    <a:lnTo>
                      <a:pt x="120" y="48"/>
                    </a:lnTo>
                    <a:lnTo>
                      <a:pt x="112" y="9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663300"/>
              </a:solidFill>
              <a:ln w="127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33833" name="Line 38"/>
              <p:cNvSpPr>
                <a:spLocks noChangeShapeType="1"/>
              </p:cNvSpPr>
              <p:nvPr/>
            </p:nvSpPr>
            <p:spPr bwMode="auto">
              <a:xfrm>
                <a:off x="3233" y="3280"/>
                <a:ext cx="232" cy="24"/>
              </a:xfrm>
              <a:prstGeom prst="line">
                <a:avLst/>
              </a:prstGeom>
              <a:noFill/>
              <a:ln w="254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1270" y="2902"/>
              <a:ext cx="312" cy="96"/>
              <a:chOff x="1409" y="3232"/>
              <a:chExt cx="312" cy="96"/>
            </a:xfrm>
          </p:grpSpPr>
          <p:sp>
            <p:nvSpPr>
              <p:cNvPr id="33830" name="Freeform 40"/>
              <p:cNvSpPr>
                <a:spLocks/>
              </p:cNvSpPr>
              <p:nvPr/>
            </p:nvSpPr>
            <p:spPr bwMode="auto">
              <a:xfrm>
                <a:off x="1593" y="3240"/>
                <a:ext cx="128" cy="88"/>
              </a:xfrm>
              <a:custGeom>
                <a:avLst/>
                <a:gdLst>
                  <a:gd name="T0" fmla="*/ 128 w 128"/>
                  <a:gd name="T1" fmla="*/ 72 h 88"/>
                  <a:gd name="T2" fmla="*/ 0 w 128"/>
                  <a:gd name="T3" fmla="*/ 88 h 88"/>
                  <a:gd name="T4" fmla="*/ 8 w 128"/>
                  <a:gd name="T5" fmla="*/ 40 h 88"/>
                  <a:gd name="T6" fmla="*/ 24 w 128"/>
                  <a:gd name="T7" fmla="*/ 0 h 88"/>
                  <a:gd name="T8" fmla="*/ 128 w 128"/>
                  <a:gd name="T9" fmla="*/ 72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88"/>
                  <a:gd name="T17" fmla="*/ 128 w 128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88">
                    <a:moveTo>
                      <a:pt x="128" y="72"/>
                    </a:moveTo>
                    <a:lnTo>
                      <a:pt x="0" y="88"/>
                    </a:lnTo>
                    <a:lnTo>
                      <a:pt x="8" y="40"/>
                    </a:lnTo>
                    <a:lnTo>
                      <a:pt x="24" y="0"/>
                    </a:lnTo>
                    <a:lnTo>
                      <a:pt x="128" y="72"/>
                    </a:lnTo>
                    <a:close/>
                  </a:path>
                </a:pathLst>
              </a:cu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33831" name="Line 41"/>
              <p:cNvSpPr>
                <a:spLocks noChangeShapeType="1"/>
              </p:cNvSpPr>
              <p:nvPr/>
            </p:nvSpPr>
            <p:spPr bwMode="auto">
              <a:xfrm>
                <a:off x="1409" y="3232"/>
                <a:ext cx="192" cy="48"/>
              </a:xfrm>
              <a:prstGeom prst="line">
                <a:avLst/>
              </a:prstGeom>
              <a:no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3821" name="Rectangle 42"/>
            <p:cNvSpPr>
              <a:spLocks noChangeArrowheads="1"/>
            </p:cNvSpPr>
            <p:nvPr/>
          </p:nvSpPr>
          <p:spPr bwMode="auto">
            <a:xfrm>
              <a:off x="1665" y="3394"/>
              <a:ext cx="1070" cy="351"/>
            </a:xfrm>
            <a:prstGeom prst="rect">
              <a:avLst/>
            </a:prstGeom>
            <a:solidFill>
              <a:srgbClr val="AB81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grpSp>
          <p:nvGrpSpPr>
            <p:cNvPr id="15" name="Group 43"/>
            <p:cNvGrpSpPr>
              <a:grpSpLocks/>
            </p:cNvGrpSpPr>
            <p:nvPr/>
          </p:nvGrpSpPr>
          <p:grpSpPr bwMode="auto">
            <a:xfrm>
              <a:off x="3160" y="3605"/>
              <a:ext cx="680" cy="518"/>
              <a:chOff x="3126" y="3331"/>
              <a:chExt cx="680" cy="518"/>
            </a:xfrm>
          </p:grpSpPr>
          <p:sp>
            <p:nvSpPr>
              <p:cNvPr id="33827" name="Rectangle 44"/>
              <p:cNvSpPr>
                <a:spLocks noChangeArrowheads="1"/>
              </p:cNvSpPr>
              <p:nvPr/>
            </p:nvSpPr>
            <p:spPr bwMode="auto">
              <a:xfrm>
                <a:off x="3180" y="3331"/>
                <a:ext cx="52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9933FF"/>
                    </a:solidFill>
                  </a:rPr>
                  <a:t>atoms</a:t>
                </a:r>
              </a:p>
            </p:txBody>
          </p:sp>
          <p:sp>
            <p:nvSpPr>
              <p:cNvPr id="33828" name="Line 45"/>
              <p:cNvSpPr>
                <a:spLocks noChangeShapeType="1"/>
              </p:cNvSpPr>
              <p:nvPr/>
            </p:nvSpPr>
            <p:spPr bwMode="auto">
              <a:xfrm>
                <a:off x="3126" y="3595"/>
                <a:ext cx="680" cy="1"/>
              </a:xfrm>
              <a:prstGeom prst="line">
                <a:avLst/>
              </a:prstGeom>
              <a:noFill/>
              <a:ln w="25400">
                <a:solidFill>
                  <a:srgbClr val="99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29" name="Rectangle 46"/>
              <p:cNvSpPr>
                <a:spLocks noChangeArrowheads="1"/>
              </p:cNvSpPr>
              <p:nvPr/>
            </p:nvSpPr>
            <p:spPr bwMode="auto">
              <a:xfrm>
                <a:off x="3297" y="3619"/>
                <a:ext cx="30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9933FF"/>
                    </a:solidFill>
                  </a:rPr>
                  <a:t>mol</a:t>
                </a:r>
              </a:p>
            </p:txBody>
          </p:sp>
        </p:grpSp>
        <p:sp>
          <p:nvSpPr>
            <p:cNvPr id="33823" name="Rectangle 47"/>
            <p:cNvSpPr>
              <a:spLocks noChangeArrowheads="1"/>
            </p:cNvSpPr>
            <p:nvPr/>
          </p:nvSpPr>
          <p:spPr bwMode="auto">
            <a:xfrm>
              <a:off x="1711" y="3444"/>
              <a:ext cx="104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/>
                <a:t>6.023</a:t>
              </a:r>
              <a:r>
                <a:rPr lang="en-US" sz="1200"/>
                <a:t> </a:t>
              </a:r>
              <a:r>
                <a:rPr lang="en-US"/>
                <a:t>x</a:t>
              </a:r>
              <a:r>
                <a:rPr lang="en-US" sz="1200"/>
                <a:t> </a:t>
              </a:r>
              <a:r>
                <a:rPr lang="en-US"/>
                <a:t>10</a:t>
              </a:r>
              <a:r>
                <a:rPr lang="en-US" baseline="30000"/>
                <a:t>23</a:t>
              </a:r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 rot="1261777">
              <a:off x="2704" y="3721"/>
              <a:ext cx="460" cy="87"/>
              <a:chOff x="2233" y="3872"/>
              <a:chExt cx="512" cy="96"/>
            </a:xfrm>
          </p:grpSpPr>
          <p:sp>
            <p:nvSpPr>
              <p:cNvPr id="33825" name="Freeform 49"/>
              <p:cNvSpPr>
                <a:spLocks/>
              </p:cNvSpPr>
              <p:nvPr/>
            </p:nvSpPr>
            <p:spPr bwMode="auto">
              <a:xfrm>
                <a:off x="2233" y="3872"/>
                <a:ext cx="120" cy="96"/>
              </a:xfrm>
              <a:custGeom>
                <a:avLst/>
                <a:gdLst>
                  <a:gd name="T0" fmla="*/ 0 w 120"/>
                  <a:gd name="T1" fmla="*/ 48 h 96"/>
                  <a:gd name="T2" fmla="*/ 120 w 120"/>
                  <a:gd name="T3" fmla="*/ 0 h 96"/>
                  <a:gd name="T4" fmla="*/ 120 w 120"/>
                  <a:gd name="T5" fmla="*/ 48 h 96"/>
                  <a:gd name="T6" fmla="*/ 120 w 120"/>
                  <a:gd name="T7" fmla="*/ 96 h 96"/>
                  <a:gd name="T8" fmla="*/ 0 w 120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6"/>
                  <a:gd name="T17" fmla="*/ 120 w 120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6">
                    <a:moveTo>
                      <a:pt x="0" y="48"/>
                    </a:moveTo>
                    <a:lnTo>
                      <a:pt x="120" y="0"/>
                    </a:lnTo>
                    <a:lnTo>
                      <a:pt x="120" y="48"/>
                    </a:lnTo>
                    <a:lnTo>
                      <a:pt x="120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33FF"/>
              </a:solidFill>
              <a:ln w="12700">
                <a:solidFill>
                  <a:srgbClr val="99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33826" name="Line 50"/>
              <p:cNvSpPr>
                <a:spLocks noChangeShapeType="1"/>
              </p:cNvSpPr>
              <p:nvPr/>
            </p:nvSpPr>
            <p:spPr bwMode="auto">
              <a:xfrm>
                <a:off x="2353" y="3920"/>
                <a:ext cx="392" cy="1"/>
              </a:xfrm>
              <a:prstGeom prst="line">
                <a:avLst/>
              </a:prstGeom>
              <a:noFill/>
              <a:ln w="25400">
                <a:solidFill>
                  <a:srgbClr val="99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33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Theoretical Density, </a:t>
            </a:r>
            <a:r>
              <a:rPr lang="en-US" smtClean="0">
                <a:latin typeface="Symbol" pitchFamily="18" charset="2"/>
                <a:cs typeface="Times New Roman" pitchFamily="18" charset="0"/>
              </a:rPr>
              <a:t>r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33804" name="Rectangle 128"/>
          <p:cNvSpPr>
            <a:spLocks noChangeArrowheads="1"/>
          </p:cNvSpPr>
          <p:nvPr/>
        </p:nvSpPr>
        <p:spPr bwMode="auto">
          <a:xfrm>
            <a:off x="6745288" y="4686300"/>
            <a:ext cx="1897062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ym typeface="Symbol" pitchFamily="18" charset="2"/>
              </a:rPr>
              <a:t>= 7.18 g/cm</a:t>
            </a:r>
            <a:r>
              <a:rPr lang="en-US" baseline="30000">
                <a:sym typeface="Symbol" pitchFamily="18" charset="2"/>
              </a:rPr>
              <a:t>3</a:t>
            </a:r>
          </a:p>
        </p:txBody>
      </p:sp>
      <p:sp>
        <p:nvSpPr>
          <p:cNvPr id="33805" name="Rectangle 129"/>
          <p:cNvSpPr>
            <a:spLocks noChangeArrowheads="1"/>
          </p:cNvSpPr>
          <p:nvPr/>
        </p:nvSpPr>
        <p:spPr bwMode="auto">
          <a:xfrm>
            <a:off x="6789738" y="5257800"/>
            <a:ext cx="1897062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ym typeface="Symbol" pitchFamily="18" charset="2"/>
              </a:rPr>
              <a:t>= 7.19 g/cm</a:t>
            </a:r>
            <a:r>
              <a:rPr lang="en-US" baseline="30000">
                <a:sym typeface="Symbol" pitchFamily="18" charset="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259080"/>
            <a:ext cx="8519160" cy="6339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0"/>
          <p:cNvSpPr txBox="1">
            <a:spLocks noChangeArrowheads="1"/>
          </p:cNvSpPr>
          <p:nvPr/>
        </p:nvSpPr>
        <p:spPr bwMode="auto">
          <a:xfrm>
            <a:off x="3632200" y="2373313"/>
            <a:ext cx="4846638" cy="17351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cs typeface="Times New Roman" pitchFamily="18" charset="0"/>
              </a:rPr>
              <a:t>ex:  linear density of Al in [110] 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direction 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0.405 nm</a:t>
            </a:r>
          </a:p>
          <a:p>
            <a:pPr algn="ct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Linear Density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036638"/>
            <a:ext cx="8279705" cy="4114800"/>
          </a:xfrm>
        </p:spPr>
        <p:txBody>
          <a:bodyPr/>
          <a:lstStyle/>
          <a:p>
            <a:endParaRPr lang="en-US" sz="900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Linear Density of Atoms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</a:t>
            </a:r>
            <a:r>
              <a:rPr lang="en-US" dirty="0" smtClean="0">
                <a:cs typeface="Times New Roman" pitchFamily="18" charset="0"/>
              </a:rPr>
              <a:t> LD = </a:t>
            </a:r>
            <a:br>
              <a:rPr lang="en-US" dirty="0" smtClean="0">
                <a:cs typeface="Times New Roman" pitchFamily="18" charset="0"/>
              </a:rPr>
            </a:br>
            <a:endParaRPr lang="en-US" sz="1400" dirty="0" smtClean="0">
              <a:cs typeface="Times New Roman" pitchFamily="18" charset="0"/>
            </a:endParaRPr>
          </a:p>
          <a:p>
            <a:pPr lvl="1"/>
            <a:endParaRPr lang="en-US" sz="2400" dirty="0" smtClean="0"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200" dirty="0" smtClean="0">
              <a:cs typeface="Times New Roman" pitchFamily="18" charset="0"/>
            </a:endParaRPr>
          </a:p>
        </p:txBody>
      </p:sp>
      <p:sp>
        <p:nvSpPr>
          <p:cNvPr id="35846" name="Rectangle 33"/>
          <p:cNvSpPr>
            <a:spLocks noChangeArrowheads="1"/>
          </p:cNvSpPr>
          <p:nvPr/>
        </p:nvSpPr>
        <p:spPr bwMode="auto">
          <a:xfrm>
            <a:off x="3043238" y="6197600"/>
            <a:ext cx="1193800" cy="36830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35847" name="AutoShape 40"/>
          <p:cNvSpPr>
            <a:spLocks noChangeAspect="1" noChangeArrowheads="1" noTextEdit="1"/>
          </p:cNvSpPr>
          <p:nvPr/>
        </p:nvSpPr>
        <p:spPr bwMode="auto">
          <a:xfrm>
            <a:off x="6033320" y="1251223"/>
            <a:ext cx="2554287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848" name="Line 42"/>
          <p:cNvSpPr>
            <a:spLocks noChangeShapeType="1"/>
          </p:cNvSpPr>
          <p:nvPr/>
        </p:nvSpPr>
        <p:spPr bwMode="auto">
          <a:xfrm>
            <a:off x="6093645" y="1643335"/>
            <a:ext cx="2435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849" name="Rectangle 45"/>
          <p:cNvSpPr>
            <a:spLocks noChangeArrowheads="1"/>
          </p:cNvSpPr>
          <p:nvPr/>
        </p:nvSpPr>
        <p:spPr bwMode="auto">
          <a:xfrm>
            <a:off x="5587232" y="1657623"/>
            <a:ext cx="3448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100" dirty="0">
                <a:solidFill>
                  <a:srgbClr val="000000"/>
                </a:solidFill>
              </a:rPr>
              <a:t>Unit length of direction vector</a:t>
            </a:r>
            <a:endParaRPr lang="en-US" sz="2000" dirty="0"/>
          </a:p>
        </p:txBody>
      </p:sp>
      <p:sp>
        <p:nvSpPr>
          <p:cNvPr id="35850" name="Rectangle 49"/>
          <p:cNvSpPr>
            <a:spLocks noChangeArrowheads="1"/>
          </p:cNvSpPr>
          <p:nvPr/>
        </p:nvSpPr>
        <p:spPr bwMode="auto">
          <a:xfrm>
            <a:off x="6252395" y="1254398"/>
            <a:ext cx="21177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100" dirty="0">
                <a:solidFill>
                  <a:srgbClr val="000000"/>
                </a:solidFill>
              </a:rPr>
              <a:t>Number of atoms </a:t>
            </a:r>
            <a:endParaRPr lang="en-US" sz="2000" dirty="0"/>
          </a:p>
        </p:txBody>
      </p: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3506788" y="4271963"/>
            <a:ext cx="4084637" cy="1408112"/>
            <a:chOff x="2209" y="2691"/>
            <a:chExt cx="2573" cy="887"/>
          </a:xfrm>
        </p:grpSpPr>
        <p:sp>
          <p:nvSpPr>
            <p:cNvPr id="35852" name="Rectangle 23"/>
            <p:cNvSpPr>
              <a:spLocks noChangeArrowheads="1"/>
            </p:cNvSpPr>
            <p:nvPr/>
          </p:nvSpPr>
          <p:spPr bwMode="auto">
            <a:xfrm>
              <a:off x="3323" y="3209"/>
              <a:ext cx="387" cy="36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5853" name="Rectangle 22"/>
            <p:cNvSpPr>
              <a:spLocks noChangeArrowheads="1"/>
            </p:cNvSpPr>
            <p:nvPr/>
          </p:nvSpPr>
          <p:spPr bwMode="auto">
            <a:xfrm>
              <a:off x="3442" y="2777"/>
              <a:ext cx="176" cy="359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5854" name="Rectangle 6"/>
            <p:cNvSpPr>
              <a:spLocks noChangeArrowheads="1"/>
            </p:cNvSpPr>
            <p:nvPr/>
          </p:nvSpPr>
          <p:spPr bwMode="auto">
            <a:xfrm>
              <a:off x="3939" y="2891"/>
              <a:ext cx="843" cy="4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35855" name="Rectangle 25"/>
            <p:cNvSpPr>
              <a:spLocks noChangeArrowheads="1"/>
            </p:cNvSpPr>
            <p:nvPr/>
          </p:nvSpPr>
          <p:spPr bwMode="auto">
            <a:xfrm>
              <a:off x="2395" y="2691"/>
              <a:ext cx="68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9900"/>
                  </a:solidFill>
                </a:rPr>
                <a:t># atoms</a:t>
              </a:r>
              <a:endParaRPr lang="en-US"/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 rot="1389261">
              <a:off x="3123" y="2861"/>
              <a:ext cx="312" cy="96"/>
              <a:chOff x="2264" y="3096"/>
              <a:chExt cx="312" cy="96"/>
            </a:xfrm>
          </p:grpSpPr>
          <p:sp>
            <p:nvSpPr>
              <p:cNvPr id="35875" name="Freeform 29"/>
              <p:cNvSpPr>
                <a:spLocks/>
              </p:cNvSpPr>
              <p:nvPr/>
            </p:nvSpPr>
            <p:spPr bwMode="auto">
              <a:xfrm>
                <a:off x="2448" y="3104"/>
                <a:ext cx="128" cy="88"/>
              </a:xfrm>
              <a:custGeom>
                <a:avLst/>
                <a:gdLst>
                  <a:gd name="T0" fmla="*/ 128 w 128"/>
                  <a:gd name="T1" fmla="*/ 72 h 88"/>
                  <a:gd name="T2" fmla="*/ 0 w 128"/>
                  <a:gd name="T3" fmla="*/ 88 h 88"/>
                  <a:gd name="T4" fmla="*/ 8 w 128"/>
                  <a:gd name="T5" fmla="*/ 40 h 88"/>
                  <a:gd name="T6" fmla="*/ 24 w 128"/>
                  <a:gd name="T7" fmla="*/ 0 h 88"/>
                  <a:gd name="T8" fmla="*/ 128 w 128"/>
                  <a:gd name="T9" fmla="*/ 72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88"/>
                  <a:gd name="T17" fmla="*/ 128 w 128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88">
                    <a:moveTo>
                      <a:pt x="128" y="72"/>
                    </a:moveTo>
                    <a:lnTo>
                      <a:pt x="0" y="88"/>
                    </a:lnTo>
                    <a:lnTo>
                      <a:pt x="8" y="40"/>
                    </a:lnTo>
                    <a:lnTo>
                      <a:pt x="24" y="0"/>
                    </a:lnTo>
                    <a:lnTo>
                      <a:pt x="128" y="72"/>
                    </a:lnTo>
                    <a:close/>
                  </a:path>
                </a:pathLst>
              </a:cu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35876" name="Line 30"/>
              <p:cNvSpPr>
                <a:spLocks noChangeShapeType="1"/>
              </p:cNvSpPr>
              <p:nvPr/>
            </p:nvSpPr>
            <p:spPr bwMode="auto">
              <a:xfrm>
                <a:off x="2264" y="3096"/>
                <a:ext cx="192" cy="48"/>
              </a:xfrm>
              <a:prstGeom prst="line">
                <a:avLst/>
              </a:prstGeom>
              <a:no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5857" name="Rectangle 36"/>
            <p:cNvSpPr>
              <a:spLocks noChangeArrowheads="1"/>
            </p:cNvSpPr>
            <p:nvPr/>
          </p:nvSpPr>
          <p:spPr bwMode="auto">
            <a:xfrm>
              <a:off x="2209" y="3348"/>
              <a:ext cx="52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66FF"/>
                  </a:solidFill>
                </a:rPr>
                <a:t>length</a:t>
              </a:r>
              <a:endParaRPr lang="en-US"/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 rot="20985326" flipH="1">
              <a:off x="2813" y="3372"/>
              <a:ext cx="512" cy="96"/>
              <a:chOff x="3088" y="3736"/>
              <a:chExt cx="512" cy="96"/>
            </a:xfrm>
          </p:grpSpPr>
          <p:sp>
            <p:nvSpPr>
              <p:cNvPr id="35873" name="Freeform 38"/>
              <p:cNvSpPr>
                <a:spLocks/>
              </p:cNvSpPr>
              <p:nvPr/>
            </p:nvSpPr>
            <p:spPr bwMode="auto">
              <a:xfrm>
                <a:off x="3088" y="3736"/>
                <a:ext cx="120" cy="96"/>
              </a:xfrm>
              <a:custGeom>
                <a:avLst/>
                <a:gdLst>
                  <a:gd name="T0" fmla="*/ 0 w 120"/>
                  <a:gd name="T1" fmla="*/ 48 h 96"/>
                  <a:gd name="T2" fmla="*/ 120 w 120"/>
                  <a:gd name="T3" fmla="*/ 0 h 96"/>
                  <a:gd name="T4" fmla="*/ 120 w 120"/>
                  <a:gd name="T5" fmla="*/ 48 h 96"/>
                  <a:gd name="T6" fmla="*/ 120 w 120"/>
                  <a:gd name="T7" fmla="*/ 96 h 96"/>
                  <a:gd name="T8" fmla="*/ 0 w 120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6"/>
                  <a:gd name="T17" fmla="*/ 120 w 120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6">
                    <a:moveTo>
                      <a:pt x="0" y="48"/>
                    </a:moveTo>
                    <a:lnTo>
                      <a:pt x="120" y="0"/>
                    </a:lnTo>
                    <a:lnTo>
                      <a:pt x="120" y="48"/>
                    </a:lnTo>
                    <a:lnTo>
                      <a:pt x="120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66FF"/>
              </a:solidFill>
              <a:ln w="127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35874" name="Line 39"/>
              <p:cNvSpPr>
                <a:spLocks noChangeShapeType="1"/>
              </p:cNvSpPr>
              <p:nvPr/>
            </p:nvSpPr>
            <p:spPr bwMode="auto">
              <a:xfrm>
                <a:off x="3208" y="3784"/>
                <a:ext cx="392" cy="1"/>
              </a:xfrm>
              <a:prstGeom prst="lin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5859" name="Line 54"/>
            <p:cNvSpPr>
              <a:spLocks noChangeShapeType="1"/>
            </p:cNvSpPr>
            <p:nvPr/>
          </p:nvSpPr>
          <p:spPr bwMode="auto">
            <a:xfrm flipV="1">
              <a:off x="3346" y="3368"/>
              <a:ext cx="26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60" name="Line 55"/>
            <p:cNvSpPr>
              <a:spLocks noChangeShapeType="1"/>
            </p:cNvSpPr>
            <p:nvPr/>
          </p:nvSpPr>
          <p:spPr bwMode="auto">
            <a:xfrm>
              <a:off x="3372" y="3372"/>
              <a:ext cx="37" cy="69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61" name="Line 56"/>
            <p:cNvSpPr>
              <a:spLocks noChangeShapeType="1"/>
            </p:cNvSpPr>
            <p:nvPr/>
          </p:nvSpPr>
          <p:spPr bwMode="auto">
            <a:xfrm flipV="1">
              <a:off x="3414" y="3236"/>
              <a:ext cx="49" cy="2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62" name="Line 57"/>
            <p:cNvSpPr>
              <a:spLocks noChangeShapeType="1"/>
            </p:cNvSpPr>
            <p:nvPr/>
          </p:nvSpPr>
          <p:spPr bwMode="auto">
            <a:xfrm>
              <a:off x="3463" y="3236"/>
              <a:ext cx="12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63" name="Line 58"/>
            <p:cNvSpPr>
              <a:spLocks noChangeShapeType="1"/>
            </p:cNvSpPr>
            <p:nvPr/>
          </p:nvSpPr>
          <p:spPr bwMode="auto">
            <a:xfrm>
              <a:off x="3325" y="3182"/>
              <a:ext cx="37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64" name="Rectangle 59"/>
            <p:cNvSpPr>
              <a:spLocks noChangeArrowheads="1"/>
            </p:cNvSpPr>
            <p:nvPr/>
          </p:nvSpPr>
          <p:spPr bwMode="auto">
            <a:xfrm>
              <a:off x="4672" y="3020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35865" name="Rectangle 68"/>
            <p:cNvSpPr>
              <a:spLocks noChangeArrowheads="1"/>
            </p:cNvSpPr>
            <p:nvPr/>
          </p:nvSpPr>
          <p:spPr bwMode="auto">
            <a:xfrm>
              <a:off x="3973" y="3033"/>
              <a:ext cx="6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500">
                  <a:solidFill>
                    <a:srgbClr val="000000"/>
                  </a:solidFill>
                </a:rPr>
                <a:t>3.5 nm</a:t>
              </a:r>
              <a:endParaRPr lang="en-US"/>
            </a:p>
          </p:txBody>
        </p:sp>
        <p:sp>
          <p:nvSpPr>
            <p:cNvPr id="35866" name="Rectangle 70"/>
            <p:cNvSpPr>
              <a:spLocks noChangeArrowheads="1"/>
            </p:cNvSpPr>
            <p:nvPr/>
          </p:nvSpPr>
          <p:spPr bwMode="auto">
            <a:xfrm>
              <a:off x="3582" y="3249"/>
              <a:ext cx="11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500" i="1">
                  <a:solidFill>
                    <a:srgbClr val="000000"/>
                  </a:solidFill>
                </a:rPr>
                <a:t>a</a:t>
              </a:r>
              <a:endParaRPr lang="en-US" i="1"/>
            </a:p>
          </p:txBody>
        </p:sp>
        <p:sp>
          <p:nvSpPr>
            <p:cNvPr id="35867" name="Rectangle 71"/>
            <p:cNvSpPr>
              <a:spLocks noChangeArrowheads="1"/>
            </p:cNvSpPr>
            <p:nvPr/>
          </p:nvSpPr>
          <p:spPr bwMode="auto">
            <a:xfrm>
              <a:off x="3473" y="3249"/>
              <a:ext cx="11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5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35868" name="Rectangle 72"/>
            <p:cNvSpPr>
              <a:spLocks noChangeArrowheads="1"/>
            </p:cNvSpPr>
            <p:nvPr/>
          </p:nvSpPr>
          <p:spPr bwMode="auto">
            <a:xfrm>
              <a:off x="3460" y="2905"/>
              <a:ext cx="11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5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35869" name="Rectangle 73"/>
            <p:cNvSpPr>
              <a:spLocks noChangeArrowheads="1"/>
            </p:cNvSpPr>
            <p:nvPr/>
          </p:nvSpPr>
          <p:spPr bwMode="auto">
            <a:xfrm>
              <a:off x="2846" y="3033"/>
              <a:ext cx="25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500">
                  <a:solidFill>
                    <a:srgbClr val="000000"/>
                  </a:solidFill>
                </a:rPr>
                <a:t>LD</a:t>
              </a:r>
              <a:endParaRPr lang="en-US"/>
            </a:p>
          </p:txBody>
        </p:sp>
        <p:sp>
          <p:nvSpPr>
            <p:cNvPr id="35870" name="Rectangle 74"/>
            <p:cNvSpPr>
              <a:spLocks noChangeArrowheads="1"/>
            </p:cNvSpPr>
            <p:nvPr/>
          </p:nvSpPr>
          <p:spPr bwMode="auto">
            <a:xfrm>
              <a:off x="4611" y="3007"/>
              <a:ext cx="6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  <p:sp>
          <p:nvSpPr>
            <p:cNvPr id="35871" name="Rectangle 75"/>
            <p:cNvSpPr>
              <a:spLocks noChangeArrowheads="1"/>
            </p:cNvSpPr>
            <p:nvPr/>
          </p:nvSpPr>
          <p:spPr bwMode="auto">
            <a:xfrm>
              <a:off x="3764" y="3013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5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35872" name="Rectangle 76"/>
            <p:cNvSpPr>
              <a:spLocks noChangeArrowheads="1"/>
            </p:cNvSpPr>
            <p:nvPr/>
          </p:nvSpPr>
          <p:spPr bwMode="auto">
            <a:xfrm>
              <a:off x="3157" y="3013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5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3" y="1874088"/>
            <a:ext cx="3528060" cy="3131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02970"/>
            <a:ext cx="8229600" cy="5052060"/>
          </a:xfrm>
          <a:prstGeom prst="rect">
            <a:avLst/>
          </a:prstGeom>
        </p:spPr>
      </p:pic>
      <p:sp>
        <p:nvSpPr>
          <p:cNvPr id="21709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p_pg55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1800" y="1196752"/>
            <a:ext cx="4280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this direction CF?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96536" y="65973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1 -2 3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3582" y="116632"/>
            <a:ext cx="8840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Finding perpendicular projections in Hexagonal crystal system is not always convenient</a:t>
            </a:r>
            <a:endParaRPr lang="en-IN" sz="28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6021288"/>
            <a:ext cx="5806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</a:rPr>
              <a:t>In three index system: [1 1 1]</a:t>
            </a:r>
            <a:endParaRPr lang="en-IN" sz="32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Planar Density of (100) Iron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096963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cs typeface="Times New Roman" pitchFamily="18" charset="0"/>
              </a:rPr>
              <a:t>At T &lt; 912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</a:t>
            </a:r>
            <a:r>
              <a:rPr lang="en-US" dirty="0" smtClean="0">
                <a:cs typeface="Times New Roman" pitchFamily="18" charset="0"/>
              </a:rPr>
              <a:t>C iron has the BCC structure.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3814763" y="2222500"/>
            <a:ext cx="942975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(100)</a:t>
            </a:r>
          </a:p>
        </p:txBody>
      </p:sp>
      <p:sp>
        <p:nvSpPr>
          <p:cNvPr id="37893" name="Oval 7"/>
          <p:cNvSpPr>
            <a:spLocks noChangeArrowheads="1"/>
          </p:cNvSpPr>
          <p:nvPr/>
        </p:nvSpPr>
        <p:spPr bwMode="auto">
          <a:xfrm>
            <a:off x="4941888" y="2071688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894" name="Oval 8"/>
          <p:cNvSpPr>
            <a:spLocks noChangeArrowheads="1"/>
          </p:cNvSpPr>
          <p:nvPr/>
        </p:nvSpPr>
        <p:spPr bwMode="auto">
          <a:xfrm>
            <a:off x="5459413" y="2071688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895" name="Oval 9"/>
          <p:cNvSpPr>
            <a:spLocks noChangeArrowheads="1"/>
          </p:cNvSpPr>
          <p:nvPr/>
        </p:nvSpPr>
        <p:spPr bwMode="auto">
          <a:xfrm>
            <a:off x="5973763" y="2071688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896" name="Oval 10"/>
          <p:cNvSpPr>
            <a:spLocks noChangeArrowheads="1"/>
          </p:cNvSpPr>
          <p:nvPr/>
        </p:nvSpPr>
        <p:spPr bwMode="auto">
          <a:xfrm>
            <a:off x="6489700" y="2071688"/>
            <a:ext cx="363538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897" name="Oval 11"/>
          <p:cNvSpPr>
            <a:spLocks noChangeArrowheads="1"/>
          </p:cNvSpPr>
          <p:nvPr/>
        </p:nvSpPr>
        <p:spPr bwMode="auto">
          <a:xfrm>
            <a:off x="7011988" y="2071688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898" name="Oval 12"/>
          <p:cNvSpPr>
            <a:spLocks noChangeArrowheads="1"/>
          </p:cNvSpPr>
          <p:nvPr/>
        </p:nvSpPr>
        <p:spPr bwMode="auto">
          <a:xfrm>
            <a:off x="4941888" y="2600325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899" name="Oval 13"/>
          <p:cNvSpPr>
            <a:spLocks noChangeArrowheads="1"/>
          </p:cNvSpPr>
          <p:nvPr/>
        </p:nvSpPr>
        <p:spPr bwMode="auto">
          <a:xfrm>
            <a:off x="5457825" y="2600325"/>
            <a:ext cx="363538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900" name="Oval 14"/>
          <p:cNvSpPr>
            <a:spLocks noChangeArrowheads="1"/>
          </p:cNvSpPr>
          <p:nvPr/>
        </p:nvSpPr>
        <p:spPr bwMode="auto">
          <a:xfrm>
            <a:off x="5972175" y="2600325"/>
            <a:ext cx="363538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901" name="Oval 15"/>
          <p:cNvSpPr>
            <a:spLocks noChangeArrowheads="1"/>
          </p:cNvSpPr>
          <p:nvPr/>
        </p:nvSpPr>
        <p:spPr bwMode="auto">
          <a:xfrm>
            <a:off x="6488113" y="2600325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902" name="Oval 16"/>
          <p:cNvSpPr>
            <a:spLocks noChangeArrowheads="1"/>
          </p:cNvSpPr>
          <p:nvPr/>
        </p:nvSpPr>
        <p:spPr bwMode="auto">
          <a:xfrm>
            <a:off x="7010400" y="2600325"/>
            <a:ext cx="363538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903" name="Oval 17"/>
          <p:cNvSpPr>
            <a:spLocks noChangeArrowheads="1"/>
          </p:cNvSpPr>
          <p:nvPr/>
        </p:nvSpPr>
        <p:spPr bwMode="auto">
          <a:xfrm rot="5374582">
            <a:off x="4941094" y="3107532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904" name="Oval 18"/>
          <p:cNvSpPr>
            <a:spLocks noChangeArrowheads="1"/>
          </p:cNvSpPr>
          <p:nvPr/>
        </p:nvSpPr>
        <p:spPr bwMode="auto">
          <a:xfrm rot="5374582">
            <a:off x="4942681" y="3632994"/>
            <a:ext cx="363538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905" name="Oval 19"/>
          <p:cNvSpPr>
            <a:spLocks noChangeArrowheads="1"/>
          </p:cNvSpPr>
          <p:nvPr/>
        </p:nvSpPr>
        <p:spPr bwMode="auto">
          <a:xfrm>
            <a:off x="5459413" y="3108325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906" name="Oval 20"/>
          <p:cNvSpPr>
            <a:spLocks noChangeArrowheads="1"/>
          </p:cNvSpPr>
          <p:nvPr/>
        </p:nvSpPr>
        <p:spPr bwMode="auto">
          <a:xfrm>
            <a:off x="5973763" y="3108325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907" name="Oval 21"/>
          <p:cNvSpPr>
            <a:spLocks noChangeArrowheads="1"/>
          </p:cNvSpPr>
          <p:nvPr/>
        </p:nvSpPr>
        <p:spPr bwMode="auto">
          <a:xfrm>
            <a:off x="6489700" y="3108325"/>
            <a:ext cx="363538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908" name="Oval 22"/>
          <p:cNvSpPr>
            <a:spLocks noChangeArrowheads="1"/>
          </p:cNvSpPr>
          <p:nvPr/>
        </p:nvSpPr>
        <p:spPr bwMode="auto">
          <a:xfrm>
            <a:off x="7011988" y="3108325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909" name="Oval 23"/>
          <p:cNvSpPr>
            <a:spLocks noChangeArrowheads="1"/>
          </p:cNvSpPr>
          <p:nvPr/>
        </p:nvSpPr>
        <p:spPr bwMode="auto">
          <a:xfrm>
            <a:off x="5457825" y="3632200"/>
            <a:ext cx="363538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910" name="Oval 24"/>
          <p:cNvSpPr>
            <a:spLocks noChangeArrowheads="1"/>
          </p:cNvSpPr>
          <p:nvPr/>
        </p:nvSpPr>
        <p:spPr bwMode="auto">
          <a:xfrm>
            <a:off x="5972175" y="3632200"/>
            <a:ext cx="363538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911" name="Oval 25"/>
          <p:cNvSpPr>
            <a:spLocks noChangeArrowheads="1"/>
          </p:cNvSpPr>
          <p:nvPr/>
        </p:nvSpPr>
        <p:spPr bwMode="auto">
          <a:xfrm>
            <a:off x="6488113" y="3632200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912" name="Oval 26"/>
          <p:cNvSpPr>
            <a:spLocks noChangeArrowheads="1"/>
          </p:cNvSpPr>
          <p:nvPr/>
        </p:nvSpPr>
        <p:spPr bwMode="auto">
          <a:xfrm>
            <a:off x="7010400" y="3632200"/>
            <a:ext cx="363538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913" name="Rectangle 27"/>
          <p:cNvSpPr>
            <a:spLocks noChangeArrowheads="1"/>
          </p:cNvSpPr>
          <p:nvPr/>
        </p:nvSpPr>
        <p:spPr bwMode="auto">
          <a:xfrm>
            <a:off x="6673850" y="2251075"/>
            <a:ext cx="522288" cy="5365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914" name="Line 28"/>
          <p:cNvSpPr>
            <a:spLocks noChangeShapeType="1"/>
          </p:cNvSpPr>
          <p:nvPr/>
        </p:nvSpPr>
        <p:spPr bwMode="auto">
          <a:xfrm>
            <a:off x="7439025" y="2251075"/>
            <a:ext cx="233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7915" name="Line 29"/>
          <p:cNvSpPr>
            <a:spLocks noChangeShapeType="1"/>
          </p:cNvSpPr>
          <p:nvPr/>
        </p:nvSpPr>
        <p:spPr bwMode="auto">
          <a:xfrm>
            <a:off x="7439025" y="2767013"/>
            <a:ext cx="233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7916" name="Text Box 31"/>
          <p:cNvSpPr txBox="1">
            <a:spLocks noChangeArrowheads="1"/>
          </p:cNvSpPr>
          <p:nvPr/>
        </p:nvSpPr>
        <p:spPr bwMode="auto">
          <a:xfrm>
            <a:off x="3975100" y="4149725"/>
            <a:ext cx="471805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663300"/>
                </a:solidFill>
              </a:rPr>
              <a:t>Radius of iron </a:t>
            </a:r>
            <a:r>
              <a:rPr lang="en-US" i="1">
                <a:solidFill>
                  <a:srgbClr val="663300"/>
                </a:solidFill>
              </a:rPr>
              <a:t>R</a:t>
            </a:r>
            <a:r>
              <a:rPr lang="en-US">
                <a:solidFill>
                  <a:srgbClr val="663300"/>
                </a:solidFill>
              </a:rPr>
              <a:t> = 0.1241 nm</a:t>
            </a:r>
            <a:endParaRPr lang="en-US"/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7523163" y="2160588"/>
            <a:ext cx="1173162" cy="695325"/>
            <a:chOff x="4739" y="1361"/>
            <a:chExt cx="739" cy="438"/>
          </a:xfrm>
        </p:grpSpPr>
        <p:sp>
          <p:nvSpPr>
            <p:cNvPr id="37969" name="AutoShape 170"/>
            <p:cNvSpPr>
              <a:spLocks noChangeAspect="1" noChangeArrowheads="1" noTextEdit="1"/>
            </p:cNvSpPr>
            <p:nvPr/>
          </p:nvSpPr>
          <p:spPr bwMode="auto">
            <a:xfrm>
              <a:off x="4739" y="1361"/>
              <a:ext cx="739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70" name="Line 176"/>
            <p:cNvSpPr>
              <a:spLocks noChangeShapeType="1"/>
            </p:cNvSpPr>
            <p:nvPr/>
          </p:nvSpPr>
          <p:spPr bwMode="auto">
            <a:xfrm>
              <a:off x="5008" y="1603"/>
              <a:ext cx="31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71" name="Rectangle 177"/>
            <p:cNvSpPr>
              <a:spLocks noChangeArrowheads="1"/>
            </p:cNvSpPr>
            <p:nvPr/>
          </p:nvSpPr>
          <p:spPr bwMode="auto">
            <a:xfrm>
              <a:off x="5343" y="1497"/>
              <a:ext cx="10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900" i="1">
                  <a:solidFill>
                    <a:srgbClr val="000000"/>
                  </a:solidFill>
                </a:rPr>
                <a:t>R</a:t>
              </a:r>
              <a:endParaRPr lang="en-US" i="1"/>
            </a:p>
          </p:txBody>
        </p:sp>
        <p:sp>
          <p:nvSpPr>
            <p:cNvPr id="37972" name="Rectangle 178"/>
            <p:cNvSpPr>
              <a:spLocks noChangeArrowheads="1"/>
            </p:cNvSpPr>
            <p:nvPr/>
          </p:nvSpPr>
          <p:spPr bwMode="auto">
            <a:xfrm>
              <a:off x="5122" y="1617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9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grpSp>
          <p:nvGrpSpPr>
            <p:cNvPr id="3" name="Group 183"/>
            <p:cNvGrpSpPr>
              <a:grpSpLocks/>
            </p:cNvGrpSpPr>
            <p:nvPr/>
          </p:nvGrpSpPr>
          <p:grpSpPr bwMode="auto">
            <a:xfrm>
              <a:off x="5124" y="1397"/>
              <a:ext cx="190" cy="186"/>
              <a:chOff x="5124" y="1397"/>
              <a:chExt cx="190" cy="186"/>
            </a:xfrm>
          </p:grpSpPr>
          <p:sp>
            <p:nvSpPr>
              <p:cNvPr id="37977" name="Line 172"/>
              <p:cNvSpPr>
                <a:spLocks noChangeShapeType="1"/>
              </p:cNvSpPr>
              <p:nvPr/>
            </p:nvSpPr>
            <p:spPr bwMode="auto">
              <a:xfrm flipV="1">
                <a:off x="5124" y="1498"/>
                <a:ext cx="20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78" name="Line 173"/>
              <p:cNvSpPr>
                <a:spLocks noChangeShapeType="1"/>
              </p:cNvSpPr>
              <p:nvPr/>
            </p:nvSpPr>
            <p:spPr bwMode="auto">
              <a:xfrm>
                <a:off x="5144" y="1501"/>
                <a:ext cx="28" cy="5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79" name="Line 174"/>
              <p:cNvSpPr>
                <a:spLocks noChangeShapeType="1"/>
              </p:cNvSpPr>
              <p:nvPr/>
            </p:nvSpPr>
            <p:spPr bwMode="auto">
              <a:xfrm flipV="1">
                <a:off x="5175" y="1397"/>
                <a:ext cx="38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80" name="Line 175"/>
              <p:cNvSpPr>
                <a:spLocks noChangeShapeType="1"/>
              </p:cNvSpPr>
              <p:nvPr/>
            </p:nvSpPr>
            <p:spPr bwMode="auto">
              <a:xfrm>
                <a:off x="5213" y="1397"/>
                <a:ext cx="1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81" name="Rectangle 179"/>
              <p:cNvSpPr>
                <a:spLocks noChangeArrowheads="1"/>
              </p:cNvSpPr>
              <p:nvPr/>
            </p:nvSpPr>
            <p:spPr bwMode="auto">
              <a:xfrm>
                <a:off x="5218" y="1401"/>
                <a:ext cx="8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9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</p:grpSp>
        <p:sp>
          <p:nvSpPr>
            <p:cNvPr id="37974" name="Rectangle 180"/>
            <p:cNvSpPr>
              <a:spLocks noChangeArrowheads="1"/>
            </p:cNvSpPr>
            <p:nvPr/>
          </p:nvSpPr>
          <p:spPr bwMode="auto">
            <a:xfrm>
              <a:off x="5021" y="1401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9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37975" name="Rectangle 181"/>
            <p:cNvSpPr>
              <a:spLocks noChangeArrowheads="1"/>
            </p:cNvSpPr>
            <p:nvPr/>
          </p:nvSpPr>
          <p:spPr bwMode="auto">
            <a:xfrm>
              <a:off x="4760" y="1497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900" i="1">
                  <a:solidFill>
                    <a:srgbClr val="000000"/>
                  </a:solidFill>
                </a:rPr>
                <a:t>a</a:t>
              </a:r>
              <a:endParaRPr lang="en-US" i="1"/>
            </a:p>
          </p:txBody>
        </p:sp>
        <p:sp>
          <p:nvSpPr>
            <p:cNvPr id="37976" name="Rectangle 182"/>
            <p:cNvSpPr>
              <a:spLocks noChangeArrowheads="1"/>
            </p:cNvSpPr>
            <p:nvPr/>
          </p:nvSpPr>
          <p:spPr bwMode="auto">
            <a:xfrm>
              <a:off x="4886" y="1487"/>
              <a:ext cx="8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</p:grpSp>
      <p:sp>
        <p:nvSpPr>
          <p:cNvPr id="37919" name="Text Box 219"/>
          <p:cNvSpPr txBox="1">
            <a:spLocks noChangeArrowheads="1"/>
          </p:cNvSpPr>
          <p:nvPr/>
        </p:nvSpPr>
        <p:spPr bwMode="auto">
          <a:xfrm>
            <a:off x="7146925" y="1547813"/>
            <a:ext cx="1778000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0000"/>
                </a:solidFill>
              </a:rPr>
              <a:t>2D repeat unit</a:t>
            </a:r>
          </a:p>
        </p:txBody>
      </p:sp>
      <p:sp>
        <p:nvSpPr>
          <p:cNvPr id="37920" name="Line 220"/>
          <p:cNvSpPr>
            <a:spLocks noChangeShapeType="1"/>
          </p:cNvSpPr>
          <p:nvPr/>
        </p:nvSpPr>
        <p:spPr bwMode="auto">
          <a:xfrm flipH="1">
            <a:off x="6934200" y="1841500"/>
            <a:ext cx="2794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239"/>
          <p:cNvGrpSpPr>
            <a:grpSpLocks/>
          </p:cNvGrpSpPr>
          <p:nvPr/>
        </p:nvGrpSpPr>
        <p:grpSpPr bwMode="auto">
          <a:xfrm>
            <a:off x="360363" y="4795838"/>
            <a:ext cx="8783637" cy="1847850"/>
            <a:chOff x="131" y="2772"/>
            <a:chExt cx="5533" cy="1164"/>
          </a:xfrm>
        </p:grpSpPr>
        <p:sp>
          <p:nvSpPr>
            <p:cNvPr id="37922" name="Rectangle 235"/>
            <p:cNvSpPr>
              <a:spLocks noChangeArrowheads="1"/>
            </p:cNvSpPr>
            <p:nvPr/>
          </p:nvSpPr>
          <p:spPr bwMode="auto">
            <a:xfrm>
              <a:off x="3016" y="3245"/>
              <a:ext cx="16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37923" name="Rectangle 65"/>
            <p:cNvSpPr>
              <a:spLocks noChangeArrowheads="1"/>
            </p:cNvSpPr>
            <p:nvPr/>
          </p:nvSpPr>
          <p:spPr bwMode="auto">
            <a:xfrm>
              <a:off x="1474" y="3379"/>
              <a:ext cx="278" cy="28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7924" name="Rectangle 66"/>
            <p:cNvSpPr>
              <a:spLocks noChangeArrowheads="1"/>
            </p:cNvSpPr>
            <p:nvPr/>
          </p:nvSpPr>
          <p:spPr bwMode="auto">
            <a:xfrm>
              <a:off x="1530" y="2939"/>
              <a:ext cx="174" cy="344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7925" name="Rectangle 67"/>
            <p:cNvSpPr>
              <a:spLocks noChangeArrowheads="1"/>
            </p:cNvSpPr>
            <p:nvPr/>
          </p:nvSpPr>
          <p:spPr bwMode="auto">
            <a:xfrm>
              <a:off x="131" y="3249"/>
              <a:ext cx="135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200">
                  <a:solidFill>
                    <a:srgbClr val="000000"/>
                  </a:solidFill>
                </a:rPr>
                <a:t>Planar Density =</a:t>
              </a:r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grpSp>
          <p:nvGrpSpPr>
            <p:cNvPr id="5" name="Group 68"/>
            <p:cNvGrpSpPr>
              <a:grpSpLocks/>
            </p:cNvGrpSpPr>
            <p:nvPr/>
          </p:nvGrpSpPr>
          <p:grpSpPr bwMode="auto">
            <a:xfrm>
              <a:off x="1507" y="3373"/>
              <a:ext cx="185" cy="237"/>
              <a:chOff x="2210" y="2963"/>
              <a:chExt cx="197" cy="298"/>
            </a:xfrm>
          </p:grpSpPr>
          <p:sp>
            <p:nvSpPr>
              <p:cNvPr id="37967" name="Rectangle 69"/>
              <p:cNvSpPr>
                <a:spLocks noChangeArrowheads="1"/>
              </p:cNvSpPr>
              <p:nvPr/>
            </p:nvSpPr>
            <p:spPr bwMode="auto">
              <a:xfrm>
                <a:off x="2210" y="3020"/>
                <a:ext cx="95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2000" i="1">
                    <a:solidFill>
                      <a:srgbClr val="000000"/>
                    </a:solidFill>
                  </a:rPr>
                  <a:t>a</a:t>
                </a:r>
                <a:endParaRPr lang="en-US" sz="2000" i="1"/>
              </a:p>
            </p:txBody>
          </p:sp>
          <p:sp>
            <p:nvSpPr>
              <p:cNvPr id="37968" name="Rectangle 70"/>
              <p:cNvSpPr>
                <a:spLocks noChangeArrowheads="1"/>
              </p:cNvSpPr>
              <p:nvPr/>
            </p:nvSpPr>
            <p:spPr bwMode="auto">
              <a:xfrm>
                <a:off x="2322" y="2963"/>
                <a:ext cx="8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800">
                    <a:solidFill>
                      <a:srgbClr val="000000"/>
                    </a:solidFill>
                  </a:rPr>
                  <a:t>2</a:t>
                </a:r>
                <a:endParaRPr lang="en-US" sz="1800"/>
              </a:p>
            </p:txBody>
          </p:sp>
        </p:grpSp>
        <p:sp>
          <p:nvSpPr>
            <p:cNvPr id="37927" name="Rectangle 71"/>
            <p:cNvSpPr>
              <a:spLocks noChangeArrowheads="1"/>
            </p:cNvSpPr>
            <p:nvPr/>
          </p:nvSpPr>
          <p:spPr bwMode="auto">
            <a:xfrm>
              <a:off x="1559" y="3020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en-US" sz="2000"/>
            </a:p>
          </p:txBody>
        </p:sp>
        <p:grpSp>
          <p:nvGrpSpPr>
            <p:cNvPr id="6" name="Group 223"/>
            <p:cNvGrpSpPr>
              <a:grpSpLocks/>
            </p:cNvGrpSpPr>
            <p:nvPr/>
          </p:nvGrpSpPr>
          <p:grpSpPr bwMode="auto">
            <a:xfrm>
              <a:off x="191" y="2772"/>
              <a:ext cx="1010" cy="422"/>
              <a:chOff x="119" y="2772"/>
              <a:chExt cx="1010" cy="422"/>
            </a:xfrm>
          </p:grpSpPr>
          <p:sp>
            <p:nvSpPr>
              <p:cNvPr id="37964" name="Rectangle 73"/>
              <p:cNvSpPr>
                <a:spLocks noChangeArrowheads="1"/>
              </p:cNvSpPr>
              <p:nvPr/>
            </p:nvSpPr>
            <p:spPr bwMode="auto">
              <a:xfrm>
                <a:off x="406" y="2772"/>
                <a:ext cx="43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9900"/>
                    </a:solidFill>
                  </a:rPr>
                  <a:t>atoms</a:t>
                </a:r>
                <a:endParaRPr lang="en-US" sz="2000"/>
              </a:p>
            </p:txBody>
          </p:sp>
          <p:sp>
            <p:nvSpPr>
              <p:cNvPr id="37965" name="Line 74"/>
              <p:cNvSpPr>
                <a:spLocks noChangeShapeType="1"/>
              </p:cNvSpPr>
              <p:nvPr/>
            </p:nvSpPr>
            <p:spPr bwMode="auto">
              <a:xfrm>
                <a:off x="119" y="2981"/>
                <a:ext cx="1010" cy="2"/>
              </a:xfrm>
              <a:prstGeom prst="line">
                <a:avLst/>
              </a:prstGeom>
              <a:no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66" name="Rectangle 75"/>
              <p:cNvSpPr>
                <a:spLocks noChangeArrowheads="1"/>
              </p:cNvSpPr>
              <p:nvPr/>
            </p:nvSpPr>
            <p:spPr bwMode="auto">
              <a:xfrm>
                <a:off x="121" y="3002"/>
                <a:ext cx="100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9900"/>
                    </a:solidFill>
                  </a:rPr>
                  <a:t>2D repeat unit</a:t>
                </a:r>
                <a:endParaRPr lang="en-US" sz="2000"/>
              </a:p>
            </p:txBody>
          </p:sp>
        </p:grpSp>
        <p:sp>
          <p:nvSpPr>
            <p:cNvPr id="37929" name="Line 76"/>
            <p:cNvSpPr>
              <a:spLocks noChangeShapeType="1"/>
            </p:cNvSpPr>
            <p:nvPr/>
          </p:nvSpPr>
          <p:spPr bwMode="auto">
            <a:xfrm>
              <a:off x="1461" y="3334"/>
              <a:ext cx="31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30" name="Rectangle 88"/>
            <p:cNvSpPr>
              <a:spLocks noChangeArrowheads="1"/>
            </p:cNvSpPr>
            <p:nvPr/>
          </p:nvSpPr>
          <p:spPr bwMode="auto">
            <a:xfrm>
              <a:off x="1880" y="3245"/>
              <a:ext cx="16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grpSp>
          <p:nvGrpSpPr>
            <p:cNvPr id="7" name="Group 237"/>
            <p:cNvGrpSpPr>
              <a:grpSpLocks/>
            </p:cNvGrpSpPr>
            <p:nvPr/>
          </p:nvGrpSpPr>
          <p:grpSpPr bwMode="auto">
            <a:xfrm>
              <a:off x="3185" y="3146"/>
              <a:ext cx="852" cy="456"/>
              <a:chOff x="3185" y="3106"/>
              <a:chExt cx="852" cy="456"/>
            </a:xfrm>
          </p:grpSpPr>
          <p:sp>
            <p:nvSpPr>
              <p:cNvPr id="37960" name="Line 141"/>
              <p:cNvSpPr>
                <a:spLocks noChangeShapeType="1"/>
              </p:cNvSpPr>
              <p:nvPr/>
            </p:nvSpPr>
            <p:spPr bwMode="auto">
              <a:xfrm>
                <a:off x="3554" y="3336"/>
                <a:ext cx="47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61" name="Rectangle 143"/>
              <p:cNvSpPr>
                <a:spLocks noChangeArrowheads="1"/>
              </p:cNvSpPr>
              <p:nvPr/>
            </p:nvSpPr>
            <p:spPr bwMode="auto">
              <a:xfrm>
                <a:off x="3659" y="3351"/>
                <a:ext cx="312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2200">
                    <a:solidFill>
                      <a:srgbClr val="000000"/>
                    </a:solidFill>
                  </a:rPr>
                  <a:t>nm</a:t>
                </a:r>
                <a:r>
                  <a:rPr lang="en-US" sz="2200" baseline="300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37962" name="Rectangle 144"/>
              <p:cNvSpPr>
                <a:spLocks noChangeArrowheads="1"/>
              </p:cNvSpPr>
              <p:nvPr/>
            </p:nvSpPr>
            <p:spPr bwMode="auto">
              <a:xfrm>
                <a:off x="3557" y="3106"/>
                <a:ext cx="480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2200">
                    <a:solidFill>
                      <a:srgbClr val="000000"/>
                    </a:solidFill>
                  </a:rPr>
                  <a:t>atoms</a:t>
                </a:r>
                <a:endParaRPr lang="en-US"/>
              </a:p>
            </p:txBody>
          </p:sp>
          <p:sp>
            <p:nvSpPr>
              <p:cNvPr id="37963" name="Rectangle 148"/>
              <p:cNvSpPr>
                <a:spLocks noChangeArrowheads="1"/>
              </p:cNvSpPr>
              <p:nvPr/>
            </p:nvSpPr>
            <p:spPr bwMode="auto">
              <a:xfrm>
                <a:off x="3185" y="3215"/>
                <a:ext cx="343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2200">
                    <a:solidFill>
                      <a:srgbClr val="000000"/>
                    </a:solidFill>
                  </a:rPr>
                  <a:t>12.1</a:t>
                </a:r>
                <a:endParaRPr lang="en-US"/>
              </a:p>
            </p:txBody>
          </p:sp>
        </p:grpSp>
        <p:grpSp>
          <p:nvGrpSpPr>
            <p:cNvPr id="8" name="Group 238"/>
            <p:cNvGrpSpPr>
              <a:grpSpLocks/>
            </p:cNvGrpSpPr>
            <p:nvPr/>
          </p:nvGrpSpPr>
          <p:grpSpPr bwMode="auto">
            <a:xfrm>
              <a:off x="4099" y="3083"/>
              <a:ext cx="1565" cy="558"/>
              <a:chOff x="4099" y="3059"/>
              <a:chExt cx="1565" cy="558"/>
            </a:xfrm>
          </p:grpSpPr>
          <p:sp>
            <p:nvSpPr>
              <p:cNvPr id="37954" name="Rectangle 200"/>
              <p:cNvSpPr>
                <a:spLocks noChangeArrowheads="1"/>
              </p:cNvSpPr>
              <p:nvPr/>
            </p:nvSpPr>
            <p:spPr bwMode="auto">
              <a:xfrm>
                <a:off x="4224" y="3059"/>
                <a:ext cx="1440" cy="55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9" name="Group 230"/>
              <p:cNvGrpSpPr>
                <a:grpSpLocks/>
              </p:cNvGrpSpPr>
              <p:nvPr/>
            </p:nvGrpSpPr>
            <p:grpSpPr bwMode="auto">
              <a:xfrm>
                <a:off x="5060" y="3122"/>
                <a:ext cx="519" cy="456"/>
                <a:chOff x="5060" y="3122"/>
                <a:chExt cx="519" cy="456"/>
              </a:xfrm>
            </p:grpSpPr>
            <p:sp>
              <p:nvSpPr>
                <p:cNvPr id="37957" name="Line 201"/>
                <p:cNvSpPr>
                  <a:spLocks noChangeShapeType="1"/>
                </p:cNvSpPr>
                <p:nvPr/>
              </p:nvSpPr>
              <p:spPr bwMode="auto">
                <a:xfrm>
                  <a:off x="5060" y="3352"/>
                  <a:ext cx="519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958" name="Rectangle 203"/>
                <p:cNvSpPr>
                  <a:spLocks noChangeArrowheads="1"/>
                </p:cNvSpPr>
                <p:nvPr/>
              </p:nvSpPr>
              <p:spPr bwMode="auto">
                <a:xfrm>
                  <a:off x="5212" y="3367"/>
                  <a:ext cx="214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2200">
                      <a:solidFill>
                        <a:srgbClr val="000000"/>
                      </a:solidFill>
                    </a:rPr>
                    <a:t>m</a:t>
                  </a:r>
                  <a:r>
                    <a:rPr lang="en-US" sz="2200" baseline="30000">
                      <a:solidFill>
                        <a:srgbClr val="000000"/>
                      </a:solidFill>
                    </a:rPr>
                    <a:t>2</a:t>
                  </a:r>
                  <a:endParaRPr lang="en-US"/>
                </a:p>
              </p:txBody>
            </p:sp>
            <p:sp>
              <p:nvSpPr>
                <p:cNvPr id="37959" name="Rectangle 204"/>
                <p:cNvSpPr>
                  <a:spLocks noChangeArrowheads="1"/>
                </p:cNvSpPr>
                <p:nvPr/>
              </p:nvSpPr>
              <p:spPr bwMode="auto">
                <a:xfrm>
                  <a:off x="5079" y="3122"/>
                  <a:ext cx="48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2200">
                      <a:solidFill>
                        <a:srgbClr val="000000"/>
                      </a:solidFill>
                    </a:rPr>
                    <a:t>atoms</a:t>
                  </a:r>
                  <a:endParaRPr lang="en-US"/>
                </a:p>
              </p:txBody>
            </p:sp>
          </p:grpSp>
          <p:sp>
            <p:nvSpPr>
              <p:cNvPr id="37956" name="Rectangle 205"/>
              <p:cNvSpPr>
                <a:spLocks noChangeArrowheads="1"/>
              </p:cNvSpPr>
              <p:nvPr/>
            </p:nvSpPr>
            <p:spPr bwMode="auto">
              <a:xfrm>
                <a:off x="4099" y="3231"/>
                <a:ext cx="962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2200" dirty="0">
                    <a:solidFill>
                      <a:srgbClr val="000000"/>
                    </a:solidFill>
                  </a:rPr>
                  <a:t>= 1.2 x 10</a:t>
                </a:r>
                <a:r>
                  <a:rPr lang="en-US" sz="2200" baseline="30000" dirty="0">
                    <a:solidFill>
                      <a:srgbClr val="000000"/>
                    </a:solidFill>
                  </a:rPr>
                  <a:t>19</a:t>
                </a:r>
                <a:r>
                  <a:rPr lang="en-US" sz="2200" dirty="0">
                    <a:solidFill>
                      <a:srgbClr val="000000"/>
                    </a:solidFill>
                  </a:rPr>
                  <a:t> </a:t>
                </a:r>
                <a:endParaRPr lang="en-US" dirty="0"/>
              </a:p>
            </p:txBody>
          </p:sp>
        </p:grpSp>
        <p:sp>
          <p:nvSpPr>
            <p:cNvPr id="37933" name="Line 140"/>
            <p:cNvSpPr>
              <a:spLocks noChangeShapeType="1"/>
            </p:cNvSpPr>
            <p:nvPr/>
          </p:nvSpPr>
          <p:spPr bwMode="auto">
            <a:xfrm>
              <a:off x="2072" y="3336"/>
              <a:ext cx="8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34" name="Rectangle 154"/>
            <p:cNvSpPr>
              <a:spLocks noChangeArrowheads="1"/>
            </p:cNvSpPr>
            <p:nvPr/>
          </p:nvSpPr>
          <p:spPr bwMode="auto">
            <a:xfrm>
              <a:off x="2441" y="3106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en-US" sz="2000"/>
            </a:p>
          </p:txBody>
        </p:sp>
        <p:grpSp>
          <p:nvGrpSpPr>
            <p:cNvPr id="10" name="Group 232"/>
            <p:cNvGrpSpPr>
              <a:grpSpLocks/>
            </p:cNvGrpSpPr>
            <p:nvPr/>
          </p:nvGrpSpPr>
          <p:grpSpPr bwMode="auto">
            <a:xfrm>
              <a:off x="2097" y="3329"/>
              <a:ext cx="778" cy="607"/>
              <a:chOff x="2112" y="3329"/>
              <a:chExt cx="778" cy="607"/>
            </a:xfrm>
          </p:grpSpPr>
          <p:sp>
            <p:nvSpPr>
              <p:cNvPr id="37942" name="Line 135"/>
              <p:cNvSpPr>
                <a:spLocks noChangeShapeType="1"/>
              </p:cNvSpPr>
              <p:nvPr/>
            </p:nvSpPr>
            <p:spPr bwMode="auto">
              <a:xfrm flipV="1">
                <a:off x="2310" y="3565"/>
                <a:ext cx="26" cy="1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43" name="Line 136"/>
              <p:cNvSpPr>
                <a:spLocks noChangeShapeType="1"/>
              </p:cNvSpPr>
              <p:nvPr/>
            </p:nvSpPr>
            <p:spPr bwMode="auto">
              <a:xfrm>
                <a:off x="2336" y="3568"/>
                <a:ext cx="38" cy="60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44" name="Line 137"/>
              <p:cNvSpPr>
                <a:spLocks noChangeShapeType="1"/>
              </p:cNvSpPr>
              <p:nvPr/>
            </p:nvSpPr>
            <p:spPr bwMode="auto">
              <a:xfrm flipV="1">
                <a:off x="2378" y="3451"/>
                <a:ext cx="50" cy="17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45" name="Line 138"/>
              <p:cNvSpPr>
                <a:spLocks noChangeShapeType="1"/>
              </p:cNvSpPr>
              <p:nvPr/>
            </p:nvSpPr>
            <p:spPr bwMode="auto">
              <a:xfrm>
                <a:off x="2428" y="3451"/>
                <a:ext cx="135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46" name="Line 139"/>
              <p:cNvSpPr>
                <a:spLocks noChangeShapeType="1"/>
              </p:cNvSpPr>
              <p:nvPr/>
            </p:nvSpPr>
            <p:spPr bwMode="auto">
              <a:xfrm>
                <a:off x="2155" y="3682"/>
                <a:ext cx="42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47" name="Rectangle 149"/>
              <p:cNvSpPr>
                <a:spLocks noChangeArrowheads="1"/>
              </p:cNvSpPr>
              <p:nvPr/>
            </p:nvSpPr>
            <p:spPr bwMode="auto">
              <a:xfrm>
                <a:off x="2810" y="3329"/>
                <a:ext cx="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800">
                    <a:solidFill>
                      <a:srgbClr val="000000"/>
                    </a:solidFill>
                  </a:rPr>
                  <a:t>2</a:t>
                </a:r>
                <a:endParaRPr lang="en-US" sz="1800"/>
              </a:p>
            </p:txBody>
          </p:sp>
          <p:sp>
            <p:nvSpPr>
              <p:cNvPr id="37948" name="Rectangle 150"/>
              <p:cNvSpPr>
                <a:spLocks noChangeArrowheads="1"/>
              </p:cNvSpPr>
              <p:nvPr/>
            </p:nvSpPr>
            <p:spPr bwMode="auto">
              <a:xfrm>
                <a:off x="2603" y="3561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2000" i="1">
                    <a:solidFill>
                      <a:srgbClr val="000000"/>
                    </a:solidFill>
                  </a:rPr>
                  <a:t>R</a:t>
                </a:r>
                <a:endParaRPr lang="en-US" sz="2000" i="1"/>
              </a:p>
            </p:txBody>
          </p:sp>
          <p:sp>
            <p:nvSpPr>
              <p:cNvPr id="37949" name="Rectangle 151"/>
              <p:cNvSpPr>
                <a:spLocks noChangeArrowheads="1"/>
              </p:cNvSpPr>
              <p:nvPr/>
            </p:nvSpPr>
            <p:spPr bwMode="auto">
              <a:xfrm>
                <a:off x="2307" y="3694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0000"/>
                    </a:solidFill>
                  </a:rPr>
                  <a:t>3</a:t>
                </a:r>
                <a:endParaRPr lang="en-US" sz="2000"/>
              </a:p>
            </p:txBody>
          </p:sp>
          <p:sp>
            <p:nvSpPr>
              <p:cNvPr id="37950" name="Rectangle 152"/>
              <p:cNvSpPr>
                <a:spLocks noChangeArrowheads="1"/>
              </p:cNvSpPr>
              <p:nvPr/>
            </p:nvSpPr>
            <p:spPr bwMode="auto">
              <a:xfrm>
                <a:off x="2435" y="3454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0000"/>
                    </a:solidFill>
                  </a:rPr>
                  <a:t>3</a:t>
                </a:r>
                <a:endParaRPr lang="en-US" sz="2000"/>
              </a:p>
            </p:txBody>
          </p:sp>
          <p:sp>
            <p:nvSpPr>
              <p:cNvPr id="37951" name="Rectangle 153"/>
              <p:cNvSpPr>
                <a:spLocks noChangeArrowheads="1"/>
              </p:cNvSpPr>
              <p:nvPr/>
            </p:nvSpPr>
            <p:spPr bwMode="auto">
              <a:xfrm>
                <a:off x="2204" y="3454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0000"/>
                    </a:solidFill>
                  </a:rPr>
                  <a:t>4</a:t>
                </a:r>
                <a:endParaRPr lang="en-US" sz="2000"/>
              </a:p>
            </p:txBody>
          </p:sp>
          <p:sp>
            <p:nvSpPr>
              <p:cNvPr id="37952" name="AutoShape 213"/>
              <p:cNvSpPr>
                <a:spLocks/>
              </p:cNvSpPr>
              <p:nvPr/>
            </p:nvSpPr>
            <p:spPr bwMode="auto">
              <a:xfrm>
                <a:off x="2112" y="3408"/>
                <a:ext cx="56" cy="528"/>
              </a:xfrm>
              <a:prstGeom prst="leftBracket">
                <a:avLst>
                  <a:gd name="adj" fmla="val 17857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37953" name="AutoShape 215"/>
              <p:cNvSpPr>
                <a:spLocks/>
              </p:cNvSpPr>
              <p:nvPr/>
            </p:nvSpPr>
            <p:spPr bwMode="auto">
              <a:xfrm flipH="1">
                <a:off x="2728" y="3408"/>
                <a:ext cx="56" cy="528"/>
              </a:xfrm>
              <a:prstGeom prst="leftBracket">
                <a:avLst>
                  <a:gd name="adj" fmla="val 17857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37936" name="Line 221"/>
            <p:cNvSpPr>
              <a:spLocks noChangeShapeType="1"/>
            </p:cNvSpPr>
            <p:nvPr/>
          </p:nvSpPr>
          <p:spPr bwMode="auto">
            <a:xfrm>
              <a:off x="1264" y="3000"/>
              <a:ext cx="192" cy="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37" name="Line 222"/>
            <p:cNvSpPr>
              <a:spLocks noChangeShapeType="1"/>
            </p:cNvSpPr>
            <p:nvPr/>
          </p:nvSpPr>
          <p:spPr bwMode="auto">
            <a:xfrm flipV="1">
              <a:off x="1184" y="3528"/>
              <a:ext cx="256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" name="Group 228"/>
            <p:cNvGrpSpPr>
              <a:grpSpLocks/>
            </p:cNvGrpSpPr>
            <p:nvPr/>
          </p:nvGrpSpPr>
          <p:grpSpPr bwMode="auto">
            <a:xfrm>
              <a:off x="135" y="3476"/>
              <a:ext cx="1010" cy="422"/>
              <a:chOff x="919" y="3788"/>
              <a:chExt cx="1010" cy="422"/>
            </a:xfrm>
          </p:grpSpPr>
          <p:sp>
            <p:nvSpPr>
              <p:cNvPr id="37939" name="Rectangle 225"/>
              <p:cNvSpPr>
                <a:spLocks noChangeArrowheads="1"/>
              </p:cNvSpPr>
              <p:nvPr/>
            </p:nvSpPr>
            <p:spPr bwMode="auto">
              <a:xfrm>
                <a:off x="1264" y="3788"/>
                <a:ext cx="32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66FF"/>
                    </a:solidFill>
                  </a:rPr>
                  <a:t>area</a:t>
                </a:r>
              </a:p>
            </p:txBody>
          </p:sp>
          <p:sp>
            <p:nvSpPr>
              <p:cNvPr id="37940" name="Line 226"/>
              <p:cNvSpPr>
                <a:spLocks noChangeShapeType="1"/>
              </p:cNvSpPr>
              <p:nvPr/>
            </p:nvSpPr>
            <p:spPr bwMode="auto">
              <a:xfrm>
                <a:off x="919" y="3997"/>
                <a:ext cx="1010" cy="2"/>
              </a:xfrm>
              <a:prstGeom prst="lin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41" name="Rectangle 227"/>
              <p:cNvSpPr>
                <a:spLocks noChangeArrowheads="1"/>
              </p:cNvSpPr>
              <p:nvPr/>
            </p:nvSpPr>
            <p:spPr bwMode="auto">
              <a:xfrm>
                <a:off x="922" y="4018"/>
                <a:ext cx="100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66FF"/>
                    </a:solidFill>
                  </a:rPr>
                  <a:t>2D repeat unit</a:t>
                </a: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1" y="1815423"/>
            <a:ext cx="2926080" cy="267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349250"/>
            <a:ext cx="7772400" cy="533400"/>
          </a:xfrm>
        </p:spPr>
        <p:txBody>
          <a:bodyPr/>
          <a:lstStyle/>
          <a:p>
            <a:r>
              <a:rPr lang="en-US" smtClean="0"/>
              <a:t>Planar Density of (111) Iron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28688"/>
            <a:ext cx="77724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cs typeface="Times New Roman" pitchFamily="18" charset="0"/>
              </a:rPr>
              <a:t>Solution (cont):  (111) plane</a:t>
            </a:r>
          </a:p>
        </p:txBody>
      </p:sp>
      <p:sp>
        <p:nvSpPr>
          <p:cNvPr id="38916" name="Text Box 31"/>
          <p:cNvSpPr txBox="1">
            <a:spLocks noChangeArrowheads="1"/>
          </p:cNvSpPr>
          <p:nvPr/>
        </p:nvSpPr>
        <p:spPr bwMode="auto">
          <a:xfrm>
            <a:off x="4846638" y="1012825"/>
            <a:ext cx="3890962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 atom in plane/ unit surface cell</a:t>
            </a:r>
            <a:endParaRPr lang="en-US" sz="2000"/>
          </a:p>
        </p:txBody>
      </p:sp>
      <p:grpSp>
        <p:nvGrpSpPr>
          <p:cNvPr id="2" name="Group 179"/>
          <p:cNvGrpSpPr>
            <a:grpSpLocks/>
          </p:cNvGrpSpPr>
          <p:nvPr/>
        </p:nvGrpSpPr>
        <p:grpSpPr bwMode="auto">
          <a:xfrm>
            <a:off x="749300" y="1460500"/>
            <a:ext cx="2857500" cy="2509838"/>
            <a:chOff x="453" y="1231"/>
            <a:chExt cx="1800" cy="1581"/>
          </a:xfrm>
        </p:grpSpPr>
        <p:sp>
          <p:nvSpPr>
            <p:cNvPr id="39085" name="Oval 46"/>
            <p:cNvSpPr>
              <a:spLocks noChangeArrowheads="1"/>
            </p:cNvSpPr>
            <p:nvPr/>
          </p:nvSpPr>
          <p:spPr bwMode="auto">
            <a:xfrm>
              <a:off x="457" y="2071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6" name="Oval 47"/>
            <p:cNvSpPr>
              <a:spLocks noChangeArrowheads="1"/>
            </p:cNvSpPr>
            <p:nvPr/>
          </p:nvSpPr>
          <p:spPr bwMode="auto">
            <a:xfrm>
              <a:off x="782" y="2071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7" name="Oval 48"/>
            <p:cNvSpPr>
              <a:spLocks noChangeArrowheads="1"/>
            </p:cNvSpPr>
            <p:nvPr/>
          </p:nvSpPr>
          <p:spPr bwMode="auto">
            <a:xfrm>
              <a:off x="1106" y="2071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8" name="Oval 51"/>
            <p:cNvSpPr>
              <a:spLocks noChangeArrowheads="1"/>
            </p:cNvSpPr>
            <p:nvPr/>
          </p:nvSpPr>
          <p:spPr bwMode="auto">
            <a:xfrm rot="5374582">
              <a:off x="455" y="2387"/>
              <a:ext cx="91" cy="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9" name="Oval 52"/>
            <p:cNvSpPr>
              <a:spLocks noChangeArrowheads="1"/>
            </p:cNvSpPr>
            <p:nvPr/>
          </p:nvSpPr>
          <p:spPr bwMode="auto">
            <a:xfrm rot="5374582">
              <a:off x="456" y="2718"/>
              <a:ext cx="91" cy="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0" name="Oval 53"/>
            <p:cNvSpPr>
              <a:spLocks noChangeArrowheads="1"/>
            </p:cNvSpPr>
            <p:nvPr/>
          </p:nvSpPr>
          <p:spPr bwMode="auto">
            <a:xfrm>
              <a:off x="783" y="2391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1" name="Oval 54"/>
            <p:cNvSpPr>
              <a:spLocks noChangeArrowheads="1"/>
            </p:cNvSpPr>
            <p:nvPr/>
          </p:nvSpPr>
          <p:spPr bwMode="auto">
            <a:xfrm>
              <a:off x="1107" y="2391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2" name="Oval 57"/>
            <p:cNvSpPr>
              <a:spLocks noChangeArrowheads="1"/>
            </p:cNvSpPr>
            <p:nvPr/>
          </p:nvSpPr>
          <p:spPr bwMode="auto">
            <a:xfrm>
              <a:off x="782" y="2721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3" name="Oval 58"/>
            <p:cNvSpPr>
              <a:spLocks noChangeArrowheads="1"/>
            </p:cNvSpPr>
            <p:nvPr/>
          </p:nvSpPr>
          <p:spPr bwMode="auto">
            <a:xfrm>
              <a:off x="1106" y="2721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4" name="Oval 41"/>
            <p:cNvSpPr>
              <a:spLocks noChangeArrowheads="1"/>
            </p:cNvSpPr>
            <p:nvPr/>
          </p:nvSpPr>
          <p:spPr bwMode="auto">
            <a:xfrm>
              <a:off x="457" y="1738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5" name="Oval 42"/>
            <p:cNvSpPr>
              <a:spLocks noChangeArrowheads="1"/>
            </p:cNvSpPr>
            <p:nvPr/>
          </p:nvSpPr>
          <p:spPr bwMode="auto">
            <a:xfrm>
              <a:off x="783" y="1738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6" name="Oval 43"/>
            <p:cNvSpPr>
              <a:spLocks noChangeArrowheads="1"/>
            </p:cNvSpPr>
            <p:nvPr/>
          </p:nvSpPr>
          <p:spPr bwMode="auto">
            <a:xfrm>
              <a:off x="1107" y="1738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7" name="Oval 44"/>
            <p:cNvSpPr>
              <a:spLocks noChangeArrowheads="1"/>
            </p:cNvSpPr>
            <p:nvPr/>
          </p:nvSpPr>
          <p:spPr bwMode="auto">
            <a:xfrm>
              <a:off x="1432" y="1738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8" name="Oval 49"/>
            <p:cNvSpPr>
              <a:spLocks noChangeArrowheads="1"/>
            </p:cNvSpPr>
            <p:nvPr/>
          </p:nvSpPr>
          <p:spPr bwMode="auto">
            <a:xfrm>
              <a:off x="1431" y="2071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9" name="Oval 55"/>
            <p:cNvSpPr>
              <a:spLocks noChangeArrowheads="1"/>
            </p:cNvSpPr>
            <p:nvPr/>
          </p:nvSpPr>
          <p:spPr bwMode="auto">
            <a:xfrm>
              <a:off x="1432" y="2391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00" name="Oval 59"/>
            <p:cNvSpPr>
              <a:spLocks noChangeArrowheads="1"/>
            </p:cNvSpPr>
            <p:nvPr/>
          </p:nvSpPr>
          <p:spPr bwMode="auto">
            <a:xfrm>
              <a:off x="1431" y="2721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01" name="Line 88"/>
            <p:cNvSpPr>
              <a:spLocks noChangeShapeType="1"/>
            </p:cNvSpPr>
            <p:nvPr/>
          </p:nvSpPr>
          <p:spPr bwMode="auto">
            <a:xfrm>
              <a:off x="503" y="1782"/>
              <a:ext cx="9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02" name="Line 89"/>
            <p:cNvSpPr>
              <a:spLocks noChangeShapeType="1"/>
            </p:cNvSpPr>
            <p:nvPr/>
          </p:nvSpPr>
          <p:spPr bwMode="auto">
            <a:xfrm>
              <a:off x="499" y="2124"/>
              <a:ext cx="9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03" name="Line 90"/>
            <p:cNvSpPr>
              <a:spLocks noChangeShapeType="1"/>
            </p:cNvSpPr>
            <p:nvPr/>
          </p:nvSpPr>
          <p:spPr bwMode="auto">
            <a:xfrm>
              <a:off x="507" y="2436"/>
              <a:ext cx="9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04" name="Line 91"/>
            <p:cNvSpPr>
              <a:spLocks noChangeShapeType="1"/>
            </p:cNvSpPr>
            <p:nvPr/>
          </p:nvSpPr>
          <p:spPr bwMode="auto">
            <a:xfrm>
              <a:off x="499" y="2772"/>
              <a:ext cx="9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05" name="Line 95"/>
            <p:cNvSpPr>
              <a:spLocks noChangeShapeType="1"/>
            </p:cNvSpPr>
            <p:nvPr/>
          </p:nvSpPr>
          <p:spPr bwMode="auto">
            <a:xfrm>
              <a:off x="503" y="1791"/>
              <a:ext cx="0" cy="9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06" name="Line 96"/>
            <p:cNvSpPr>
              <a:spLocks noChangeShapeType="1"/>
            </p:cNvSpPr>
            <p:nvPr/>
          </p:nvSpPr>
          <p:spPr bwMode="auto">
            <a:xfrm>
              <a:off x="836" y="1795"/>
              <a:ext cx="0" cy="9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07" name="Line 97"/>
            <p:cNvSpPr>
              <a:spLocks noChangeShapeType="1"/>
            </p:cNvSpPr>
            <p:nvPr/>
          </p:nvSpPr>
          <p:spPr bwMode="auto">
            <a:xfrm>
              <a:off x="1156" y="1787"/>
              <a:ext cx="0" cy="9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08" name="Line 98"/>
            <p:cNvSpPr>
              <a:spLocks noChangeShapeType="1"/>
            </p:cNvSpPr>
            <p:nvPr/>
          </p:nvSpPr>
          <p:spPr bwMode="auto">
            <a:xfrm>
              <a:off x="1480" y="1783"/>
              <a:ext cx="0" cy="9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102"/>
            <p:cNvGrpSpPr>
              <a:grpSpLocks/>
            </p:cNvGrpSpPr>
            <p:nvPr/>
          </p:nvGrpSpPr>
          <p:grpSpPr bwMode="auto">
            <a:xfrm>
              <a:off x="693" y="1569"/>
              <a:ext cx="1074" cy="1073"/>
              <a:chOff x="808" y="1337"/>
              <a:chExt cx="1074" cy="1073"/>
            </a:xfrm>
          </p:grpSpPr>
          <p:grpSp>
            <p:nvGrpSpPr>
              <p:cNvPr id="4" name="Group 69"/>
              <p:cNvGrpSpPr>
                <a:grpSpLocks/>
              </p:cNvGrpSpPr>
              <p:nvPr/>
            </p:nvGrpSpPr>
            <p:grpSpPr bwMode="auto">
              <a:xfrm>
                <a:off x="808" y="1337"/>
                <a:ext cx="1074" cy="1073"/>
                <a:chOff x="808" y="1337"/>
                <a:chExt cx="1074" cy="1073"/>
              </a:xfrm>
            </p:grpSpPr>
            <p:sp>
              <p:nvSpPr>
                <p:cNvPr id="39153" name="Oval 50"/>
                <p:cNvSpPr>
                  <a:spLocks noChangeArrowheads="1"/>
                </p:cNvSpPr>
                <p:nvPr/>
              </p:nvSpPr>
              <p:spPr bwMode="auto">
                <a:xfrm>
                  <a:off x="1787" y="1669"/>
                  <a:ext cx="92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54" name="Oval 56"/>
                <p:cNvSpPr>
                  <a:spLocks noChangeArrowheads="1"/>
                </p:cNvSpPr>
                <p:nvPr/>
              </p:nvSpPr>
              <p:spPr bwMode="auto">
                <a:xfrm>
                  <a:off x="1788" y="1989"/>
                  <a:ext cx="92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55" name="Oval 60"/>
                <p:cNvSpPr>
                  <a:spLocks noChangeArrowheads="1"/>
                </p:cNvSpPr>
                <p:nvPr/>
              </p:nvSpPr>
              <p:spPr bwMode="auto">
                <a:xfrm>
                  <a:off x="1787" y="2319"/>
                  <a:ext cx="92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68"/>
                <p:cNvGrpSpPr>
                  <a:grpSpLocks/>
                </p:cNvGrpSpPr>
                <p:nvPr/>
              </p:nvGrpSpPr>
              <p:grpSpPr bwMode="auto">
                <a:xfrm rot="-5400000">
                  <a:off x="1298" y="847"/>
                  <a:ext cx="93" cy="1074"/>
                  <a:chOff x="1883" y="1432"/>
                  <a:chExt cx="93" cy="1074"/>
                </a:xfrm>
              </p:grpSpPr>
              <p:sp>
                <p:nvSpPr>
                  <p:cNvPr id="39157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1884" y="1432"/>
                    <a:ext cx="92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158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883" y="1765"/>
                    <a:ext cx="92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159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884" y="2085"/>
                    <a:ext cx="92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160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883" y="2415"/>
                    <a:ext cx="92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151" name="Line 92"/>
              <p:cNvSpPr>
                <a:spLocks noChangeShapeType="1"/>
              </p:cNvSpPr>
              <p:nvPr/>
            </p:nvSpPr>
            <p:spPr bwMode="auto">
              <a:xfrm>
                <a:off x="864" y="1385"/>
                <a:ext cx="9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152" name="Line 99"/>
              <p:cNvSpPr>
                <a:spLocks noChangeShapeType="1"/>
              </p:cNvSpPr>
              <p:nvPr/>
            </p:nvSpPr>
            <p:spPr bwMode="auto">
              <a:xfrm>
                <a:off x="1831" y="1386"/>
                <a:ext cx="0" cy="9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" name="Group 103"/>
            <p:cNvGrpSpPr>
              <a:grpSpLocks/>
            </p:cNvGrpSpPr>
            <p:nvPr/>
          </p:nvGrpSpPr>
          <p:grpSpPr bwMode="auto">
            <a:xfrm>
              <a:off x="936" y="1400"/>
              <a:ext cx="1074" cy="1073"/>
              <a:chOff x="1014" y="1168"/>
              <a:chExt cx="1074" cy="1073"/>
            </a:xfrm>
          </p:grpSpPr>
          <p:grpSp>
            <p:nvGrpSpPr>
              <p:cNvPr id="7" name="Group 70"/>
              <p:cNvGrpSpPr>
                <a:grpSpLocks/>
              </p:cNvGrpSpPr>
              <p:nvPr/>
            </p:nvGrpSpPr>
            <p:grpSpPr bwMode="auto">
              <a:xfrm>
                <a:off x="1014" y="1168"/>
                <a:ext cx="1074" cy="1073"/>
                <a:chOff x="808" y="1337"/>
                <a:chExt cx="1074" cy="1073"/>
              </a:xfrm>
            </p:grpSpPr>
            <p:sp>
              <p:nvSpPr>
                <p:cNvPr id="39142" name="Oval 71"/>
                <p:cNvSpPr>
                  <a:spLocks noChangeArrowheads="1"/>
                </p:cNvSpPr>
                <p:nvPr/>
              </p:nvSpPr>
              <p:spPr bwMode="auto">
                <a:xfrm>
                  <a:off x="1787" y="1669"/>
                  <a:ext cx="92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43" name="Oval 72"/>
                <p:cNvSpPr>
                  <a:spLocks noChangeArrowheads="1"/>
                </p:cNvSpPr>
                <p:nvPr/>
              </p:nvSpPr>
              <p:spPr bwMode="auto">
                <a:xfrm>
                  <a:off x="1788" y="1989"/>
                  <a:ext cx="92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44" name="Oval 73"/>
                <p:cNvSpPr>
                  <a:spLocks noChangeArrowheads="1"/>
                </p:cNvSpPr>
                <p:nvPr/>
              </p:nvSpPr>
              <p:spPr bwMode="auto">
                <a:xfrm>
                  <a:off x="1787" y="2319"/>
                  <a:ext cx="92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74"/>
                <p:cNvGrpSpPr>
                  <a:grpSpLocks/>
                </p:cNvGrpSpPr>
                <p:nvPr/>
              </p:nvGrpSpPr>
              <p:grpSpPr bwMode="auto">
                <a:xfrm rot="-5400000">
                  <a:off x="1298" y="847"/>
                  <a:ext cx="93" cy="1074"/>
                  <a:chOff x="1883" y="1432"/>
                  <a:chExt cx="93" cy="1074"/>
                </a:xfrm>
              </p:grpSpPr>
              <p:sp>
                <p:nvSpPr>
                  <p:cNvPr id="39146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884" y="1432"/>
                    <a:ext cx="92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147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1883" y="1765"/>
                    <a:ext cx="92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148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1884" y="2085"/>
                    <a:ext cx="92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149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1883" y="2415"/>
                    <a:ext cx="92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140" name="Line 93"/>
              <p:cNvSpPr>
                <a:spLocks noChangeShapeType="1"/>
              </p:cNvSpPr>
              <p:nvPr/>
            </p:nvSpPr>
            <p:spPr bwMode="auto">
              <a:xfrm>
                <a:off x="1061" y="1216"/>
                <a:ext cx="9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141" name="Line 100"/>
              <p:cNvSpPr>
                <a:spLocks noChangeShapeType="1"/>
              </p:cNvSpPr>
              <p:nvPr/>
            </p:nvSpPr>
            <p:spPr bwMode="auto">
              <a:xfrm>
                <a:off x="2037" y="1217"/>
                <a:ext cx="0" cy="9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" name="Group 104"/>
            <p:cNvGrpSpPr>
              <a:grpSpLocks/>
            </p:cNvGrpSpPr>
            <p:nvPr/>
          </p:nvGrpSpPr>
          <p:grpSpPr bwMode="auto">
            <a:xfrm>
              <a:off x="1179" y="1231"/>
              <a:ext cx="1074" cy="1073"/>
              <a:chOff x="1252" y="985"/>
              <a:chExt cx="1074" cy="1073"/>
            </a:xfrm>
          </p:grpSpPr>
          <p:grpSp>
            <p:nvGrpSpPr>
              <p:cNvPr id="10" name="Group 79"/>
              <p:cNvGrpSpPr>
                <a:grpSpLocks/>
              </p:cNvGrpSpPr>
              <p:nvPr/>
            </p:nvGrpSpPr>
            <p:grpSpPr bwMode="auto">
              <a:xfrm>
                <a:off x="1252" y="985"/>
                <a:ext cx="1074" cy="1073"/>
                <a:chOff x="808" y="1337"/>
                <a:chExt cx="1074" cy="1073"/>
              </a:xfrm>
            </p:grpSpPr>
            <p:sp>
              <p:nvSpPr>
                <p:cNvPr id="39131" name="Oval 80"/>
                <p:cNvSpPr>
                  <a:spLocks noChangeArrowheads="1"/>
                </p:cNvSpPr>
                <p:nvPr/>
              </p:nvSpPr>
              <p:spPr bwMode="auto">
                <a:xfrm>
                  <a:off x="1787" y="1669"/>
                  <a:ext cx="92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32" name="Oval 81"/>
                <p:cNvSpPr>
                  <a:spLocks noChangeArrowheads="1"/>
                </p:cNvSpPr>
                <p:nvPr/>
              </p:nvSpPr>
              <p:spPr bwMode="auto">
                <a:xfrm>
                  <a:off x="1788" y="1989"/>
                  <a:ext cx="92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33" name="Oval 82"/>
                <p:cNvSpPr>
                  <a:spLocks noChangeArrowheads="1"/>
                </p:cNvSpPr>
                <p:nvPr/>
              </p:nvSpPr>
              <p:spPr bwMode="auto">
                <a:xfrm>
                  <a:off x="1787" y="2319"/>
                  <a:ext cx="92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" name="Group 83"/>
                <p:cNvGrpSpPr>
                  <a:grpSpLocks/>
                </p:cNvGrpSpPr>
                <p:nvPr/>
              </p:nvGrpSpPr>
              <p:grpSpPr bwMode="auto">
                <a:xfrm rot="-5400000">
                  <a:off x="1298" y="847"/>
                  <a:ext cx="93" cy="1074"/>
                  <a:chOff x="1883" y="1432"/>
                  <a:chExt cx="93" cy="1074"/>
                </a:xfrm>
              </p:grpSpPr>
              <p:sp>
                <p:nvSpPr>
                  <p:cNvPr id="39135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1884" y="1432"/>
                    <a:ext cx="92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136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1883" y="1765"/>
                    <a:ext cx="92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137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1884" y="2085"/>
                    <a:ext cx="92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138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1883" y="2415"/>
                    <a:ext cx="92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129" name="Line 94"/>
              <p:cNvSpPr>
                <a:spLocks noChangeShapeType="1"/>
              </p:cNvSpPr>
              <p:nvPr/>
            </p:nvSpPr>
            <p:spPr bwMode="auto">
              <a:xfrm>
                <a:off x="1303" y="1029"/>
                <a:ext cx="9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130" name="Line 101"/>
              <p:cNvSpPr>
                <a:spLocks noChangeShapeType="1"/>
              </p:cNvSpPr>
              <p:nvPr/>
            </p:nvSpPr>
            <p:spPr bwMode="auto">
              <a:xfrm>
                <a:off x="2280" y="1030"/>
                <a:ext cx="0" cy="9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9112" name="Line 106"/>
            <p:cNvSpPr>
              <a:spLocks noChangeShapeType="1"/>
            </p:cNvSpPr>
            <p:nvPr/>
          </p:nvSpPr>
          <p:spPr bwMode="auto">
            <a:xfrm flipV="1">
              <a:off x="1481" y="1279"/>
              <a:ext cx="723" cy="5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13" name="Line 107"/>
            <p:cNvSpPr>
              <a:spLocks noChangeShapeType="1"/>
            </p:cNvSpPr>
            <p:nvPr/>
          </p:nvSpPr>
          <p:spPr bwMode="auto">
            <a:xfrm flipV="1">
              <a:off x="1477" y="1604"/>
              <a:ext cx="723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14" name="Line 108"/>
            <p:cNvSpPr>
              <a:spLocks noChangeShapeType="1"/>
            </p:cNvSpPr>
            <p:nvPr/>
          </p:nvSpPr>
          <p:spPr bwMode="auto">
            <a:xfrm flipV="1">
              <a:off x="1481" y="1929"/>
              <a:ext cx="723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15" name="Line 109"/>
            <p:cNvSpPr>
              <a:spLocks noChangeShapeType="1"/>
            </p:cNvSpPr>
            <p:nvPr/>
          </p:nvSpPr>
          <p:spPr bwMode="auto">
            <a:xfrm flipV="1">
              <a:off x="1481" y="2258"/>
              <a:ext cx="723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16" name="Line 110"/>
            <p:cNvSpPr>
              <a:spLocks noChangeShapeType="1"/>
            </p:cNvSpPr>
            <p:nvPr/>
          </p:nvSpPr>
          <p:spPr bwMode="auto">
            <a:xfrm flipV="1">
              <a:off x="1153" y="1270"/>
              <a:ext cx="723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17" name="Line 111"/>
            <p:cNvSpPr>
              <a:spLocks noChangeShapeType="1"/>
            </p:cNvSpPr>
            <p:nvPr/>
          </p:nvSpPr>
          <p:spPr bwMode="auto">
            <a:xfrm flipV="1">
              <a:off x="828" y="1274"/>
              <a:ext cx="742" cy="5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18" name="Line 112"/>
            <p:cNvSpPr>
              <a:spLocks noChangeShapeType="1"/>
            </p:cNvSpPr>
            <p:nvPr/>
          </p:nvSpPr>
          <p:spPr bwMode="auto">
            <a:xfrm flipV="1">
              <a:off x="504" y="1278"/>
              <a:ext cx="723" cy="5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19" name="Line 114"/>
            <p:cNvSpPr>
              <a:spLocks noChangeShapeType="1"/>
            </p:cNvSpPr>
            <p:nvPr/>
          </p:nvSpPr>
          <p:spPr bwMode="auto">
            <a:xfrm>
              <a:off x="503" y="1783"/>
              <a:ext cx="978" cy="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20" name="Line 115"/>
            <p:cNvSpPr>
              <a:spLocks noChangeShapeType="1"/>
            </p:cNvSpPr>
            <p:nvPr/>
          </p:nvSpPr>
          <p:spPr bwMode="auto">
            <a:xfrm flipV="1">
              <a:off x="503" y="1271"/>
              <a:ext cx="1700" cy="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21" name="Line 116"/>
            <p:cNvSpPr>
              <a:spLocks noChangeShapeType="1"/>
            </p:cNvSpPr>
            <p:nvPr/>
          </p:nvSpPr>
          <p:spPr bwMode="auto">
            <a:xfrm flipV="1">
              <a:off x="1481" y="1271"/>
              <a:ext cx="722" cy="1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22" name="Line 117"/>
            <p:cNvSpPr>
              <a:spLocks noChangeShapeType="1"/>
            </p:cNvSpPr>
            <p:nvPr/>
          </p:nvSpPr>
          <p:spPr bwMode="auto">
            <a:xfrm>
              <a:off x="832" y="1783"/>
              <a:ext cx="649" cy="6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23" name="Line 118"/>
            <p:cNvSpPr>
              <a:spLocks noChangeShapeType="1"/>
            </p:cNvSpPr>
            <p:nvPr/>
          </p:nvSpPr>
          <p:spPr bwMode="auto">
            <a:xfrm flipV="1">
              <a:off x="832" y="1445"/>
              <a:ext cx="1125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24" name="Line 119"/>
            <p:cNvSpPr>
              <a:spLocks noChangeShapeType="1"/>
            </p:cNvSpPr>
            <p:nvPr/>
          </p:nvSpPr>
          <p:spPr bwMode="auto">
            <a:xfrm flipH="1">
              <a:off x="1481" y="1454"/>
              <a:ext cx="476" cy="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25" name="Line 120"/>
            <p:cNvSpPr>
              <a:spLocks noChangeShapeType="1"/>
            </p:cNvSpPr>
            <p:nvPr/>
          </p:nvSpPr>
          <p:spPr bwMode="auto">
            <a:xfrm>
              <a:off x="1152" y="1783"/>
              <a:ext cx="329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26" name="Line 122"/>
            <p:cNvSpPr>
              <a:spLocks noChangeShapeType="1"/>
            </p:cNvSpPr>
            <p:nvPr/>
          </p:nvSpPr>
          <p:spPr bwMode="auto">
            <a:xfrm flipV="1">
              <a:off x="1152" y="1618"/>
              <a:ext cx="567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127" name="Line 123"/>
            <p:cNvSpPr>
              <a:spLocks noChangeShapeType="1"/>
            </p:cNvSpPr>
            <p:nvPr/>
          </p:nvSpPr>
          <p:spPr bwMode="auto">
            <a:xfrm flipV="1">
              <a:off x="1481" y="1618"/>
              <a:ext cx="238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413"/>
          <p:cNvGrpSpPr>
            <a:grpSpLocks/>
          </p:cNvGrpSpPr>
          <p:nvPr/>
        </p:nvGrpSpPr>
        <p:grpSpPr bwMode="auto">
          <a:xfrm>
            <a:off x="2592388" y="3862388"/>
            <a:ext cx="6092825" cy="958850"/>
            <a:chOff x="1633" y="2433"/>
            <a:chExt cx="3838" cy="604"/>
          </a:xfrm>
        </p:grpSpPr>
        <p:grpSp>
          <p:nvGrpSpPr>
            <p:cNvPr id="13" name="Group 339"/>
            <p:cNvGrpSpPr>
              <a:grpSpLocks/>
            </p:cNvGrpSpPr>
            <p:nvPr/>
          </p:nvGrpSpPr>
          <p:grpSpPr bwMode="auto">
            <a:xfrm>
              <a:off x="5020" y="2508"/>
              <a:ext cx="223" cy="225"/>
              <a:chOff x="2916" y="2620"/>
              <a:chExt cx="223" cy="225"/>
            </a:xfrm>
          </p:grpSpPr>
          <p:sp>
            <p:nvSpPr>
              <p:cNvPr id="39080" name="Line 340"/>
              <p:cNvSpPr>
                <a:spLocks noChangeShapeType="1"/>
              </p:cNvSpPr>
              <p:nvPr/>
            </p:nvSpPr>
            <p:spPr bwMode="auto">
              <a:xfrm flipV="1">
                <a:off x="2916" y="2738"/>
                <a:ext cx="23" cy="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81" name="Line 341"/>
              <p:cNvSpPr>
                <a:spLocks noChangeShapeType="1"/>
              </p:cNvSpPr>
              <p:nvPr/>
            </p:nvSpPr>
            <p:spPr bwMode="auto">
              <a:xfrm>
                <a:off x="2939" y="2742"/>
                <a:ext cx="33" cy="62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82" name="Line 342"/>
              <p:cNvSpPr>
                <a:spLocks noChangeShapeType="1"/>
              </p:cNvSpPr>
              <p:nvPr/>
            </p:nvSpPr>
            <p:spPr bwMode="auto">
              <a:xfrm flipV="1">
                <a:off x="2976" y="2620"/>
                <a:ext cx="44" cy="1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83" name="Line 343"/>
              <p:cNvSpPr>
                <a:spLocks noChangeShapeType="1"/>
              </p:cNvSpPr>
              <p:nvPr/>
            </p:nvSpPr>
            <p:spPr bwMode="auto">
              <a:xfrm>
                <a:off x="3020" y="2620"/>
                <a:ext cx="11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84" name="Rectangle 344"/>
              <p:cNvSpPr>
                <a:spLocks noChangeArrowheads="1"/>
              </p:cNvSpPr>
              <p:nvPr/>
            </p:nvSpPr>
            <p:spPr bwMode="auto">
              <a:xfrm>
                <a:off x="3026" y="2624"/>
                <a:ext cx="10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</p:grpSp>
        <p:grpSp>
          <p:nvGrpSpPr>
            <p:cNvPr id="14" name="Group 333"/>
            <p:cNvGrpSpPr>
              <a:grpSpLocks/>
            </p:cNvGrpSpPr>
            <p:nvPr/>
          </p:nvGrpSpPr>
          <p:grpSpPr bwMode="auto">
            <a:xfrm>
              <a:off x="4052" y="2508"/>
              <a:ext cx="223" cy="225"/>
              <a:chOff x="2916" y="2620"/>
              <a:chExt cx="223" cy="225"/>
            </a:xfrm>
          </p:grpSpPr>
          <p:sp>
            <p:nvSpPr>
              <p:cNvPr id="39075" name="Line 334"/>
              <p:cNvSpPr>
                <a:spLocks noChangeShapeType="1"/>
              </p:cNvSpPr>
              <p:nvPr/>
            </p:nvSpPr>
            <p:spPr bwMode="auto">
              <a:xfrm flipV="1">
                <a:off x="2916" y="2738"/>
                <a:ext cx="23" cy="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76" name="Line 335"/>
              <p:cNvSpPr>
                <a:spLocks noChangeShapeType="1"/>
              </p:cNvSpPr>
              <p:nvPr/>
            </p:nvSpPr>
            <p:spPr bwMode="auto">
              <a:xfrm>
                <a:off x="2939" y="2742"/>
                <a:ext cx="33" cy="62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77" name="Line 336"/>
              <p:cNvSpPr>
                <a:spLocks noChangeShapeType="1"/>
              </p:cNvSpPr>
              <p:nvPr/>
            </p:nvSpPr>
            <p:spPr bwMode="auto">
              <a:xfrm flipV="1">
                <a:off x="2976" y="2620"/>
                <a:ext cx="44" cy="1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78" name="Line 337"/>
              <p:cNvSpPr>
                <a:spLocks noChangeShapeType="1"/>
              </p:cNvSpPr>
              <p:nvPr/>
            </p:nvSpPr>
            <p:spPr bwMode="auto">
              <a:xfrm>
                <a:off x="3020" y="2620"/>
                <a:ext cx="11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79" name="Rectangle 338"/>
              <p:cNvSpPr>
                <a:spLocks noChangeArrowheads="1"/>
              </p:cNvSpPr>
              <p:nvPr/>
            </p:nvSpPr>
            <p:spPr bwMode="auto">
              <a:xfrm>
                <a:off x="3026" y="2624"/>
                <a:ext cx="10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</p:grpSp>
        <p:grpSp>
          <p:nvGrpSpPr>
            <p:cNvPr id="15" name="Group 327"/>
            <p:cNvGrpSpPr>
              <a:grpSpLocks/>
            </p:cNvGrpSpPr>
            <p:nvPr/>
          </p:nvGrpSpPr>
          <p:grpSpPr bwMode="auto">
            <a:xfrm>
              <a:off x="3564" y="2620"/>
              <a:ext cx="223" cy="225"/>
              <a:chOff x="2916" y="2620"/>
              <a:chExt cx="223" cy="225"/>
            </a:xfrm>
          </p:grpSpPr>
          <p:sp>
            <p:nvSpPr>
              <p:cNvPr id="39070" name="Line 328"/>
              <p:cNvSpPr>
                <a:spLocks noChangeShapeType="1"/>
              </p:cNvSpPr>
              <p:nvPr/>
            </p:nvSpPr>
            <p:spPr bwMode="auto">
              <a:xfrm flipV="1">
                <a:off x="2916" y="2738"/>
                <a:ext cx="23" cy="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71" name="Line 329"/>
              <p:cNvSpPr>
                <a:spLocks noChangeShapeType="1"/>
              </p:cNvSpPr>
              <p:nvPr/>
            </p:nvSpPr>
            <p:spPr bwMode="auto">
              <a:xfrm>
                <a:off x="2939" y="2742"/>
                <a:ext cx="33" cy="62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72" name="Line 330"/>
              <p:cNvSpPr>
                <a:spLocks noChangeShapeType="1"/>
              </p:cNvSpPr>
              <p:nvPr/>
            </p:nvSpPr>
            <p:spPr bwMode="auto">
              <a:xfrm flipV="1">
                <a:off x="2976" y="2620"/>
                <a:ext cx="44" cy="1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73" name="Line 331"/>
              <p:cNvSpPr>
                <a:spLocks noChangeShapeType="1"/>
              </p:cNvSpPr>
              <p:nvPr/>
            </p:nvSpPr>
            <p:spPr bwMode="auto">
              <a:xfrm>
                <a:off x="3020" y="2620"/>
                <a:ext cx="11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74" name="Rectangle 332"/>
              <p:cNvSpPr>
                <a:spLocks noChangeArrowheads="1"/>
              </p:cNvSpPr>
              <p:nvPr/>
            </p:nvSpPr>
            <p:spPr bwMode="auto">
              <a:xfrm>
                <a:off x="3026" y="2624"/>
                <a:ext cx="10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</p:grpSp>
        <p:sp>
          <p:nvSpPr>
            <p:cNvPr id="39027" name="Line 276"/>
            <p:cNvSpPr>
              <a:spLocks noChangeShapeType="1"/>
            </p:cNvSpPr>
            <p:nvPr/>
          </p:nvSpPr>
          <p:spPr bwMode="auto">
            <a:xfrm flipV="1">
              <a:off x="3563" y="2738"/>
              <a:ext cx="23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028" name="Line 280"/>
            <p:cNvSpPr>
              <a:spLocks noChangeShapeType="1"/>
            </p:cNvSpPr>
            <p:nvPr/>
          </p:nvSpPr>
          <p:spPr bwMode="auto">
            <a:xfrm flipV="1">
              <a:off x="4053" y="2625"/>
              <a:ext cx="23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029" name="Line 284"/>
            <p:cNvSpPr>
              <a:spLocks noChangeShapeType="1"/>
            </p:cNvSpPr>
            <p:nvPr/>
          </p:nvSpPr>
          <p:spPr bwMode="auto">
            <a:xfrm>
              <a:off x="3916" y="2749"/>
              <a:ext cx="37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030" name="Line 285"/>
            <p:cNvSpPr>
              <a:spLocks noChangeShapeType="1"/>
            </p:cNvSpPr>
            <p:nvPr/>
          </p:nvSpPr>
          <p:spPr bwMode="auto">
            <a:xfrm flipV="1">
              <a:off x="5022" y="2625"/>
              <a:ext cx="23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031" name="Line 289"/>
            <p:cNvSpPr>
              <a:spLocks noChangeShapeType="1"/>
            </p:cNvSpPr>
            <p:nvPr/>
          </p:nvSpPr>
          <p:spPr bwMode="auto">
            <a:xfrm>
              <a:off x="4793" y="2749"/>
              <a:ext cx="4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032" name="Rectangle 290"/>
            <p:cNvSpPr>
              <a:spLocks noChangeArrowheads="1"/>
            </p:cNvSpPr>
            <p:nvPr/>
          </p:nvSpPr>
          <p:spPr bwMode="auto">
            <a:xfrm>
              <a:off x="5413" y="2614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39033" name="Rectangle 291"/>
            <p:cNvSpPr>
              <a:spLocks noChangeArrowheads="1"/>
            </p:cNvSpPr>
            <p:nvPr/>
          </p:nvSpPr>
          <p:spPr bwMode="auto">
            <a:xfrm>
              <a:off x="4525" y="2433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39034" name="Rectangle 293"/>
            <p:cNvSpPr>
              <a:spLocks noChangeArrowheads="1"/>
            </p:cNvSpPr>
            <p:nvPr/>
          </p:nvSpPr>
          <p:spPr bwMode="auto">
            <a:xfrm>
              <a:off x="5280" y="2624"/>
              <a:ext cx="13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i="1">
                  <a:solidFill>
                    <a:srgbClr val="000000"/>
                  </a:solidFill>
                </a:rPr>
                <a:t>R</a:t>
              </a:r>
              <a:endParaRPr lang="en-US" i="1"/>
            </a:p>
          </p:txBody>
        </p:sp>
        <p:sp>
          <p:nvSpPr>
            <p:cNvPr id="39035" name="Rectangle 294"/>
            <p:cNvSpPr>
              <a:spLocks noChangeArrowheads="1"/>
            </p:cNvSpPr>
            <p:nvPr/>
          </p:nvSpPr>
          <p:spPr bwMode="auto">
            <a:xfrm>
              <a:off x="4973" y="2765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39036" name="Rectangle 296"/>
            <p:cNvSpPr>
              <a:spLocks noChangeArrowheads="1"/>
            </p:cNvSpPr>
            <p:nvPr/>
          </p:nvSpPr>
          <p:spPr bwMode="auto">
            <a:xfrm>
              <a:off x="4796" y="2511"/>
              <a:ext cx="20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</a:rPr>
                <a:t>16</a:t>
              </a:r>
              <a:endParaRPr lang="en-US"/>
            </a:p>
          </p:txBody>
        </p:sp>
        <p:sp>
          <p:nvSpPr>
            <p:cNvPr id="39037" name="Rectangle 297"/>
            <p:cNvSpPr>
              <a:spLocks noChangeArrowheads="1"/>
            </p:cNvSpPr>
            <p:nvPr/>
          </p:nvSpPr>
          <p:spPr bwMode="auto">
            <a:xfrm>
              <a:off x="4311" y="2624"/>
              <a:ext cx="13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i="1">
                  <a:solidFill>
                    <a:srgbClr val="000000"/>
                  </a:solidFill>
                </a:rPr>
                <a:t>R</a:t>
              </a:r>
              <a:endParaRPr lang="en-US" i="1"/>
            </a:p>
          </p:txBody>
        </p:sp>
        <p:sp>
          <p:nvSpPr>
            <p:cNvPr id="39038" name="Rectangle 298"/>
            <p:cNvSpPr>
              <a:spLocks noChangeArrowheads="1"/>
            </p:cNvSpPr>
            <p:nvPr/>
          </p:nvSpPr>
          <p:spPr bwMode="auto">
            <a:xfrm>
              <a:off x="4050" y="2765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39039" name="Rectangle 300"/>
            <p:cNvSpPr>
              <a:spLocks noChangeArrowheads="1"/>
            </p:cNvSpPr>
            <p:nvPr/>
          </p:nvSpPr>
          <p:spPr bwMode="auto">
            <a:xfrm>
              <a:off x="3931" y="2511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39040" name="Rectangle 301"/>
            <p:cNvSpPr>
              <a:spLocks noChangeArrowheads="1"/>
            </p:cNvSpPr>
            <p:nvPr/>
          </p:nvSpPr>
          <p:spPr bwMode="auto">
            <a:xfrm>
              <a:off x="3786" y="2624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 Rounded MT Bold" pitchFamily="34" charset="0"/>
                </a:rPr>
                <a:t> </a:t>
              </a:r>
              <a:endParaRPr lang="en-US"/>
            </a:p>
          </p:txBody>
        </p:sp>
        <p:grpSp>
          <p:nvGrpSpPr>
            <p:cNvPr id="16" name="Group 326"/>
            <p:cNvGrpSpPr>
              <a:grpSpLocks/>
            </p:cNvGrpSpPr>
            <p:nvPr/>
          </p:nvGrpSpPr>
          <p:grpSpPr bwMode="auto">
            <a:xfrm>
              <a:off x="3179" y="2614"/>
              <a:ext cx="171" cy="231"/>
              <a:chOff x="3179" y="2614"/>
              <a:chExt cx="171" cy="231"/>
            </a:xfrm>
          </p:grpSpPr>
          <p:sp>
            <p:nvSpPr>
              <p:cNvPr id="39068" name="Rectangle 292"/>
              <p:cNvSpPr>
                <a:spLocks noChangeArrowheads="1"/>
              </p:cNvSpPr>
              <p:nvPr/>
            </p:nvSpPr>
            <p:spPr bwMode="auto">
              <a:xfrm>
                <a:off x="3292" y="2614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39069" name="Rectangle 303"/>
              <p:cNvSpPr>
                <a:spLocks noChangeArrowheads="1"/>
              </p:cNvSpPr>
              <p:nvPr/>
            </p:nvSpPr>
            <p:spPr bwMode="auto">
              <a:xfrm>
                <a:off x="3179" y="2624"/>
                <a:ext cx="10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 i="1">
                    <a:solidFill>
                      <a:srgbClr val="000000"/>
                    </a:solidFill>
                  </a:rPr>
                  <a:t>a</a:t>
                </a:r>
                <a:endParaRPr lang="en-US" i="1"/>
              </a:p>
            </p:txBody>
          </p:sp>
        </p:grpSp>
        <p:grpSp>
          <p:nvGrpSpPr>
            <p:cNvPr id="17" name="Group 325"/>
            <p:cNvGrpSpPr>
              <a:grpSpLocks/>
            </p:cNvGrpSpPr>
            <p:nvPr/>
          </p:nvGrpSpPr>
          <p:grpSpPr bwMode="auto">
            <a:xfrm>
              <a:off x="2916" y="2620"/>
              <a:ext cx="223" cy="225"/>
              <a:chOff x="2916" y="2620"/>
              <a:chExt cx="223" cy="225"/>
            </a:xfrm>
          </p:grpSpPr>
          <p:sp>
            <p:nvSpPr>
              <p:cNvPr id="39063" name="Line 272"/>
              <p:cNvSpPr>
                <a:spLocks noChangeShapeType="1"/>
              </p:cNvSpPr>
              <p:nvPr/>
            </p:nvSpPr>
            <p:spPr bwMode="auto">
              <a:xfrm flipV="1">
                <a:off x="2916" y="2738"/>
                <a:ext cx="23" cy="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64" name="Line 273"/>
              <p:cNvSpPr>
                <a:spLocks noChangeShapeType="1"/>
              </p:cNvSpPr>
              <p:nvPr/>
            </p:nvSpPr>
            <p:spPr bwMode="auto">
              <a:xfrm>
                <a:off x="2939" y="2742"/>
                <a:ext cx="33" cy="62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65" name="Line 274"/>
              <p:cNvSpPr>
                <a:spLocks noChangeShapeType="1"/>
              </p:cNvSpPr>
              <p:nvPr/>
            </p:nvSpPr>
            <p:spPr bwMode="auto">
              <a:xfrm flipV="1">
                <a:off x="2976" y="2620"/>
                <a:ext cx="44" cy="1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66" name="Line 275"/>
              <p:cNvSpPr>
                <a:spLocks noChangeShapeType="1"/>
              </p:cNvSpPr>
              <p:nvPr/>
            </p:nvSpPr>
            <p:spPr bwMode="auto">
              <a:xfrm>
                <a:off x="3020" y="2620"/>
                <a:ext cx="11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67" name="Rectangle 305"/>
              <p:cNvSpPr>
                <a:spLocks noChangeArrowheads="1"/>
              </p:cNvSpPr>
              <p:nvPr/>
            </p:nvSpPr>
            <p:spPr bwMode="auto">
              <a:xfrm>
                <a:off x="3026" y="2624"/>
                <a:ext cx="10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</p:grpSp>
        <p:sp>
          <p:nvSpPr>
            <p:cNvPr id="39043" name="Rectangle 308"/>
            <p:cNvSpPr>
              <a:spLocks noChangeArrowheads="1"/>
            </p:cNvSpPr>
            <p:nvPr/>
          </p:nvSpPr>
          <p:spPr bwMode="auto">
            <a:xfrm>
              <a:off x="2488" y="2624"/>
              <a:ext cx="20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i="1">
                  <a:solidFill>
                    <a:srgbClr val="000000"/>
                  </a:solidFill>
                </a:rPr>
                <a:t>ah</a:t>
              </a:r>
              <a:endParaRPr lang="en-US" i="1"/>
            </a:p>
          </p:txBody>
        </p:sp>
        <p:grpSp>
          <p:nvGrpSpPr>
            <p:cNvPr id="18" name="Group 324"/>
            <p:cNvGrpSpPr>
              <a:grpSpLocks/>
            </p:cNvGrpSpPr>
            <p:nvPr/>
          </p:nvGrpSpPr>
          <p:grpSpPr bwMode="auto">
            <a:xfrm>
              <a:off x="2222" y="2620"/>
              <a:ext cx="226" cy="225"/>
              <a:chOff x="2222" y="2620"/>
              <a:chExt cx="226" cy="225"/>
            </a:xfrm>
          </p:grpSpPr>
          <p:sp>
            <p:nvSpPr>
              <p:cNvPr id="39058" name="Line 268"/>
              <p:cNvSpPr>
                <a:spLocks noChangeShapeType="1"/>
              </p:cNvSpPr>
              <p:nvPr/>
            </p:nvSpPr>
            <p:spPr bwMode="auto">
              <a:xfrm flipV="1">
                <a:off x="2222" y="2737"/>
                <a:ext cx="23" cy="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59" name="Line 269"/>
              <p:cNvSpPr>
                <a:spLocks noChangeShapeType="1"/>
              </p:cNvSpPr>
              <p:nvPr/>
            </p:nvSpPr>
            <p:spPr bwMode="auto">
              <a:xfrm>
                <a:off x="2245" y="2741"/>
                <a:ext cx="34" cy="6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60" name="Line 270"/>
              <p:cNvSpPr>
                <a:spLocks noChangeShapeType="1"/>
              </p:cNvSpPr>
              <p:nvPr/>
            </p:nvSpPr>
            <p:spPr bwMode="auto">
              <a:xfrm flipV="1">
                <a:off x="2282" y="2620"/>
                <a:ext cx="44" cy="18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61" name="Line 271"/>
              <p:cNvSpPr>
                <a:spLocks noChangeShapeType="1"/>
              </p:cNvSpPr>
              <p:nvPr/>
            </p:nvSpPr>
            <p:spPr bwMode="auto">
              <a:xfrm>
                <a:off x="2326" y="2620"/>
                <a:ext cx="12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62" name="Rectangle 310"/>
              <p:cNvSpPr>
                <a:spLocks noChangeArrowheads="1"/>
              </p:cNvSpPr>
              <p:nvPr/>
            </p:nvSpPr>
            <p:spPr bwMode="auto">
              <a:xfrm>
                <a:off x="2332" y="2624"/>
                <a:ext cx="10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</p:grpSp>
        <p:sp>
          <p:nvSpPr>
            <p:cNvPr id="39045" name="Rectangle 311"/>
            <p:cNvSpPr>
              <a:spLocks noChangeArrowheads="1"/>
            </p:cNvSpPr>
            <p:nvPr/>
          </p:nvSpPr>
          <p:spPr bwMode="auto">
            <a:xfrm>
              <a:off x="1633" y="2624"/>
              <a:ext cx="367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</a:rPr>
                <a:t>area</a:t>
              </a:r>
              <a:endParaRPr lang="en-US"/>
            </a:p>
          </p:txBody>
        </p:sp>
        <p:sp>
          <p:nvSpPr>
            <p:cNvPr id="39046" name="Rectangle 312"/>
            <p:cNvSpPr>
              <a:spLocks noChangeArrowheads="1"/>
            </p:cNvSpPr>
            <p:nvPr/>
          </p:nvSpPr>
          <p:spPr bwMode="auto">
            <a:xfrm>
              <a:off x="4649" y="2613"/>
              <a:ext cx="10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39047" name="Rectangle 313"/>
            <p:cNvSpPr>
              <a:spLocks noChangeArrowheads="1"/>
            </p:cNvSpPr>
            <p:nvPr/>
          </p:nvSpPr>
          <p:spPr bwMode="auto">
            <a:xfrm>
              <a:off x="4451" y="2700"/>
              <a:ext cx="7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39048" name="Rectangle 314"/>
            <p:cNvSpPr>
              <a:spLocks noChangeArrowheads="1"/>
            </p:cNvSpPr>
            <p:nvPr/>
          </p:nvSpPr>
          <p:spPr bwMode="auto">
            <a:xfrm>
              <a:off x="4451" y="2588"/>
              <a:ext cx="7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39049" name="Rectangle 315"/>
            <p:cNvSpPr>
              <a:spLocks noChangeArrowheads="1"/>
            </p:cNvSpPr>
            <p:nvPr/>
          </p:nvSpPr>
          <p:spPr bwMode="auto">
            <a:xfrm>
              <a:off x="4451" y="2816"/>
              <a:ext cx="7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Symbol" pitchFamily="18" charset="2"/>
                </a:rPr>
                <a:t>ø</a:t>
              </a:r>
              <a:endParaRPr lang="en-US"/>
            </a:p>
          </p:txBody>
        </p:sp>
        <p:sp>
          <p:nvSpPr>
            <p:cNvPr id="39050" name="Rectangle 316"/>
            <p:cNvSpPr>
              <a:spLocks noChangeArrowheads="1"/>
            </p:cNvSpPr>
            <p:nvPr/>
          </p:nvSpPr>
          <p:spPr bwMode="auto">
            <a:xfrm>
              <a:off x="4451" y="2472"/>
              <a:ext cx="7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Symbol" pitchFamily="18" charset="2"/>
                </a:rPr>
                <a:t>ö</a:t>
              </a:r>
              <a:endParaRPr lang="en-US"/>
            </a:p>
          </p:txBody>
        </p:sp>
        <p:sp>
          <p:nvSpPr>
            <p:cNvPr id="39051" name="Rectangle 317"/>
            <p:cNvSpPr>
              <a:spLocks noChangeArrowheads="1"/>
            </p:cNvSpPr>
            <p:nvPr/>
          </p:nvSpPr>
          <p:spPr bwMode="auto">
            <a:xfrm>
              <a:off x="3823" y="2700"/>
              <a:ext cx="7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39052" name="Rectangle 318"/>
            <p:cNvSpPr>
              <a:spLocks noChangeArrowheads="1"/>
            </p:cNvSpPr>
            <p:nvPr/>
          </p:nvSpPr>
          <p:spPr bwMode="auto">
            <a:xfrm>
              <a:off x="3823" y="2588"/>
              <a:ext cx="7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39053" name="Rectangle 319"/>
            <p:cNvSpPr>
              <a:spLocks noChangeArrowheads="1"/>
            </p:cNvSpPr>
            <p:nvPr/>
          </p:nvSpPr>
          <p:spPr bwMode="auto">
            <a:xfrm>
              <a:off x="3823" y="2816"/>
              <a:ext cx="7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Symbol" pitchFamily="18" charset="2"/>
                </a:rPr>
                <a:t>è</a:t>
              </a:r>
              <a:endParaRPr lang="en-US"/>
            </a:p>
          </p:txBody>
        </p:sp>
        <p:sp>
          <p:nvSpPr>
            <p:cNvPr id="39054" name="Rectangle 320"/>
            <p:cNvSpPr>
              <a:spLocks noChangeArrowheads="1"/>
            </p:cNvSpPr>
            <p:nvPr/>
          </p:nvSpPr>
          <p:spPr bwMode="auto">
            <a:xfrm>
              <a:off x="3823" y="2472"/>
              <a:ext cx="7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Symbol" pitchFamily="18" charset="2"/>
                </a:rPr>
                <a:t>æ</a:t>
              </a:r>
              <a:endParaRPr lang="en-US"/>
            </a:p>
          </p:txBody>
        </p:sp>
        <p:sp>
          <p:nvSpPr>
            <p:cNvPr id="39055" name="Rectangle 321"/>
            <p:cNvSpPr>
              <a:spLocks noChangeArrowheads="1"/>
            </p:cNvSpPr>
            <p:nvPr/>
          </p:nvSpPr>
          <p:spPr bwMode="auto">
            <a:xfrm>
              <a:off x="3416" y="2613"/>
              <a:ext cx="10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39056" name="Rectangle 322"/>
            <p:cNvSpPr>
              <a:spLocks noChangeArrowheads="1"/>
            </p:cNvSpPr>
            <p:nvPr/>
          </p:nvSpPr>
          <p:spPr bwMode="auto">
            <a:xfrm>
              <a:off x="2769" y="2613"/>
              <a:ext cx="10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39057" name="Rectangle 323"/>
            <p:cNvSpPr>
              <a:spLocks noChangeArrowheads="1"/>
            </p:cNvSpPr>
            <p:nvPr/>
          </p:nvSpPr>
          <p:spPr bwMode="auto">
            <a:xfrm>
              <a:off x="2075" y="2613"/>
              <a:ext cx="10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</p:grpSp>
      <p:sp>
        <p:nvSpPr>
          <p:cNvPr id="38919" name="Oval 225"/>
          <p:cNvSpPr>
            <a:spLocks noChangeArrowheads="1"/>
          </p:cNvSpPr>
          <p:nvPr/>
        </p:nvSpPr>
        <p:spPr bwMode="auto">
          <a:xfrm>
            <a:off x="5257800" y="2973388"/>
            <a:ext cx="223838" cy="2174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Oval 226"/>
          <p:cNvSpPr>
            <a:spLocks noChangeArrowheads="1"/>
          </p:cNvSpPr>
          <p:nvPr/>
        </p:nvSpPr>
        <p:spPr bwMode="auto">
          <a:xfrm rot="1798588">
            <a:off x="4856163" y="2309813"/>
            <a:ext cx="223837" cy="2174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Oval 227"/>
          <p:cNvSpPr>
            <a:spLocks noChangeArrowheads="1"/>
          </p:cNvSpPr>
          <p:nvPr/>
        </p:nvSpPr>
        <p:spPr bwMode="auto">
          <a:xfrm rot="7173170">
            <a:off x="4474369" y="2966244"/>
            <a:ext cx="217487" cy="2317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Oval 228"/>
          <p:cNvSpPr>
            <a:spLocks noChangeArrowheads="1"/>
          </p:cNvSpPr>
          <p:nvPr/>
        </p:nvSpPr>
        <p:spPr bwMode="auto">
          <a:xfrm rot="7173170">
            <a:off x="4074319" y="3644106"/>
            <a:ext cx="215900" cy="2301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Oval 229"/>
          <p:cNvSpPr>
            <a:spLocks noChangeArrowheads="1"/>
          </p:cNvSpPr>
          <p:nvPr/>
        </p:nvSpPr>
        <p:spPr bwMode="auto">
          <a:xfrm rot="1798588">
            <a:off x="5254625" y="1614488"/>
            <a:ext cx="223838" cy="2159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230"/>
          <p:cNvSpPr>
            <a:spLocks noChangeShapeType="1"/>
          </p:cNvSpPr>
          <p:nvPr/>
        </p:nvSpPr>
        <p:spPr bwMode="auto">
          <a:xfrm rot="1798588">
            <a:off x="4775200" y="1571625"/>
            <a:ext cx="0" cy="2351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25" name="Oval 231"/>
          <p:cNvSpPr>
            <a:spLocks noChangeArrowheads="1"/>
          </p:cNvSpPr>
          <p:nvPr/>
        </p:nvSpPr>
        <p:spPr bwMode="auto">
          <a:xfrm rot="-5400000">
            <a:off x="4871244" y="3647281"/>
            <a:ext cx="219075" cy="2206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Oval 232"/>
          <p:cNvSpPr>
            <a:spLocks noChangeArrowheads="1"/>
          </p:cNvSpPr>
          <p:nvPr/>
        </p:nvSpPr>
        <p:spPr bwMode="auto">
          <a:xfrm rot="-25418">
            <a:off x="5649913" y="3643313"/>
            <a:ext cx="220662" cy="2270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Oval 233"/>
          <p:cNvSpPr>
            <a:spLocks noChangeArrowheads="1"/>
          </p:cNvSpPr>
          <p:nvPr/>
        </p:nvSpPr>
        <p:spPr bwMode="auto">
          <a:xfrm rot="-25418">
            <a:off x="6421438" y="3641725"/>
            <a:ext cx="220662" cy="22542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234"/>
          <p:cNvSpPr>
            <a:spLocks noChangeShapeType="1"/>
          </p:cNvSpPr>
          <p:nvPr/>
        </p:nvSpPr>
        <p:spPr bwMode="auto">
          <a:xfrm rot="-5400000">
            <a:off x="5362575" y="2586038"/>
            <a:ext cx="0" cy="2343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29" name="Oval 235"/>
          <p:cNvSpPr>
            <a:spLocks noChangeArrowheads="1"/>
          </p:cNvSpPr>
          <p:nvPr/>
        </p:nvSpPr>
        <p:spPr bwMode="auto">
          <a:xfrm rot="19801412" flipH="1">
            <a:off x="5643563" y="2300288"/>
            <a:ext cx="222250" cy="2174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Oval 236"/>
          <p:cNvSpPr>
            <a:spLocks noChangeArrowheads="1"/>
          </p:cNvSpPr>
          <p:nvPr/>
        </p:nvSpPr>
        <p:spPr bwMode="auto">
          <a:xfrm rot="14426830" flipH="1">
            <a:off x="6030913" y="2967038"/>
            <a:ext cx="217487" cy="2301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Line 237"/>
          <p:cNvSpPr>
            <a:spLocks noChangeShapeType="1"/>
          </p:cNvSpPr>
          <p:nvPr/>
        </p:nvSpPr>
        <p:spPr bwMode="auto">
          <a:xfrm rot="19801412" flipH="1">
            <a:off x="5951538" y="1555750"/>
            <a:ext cx="0" cy="2359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32" name="Line 238"/>
          <p:cNvSpPr>
            <a:spLocks noChangeShapeType="1"/>
          </p:cNvSpPr>
          <p:nvPr/>
        </p:nvSpPr>
        <p:spPr bwMode="auto">
          <a:xfrm>
            <a:off x="4583113" y="3084513"/>
            <a:ext cx="15541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33" name="Line 239"/>
          <p:cNvSpPr>
            <a:spLocks noChangeShapeType="1"/>
          </p:cNvSpPr>
          <p:nvPr/>
        </p:nvSpPr>
        <p:spPr bwMode="auto">
          <a:xfrm>
            <a:off x="4978400" y="2411413"/>
            <a:ext cx="777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34" name="Line 240"/>
          <p:cNvSpPr>
            <a:spLocks noChangeShapeType="1"/>
          </p:cNvSpPr>
          <p:nvPr/>
        </p:nvSpPr>
        <p:spPr bwMode="auto">
          <a:xfrm flipV="1">
            <a:off x="4972050" y="2409825"/>
            <a:ext cx="796925" cy="1355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35" name="Line 241"/>
          <p:cNvSpPr>
            <a:spLocks noChangeShapeType="1"/>
          </p:cNvSpPr>
          <p:nvPr/>
        </p:nvSpPr>
        <p:spPr bwMode="auto">
          <a:xfrm flipV="1">
            <a:off x="5749925" y="3082925"/>
            <a:ext cx="400050" cy="682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36" name="Line 242"/>
          <p:cNvSpPr>
            <a:spLocks noChangeShapeType="1"/>
          </p:cNvSpPr>
          <p:nvPr/>
        </p:nvSpPr>
        <p:spPr bwMode="auto">
          <a:xfrm flipH="1" flipV="1">
            <a:off x="4586288" y="3078163"/>
            <a:ext cx="392112" cy="668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37" name="Line 243"/>
          <p:cNvSpPr>
            <a:spLocks noChangeShapeType="1"/>
          </p:cNvSpPr>
          <p:nvPr/>
        </p:nvSpPr>
        <p:spPr bwMode="auto">
          <a:xfrm flipH="1" flipV="1">
            <a:off x="4972050" y="2408238"/>
            <a:ext cx="800100" cy="1357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38" name="Oval 244"/>
          <p:cNvSpPr>
            <a:spLocks noChangeArrowheads="1"/>
          </p:cNvSpPr>
          <p:nvPr/>
        </p:nvSpPr>
        <p:spPr bwMode="auto">
          <a:xfrm>
            <a:off x="4879975" y="2740025"/>
            <a:ext cx="188913" cy="201613"/>
          </a:xfrm>
          <a:prstGeom prst="ellipse">
            <a:avLst/>
          </a:prstGeom>
          <a:solidFill>
            <a:srgbClr val="FD8FA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Oval 245"/>
          <p:cNvSpPr>
            <a:spLocks noChangeArrowheads="1"/>
          </p:cNvSpPr>
          <p:nvPr/>
        </p:nvSpPr>
        <p:spPr bwMode="auto">
          <a:xfrm>
            <a:off x="4492625" y="3424238"/>
            <a:ext cx="187325" cy="203200"/>
          </a:xfrm>
          <a:prstGeom prst="ellipse">
            <a:avLst/>
          </a:prstGeom>
          <a:solidFill>
            <a:srgbClr val="FD8FA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Oval 246"/>
          <p:cNvSpPr>
            <a:spLocks noChangeArrowheads="1"/>
          </p:cNvSpPr>
          <p:nvPr/>
        </p:nvSpPr>
        <p:spPr bwMode="auto">
          <a:xfrm>
            <a:off x="5276850" y="2066925"/>
            <a:ext cx="188913" cy="201613"/>
          </a:xfrm>
          <a:prstGeom prst="ellipse">
            <a:avLst/>
          </a:prstGeom>
          <a:solidFill>
            <a:srgbClr val="FD8FA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Oval 247"/>
          <p:cNvSpPr>
            <a:spLocks noChangeArrowheads="1"/>
          </p:cNvSpPr>
          <p:nvPr/>
        </p:nvSpPr>
        <p:spPr bwMode="auto">
          <a:xfrm>
            <a:off x="5667375" y="2754313"/>
            <a:ext cx="188913" cy="201612"/>
          </a:xfrm>
          <a:prstGeom prst="ellipse">
            <a:avLst/>
          </a:prstGeom>
          <a:solidFill>
            <a:srgbClr val="FD8FA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Oval 248"/>
          <p:cNvSpPr>
            <a:spLocks noChangeArrowheads="1"/>
          </p:cNvSpPr>
          <p:nvPr/>
        </p:nvSpPr>
        <p:spPr bwMode="auto">
          <a:xfrm>
            <a:off x="5278438" y="3424238"/>
            <a:ext cx="188912" cy="203200"/>
          </a:xfrm>
          <a:prstGeom prst="ellipse">
            <a:avLst/>
          </a:prstGeom>
          <a:solidFill>
            <a:srgbClr val="FD8FA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Oval 249"/>
          <p:cNvSpPr>
            <a:spLocks noChangeArrowheads="1"/>
          </p:cNvSpPr>
          <p:nvPr/>
        </p:nvSpPr>
        <p:spPr bwMode="auto">
          <a:xfrm>
            <a:off x="6054725" y="3429000"/>
            <a:ext cx="187325" cy="201613"/>
          </a:xfrm>
          <a:prstGeom prst="ellipse">
            <a:avLst/>
          </a:prstGeom>
          <a:solidFill>
            <a:srgbClr val="FD8FA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Oval 250"/>
          <p:cNvSpPr>
            <a:spLocks noChangeArrowheads="1"/>
          </p:cNvSpPr>
          <p:nvPr/>
        </p:nvSpPr>
        <p:spPr bwMode="auto">
          <a:xfrm>
            <a:off x="5284788" y="2538413"/>
            <a:ext cx="188912" cy="201612"/>
          </a:xfrm>
          <a:prstGeom prst="ellipse">
            <a:avLst/>
          </a:prstGeom>
          <a:solidFill>
            <a:srgbClr val="AFFFEA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Oval 251"/>
          <p:cNvSpPr>
            <a:spLocks noChangeArrowheads="1"/>
          </p:cNvSpPr>
          <p:nvPr/>
        </p:nvSpPr>
        <p:spPr bwMode="auto">
          <a:xfrm>
            <a:off x="4891088" y="3209925"/>
            <a:ext cx="187325" cy="201613"/>
          </a:xfrm>
          <a:prstGeom prst="ellipse">
            <a:avLst/>
          </a:prstGeom>
          <a:solidFill>
            <a:srgbClr val="AFFFEA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Oval 252"/>
          <p:cNvSpPr>
            <a:spLocks noChangeArrowheads="1"/>
          </p:cNvSpPr>
          <p:nvPr/>
        </p:nvSpPr>
        <p:spPr bwMode="auto">
          <a:xfrm>
            <a:off x="5662613" y="3209925"/>
            <a:ext cx="187325" cy="201613"/>
          </a:xfrm>
          <a:prstGeom prst="ellipse">
            <a:avLst/>
          </a:prstGeom>
          <a:solidFill>
            <a:srgbClr val="AFFFEA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253"/>
          <p:cNvGrpSpPr>
            <a:grpSpLocks/>
          </p:cNvGrpSpPr>
          <p:nvPr/>
        </p:nvGrpSpPr>
        <p:grpSpPr bwMode="auto">
          <a:xfrm>
            <a:off x="6684963" y="1582738"/>
            <a:ext cx="2459037" cy="1192212"/>
            <a:chOff x="4321" y="1372"/>
            <a:chExt cx="1329" cy="751"/>
          </a:xfrm>
        </p:grpSpPr>
        <p:sp>
          <p:nvSpPr>
            <p:cNvPr id="39020" name="Oval 254"/>
            <p:cNvSpPr>
              <a:spLocks noChangeArrowheads="1"/>
            </p:cNvSpPr>
            <p:nvPr/>
          </p:nvSpPr>
          <p:spPr bwMode="auto">
            <a:xfrm>
              <a:off x="4321" y="1445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1" name="Text Box 255"/>
            <p:cNvSpPr txBox="1">
              <a:spLocks noChangeArrowheads="1"/>
            </p:cNvSpPr>
            <p:nvPr/>
          </p:nvSpPr>
          <p:spPr bwMode="auto">
            <a:xfrm>
              <a:off x="4416" y="1372"/>
              <a:ext cx="1234" cy="751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atoms in plane</a:t>
              </a:r>
            </a:p>
            <a:p>
              <a:pPr>
                <a:spcBef>
                  <a:spcPct val="50000"/>
                </a:spcBef>
              </a:pPr>
              <a:r>
                <a:rPr lang="en-US" sz="1800"/>
                <a:t>atoms above plane</a:t>
              </a:r>
            </a:p>
            <a:p>
              <a:pPr>
                <a:spcBef>
                  <a:spcPct val="50000"/>
                </a:spcBef>
              </a:pPr>
              <a:r>
                <a:rPr lang="en-US" sz="1800"/>
                <a:t>atoms below plane</a:t>
              </a:r>
            </a:p>
          </p:txBody>
        </p:sp>
        <p:sp>
          <p:nvSpPr>
            <p:cNvPr id="39022" name="Oval 256"/>
            <p:cNvSpPr>
              <a:spLocks noChangeArrowheads="1"/>
            </p:cNvSpPr>
            <p:nvPr/>
          </p:nvSpPr>
          <p:spPr bwMode="auto">
            <a:xfrm>
              <a:off x="4321" y="1707"/>
              <a:ext cx="92" cy="91"/>
            </a:xfrm>
            <a:prstGeom prst="ellipse">
              <a:avLst/>
            </a:prstGeom>
            <a:solidFill>
              <a:srgbClr val="FD8FA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3" name="Oval 257"/>
            <p:cNvSpPr>
              <a:spLocks noChangeArrowheads="1"/>
            </p:cNvSpPr>
            <p:nvPr/>
          </p:nvSpPr>
          <p:spPr bwMode="auto">
            <a:xfrm>
              <a:off x="4321" y="1969"/>
              <a:ext cx="92" cy="91"/>
            </a:xfrm>
            <a:prstGeom prst="ellipse">
              <a:avLst/>
            </a:prstGeom>
            <a:solidFill>
              <a:srgbClr val="AFFFEA"/>
            </a:solid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48" name="Line 258"/>
          <p:cNvSpPr>
            <a:spLocks noChangeShapeType="1"/>
          </p:cNvSpPr>
          <p:nvPr/>
        </p:nvSpPr>
        <p:spPr bwMode="auto">
          <a:xfrm flipV="1">
            <a:off x="5559425" y="1538288"/>
            <a:ext cx="231775" cy="115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49" name="Line 259"/>
          <p:cNvSpPr>
            <a:spLocks noChangeShapeType="1"/>
          </p:cNvSpPr>
          <p:nvPr/>
        </p:nvSpPr>
        <p:spPr bwMode="auto">
          <a:xfrm flipV="1">
            <a:off x="5929313" y="2214563"/>
            <a:ext cx="231775" cy="115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50" name="Line 261"/>
          <p:cNvSpPr>
            <a:spLocks noChangeShapeType="1"/>
          </p:cNvSpPr>
          <p:nvPr/>
        </p:nvSpPr>
        <p:spPr bwMode="auto">
          <a:xfrm>
            <a:off x="5632450" y="1611313"/>
            <a:ext cx="39052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8951" name="Line 262"/>
          <p:cNvSpPr>
            <a:spLocks noChangeShapeType="1"/>
          </p:cNvSpPr>
          <p:nvPr/>
        </p:nvSpPr>
        <p:spPr bwMode="auto">
          <a:xfrm>
            <a:off x="6343650" y="3062288"/>
            <a:ext cx="608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52" name="Line 263"/>
          <p:cNvSpPr>
            <a:spLocks noChangeShapeType="1"/>
          </p:cNvSpPr>
          <p:nvPr/>
        </p:nvSpPr>
        <p:spPr bwMode="auto">
          <a:xfrm>
            <a:off x="6713538" y="3765550"/>
            <a:ext cx="24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53" name="Line 264"/>
          <p:cNvSpPr>
            <a:spLocks noChangeShapeType="1"/>
          </p:cNvSpPr>
          <p:nvPr/>
        </p:nvSpPr>
        <p:spPr bwMode="auto">
          <a:xfrm>
            <a:off x="6807200" y="3062288"/>
            <a:ext cx="0" cy="696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8954" name="Line 194"/>
          <p:cNvSpPr>
            <a:spLocks noChangeShapeType="1"/>
          </p:cNvSpPr>
          <p:nvPr/>
        </p:nvSpPr>
        <p:spPr bwMode="auto">
          <a:xfrm flipV="1">
            <a:off x="4208463" y="3062288"/>
            <a:ext cx="392112" cy="696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55" name="Line 195"/>
          <p:cNvSpPr>
            <a:spLocks noChangeShapeType="1"/>
          </p:cNvSpPr>
          <p:nvPr/>
        </p:nvSpPr>
        <p:spPr bwMode="auto">
          <a:xfrm flipV="1">
            <a:off x="4987925" y="3054350"/>
            <a:ext cx="403225" cy="7159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56" name="Line 196"/>
          <p:cNvSpPr>
            <a:spLocks noChangeShapeType="1"/>
          </p:cNvSpPr>
          <p:nvPr/>
        </p:nvSpPr>
        <p:spPr bwMode="auto">
          <a:xfrm>
            <a:off x="4589463" y="3068638"/>
            <a:ext cx="787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57" name="AutoShape 391"/>
          <p:cNvSpPr>
            <a:spLocks noChangeAspect="1" noChangeArrowheads="1" noTextEdit="1"/>
          </p:cNvSpPr>
          <p:nvPr/>
        </p:nvSpPr>
        <p:spPr bwMode="auto">
          <a:xfrm>
            <a:off x="6992938" y="3003550"/>
            <a:ext cx="9969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58" name="Line 393"/>
          <p:cNvSpPr>
            <a:spLocks noChangeShapeType="1"/>
          </p:cNvSpPr>
          <p:nvPr/>
        </p:nvSpPr>
        <p:spPr bwMode="auto">
          <a:xfrm>
            <a:off x="7629525" y="3433763"/>
            <a:ext cx="1651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59" name="Line 394"/>
          <p:cNvSpPr>
            <a:spLocks noChangeShapeType="1"/>
          </p:cNvSpPr>
          <p:nvPr/>
        </p:nvSpPr>
        <p:spPr bwMode="auto">
          <a:xfrm flipV="1">
            <a:off x="7451725" y="3478213"/>
            <a:ext cx="34925" cy="190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60" name="Line 395"/>
          <p:cNvSpPr>
            <a:spLocks noChangeShapeType="1"/>
          </p:cNvSpPr>
          <p:nvPr/>
        </p:nvSpPr>
        <p:spPr bwMode="auto">
          <a:xfrm>
            <a:off x="7486650" y="3482975"/>
            <a:ext cx="50800" cy="2413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61" name="Line 396"/>
          <p:cNvSpPr>
            <a:spLocks noChangeShapeType="1"/>
          </p:cNvSpPr>
          <p:nvPr/>
        </p:nvSpPr>
        <p:spPr bwMode="auto">
          <a:xfrm flipV="1">
            <a:off x="7542213" y="3071813"/>
            <a:ext cx="66675" cy="6524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62" name="Line 397"/>
          <p:cNvSpPr>
            <a:spLocks noChangeShapeType="1"/>
          </p:cNvSpPr>
          <p:nvPr/>
        </p:nvSpPr>
        <p:spPr bwMode="auto">
          <a:xfrm>
            <a:off x="7608888" y="3071813"/>
            <a:ext cx="20796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63" name="Rectangle 398"/>
          <p:cNvSpPr>
            <a:spLocks noChangeArrowheads="1"/>
          </p:cNvSpPr>
          <p:nvPr/>
        </p:nvSpPr>
        <p:spPr bwMode="auto">
          <a:xfrm>
            <a:off x="7804150" y="3255963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i="1">
                <a:solidFill>
                  <a:srgbClr val="000000"/>
                </a:solidFill>
              </a:rPr>
              <a:t>a</a:t>
            </a:r>
            <a:endParaRPr lang="en-US" i="1"/>
          </a:p>
        </p:txBody>
      </p:sp>
      <p:sp>
        <p:nvSpPr>
          <p:cNvPr id="38964" name="Rectangle 399"/>
          <p:cNvSpPr>
            <a:spLocks noChangeArrowheads="1"/>
          </p:cNvSpPr>
          <p:nvPr/>
        </p:nvSpPr>
        <p:spPr bwMode="auto">
          <a:xfrm>
            <a:off x="7021513" y="3255963"/>
            <a:ext cx="1476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i="1">
                <a:solidFill>
                  <a:srgbClr val="000000"/>
                </a:solidFill>
              </a:rPr>
              <a:t>h</a:t>
            </a:r>
            <a:endParaRPr lang="en-US" i="1"/>
          </a:p>
        </p:txBody>
      </p:sp>
      <p:sp>
        <p:nvSpPr>
          <p:cNvPr id="38965" name="Rectangle 400"/>
          <p:cNvSpPr>
            <a:spLocks noChangeArrowheads="1"/>
          </p:cNvSpPr>
          <p:nvPr/>
        </p:nvSpPr>
        <p:spPr bwMode="auto">
          <a:xfrm>
            <a:off x="7648575" y="3471863"/>
            <a:ext cx="1333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38966" name="Rectangle 401"/>
          <p:cNvSpPr>
            <a:spLocks noChangeArrowheads="1"/>
          </p:cNvSpPr>
          <p:nvPr/>
        </p:nvSpPr>
        <p:spPr bwMode="auto">
          <a:xfrm>
            <a:off x="7648575" y="3089275"/>
            <a:ext cx="1333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38967" name="Rectangle 402"/>
          <p:cNvSpPr>
            <a:spLocks noChangeArrowheads="1"/>
          </p:cNvSpPr>
          <p:nvPr/>
        </p:nvSpPr>
        <p:spPr bwMode="auto">
          <a:xfrm>
            <a:off x="7229475" y="3228975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38968" name="AutoShape 403"/>
          <p:cNvSpPr>
            <a:spLocks noChangeAspect="1" noChangeArrowheads="1" noTextEdit="1"/>
          </p:cNvSpPr>
          <p:nvPr/>
        </p:nvSpPr>
        <p:spPr bwMode="auto">
          <a:xfrm>
            <a:off x="5794375" y="1535113"/>
            <a:ext cx="7366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69" name="Line 405"/>
          <p:cNvSpPr>
            <a:spLocks noChangeShapeType="1"/>
          </p:cNvSpPr>
          <p:nvPr/>
        </p:nvSpPr>
        <p:spPr bwMode="auto">
          <a:xfrm flipV="1">
            <a:off x="5853113" y="1804988"/>
            <a:ext cx="41275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70" name="Line 406"/>
          <p:cNvSpPr>
            <a:spLocks noChangeShapeType="1"/>
          </p:cNvSpPr>
          <p:nvPr/>
        </p:nvSpPr>
        <p:spPr bwMode="auto">
          <a:xfrm>
            <a:off x="5894388" y="1811338"/>
            <a:ext cx="57150" cy="1063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71" name="Line 407"/>
          <p:cNvSpPr>
            <a:spLocks noChangeShapeType="1"/>
          </p:cNvSpPr>
          <p:nvPr/>
        </p:nvSpPr>
        <p:spPr bwMode="auto">
          <a:xfrm flipV="1">
            <a:off x="5959475" y="1603375"/>
            <a:ext cx="76200" cy="314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72" name="Line 408"/>
          <p:cNvSpPr>
            <a:spLocks noChangeShapeType="1"/>
          </p:cNvSpPr>
          <p:nvPr/>
        </p:nvSpPr>
        <p:spPr bwMode="auto">
          <a:xfrm>
            <a:off x="6035675" y="1603375"/>
            <a:ext cx="1889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73" name="Rectangle 409"/>
          <p:cNvSpPr>
            <a:spLocks noChangeArrowheads="1"/>
          </p:cNvSpPr>
          <p:nvPr/>
        </p:nvSpPr>
        <p:spPr bwMode="auto">
          <a:xfrm>
            <a:off x="6299200" y="1617663"/>
            <a:ext cx="1762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000000"/>
                </a:solidFill>
              </a:rPr>
              <a:t>a</a:t>
            </a:r>
            <a:endParaRPr lang="en-US" i="1"/>
          </a:p>
        </p:txBody>
      </p:sp>
      <p:sp>
        <p:nvSpPr>
          <p:cNvPr id="38974" name="Rectangle 410"/>
          <p:cNvSpPr>
            <a:spLocks noChangeArrowheads="1"/>
          </p:cNvSpPr>
          <p:nvPr/>
        </p:nvSpPr>
        <p:spPr bwMode="auto">
          <a:xfrm>
            <a:off x="6224588" y="1617663"/>
            <a:ext cx="88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38975" name="Rectangle 411"/>
          <p:cNvSpPr>
            <a:spLocks noChangeArrowheads="1"/>
          </p:cNvSpPr>
          <p:nvPr/>
        </p:nvSpPr>
        <p:spPr bwMode="auto">
          <a:xfrm>
            <a:off x="6056313" y="1622425"/>
            <a:ext cx="158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38976" name="Line 193"/>
          <p:cNvSpPr>
            <a:spLocks noChangeShapeType="1"/>
          </p:cNvSpPr>
          <p:nvPr/>
        </p:nvSpPr>
        <p:spPr bwMode="auto">
          <a:xfrm>
            <a:off x="4189413" y="3759200"/>
            <a:ext cx="806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77" name="Text Box 415"/>
          <p:cNvSpPr txBox="1">
            <a:spLocks noChangeArrowheads="1"/>
          </p:cNvSpPr>
          <p:nvPr/>
        </p:nvSpPr>
        <p:spPr bwMode="auto">
          <a:xfrm rot="-3637336">
            <a:off x="3095626" y="2805112"/>
            <a:ext cx="1778000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2D repeat unit</a:t>
            </a:r>
          </a:p>
        </p:txBody>
      </p:sp>
      <p:sp>
        <p:nvSpPr>
          <p:cNvPr id="38978" name="Line 416"/>
          <p:cNvSpPr>
            <a:spLocks noChangeShapeType="1"/>
          </p:cNvSpPr>
          <p:nvPr/>
        </p:nvSpPr>
        <p:spPr bwMode="auto">
          <a:xfrm>
            <a:off x="4140200" y="3022600"/>
            <a:ext cx="2413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20" name="Group 437"/>
          <p:cNvGrpSpPr>
            <a:grpSpLocks/>
          </p:cNvGrpSpPr>
          <p:nvPr/>
        </p:nvGrpSpPr>
        <p:grpSpPr bwMode="auto">
          <a:xfrm>
            <a:off x="398463" y="4565650"/>
            <a:ext cx="8288337" cy="1900238"/>
            <a:chOff x="251" y="2876"/>
            <a:chExt cx="5221" cy="1197"/>
          </a:xfrm>
        </p:grpSpPr>
        <p:sp>
          <p:nvSpPr>
            <p:cNvPr id="38980" name="Rectangle 198"/>
            <p:cNvSpPr>
              <a:spLocks noChangeArrowheads="1"/>
            </p:cNvSpPr>
            <p:nvPr/>
          </p:nvSpPr>
          <p:spPr bwMode="auto">
            <a:xfrm>
              <a:off x="1941" y="3044"/>
              <a:ext cx="174" cy="344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1" name="Rectangle 200"/>
            <p:cNvSpPr>
              <a:spLocks noChangeArrowheads="1"/>
            </p:cNvSpPr>
            <p:nvPr/>
          </p:nvSpPr>
          <p:spPr bwMode="auto">
            <a:xfrm>
              <a:off x="1971" y="3125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en-US" sz="2000"/>
            </a:p>
          </p:txBody>
        </p:sp>
        <p:sp>
          <p:nvSpPr>
            <p:cNvPr id="38982" name="Line 205"/>
            <p:cNvSpPr>
              <a:spLocks noChangeShapeType="1"/>
            </p:cNvSpPr>
            <p:nvPr/>
          </p:nvSpPr>
          <p:spPr bwMode="auto">
            <a:xfrm>
              <a:off x="1629" y="3439"/>
              <a:ext cx="79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983" name="Rectangle 217"/>
            <p:cNvSpPr>
              <a:spLocks noChangeArrowheads="1"/>
            </p:cNvSpPr>
            <p:nvPr/>
          </p:nvSpPr>
          <p:spPr bwMode="auto">
            <a:xfrm>
              <a:off x="2509" y="3359"/>
              <a:ext cx="16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38984" name="Rectangle 223"/>
            <p:cNvSpPr>
              <a:spLocks noChangeArrowheads="1"/>
            </p:cNvSpPr>
            <p:nvPr/>
          </p:nvSpPr>
          <p:spPr bwMode="auto">
            <a:xfrm>
              <a:off x="3591" y="3339"/>
              <a:ext cx="16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38985" name="Line 348"/>
            <p:cNvSpPr>
              <a:spLocks noChangeShapeType="1"/>
            </p:cNvSpPr>
            <p:nvPr/>
          </p:nvSpPr>
          <p:spPr bwMode="auto">
            <a:xfrm>
              <a:off x="2987" y="3493"/>
              <a:ext cx="50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986" name="Rectangle 350"/>
            <p:cNvSpPr>
              <a:spLocks noChangeArrowheads="1"/>
            </p:cNvSpPr>
            <p:nvPr/>
          </p:nvSpPr>
          <p:spPr bwMode="auto">
            <a:xfrm>
              <a:off x="3099" y="3509"/>
              <a:ext cx="31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nm</a:t>
              </a:r>
              <a:r>
                <a:rPr lang="en-US" sz="2200" baseline="30000">
                  <a:solidFill>
                    <a:srgbClr val="000000"/>
                  </a:solidFill>
                </a:rPr>
                <a:t>2</a:t>
              </a:r>
              <a:endParaRPr lang="en-US" sz="2200"/>
            </a:p>
          </p:txBody>
        </p:sp>
        <p:sp>
          <p:nvSpPr>
            <p:cNvPr id="38987" name="Rectangle 351"/>
            <p:cNvSpPr>
              <a:spLocks noChangeArrowheads="1"/>
            </p:cNvSpPr>
            <p:nvPr/>
          </p:nvSpPr>
          <p:spPr bwMode="auto">
            <a:xfrm>
              <a:off x="3005" y="3269"/>
              <a:ext cx="48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atoms</a:t>
              </a:r>
              <a:endParaRPr lang="en-US" sz="2200"/>
            </a:p>
          </p:txBody>
        </p:sp>
        <p:sp>
          <p:nvSpPr>
            <p:cNvPr id="38988" name="Rectangle 355"/>
            <p:cNvSpPr>
              <a:spLocks noChangeArrowheads="1"/>
            </p:cNvSpPr>
            <p:nvPr/>
          </p:nvSpPr>
          <p:spPr bwMode="auto">
            <a:xfrm>
              <a:off x="2726" y="3363"/>
              <a:ext cx="24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7.0</a:t>
              </a:r>
              <a:endParaRPr lang="en-US" sz="2200"/>
            </a:p>
          </p:txBody>
        </p:sp>
        <p:sp>
          <p:nvSpPr>
            <p:cNvPr id="38989" name="Rectangle 191"/>
            <p:cNvSpPr>
              <a:spLocks noChangeArrowheads="1"/>
            </p:cNvSpPr>
            <p:nvPr/>
          </p:nvSpPr>
          <p:spPr bwMode="auto">
            <a:xfrm>
              <a:off x="3899" y="3167"/>
              <a:ext cx="1573" cy="62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430"/>
            <p:cNvGrpSpPr>
              <a:grpSpLocks/>
            </p:cNvGrpSpPr>
            <p:nvPr/>
          </p:nvGrpSpPr>
          <p:grpSpPr bwMode="auto">
            <a:xfrm>
              <a:off x="4916" y="3270"/>
              <a:ext cx="491" cy="450"/>
              <a:chOff x="4868" y="3230"/>
              <a:chExt cx="491" cy="450"/>
            </a:xfrm>
          </p:grpSpPr>
          <p:sp>
            <p:nvSpPr>
              <p:cNvPr id="39017" name="Line 359"/>
              <p:cNvSpPr>
                <a:spLocks noChangeShapeType="1"/>
              </p:cNvSpPr>
              <p:nvPr/>
            </p:nvSpPr>
            <p:spPr bwMode="auto">
              <a:xfrm>
                <a:off x="4868" y="3452"/>
                <a:ext cx="483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18" name="Rectangle 362"/>
              <p:cNvSpPr>
                <a:spLocks noChangeArrowheads="1"/>
              </p:cNvSpPr>
              <p:nvPr/>
            </p:nvSpPr>
            <p:spPr bwMode="auto">
              <a:xfrm>
                <a:off x="5037" y="3469"/>
                <a:ext cx="21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>
                    <a:solidFill>
                      <a:srgbClr val="000000"/>
                    </a:solidFill>
                  </a:rPr>
                  <a:t>m</a:t>
                </a:r>
                <a:r>
                  <a:rPr lang="en-US" sz="2200" baseline="30000">
                    <a:solidFill>
                      <a:srgbClr val="000000"/>
                    </a:solidFill>
                  </a:rPr>
                  <a:t>2</a:t>
                </a:r>
                <a:endParaRPr lang="en-US" sz="2200"/>
              </a:p>
            </p:txBody>
          </p:sp>
          <p:sp>
            <p:nvSpPr>
              <p:cNvPr id="39019" name="Rectangle 363"/>
              <p:cNvSpPr>
                <a:spLocks noChangeArrowheads="1"/>
              </p:cNvSpPr>
              <p:nvPr/>
            </p:nvSpPr>
            <p:spPr bwMode="auto">
              <a:xfrm>
                <a:off x="4879" y="3230"/>
                <a:ext cx="480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>
                    <a:solidFill>
                      <a:srgbClr val="000000"/>
                    </a:solidFill>
                  </a:rPr>
                  <a:t>atoms</a:t>
                </a:r>
                <a:endParaRPr lang="en-US" sz="2200"/>
              </a:p>
            </p:txBody>
          </p:sp>
        </p:grpSp>
        <p:sp>
          <p:nvSpPr>
            <p:cNvPr id="38991" name="Rectangle 369"/>
            <p:cNvSpPr>
              <a:spLocks noChangeArrowheads="1"/>
            </p:cNvSpPr>
            <p:nvPr/>
          </p:nvSpPr>
          <p:spPr bwMode="auto">
            <a:xfrm>
              <a:off x="3974" y="3363"/>
              <a:ext cx="8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0.70 x 10</a:t>
              </a:r>
              <a:r>
                <a:rPr lang="en-US" sz="2200" baseline="30000">
                  <a:solidFill>
                    <a:srgbClr val="000000"/>
                  </a:solidFill>
                </a:rPr>
                <a:t>19</a:t>
              </a:r>
              <a:endParaRPr lang="en-US" sz="2200"/>
            </a:p>
          </p:txBody>
        </p:sp>
        <p:sp>
          <p:nvSpPr>
            <p:cNvPr id="38992" name="Rectangle 197"/>
            <p:cNvSpPr>
              <a:spLocks noChangeArrowheads="1"/>
            </p:cNvSpPr>
            <p:nvPr/>
          </p:nvSpPr>
          <p:spPr bwMode="auto">
            <a:xfrm>
              <a:off x="1651" y="3484"/>
              <a:ext cx="755" cy="58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3" name="Line 374"/>
            <p:cNvSpPr>
              <a:spLocks noChangeShapeType="1"/>
            </p:cNvSpPr>
            <p:nvPr/>
          </p:nvSpPr>
          <p:spPr bwMode="auto">
            <a:xfrm flipV="1">
              <a:off x="1915" y="3673"/>
              <a:ext cx="23" cy="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22" name="Group 385"/>
            <p:cNvGrpSpPr>
              <a:grpSpLocks/>
            </p:cNvGrpSpPr>
            <p:nvPr/>
          </p:nvGrpSpPr>
          <p:grpSpPr bwMode="auto">
            <a:xfrm>
              <a:off x="1938" y="3557"/>
              <a:ext cx="195" cy="196"/>
              <a:chOff x="1786" y="3557"/>
              <a:chExt cx="195" cy="196"/>
            </a:xfrm>
          </p:grpSpPr>
          <p:sp>
            <p:nvSpPr>
              <p:cNvPr id="39012" name="Rectangle 382"/>
              <p:cNvSpPr>
                <a:spLocks noChangeArrowheads="1"/>
              </p:cNvSpPr>
              <p:nvPr/>
            </p:nvSpPr>
            <p:spPr bwMode="auto">
              <a:xfrm>
                <a:off x="1871" y="3561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</a:rPr>
                  <a:t>3</a:t>
                </a:r>
                <a:endParaRPr lang="en-US" sz="2000"/>
              </a:p>
            </p:txBody>
          </p:sp>
          <p:grpSp>
            <p:nvGrpSpPr>
              <p:cNvPr id="23" name="Group 384"/>
              <p:cNvGrpSpPr>
                <a:grpSpLocks/>
              </p:cNvGrpSpPr>
              <p:nvPr/>
            </p:nvGrpSpPr>
            <p:grpSpPr bwMode="auto">
              <a:xfrm>
                <a:off x="1786" y="3557"/>
                <a:ext cx="195" cy="181"/>
                <a:chOff x="1786" y="3557"/>
                <a:chExt cx="195" cy="181"/>
              </a:xfrm>
            </p:grpSpPr>
            <p:sp>
              <p:nvSpPr>
                <p:cNvPr id="39014" name="Line 375"/>
                <p:cNvSpPr>
                  <a:spLocks noChangeShapeType="1"/>
                </p:cNvSpPr>
                <p:nvPr/>
              </p:nvSpPr>
              <p:spPr bwMode="auto">
                <a:xfrm>
                  <a:off x="1786" y="3677"/>
                  <a:ext cx="32" cy="61"/>
                </a:xfrm>
                <a:prstGeom prst="line">
                  <a:avLst/>
                </a:prstGeom>
                <a:noFill/>
                <a:ln w="238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9015" name="Line 376"/>
                <p:cNvSpPr>
                  <a:spLocks noChangeShapeType="1"/>
                </p:cNvSpPr>
                <p:nvPr/>
              </p:nvSpPr>
              <p:spPr bwMode="auto">
                <a:xfrm flipV="1">
                  <a:off x="1822" y="3557"/>
                  <a:ext cx="43" cy="18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9016" name="Line 377"/>
                <p:cNvSpPr>
                  <a:spLocks noChangeShapeType="1"/>
                </p:cNvSpPr>
                <p:nvPr/>
              </p:nvSpPr>
              <p:spPr bwMode="auto">
                <a:xfrm>
                  <a:off x="1865" y="3557"/>
                  <a:ext cx="116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38995" name="Line 378"/>
            <p:cNvSpPr>
              <a:spLocks noChangeShapeType="1"/>
            </p:cNvSpPr>
            <p:nvPr/>
          </p:nvSpPr>
          <p:spPr bwMode="auto">
            <a:xfrm>
              <a:off x="1691" y="3794"/>
              <a:ext cx="45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996" name="Rectangle 379"/>
            <p:cNvSpPr>
              <a:spLocks noChangeArrowheads="1"/>
            </p:cNvSpPr>
            <p:nvPr/>
          </p:nvSpPr>
          <p:spPr bwMode="auto">
            <a:xfrm>
              <a:off x="2297" y="3663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38997" name="Rectangle 380"/>
            <p:cNvSpPr>
              <a:spLocks noChangeArrowheads="1"/>
            </p:cNvSpPr>
            <p:nvPr/>
          </p:nvSpPr>
          <p:spPr bwMode="auto">
            <a:xfrm>
              <a:off x="2167" y="3672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R</a:t>
              </a:r>
              <a:endParaRPr lang="en-US" sz="2000" i="1"/>
            </a:p>
          </p:txBody>
        </p:sp>
        <p:sp>
          <p:nvSpPr>
            <p:cNvPr id="38998" name="Rectangle 381"/>
            <p:cNvSpPr>
              <a:spLocks noChangeArrowheads="1"/>
            </p:cNvSpPr>
            <p:nvPr/>
          </p:nvSpPr>
          <p:spPr bwMode="auto">
            <a:xfrm>
              <a:off x="1867" y="3810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3</a:t>
              </a:r>
              <a:endParaRPr lang="en-US" sz="2000"/>
            </a:p>
          </p:txBody>
        </p:sp>
        <p:sp>
          <p:nvSpPr>
            <p:cNvPr id="38999" name="Rectangle 383"/>
            <p:cNvSpPr>
              <a:spLocks noChangeArrowheads="1"/>
            </p:cNvSpPr>
            <p:nvPr/>
          </p:nvSpPr>
          <p:spPr bwMode="auto">
            <a:xfrm>
              <a:off x="1719" y="356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16</a:t>
              </a:r>
              <a:endParaRPr lang="en-US" sz="2000"/>
            </a:p>
          </p:txBody>
        </p:sp>
        <p:grpSp>
          <p:nvGrpSpPr>
            <p:cNvPr id="24" name="Group 428"/>
            <p:cNvGrpSpPr>
              <a:grpSpLocks/>
            </p:cNvGrpSpPr>
            <p:nvPr/>
          </p:nvGrpSpPr>
          <p:grpSpPr bwMode="auto">
            <a:xfrm>
              <a:off x="251" y="2876"/>
              <a:ext cx="1350" cy="1126"/>
              <a:chOff x="131" y="2772"/>
              <a:chExt cx="1350" cy="1126"/>
            </a:xfrm>
          </p:grpSpPr>
          <p:sp>
            <p:nvSpPr>
              <p:cNvPr id="39001" name="Rectangle 417"/>
              <p:cNvSpPr>
                <a:spLocks noChangeArrowheads="1"/>
              </p:cNvSpPr>
              <p:nvPr/>
            </p:nvSpPr>
            <p:spPr bwMode="auto">
              <a:xfrm>
                <a:off x="131" y="3249"/>
                <a:ext cx="135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>
                    <a:solidFill>
                      <a:srgbClr val="000000"/>
                    </a:solidFill>
                  </a:rPr>
                  <a:t>Planar Density =</a:t>
                </a:r>
                <a:r>
                  <a:rPr lang="en-US">
                    <a:solidFill>
                      <a:srgbClr val="000000"/>
                    </a:solidFill>
                  </a:rPr>
                  <a:t> </a:t>
                </a:r>
                <a:endParaRPr lang="en-US"/>
              </a:p>
            </p:txBody>
          </p:sp>
          <p:grpSp>
            <p:nvGrpSpPr>
              <p:cNvPr id="25" name="Group 418"/>
              <p:cNvGrpSpPr>
                <a:grpSpLocks/>
              </p:cNvGrpSpPr>
              <p:nvPr/>
            </p:nvGrpSpPr>
            <p:grpSpPr bwMode="auto">
              <a:xfrm>
                <a:off x="191" y="2772"/>
                <a:ext cx="1010" cy="422"/>
                <a:chOff x="119" y="2772"/>
                <a:chExt cx="1010" cy="422"/>
              </a:xfrm>
            </p:grpSpPr>
            <p:sp>
              <p:nvSpPr>
                <p:cNvPr id="39009" name="Rectangle 419"/>
                <p:cNvSpPr>
                  <a:spLocks noChangeArrowheads="1"/>
                </p:cNvSpPr>
                <p:nvPr/>
              </p:nvSpPr>
              <p:spPr bwMode="auto">
                <a:xfrm>
                  <a:off x="406" y="2772"/>
                  <a:ext cx="435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9900"/>
                      </a:solidFill>
                    </a:rPr>
                    <a:t>atoms</a:t>
                  </a:r>
                  <a:endParaRPr lang="en-US" sz="2000"/>
                </a:p>
              </p:txBody>
            </p:sp>
            <p:sp>
              <p:nvSpPr>
                <p:cNvPr id="39010" name="Line 420"/>
                <p:cNvSpPr>
                  <a:spLocks noChangeShapeType="1"/>
                </p:cNvSpPr>
                <p:nvPr/>
              </p:nvSpPr>
              <p:spPr bwMode="auto">
                <a:xfrm>
                  <a:off x="119" y="2981"/>
                  <a:ext cx="1010" cy="2"/>
                </a:xfrm>
                <a:prstGeom prst="line">
                  <a:avLst/>
                </a:prstGeom>
                <a:noFill/>
                <a:ln w="254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901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21" y="3002"/>
                  <a:ext cx="100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9900"/>
                      </a:solidFill>
                    </a:rPr>
                    <a:t>2D repeat unit</a:t>
                  </a:r>
                  <a:endParaRPr lang="en-US" sz="2000"/>
                </a:p>
              </p:txBody>
            </p:sp>
          </p:grpSp>
          <p:sp>
            <p:nvSpPr>
              <p:cNvPr id="39003" name="Line 422"/>
              <p:cNvSpPr>
                <a:spLocks noChangeShapeType="1"/>
              </p:cNvSpPr>
              <p:nvPr/>
            </p:nvSpPr>
            <p:spPr bwMode="auto">
              <a:xfrm>
                <a:off x="1264" y="3000"/>
                <a:ext cx="192" cy="8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04" name="Line 423"/>
              <p:cNvSpPr>
                <a:spLocks noChangeShapeType="1"/>
              </p:cNvSpPr>
              <p:nvPr/>
            </p:nvSpPr>
            <p:spPr bwMode="auto">
              <a:xfrm flipV="1">
                <a:off x="1184" y="3528"/>
                <a:ext cx="256" cy="136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6" name="Group 424"/>
              <p:cNvGrpSpPr>
                <a:grpSpLocks/>
              </p:cNvGrpSpPr>
              <p:nvPr/>
            </p:nvGrpSpPr>
            <p:grpSpPr bwMode="auto">
              <a:xfrm>
                <a:off x="135" y="3476"/>
                <a:ext cx="1010" cy="422"/>
                <a:chOff x="919" y="3788"/>
                <a:chExt cx="1010" cy="422"/>
              </a:xfrm>
            </p:grpSpPr>
            <p:sp>
              <p:nvSpPr>
                <p:cNvPr id="39006" name="Rectangle 425"/>
                <p:cNvSpPr>
                  <a:spLocks noChangeArrowheads="1"/>
                </p:cNvSpPr>
                <p:nvPr/>
              </p:nvSpPr>
              <p:spPr bwMode="auto">
                <a:xfrm>
                  <a:off x="1264" y="3788"/>
                  <a:ext cx="32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66FF"/>
                      </a:solidFill>
                    </a:rPr>
                    <a:t>area</a:t>
                  </a:r>
                </a:p>
              </p:txBody>
            </p:sp>
            <p:sp>
              <p:nvSpPr>
                <p:cNvPr id="39007" name="Line 426"/>
                <p:cNvSpPr>
                  <a:spLocks noChangeShapeType="1"/>
                </p:cNvSpPr>
                <p:nvPr/>
              </p:nvSpPr>
              <p:spPr bwMode="auto">
                <a:xfrm>
                  <a:off x="919" y="3997"/>
                  <a:ext cx="1010" cy="2"/>
                </a:xfrm>
                <a:prstGeom prst="line">
                  <a:avLst/>
                </a:prstGeom>
                <a:noFill/>
                <a:ln w="254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9008" name="Rectangle 427"/>
                <p:cNvSpPr>
                  <a:spLocks noChangeArrowheads="1"/>
                </p:cNvSpPr>
                <p:nvPr/>
              </p:nvSpPr>
              <p:spPr bwMode="auto">
                <a:xfrm>
                  <a:off x="922" y="4018"/>
                  <a:ext cx="100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66FF"/>
                      </a:solidFill>
                    </a:rPr>
                    <a:t>2D repeat unit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369570"/>
            <a:ext cx="8564880" cy="6118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44" y="2705576"/>
            <a:ext cx="3276600" cy="3596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/>
          <a:lstStyle/>
          <a:p>
            <a:r>
              <a:rPr lang="en-US" dirty="0" smtClean="0"/>
              <a:t>Octahedral interstitial 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2348880"/>
            <a:ext cx="1594520" cy="892696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FCC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688632" y="2348880"/>
            <a:ext cx="1594520" cy="8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BCC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548680"/>
            <a:ext cx="896448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IN" sz="2400" dirty="0" smtClean="0">
                <a:solidFill>
                  <a:srgbClr val="008000"/>
                </a:solidFill>
              </a:rPr>
              <a:t>The space in the interstices between </a:t>
            </a:r>
            <a:r>
              <a:rPr lang="en-IN" sz="2400" b="1" dirty="0" smtClean="0">
                <a:solidFill>
                  <a:srgbClr val="008000"/>
                </a:solidFill>
              </a:rPr>
              <a:t>6</a:t>
            </a:r>
            <a:r>
              <a:rPr lang="en-IN" sz="2400" dirty="0" smtClean="0">
                <a:solidFill>
                  <a:srgbClr val="008000"/>
                </a:solidFill>
              </a:rPr>
              <a:t> regular atoms that form an octahedron. </a:t>
            </a:r>
          </a:p>
          <a:p>
            <a:pPr lvl="0" eaLnBrk="0" hangingPunct="0">
              <a:spcBef>
                <a:spcPct val="20000"/>
              </a:spcBef>
            </a:pPr>
            <a:r>
              <a:rPr lang="en-IN" sz="2400" dirty="0" smtClean="0">
                <a:solidFill>
                  <a:srgbClr val="0000FF"/>
                </a:solidFill>
              </a:rPr>
              <a:t>Four regular atoms are positioned in a plane, the other two are in a symmetrical position just above or below.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2751311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12/4 +1 = 4 positions per unit </a:t>
            </a:r>
            <a:r>
              <a:rPr lang="fr-FR" sz="2400" b="1" dirty="0" err="1" smtClean="0">
                <a:solidFill>
                  <a:srgbClr val="FF0000"/>
                </a:solidFill>
              </a:rPr>
              <a:t>cell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96336" y="2564904"/>
            <a:ext cx="1547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12/4 + 6/2 = 6 positions per unit </a:t>
            </a:r>
            <a:r>
              <a:rPr lang="fr-FR" sz="2400" b="1" dirty="0" err="1" smtClean="0">
                <a:solidFill>
                  <a:srgbClr val="FF0000"/>
                </a:solidFill>
              </a:rPr>
              <a:t>cell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519772" y="4401108"/>
            <a:ext cx="352839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53" y="3241576"/>
            <a:ext cx="3924300" cy="3268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636912"/>
            <a:ext cx="3139440" cy="3604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/>
          <a:lstStyle/>
          <a:p>
            <a:r>
              <a:rPr lang="en-US" dirty="0" smtClean="0"/>
              <a:t>Tetrahedral interstitial 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2348880"/>
            <a:ext cx="1594520" cy="892696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FCC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688632" y="2348880"/>
            <a:ext cx="1594520" cy="8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BCC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548680"/>
            <a:ext cx="896448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IN" sz="2400" dirty="0" smtClean="0">
                <a:solidFill>
                  <a:srgbClr val="008000"/>
                </a:solidFill>
              </a:rPr>
              <a:t>The </a:t>
            </a:r>
            <a:r>
              <a:rPr lang="en-IN" sz="2400" dirty="0" err="1" smtClean="0">
                <a:solidFill>
                  <a:srgbClr val="008000"/>
                </a:solidFill>
              </a:rPr>
              <a:t>center</a:t>
            </a:r>
            <a:r>
              <a:rPr lang="en-IN" sz="2400" dirty="0" smtClean="0">
                <a:solidFill>
                  <a:srgbClr val="008000"/>
                </a:solidFill>
              </a:rPr>
              <a:t> of a </a:t>
            </a:r>
            <a:r>
              <a:rPr lang="en-IN" sz="2400" dirty="0" err="1" smtClean="0">
                <a:solidFill>
                  <a:srgbClr val="008000"/>
                </a:solidFill>
              </a:rPr>
              <a:t>tetrahedra</a:t>
            </a:r>
            <a:r>
              <a:rPr lang="en-IN" sz="2400" dirty="0" smtClean="0">
                <a:solidFill>
                  <a:srgbClr val="008000"/>
                </a:solidFill>
              </a:rPr>
              <a:t> formed by four lattice atoms</a:t>
            </a:r>
            <a:r>
              <a:rPr lang="en-IN" sz="2400" dirty="0" smtClean="0"/>
              <a:t>. </a:t>
            </a:r>
          </a:p>
          <a:p>
            <a:pPr lvl="0" eaLnBrk="0" hangingPunct="0">
              <a:spcBef>
                <a:spcPct val="20000"/>
              </a:spcBef>
            </a:pPr>
            <a:r>
              <a:rPr lang="en-IN" sz="2400" dirty="0" smtClean="0">
                <a:solidFill>
                  <a:srgbClr val="0000FF"/>
                </a:solidFill>
              </a:rPr>
              <a:t>Three atoms, touching each other, are in plane; the fourth atom sits in the symmetrical position on top.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275131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8 positions per unit </a:t>
            </a:r>
            <a:r>
              <a:rPr lang="fr-FR" sz="2400" b="1" dirty="0" err="1" smtClean="0">
                <a:solidFill>
                  <a:srgbClr val="FF0000"/>
                </a:solidFill>
              </a:rPr>
              <a:t>cell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96336" y="2564904"/>
            <a:ext cx="1547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(6 · 4)/2 = 12 positions per unit </a:t>
            </a:r>
            <a:r>
              <a:rPr lang="fr-FR" sz="2400" b="1" dirty="0" err="1" smtClean="0">
                <a:solidFill>
                  <a:srgbClr val="FF0000"/>
                </a:solidFill>
              </a:rPr>
              <a:t>cell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519772" y="4401108"/>
            <a:ext cx="352839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41" y="3241576"/>
            <a:ext cx="3474720" cy="2948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index to 4 index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8460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we need 4 index system?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08000"/>
                </a:solidFill>
              </a:rPr>
              <a:t>In 4 index system, Indices reveal </a:t>
            </a:r>
            <a:r>
              <a:rPr lang="en-US" sz="2800" dirty="0" err="1" smtClean="0">
                <a:solidFill>
                  <a:srgbClr val="008000"/>
                </a:solidFill>
              </a:rPr>
              <a:t>crystallographically</a:t>
            </a:r>
            <a:r>
              <a:rPr lang="en-US" sz="2800" dirty="0" smtClean="0">
                <a:solidFill>
                  <a:srgbClr val="008000"/>
                </a:solidFill>
              </a:rPr>
              <a:t> equivalent directions</a:t>
            </a:r>
            <a:endParaRPr lang="en-IN" sz="28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9400"/>
            <a:ext cx="9144000" cy="685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3 index (Miller indices) to 4 index (Miller-</a:t>
            </a:r>
            <a:r>
              <a:rPr lang="en-US" sz="3600" dirty="0" err="1" smtClean="0">
                <a:latin typeface="Times New Roman" charset="0"/>
                <a:ea typeface="Times New Roman" charset="0"/>
                <a:cs typeface="Times New Roman" charset="0"/>
              </a:rPr>
              <a:t>Bravais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 indices)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294408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u="sng" dirty="0" smtClean="0">
                <a:latin typeface="Times New Roman" charset="0"/>
                <a:ea typeface="Times New Roman" charset="0"/>
                <a:cs typeface="Times New Roman" charset="0"/>
              </a:rPr>
              <a:t>Hexagonal Crystals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eaLnBrk="1" hangingPunct="1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4 parameter Miller-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Bravais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lattice coordinates are related to the direction indices (i.e., </a:t>
            </a:r>
            <a:r>
              <a:rPr lang="en-US" sz="2000" i="1" dirty="0" err="1" smtClean="0">
                <a:latin typeface="Times New Roman" charset="0"/>
                <a:ea typeface="Times New Roman" charset="0"/>
                <a:cs typeface="Times New Roman" charset="0"/>
              </a:rPr>
              <a:t>u</a:t>
            </a:r>
            <a:r>
              <a:rPr lang="en-US" sz="2000" dirty="0" err="1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lang="en-US" sz="2000" i="1" dirty="0" err="1" smtClean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n-US" sz="2000" dirty="0" err="1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lang="en-US" sz="2000" i="1" dirty="0" err="1" smtClean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20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) as follows.</a:t>
            </a:r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4884738" y="3220045"/>
            <a:ext cx="2660650" cy="3089275"/>
            <a:chOff x="3077" y="1802"/>
            <a:chExt cx="1676" cy="1946"/>
          </a:xfrm>
        </p:grpSpPr>
        <p:sp>
          <p:nvSpPr>
            <p:cNvPr id="31766" name="AutoShape 9"/>
            <p:cNvSpPr>
              <a:spLocks noChangeAspect="1" noChangeArrowheads="1" noTextEdit="1"/>
            </p:cNvSpPr>
            <p:nvPr/>
          </p:nvSpPr>
          <p:spPr bwMode="auto">
            <a:xfrm>
              <a:off x="3077" y="1821"/>
              <a:ext cx="1676" cy="1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 sz="2400"/>
            </a:p>
          </p:txBody>
        </p:sp>
        <p:sp>
          <p:nvSpPr>
            <p:cNvPr id="31767" name="Rectangle 56"/>
            <p:cNvSpPr>
              <a:spLocks noChangeArrowheads="1"/>
            </p:cNvSpPr>
            <p:nvPr/>
          </p:nvSpPr>
          <p:spPr bwMode="auto">
            <a:xfrm>
              <a:off x="3551" y="3495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Calibri" pitchFamily="34" charset="0"/>
              </a:endParaRPr>
            </a:p>
          </p:txBody>
        </p:sp>
        <p:sp>
          <p:nvSpPr>
            <p:cNvPr id="31768" name="Rectangle 59"/>
            <p:cNvSpPr>
              <a:spLocks noChangeArrowheads="1"/>
            </p:cNvSpPr>
            <p:nvPr/>
          </p:nvSpPr>
          <p:spPr bwMode="auto">
            <a:xfrm>
              <a:off x="3551" y="3193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Calibri" pitchFamily="34" charset="0"/>
              </a:endParaRPr>
            </a:p>
          </p:txBody>
        </p:sp>
        <p:sp>
          <p:nvSpPr>
            <p:cNvPr id="31769" name="Rectangle 61"/>
            <p:cNvSpPr>
              <a:spLocks noChangeArrowheads="1"/>
            </p:cNvSpPr>
            <p:nvPr/>
          </p:nvSpPr>
          <p:spPr bwMode="auto">
            <a:xfrm>
              <a:off x="3552" y="2775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Calibri" pitchFamily="34" charset="0"/>
              </a:endParaRPr>
            </a:p>
          </p:txBody>
        </p:sp>
        <p:sp>
          <p:nvSpPr>
            <p:cNvPr id="31770" name="Rectangle 13"/>
            <p:cNvSpPr>
              <a:spLocks noChangeArrowheads="1"/>
            </p:cNvSpPr>
            <p:nvPr/>
          </p:nvSpPr>
          <p:spPr bwMode="auto">
            <a:xfrm>
              <a:off x="3902" y="3507"/>
              <a:ext cx="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Calibri" pitchFamily="34" charset="0"/>
                </a:rPr>
                <a:t>'</a:t>
              </a:r>
              <a:endParaRPr lang="en-US" sz="2400">
                <a:latin typeface="Calibri" pitchFamily="34" charset="0"/>
              </a:endParaRPr>
            </a:p>
          </p:txBody>
        </p:sp>
        <p:sp>
          <p:nvSpPr>
            <p:cNvPr id="31771" name="Rectangle 14"/>
            <p:cNvSpPr>
              <a:spLocks noChangeArrowheads="1"/>
            </p:cNvSpPr>
            <p:nvPr/>
          </p:nvSpPr>
          <p:spPr bwMode="auto">
            <a:xfrm>
              <a:off x="3727" y="3507"/>
              <a:ext cx="1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Calibri" pitchFamily="34" charset="0"/>
                </a:rPr>
                <a:t>w</a:t>
              </a:r>
              <a:endParaRPr lang="en-US" sz="2400" i="1">
                <a:latin typeface="Calibri" pitchFamily="34" charset="0"/>
              </a:endParaRPr>
            </a:p>
          </p:txBody>
        </p:sp>
        <p:sp>
          <p:nvSpPr>
            <p:cNvPr id="31772" name="Rectangle 15"/>
            <p:cNvSpPr>
              <a:spLocks noChangeArrowheads="1"/>
            </p:cNvSpPr>
            <p:nvPr/>
          </p:nvSpPr>
          <p:spPr bwMode="auto">
            <a:xfrm>
              <a:off x="3359" y="3507"/>
              <a:ext cx="1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Calibri" pitchFamily="34" charset="0"/>
                </a:rPr>
                <a:t>w</a:t>
              </a:r>
              <a:endParaRPr lang="en-US" sz="2400" i="1">
                <a:latin typeface="Calibri" pitchFamily="34" charset="0"/>
              </a:endParaRPr>
            </a:p>
          </p:txBody>
        </p:sp>
        <p:sp>
          <p:nvSpPr>
            <p:cNvPr id="31773" name="Rectangle 21"/>
            <p:cNvSpPr>
              <a:spLocks noChangeArrowheads="1"/>
            </p:cNvSpPr>
            <p:nvPr/>
          </p:nvSpPr>
          <p:spPr bwMode="auto">
            <a:xfrm>
              <a:off x="3402" y="3205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Calibri" pitchFamily="34" charset="0"/>
                </a:rPr>
                <a:t>t</a:t>
              </a:r>
              <a:endParaRPr lang="en-US" sz="2400" i="1">
                <a:latin typeface="Calibri" pitchFamily="34" charset="0"/>
              </a:endParaRPr>
            </a:p>
          </p:txBody>
        </p:sp>
        <p:sp>
          <p:nvSpPr>
            <p:cNvPr id="31774" name="Rectangle 32"/>
            <p:cNvSpPr>
              <a:spLocks noChangeArrowheads="1"/>
            </p:cNvSpPr>
            <p:nvPr/>
          </p:nvSpPr>
          <p:spPr bwMode="auto">
            <a:xfrm>
              <a:off x="3381" y="2787"/>
              <a:ext cx="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Calibri" pitchFamily="34" charset="0"/>
                </a:rPr>
                <a:t>v</a:t>
              </a:r>
              <a:endParaRPr lang="en-US" sz="2400" i="1">
                <a:latin typeface="Calibri" pitchFamily="34" charset="0"/>
              </a:endParaRPr>
            </a:p>
          </p:txBody>
        </p:sp>
        <p:sp>
          <p:nvSpPr>
            <p:cNvPr id="31775" name="Rectangle 43"/>
            <p:cNvSpPr>
              <a:spLocks noChangeArrowheads="1"/>
            </p:cNvSpPr>
            <p:nvPr/>
          </p:nvSpPr>
          <p:spPr bwMode="auto">
            <a:xfrm>
              <a:off x="3375" y="2243"/>
              <a:ext cx="1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Calibri" pitchFamily="34" charset="0"/>
                </a:rPr>
                <a:t>u</a:t>
              </a:r>
              <a:endParaRPr lang="en-US" sz="2400" i="1">
                <a:latin typeface="Calibri" pitchFamily="34" charset="0"/>
              </a:endParaRPr>
            </a:p>
          </p:txBody>
        </p:sp>
        <p:grpSp>
          <p:nvGrpSpPr>
            <p:cNvPr id="3" name="Group 99"/>
            <p:cNvGrpSpPr>
              <a:grpSpLocks/>
            </p:cNvGrpSpPr>
            <p:nvPr/>
          </p:nvGrpSpPr>
          <p:grpSpPr bwMode="auto">
            <a:xfrm>
              <a:off x="3727" y="3193"/>
              <a:ext cx="605" cy="245"/>
              <a:chOff x="3698" y="3193"/>
              <a:chExt cx="605" cy="245"/>
            </a:xfrm>
          </p:grpSpPr>
          <p:sp>
            <p:nvSpPr>
              <p:cNvPr id="31818" name="Rectangle 17"/>
              <p:cNvSpPr>
                <a:spLocks noChangeArrowheads="1"/>
              </p:cNvSpPr>
              <p:nvPr/>
            </p:nvSpPr>
            <p:spPr bwMode="auto">
              <a:xfrm>
                <a:off x="4244" y="3205"/>
                <a:ext cx="5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)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819" name="Rectangle 18"/>
              <p:cNvSpPr>
                <a:spLocks noChangeArrowheads="1"/>
              </p:cNvSpPr>
              <p:nvPr/>
            </p:nvSpPr>
            <p:spPr bwMode="auto">
              <a:xfrm>
                <a:off x="4134" y="3205"/>
                <a:ext cx="8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i="1">
                    <a:solidFill>
                      <a:srgbClr val="000000"/>
                    </a:solidFill>
                    <a:latin typeface="Calibri" pitchFamily="34" charset="0"/>
                  </a:rPr>
                  <a:t>v</a:t>
                </a:r>
                <a:endParaRPr lang="en-US" sz="2400" i="1">
                  <a:latin typeface="Calibri" pitchFamily="34" charset="0"/>
                </a:endParaRPr>
              </a:p>
            </p:txBody>
          </p:sp>
          <p:sp>
            <p:nvSpPr>
              <p:cNvPr id="31820" name="Rectangle 19"/>
              <p:cNvSpPr>
                <a:spLocks noChangeArrowheads="1"/>
              </p:cNvSpPr>
              <p:nvPr/>
            </p:nvSpPr>
            <p:spPr bwMode="auto">
              <a:xfrm>
                <a:off x="3839" y="3205"/>
                <a:ext cx="10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i="1">
                    <a:solidFill>
                      <a:srgbClr val="000000"/>
                    </a:solidFill>
                    <a:latin typeface="Calibri" pitchFamily="34" charset="0"/>
                  </a:rPr>
                  <a:t>u</a:t>
                </a:r>
                <a:endParaRPr lang="en-US" sz="2400" i="1">
                  <a:latin typeface="Calibri" pitchFamily="34" charset="0"/>
                </a:endParaRPr>
              </a:p>
            </p:txBody>
          </p:sp>
          <p:sp>
            <p:nvSpPr>
              <p:cNvPr id="31821" name="Rectangle 20"/>
              <p:cNvSpPr>
                <a:spLocks noChangeArrowheads="1"/>
              </p:cNvSpPr>
              <p:nvPr/>
            </p:nvSpPr>
            <p:spPr bwMode="auto">
              <a:xfrm>
                <a:off x="3773" y="3205"/>
                <a:ext cx="5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(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822" name="Rectangle 57"/>
              <p:cNvSpPr>
                <a:spLocks noChangeArrowheads="1"/>
              </p:cNvSpPr>
              <p:nvPr/>
            </p:nvSpPr>
            <p:spPr bwMode="auto">
              <a:xfrm>
                <a:off x="4022" y="3193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+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823" name="Rectangle 58"/>
              <p:cNvSpPr>
                <a:spLocks noChangeArrowheads="1"/>
              </p:cNvSpPr>
              <p:nvPr/>
            </p:nvSpPr>
            <p:spPr bwMode="auto">
              <a:xfrm>
                <a:off x="3698" y="3193"/>
                <a:ext cx="6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-</a:t>
                </a:r>
                <a:endParaRPr lang="en-US" sz="2400">
                  <a:latin typeface="Calibri" pitchFamily="34" charset="0"/>
                </a:endParaRPr>
              </a:p>
            </p:txBody>
          </p:sp>
        </p:grp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3727" y="2660"/>
              <a:ext cx="812" cy="517"/>
              <a:chOff x="3723" y="2660"/>
              <a:chExt cx="812" cy="517"/>
            </a:xfrm>
          </p:grpSpPr>
          <p:sp>
            <p:nvSpPr>
              <p:cNvPr id="31807" name="Line 12"/>
              <p:cNvSpPr>
                <a:spLocks noChangeShapeType="1"/>
              </p:cNvSpPr>
              <p:nvPr/>
            </p:nvSpPr>
            <p:spPr bwMode="auto">
              <a:xfrm>
                <a:off x="3723" y="2927"/>
                <a:ext cx="13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sz="2400"/>
              </a:p>
            </p:txBody>
          </p:sp>
          <p:sp>
            <p:nvSpPr>
              <p:cNvPr id="31808" name="Rectangle 23"/>
              <p:cNvSpPr>
                <a:spLocks noChangeArrowheads="1"/>
              </p:cNvSpPr>
              <p:nvPr/>
            </p:nvSpPr>
            <p:spPr bwMode="auto">
              <a:xfrm>
                <a:off x="4476" y="2787"/>
                <a:ext cx="5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)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809" name="Rectangle 24"/>
              <p:cNvSpPr>
                <a:spLocks noChangeArrowheads="1"/>
              </p:cNvSpPr>
              <p:nvPr/>
            </p:nvSpPr>
            <p:spPr bwMode="auto">
              <a:xfrm>
                <a:off x="4434" y="2787"/>
                <a:ext cx="4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'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810" name="Rectangle 25"/>
              <p:cNvSpPr>
                <a:spLocks noChangeArrowheads="1"/>
              </p:cNvSpPr>
              <p:nvPr/>
            </p:nvSpPr>
            <p:spPr bwMode="auto">
              <a:xfrm>
                <a:off x="4317" y="2787"/>
                <a:ext cx="10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i="1">
                    <a:solidFill>
                      <a:srgbClr val="000000"/>
                    </a:solidFill>
                    <a:latin typeface="Calibri" pitchFamily="34" charset="0"/>
                  </a:rPr>
                  <a:t>u</a:t>
                </a:r>
                <a:endParaRPr lang="en-US" sz="2400" i="1">
                  <a:latin typeface="Calibri" pitchFamily="34" charset="0"/>
                </a:endParaRPr>
              </a:p>
            </p:txBody>
          </p:sp>
          <p:sp>
            <p:nvSpPr>
              <p:cNvPr id="31811" name="Rectangle 26"/>
              <p:cNvSpPr>
                <a:spLocks noChangeArrowheads="1"/>
              </p:cNvSpPr>
              <p:nvPr/>
            </p:nvSpPr>
            <p:spPr bwMode="auto">
              <a:xfrm>
                <a:off x="4184" y="2787"/>
                <a:ext cx="4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'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812" name="Rectangle 27"/>
              <p:cNvSpPr>
                <a:spLocks noChangeArrowheads="1"/>
              </p:cNvSpPr>
              <p:nvPr/>
            </p:nvSpPr>
            <p:spPr bwMode="auto">
              <a:xfrm>
                <a:off x="4074" y="2787"/>
                <a:ext cx="8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i="1">
                    <a:solidFill>
                      <a:srgbClr val="000000"/>
                    </a:solidFill>
                    <a:latin typeface="Calibri" pitchFamily="34" charset="0"/>
                  </a:rPr>
                  <a:t>v</a:t>
                </a:r>
                <a:endParaRPr lang="en-US" sz="2400" i="1">
                  <a:latin typeface="Calibri" pitchFamily="34" charset="0"/>
                </a:endParaRPr>
              </a:p>
            </p:txBody>
          </p:sp>
          <p:sp>
            <p:nvSpPr>
              <p:cNvPr id="31813" name="Rectangle 28"/>
              <p:cNvSpPr>
                <a:spLocks noChangeArrowheads="1"/>
              </p:cNvSpPr>
              <p:nvPr/>
            </p:nvSpPr>
            <p:spPr bwMode="auto">
              <a:xfrm>
                <a:off x="3952" y="2787"/>
                <a:ext cx="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2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814" name="Rectangle 29"/>
              <p:cNvSpPr>
                <a:spLocks noChangeArrowheads="1"/>
              </p:cNvSpPr>
              <p:nvPr/>
            </p:nvSpPr>
            <p:spPr bwMode="auto">
              <a:xfrm>
                <a:off x="3883" y="2787"/>
                <a:ext cx="5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(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815" name="Rectangle 30"/>
              <p:cNvSpPr>
                <a:spLocks noChangeArrowheads="1"/>
              </p:cNvSpPr>
              <p:nvPr/>
            </p:nvSpPr>
            <p:spPr bwMode="auto">
              <a:xfrm>
                <a:off x="3731" y="2944"/>
                <a:ext cx="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3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816" name="Rectangle 31"/>
              <p:cNvSpPr>
                <a:spLocks noChangeArrowheads="1"/>
              </p:cNvSpPr>
              <p:nvPr/>
            </p:nvSpPr>
            <p:spPr bwMode="auto">
              <a:xfrm>
                <a:off x="3729" y="2660"/>
                <a:ext cx="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1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817" name="Rectangle 60"/>
              <p:cNvSpPr>
                <a:spLocks noChangeArrowheads="1"/>
              </p:cNvSpPr>
              <p:nvPr/>
            </p:nvSpPr>
            <p:spPr bwMode="auto">
              <a:xfrm>
                <a:off x="4234" y="2775"/>
                <a:ext cx="6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-</a:t>
                </a:r>
                <a:endParaRPr lang="en-US" sz="2400">
                  <a:latin typeface="Calibri" pitchFamily="34" charset="0"/>
                </a:endParaRPr>
              </a:p>
            </p:txBody>
          </p:sp>
        </p:grpSp>
        <p:grpSp>
          <p:nvGrpSpPr>
            <p:cNvPr id="5" name="Group 97"/>
            <p:cNvGrpSpPr>
              <a:grpSpLocks/>
            </p:cNvGrpSpPr>
            <p:nvPr/>
          </p:nvGrpSpPr>
          <p:grpSpPr bwMode="auto">
            <a:xfrm>
              <a:off x="3727" y="2116"/>
              <a:ext cx="804" cy="517"/>
              <a:chOff x="3723" y="2116"/>
              <a:chExt cx="804" cy="517"/>
            </a:xfrm>
          </p:grpSpPr>
          <p:sp>
            <p:nvSpPr>
              <p:cNvPr id="31796" name="Line 11"/>
              <p:cNvSpPr>
                <a:spLocks noChangeShapeType="1"/>
              </p:cNvSpPr>
              <p:nvPr/>
            </p:nvSpPr>
            <p:spPr bwMode="auto">
              <a:xfrm>
                <a:off x="3723" y="2382"/>
                <a:ext cx="13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sz="2400"/>
              </a:p>
            </p:txBody>
          </p:sp>
          <p:sp>
            <p:nvSpPr>
              <p:cNvPr id="31797" name="Rectangle 34"/>
              <p:cNvSpPr>
                <a:spLocks noChangeArrowheads="1"/>
              </p:cNvSpPr>
              <p:nvPr/>
            </p:nvSpPr>
            <p:spPr bwMode="auto">
              <a:xfrm>
                <a:off x="4468" y="2243"/>
                <a:ext cx="5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)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798" name="Rectangle 35"/>
              <p:cNvSpPr>
                <a:spLocks noChangeArrowheads="1"/>
              </p:cNvSpPr>
              <p:nvPr/>
            </p:nvSpPr>
            <p:spPr bwMode="auto">
              <a:xfrm>
                <a:off x="4426" y="2243"/>
                <a:ext cx="4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'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799" name="Rectangle 36"/>
              <p:cNvSpPr>
                <a:spLocks noChangeArrowheads="1"/>
              </p:cNvSpPr>
              <p:nvPr/>
            </p:nvSpPr>
            <p:spPr bwMode="auto">
              <a:xfrm>
                <a:off x="4316" y="2243"/>
                <a:ext cx="8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i="1">
                    <a:solidFill>
                      <a:srgbClr val="000000"/>
                    </a:solidFill>
                    <a:latin typeface="Calibri" pitchFamily="34" charset="0"/>
                  </a:rPr>
                  <a:t>v</a:t>
                </a:r>
                <a:endParaRPr lang="en-US" sz="2400" i="1">
                  <a:latin typeface="Calibri" pitchFamily="34" charset="0"/>
                </a:endParaRPr>
              </a:p>
            </p:txBody>
          </p:sp>
          <p:sp>
            <p:nvSpPr>
              <p:cNvPr id="31800" name="Rectangle 37"/>
              <p:cNvSpPr>
                <a:spLocks noChangeArrowheads="1"/>
              </p:cNvSpPr>
              <p:nvPr/>
            </p:nvSpPr>
            <p:spPr bwMode="auto">
              <a:xfrm>
                <a:off x="4184" y="2243"/>
                <a:ext cx="4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'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801" name="Rectangle 38"/>
              <p:cNvSpPr>
                <a:spLocks noChangeArrowheads="1"/>
              </p:cNvSpPr>
              <p:nvPr/>
            </p:nvSpPr>
            <p:spPr bwMode="auto">
              <a:xfrm>
                <a:off x="4068" y="2243"/>
                <a:ext cx="10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i="1">
                    <a:solidFill>
                      <a:srgbClr val="000000"/>
                    </a:solidFill>
                    <a:latin typeface="Calibri" pitchFamily="34" charset="0"/>
                  </a:rPr>
                  <a:t>u</a:t>
                </a:r>
                <a:endParaRPr lang="en-US" sz="2400" i="1">
                  <a:latin typeface="Calibri" pitchFamily="34" charset="0"/>
                </a:endParaRPr>
              </a:p>
            </p:txBody>
          </p:sp>
          <p:sp>
            <p:nvSpPr>
              <p:cNvPr id="31802" name="Rectangle 39"/>
              <p:cNvSpPr>
                <a:spLocks noChangeArrowheads="1"/>
              </p:cNvSpPr>
              <p:nvPr/>
            </p:nvSpPr>
            <p:spPr bwMode="auto">
              <a:xfrm>
                <a:off x="3952" y="2243"/>
                <a:ext cx="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2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803" name="Rectangle 40"/>
              <p:cNvSpPr>
                <a:spLocks noChangeArrowheads="1"/>
              </p:cNvSpPr>
              <p:nvPr/>
            </p:nvSpPr>
            <p:spPr bwMode="auto">
              <a:xfrm>
                <a:off x="3883" y="2243"/>
                <a:ext cx="5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(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804" name="Rectangle 41"/>
              <p:cNvSpPr>
                <a:spLocks noChangeArrowheads="1"/>
              </p:cNvSpPr>
              <p:nvPr/>
            </p:nvSpPr>
            <p:spPr bwMode="auto">
              <a:xfrm>
                <a:off x="3731" y="2400"/>
                <a:ext cx="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3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805" name="Rectangle 42"/>
              <p:cNvSpPr>
                <a:spLocks noChangeArrowheads="1"/>
              </p:cNvSpPr>
              <p:nvPr/>
            </p:nvSpPr>
            <p:spPr bwMode="auto">
              <a:xfrm>
                <a:off x="3729" y="2116"/>
                <a:ext cx="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1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806" name="Rectangle 62"/>
              <p:cNvSpPr>
                <a:spLocks noChangeArrowheads="1"/>
              </p:cNvSpPr>
              <p:nvPr/>
            </p:nvSpPr>
            <p:spPr bwMode="auto">
              <a:xfrm>
                <a:off x="4234" y="2231"/>
                <a:ext cx="6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-</a:t>
                </a:r>
                <a:endParaRPr lang="en-US" sz="2400">
                  <a:latin typeface="Calibri" pitchFamily="34" charset="0"/>
                </a:endParaRPr>
              </a:p>
            </p:txBody>
          </p:sp>
        </p:grpSp>
        <p:sp>
          <p:nvSpPr>
            <p:cNvPr id="31779" name="Rectangle 63"/>
            <p:cNvSpPr>
              <a:spLocks noChangeArrowheads="1"/>
            </p:cNvSpPr>
            <p:nvPr/>
          </p:nvSpPr>
          <p:spPr bwMode="auto">
            <a:xfrm>
              <a:off x="3552" y="223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Calibri" pitchFamily="34" charset="0"/>
              </a:endParaRPr>
            </a:p>
          </p:txBody>
        </p:sp>
        <p:grpSp>
          <p:nvGrpSpPr>
            <p:cNvPr id="6" name="Group 101"/>
            <p:cNvGrpSpPr>
              <a:grpSpLocks/>
            </p:cNvGrpSpPr>
            <p:nvPr/>
          </p:nvGrpSpPr>
          <p:grpSpPr bwMode="auto">
            <a:xfrm>
              <a:off x="3151" y="1802"/>
              <a:ext cx="1486" cy="245"/>
              <a:chOff x="3175" y="1802"/>
              <a:chExt cx="1486" cy="245"/>
            </a:xfrm>
          </p:grpSpPr>
          <p:sp>
            <p:nvSpPr>
              <p:cNvPr id="31781" name="Rectangle 45"/>
              <p:cNvSpPr>
                <a:spLocks noChangeArrowheads="1"/>
              </p:cNvSpPr>
              <p:nvPr/>
            </p:nvSpPr>
            <p:spPr bwMode="auto">
              <a:xfrm>
                <a:off x="4601" y="1814"/>
                <a:ext cx="6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]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782" name="Rectangle 46"/>
              <p:cNvSpPr>
                <a:spLocks noChangeArrowheads="1"/>
              </p:cNvSpPr>
              <p:nvPr/>
            </p:nvSpPr>
            <p:spPr bwMode="auto">
              <a:xfrm>
                <a:off x="4179" y="1814"/>
                <a:ext cx="39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i="1">
                    <a:solidFill>
                      <a:srgbClr val="000000"/>
                    </a:solidFill>
                    <a:latin typeface="Calibri" pitchFamily="34" charset="0"/>
                  </a:rPr>
                  <a:t>uvtw</a:t>
                </a:r>
                <a:endParaRPr lang="en-US" sz="2400" i="1">
                  <a:latin typeface="Calibri" pitchFamily="34" charset="0"/>
                </a:endParaRPr>
              </a:p>
            </p:txBody>
          </p:sp>
          <p:sp>
            <p:nvSpPr>
              <p:cNvPr id="31783" name="Rectangle 47"/>
              <p:cNvSpPr>
                <a:spLocks noChangeArrowheads="1"/>
              </p:cNvSpPr>
              <p:nvPr/>
            </p:nvSpPr>
            <p:spPr bwMode="auto">
              <a:xfrm>
                <a:off x="4107" y="1814"/>
                <a:ext cx="6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[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784" name="Rectangle 48"/>
              <p:cNvSpPr>
                <a:spLocks noChangeArrowheads="1"/>
              </p:cNvSpPr>
              <p:nvPr/>
            </p:nvSpPr>
            <p:spPr bwMode="auto">
              <a:xfrm>
                <a:off x="3770" y="1814"/>
                <a:ext cx="6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]</a:t>
                </a:r>
                <a:endParaRPr lang="en-US" sz="2400">
                  <a:latin typeface="Calibri" pitchFamily="34" charset="0"/>
                </a:endParaRPr>
              </a:p>
            </p:txBody>
          </p:sp>
          <p:grpSp>
            <p:nvGrpSpPr>
              <p:cNvPr id="7" name="Group 94"/>
              <p:cNvGrpSpPr>
                <a:grpSpLocks/>
              </p:cNvGrpSpPr>
              <p:nvPr/>
            </p:nvGrpSpPr>
            <p:grpSpPr bwMode="auto">
              <a:xfrm>
                <a:off x="3548" y="1814"/>
                <a:ext cx="208" cy="233"/>
                <a:chOff x="3532" y="1814"/>
                <a:chExt cx="208" cy="233"/>
              </a:xfrm>
            </p:grpSpPr>
            <p:sp>
              <p:nvSpPr>
                <p:cNvPr id="31794" name="Rectangle 49"/>
                <p:cNvSpPr>
                  <a:spLocks noChangeArrowheads="1"/>
                </p:cNvSpPr>
                <p:nvPr/>
              </p:nvSpPr>
              <p:spPr bwMode="auto">
                <a:xfrm>
                  <a:off x="3698" y="1814"/>
                  <a:ext cx="4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Calibri" pitchFamily="34" charset="0"/>
                    </a:rPr>
                    <a:t>'</a:t>
                  </a:r>
                  <a:endParaRPr lang="en-US" sz="2400">
                    <a:latin typeface="Calibri" pitchFamily="34" charset="0"/>
                  </a:endParaRPr>
                </a:p>
              </p:txBody>
            </p:sp>
            <p:sp>
              <p:nvSpPr>
                <p:cNvPr id="31795" name="Rectangle 50"/>
                <p:cNvSpPr>
                  <a:spLocks noChangeArrowheads="1"/>
                </p:cNvSpPr>
                <p:nvPr/>
              </p:nvSpPr>
              <p:spPr bwMode="auto">
                <a:xfrm>
                  <a:off x="3532" y="1814"/>
                  <a:ext cx="13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 i="1">
                      <a:solidFill>
                        <a:srgbClr val="000000"/>
                      </a:solidFill>
                      <a:latin typeface="Calibri" pitchFamily="34" charset="0"/>
                    </a:rPr>
                    <a:t>w</a:t>
                  </a:r>
                  <a:endParaRPr lang="en-US" sz="2400" i="1">
                    <a:latin typeface="Calibri" pitchFamily="34" charset="0"/>
                  </a:endParaRPr>
                </a:p>
              </p:txBody>
            </p:sp>
          </p:grpSp>
          <p:grpSp>
            <p:nvGrpSpPr>
              <p:cNvPr id="8" name="Group 95"/>
              <p:cNvGrpSpPr>
                <a:grpSpLocks/>
              </p:cNvGrpSpPr>
              <p:nvPr/>
            </p:nvGrpSpPr>
            <p:grpSpPr bwMode="auto">
              <a:xfrm>
                <a:off x="3400" y="1814"/>
                <a:ext cx="152" cy="233"/>
                <a:chOff x="3352" y="1814"/>
                <a:chExt cx="152" cy="233"/>
              </a:xfrm>
            </p:grpSpPr>
            <p:sp>
              <p:nvSpPr>
                <p:cNvPr id="31792" name="Rectangle 51"/>
                <p:cNvSpPr>
                  <a:spLocks noChangeArrowheads="1"/>
                </p:cNvSpPr>
                <p:nvPr/>
              </p:nvSpPr>
              <p:spPr bwMode="auto">
                <a:xfrm>
                  <a:off x="3462" y="1814"/>
                  <a:ext cx="4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Calibri" pitchFamily="34" charset="0"/>
                    </a:rPr>
                    <a:t>'</a:t>
                  </a:r>
                  <a:endParaRPr lang="en-US" sz="2400">
                    <a:latin typeface="Calibri" pitchFamily="34" charset="0"/>
                  </a:endParaRPr>
                </a:p>
              </p:txBody>
            </p:sp>
            <p:sp>
              <p:nvSpPr>
                <p:cNvPr id="31793" name="Rectangle 52"/>
                <p:cNvSpPr>
                  <a:spLocks noChangeArrowheads="1"/>
                </p:cNvSpPr>
                <p:nvPr/>
              </p:nvSpPr>
              <p:spPr bwMode="auto">
                <a:xfrm>
                  <a:off x="3352" y="1814"/>
                  <a:ext cx="8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 i="1">
                      <a:solidFill>
                        <a:srgbClr val="000000"/>
                      </a:solidFill>
                      <a:latin typeface="Calibri" pitchFamily="34" charset="0"/>
                    </a:rPr>
                    <a:t>v</a:t>
                  </a:r>
                  <a:endParaRPr lang="en-US" sz="2400" i="1">
                    <a:latin typeface="Calibri" pitchFamily="34" charset="0"/>
                  </a:endParaRPr>
                </a:p>
              </p:txBody>
            </p:sp>
          </p:grpSp>
          <p:grpSp>
            <p:nvGrpSpPr>
              <p:cNvPr id="9" name="Group 96"/>
              <p:cNvGrpSpPr>
                <a:grpSpLocks/>
              </p:cNvGrpSpPr>
              <p:nvPr/>
            </p:nvGrpSpPr>
            <p:grpSpPr bwMode="auto">
              <a:xfrm>
                <a:off x="3247" y="1814"/>
                <a:ext cx="158" cy="233"/>
                <a:chOff x="3167" y="1814"/>
                <a:chExt cx="158" cy="233"/>
              </a:xfrm>
            </p:grpSpPr>
            <p:sp>
              <p:nvSpPr>
                <p:cNvPr id="31790" name="Rectangle 53"/>
                <p:cNvSpPr>
                  <a:spLocks noChangeArrowheads="1"/>
                </p:cNvSpPr>
                <p:nvPr/>
              </p:nvSpPr>
              <p:spPr bwMode="auto">
                <a:xfrm>
                  <a:off x="3283" y="1814"/>
                  <a:ext cx="4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Calibri" pitchFamily="34" charset="0"/>
                    </a:rPr>
                    <a:t>'</a:t>
                  </a:r>
                  <a:endParaRPr lang="en-US" sz="2400">
                    <a:latin typeface="Calibri" pitchFamily="34" charset="0"/>
                  </a:endParaRPr>
                </a:p>
              </p:txBody>
            </p:sp>
            <p:sp>
              <p:nvSpPr>
                <p:cNvPr id="31791" name="Rectangle 54"/>
                <p:cNvSpPr>
                  <a:spLocks noChangeArrowheads="1"/>
                </p:cNvSpPr>
                <p:nvPr/>
              </p:nvSpPr>
              <p:spPr bwMode="auto">
                <a:xfrm>
                  <a:off x="3167" y="1814"/>
                  <a:ext cx="10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 i="1">
                      <a:solidFill>
                        <a:srgbClr val="000000"/>
                      </a:solidFill>
                      <a:latin typeface="Calibri" pitchFamily="34" charset="0"/>
                    </a:rPr>
                    <a:t>u</a:t>
                  </a:r>
                  <a:endParaRPr lang="en-US" sz="2400" i="1">
                    <a:latin typeface="Calibri" pitchFamily="34" charset="0"/>
                  </a:endParaRPr>
                </a:p>
              </p:txBody>
            </p:sp>
          </p:grpSp>
          <p:sp>
            <p:nvSpPr>
              <p:cNvPr id="31788" name="Rectangle 55"/>
              <p:cNvSpPr>
                <a:spLocks noChangeArrowheads="1"/>
              </p:cNvSpPr>
              <p:nvPr/>
            </p:nvSpPr>
            <p:spPr bwMode="auto">
              <a:xfrm>
                <a:off x="3175" y="1814"/>
                <a:ext cx="6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 pitchFamily="34" charset="0"/>
                  </a:rPr>
                  <a:t>[</a:t>
                </a:r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1789" name="Rectangle 64"/>
              <p:cNvSpPr>
                <a:spLocks noChangeArrowheads="1"/>
              </p:cNvSpPr>
              <p:nvPr/>
            </p:nvSpPr>
            <p:spPr bwMode="auto">
              <a:xfrm>
                <a:off x="3877" y="1802"/>
                <a:ext cx="19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</a:rPr>
                  <a:t>®</a:t>
                </a:r>
                <a:endParaRPr lang="en-US" sz="2400">
                  <a:latin typeface="Calibri" pitchFamily="34" charset="0"/>
                </a:endParaRPr>
              </a:p>
            </p:txBody>
          </p:sp>
        </p:grp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727075" y="2760464"/>
            <a:ext cx="2922588" cy="3351213"/>
            <a:chOff x="456" y="1592"/>
            <a:chExt cx="1841" cy="2111"/>
          </a:xfrm>
        </p:grpSpPr>
        <p:pic>
          <p:nvPicPr>
            <p:cNvPr id="31750" name="Picture 71" descr="Figure_3_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7" y="1685"/>
              <a:ext cx="1780" cy="2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1" name="Rectangle 77"/>
            <p:cNvSpPr>
              <a:spLocks noChangeArrowheads="1"/>
            </p:cNvSpPr>
            <p:nvPr/>
          </p:nvSpPr>
          <p:spPr bwMode="auto">
            <a:xfrm>
              <a:off x="2136" y="3104"/>
              <a:ext cx="13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52" name="Rectangle 76"/>
            <p:cNvSpPr>
              <a:spLocks noChangeArrowheads="1"/>
            </p:cNvSpPr>
            <p:nvPr/>
          </p:nvSpPr>
          <p:spPr bwMode="auto">
            <a:xfrm>
              <a:off x="2094" y="2992"/>
              <a:ext cx="180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-</a:t>
              </a:r>
            </a:p>
          </p:txBody>
        </p:sp>
        <p:grpSp>
          <p:nvGrpSpPr>
            <p:cNvPr id="11" name="Group 78"/>
            <p:cNvGrpSpPr>
              <a:grpSpLocks/>
            </p:cNvGrpSpPr>
            <p:nvPr/>
          </p:nvGrpSpPr>
          <p:grpSpPr bwMode="auto">
            <a:xfrm>
              <a:off x="456" y="3160"/>
              <a:ext cx="264" cy="200"/>
              <a:chOff x="3472" y="2600"/>
              <a:chExt cx="264" cy="200"/>
            </a:xfrm>
          </p:grpSpPr>
          <p:sp>
            <p:nvSpPr>
              <p:cNvPr id="31764" name="Rectangle 79"/>
              <p:cNvSpPr>
                <a:spLocks noChangeArrowheads="1"/>
              </p:cNvSpPr>
              <p:nvPr/>
            </p:nvSpPr>
            <p:spPr bwMode="auto">
              <a:xfrm>
                <a:off x="3472" y="2600"/>
                <a:ext cx="200" cy="2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765" name="Text Box 80"/>
              <p:cNvSpPr txBox="1">
                <a:spLocks noChangeArrowheads="1"/>
              </p:cNvSpPr>
              <p:nvPr/>
            </p:nvSpPr>
            <p:spPr bwMode="auto">
              <a:xfrm>
                <a:off x="3496" y="2600"/>
                <a:ext cx="240" cy="192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i="1">
                    <a:latin typeface="Calibri" pitchFamily="34" charset="0"/>
                  </a:rPr>
                  <a:t>a</a:t>
                </a:r>
                <a:r>
                  <a:rPr lang="en-US" sz="1400" baseline="-25000">
                    <a:latin typeface="Calibri" pitchFamily="34" charset="0"/>
                  </a:rPr>
                  <a:t>3</a:t>
                </a:r>
                <a:endParaRPr lang="en-US" sz="1400">
                  <a:latin typeface="Calibri" pitchFamily="34" charset="0"/>
                </a:endParaRPr>
              </a:p>
            </p:txBody>
          </p:sp>
        </p:grp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1888" y="3440"/>
              <a:ext cx="240" cy="216"/>
              <a:chOff x="4960" y="2880"/>
              <a:chExt cx="240" cy="216"/>
            </a:xfrm>
          </p:grpSpPr>
          <p:sp>
            <p:nvSpPr>
              <p:cNvPr id="31762" name="Rectangle 82"/>
              <p:cNvSpPr>
                <a:spLocks noChangeArrowheads="1"/>
              </p:cNvSpPr>
              <p:nvPr/>
            </p:nvSpPr>
            <p:spPr bwMode="auto">
              <a:xfrm>
                <a:off x="4992" y="2896"/>
                <a:ext cx="200" cy="2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763" name="Text Box 83"/>
              <p:cNvSpPr txBox="1">
                <a:spLocks noChangeArrowheads="1"/>
              </p:cNvSpPr>
              <p:nvPr/>
            </p:nvSpPr>
            <p:spPr bwMode="auto">
              <a:xfrm>
                <a:off x="4960" y="2880"/>
                <a:ext cx="240" cy="192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i="1">
                    <a:latin typeface="Calibri" pitchFamily="34" charset="0"/>
                  </a:rPr>
                  <a:t>a</a:t>
                </a:r>
                <a:r>
                  <a:rPr lang="en-US" sz="1400" baseline="-25000">
                    <a:latin typeface="Calibri" pitchFamily="34" charset="0"/>
                  </a:rPr>
                  <a:t>1</a:t>
                </a:r>
                <a:endParaRPr lang="en-US" sz="1400">
                  <a:latin typeface="Calibri" pitchFamily="34" charset="0"/>
                </a:endParaRPr>
              </a:p>
            </p:txBody>
          </p:sp>
        </p:grpSp>
        <p:grpSp>
          <p:nvGrpSpPr>
            <p:cNvPr id="13" name="Group 92"/>
            <p:cNvGrpSpPr>
              <a:grpSpLocks/>
            </p:cNvGrpSpPr>
            <p:nvPr/>
          </p:nvGrpSpPr>
          <p:grpSpPr bwMode="auto">
            <a:xfrm>
              <a:off x="1464" y="2632"/>
              <a:ext cx="272" cy="264"/>
              <a:chOff x="1464" y="2632"/>
              <a:chExt cx="272" cy="264"/>
            </a:xfrm>
          </p:grpSpPr>
          <p:sp>
            <p:nvSpPr>
              <p:cNvPr id="31759" name="Rectangle 85"/>
              <p:cNvSpPr>
                <a:spLocks noChangeArrowheads="1"/>
              </p:cNvSpPr>
              <p:nvPr/>
            </p:nvSpPr>
            <p:spPr bwMode="auto">
              <a:xfrm>
                <a:off x="1464" y="2632"/>
                <a:ext cx="216" cy="1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760" name="Rectangle 86"/>
              <p:cNvSpPr>
                <a:spLocks noChangeArrowheads="1"/>
              </p:cNvSpPr>
              <p:nvPr/>
            </p:nvSpPr>
            <p:spPr bwMode="auto">
              <a:xfrm>
                <a:off x="1560" y="2728"/>
                <a:ext cx="72" cy="1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761" name="Text Box 87"/>
              <p:cNvSpPr txBox="1">
                <a:spLocks noChangeArrowheads="1"/>
              </p:cNvSpPr>
              <p:nvPr/>
            </p:nvSpPr>
            <p:spPr bwMode="auto">
              <a:xfrm>
                <a:off x="1464" y="2632"/>
                <a:ext cx="272" cy="192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i="1">
                    <a:latin typeface="Calibri" pitchFamily="34" charset="0"/>
                  </a:rPr>
                  <a:t>a</a:t>
                </a:r>
                <a:r>
                  <a:rPr lang="en-US" sz="1400" baseline="-25000">
                    <a:latin typeface="Calibri" pitchFamily="34" charset="0"/>
                  </a:rPr>
                  <a:t>2</a:t>
                </a:r>
                <a:endParaRPr lang="en-US" sz="1400">
                  <a:latin typeface="Calibri" pitchFamily="34" charset="0"/>
                </a:endParaRPr>
              </a:p>
            </p:txBody>
          </p:sp>
        </p:grpSp>
        <p:grpSp>
          <p:nvGrpSpPr>
            <p:cNvPr id="14" name="Group 88"/>
            <p:cNvGrpSpPr>
              <a:grpSpLocks/>
            </p:cNvGrpSpPr>
            <p:nvPr/>
          </p:nvGrpSpPr>
          <p:grpSpPr bwMode="auto">
            <a:xfrm>
              <a:off x="1248" y="1592"/>
              <a:ext cx="240" cy="208"/>
              <a:chOff x="1096" y="720"/>
              <a:chExt cx="240" cy="208"/>
            </a:xfrm>
          </p:grpSpPr>
          <p:sp>
            <p:nvSpPr>
              <p:cNvPr id="31757" name="Rectangle 89"/>
              <p:cNvSpPr>
                <a:spLocks noChangeArrowheads="1"/>
              </p:cNvSpPr>
              <p:nvPr/>
            </p:nvSpPr>
            <p:spPr bwMode="auto">
              <a:xfrm>
                <a:off x="1128" y="720"/>
                <a:ext cx="200" cy="2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758" name="Text Box 90"/>
              <p:cNvSpPr txBox="1">
                <a:spLocks noChangeArrowheads="1"/>
              </p:cNvSpPr>
              <p:nvPr/>
            </p:nvSpPr>
            <p:spPr bwMode="auto">
              <a:xfrm>
                <a:off x="1096" y="736"/>
                <a:ext cx="240" cy="192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i="1">
                    <a:latin typeface="Calibri" pitchFamily="34" charset="0"/>
                  </a:rPr>
                  <a:t>z</a:t>
                </a:r>
                <a:endParaRPr lang="en-US" sz="1400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p_pg55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96536" y="65973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1 -2 3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07704" y="6021288"/>
            <a:ext cx="4532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</a:rPr>
              <a:t>In Four index system: </a:t>
            </a:r>
            <a:endParaRPr lang="en-IN" sz="32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1219" y="188640"/>
            <a:ext cx="619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the index of the direction CE?</a:t>
            </a:r>
            <a:endParaRPr lang="en-IN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368800" y="1905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86" name="Equation" r:id="rId4" imgW="436005" imgH="678230" progId="Equation.DSMT4">
                  <p:embed/>
                </p:oleObj>
              </mc:Choice>
              <mc:Fallback>
                <p:oleObj name="Equation" r:id="rId4" imgW="436005" imgH="678230" progId="Equation.DSMT4">
                  <p:embed/>
                  <p:pic>
                    <p:nvPicPr>
                      <p:cNvPr id="0" name="Picture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050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7" name="Object 3"/>
          <p:cNvGraphicFramePr>
            <a:graphicFrameLocks noChangeAspect="1"/>
          </p:cNvGraphicFramePr>
          <p:nvPr/>
        </p:nvGraphicFramePr>
        <p:xfrm>
          <a:off x="6372200" y="6142038"/>
          <a:ext cx="12033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87" name="Equation" r:id="rId6" imgW="469696" imgH="279279" progId="Equation.DSMT4">
                  <p:embed/>
                </p:oleObj>
              </mc:Choice>
              <mc:Fallback>
                <p:oleObj name="Equation" r:id="rId6" imgW="469696" imgH="279279" progId="Equation.DSMT4">
                  <p:embed/>
                  <p:pic>
                    <p:nvPicPr>
                      <p:cNvPr id="0" name="Picture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6142038"/>
                        <a:ext cx="120332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902970"/>
            <a:ext cx="8229600" cy="505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7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292100"/>
            <a:ext cx="8123237" cy="627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366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289560"/>
            <a:ext cx="8122920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24449</TotalTime>
  <Words>1265</Words>
  <Application>Microsoft Macintosh PowerPoint</Application>
  <PresentationFormat>On-screen Show (4:3)</PresentationFormat>
  <Paragraphs>491</Paragraphs>
  <Slides>44</Slides>
  <Notes>21</Notes>
  <HiddenSlides>0</HiddenSlides>
  <MMClips>3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 Rounded MT Bold</vt:lpstr>
      <vt:lpstr>Calibri</vt:lpstr>
      <vt:lpstr>Intergraph ANSI</vt:lpstr>
      <vt:lpstr>Symbol</vt:lpstr>
      <vt:lpstr>Times New Roman</vt:lpstr>
      <vt:lpstr>Wingdings</vt:lpstr>
      <vt:lpstr>Arial</vt:lpstr>
      <vt:lpstr>Office Theme</vt:lpstr>
      <vt:lpstr>Equation</vt:lpstr>
      <vt:lpstr>Document</vt:lpstr>
      <vt:lpstr>PowerPoint Presentation</vt:lpstr>
      <vt:lpstr>f07_03_pg54</vt:lpstr>
      <vt:lpstr> Indexing of Crystallographic directions in hexagonal system </vt:lpstr>
      <vt:lpstr>p_pg55</vt:lpstr>
      <vt:lpstr>3 index to 4 index</vt:lpstr>
      <vt:lpstr>3 index (Miller indices) to 4 index (Miller-Bravais indices)</vt:lpstr>
      <vt:lpstr>p_pg55</vt:lpstr>
      <vt:lpstr>PowerPoint Presentation</vt:lpstr>
      <vt:lpstr>PowerPoint Presentation</vt:lpstr>
      <vt:lpstr>PowerPoint Presentation</vt:lpstr>
      <vt:lpstr>PowerPoint Presentation</vt:lpstr>
      <vt:lpstr>Bravais Lattices</vt:lpstr>
      <vt:lpstr>PowerPoint Presentation</vt:lpstr>
      <vt:lpstr>Bravais Lattices (14)</vt:lpstr>
      <vt:lpstr>PowerPoint Presentation</vt:lpstr>
      <vt:lpstr>f03_03_pg43</vt:lpstr>
      <vt:lpstr>f13_03_pg62</vt:lpstr>
      <vt:lpstr>f14_03_pg62</vt:lpstr>
      <vt:lpstr>HCP</vt:lpstr>
      <vt:lpstr>PowerPoint Presentation</vt:lpstr>
      <vt:lpstr>PowerPoint Presentation</vt:lpstr>
      <vt:lpstr>PowerPoint Presentation</vt:lpstr>
      <vt:lpstr>f15_03_pg63</vt:lpstr>
      <vt:lpstr>f01_03_pg40</vt:lpstr>
      <vt:lpstr>PowerPoint Presentation</vt:lpstr>
      <vt:lpstr>Atoms Per Unit Cell</vt:lpstr>
      <vt:lpstr>Common Metal Structures</vt:lpstr>
      <vt:lpstr>PowerPoint Presentation</vt:lpstr>
      <vt:lpstr>Simple Cubic Structure (SC)</vt:lpstr>
      <vt:lpstr>Atomic Packing Factor (APF)</vt:lpstr>
      <vt:lpstr>Body Centered Cubic Structure (BCC)</vt:lpstr>
      <vt:lpstr>Atomic Packing Factor:  BCC</vt:lpstr>
      <vt:lpstr>Face Centered Cubic Structure (FCC)</vt:lpstr>
      <vt:lpstr>Atomic Packing Factor:  FCC</vt:lpstr>
      <vt:lpstr>PowerPoint Presentation</vt:lpstr>
      <vt:lpstr>Theoretical Density, r</vt:lpstr>
      <vt:lpstr>Theoretical Density, r</vt:lpstr>
      <vt:lpstr>PowerPoint Presentation</vt:lpstr>
      <vt:lpstr>Linear Density</vt:lpstr>
      <vt:lpstr>Planar Density of (100) Iron</vt:lpstr>
      <vt:lpstr>Planar Density of (111) Iron</vt:lpstr>
      <vt:lpstr>PowerPoint Presentation</vt:lpstr>
      <vt:lpstr>Octahedral interstitial sites</vt:lpstr>
      <vt:lpstr>Tetrahedral interstitial sites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Sujay Kar</dc:creator>
  <cp:lastModifiedBy>Microsoft Office User</cp:lastModifiedBy>
  <cp:revision>359</cp:revision>
  <dcterms:created xsi:type="dcterms:W3CDTF">2011-07-14T16:55:38Z</dcterms:created>
  <dcterms:modified xsi:type="dcterms:W3CDTF">2018-08-09T05:01:55Z</dcterms:modified>
</cp:coreProperties>
</file>