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662" r:id="rId2"/>
    <p:sldId id="663" r:id="rId3"/>
    <p:sldId id="529" r:id="rId4"/>
    <p:sldId id="624" r:id="rId5"/>
    <p:sldId id="488" r:id="rId6"/>
    <p:sldId id="499" r:id="rId7"/>
    <p:sldId id="489" r:id="rId8"/>
    <p:sldId id="501" r:id="rId9"/>
    <p:sldId id="531" r:id="rId10"/>
    <p:sldId id="528" r:id="rId11"/>
    <p:sldId id="491" r:id="rId12"/>
    <p:sldId id="492" r:id="rId13"/>
    <p:sldId id="493" r:id="rId14"/>
    <p:sldId id="494" r:id="rId15"/>
    <p:sldId id="527" r:id="rId16"/>
    <p:sldId id="495" r:id="rId17"/>
    <p:sldId id="496" r:id="rId18"/>
    <p:sldId id="565" r:id="rId19"/>
    <p:sldId id="566" r:id="rId20"/>
    <p:sldId id="536" r:id="rId21"/>
    <p:sldId id="537" r:id="rId22"/>
    <p:sldId id="538" r:id="rId23"/>
    <p:sldId id="540" r:id="rId24"/>
    <p:sldId id="541" r:id="rId25"/>
    <p:sldId id="542" r:id="rId26"/>
    <p:sldId id="544" r:id="rId27"/>
    <p:sldId id="545" r:id="rId28"/>
    <p:sldId id="546" r:id="rId29"/>
    <p:sldId id="550" r:id="rId30"/>
    <p:sldId id="551" r:id="rId31"/>
    <p:sldId id="668" r:id="rId32"/>
    <p:sldId id="669" r:id="rId33"/>
    <p:sldId id="67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8000"/>
    <a:srgbClr val="CE389C"/>
    <a:srgbClr val="9900CC"/>
    <a:srgbClr val="DA2CA8"/>
    <a:srgbClr val="6699FF"/>
    <a:srgbClr val="FF9900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2681"/>
  </p:normalViewPr>
  <p:slideViewPr>
    <p:cSldViewPr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156EA3-40F1-409C-AA61-5EB0452D98B9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25D2D9-BF73-4F2B-9721-D99701001D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00F77-E73A-4491-9B34-20837CFA8B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38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0A8F6-84BE-4C87-86EE-CA6CDBBFD774}" type="slidenum">
              <a:rPr lang="en-US"/>
              <a:pPr/>
              <a:t>13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8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f12_05_pg421.jpg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9446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F5C2F-804A-4DD8-B763-4E1BAF9D3B91}" type="slidenum">
              <a:rPr lang="en-US"/>
              <a:pPr/>
              <a:t>14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f12_06_pg422.jpg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06282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B0458-036A-4F40-80A4-B99167DA0535}" type="slidenum">
              <a:rPr lang="en-US"/>
              <a:pPr/>
              <a:t>15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f12_02_pg420.jpg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00436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0A17D-8FD3-4051-89C2-C2AC4B9D020E}" type="slidenum">
              <a:rPr lang="en-US"/>
              <a:pPr/>
              <a:t>16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f12_07_pg423.jpg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181375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DEA3D-20D6-4B8F-B814-54B08C3196EE}" type="slidenum">
              <a:rPr lang="en-US"/>
              <a:pPr/>
              <a:t>17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f12_08_pg424.jpg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89942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189B-3981-499D-AC81-DEBB398DD110}" type="slidenum">
              <a:rPr lang="en-US"/>
              <a:pPr/>
              <a:t>19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f_pg425.jpg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230669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76412-C3D2-4EAA-8D69-5C15262FE6A9}" type="slidenum">
              <a:rPr lang="en-US"/>
              <a:pPr/>
              <a:t>20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f12_09_pg426.jpg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44328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F2BFB-B845-47F3-A0E0-0FD8CBF615EA}" type="slidenum">
              <a:rPr lang="en-US"/>
              <a:pPr/>
              <a:t>21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f12_10_pg427.jpg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415755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547C4-7B4D-4C76-94BD-4588EBC90A25}" type="slidenum">
              <a:rPr lang="en-US"/>
              <a:pPr/>
              <a:t>22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f12_11_pg428.jpg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9184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52E9-6151-43B1-8268-DAA671426606}" type="slidenum">
              <a:rPr lang="en-US"/>
              <a:pPr/>
              <a:t>23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f12_13_pg429.jpg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89797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64AE1-9772-4519-94D6-0D7A827C1B69}" type="slidenum">
              <a:rPr lang="en-US"/>
              <a:pPr/>
              <a:t>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t12_01_pg416.jpg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527462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1A78B-B96E-46DB-83CF-F1D8EED7F56B}" type="slidenum">
              <a:rPr lang="en-US"/>
              <a:pPr/>
              <a:t>24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626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f12_14_pg430.jpg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29379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81D36-3AAA-4829-AFB8-19FAD17980DE}" type="slidenum">
              <a:rPr lang="en-US"/>
              <a:pPr/>
              <a:t>25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f12_15_pg431.jpg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287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C215D-22AD-43D3-9330-FECB85A92D43}" type="slidenum">
              <a:rPr lang="en-US"/>
              <a:pPr/>
              <a:t>26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f12_17_pg432.jpg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28004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9CCDD-3F1A-4F9A-A802-58EB7EB79B20}" type="slidenum">
              <a:rPr lang="en-US"/>
              <a:pPr/>
              <a:t>27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5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f12_18_pg432.jpg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66788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B7E23-B80E-49BB-86F0-08A5CC83CA5D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5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f12_19_pg433.jpg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53785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84546-D7EC-4F88-B084-ADAF33E992C7}" type="slidenum">
              <a:rPr lang="en-US"/>
              <a:pPr/>
              <a:t>29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69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f14_12_pg513.jpg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46010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18FA4-56C2-44EB-86B2-59A6FA7CB793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f14_13_pg513.jpg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60899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AEDD8-E320-4A00-8CDF-884D6BC1B0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3474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ADE99-793F-4C24-8F02-8FAD748C7E1F}" type="slidenum">
              <a:rPr lang="en-US"/>
              <a:pPr/>
              <a:t>32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33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f16_03_pg64.jpg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36165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A6A0F-944E-4812-AC3C-7D9D8720C72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f17_03_pg65.jpg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2252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E164B-DA55-434F-8FF1-193CCAA3522F}" type="slidenum">
              <a:rPr lang="en-US"/>
              <a:pPr/>
              <a:t>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f12_01_pg416.jpg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04892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98BBE-2223-4A9D-B4A6-3BB2B122DCB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t12_02_pg417.jpg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5635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2620-E954-491C-8971-94E35E2FEAC1}" type="slidenum">
              <a:rPr lang="en-US"/>
              <a:pPr/>
              <a:t>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f_pg419.jpg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8346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CABB9-8501-4F62-92B7-9689E4A9841C}" type="slidenum">
              <a:rPr lang="en-US"/>
              <a:pPr/>
              <a:t>8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22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t12_04_pg422.jpg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80535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B0458-036A-4F40-80A4-B99167DA0535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f12_02_pg420.jpg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07617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23F18-8F7E-4D4D-A1FA-6BFB450C4712}" type="slidenum">
              <a:rPr lang="en-US"/>
              <a:pPr/>
              <a:t>11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f12_03_pg420.jpg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02424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A5493-1F43-4738-94CC-F2AC1383319D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f12_04_pg421.jpg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7492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D612-940A-43EB-85B5-194E0940FBD8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CC0-990F-44C3-8297-080DED44D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6CC9-3A89-404A-908A-10C974B4EA1B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A6DD-6AFB-4A8A-9E9A-2E0BC7FF45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539B-4268-4E51-9E3E-E24BF7A32DC3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CAA9-1766-4C67-9558-B39FA4063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D315-CB12-4845-AFDA-26A5163B0C5F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E3F0-BC99-4B88-A822-E5932F3391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00E6-A8A1-49BB-BFBA-A0C5FDF6A692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CDBD-7484-48AD-AD8C-7DF09F06B5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0012-F79D-4B2F-A6BD-20D06476197D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94B7-5D02-4AAE-82E0-05FFEF02C5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1D99-228C-4797-A3F0-6949DAC0A553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2422-9066-489A-AC3D-F125272359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EC4D-BE0D-4EC7-8847-2ACC4830D0CB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FAD5-4D36-4A2E-82B9-AA4650A34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3665-D66D-4FA4-A5B5-408A7A6BAAB0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9AF-52F8-4276-AE33-178BFB5060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C300-0D70-49B2-BF7B-68CEBBC5225A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1F6C-90B0-44D8-9AAA-CD755371BA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6D7A-BF0D-4AC3-84DD-D20C9D2E86FC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55E9-0A65-473E-964C-2ABF11735B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59D1C-7A94-41EF-BF29-5C1E1EE8C686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F534BA-EEF5-4DF5-924D-D230548FD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hemtube3d.com/solidstate/_table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jpe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35.jpe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36.jpe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40.jpeg"/><Relationship Id="rId5" Type="http://schemas.openxmlformats.org/officeDocument/2006/relationships/image" Target="../media/image41.jpe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7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2780928"/>
            <a:ext cx="526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http://www.chemtube3d.com/solidstate/_</a:t>
            </a:r>
            <a:r>
              <a:rPr lang="en-US" dirty="0" smtClean="0">
                <a:hlinkClick r:id="rId2"/>
              </a:rPr>
              <a:t>table.htm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f12_02_pg420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-99392"/>
            <a:ext cx="6833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Rock Salt (</a:t>
            </a:r>
            <a:r>
              <a:rPr lang="en-US" sz="4400" dirty="0" err="1" smtClean="0"/>
              <a:t>NaCl</a:t>
            </a:r>
            <a:r>
              <a:rPr lang="en-US" sz="4400" dirty="0" smtClean="0"/>
              <a:t>) Structure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380312" y="1484784"/>
            <a:ext cx="1763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</a:t>
            </a:r>
            <a:r>
              <a:rPr lang="en-IN" b="1" dirty="0" err="1" smtClean="0"/>
              <a:t>fcc</a:t>
            </a:r>
            <a:r>
              <a:rPr lang="en-IN" b="1" dirty="0" smtClean="0"/>
              <a:t>)</a:t>
            </a:r>
            <a:r>
              <a:rPr lang="en-IN" dirty="0" smtClean="0"/>
              <a:t>, with</a:t>
            </a:r>
            <a:r>
              <a:rPr lang="en-IN" i="1" dirty="0" smtClean="0"/>
              <a:t> two</a:t>
            </a:r>
            <a:r>
              <a:rPr lang="en-IN" dirty="0" smtClean="0"/>
              <a:t> atoms in the base: one at </a:t>
            </a:r>
            <a:r>
              <a:rPr lang="en-IN" b="1" dirty="0" smtClean="0"/>
              <a:t>(0, 0, 0)</a:t>
            </a:r>
            <a:r>
              <a:rPr lang="en-IN" dirty="0" smtClean="0"/>
              <a:t>, the other one at </a:t>
            </a:r>
            <a:r>
              <a:rPr lang="en-IN" b="1" dirty="0" smtClean="0"/>
              <a:t>(½, ½, ½)</a:t>
            </a:r>
          </a:p>
          <a:p>
            <a:endParaRPr lang="en-IN" b="1" dirty="0" smtClean="0"/>
          </a:p>
          <a:p>
            <a:r>
              <a:rPr lang="en-IN" dirty="0" smtClean="0"/>
              <a:t>Many salts and oxides have this structure, e.g. </a:t>
            </a:r>
            <a:r>
              <a:rPr lang="en-IN" b="1" dirty="0" err="1" smtClean="0"/>
              <a:t>KCl</a:t>
            </a:r>
            <a:r>
              <a:rPr lang="en-IN" dirty="0" smtClean="0"/>
              <a:t>, </a:t>
            </a:r>
            <a:r>
              <a:rPr lang="en-IN" b="1" dirty="0" err="1" smtClean="0"/>
              <a:t>AgBr</a:t>
            </a:r>
            <a:r>
              <a:rPr lang="en-IN" dirty="0" smtClean="0"/>
              <a:t>, </a:t>
            </a:r>
            <a:r>
              <a:rPr lang="en-IN" b="1" dirty="0" err="1" smtClean="0"/>
              <a:t>KBr</a:t>
            </a:r>
            <a:r>
              <a:rPr lang="en-IN" dirty="0" smtClean="0"/>
              <a:t>, </a:t>
            </a:r>
            <a:r>
              <a:rPr lang="en-IN" b="1" dirty="0" err="1" smtClean="0"/>
              <a:t>PbS</a:t>
            </a:r>
            <a:r>
              <a:rPr lang="en-IN" dirty="0" smtClean="0"/>
              <a:t>, ...</a:t>
            </a:r>
            <a:br>
              <a:rPr lang="en-IN" dirty="0" smtClean="0"/>
            </a:br>
            <a:r>
              <a:rPr lang="en-IN" dirty="0" smtClean="0"/>
              <a:t>or</a:t>
            </a:r>
            <a:br>
              <a:rPr lang="en-IN" dirty="0" smtClean="0"/>
            </a:br>
            <a:r>
              <a:rPr lang="en-IN" b="1" dirty="0" err="1" smtClean="0"/>
              <a:t>MgO</a:t>
            </a:r>
            <a:r>
              <a:rPr lang="en-IN" dirty="0" smtClean="0"/>
              <a:t>, </a:t>
            </a:r>
            <a:r>
              <a:rPr lang="en-IN" b="1" dirty="0" err="1" smtClean="0"/>
              <a:t>FeO</a:t>
            </a:r>
            <a:r>
              <a:rPr lang="en-IN" dirty="0" smtClean="0"/>
              <a:t>, ...  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659130"/>
            <a:ext cx="4648200" cy="553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f12_03_pg420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-99392"/>
            <a:ext cx="5766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CsCl</a:t>
            </a:r>
            <a:r>
              <a:rPr lang="en-US" sz="4400" dirty="0" smtClean="0"/>
              <a:t> Crystal Structure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1484784"/>
            <a:ext cx="2088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cubic primitive</a:t>
            </a:r>
            <a:r>
              <a:rPr lang="en-IN" b="1" dirty="0" smtClean="0"/>
              <a:t> </a:t>
            </a:r>
            <a:r>
              <a:rPr lang="en-IN" dirty="0" smtClean="0"/>
              <a:t>with </a:t>
            </a:r>
            <a:r>
              <a:rPr lang="en-IN" i="1" dirty="0" smtClean="0"/>
              <a:t>two</a:t>
            </a:r>
            <a:r>
              <a:rPr lang="en-IN" dirty="0" smtClean="0"/>
              <a:t> atoms in the base at </a:t>
            </a:r>
            <a:r>
              <a:rPr lang="en-IN" b="1" dirty="0" smtClean="0"/>
              <a:t>(0,0,0)</a:t>
            </a:r>
            <a:r>
              <a:rPr lang="en-IN" dirty="0" smtClean="0"/>
              <a:t> and </a:t>
            </a:r>
            <a:r>
              <a:rPr lang="en-IN" b="1" dirty="0" smtClean="0"/>
              <a:t>(½, ½, ½)</a:t>
            </a:r>
          </a:p>
          <a:p>
            <a:endParaRPr lang="en-US" b="1" dirty="0" smtClean="0"/>
          </a:p>
          <a:p>
            <a:r>
              <a:rPr lang="en-IN" dirty="0" err="1" smtClean="0"/>
              <a:t>Intermetallic</a:t>
            </a:r>
            <a:r>
              <a:rPr lang="en-IN" dirty="0" smtClean="0"/>
              <a:t> compounds (not necessarily ionic crystals), but also common salts assume this structure; e.g. </a:t>
            </a:r>
            <a:br>
              <a:rPr lang="en-IN" dirty="0" smtClean="0"/>
            </a:br>
            <a:r>
              <a:rPr lang="en-IN" b="1" dirty="0" err="1" smtClean="0"/>
              <a:t>CsCl</a:t>
            </a:r>
            <a:r>
              <a:rPr lang="en-IN" dirty="0" smtClean="0"/>
              <a:t>,  ..., </a:t>
            </a:r>
            <a:br>
              <a:rPr lang="en-IN" dirty="0" smtClean="0"/>
            </a:br>
            <a:r>
              <a:rPr lang="en-IN" dirty="0" smtClean="0"/>
              <a:t>or </a:t>
            </a:r>
            <a:r>
              <a:rPr lang="en-IN" b="1" dirty="0" err="1" smtClean="0"/>
              <a:t>AlNi</a:t>
            </a:r>
            <a:r>
              <a:rPr lang="en-IN" dirty="0" smtClean="0"/>
              <a:t>, </a:t>
            </a:r>
            <a:r>
              <a:rPr lang="en-IN" b="1" dirty="0" err="1" smtClean="0"/>
              <a:t>CuZn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81" y="745793"/>
            <a:ext cx="4572000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f12_04_pg421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-99392"/>
            <a:ext cx="7181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ZnS</a:t>
            </a:r>
            <a:r>
              <a:rPr lang="en-US" sz="4400" dirty="0" smtClean="0"/>
              <a:t> (Zinc </a:t>
            </a:r>
            <a:r>
              <a:rPr lang="en-US" sz="4400" dirty="0" err="1" smtClean="0"/>
              <a:t>Blende</a:t>
            </a:r>
            <a:r>
              <a:rPr lang="en-US" sz="4400" dirty="0" smtClean="0"/>
              <a:t>) Structure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1124744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</a:t>
            </a:r>
            <a:r>
              <a:rPr lang="en-IN" b="1" dirty="0" err="1" smtClean="0"/>
              <a:t>fcc</a:t>
            </a:r>
            <a:r>
              <a:rPr lang="en-IN" b="1" dirty="0" smtClean="0"/>
              <a:t>)</a:t>
            </a:r>
            <a:r>
              <a:rPr lang="en-IN" dirty="0" smtClean="0"/>
              <a:t> with two atoms in the base at </a:t>
            </a:r>
            <a:r>
              <a:rPr lang="en-IN" b="1" dirty="0" smtClean="0"/>
              <a:t>(0,0,0)</a:t>
            </a:r>
            <a:r>
              <a:rPr lang="en-IN" dirty="0" smtClean="0"/>
              <a:t> and </a:t>
            </a:r>
            <a:r>
              <a:rPr lang="en-IN" b="1" dirty="0" smtClean="0"/>
              <a:t>(¼, ¼, ¼)</a:t>
            </a:r>
          </a:p>
          <a:p>
            <a:endParaRPr lang="en-US" b="1" dirty="0" smtClean="0"/>
          </a:p>
          <a:p>
            <a:r>
              <a:rPr lang="en-IN" dirty="0" smtClean="0"/>
              <a:t>typical lattice of </a:t>
            </a:r>
            <a:r>
              <a:rPr lang="en-IN" i="1" dirty="0" smtClean="0"/>
              <a:t>covalently bonded group IV semiconductors</a:t>
            </a:r>
            <a:r>
              <a:rPr lang="en-IN" dirty="0" smtClean="0"/>
              <a:t> (</a:t>
            </a:r>
            <a:r>
              <a:rPr lang="en-IN" b="1" dirty="0" smtClean="0"/>
              <a:t>C</a:t>
            </a:r>
            <a:r>
              <a:rPr lang="en-IN" dirty="0" smtClean="0"/>
              <a:t> (diamond form), </a:t>
            </a:r>
            <a:r>
              <a:rPr lang="en-IN" b="1" dirty="0" smtClean="0"/>
              <a:t>Si</a:t>
            </a:r>
            <a:r>
              <a:rPr lang="en-IN" dirty="0" smtClean="0"/>
              <a:t>, </a:t>
            </a:r>
            <a:r>
              <a:rPr lang="en-IN" b="1" dirty="0" err="1" smtClean="0"/>
              <a:t>Ge</a:t>
            </a:r>
            <a:r>
              <a:rPr lang="en-IN" dirty="0" smtClean="0"/>
              <a:t>) or III-V compounds semiconductors (</a:t>
            </a:r>
            <a:r>
              <a:rPr lang="en-IN" b="1" dirty="0" err="1" smtClean="0"/>
              <a:t>GaAs</a:t>
            </a:r>
            <a:r>
              <a:rPr lang="en-IN" b="1" dirty="0" smtClean="0"/>
              <a:t>, </a:t>
            </a:r>
            <a:r>
              <a:rPr lang="en-IN" b="1" dirty="0" err="1" smtClean="0"/>
              <a:t>GaP</a:t>
            </a:r>
            <a:r>
              <a:rPr lang="en-IN" b="1" dirty="0" smtClean="0"/>
              <a:t>, </a:t>
            </a:r>
            <a:r>
              <a:rPr lang="en-IN" b="1" dirty="0" err="1" smtClean="0"/>
              <a:t>InSb</a:t>
            </a:r>
            <a:r>
              <a:rPr lang="en-IN" b="1" dirty="0" smtClean="0"/>
              <a:t>, </a:t>
            </a:r>
            <a:r>
              <a:rPr lang="en-IN" b="1" dirty="0" err="1" smtClean="0"/>
              <a:t>InP</a:t>
            </a:r>
            <a:r>
              <a:rPr lang="en-IN" b="1" dirty="0" smtClean="0"/>
              <a:t>,</a:t>
            </a:r>
            <a:r>
              <a:rPr lang="en-IN" dirty="0" smtClean="0"/>
              <a:t> ..)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70049"/>
            <a:ext cx="4648200" cy="5536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f12_05_pg421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-99392"/>
            <a:ext cx="6426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CaF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 (Fluorite) Structure</a:t>
            </a:r>
            <a:endParaRPr lang="en-IN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126876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</a:t>
            </a:r>
            <a:r>
              <a:rPr lang="en-IN" b="1" dirty="0" err="1" smtClean="0"/>
              <a:t>fcc</a:t>
            </a:r>
            <a:r>
              <a:rPr lang="en-IN" b="1" dirty="0" smtClean="0"/>
              <a:t>)</a:t>
            </a:r>
            <a:r>
              <a:rPr lang="en-IN" dirty="0" smtClean="0"/>
              <a:t> with </a:t>
            </a:r>
            <a:r>
              <a:rPr lang="en-IN" i="1" dirty="0" smtClean="0"/>
              <a:t>three</a:t>
            </a:r>
            <a:r>
              <a:rPr lang="en-IN" dirty="0" smtClean="0"/>
              <a:t> atoms in the base, one kind (the </a:t>
            </a:r>
            <a:r>
              <a:rPr lang="en-IN" dirty="0" err="1" smtClean="0"/>
              <a:t>cations</a:t>
            </a:r>
            <a:r>
              <a:rPr lang="en-IN" dirty="0" smtClean="0"/>
              <a:t>) at </a:t>
            </a:r>
            <a:r>
              <a:rPr lang="en-IN" b="1" dirty="0" smtClean="0"/>
              <a:t>(0,0,0)</a:t>
            </a:r>
            <a:r>
              <a:rPr lang="en-IN" dirty="0" smtClean="0"/>
              <a:t>, and the other two (anions of the same kind) at </a:t>
            </a:r>
            <a:r>
              <a:rPr lang="en-IN" b="1" dirty="0" smtClean="0"/>
              <a:t>(¼, ¼, ¼)</a:t>
            </a:r>
            <a:r>
              <a:rPr lang="en-IN" dirty="0" smtClean="0"/>
              <a:t>, and </a:t>
            </a:r>
            <a:r>
              <a:rPr lang="en-IN" b="1" dirty="0" smtClean="0"/>
              <a:t>(-¼, -¼, -¼)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158740" cy="4251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f12_06_pg422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-99392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Perovskite</a:t>
            </a:r>
            <a:r>
              <a:rPr lang="en-US" sz="4400" dirty="0" smtClean="0"/>
              <a:t> crystal Structure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268760"/>
            <a:ext cx="349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cubic primitive</a:t>
            </a:r>
            <a:r>
              <a:rPr lang="en-IN" i="1" dirty="0" smtClean="0"/>
              <a:t>:</a:t>
            </a:r>
          </a:p>
          <a:p>
            <a:r>
              <a:rPr lang="en-IN" i="1" dirty="0" smtClean="0"/>
              <a:t>three</a:t>
            </a:r>
            <a:r>
              <a:rPr lang="en-IN" dirty="0" smtClean="0"/>
              <a:t> different atoms in the base. In the example it would be </a:t>
            </a:r>
            <a:r>
              <a:rPr lang="en-IN" b="1" dirty="0" err="1" smtClean="0"/>
              <a:t>Ba</a:t>
            </a:r>
            <a:r>
              <a:rPr lang="en-IN" dirty="0" smtClean="0"/>
              <a:t> at </a:t>
            </a:r>
            <a:r>
              <a:rPr lang="en-IN" b="1" dirty="0" smtClean="0"/>
              <a:t>(0,0,0)</a:t>
            </a:r>
            <a:r>
              <a:rPr lang="en-IN" dirty="0" smtClean="0"/>
              <a:t>, </a:t>
            </a:r>
            <a:r>
              <a:rPr lang="en-IN" b="1" dirty="0" smtClean="0"/>
              <a:t>O</a:t>
            </a:r>
            <a:r>
              <a:rPr lang="en-IN" dirty="0" smtClean="0"/>
              <a:t> at </a:t>
            </a:r>
            <a:r>
              <a:rPr lang="en-IN" b="1" dirty="0" smtClean="0"/>
              <a:t>(½, ½, ,0), </a:t>
            </a:r>
            <a:r>
              <a:rPr lang="en-IN" dirty="0" smtClean="0"/>
              <a:t>at </a:t>
            </a:r>
            <a:r>
              <a:rPr lang="en-IN" b="1" dirty="0" smtClean="0"/>
              <a:t>(½, 0, ½), </a:t>
            </a:r>
            <a:r>
              <a:rPr lang="en-IN" dirty="0" smtClean="0"/>
              <a:t>at </a:t>
            </a:r>
            <a:r>
              <a:rPr lang="en-IN" b="1" dirty="0" smtClean="0"/>
              <a:t>(0, ½, ½) </a:t>
            </a:r>
            <a:r>
              <a:rPr lang="en-IN" dirty="0" smtClean="0"/>
              <a:t>and </a:t>
            </a:r>
            <a:r>
              <a:rPr lang="en-IN" b="1" dirty="0" smtClean="0"/>
              <a:t>Ti</a:t>
            </a:r>
            <a:r>
              <a:rPr lang="en-IN" dirty="0" smtClean="0"/>
              <a:t> at </a:t>
            </a:r>
            <a:r>
              <a:rPr lang="en-IN" b="1" dirty="0" smtClean="0"/>
              <a:t>(½, ½, ½)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Barium </a:t>
            </a:r>
            <a:r>
              <a:rPr lang="en-IN" dirty="0" err="1" smtClean="0"/>
              <a:t>titanate</a:t>
            </a:r>
            <a:r>
              <a:rPr lang="en-IN" dirty="0" smtClean="0"/>
              <a:t> (BaTiO</a:t>
            </a:r>
            <a:r>
              <a:rPr lang="en-IN" baseline="-25000" dirty="0" smtClean="0"/>
              <a:t>3</a:t>
            </a:r>
            <a:r>
              <a:rPr lang="en-IN" dirty="0" smtClean="0"/>
              <a:t>), having both Ba</a:t>
            </a:r>
            <a:r>
              <a:rPr lang="en-IN" baseline="30000" dirty="0" smtClean="0"/>
              <a:t>2+</a:t>
            </a:r>
            <a:r>
              <a:rPr lang="en-IN" dirty="0" smtClean="0"/>
              <a:t> and Ti</a:t>
            </a:r>
            <a:r>
              <a:rPr lang="en-IN" baseline="30000" dirty="0" smtClean="0"/>
              <a:t>4+</a:t>
            </a:r>
            <a:r>
              <a:rPr lang="en-IN" dirty="0" smtClean="0"/>
              <a:t> </a:t>
            </a:r>
            <a:r>
              <a:rPr lang="en-IN" dirty="0" err="1" smtClean="0"/>
              <a:t>cations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4465320" cy="530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f12_02_pg420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-99392"/>
            <a:ext cx="6833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Rock Salt (</a:t>
            </a:r>
            <a:r>
              <a:rPr lang="en-US" sz="4400" dirty="0" err="1" smtClean="0"/>
              <a:t>NaCl</a:t>
            </a:r>
            <a:r>
              <a:rPr lang="en-US" sz="4400" dirty="0" smtClean="0"/>
              <a:t>) Structure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853440"/>
            <a:ext cx="4320540" cy="5151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f12_07_pg423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712" y="-76745"/>
            <a:ext cx="9126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Close Packed Structure in ceramics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109062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Close packed planes of anions</a:t>
            </a:r>
          </a:p>
          <a:p>
            <a:pPr indent="360363">
              <a:buFont typeface="Arial" pitchFamily="34" charset="0"/>
              <a:buChar char="•"/>
            </a:pPr>
            <a:endParaRPr lang="en-US" sz="2800" dirty="0" smtClean="0"/>
          </a:p>
          <a:p>
            <a:pPr indent="360363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B050"/>
                </a:solidFill>
              </a:rPr>
              <a:t>Cations</a:t>
            </a:r>
            <a:r>
              <a:rPr lang="en-US" sz="2800" dirty="0" smtClean="0">
                <a:solidFill>
                  <a:srgbClr val="00B050"/>
                </a:solidFill>
              </a:rPr>
              <a:t> reside at Tetrahedral and/ or </a:t>
            </a:r>
            <a:r>
              <a:rPr lang="en-US" sz="2800" dirty="0" err="1" smtClean="0">
                <a:solidFill>
                  <a:srgbClr val="00B050"/>
                </a:solidFill>
              </a:rPr>
              <a:t>Octrahedral</a:t>
            </a:r>
            <a:r>
              <a:rPr lang="en-US" sz="2800" dirty="0" smtClean="0">
                <a:solidFill>
                  <a:srgbClr val="00B050"/>
                </a:solidFill>
              </a:rPr>
              <a:t> interstitial sites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" y="3429000"/>
            <a:ext cx="8229600" cy="249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f12_08_pg424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-99392"/>
            <a:ext cx="6833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Rock Salt (</a:t>
            </a:r>
            <a:r>
              <a:rPr lang="en-US" sz="4400" dirty="0" err="1" smtClean="0"/>
              <a:t>NaCl</a:t>
            </a:r>
            <a:r>
              <a:rPr lang="en-US" sz="4400" dirty="0" smtClean="0"/>
              <a:t>) Structure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2592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Close packed arrangement of </a:t>
            </a:r>
            <a:r>
              <a:rPr lang="en-US" sz="2800" dirty="0" err="1" smtClean="0">
                <a:solidFill>
                  <a:srgbClr val="FF0000"/>
                </a:solidFill>
              </a:rPr>
              <a:t>Cl</a:t>
            </a:r>
            <a:r>
              <a:rPr lang="en-US" sz="2800" dirty="0" smtClean="0">
                <a:solidFill>
                  <a:srgbClr val="FF0000"/>
                </a:solidFill>
              </a:rPr>
              <a:t> ions on {111} planes</a:t>
            </a:r>
          </a:p>
          <a:p>
            <a:pPr indent="179388">
              <a:buFont typeface="Arial" pitchFamily="34" charset="0"/>
              <a:buChar char="•"/>
            </a:pPr>
            <a:endParaRPr lang="en-US" sz="2800" dirty="0" smtClean="0"/>
          </a:p>
          <a:p>
            <a:pPr indent="179388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Na+ ions are at Octahedral sites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08720"/>
            <a:ext cx="5341620" cy="536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en-IN" dirty="0" smtClean="0"/>
              <a:t>DENSITY COMPUTATIONS—CERAMICS</a:t>
            </a:r>
            <a:endParaRPr lang="en-IN" dirty="0"/>
          </a:p>
        </p:txBody>
      </p:sp>
      <p:pic>
        <p:nvPicPr>
          <p:cNvPr id="3645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15057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87907"/>
            <a:ext cx="4076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f_pg425</a:t>
            </a:r>
          </a:p>
        </p:txBody>
      </p:sp>
      <p:pic>
        <p:nvPicPr>
          <p:cNvPr id="5" name="Picture 2" descr="f_pg42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t="79444"/>
          <a:stretch>
            <a:fillRect/>
          </a:stretch>
        </p:blipFill>
        <p:spPr bwMode="auto">
          <a:xfrm>
            <a:off x="0" y="4941168"/>
            <a:ext cx="3103563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DENSITY COMPUTATIONS—CERAMICS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908720"/>
            <a:ext cx="398691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2204864"/>
            <a:ext cx="366749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23928" y="2924944"/>
            <a:ext cx="262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n’ = 4; FCC lattice</a:t>
            </a:r>
            <a:endParaRPr lang="en-IN" sz="2400" dirty="0"/>
          </a:p>
        </p:txBody>
      </p:sp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501008"/>
            <a:ext cx="577080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707904" y="587727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value: 2.16 gm/cc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78" y="946418"/>
            <a:ext cx="3101340" cy="409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" y="331470"/>
            <a:ext cx="890778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f12_09_pg426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744" y="139279"/>
            <a:ext cx="4543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Silicate Ceramics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08720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S</a:t>
            </a:r>
            <a:r>
              <a:rPr lang="en-IN" sz="2800" dirty="0" smtClean="0">
                <a:solidFill>
                  <a:srgbClr val="FF0000"/>
                </a:solidFill>
              </a:rPr>
              <a:t>oils, rocks, clays, and sand come under the silicate classification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8000"/>
                </a:solidFill>
              </a:rPr>
              <a:t>Characterize crystal structure in terms of </a:t>
            </a:r>
            <a:r>
              <a:rPr lang="en-IN" sz="2800" dirty="0" smtClean="0">
                <a:solidFill>
                  <a:srgbClr val="008000"/>
                </a:solidFill>
              </a:rPr>
              <a:t>various arrangements of an SiO</a:t>
            </a:r>
            <a:r>
              <a:rPr lang="en-IN" sz="2800" baseline="-25000" dirty="0" smtClean="0">
                <a:solidFill>
                  <a:srgbClr val="008000"/>
                </a:solidFill>
              </a:rPr>
              <a:t>4</a:t>
            </a:r>
            <a:r>
              <a:rPr lang="en-IN" sz="2800" baseline="30000" dirty="0" smtClean="0">
                <a:solidFill>
                  <a:srgbClr val="008000"/>
                </a:solidFill>
              </a:rPr>
              <a:t>4-</a:t>
            </a:r>
            <a:r>
              <a:rPr lang="en-IN" sz="2800" dirty="0" smtClean="0">
                <a:solidFill>
                  <a:srgbClr val="008000"/>
                </a:solidFill>
              </a:rPr>
              <a:t>  tetrahedron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Basic unit of the silicates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19" y="3581400"/>
            <a:ext cx="7269480" cy="305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f12_10_pg427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Chemically, the most simple silicate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8000"/>
                </a:solidFill>
              </a:rPr>
              <a:t>Structurally, it is a 3d network generated when every corner O atom in each tetrahedron is shared by adjacent </a:t>
            </a:r>
            <a:r>
              <a:rPr lang="en-IN" sz="2400" dirty="0" err="1" smtClean="0">
                <a:solidFill>
                  <a:srgbClr val="008000"/>
                </a:solidFill>
              </a:rPr>
              <a:t>tetrahedra</a:t>
            </a:r>
            <a:r>
              <a:rPr lang="en-IN" sz="2400" dirty="0" smtClean="0">
                <a:solidFill>
                  <a:srgbClr val="008000"/>
                </a:solidFill>
              </a:rPr>
              <a:t>. 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Electrically neutral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9900CC"/>
                </a:solidFill>
              </a:rPr>
              <a:t>The ratio of Si to O atoms is 1 : 2, as indicated by the chemical formula.</a:t>
            </a:r>
            <a:endParaRPr lang="en-IN" sz="2400" dirty="0">
              <a:solidFill>
                <a:srgbClr val="99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0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Silica (SiO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)</a:t>
            </a:r>
            <a:endParaRPr lang="en-IN" sz="4400" dirty="0"/>
          </a:p>
        </p:txBody>
      </p:sp>
      <p:pic>
        <p:nvPicPr>
          <p:cNvPr id="7" name="Picture 2" descr="f12_10_pg42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17197" t="89530" r="32752" b="-3086"/>
          <a:stretch>
            <a:fillRect/>
          </a:stretch>
        </p:blipFill>
        <p:spPr bwMode="auto">
          <a:xfrm>
            <a:off x="3851920" y="6230466"/>
            <a:ext cx="2160240" cy="6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67944" y="3068960"/>
            <a:ext cx="5076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70C0"/>
                </a:solidFill>
              </a:rPr>
              <a:t>Three primary polymorphic crystalline forms of silica: quartz, </a:t>
            </a:r>
            <a:r>
              <a:rPr lang="en-IN" sz="2400" dirty="0" err="1" smtClean="0">
                <a:solidFill>
                  <a:srgbClr val="0070C0"/>
                </a:solidFill>
              </a:rPr>
              <a:t>cristobalite</a:t>
            </a:r>
            <a:r>
              <a:rPr lang="en-IN" sz="2400" dirty="0" smtClean="0">
                <a:solidFill>
                  <a:srgbClr val="0070C0"/>
                </a:solidFill>
              </a:rPr>
              <a:t> and </a:t>
            </a:r>
            <a:r>
              <a:rPr lang="en-IN" sz="2400" dirty="0" err="1" smtClean="0">
                <a:solidFill>
                  <a:srgbClr val="0070C0"/>
                </a:solidFill>
              </a:rPr>
              <a:t>tridymite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</a:p>
          <a:p>
            <a:pPr marL="360363" indent="-360363"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Strong Si-O bonds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 high mp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Relatively open str.  Low density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12" y="3657600"/>
            <a:ext cx="3322320" cy="30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8" y="2819400"/>
            <a:ext cx="2720340" cy="3901440"/>
          </a:xfrm>
          <a:prstGeom prst="rect">
            <a:avLst/>
          </a:prstGeom>
        </p:spPr>
      </p:pic>
      <p:sp>
        <p:nvSpPr>
          <p:cNvPr id="890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f12_11_pg428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8748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Silicon dioxide (or silica, SiO</a:t>
            </a:r>
            <a:r>
              <a:rPr lang="en-IN" sz="2400" baseline="-25000" dirty="0" smtClean="0">
                <a:solidFill>
                  <a:srgbClr val="FF0000"/>
                </a:solidFill>
              </a:rPr>
              <a:t>2</a:t>
            </a:r>
            <a:r>
              <a:rPr lang="en-IN" sz="2400" dirty="0" smtClean="0">
                <a:solidFill>
                  <a:srgbClr val="FF0000"/>
                </a:solidFill>
              </a:rPr>
              <a:t>) in the </a:t>
            </a:r>
            <a:r>
              <a:rPr lang="en-IN" sz="2400" dirty="0" err="1" smtClean="0">
                <a:solidFill>
                  <a:srgbClr val="FF0000"/>
                </a:solidFill>
              </a:rPr>
              <a:t>noncrystalline</a:t>
            </a:r>
            <a:r>
              <a:rPr lang="en-IN" sz="2400" dirty="0" smtClean="0">
                <a:solidFill>
                  <a:srgbClr val="FF0000"/>
                </a:solidFill>
              </a:rPr>
              <a:t> state is called </a:t>
            </a:r>
            <a:r>
              <a:rPr lang="en-IN" sz="2400" i="1" dirty="0" smtClean="0">
                <a:solidFill>
                  <a:srgbClr val="FF0000"/>
                </a:solidFill>
              </a:rPr>
              <a:t>fused silica, or vitreous silica</a:t>
            </a:r>
          </a:p>
          <a:p>
            <a:r>
              <a:rPr lang="en-IN" sz="2400" dirty="0" smtClean="0">
                <a:solidFill>
                  <a:srgbClr val="008000"/>
                </a:solidFill>
              </a:rPr>
              <a:t>Other oxides (e.g., B</a:t>
            </a:r>
            <a:r>
              <a:rPr lang="en-IN" sz="2400" baseline="-25000" dirty="0" smtClean="0">
                <a:solidFill>
                  <a:srgbClr val="008000"/>
                </a:solidFill>
              </a:rPr>
              <a:t>2</a:t>
            </a:r>
            <a:r>
              <a:rPr lang="en-IN" sz="2400" dirty="0" smtClean="0">
                <a:solidFill>
                  <a:srgbClr val="008000"/>
                </a:solidFill>
              </a:rPr>
              <a:t>O</a:t>
            </a:r>
            <a:r>
              <a:rPr lang="en-IN" sz="2400" baseline="-25000" dirty="0" smtClean="0">
                <a:solidFill>
                  <a:srgbClr val="008000"/>
                </a:solidFill>
              </a:rPr>
              <a:t>3</a:t>
            </a:r>
            <a:r>
              <a:rPr lang="en-IN" sz="2400" dirty="0" smtClean="0">
                <a:solidFill>
                  <a:srgbClr val="008000"/>
                </a:solidFill>
              </a:rPr>
              <a:t> and GeO</a:t>
            </a:r>
            <a:r>
              <a:rPr lang="en-IN" sz="2400" baseline="-25000" dirty="0" smtClean="0">
                <a:solidFill>
                  <a:srgbClr val="008000"/>
                </a:solidFill>
              </a:rPr>
              <a:t>2</a:t>
            </a:r>
            <a:r>
              <a:rPr lang="en-IN" sz="2400" dirty="0" smtClean="0">
                <a:solidFill>
                  <a:srgbClr val="008000"/>
                </a:solidFill>
              </a:rPr>
              <a:t>) may also form glassy structures</a:t>
            </a:r>
            <a:endParaRPr lang="en-IN" sz="24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1760" y="-27384"/>
            <a:ext cx="4868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SILICA GLASSES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476983" y="1844824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Network formers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2708920"/>
            <a:ext cx="5724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The common inorganic glasses used for containers </a:t>
            </a:r>
            <a:r>
              <a:rPr lang="en-IN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2400" dirty="0" smtClean="0">
                <a:solidFill>
                  <a:srgbClr val="FF0000"/>
                </a:solidFill>
              </a:rPr>
              <a:t>Silica glasses to which have been added other oxides such as </a:t>
            </a:r>
            <a:r>
              <a:rPr lang="en-IN" sz="2400" dirty="0" err="1" smtClean="0">
                <a:solidFill>
                  <a:srgbClr val="FF0000"/>
                </a:solidFill>
              </a:rPr>
              <a:t>CaO</a:t>
            </a:r>
            <a:r>
              <a:rPr lang="en-IN" sz="2400" dirty="0" smtClean="0">
                <a:solidFill>
                  <a:srgbClr val="FF0000"/>
                </a:solidFill>
              </a:rPr>
              <a:t> and Na</a:t>
            </a:r>
            <a:r>
              <a:rPr lang="en-IN" sz="2400" baseline="-25000" dirty="0" smtClean="0">
                <a:solidFill>
                  <a:srgbClr val="FF0000"/>
                </a:solidFill>
              </a:rPr>
              <a:t>2</a:t>
            </a:r>
            <a:r>
              <a:rPr lang="en-IN" sz="2400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IN" sz="2400" dirty="0" err="1" smtClean="0">
                <a:solidFill>
                  <a:srgbClr val="008000"/>
                </a:solidFill>
              </a:rPr>
              <a:t>Cations</a:t>
            </a:r>
            <a:r>
              <a:rPr lang="en-IN" sz="2400" dirty="0" smtClean="0">
                <a:solidFill>
                  <a:srgbClr val="008000"/>
                </a:solidFill>
              </a:rPr>
              <a:t> are incorporated within and modify the SiO</a:t>
            </a:r>
            <a:r>
              <a:rPr lang="en-IN" sz="2400" baseline="-25000" dirty="0" smtClean="0">
                <a:solidFill>
                  <a:srgbClr val="008000"/>
                </a:solidFill>
              </a:rPr>
              <a:t>4</a:t>
            </a:r>
            <a:r>
              <a:rPr lang="en-IN" sz="2400" baseline="30000" dirty="0" smtClean="0">
                <a:solidFill>
                  <a:srgbClr val="008000"/>
                </a:solidFill>
              </a:rPr>
              <a:t>4-</a:t>
            </a:r>
            <a:r>
              <a:rPr lang="en-IN" sz="2400" dirty="0" smtClean="0">
                <a:solidFill>
                  <a:srgbClr val="008000"/>
                </a:solidFill>
              </a:rPr>
              <a:t> network</a:t>
            </a:r>
            <a:endParaRPr lang="en-IN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557" y="4869160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Network modifiers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6021288"/>
            <a:ext cx="527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structure of a sodium–silicate glass</a:t>
            </a:r>
            <a:endParaRPr lang="en-IN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5262299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Lowers the mp and viscosity of glasses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 easy formation at low temp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f12_13_pg429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48680"/>
            <a:ext cx="8820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 2d sheet or layered structure 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8000"/>
                </a:solidFill>
              </a:rPr>
              <a:t>By sharing of 3 O ions in each of the </a:t>
            </a:r>
            <a:r>
              <a:rPr lang="en-US" sz="2800" dirty="0" err="1" smtClean="0">
                <a:solidFill>
                  <a:srgbClr val="008000"/>
                </a:solidFill>
              </a:rPr>
              <a:t>tetrahedra</a:t>
            </a:r>
            <a:endParaRPr lang="en-US" sz="2800" dirty="0" smtClean="0">
              <a:solidFill>
                <a:srgbClr val="008000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8000"/>
                </a:solidFill>
              </a:rPr>
              <a:t>Repeating unit formula: (Si</a:t>
            </a:r>
            <a:r>
              <a:rPr lang="en-US" sz="2800" baseline="-25000" dirty="0" smtClean="0">
                <a:solidFill>
                  <a:srgbClr val="008000"/>
                </a:solidFill>
              </a:rPr>
              <a:t>2</a:t>
            </a:r>
            <a:r>
              <a:rPr lang="en-US" sz="2800" dirty="0" smtClean="0">
                <a:solidFill>
                  <a:srgbClr val="008000"/>
                </a:solidFill>
              </a:rPr>
              <a:t>O</a:t>
            </a:r>
            <a:r>
              <a:rPr lang="en-US" sz="2800" baseline="-25000" dirty="0" smtClean="0">
                <a:solidFill>
                  <a:srgbClr val="008000"/>
                </a:solidFill>
              </a:rPr>
              <a:t>5</a:t>
            </a:r>
            <a:r>
              <a:rPr lang="en-US" sz="2800" dirty="0" smtClean="0">
                <a:solidFill>
                  <a:srgbClr val="008000"/>
                </a:solidFill>
              </a:rPr>
              <a:t>)</a:t>
            </a:r>
            <a:r>
              <a:rPr lang="en-US" sz="2800" baseline="30000" dirty="0" smtClean="0">
                <a:solidFill>
                  <a:srgbClr val="008000"/>
                </a:solidFill>
              </a:rPr>
              <a:t>2-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A second planar sheet structure having an excess of </a:t>
            </a:r>
            <a:r>
              <a:rPr lang="en-US" sz="2800" dirty="0" err="1" smtClean="0">
                <a:solidFill>
                  <a:srgbClr val="0000FF"/>
                </a:solidFill>
              </a:rPr>
              <a:t>cations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Charge neutrality</a:t>
            </a:r>
            <a:endParaRPr lang="en-IN" sz="2800" dirty="0" smtClean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-99392"/>
            <a:ext cx="6492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Sheet or layered silicates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9" y="2708920"/>
            <a:ext cx="5580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endParaRPr lang="en-US" sz="2800" dirty="0" smtClean="0">
              <a:solidFill>
                <a:srgbClr val="CE389C"/>
              </a:solidFill>
            </a:endParaRPr>
          </a:p>
          <a:p>
            <a:r>
              <a:rPr lang="en-US" sz="2800" dirty="0" smtClean="0">
                <a:solidFill>
                  <a:srgbClr val="CE389C"/>
                </a:solidFill>
              </a:rPr>
              <a:t>Their basic structure is characteristic of clays and other minerals</a:t>
            </a:r>
          </a:p>
          <a:p>
            <a:endParaRPr lang="en-IN" sz="2800" dirty="0">
              <a:solidFill>
                <a:srgbClr val="CE389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2377440" cy="356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f12_14_pg430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2699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solidFill>
                  <a:srgbClr val="FF0000"/>
                </a:solidFill>
              </a:rPr>
              <a:t>Keolinite</a:t>
            </a:r>
            <a:r>
              <a:rPr lang="en-US" sz="2800" u="sng" dirty="0" smtClean="0">
                <a:solidFill>
                  <a:srgbClr val="FF0000"/>
                </a:solidFill>
              </a:rPr>
              <a:t> (Clay)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2 layer silicate sheet structure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Al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(Si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baseline="-250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)(OH)</a:t>
            </a:r>
            <a:r>
              <a:rPr lang="en-US" sz="2800" baseline="-250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Talc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Mica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0844"/>
            <a:ext cx="604266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f12_15_pg431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1481" y="-99392"/>
            <a:ext cx="6490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Diamond Cubic Structure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268760"/>
            <a:ext cx="3059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US" sz="2800" dirty="0" smtClean="0"/>
              <a:t>Extremely hard</a:t>
            </a:r>
          </a:p>
          <a:p>
            <a:pPr marL="269875" indent="-269875">
              <a:buFont typeface="Arial" pitchFamily="34" charset="0"/>
              <a:buChar char="•"/>
            </a:pPr>
            <a:endParaRPr lang="en-US" sz="28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US" sz="2800" dirty="0" smtClean="0"/>
              <a:t>Low electrical conductivity</a:t>
            </a:r>
          </a:p>
          <a:p>
            <a:pPr marL="269875" indent="-269875">
              <a:buFont typeface="Arial" pitchFamily="34" charset="0"/>
              <a:buChar char="•"/>
            </a:pPr>
            <a:endParaRPr lang="en-US" sz="28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US" sz="2800" dirty="0" smtClean="0"/>
              <a:t>Optically Transparent</a:t>
            </a:r>
          </a:p>
          <a:p>
            <a:pPr marL="269875" indent="-269875">
              <a:buFont typeface="Arial" pitchFamily="34" charset="0"/>
              <a:buChar char="•"/>
            </a:pPr>
            <a:endParaRPr lang="en-US" sz="28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US" sz="2800" dirty="0" smtClean="0"/>
              <a:t>High index of refraction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45" y="762000"/>
            <a:ext cx="4724400" cy="560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859780" cy="5280660"/>
          </a:xfrm>
          <a:prstGeom prst="rect">
            <a:avLst/>
          </a:prstGeom>
        </p:spPr>
      </p:pic>
      <p:sp>
        <p:nvSpPr>
          <p:cNvPr id="10138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f12_17_pg432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44624"/>
            <a:ext cx="235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Graphite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365104"/>
            <a:ext cx="3419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Lubricative</a:t>
            </a:r>
            <a:r>
              <a:rPr lang="en-US" sz="2800" dirty="0" smtClean="0"/>
              <a:t> property</a:t>
            </a:r>
          </a:p>
          <a:p>
            <a:endParaRPr lang="en-US" sz="2800" dirty="0" smtClean="0"/>
          </a:p>
          <a:p>
            <a:r>
              <a:rPr lang="en-US" sz="2800" dirty="0" smtClean="0"/>
              <a:t>Electrical conductivity along sheet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f12_18_pg432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44624"/>
            <a:ext cx="2820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Fullerenes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475678" y="1196752"/>
            <a:ext cx="4272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Exists in molecular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60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Each molecule called </a:t>
            </a:r>
            <a:r>
              <a:rPr lang="en-US" sz="2400" dirty="0" err="1" smtClean="0"/>
              <a:t>Buckyball</a:t>
            </a:r>
            <a:endParaRPr lang="en-US" sz="2400" baseline="-25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Material consisting of C</a:t>
            </a:r>
            <a:r>
              <a:rPr lang="en-US" sz="2400" baseline="-25000" dirty="0" smtClean="0"/>
              <a:t>60</a:t>
            </a:r>
            <a:r>
              <a:rPr lang="en-US" sz="2400" dirty="0" smtClean="0"/>
              <a:t> molecules are called Buckminsterfullerene or Fullerene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96752"/>
            <a:ext cx="405384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f12_19_pg433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744" y="188640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Carbon </a:t>
            </a:r>
            <a:r>
              <a:rPr lang="en-US" sz="4400" dirty="0" err="1" smtClean="0"/>
              <a:t>Nanotube</a:t>
            </a:r>
            <a:endParaRPr lang="en-IN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426115" y="4869160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sheet of graphite rolled into a tube. Both ends are C</a:t>
            </a:r>
            <a:r>
              <a:rPr lang="en-US" baseline="-25000" dirty="0" smtClean="0"/>
              <a:t>60</a:t>
            </a:r>
            <a:r>
              <a:rPr lang="en-US" dirty="0" smtClean="0"/>
              <a:t> hemispheres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3160"/>
            <a:ext cx="8229600" cy="201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60648"/>
            <a:ext cx="920514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Chain Folded model of Polymer crystallite</a:t>
            </a:r>
            <a:endParaRPr lang="en-US" sz="4400" dirty="0"/>
          </a:p>
        </p:txBody>
      </p:sp>
      <p:sp>
        <p:nvSpPr>
          <p:cNvPr id="1136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f14_12_pg513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74" y="1981200"/>
            <a:ext cx="8229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35800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Ceramic Crystal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49231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Spherulite</a:t>
            </a:r>
            <a:r>
              <a:rPr lang="en-US" sz="4400" dirty="0" smtClean="0"/>
              <a:t> </a:t>
            </a:r>
            <a:r>
              <a:rPr lang="en-US" sz="4400" dirty="0" err="1" smtClean="0"/>
              <a:t>sructure</a:t>
            </a:r>
            <a:endParaRPr lang="en-US" sz="4400" dirty="0"/>
          </a:p>
        </p:txBody>
      </p:sp>
      <p:sp>
        <p:nvSpPr>
          <p:cNvPr id="1157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f14_13_pg513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86740"/>
            <a:ext cx="3810000" cy="568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5300200"/>
            <a:ext cx="2286000" cy="71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04" y="3536951"/>
            <a:ext cx="1645920" cy="1478280"/>
          </a:xfrm>
          <a:prstGeom prst="rect">
            <a:avLst/>
          </a:prstGeom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D5228-1A4B-44E6-B00C-0FC69018E59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81025" y="992188"/>
            <a:ext cx="2486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Single Crystals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914400" y="1403350"/>
            <a:ext cx="320833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/>
              <a:t>-Properties vary with</a:t>
            </a:r>
          </a:p>
          <a:p>
            <a:pPr algn="ctr" eaLnBrk="0" hangingPunct="0"/>
            <a:r>
              <a:rPr lang="en-US" sz="2200"/>
              <a:t>  direction:  </a:t>
            </a:r>
            <a:r>
              <a:rPr lang="en-US" sz="2200">
                <a:solidFill>
                  <a:schemeClr val="accent2"/>
                </a:solidFill>
              </a:rPr>
              <a:t>anisotropic</a:t>
            </a:r>
            <a:r>
              <a:rPr lang="en-US" sz="2200"/>
              <a:t>.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914400" y="2149475"/>
            <a:ext cx="38417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/>
              <a:t>-Example:  the modulus</a:t>
            </a:r>
          </a:p>
          <a:p>
            <a:pPr algn="ctr" eaLnBrk="0" hangingPunct="0"/>
            <a:r>
              <a:rPr lang="en-US" sz="2200"/>
              <a:t>  of elasticity (E) in BCC iron: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09600" y="3200400"/>
            <a:ext cx="20764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Polycrystals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942975" y="3676650"/>
            <a:ext cx="330835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/>
              <a:t>-Properties may/may not</a:t>
            </a:r>
          </a:p>
          <a:p>
            <a:pPr algn="ctr" eaLnBrk="0" hangingPunct="0"/>
            <a:r>
              <a:rPr lang="en-US" sz="2200"/>
              <a:t>  vary with direction.</a:t>
            </a:r>
          </a:p>
          <a:p>
            <a:pPr algn="ctr" eaLnBrk="0" hangingPunct="0"/>
            <a:r>
              <a:rPr lang="en-US" sz="2200"/>
              <a:t>-If grains are randomly</a:t>
            </a:r>
          </a:p>
          <a:p>
            <a:pPr algn="ctr" eaLnBrk="0" hangingPunct="0"/>
            <a:r>
              <a:rPr lang="en-US" sz="2200"/>
              <a:t>  oriented: </a:t>
            </a:r>
            <a:r>
              <a:rPr lang="en-US" sz="2200">
                <a:solidFill>
                  <a:schemeClr val="accent2"/>
                </a:solidFill>
              </a:rPr>
              <a:t>isotropic</a:t>
            </a:r>
            <a:r>
              <a:rPr lang="en-US" sz="2200"/>
              <a:t>.</a:t>
            </a:r>
          </a:p>
          <a:p>
            <a:pPr algn="ctr" eaLnBrk="0" hangingPunct="0"/>
            <a:r>
              <a:rPr lang="en-US" sz="2200"/>
              <a:t>  </a:t>
            </a:r>
            <a:r>
              <a:rPr lang="en-US" sz="2000"/>
              <a:t>(E</a:t>
            </a:r>
            <a:r>
              <a:rPr lang="en-US" sz="2200" baseline="-10000"/>
              <a:t>poly iron</a:t>
            </a:r>
            <a:r>
              <a:rPr lang="en-US" sz="2000"/>
              <a:t> = 210 GPa)</a:t>
            </a:r>
          </a:p>
          <a:p>
            <a:pPr algn="ctr" eaLnBrk="0" hangingPunct="0"/>
            <a:r>
              <a:rPr lang="en-US" sz="2200"/>
              <a:t>-If grains are </a:t>
            </a:r>
            <a:r>
              <a:rPr lang="en-US" sz="2200">
                <a:solidFill>
                  <a:schemeClr val="accent2"/>
                </a:solidFill>
              </a:rPr>
              <a:t>textured</a:t>
            </a:r>
            <a:r>
              <a:rPr lang="en-US" sz="2200"/>
              <a:t>,</a:t>
            </a:r>
          </a:p>
          <a:p>
            <a:pPr algn="ctr" eaLnBrk="0" hangingPunct="0"/>
            <a:r>
              <a:rPr lang="en-US" sz="2200"/>
              <a:t>  anisotropic.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634038" y="3581400"/>
            <a:ext cx="107156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200 </a:t>
            </a:r>
            <a:r>
              <a:rPr lang="en-US" sz="2000">
                <a:latin typeface="Symbol" pitchFamily="18" charset="2"/>
              </a:rPr>
              <a:t>m</a:t>
            </a:r>
            <a:r>
              <a:rPr lang="en-US" sz="2000"/>
              <a:t>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5791200" y="3581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4191000" y="571500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V="1">
            <a:off x="3886200" y="4724400"/>
            <a:ext cx="1447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/>
              <a:t>Single vs Polycrystals</a:t>
            </a:r>
          </a:p>
        </p:txBody>
      </p:sp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4572000" y="873125"/>
            <a:ext cx="2971800" cy="2632075"/>
            <a:chOff x="2880" y="550"/>
            <a:chExt cx="1872" cy="1658"/>
          </a:xfrm>
        </p:grpSpPr>
        <p:sp>
          <p:nvSpPr>
            <p:cNvPr id="7184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880" y="550"/>
              <a:ext cx="1872" cy="1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5" name="Rectangle 18"/>
            <p:cNvSpPr>
              <a:spLocks noChangeArrowheads="1"/>
            </p:cNvSpPr>
            <p:nvPr/>
          </p:nvSpPr>
          <p:spPr bwMode="auto">
            <a:xfrm>
              <a:off x="3555" y="960"/>
              <a:ext cx="744" cy="745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86" name="Rectangle 19"/>
            <p:cNvSpPr>
              <a:spLocks noChangeArrowheads="1"/>
            </p:cNvSpPr>
            <p:nvPr/>
          </p:nvSpPr>
          <p:spPr bwMode="auto">
            <a:xfrm>
              <a:off x="3226" y="1082"/>
              <a:ext cx="744" cy="744"/>
            </a:xfrm>
            <a:prstGeom prst="rect">
              <a:avLst/>
            </a:prstGeom>
            <a:noFill/>
            <a:ln w="1111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 flipV="1">
              <a:off x="3223" y="957"/>
              <a:ext cx="329" cy="122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 flipV="1">
              <a:off x="3966" y="957"/>
              <a:ext cx="329" cy="122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 flipV="1">
              <a:off x="3966" y="1701"/>
              <a:ext cx="329" cy="12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 flipV="1">
              <a:off x="3223" y="1701"/>
              <a:ext cx="329" cy="12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1" name="Oval 24"/>
            <p:cNvSpPr>
              <a:spLocks noChangeArrowheads="1"/>
            </p:cNvSpPr>
            <p:nvPr/>
          </p:nvSpPr>
          <p:spPr bwMode="auto">
            <a:xfrm>
              <a:off x="3162" y="1025"/>
              <a:ext cx="129" cy="122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2" name="Oval 25"/>
            <p:cNvSpPr>
              <a:spLocks noChangeArrowheads="1"/>
            </p:cNvSpPr>
            <p:nvPr/>
          </p:nvSpPr>
          <p:spPr bwMode="auto">
            <a:xfrm>
              <a:off x="4233" y="917"/>
              <a:ext cx="123" cy="130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3" name="Oval 26"/>
            <p:cNvSpPr>
              <a:spLocks noChangeArrowheads="1"/>
            </p:cNvSpPr>
            <p:nvPr/>
          </p:nvSpPr>
          <p:spPr bwMode="auto">
            <a:xfrm>
              <a:off x="3490" y="903"/>
              <a:ext cx="130" cy="130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4" name="Oval 27"/>
            <p:cNvSpPr>
              <a:spLocks noChangeArrowheads="1"/>
            </p:cNvSpPr>
            <p:nvPr/>
          </p:nvSpPr>
          <p:spPr bwMode="auto">
            <a:xfrm>
              <a:off x="3162" y="1761"/>
              <a:ext cx="122" cy="122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5" name="Oval 28"/>
            <p:cNvSpPr>
              <a:spLocks noChangeArrowheads="1"/>
            </p:cNvSpPr>
            <p:nvPr/>
          </p:nvSpPr>
          <p:spPr bwMode="auto">
            <a:xfrm>
              <a:off x="3497" y="1632"/>
              <a:ext cx="123" cy="123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6" name="Oval 29"/>
            <p:cNvSpPr>
              <a:spLocks noChangeArrowheads="1"/>
            </p:cNvSpPr>
            <p:nvPr/>
          </p:nvSpPr>
          <p:spPr bwMode="auto">
            <a:xfrm>
              <a:off x="3705" y="1332"/>
              <a:ext cx="122" cy="123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7" name="Oval 30"/>
            <p:cNvSpPr>
              <a:spLocks noChangeArrowheads="1"/>
            </p:cNvSpPr>
            <p:nvPr/>
          </p:nvSpPr>
          <p:spPr bwMode="auto">
            <a:xfrm>
              <a:off x="4233" y="1632"/>
              <a:ext cx="130" cy="123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8" name="Oval 31"/>
            <p:cNvSpPr>
              <a:spLocks noChangeArrowheads="1"/>
            </p:cNvSpPr>
            <p:nvPr/>
          </p:nvSpPr>
          <p:spPr bwMode="auto">
            <a:xfrm>
              <a:off x="3912" y="1761"/>
              <a:ext cx="122" cy="122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7199" name="Oval 32"/>
            <p:cNvSpPr>
              <a:spLocks noChangeArrowheads="1"/>
            </p:cNvSpPr>
            <p:nvPr/>
          </p:nvSpPr>
          <p:spPr bwMode="auto">
            <a:xfrm>
              <a:off x="3905" y="1018"/>
              <a:ext cx="122" cy="129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980" y="1693"/>
              <a:ext cx="586" cy="215"/>
              <a:chOff x="2980" y="1693"/>
              <a:chExt cx="586" cy="215"/>
            </a:xfrm>
          </p:grpSpPr>
          <p:sp>
            <p:nvSpPr>
              <p:cNvPr id="7206" name="Freeform 34"/>
              <p:cNvSpPr>
                <a:spLocks/>
              </p:cNvSpPr>
              <p:nvPr/>
            </p:nvSpPr>
            <p:spPr bwMode="auto">
              <a:xfrm>
                <a:off x="2980" y="1844"/>
                <a:ext cx="100" cy="64"/>
              </a:xfrm>
              <a:custGeom>
                <a:avLst/>
                <a:gdLst>
                  <a:gd name="T0" fmla="*/ 0 w 100"/>
                  <a:gd name="T1" fmla="*/ 64 h 64"/>
                  <a:gd name="T2" fmla="*/ 71 w 100"/>
                  <a:gd name="T3" fmla="*/ 0 h 64"/>
                  <a:gd name="T4" fmla="*/ 86 w 100"/>
                  <a:gd name="T5" fmla="*/ 28 h 64"/>
                  <a:gd name="T6" fmla="*/ 100 w 100"/>
                  <a:gd name="T7" fmla="*/ 64 h 64"/>
                  <a:gd name="T8" fmla="*/ 0 w 100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64"/>
                  <a:gd name="T17" fmla="*/ 100 w 10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64">
                    <a:moveTo>
                      <a:pt x="0" y="64"/>
                    </a:moveTo>
                    <a:lnTo>
                      <a:pt x="71" y="0"/>
                    </a:lnTo>
                    <a:lnTo>
                      <a:pt x="86" y="28"/>
                    </a:lnTo>
                    <a:lnTo>
                      <a:pt x="10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207" name="Line 35"/>
              <p:cNvSpPr>
                <a:spLocks noChangeShapeType="1"/>
              </p:cNvSpPr>
              <p:nvPr/>
            </p:nvSpPr>
            <p:spPr bwMode="auto">
              <a:xfrm flipV="1">
                <a:off x="3073" y="1693"/>
                <a:ext cx="493" cy="18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3573" y="786"/>
              <a:ext cx="579" cy="907"/>
              <a:chOff x="3573" y="786"/>
              <a:chExt cx="579" cy="907"/>
            </a:xfrm>
          </p:grpSpPr>
          <p:sp>
            <p:nvSpPr>
              <p:cNvPr id="7204" name="Freeform 37"/>
              <p:cNvSpPr>
                <a:spLocks/>
              </p:cNvSpPr>
              <p:nvPr/>
            </p:nvSpPr>
            <p:spPr bwMode="auto">
              <a:xfrm>
                <a:off x="4073" y="786"/>
                <a:ext cx="79" cy="100"/>
              </a:xfrm>
              <a:custGeom>
                <a:avLst/>
                <a:gdLst>
                  <a:gd name="T0" fmla="*/ 79 w 79"/>
                  <a:gd name="T1" fmla="*/ 0 h 100"/>
                  <a:gd name="T2" fmla="*/ 57 w 79"/>
                  <a:gd name="T3" fmla="*/ 100 h 100"/>
                  <a:gd name="T4" fmla="*/ 29 w 79"/>
                  <a:gd name="T5" fmla="*/ 78 h 100"/>
                  <a:gd name="T6" fmla="*/ 0 w 79"/>
                  <a:gd name="T7" fmla="*/ 57 h 100"/>
                  <a:gd name="T8" fmla="*/ 79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9" y="0"/>
                    </a:moveTo>
                    <a:lnTo>
                      <a:pt x="57" y="100"/>
                    </a:lnTo>
                    <a:lnTo>
                      <a:pt x="29" y="78"/>
                    </a:lnTo>
                    <a:lnTo>
                      <a:pt x="0" y="57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205" name="Line 38"/>
              <p:cNvSpPr>
                <a:spLocks noChangeShapeType="1"/>
              </p:cNvSpPr>
              <p:nvPr/>
            </p:nvSpPr>
            <p:spPr bwMode="auto">
              <a:xfrm flipV="1">
                <a:off x="3573" y="872"/>
                <a:ext cx="536" cy="821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202" name="Rectangle 39"/>
            <p:cNvSpPr>
              <a:spLocks noChangeArrowheads="1"/>
            </p:cNvSpPr>
            <p:nvPr/>
          </p:nvSpPr>
          <p:spPr bwMode="auto">
            <a:xfrm>
              <a:off x="3059" y="650"/>
              <a:ext cx="15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E (diagonal) = 273 GPa</a:t>
              </a:r>
              <a:endParaRPr lang="en-US"/>
            </a:p>
          </p:txBody>
        </p:sp>
        <p:sp>
          <p:nvSpPr>
            <p:cNvPr id="7203" name="Rectangle 40"/>
            <p:cNvSpPr>
              <a:spLocks noChangeArrowheads="1"/>
            </p:cNvSpPr>
            <p:nvPr/>
          </p:nvSpPr>
          <p:spPr bwMode="auto">
            <a:xfrm>
              <a:off x="2980" y="1929"/>
              <a:ext cx="1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E (edge) = 125 GPa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6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f16_03_pg64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582930"/>
            <a:ext cx="824484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1450"/>
            <a:ext cx="7772400" cy="6515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137160"/>
            <a:ext cx="7696200" cy="6583680"/>
          </a:xfrm>
          <a:prstGeom prst="rect">
            <a:avLst/>
          </a:prstGeom>
        </p:spPr>
      </p:pic>
      <p:sp>
        <p:nvSpPr>
          <p:cNvPr id="819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0"/>
            <a:ext cx="8324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Concept of Grains and Grain Boundary: Single crystal vs. polycrystalline  </a:t>
            </a:r>
          </a:p>
        </p:txBody>
      </p:sp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f17_03_pg65</a:t>
            </a:r>
          </a:p>
        </p:txBody>
      </p:sp>
    </p:spTree>
    <p:extLst>
      <p:ext uri="{BB962C8B-B14F-4D97-AF65-F5344CB8AC3E}">
        <p14:creationId xmlns:p14="http://schemas.microsoft.com/office/powerpoint/2010/main" val="12744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t12_01_pg416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0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Bond characters of ceramics </a:t>
            </a:r>
            <a:endParaRPr lang="en-IN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395536" y="614237"/>
                <a:ext cx="7918450" cy="108012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dirty="0" smtClean="0">
                          <a:solidFill>
                            <a:srgbClr val="3333CC"/>
                          </a:solidFill>
                          <a:ea typeface="Times New Roman" charset="0"/>
                          <a:cs typeface="Times New Roman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altLang="en-US" sz="2400" dirty="0" smtClean="0">
                          <a:solidFill>
                            <a:srgbClr val="3333CC"/>
                          </a:solidFill>
                          <a:ea typeface="Times New Roman" charset="0"/>
                          <a:cs typeface="Times New Roman" charset="0"/>
                        </a:rPr>
                        <m:t>ionic</m:t>
                      </m:r>
                      <m:r>
                        <m:rPr>
                          <m:nor/>
                        </m:rPr>
                        <a:rPr lang="en-US" altLang="en-US" sz="2400" dirty="0" smtClean="0">
                          <a:solidFill>
                            <a:srgbClr val="3333CC"/>
                          </a:solidFill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400" dirty="0" smtClean="0">
                          <a:solidFill>
                            <a:srgbClr val="3333CC"/>
                          </a:solidFill>
                          <a:ea typeface="Times New Roman" charset="0"/>
                          <a:cs typeface="Times New Roman" charset="0"/>
                        </a:rPr>
                        <m:t>character</m:t>
                      </m:r>
                      <m:r>
                        <m:rPr>
                          <m:nor/>
                        </m:rPr>
                        <a:rPr lang="en-US" altLang="en-US" sz="2400" dirty="0" smtClean="0">
                          <a:ea typeface="Times New Roman" charset="0"/>
                          <a:cs typeface="Times New Roman" charset="0"/>
                        </a:rPr>
                        <m:t> =</m:t>
                      </m:r>
                      <m:d>
                        <m:dPr>
                          <m:ctrlPr>
                            <a:rPr lang="mr-IN" altLang="en-US" sz="24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mr-IN" alt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mr-IN" alt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mr-IN" altLang="en-US" sz="2400" i="1" dirty="0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altLang="en-US" sz="2400" i="1" dirty="0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mr-IN" altLang="en-US" sz="2400" i="1" dirty="0" smtClean="0">
                                              <a:latin typeface="Cambria Math" charset="0"/>
                                              <a:ea typeface="Times New Roman" charset="0"/>
                                              <a:cs typeface="Times New Roman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mr-IN" altLang="en-US" sz="2400" i="1" dirty="0">
                                                  <a:latin typeface="Cambria Math" charset="0"/>
                                                  <a:ea typeface="Times New Roman" charset="0"/>
                                                  <a:cs typeface="Times New Roman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2400" i="1" dirty="0">
                                                      <a:latin typeface="Cambria Math" charset="0"/>
                                                      <a:ea typeface="Times New Roman" charset="0"/>
                                                      <a:cs typeface="Times New Roman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2400" i="1" dirty="0">
                                                      <a:latin typeface="Cambria Math" charset="0"/>
                                                      <a:ea typeface="Times New Roman" charset="0"/>
                                                      <a:cs typeface="Times New Roman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2400" i="1" dirty="0">
                                                      <a:latin typeface="Cambria Math" charset="0"/>
                                                      <a:ea typeface="Times New Roman" charset="0"/>
                                                      <a:cs typeface="Times New Roman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2400" i="1" dirty="0">
                                                  <a:latin typeface="Cambria Math" charset="0"/>
                                                  <a:ea typeface="Times New Roman" charset="0"/>
                                                  <a:cs typeface="Times New Roman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2400" i="1" dirty="0">
                                                      <a:latin typeface="Cambria Math" charset="0"/>
                                                      <a:ea typeface="Times New Roman" charset="0"/>
                                                      <a:cs typeface="Times New Roman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2400" i="1" dirty="0">
                                                      <a:latin typeface="Cambria Math" charset="0"/>
                                                      <a:ea typeface="Times New Roman" charset="0"/>
                                                      <a:cs typeface="Times New Roman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2400" i="1" dirty="0">
                                                      <a:latin typeface="Cambria Math" charset="0"/>
                                                      <a:ea typeface="Times New Roman" charset="0"/>
                                                      <a:cs typeface="Times New Roman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en-US" sz="2400" i="1" dirty="0" smtClean="0">
                                              <a:latin typeface="Cambria Math" charset="0"/>
                                              <a:ea typeface="Times New Roman" charset="0"/>
                                              <a:cs typeface="Times New Roman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en-US" sz="2400" i="1" dirty="0" smtClean="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r>
                        <a:rPr lang="mr-IN" alt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lang="mr-IN" alt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%</m:t>
                      </m:r>
                    </m:oMath>
                  </m:oMathPara>
                </a14:m>
                <a:endParaRPr lang="en-US" altLang="en-US" sz="2400" dirty="0" smtClean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400" baseline="-25000" dirty="0">
                    <a:ea typeface="Times New Roman" charset="0"/>
                    <a:cs typeface="Times New Roman" charset="0"/>
                  </a:rPr>
                  <a:t>A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&amp;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400" baseline="-25000" dirty="0">
                    <a:ea typeface="Times New Roman" charset="0"/>
                    <a:cs typeface="Times New Roman" charset="0"/>
                  </a:rPr>
                  <a:t>B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are Pauling </a:t>
                </a: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>electro-negativities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/>
                </a:r>
                <a:br>
                  <a:rPr lang="en-US" altLang="en-US" sz="2400" dirty="0">
                    <a:ea typeface="Times New Roman" charset="0"/>
                    <a:cs typeface="Times New Roman" charset="0"/>
                  </a:rPr>
                </a:br>
                <a:endParaRPr lang="en-US" altLang="en-US" sz="2400" dirty="0"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4237"/>
                <a:ext cx="7918450" cy="1080120"/>
              </a:xfrm>
              <a:prstGeom prst="rect">
                <a:avLst/>
              </a:prstGeom>
              <a:blipFill rotWithShape="0">
                <a:blip r:embed="rId3"/>
                <a:stretch>
                  <a:fillRect l="-1232" b="-1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491880" y="1790640"/>
            <a:ext cx="5544616" cy="378565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For ceramic materials with predominantly ionic character, crystal structure is composed of </a:t>
            </a:r>
            <a:r>
              <a:rPr lang="en-US" sz="2000" b="1" dirty="0" err="1" smtClean="0">
                <a:solidFill>
                  <a:srgbClr val="0000FF"/>
                </a:solidFill>
              </a:rPr>
              <a:t>cations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00FF"/>
                </a:solidFill>
              </a:rPr>
              <a:t>anions</a:t>
            </a: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u="sng" dirty="0" smtClean="0"/>
              <a:t>Two characteristics of these ions influence the crystal structure</a:t>
            </a:r>
          </a:p>
          <a:p>
            <a:pPr marL="8001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The magnitude of electrical charge </a:t>
            </a:r>
            <a:r>
              <a:rPr lang="en-US" sz="2000" dirty="0" smtClean="0"/>
              <a:t>(Charge balance must be there)</a:t>
            </a:r>
          </a:p>
          <a:p>
            <a:pPr marL="8001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Relative sizes </a:t>
            </a:r>
            <a:r>
              <a:rPr lang="en-US" sz="2000" dirty="0" smtClean="0"/>
              <a:t>(Each </a:t>
            </a:r>
            <a:r>
              <a:rPr lang="en-US" sz="2000" dirty="0" err="1" smtClean="0"/>
              <a:t>cation</a:t>
            </a:r>
            <a:r>
              <a:rPr lang="en-US" sz="2000" dirty="0" smtClean="0"/>
              <a:t>/ anion prefers to have as many nearest </a:t>
            </a:r>
            <a:r>
              <a:rPr lang="en-US" sz="2000" dirty="0" err="1" smtClean="0"/>
              <a:t>neighbour</a:t>
            </a:r>
            <a:r>
              <a:rPr lang="en-US" sz="2000" dirty="0" smtClean="0"/>
              <a:t> anions/ </a:t>
            </a:r>
            <a:r>
              <a:rPr lang="en-US" sz="2000" dirty="0" err="1" smtClean="0"/>
              <a:t>cations</a:t>
            </a:r>
            <a:r>
              <a:rPr lang="en-US" sz="2000" dirty="0" smtClean="0"/>
              <a:t> as possible)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3" y="1905000"/>
            <a:ext cx="3429000" cy="3215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f12_01_pg416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6163" y="116632"/>
            <a:ext cx="5016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Radius Ratio Rules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37981" y="3645024"/>
            <a:ext cx="8892480" cy="286232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Stable ceramic crystal structure forms when those anions surrounding a </a:t>
            </a:r>
            <a:r>
              <a:rPr lang="en-US" sz="2000" dirty="0" err="1" smtClean="0"/>
              <a:t>cation</a:t>
            </a:r>
            <a:r>
              <a:rPr lang="en-US" sz="2000" dirty="0" smtClean="0"/>
              <a:t> are all in contact with that </a:t>
            </a:r>
            <a:r>
              <a:rPr lang="en-US" sz="2000" dirty="0" err="1" smtClean="0"/>
              <a:t>cation</a:t>
            </a:r>
            <a:endParaRPr lang="en-US" sz="2000" dirty="0" smtClean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The coordination number (number of anion nearest </a:t>
            </a:r>
            <a:r>
              <a:rPr lang="en-US" sz="2000" dirty="0" err="1" smtClean="0"/>
              <a:t>neighbours</a:t>
            </a:r>
            <a:r>
              <a:rPr lang="en-US" sz="2000" dirty="0" smtClean="0"/>
              <a:t> for a </a:t>
            </a:r>
            <a:r>
              <a:rPr lang="en-US" sz="2000" dirty="0" err="1" smtClean="0"/>
              <a:t>cation</a:t>
            </a:r>
            <a:r>
              <a:rPr lang="en-US" sz="2000" dirty="0" smtClean="0"/>
              <a:t>) is related to the </a:t>
            </a:r>
            <a:r>
              <a:rPr lang="en-US" sz="2000" dirty="0" err="1" smtClean="0"/>
              <a:t>cation</a:t>
            </a:r>
            <a:r>
              <a:rPr lang="en-US" sz="2000" dirty="0" smtClean="0"/>
              <a:t> anion radius ratio</a:t>
            </a: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For a specific coordination number, there is a critical or minimum </a:t>
            </a:r>
            <a:r>
              <a:rPr lang="en-US" sz="2000" dirty="0" err="1" smtClean="0"/>
              <a:t>rC</a:t>
            </a:r>
            <a:r>
              <a:rPr lang="en-US" sz="2000" dirty="0" smtClean="0"/>
              <a:t>/</a:t>
            </a:r>
            <a:r>
              <a:rPr lang="en-US" sz="2000" dirty="0" err="1" smtClean="0"/>
              <a:t>rA</a:t>
            </a:r>
            <a:r>
              <a:rPr lang="en-US" sz="2000" dirty="0" smtClean="0"/>
              <a:t> ratio for which this </a:t>
            </a:r>
            <a:r>
              <a:rPr lang="en-US" sz="2000" dirty="0" err="1" smtClean="0"/>
              <a:t>cation</a:t>
            </a:r>
            <a:r>
              <a:rPr lang="en-US" sz="2000" dirty="0" smtClean="0"/>
              <a:t>-anion contact is established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86073"/>
            <a:ext cx="6629400" cy="242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t12_02_pg417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6163" y="-148753"/>
            <a:ext cx="5016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Radius Ratio Rules</a:t>
            </a:r>
            <a:endParaRPr lang="en-IN" sz="44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979712" y="3573016"/>
            <a:ext cx="55446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4926938"/>
            <a:ext cx="8218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Some points about ionic size: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Cation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&lt; atom &lt; anion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Cation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with higher positive charge are smaller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 coordination number increases,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cation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size increases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" y="786614"/>
            <a:ext cx="4716780" cy="392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174" y="836712"/>
            <a:ext cx="413766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549" y="1511428"/>
            <a:ext cx="4102285" cy="288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68" y="0"/>
            <a:ext cx="76010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Minimum </a:t>
            </a:r>
            <a:r>
              <a:rPr lang="en-US" sz="4400" dirty="0" err="1" smtClean="0"/>
              <a:t>r</a:t>
            </a:r>
            <a:r>
              <a:rPr lang="en-US" sz="4400" baseline="-25000" dirty="0" err="1" smtClean="0"/>
              <a:t>C</a:t>
            </a:r>
            <a:r>
              <a:rPr lang="en-US" sz="4400" dirty="0" smtClean="0"/>
              <a:t>/</a:t>
            </a:r>
            <a:r>
              <a:rPr lang="en-US" sz="4400" dirty="0" err="1" smtClean="0"/>
              <a:t>r</a:t>
            </a:r>
            <a:r>
              <a:rPr lang="en-US" sz="4400" baseline="-25000" dirty="0" err="1" smtClean="0"/>
              <a:t>A</a:t>
            </a:r>
            <a:r>
              <a:rPr lang="en-US" sz="4400" dirty="0" smtClean="0"/>
              <a:t> ratio for CN=3</a:t>
            </a:r>
            <a:endParaRPr lang="en-US" sz="4400" dirty="0"/>
          </a:p>
        </p:txBody>
      </p:sp>
      <p:sp>
        <p:nvSpPr>
          <p:cNvPr id="665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f_pg419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35380"/>
            <a:ext cx="8229600" cy="458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1600"/>
            <a:ext cx="9043623" cy="3210486"/>
          </a:xfrm>
          <a:prstGeom prst="rect">
            <a:avLst/>
          </a:prstGeom>
        </p:spPr>
      </p:pic>
      <p:sp>
        <p:nvSpPr>
          <p:cNvPr id="13619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62517" y="404664"/>
            <a:ext cx="93730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Common Ceramic Crystal Structures</a:t>
            </a:r>
            <a:endParaRPr lang="en-US" sz="4400" dirty="0"/>
          </a:p>
        </p:txBody>
      </p:sp>
      <p:sp>
        <p:nvSpPr>
          <p:cNvPr id="136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t12_04_pg422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3212976"/>
            <a:ext cx="10801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FCC</a:t>
            </a:r>
          </a:p>
          <a:p>
            <a:r>
              <a:rPr lang="en-US" dirty="0" smtClean="0"/>
              <a:t>SC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Crystal = </a:t>
            </a:r>
            <a:r>
              <a:rPr lang="en-US" dirty="0" err="1" smtClean="0"/>
              <a:t>Bravais</a:t>
            </a:r>
            <a:r>
              <a:rPr lang="en-US" dirty="0" smtClean="0"/>
              <a:t> lattice +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5285"/>
            <a:ext cx="9144000" cy="4525963"/>
          </a:xfrm>
        </p:spPr>
        <p:txBody>
          <a:bodyPr/>
          <a:lstStyle/>
          <a:p>
            <a:r>
              <a:rPr lang="en-IN" dirty="0" smtClean="0">
                <a:solidFill>
                  <a:srgbClr val="0000FF"/>
                </a:solidFill>
              </a:rPr>
              <a:t>A </a:t>
            </a:r>
            <a:r>
              <a:rPr lang="en-IN" i="1" dirty="0" smtClean="0">
                <a:solidFill>
                  <a:srgbClr val="0000FF"/>
                </a:solidFill>
              </a:rPr>
              <a:t>crystal</a:t>
            </a:r>
            <a:r>
              <a:rPr lang="en-IN" dirty="0" smtClean="0">
                <a:solidFill>
                  <a:srgbClr val="0000FF"/>
                </a:solidFill>
              </a:rPr>
              <a:t> is obtained by taking a </a:t>
            </a:r>
            <a:r>
              <a:rPr lang="en-IN" b="1" dirty="0" err="1" smtClean="0">
                <a:solidFill>
                  <a:srgbClr val="0000FF"/>
                </a:solidFill>
              </a:rPr>
              <a:t>Bravais</a:t>
            </a:r>
            <a:r>
              <a:rPr lang="en-IN" b="1" dirty="0" smtClean="0">
                <a:solidFill>
                  <a:srgbClr val="0000FF"/>
                </a:solidFill>
              </a:rPr>
              <a:t> lattice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and</a:t>
            </a:r>
            <a:r>
              <a:rPr lang="en-IN" dirty="0" smtClean="0">
                <a:solidFill>
                  <a:srgbClr val="0000FF"/>
                </a:solidFill>
              </a:rPr>
              <a:t> adding a </a:t>
            </a:r>
            <a:r>
              <a:rPr lang="en-IN" b="1" dirty="0" smtClean="0">
                <a:solidFill>
                  <a:srgbClr val="0000FF"/>
                </a:solidFill>
              </a:rPr>
              <a:t>base</a:t>
            </a:r>
            <a:r>
              <a:rPr lang="en-IN" dirty="0" smtClean="0">
                <a:solidFill>
                  <a:srgbClr val="0000FF"/>
                </a:solidFill>
              </a:rPr>
              <a:t>! </a:t>
            </a:r>
            <a:r>
              <a:rPr lang="en-IN" dirty="0" smtClean="0"/>
              <a:t>The base can </a:t>
            </a:r>
            <a:r>
              <a:rPr lang="en-IN" dirty="0" smtClean="0">
                <a:solidFill>
                  <a:srgbClr val="FF0000"/>
                </a:solidFill>
              </a:rPr>
              <a:t>just be one atom (as in the case of many elemental crystals, most noteworthy the metals)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8000"/>
                </a:solidFill>
              </a:rPr>
              <a:t>two identical atoms (e.g. </a:t>
            </a:r>
            <a:r>
              <a:rPr lang="en-IN" b="1" dirty="0" smtClean="0">
                <a:solidFill>
                  <a:srgbClr val="008000"/>
                </a:solidFill>
              </a:rPr>
              <a:t>Si</a:t>
            </a:r>
            <a:r>
              <a:rPr lang="en-IN" dirty="0" smtClean="0">
                <a:solidFill>
                  <a:srgbClr val="008000"/>
                </a:solidFill>
              </a:rPr>
              <a:t>, </a:t>
            </a:r>
            <a:r>
              <a:rPr lang="en-IN" b="1" dirty="0" err="1" smtClean="0">
                <a:solidFill>
                  <a:srgbClr val="008000"/>
                </a:solidFill>
              </a:rPr>
              <a:t>Ge</a:t>
            </a:r>
            <a:r>
              <a:rPr lang="en-IN" dirty="0" smtClean="0">
                <a:solidFill>
                  <a:srgbClr val="008000"/>
                </a:solidFill>
              </a:rPr>
              <a:t>, </a:t>
            </a:r>
            <a:r>
              <a:rPr lang="en-IN" b="1" dirty="0" smtClean="0">
                <a:solidFill>
                  <a:srgbClr val="008000"/>
                </a:solidFill>
              </a:rPr>
              <a:t>C</a:t>
            </a:r>
            <a:r>
              <a:rPr lang="en-IN" dirty="0" smtClean="0">
                <a:solidFill>
                  <a:srgbClr val="008000"/>
                </a:solidFill>
              </a:rPr>
              <a:t>(diamond))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9900CC"/>
                </a:solidFill>
              </a:rPr>
              <a:t>two different atoms (</a:t>
            </a:r>
            <a:r>
              <a:rPr lang="en-IN" b="1" dirty="0" err="1" smtClean="0">
                <a:solidFill>
                  <a:srgbClr val="9900CC"/>
                </a:solidFill>
              </a:rPr>
              <a:t>NaCl</a:t>
            </a:r>
            <a:r>
              <a:rPr lang="en-IN" dirty="0" smtClean="0">
                <a:solidFill>
                  <a:srgbClr val="9900CC"/>
                </a:solidFill>
              </a:rPr>
              <a:t>, </a:t>
            </a:r>
            <a:r>
              <a:rPr lang="en-IN" b="1" dirty="0" err="1" smtClean="0">
                <a:solidFill>
                  <a:srgbClr val="9900CC"/>
                </a:solidFill>
              </a:rPr>
              <a:t>GaAs</a:t>
            </a:r>
            <a:r>
              <a:rPr lang="en-IN" dirty="0" smtClean="0">
                <a:solidFill>
                  <a:srgbClr val="9900CC"/>
                </a:solidFill>
              </a:rPr>
              <a:t>, ...)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DA2CA8"/>
                </a:solidFill>
              </a:rPr>
              <a:t>three atoms</a:t>
            </a:r>
            <a:r>
              <a:rPr lang="en-IN" dirty="0" smtClean="0">
                <a:solidFill>
                  <a:srgbClr val="0070C0"/>
                </a:solidFill>
              </a:rPr>
              <a:t>, ... up to huge complex molecules as in the case of protein crystals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725144"/>
            <a:ext cx="25527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24447</TotalTime>
  <Words>1080</Words>
  <Application>Microsoft Macintosh PowerPoint</Application>
  <PresentationFormat>On-screen Show (4:3)</PresentationFormat>
  <Paragraphs>216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Symbol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Ceramic Crystal Structures</vt:lpstr>
      <vt:lpstr>t12_01_pg416</vt:lpstr>
      <vt:lpstr>f12_01_pg416</vt:lpstr>
      <vt:lpstr>t12_02_pg417</vt:lpstr>
      <vt:lpstr>f_pg419</vt:lpstr>
      <vt:lpstr>t12_04_pg422</vt:lpstr>
      <vt:lpstr>Crystal = Bravais lattice + Base</vt:lpstr>
      <vt:lpstr>f12_02_pg420</vt:lpstr>
      <vt:lpstr>f12_03_pg420</vt:lpstr>
      <vt:lpstr>f12_04_pg421</vt:lpstr>
      <vt:lpstr>f12_05_pg421</vt:lpstr>
      <vt:lpstr>f12_06_pg422</vt:lpstr>
      <vt:lpstr>f12_02_pg420</vt:lpstr>
      <vt:lpstr>f12_07_pg423</vt:lpstr>
      <vt:lpstr>f12_08_pg424</vt:lpstr>
      <vt:lpstr>DENSITY COMPUTATIONS—CERAMICS</vt:lpstr>
      <vt:lpstr>f_pg425</vt:lpstr>
      <vt:lpstr>f12_09_pg426</vt:lpstr>
      <vt:lpstr>f12_10_pg427</vt:lpstr>
      <vt:lpstr>f12_11_pg428</vt:lpstr>
      <vt:lpstr>f12_13_pg429</vt:lpstr>
      <vt:lpstr>f12_14_pg430</vt:lpstr>
      <vt:lpstr>f12_15_pg431</vt:lpstr>
      <vt:lpstr>f12_17_pg432</vt:lpstr>
      <vt:lpstr>f12_18_pg432</vt:lpstr>
      <vt:lpstr>f12_19_pg433</vt:lpstr>
      <vt:lpstr>f14_12_pg513</vt:lpstr>
      <vt:lpstr>f14_13_pg513</vt:lpstr>
      <vt:lpstr>Single vs Polycrystals</vt:lpstr>
      <vt:lpstr>f16_03_pg64</vt:lpstr>
      <vt:lpstr>f17_03_pg65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Sujay Kar</dc:creator>
  <cp:lastModifiedBy>Microsoft Office User</cp:lastModifiedBy>
  <cp:revision>359</cp:revision>
  <dcterms:created xsi:type="dcterms:W3CDTF">2011-07-14T16:55:38Z</dcterms:created>
  <dcterms:modified xsi:type="dcterms:W3CDTF">2018-08-09T05:05:28Z</dcterms:modified>
</cp:coreProperties>
</file>