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mp4" ContentType="video/mp4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33" r:id="rId2"/>
    <p:sldId id="331" r:id="rId3"/>
    <p:sldId id="332" r:id="rId4"/>
    <p:sldId id="335" r:id="rId5"/>
    <p:sldId id="334" r:id="rId6"/>
    <p:sldId id="307" r:id="rId7"/>
    <p:sldId id="337" r:id="rId8"/>
    <p:sldId id="336" r:id="rId9"/>
    <p:sldId id="338" r:id="rId10"/>
    <p:sldId id="339" r:id="rId11"/>
    <p:sldId id="341" r:id="rId12"/>
    <p:sldId id="340" r:id="rId13"/>
    <p:sldId id="342" r:id="rId14"/>
    <p:sldId id="343" r:id="rId15"/>
    <p:sldId id="344" r:id="rId16"/>
    <p:sldId id="345" r:id="rId17"/>
    <p:sldId id="541" r:id="rId18"/>
    <p:sldId id="312" r:id="rId19"/>
    <p:sldId id="347" r:id="rId20"/>
    <p:sldId id="346" r:id="rId21"/>
    <p:sldId id="354" r:id="rId22"/>
    <p:sldId id="352" r:id="rId23"/>
    <p:sldId id="348" r:id="rId24"/>
    <p:sldId id="353" r:id="rId25"/>
    <p:sldId id="315" r:id="rId26"/>
    <p:sldId id="316" r:id="rId27"/>
    <p:sldId id="317" r:id="rId28"/>
    <p:sldId id="318" r:id="rId29"/>
    <p:sldId id="355" r:id="rId30"/>
    <p:sldId id="357" r:id="rId31"/>
    <p:sldId id="358" r:id="rId32"/>
    <p:sldId id="356" r:id="rId33"/>
    <p:sldId id="319" r:id="rId34"/>
    <p:sldId id="359" r:id="rId35"/>
    <p:sldId id="362" r:id="rId36"/>
    <p:sldId id="361" r:id="rId37"/>
    <p:sldId id="457" r:id="rId38"/>
    <p:sldId id="525" r:id="rId39"/>
    <p:sldId id="445" r:id="rId40"/>
    <p:sldId id="446" r:id="rId41"/>
    <p:sldId id="447" r:id="rId42"/>
    <p:sldId id="323" r:id="rId43"/>
    <p:sldId id="526" r:id="rId44"/>
    <p:sldId id="325" r:id="rId45"/>
    <p:sldId id="439" r:id="rId46"/>
    <p:sldId id="368" r:id="rId47"/>
    <p:sldId id="440" r:id="rId48"/>
    <p:sldId id="441" r:id="rId49"/>
    <p:sldId id="442" r:id="rId50"/>
    <p:sldId id="527" r:id="rId51"/>
    <p:sldId id="450" r:id="rId52"/>
    <p:sldId id="45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9900"/>
    <a:srgbClr val="CE389C"/>
    <a:srgbClr val="008000"/>
    <a:srgbClr val="FF6600"/>
    <a:srgbClr val="FFFFFF"/>
    <a:srgbClr val="6699FF"/>
    <a:srgbClr val="9900CC"/>
    <a:srgbClr val="DA2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93046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2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1156EA3-40F1-409C-AA61-5EB0452D98B9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25D2D9-BF73-4F2B-9721-D99701001D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CEE18-9EC3-4D6A-B1E7-A94BE8F86D8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5632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22E0D-CA6C-40EF-AB44-127E13F45A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08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2BF7CD-4C3F-47E0-BC04-D358D0FCE665}" type="slidenum">
              <a:rPr lang="en-US"/>
              <a:pPr/>
              <a:t>29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f12_07_pg187.jpg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952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7C5A-6F07-4349-BA97-BC78C8F26E03}" type="slidenum">
              <a:rPr lang="en-US"/>
              <a:pPr/>
              <a:t>32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f13_07_pg187.jpg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4834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E60D6-8210-4304-A123-45C0D3C4861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796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66C72-5D38-4375-B4BD-7C1A35B263F1}" type="slidenum">
              <a:rPr lang="en-US"/>
              <a:pPr/>
              <a:t>34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f11_07_pg186.jpg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29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874A5-6587-4555-909C-7698AB7C176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0621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48733-22D0-4DA2-9F43-1C11F8006E0F}" type="slidenum">
              <a:rPr lang="en-US"/>
              <a:pPr/>
              <a:t>39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Don’t move past one another – hardens material</a:t>
            </a:r>
          </a:p>
        </p:txBody>
      </p:sp>
    </p:spTree>
    <p:extLst>
      <p:ext uri="{BB962C8B-B14F-4D97-AF65-F5344CB8AC3E}">
        <p14:creationId xmlns:p14="http://schemas.microsoft.com/office/powerpoint/2010/main" val="1444445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36A0B-6662-4A01-9193-AB46BA73A311}" type="slidenum">
              <a:rPr lang="en-US"/>
              <a:pPr/>
              <a:t>40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7834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FB1F3-2562-470F-992C-2A969779A77C}" type="slidenum">
              <a:rPr lang="en-US"/>
              <a:pPr/>
              <a:t>41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6701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FF7A8-8648-4E08-B24F-1D8FA59D154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634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0ACEF-AA93-4CD8-8AF6-466833739A0F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f03_07_pg177.jpg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02454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F84A6-B1BB-4018-87DE-0EC4B65E195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918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6F84A6-B1BB-4018-87DE-0EC4B65E195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59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F4D4A-1094-418A-A1AE-F17EE146A8C9}" type="slidenum">
              <a:rPr lang="en-US"/>
              <a:pPr/>
              <a:t>46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f19_07_pg192.jpg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7094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2CB4C-BA5E-45D4-A76F-140F5D8D2204}" type="slidenum">
              <a:rPr lang="en-US"/>
              <a:pPr/>
              <a:t>8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f02_07_pg177.jpg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3648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A7200-2071-4638-9C2E-35CCB7483A61}" type="slidenum">
              <a:rPr lang="en-US"/>
              <a:pPr/>
              <a:t>11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4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f04_07_pg178.jpg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49936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A061B-31AC-40D3-BF3A-4CC1D4585119}" type="slidenum">
              <a:rPr lang="en-US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f05_07_pg179.jpg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1413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72754-6E20-4EE2-B7F9-1B043FDBC717}" type="slidenum">
              <a:rPr lang="en-US"/>
              <a:pPr/>
              <a:t>16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4127500"/>
            <a:ext cx="685800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f06_07_pg180.jpg</a:t>
            </a:r>
            <a:br>
              <a:rPr lang="en-US" b="1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2186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22B0C-453B-45FB-8F55-4B1515670F5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750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7D057-61BB-4502-955A-0B74E93FF53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39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F45F1-A44F-47FF-A1D8-F72E90235E2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94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D612-940A-43EB-85B5-194E0940FBD8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CC0-990F-44C3-8297-080DED44D49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36CC9-3A89-404A-908A-10C974B4EA1B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5A6DD-6AFB-4A8A-9E9A-2E0BC7FF45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539B-4268-4E51-9E3E-E24BF7A32DC3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8CAA9-1766-4C67-9558-B39FA4063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FD315-CB12-4845-AFDA-26A5163B0C5F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4E3F0-BC99-4B88-A822-E5932F3391B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A00E6-A8A1-49BB-BFBA-A0C5FDF6A692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8CDBD-7484-48AD-AD8C-7DF09F06B5E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0012-F79D-4B2F-A6BD-20D06476197D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94B7-5D02-4AAE-82E0-05FFEF02C5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A1D99-228C-4797-A3F0-6949DAC0A553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2422-9066-489A-AC3D-F1252723594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EC4D-BE0D-4EC7-8847-2ACC4830D0CB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5FAD5-4D36-4A2E-82B9-AA4650A3400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93665-D66D-4FA4-A5B5-408A7A6BAAB0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A79AF-52F8-4276-AE33-178BFB5060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C300-0D70-49B2-BF7B-68CEBBC5225A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C1F6C-90B0-44D8-9AAA-CD755371BA8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56D7A-BF0D-4AC3-84DD-D20C9D2E86FC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955E9-0A65-473E-964C-2ABF11735B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C59D1C-7A94-41EF-BF29-5C1E1EE8C686}" type="datetimeFigureOut">
              <a:rPr lang="en-IN"/>
              <a:pPr>
                <a:defRPr/>
              </a:pPr>
              <a:t>17/08/18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8F534BA-EEF5-4DF5-924D-D230548FD2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6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7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9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23.jpe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24.jpe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26.jpeg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2.xml"/><Relationship Id="rId5" Type="http://schemas.openxmlformats.org/officeDocument/2006/relationships/image" Target="../media/image32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3874442"/>
          </a:xfrm>
        </p:spPr>
        <p:txBody>
          <a:bodyPr/>
          <a:lstStyle/>
          <a:p>
            <a:r>
              <a:rPr lang="en-US" sz="7200" dirty="0" smtClean="0">
                <a:solidFill>
                  <a:srgbClr val="0070C0"/>
                </a:solidFill>
              </a:rPr>
              <a:t>Fundamentals of Plastic Deformation of Metals</a:t>
            </a:r>
            <a:endParaRPr lang="en-IN" sz="7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en-US" dirty="0" smtClean="0"/>
              <a:t>Dislocation Density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889248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 smtClean="0">
                <a:solidFill>
                  <a:srgbClr val="FF0000"/>
                </a:solidFill>
              </a:rPr>
              <a:t>Carefully solidified metal crystals: </a:t>
            </a:r>
            <a:r>
              <a:rPr lang="en-IN" sz="2800" dirty="0" smtClean="0">
                <a:solidFill>
                  <a:srgbClr val="FF0000"/>
                </a:solidFill>
              </a:rPr>
              <a:t>10</a:t>
            </a:r>
            <a:r>
              <a:rPr lang="en-IN" sz="2800" baseline="30000" dirty="0" smtClean="0">
                <a:solidFill>
                  <a:srgbClr val="FF0000"/>
                </a:solidFill>
              </a:rPr>
              <a:t>3</a:t>
            </a:r>
            <a:r>
              <a:rPr lang="en-IN" sz="2800" dirty="0" smtClean="0">
                <a:solidFill>
                  <a:srgbClr val="FF0000"/>
                </a:solidFill>
              </a:rPr>
              <a:t> mm</a:t>
            </a:r>
            <a:r>
              <a:rPr lang="en-IN" sz="2800" baseline="30000" dirty="0" smtClean="0">
                <a:solidFill>
                  <a:srgbClr val="FF0000"/>
                </a:solidFill>
              </a:rPr>
              <a:t>-2</a:t>
            </a:r>
          </a:p>
          <a:p>
            <a:endParaRPr lang="en-IN" sz="2800" dirty="0" smtClean="0"/>
          </a:p>
          <a:p>
            <a:r>
              <a:rPr lang="en-IN" sz="2800" u="sng" dirty="0" smtClean="0">
                <a:solidFill>
                  <a:srgbClr val="008000"/>
                </a:solidFill>
              </a:rPr>
              <a:t>Heavily deformed metals: </a:t>
            </a:r>
            <a:r>
              <a:rPr lang="en-IN" sz="2800" dirty="0" smtClean="0">
                <a:solidFill>
                  <a:srgbClr val="008000"/>
                </a:solidFill>
              </a:rPr>
              <a:t>10</a:t>
            </a:r>
            <a:r>
              <a:rPr lang="en-IN" sz="2800" baseline="30000" dirty="0" smtClean="0">
                <a:solidFill>
                  <a:srgbClr val="008000"/>
                </a:solidFill>
              </a:rPr>
              <a:t>9</a:t>
            </a:r>
            <a:r>
              <a:rPr lang="en-IN" sz="2800" dirty="0" smtClean="0">
                <a:solidFill>
                  <a:srgbClr val="008000"/>
                </a:solidFill>
              </a:rPr>
              <a:t> to 10</a:t>
            </a:r>
            <a:r>
              <a:rPr lang="en-IN" sz="2800" baseline="30000" dirty="0" smtClean="0">
                <a:solidFill>
                  <a:srgbClr val="008000"/>
                </a:solidFill>
              </a:rPr>
              <a:t>10</a:t>
            </a:r>
            <a:r>
              <a:rPr lang="en-IN" sz="2800" dirty="0" smtClean="0">
                <a:solidFill>
                  <a:srgbClr val="008000"/>
                </a:solidFill>
              </a:rPr>
              <a:t> mm</a:t>
            </a:r>
            <a:r>
              <a:rPr lang="en-IN" sz="2800" baseline="30000" dirty="0" smtClean="0">
                <a:solidFill>
                  <a:srgbClr val="008000"/>
                </a:solidFill>
              </a:rPr>
              <a:t>-2</a:t>
            </a:r>
            <a:r>
              <a:rPr lang="en-IN" sz="2800" dirty="0" smtClean="0">
                <a:solidFill>
                  <a:srgbClr val="008000"/>
                </a:solidFill>
              </a:rPr>
              <a:t>. 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(</a:t>
            </a:r>
            <a:r>
              <a:rPr lang="en-IN" sz="2000" dirty="0" smtClean="0"/>
              <a:t>Important source of these new dislocations: 1) existing dislocations, which multiply; 2) grain boundaries, 3) internal defects and surface irregularities such as scratches and nicks, which act as </a:t>
            </a:r>
            <a:r>
              <a:rPr lang="en-IN" sz="2000" u="sng" dirty="0" smtClean="0"/>
              <a:t>stress concentrations</a:t>
            </a:r>
            <a:r>
              <a:rPr lang="en-US" sz="2000" dirty="0" smtClean="0">
                <a:solidFill>
                  <a:srgbClr val="008000"/>
                </a:solidFill>
              </a:rPr>
              <a:t>)</a:t>
            </a:r>
          </a:p>
          <a:p>
            <a:endParaRPr lang="en-IN" sz="2800" dirty="0" smtClean="0"/>
          </a:p>
          <a:p>
            <a:r>
              <a:rPr lang="en-IN" sz="2800" u="sng" dirty="0" smtClean="0">
                <a:solidFill>
                  <a:srgbClr val="0000FF"/>
                </a:solidFill>
              </a:rPr>
              <a:t>Heat treating a deformed metal specimen </a:t>
            </a:r>
            <a:r>
              <a:rPr lang="en-IN" sz="2800" dirty="0" smtClean="0">
                <a:solidFill>
                  <a:srgbClr val="0000FF"/>
                </a:solidFill>
              </a:rPr>
              <a:t>can diminish the density to on the order of 10</a:t>
            </a:r>
            <a:r>
              <a:rPr lang="en-IN" sz="2800" baseline="30000" dirty="0" smtClean="0">
                <a:solidFill>
                  <a:srgbClr val="0000FF"/>
                </a:solidFill>
              </a:rPr>
              <a:t>5</a:t>
            </a:r>
            <a:r>
              <a:rPr lang="en-IN" sz="2800" dirty="0" smtClean="0">
                <a:solidFill>
                  <a:srgbClr val="0000FF"/>
                </a:solidFill>
              </a:rPr>
              <a:t> to 10</a:t>
            </a:r>
            <a:r>
              <a:rPr lang="en-IN" sz="2800" baseline="30000" dirty="0" smtClean="0">
                <a:solidFill>
                  <a:srgbClr val="0000FF"/>
                </a:solidFill>
              </a:rPr>
              <a:t>6</a:t>
            </a:r>
            <a:r>
              <a:rPr lang="en-IN" sz="2800" dirty="0" smtClean="0">
                <a:solidFill>
                  <a:srgbClr val="0000FF"/>
                </a:solidFill>
              </a:rPr>
              <a:t> mm</a:t>
            </a:r>
            <a:r>
              <a:rPr lang="en-IN" sz="2800" baseline="30000" dirty="0" smtClean="0">
                <a:solidFill>
                  <a:srgbClr val="0000FF"/>
                </a:solidFill>
              </a:rPr>
              <a:t>-2</a:t>
            </a:r>
            <a:r>
              <a:rPr lang="en-IN" sz="2800" dirty="0" smtClean="0">
                <a:solidFill>
                  <a:srgbClr val="0000FF"/>
                </a:solidFill>
              </a:rPr>
              <a:t>. </a:t>
            </a:r>
          </a:p>
          <a:p>
            <a:endParaRPr lang="en-IN" sz="2800" dirty="0" smtClean="0"/>
          </a:p>
          <a:p>
            <a:r>
              <a:rPr lang="en-IN" sz="2800" u="sng" dirty="0" smtClean="0">
                <a:solidFill>
                  <a:srgbClr val="C00000"/>
                </a:solidFill>
              </a:rPr>
              <a:t>Ceramic materials</a:t>
            </a:r>
            <a:r>
              <a:rPr lang="en-IN" sz="2800" dirty="0" smtClean="0">
                <a:solidFill>
                  <a:srgbClr val="C00000"/>
                </a:solidFill>
              </a:rPr>
              <a:t>: 10</a:t>
            </a:r>
            <a:r>
              <a:rPr lang="en-IN" sz="2800" baseline="30000" dirty="0" smtClean="0">
                <a:solidFill>
                  <a:srgbClr val="C00000"/>
                </a:solidFill>
              </a:rPr>
              <a:t>2</a:t>
            </a:r>
            <a:r>
              <a:rPr lang="en-IN" sz="2800" dirty="0" smtClean="0">
                <a:solidFill>
                  <a:srgbClr val="C00000"/>
                </a:solidFill>
              </a:rPr>
              <a:t> - 10</a:t>
            </a:r>
            <a:r>
              <a:rPr lang="en-IN" sz="2800" baseline="30000" dirty="0" smtClean="0">
                <a:solidFill>
                  <a:srgbClr val="C00000"/>
                </a:solidFill>
              </a:rPr>
              <a:t>4 </a:t>
            </a:r>
            <a:r>
              <a:rPr lang="en-IN" sz="2800" dirty="0" smtClean="0">
                <a:solidFill>
                  <a:srgbClr val="C00000"/>
                </a:solidFill>
              </a:rPr>
              <a:t>mm</a:t>
            </a:r>
            <a:r>
              <a:rPr lang="en-IN" sz="2800" baseline="30000" dirty="0" smtClean="0">
                <a:solidFill>
                  <a:srgbClr val="C00000"/>
                </a:solidFill>
              </a:rPr>
              <a:t>-2 </a:t>
            </a:r>
            <a:endParaRPr lang="en-IN" sz="2800" dirty="0" smtClean="0">
              <a:solidFill>
                <a:srgbClr val="C00000"/>
              </a:solidFill>
            </a:endParaRPr>
          </a:p>
          <a:p>
            <a:endParaRPr lang="en-IN" sz="2800" dirty="0" smtClean="0"/>
          </a:p>
          <a:p>
            <a:r>
              <a:rPr lang="en-IN" sz="2800" u="sng" dirty="0" smtClean="0">
                <a:solidFill>
                  <a:srgbClr val="FF6600"/>
                </a:solidFill>
              </a:rPr>
              <a:t>Silicon single crystals </a:t>
            </a:r>
            <a:r>
              <a:rPr lang="en-IN" sz="2800" dirty="0" smtClean="0">
                <a:solidFill>
                  <a:srgbClr val="FF6600"/>
                </a:solidFill>
              </a:rPr>
              <a:t>used in integrated circuits: </a:t>
            </a:r>
          </a:p>
          <a:p>
            <a:r>
              <a:rPr lang="en-IN" sz="2800" dirty="0" smtClean="0">
                <a:solidFill>
                  <a:srgbClr val="FF6600"/>
                </a:solidFill>
              </a:rPr>
              <a:t>0.1 -1 mm</a:t>
            </a:r>
            <a:r>
              <a:rPr lang="en-IN" sz="2800" baseline="30000" dirty="0" smtClean="0">
                <a:solidFill>
                  <a:srgbClr val="FF6600"/>
                </a:solidFill>
              </a:rPr>
              <a:t>-2</a:t>
            </a:r>
            <a:r>
              <a:rPr lang="en-IN" sz="2800" dirty="0" smtClean="0">
                <a:solidFill>
                  <a:srgbClr val="FF6600"/>
                </a:solidFill>
              </a:rPr>
              <a:t>.</a:t>
            </a:r>
            <a:endParaRPr lang="en-IN" sz="2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04_07_pg17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3795207"/>
            <a:ext cx="4104456" cy="301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f04_07_pg178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0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Strain Energy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76470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When metals are plastically deformed, some fraction of the deformation energy (approximately 5%) is retained internally; the remainder is dissipated as heat. 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800" dirty="0" smtClean="0">
              <a:solidFill>
                <a:srgbClr val="FF0000"/>
              </a:solidFill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8000"/>
                </a:solidFill>
              </a:rPr>
              <a:t>The major portion of this stored energy is as strain energy associated with dislocations.</a:t>
            </a:r>
            <a:endParaRPr lang="en-IN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05_07_pg17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836712"/>
            <a:ext cx="6664796" cy="514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7504" y="6021288"/>
            <a:ext cx="882047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IN" sz="2800" dirty="0" smtClean="0"/>
              <a:t>Important in the strengthening mechanisms for metals.</a:t>
            </a:r>
          </a:p>
          <a:p>
            <a:pPr algn="ctr"/>
            <a:endParaRPr lang="en-US" sz="2800" b="1" dirty="0"/>
          </a:p>
        </p:txBody>
      </p:sp>
      <p:sp>
        <p:nvSpPr>
          <p:cNvPr id="112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f05_07_pg179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0"/>
            <a:ext cx="8784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Strain </a:t>
            </a:r>
            <a:r>
              <a:rPr lang="en-IN" sz="4400" dirty="0"/>
              <a:t>fields and associated </a:t>
            </a:r>
            <a:r>
              <a:rPr lang="en-IN" sz="4400" dirty="0" smtClean="0"/>
              <a:t>forces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850106"/>
          </a:xfrm>
        </p:spPr>
        <p:txBody>
          <a:bodyPr/>
          <a:lstStyle/>
          <a:p>
            <a:r>
              <a:rPr lang="en-US" dirty="0" smtClean="0"/>
              <a:t>Dislocation Movement and Slip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964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There are two basic types of dislocation movements:</a:t>
            </a:r>
          </a:p>
          <a:p>
            <a:pPr lvl="1"/>
            <a:r>
              <a:rPr lang="en-US" sz="2800" u="sng" dirty="0" smtClean="0">
                <a:solidFill>
                  <a:srgbClr val="008000"/>
                </a:solidFill>
              </a:rPr>
              <a:t>Glide: </a:t>
            </a:r>
            <a:r>
              <a:rPr lang="en-US" sz="2800" dirty="0" smtClean="0">
                <a:solidFill>
                  <a:srgbClr val="008000"/>
                </a:solidFill>
              </a:rPr>
              <a:t>Dislocation moves in the plane which contains both its line and Burgers vector</a:t>
            </a:r>
          </a:p>
          <a:p>
            <a:pPr lvl="1"/>
            <a:r>
              <a:rPr lang="en-US" sz="2800" u="sng" dirty="0" smtClean="0">
                <a:solidFill>
                  <a:srgbClr val="0000FF"/>
                </a:solidFill>
              </a:rPr>
              <a:t>Climb: </a:t>
            </a:r>
            <a:r>
              <a:rPr lang="en-US" sz="2800" dirty="0" smtClean="0">
                <a:solidFill>
                  <a:srgbClr val="0000FF"/>
                </a:solidFill>
              </a:rPr>
              <a:t>Dislocations moves out of the glide plane normal to the Burgers vector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8000"/>
                </a:solidFill>
              </a:rPr>
              <a:t>Glide of many dislocations result in </a:t>
            </a:r>
            <a:r>
              <a:rPr lang="en-US" sz="2800" u="sng" dirty="0" smtClean="0">
                <a:solidFill>
                  <a:srgbClr val="008000"/>
                </a:solidFill>
              </a:rPr>
              <a:t>Slip</a:t>
            </a:r>
          </a:p>
          <a:p>
            <a:endParaRPr lang="en-US" sz="2800" dirty="0" smtClean="0"/>
          </a:p>
          <a:p>
            <a:r>
              <a:rPr lang="en-US" sz="2800" u="sng" dirty="0" smtClean="0">
                <a:solidFill>
                  <a:srgbClr val="008000"/>
                </a:solidFill>
              </a:rPr>
              <a:t>Slip</a:t>
            </a:r>
            <a:r>
              <a:rPr lang="en-US" sz="2800" dirty="0" smtClean="0">
                <a:solidFill>
                  <a:srgbClr val="008000"/>
                </a:solidFill>
              </a:rPr>
              <a:t>: Most common manifestation of plastic deformation in crystalline solids</a:t>
            </a:r>
            <a:endParaRPr lang="en-IN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936104"/>
          </a:xfrm>
        </p:spPr>
        <p:txBody>
          <a:bodyPr/>
          <a:lstStyle/>
          <a:p>
            <a:r>
              <a:rPr lang="en-US" dirty="0" smtClean="0"/>
              <a:t>Slip System: Slip Plane + Slip Direction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3246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Glide of dislocations occurs not with same degree of easiness on all crystallographic planes of atoms and in all crystallographic directions.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8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IN" sz="2800" u="sng" dirty="0" smtClean="0">
                <a:solidFill>
                  <a:srgbClr val="008000"/>
                </a:solidFill>
              </a:rPr>
              <a:t>Preferred plane</a:t>
            </a:r>
            <a:r>
              <a:rPr lang="en-IN" sz="2800" dirty="0" smtClean="0">
                <a:solidFill>
                  <a:srgbClr val="008000"/>
                </a:solidFill>
              </a:rPr>
              <a:t>, and </a:t>
            </a:r>
            <a:r>
              <a:rPr lang="en-IN" sz="2800" u="sng" dirty="0" smtClean="0">
                <a:solidFill>
                  <a:srgbClr val="008000"/>
                </a:solidFill>
              </a:rPr>
              <a:t>in that plane specific directions </a:t>
            </a:r>
            <a:r>
              <a:rPr lang="en-IN" sz="2800" dirty="0" smtClean="0">
                <a:solidFill>
                  <a:srgbClr val="008000"/>
                </a:solidFill>
              </a:rPr>
              <a:t>along which </a:t>
            </a:r>
            <a:r>
              <a:rPr lang="en-IN" sz="2800" u="sng" dirty="0" smtClean="0">
                <a:solidFill>
                  <a:srgbClr val="008000"/>
                </a:solidFill>
              </a:rPr>
              <a:t>dislocation glide </a:t>
            </a:r>
            <a:r>
              <a:rPr lang="en-IN" sz="2800" dirty="0" smtClean="0">
                <a:solidFill>
                  <a:srgbClr val="008000"/>
                </a:solidFill>
              </a:rPr>
              <a:t>occurs.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8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This plane is called the </a:t>
            </a:r>
            <a:r>
              <a:rPr lang="en-IN" sz="2800" i="1" u="sng" dirty="0" smtClean="0">
                <a:solidFill>
                  <a:srgbClr val="0000FF"/>
                </a:solidFill>
              </a:rPr>
              <a:t>slip plane</a:t>
            </a:r>
            <a:r>
              <a:rPr lang="en-IN" sz="2800" i="1" dirty="0" smtClean="0">
                <a:solidFill>
                  <a:srgbClr val="0000FF"/>
                </a:solidFill>
              </a:rPr>
              <a:t>;</a:t>
            </a:r>
            <a:r>
              <a:rPr lang="en-IN" sz="2800" i="1" dirty="0" smtClean="0"/>
              <a:t>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800" i="1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CE389C"/>
                </a:solidFill>
              </a:rPr>
              <a:t>The direction of movement </a:t>
            </a:r>
            <a:r>
              <a:rPr lang="en-IN" sz="2800" dirty="0" smtClean="0">
                <a:solidFill>
                  <a:srgbClr val="CE389C"/>
                </a:solidFill>
              </a:rPr>
              <a:t>is called the </a:t>
            </a:r>
            <a:r>
              <a:rPr lang="en-IN" sz="2800" i="1" u="sng" dirty="0" smtClean="0">
                <a:solidFill>
                  <a:srgbClr val="CE389C"/>
                </a:solidFill>
              </a:rPr>
              <a:t>slip direction</a:t>
            </a:r>
            <a:r>
              <a:rPr lang="en-IN" sz="2800" i="1" dirty="0" smtClean="0">
                <a:solidFill>
                  <a:srgbClr val="CE389C"/>
                </a:solidFill>
              </a:rPr>
              <a:t>.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800" i="1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IN" sz="2800" i="1" dirty="0" smtClean="0">
                <a:solidFill>
                  <a:srgbClr val="C00000"/>
                </a:solidFill>
              </a:rPr>
              <a:t>This combination of the slip plane and the slip direction </a:t>
            </a:r>
            <a:r>
              <a:rPr lang="en-IN" sz="2800" dirty="0" smtClean="0">
                <a:solidFill>
                  <a:srgbClr val="C00000"/>
                </a:solidFill>
              </a:rPr>
              <a:t>is termed the </a:t>
            </a:r>
            <a:r>
              <a:rPr lang="en-IN" sz="2800" b="1" u="sng" dirty="0" smtClean="0">
                <a:solidFill>
                  <a:srgbClr val="C00000"/>
                </a:solidFill>
              </a:rPr>
              <a:t>slip system</a:t>
            </a:r>
            <a:r>
              <a:rPr lang="en-IN" sz="2800" b="1" dirty="0" smtClean="0">
                <a:solidFill>
                  <a:srgbClr val="C0000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/>
          <a:lstStyle/>
          <a:p>
            <a:r>
              <a:rPr lang="en-US" dirty="0" smtClean="0"/>
              <a:t>Slip System: Slip Plane + Slip Direction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0758" y="980728"/>
            <a:ext cx="88537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The slip system depends on the </a:t>
            </a:r>
            <a:r>
              <a:rPr lang="en-IN" sz="2800" u="sng" dirty="0" smtClean="0">
                <a:solidFill>
                  <a:srgbClr val="0000FF"/>
                </a:solidFill>
              </a:rPr>
              <a:t>crystal structure </a:t>
            </a:r>
            <a:r>
              <a:rPr lang="en-IN" sz="2800" dirty="0" smtClean="0">
                <a:solidFill>
                  <a:srgbClr val="0000FF"/>
                </a:solidFill>
              </a:rPr>
              <a:t>of the metal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008000"/>
                </a:solidFill>
              </a:rPr>
              <a:t>and is such that the </a:t>
            </a:r>
            <a:r>
              <a:rPr lang="en-IN" sz="2800" u="sng" dirty="0" smtClean="0">
                <a:solidFill>
                  <a:srgbClr val="008000"/>
                </a:solidFill>
              </a:rPr>
              <a:t>atomic distortion</a:t>
            </a:r>
            <a:r>
              <a:rPr lang="en-IN" sz="2800" dirty="0" smtClean="0">
                <a:solidFill>
                  <a:srgbClr val="008000"/>
                </a:solidFill>
              </a:rPr>
              <a:t> that accompanies the motion of a dislocation is a </a:t>
            </a:r>
            <a:r>
              <a:rPr lang="en-IN" sz="2800" u="sng" dirty="0" smtClean="0">
                <a:solidFill>
                  <a:srgbClr val="008000"/>
                </a:solidFill>
              </a:rPr>
              <a:t>minimum</a:t>
            </a:r>
            <a:r>
              <a:rPr lang="en-IN" sz="2800" dirty="0" smtClean="0">
                <a:solidFill>
                  <a:srgbClr val="008000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8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800" dirty="0" smtClean="0">
              <a:solidFill>
                <a:srgbClr val="008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800" dirty="0" smtClean="0">
              <a:solidFill>
                <a:srgbClr val="008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For a particular crystal structure, the </a:t>
            </a:r>
            <a:r>
              <a:rPr lang="en-IN" sz="2800" u="sng" dirty="0" smtClean="0">
                <a:solidFill>
                  <a:srgbClr val="FF0000"/>
                </a:solidFill>
              </a:rPr>
              <a:t>slip plane </a:t>
            </a:r>
            <a:r>
              <a:rPr lang="en-IN" sz="2800" dirty="0" smtClean="0">
                <a:solidFill>
                  <a:srgbClr val="FF0000"/>
                </a:solidFill>
              </a:rPr>
              <a:t>is that plane </a:t>
            </a:r>
            <a:r>
              <a:rPr lang="en-IN" sz="2800" u="sng" dirty="0" smtClean="0">
                <a:solidFill>
                  <a:srgbClr val="FF0000"/>
                </a:solidFill>
              </a:rPr>
              <a:t>having the most dense atomic packing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The </a:t>
            </a:r>
            <a:r>
              <a:rPr lang="en-IN" sz="2800" u="sng" dirty="0" smtClean="0">
                <a:solidFill>
                  <a:srgbClr val="002060"/>
                </a:solidFill>
              </a:rPr>
              <a:t>slip direction </a:t>
            </a:r>
            <a:r>
              <a:rPr lang="en-IN" sz="2800" dirty="0" smtClean="0">
                <a:solidFill>
                  <a:srgbClr val="002060"/>
                </a:solidFill>
              </a:rPr>
              <a:t>corresponds to the </a:t>
            </a:r>
            <a:r>
              <a:rPr lang="en-IN" sz="2800" u="sng" dirty="0" smtClean="0">
                <a:solidFill>
                  <a:srgbClr val="002060"/>
                </a:solidFill>
              </a:rPr>
              <a:t>direction, in this plane</a:t>
            </a:r>
            <a:r>
              <a:rPr lang="en-IN" sz="2800" dirty="0" smtClean="0">
                <a:solidFill>
                  <a:srgbClr val="002060"/>
                </a:solidFill>
              </a:rPr>
              <a:t>, that is </a:t>
            </a:r>
            <a:r>
              <a:rPr lang="en-IN" sz="2800" u="sng" dirty="0" smtClean="0">
                <a:solidFill>
                  <a:srgbClr val="002060"/>
                </a:solidFill>
              </a:rPr>
              <a:t>most closely packed with atoms</a:t>
            </a:r>
            <a:r>
              <a:rPr lang="en-IN" sz="2800" dirty="0" smtClean="0">
                <a:solidFill>
                  <a:srgbClr val="002060"/>
                </a:solidFill>
              </a:rPr>
              <a:t>, that is, has the highest linear density.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06_07_pg18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764704"/>
            <a:ext cx="6552728" cy="299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8639" y="44624"/>
            <a:ext cx="50770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Slip System in FCC</a:t>
            </a:r>
            <a:endParaRPr lang="en-US" sz="4400" dirty="0"/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f06_07_pg180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15719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There are </a:t>
            </a:r>
            <a:r>
              <a:rPr lang="en-US" sz="2800" u="sng" dirty="0" smtClean="0">
                <a:solidFill>
                  <a:srgbClr val="002060"/>
                </a:solidFill>
              </a:rPr>
              <a:t>4 close-packed planes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i="1" dirty="0" smtClean="0">
                <a:solidFill>
                  <a:srgbClr val="002060"/>
                </a:solidFill>
              </a:rPr>
              <a:t>{111} with 3 close-packed </a:t>
            </a:r>
            <a:r>
              <a:rPr lang="en-US" sz="2800" dirty="0" smtClean="0">
                <a:solidFill>
                  <a:srgbClr val="002060"/>
                </a:solidFill>
              </a:rPr>
              <a:t>directions in each plane </a:t>
            </a:r>
            <a:r>
              <a:rPr lang="en-US" sz="2800" i="1" dirty="0" smtClean="0">
                <a:solidFill>
                  <a:srgbClr val="002060"/>
                </a:solidFill>
              </a:rPr>
              <a:t>&lt; 110 &gt; </a:t>
            </a:r>
          </a:p>
          <a:p>
            <a:r>
              <a:rPr lang="en-US" sz="2800" i="1" dirty="0" smtClean="0">
                <a:solidFill>
                  <a:srgbClr val="002060"/>
                </a:solidFill>
              </a:rPr>
              <a:t>– a total of </a:t>
            </a:r>
            <a:r>
              <a:rPr lang="en-US" sz="2800" b="1" i="1" u="sng" dirty="0" smtClean="0">
                <a:solidFill>
                  <a:srgbClr val="002060"/>
                </a:solidFill>
              </a:rPr>
              <a:t>12 slip systems</a:t>
            </a:r>
            <a:r>
              <a:rPr lang="en-US" sz="2800" i="1" dirty="0" smtClean="0">
                <a:solidFill>
                  <a:srgbClr val="002060"/>
                </a:solidFill>
              </a:rPr>
              <a:t>.</a:t>
            </a:r>
          </a:p>
          <a:p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3" y="3861048"/>
            <a:ext cx="896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Slip occurs along &lt;110&gt;-type directions within the {111} planes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{111}&lt;110&gt; represents the slip plane and direction combination, or the slip system for FCC.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dislocation glid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675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0" dirty="0" smtClean="0">
                <a:latin typeface="+mn-lt"/>
              </a:rPr>
              <a:t>No close-packed plane, but </a:t>
            </a:r>
            <a:r>
              <a:rPr lang="en-US" sz="2400" b="0" dirty="0">
                <a:latin typeface="+mn-lt"/>
              </a:rPr>
              <a:t>close-packed directions &lt; 111 </a:t>
            </a:r>
            <a:r>
              <a:rPr lang="en-US" sz="2400" b="0" dirty="0" smtClean="0">
                <a:latin typeface="+mn-lt"/>
              </a:rPr>
              <a:t>&gt;</a:t>
            </a:r>
            <a:endParaRPr lang="en-US" sz="2400" b="0" dirty="0">
              <a:latin typeface="+mn-lt"/>
            </a:endParaRPr>
          </a:p>
          <a:p>
            <a:pPr algn="just">
              <a:defRPr/>
            </a:pPr>
            <a:endParaRPr lang="en-US" sz="2400" b="0" dirty="0">
              <a:latin typeface="+mn-lt"/>
            </a:endParaRPr>
          </a:p>
          <a:p>
            <a:pPr algn="just">
              <a:defRPr/>
            </a:pPr>
            <a:r>
              <a:rPr lang="en-US" sz="2400" dirty="0" smtClean="0">
                <a:latin typeface="+mn-lt"/>
              </a:rPr>
              <a:t>T</a:t>
            </a:r>
            <a:r>
              <a:rPr lang="en-US" sz="2400" b="0" dirty="0" smtClean="0">
                <a:latin typeface="+mn-lt"/>
              </a:rPr>
              <a:t>hree </a:t>
            </a:r>
            <a:r>
              <a:rPr lang="en-US" sz="2400" b="0" dirty="0">
                <a:latin typeface="+mn-lt"/>
              </a:rPr>
              <a:t>types of planes which are nearly tied for the highest packing density. </a:t>
            </a:r>
          </a:p>
          <a:p>
            <a:pPr algn="just">
              <a:defRPr/>
            </a:pPr>
            <a:r>
              <a:rPr lang="en-US" sz="2400" b="0" dirty="0">
                <a:latin typeface="+mn-lt"/>
              </a:rPr>
              <a:t>	near close - packed planes in BCC : {110}  {321}  {211}</a:t>
            </a:r>
          </a:p>
          <a:p>
            <a:pPr algn="just">
              <a:defRPr/>
            </a:pPr>
            <a:endParaRPr lang="en-US" sz="2400" b="0" dirty="0">
              <a:latin typeface="+mn-lt"/>
            </a:endParaRPr>
          </a:p>
          <a:p>
            <a:pPr algn="just">
              <a:defRPr/>
            </a:pPr>
            <a:r>
              <a:rPr lang="en-US" sz="2400" b="0" dirty="0">
                <a:latin typeface="+mn-lt"/>
              </a:rPr>
              <a:t>All these planes have been observed to be slip planes. </a:t>
            </a:r>
            <a:endParaRPr lang="en-US" sz="2400" b="0" dirty="0" smtClean="0">
              <a:latin typeface="+mn-lt"/>
            </a:endParaRPr>
          </a:p>
          <a:p>
            <a:pPr algn="just">
              <a:defRPr/>
            </a:pPr>
            <a:r>
              <a:rPr lang="en-US" sz="2400" b="0" dirty="0" smtClean="0">
                <a:latin typeface="+mn-lt"/>
              </a:rPr>
              <a:t>Thus </a:t>
            </a:r>
            <a:r>
              <a:rPr lang="en-US" sz="2400" b="0" dirty="0">
                <a:latin typeface="+mn-lt"/>
              </a:rPr>
              <a:t>we have the following slip systems in BCC crystals:</a:t>
            </a:r>
          </a:p>
          <a:p>
            <a:pPr algn="just">
              <a:defRPr/>
            </a:pPr>
            <a:endParaRPr lang="en-US" sz="2800" b="0" dirty="0">
              <a:latin typeface="+mn-lt"/>
            </a:endParaRPr>
          </a:p>
          <a:p>
            <a:pPr algn="just">
              <a:defRPr/>
            </a:pPr>
            <a:r>
              <a:rPr lang="en-US" sz="2800" b="0" i="1" dirty="0">
                <a:latin typeface="+mn-lt"/>
              </a:rPr>
              <a:t>• 6 {110} planes each with 2 &lt; 111 &gt; directions </a:t>
            </a:r>
            <a:r>
              <a:rPr lang="en-US" sz="2800" b="0" i="1" dirty="0" smtClean="0">
                <a:latin typeface="+mn-lt"/>
              </a:rPr>
              <a:t>= </a:t>
            </a:r>
            <a:r>
              <a:rPr lang="en-US" sz="2800" b="0" i="1" dirty="0">
                <a:latin typeface="+mn-lt"/>
              </a:rPr>
              <a:t>12 slip systems</a:t>
            </a:r>
          </a:p>
          <a:p>
            <a:pPr algn="just">
              <a:defRPr/>
            </a:pPr>
            <a:r>
              <a:rPr lang="en-US" sz="2800" b="0" i="1" dirty="0">
                <a:latin typeface="+mn-lt"/>
              </a:rPr>
              <a:t>• 24 {321} planes each with 1 &lt; 111 &gt; direction</a:t>
            </a:r>
            <a:r>
              <a:rPr lang="en-US" sz="2800" b="0" i="1" dirty="0">
                <a:solidFill>
                  <a:srgbClr val="000000"/>
                </a:solidFill>
                <a:latin typeface="Arial"/>
              </a:rPr>
              <a:t> = 24 slip systems</a:t>
            </a:r>
            <a:endParaRPr lang="en-US" sz="2800" b="0" i="1" dirty="0">
              <a:latin typeface="+mn-lt"/>
            </a:endParaRPr>
          </a:p>
          <a:p>
            <a:pPr algn="just">
              <a:defRPr/>
            </a:pPr>
            <a:r>
              <a:rPr lang="en-US" sz="2800" b="0" i="1" dirty="0">
                <a:latin typeface="+mn-lt"/>
              </a:rPr>
              <a:t>• 12 {211} planes each with 1 &lt; 111 &gt; direction </a:t>
            </a:r>
            <a:r>
              <a:rPr lang="en-US" sz="2800" b="0" i="1" dirty="0">
                <a:solidFill>
                  <a:srgbClr val="000000"/>
                </a:solidFill>
                <a:latin typeface="Arial"/>
              </a:rPr>
              <a:t>= 12 slip </a:t>
            </a:r>
            <a:r>
              <a:rPr lang="en-US" sz="2800" b="0" i="1" dirty="0" smtClean="0">
                <a:solidFill>
                  <a:srgbClr val="000000"/>
                </a:solidFill>
                <a:latin typeface="Arial"/>
              </a:rPr>
              <a:t>systems</a:t>
            </a: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dirty="0" smtClean="0"/>
              <a:t>Slip Systems in BCC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01675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b="0" dirty="0" smtClean="0">
                <a:latin typeface="+mn-lt"/>
              </a:rPr>
              <a:t>The basal plane (0001) is the close-packed plane and there are 3 close-packed directions </a:t>
            </a:r>
            <a:r>
              <a:rPr lang="en-US" sz="2800" b="0" i="1" dirty="0" smtClean="0">
                <a:latin typeface="+mn-lt"/>
              </a:rPr>
              <a:t>&lt; 1120 &gt;</a:t>
            </a:r>
          </a:p>
          <a:p>
            <a:pPr algn="just">
              <a:lnSpc>
                <a:spcPct val="150000"/>
              </a:lnSpc>
              <a:defRPr/>
            </a:pPr>
            <a:endParaRPr lang="en-US" sz="2800" i="1" dirty="0" smtClean="0">
              <a:latin typeface="+mn-lt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sz="2800" b="0" i="1" dirty="0" smtClean="0">
                <a:latin typeface="+mn-lt"/>
              </a:rPr>
              <a:t>There can be other slip systems in HCP called Prism slip {1010} and Pyramid slip {1011}. Slip direction will remain the close packed </a:t>
            </a:r>
            <a:r>
              <a:rPr lang="en-US" sz="2800" i="1" dirty="0" smtClean="0"/>
              <a:t>&lt;1120&gt; direction</a:t>
            </a:r>
            <a:endParaRPr lang="en-US" sz="2800" b="0" dirty="0">
              <a:latin typeface="+mn-lt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200" dirty="0" smtClean="0"/>
              <a:t>Slip Systems in HCP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004048" y="1196752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611560" y="3068960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4101405" y="3068960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>
            <a:off x="3131840" y="3645024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9144000" cy="720080"/>
          </a:xfrm>
        </p:spPr>
        <p:txBody>
          <a:bodyPr/>
          <a:lstStyle/>
          <a:p>
            <a:r>
              <a:rPr lang="en-US" sz="4000" dirty="0" smtClean="0"/>
              <a:t>Elastic Deformation </a:t>
            </a:r>
            <a:r>
              <a:rPr lang="en-US" sz="4000" dirty="0" err="1" smtClean="0"/>
              <a:t>vs</a:t>
            </a:r>
            <a:r>
              <a:rPr lang="en-US" sz="4000" dirty="0" smtClean="0"/>
              <a:t> Plastic Deformation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Metallic materials may experience two kinds of deformation: </a:t>
            </a:r>
            <a:r>
              <a:rPr lang="en-IN" sz="2800" dirty="0" smtClean="0">
                <a:solidFill>
                  <a:srgbClr val="008000"/>
                </a:solidFill>
              </a:rPr>
              <a:t>Elastic</a:t>
            </a:r>
            <a:r>
              <a:rPr lang="en-IN" sz="2800" dirty="0" smtClean="0">
                <a:solidFill>
                  <a:srgbClr val="FF0000"/>
                </a:solidFill>
              </a:rPr>
              <a:t> and </a:t>
            </a:r>
            <a:r>
              <a:rPr lang="en-IN" sz="2800" dirty="0" smtClean="0">
                <a:solidFill>
                  <a:srgbClr val="0000FF"/>
                </a:solidFill>
              </a:rPr>
              <a:t>Plastic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360363" indent="-360363">
              <a:buFont typeface="Arial" pitchFamily="34" charset="0"/>
              <a:buChar char="•"/>
            </a:pPr>
            <a:endParaRPr lang="en-IN" sz="2800" dirty="0" smtClean="0"/>
          </a:p>
          <a:p>
            <a:pPr marL="817563" lvl="1" indent="-360363">
              <a:buFont typeface="Arial" pitchFamily="34" charset="0"/>
              <a:buChar char="•"/>
            </a:pPr>
            <a:r>
              <a:rPr lang="en-IN" sz="2800" dirty="0" err="1" smtClean="0">
                <a:solidFill>
                  <a:srgbClr val="008000"/>
                </a:solidFill>
              </a:rPr>
              <a:t>Nonpermanent</a:t>
            </a:r>
            <a:r>
              <a:rPr lang="en-IN" sz="2800" dirty="0" smtClean="0">
                <a:solidFill>
                  <a:srgbClr val="008000"/>
                </a:solidFill>
              </a:rPr>
              <a:t>: When the applied load is released, the piece returns to its original shape</a:t>
            </a:r>
          </a:p>
          <a:p>
            <a:pPr marL="817563" lvl="1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Permanent 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800" dirty="0" smtClean="0"/>
          </a:p>
          <a:p>
            <a:pPr marL="817563" lvl="1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8000"/>
                </a:solidFill>
              </a:rPr>
              <a:t>On an atomic scale, </a:t>
            </a:r>
            <a:r>
              <a:rPr lang="en-IN" sz="2800" u="sng" dirty="0" smtClean="0">
                <a:solidFill>
                  <a:srgbClr val="008000"/>
                </a:solidFill>
              </a:rPr>
              <a:t>Small changes in the </a:t>
            </a:r>
            <a:r>
              <a:rPr lang="en-IN" sz="2800" u="sng" dirty="0" err="1" smtClean="0">
                <a:solidFill>
                  <a:srgbClr val="008000"/>
                </a:solidFill>
              </a:rPr>
              <a:t>interatomic</a:t>
            </a:r>
            <a:r>
              <a:rPr lang="en-IN" sz="2800" u="sng" dirty="0" smtClean="0">
                <a:solidFill>
                  <a:srgbClr val="008000"/>
                </a:solidFill>
              </a:rPr>
              <a:t> spacing and the stretching of </a:t>
            </a:r>
            <a:r>
              <a:rPr lang="en-IN" sz="2800" u="sng" dirty="0" err="1" smtClean="0">
                <a:solidFill>
                  <a:srgbClr val="008000"/>
                </a:solidFill>
              </a:rPr>
              <a:t>interatomic</a:t>
            </a:r>
            <a:r>
              <a:rPr lang="en-IN" sz="2800" u="sng" dirty="0" smtClean="0">
                <a:solidFill>
                  <a:srgbClr val="008000"/>
                </a:solidFill>
              </a:rPr>
              <a:t> bonds</a:t>
            </a:r>
          </a:p>
          <a:p>
            <a:pPr marL="817563" lvl="1" indent="-360363">
              <a:buFont typeface="Arial" pitchFamily="34" charset="0"/>
              <a:buChar char="•"/>
            </a:pPr>
            <a:r>
              <a:rPr lang="en-IN" sz="2800" u="sng" dirty="0" smtClean="0">
                <a:solidFill>
                  <a:srgbClr val="0000FF"/>
                </a:solidFill>
              </a:rPr>
              <a:t>Net movement of large numbers of atoms </a:t>
            </a:r>
            <a:r>
              <a:rPr lang="en-IN" sz="2800" dirty="0" smtClean="0">
                <a:solidFill>
                  <a:srgbClr val="0000FF"/>
                </a:solidFill>
              </a:rPr>
              <a:t>in response to an applied stress. </a:t>
            </a:r>
            <a:r>
              <a:rPr lang="en-IN" sz="2800" dirty="0" err="1" smtClean="0">
                <a:solidFill>
                  <a:srgbClr val="0000FF"/>
                </a:solidFill>
              </a:rPr>
              <a:t>Interatomic</a:t>
            </a:r>
            <a:r>
              <a:rPr lang="en-IN" sz="2800" dirty="0" smtClean="0">
                <a:solidFill>
                  <a:srgbClr val="0000FF"/>
                </a:solidFill>
              </a:rPr>
              <a:t> bonds must be ruptured and then reformed.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988840"/>
            <a:ext cx="38504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149080"/>
            <a:ext cx="38504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864096"/>
          </a:xfrm>
        </p:spPr>
        <p:txBody>
          <a:bodyPr/>
          <a:lstStyle/>
          <a:p>
            <a:r>
              <a:rPr lang="en-US" sz="4000" dirty="0" smtClean="0"/>
              <a:t>Slip System for FCC, BCC and HCP Metals</a:t>
            </a:r>
            <a:endParaRPr lang="en-IN" sz="4000" dirty="0"/>
          </a:p>
        </p:txBody>
      </p:sp>
      <p:pic>
        <p:nvPicPr>
          <p:cNvPr id="360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675783" cy="373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4725144"/>
            <a:ext cx="8892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FCC or BCC: Relatively large number of slip systems (at least 12). </a:t>
            </a:r>
          </a:p>
          <a:p>
            <a:r>
              <a:rPr lang="en-IN" sz="2000" b="1" dirty="0" smtClean="0"/>
              <a:t>These metals are quite ductile because extensive plastic deformation is normally possible along the various systems. 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HCP metals, having few active slip systems, are normally quite brittle.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5184576" cy="706090"/>
          </a:xfrm>
        </p:spPr>
        <p:txBody>
          <a:bodyPr/>
          <a:lstStyle/>
          <a:p>
            <a:pPr algn="l"/>
            <a:r>
              <a:rPr lang="en-US" dirty="0" smtClean="0"/>
              <a:t>Slip in a single crystal</a:t>
            </a:r>
            <a:endParaRPr lang="en-IN" dirty="0"/>
          </a:p>
        </p:txBody>
      </p:sp>
      <p:pic>
        <p:nvPicPr>
          <p:cNvPr id="4" name="Picture 2" descr="f07_07_pg182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620688"/>
            <a:ext cx="282483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994722" y="603944"/>
            <a:ext cx="2984500" cy="2954338"/>
            <a:chOff x="1338" y="1200"/>
            <a:chExt cx="1880" cy="1861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1632" y="1680"/>
              <a:ext cx="84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006600"/>
                  </a:solidFill>
                  <a:latin typeface="Arial" pitchFamily="34" charset="0"/>
                </a:rPr>
                <a:t>slip plane</a:t>
              </a:r>
            </a:p>
            <a:p>
              <a:pPr algn="l"/>
              <a:r>
                <a:rPr lang="en-US" sz="1800">
                  <a:solidFill>
                    <a:srgbClr val="006600"/>
                  </a:solidFill>
                  <a:latin typeface="Arial" pitchFamily="34" charset="0"/>
                </a:rPr>
                <a:t>normal, </a:t>
              </a:r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n</a:t>
              </a:r>
              <a:r>
                <a:rPr lang="en-US" i="1" baseline="-15000">
                  <a:solidFill>
                    <a:srgbClr val="006600"/>
                  </a:solidFill>
                  <a:latin typeface="Arial" pitchFamily="34" charset="0"/>
                </a:rPr>
                <a:t>s</a:t>
              </a:r>
              <a:endParaRPr lang="en-US" sz="1800" i="1">
                <a:solidFill>
                  <a:srgbClr val="006600"/>
                </a:solidFill>
                <a:latin typeface="Arial" pitchFamily="34" charset="0"/>
              </a:endParaRPr>
            </a:p>
          </p:txBody>
        </p:sp>
        <p:sp>
          <p:nvSpPr>
            <p:cNvPr id="7" name="Rectangle 40"/>
            <p:cNvSpPr>
              <a:spLocks noChangeArrowheads="1"/>
            </p:cNvSpPr>
            <p:nvPr/>
          </p:nvSpPr>
          <p:spPr bwMode="auto">
            <a:xfrm>
              <a:off x="1936" y="1200"/>
              <a:ext cx="12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4400"/>
                  </a:solidFill>
                  <a:latin typeface="Arial" pitchFamily="34" charset="0"/>
                </a:rPr>
                <a:t>Resolved shear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" name="Rectangle 41"/>
            <p:cNvSpPr>
              <a:spLocks noChangeArrowheads="1"/>
            </p:cNvSpPr>
            <p:nvPr/>
          </p:nvSpPr>
          <p:spPr bwMode="auto">
            <a:xfrm>
              <a:off x="1936" y="1384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4400"/>
                  </a:solidFill>
                  <a:latin typeface="Arial" pitchFamily="34" charset="0"/>
                </a:rPr>
                <a:t>stress: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42"/>
            <p:cNvSpPr>
              <a:spLocks noChangeArrowheads="1"/>
            </p:cNvSpPr>
            <p:nvPr/>
          </p:nvSpPr>
          <p:spPr bwMode="auto">
            <a:xfrm>
              <a:off x="2512" y="1376"/>
              <a:ext cx="14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8800"/>
                  </a:solidFill>
                  <a:latin typeface="Symbol" pitchFamily="18" charset="2"/>
                </a:rPr>
                <a:t>t</a:t>
              </a:r>
              <a:r>
                <a:rPr lang="en-US" sz="2000" i="1" baseline="-25000">
                  <a:solidFill>
                    <a:srgbClr val="008800"/>
                  </a:solidFill>
                  <a:latin typeface="Arial" pitchFamily="34" charset="0"/>
                </a:rPr>
                <a:t>R</a:t>
              </a:r>
              <a:endParaRPr lang="en-US" i="1">
                <a:solidFill>
                  <a:srgbClr val="008800"/>
                </a:solidFill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2688" y="1384"/>
              <a:ext cx="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4400"/>
                  </a:solidFill>
                  <a:latin typeface="Arial" pitchFamily="34" charset="0"/>
                </a:rPr>
                <a:t>=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2784" y="1384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i="1">
                  <a:solidFill>
                    <a:srgbClr val="008800"/>
                  </a:solidFill>
                  <a:latin typeface="Arial" pitchFamily="34" charset="0"/>
                </a:rPr>
                <a:t>F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2" name="Rectangle 45"/>
            <p:cNvSpPr>
              <a:spLocks noChangeArrowheads="1"/>
            </p:cNvSpPr>
            <p:nvPr/>
          </p:nvSpPr>
          <p:spPr bwMode="auto">
            <a:xfrm>
              <a:off x="2880" y="1416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i="1">
                  <a:solidFill>
                    <a:srgbClr val="008800"/>
                  </a:solidFill>
                  <a:latin typeface="Arial" pitchFamily="34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2968" y="1384"/>
              <a:ext cx="16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4400"/>
                  </a:solidFill>
                  <a:latin typeface="Arial" pitchFamily="34" charset="0"/>
                </a:rPr>
                <a:t>/</a:t>
              </a:r>
              <a:r>
                <a:rPr lang="en-US" sz="2000" i="1">
                  <a:solidFill>
                    <a:srgbClr val="0044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3128" y="1416"/>
              <a:ext cx="90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i="1">
                  <a:solidFill>
                    <a:srgbClr val="004400"/>
                  </a:solidFill>
                  <a:latin typeface="Arial" pitchFamily="34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grpSp>
          <p:nvGrpSpPr>
            <p:cNvPr id="15" name="Group 48"/>
            <p:cNvGrpSpPr>
              <a:grpSpLocks/>
            </p:cNvGrpSpPr>
            <p:nvPr/>
          </p:nvGrpSpPr>
          <p:grpSpPr bwMode="auto">
            <a:xfrm>
              <a:off x="1338" y="1800"/>
              <a:ext cx="1851" cy="1261"/>
              <a:chOff x="1578" y="2136"/>
              <a:chExt cx="1851" cy="1261"/>
            </a:xfrm>
          </p:grpSpPr>
          <p:sp>
            <p:nvSpPr>
              <p:cNvPr id="16" name="Line 49"/>
              <p:cNvSpPr>
                <a:spLocks noChangeShapeType="1"/>
              </p:cNvSpPr>
              <p:nvPr/>
            </p:nvSpPr>
            <p:spPr bwMode="auto">
              <a:xfrm flipV="1">
                <a:off x="2268" y="3036"/>
                <a:ext cx="328" cy="2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 rot="-2386178">
                <a:off x="1578" y="2928"/>
                <a:ext cx="73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8200"/>
                    </a:solidFill>
                    <a:latin typeface="Arial" pitchFamily="34" charset="0"/>
                  </a:rPr>
                  <a:t>slip</a:t>
                </a:r>
              </a:p>
              <a:p>
                <a:pPr algn="l"/>
                <a:r>
                  <a:rPr lang="en-US" sz="1800">
                    <a:solidFill>
                      <a:srgbClr val="008200"/>
                    </a:solidFill>
                    <a:latin typeface="Arial" pitchFamily="34" charset="0"/>
                  </a:rPr>
                  <a:t>direction</a:t>
                </a:r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3192" y="2448"/>
                <a:ext cx="23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2200" i="1">
                    <a:solidFill>
                      <a:srgbClr val="004400"/>
                    </a:solidFill>
                    <a:latin typeface="Arial" pitchFamily="34" charset="0"/>
                  </a:rPr>
                  <a:t>A</a:t>
                </a:r>
                <a:r>
                  <a:rPr lang="en-US" sz="2200" i="1" baseline="-25000">
                    <a:solidFill>
                      <a:srgbClr val="004400"/>
                    </a:solidFill>
                    <a:latin typeface="Arial" pitchFamily="34" charset="0"/>
                  </a:rPr>
                  <a:t>S</a:t>
                </a:r>
                <a:endParaRPr lang="en-US" i="1">
                  <a:latin typeface="Arial" pitchFamily="34" charset="0"/>
                </a:endParaRPr>
              </a:p>
            </p:txBody>
          </p:sp>
          <p:sp>
            <p:nvSpPr>
              <p:cNvPr id="19" name="Rectangle 52"/>
              <p:cNvSpPr>
                <a:spLocks noChangeArrowheads="1"/>
              </p:cNvSpPr>
              <p:nvPr/>
            </p:nvSpPr>
            <p:spPr bwMode="auto">
              <a:xfrm>
                <a:off x="3224" y="2136"/>
                <a:ext cx="16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200">
                    <a:solidFill>
                      <a:srgbClr val="008800"/>
                    </a:solidFill>
                    <a:latin typeface="Symbol" pitchFamily="18" charset="2"/>
                  </a:rPr>
                  <a:t>t</a:t>
                </a:r>
                <a:r>
                  <a:rPr lang="en-US" sz="2200" i="1" baseline="-25000">
                    <a:solidFill>
                      <a:srgbClr val="008800"/>
                    </a:solidFill>
                    <a:latin typeface="Arial" pitchFamily="34" charset="0"/>
                  </a:rPr>
                  <a:t>R</a:t>
                </a:r>
                <a:endParaRPr lang="en-US" baseline="-25000"/>
              </a:p>
            </p:txBody>
          </p:sp>
          <p:sp>
            <p:nvSpPr>
              <p:cNvPr id="20" name="Rectangle 53"/>
              <p:cNvSpPr>
                <a:spLocks noChangeArrowheads="1"/>
              </p:cNvSpPr>
              <p:nvPr/>
            </p:nvSpPr>
            <p:spPr bwMode="auto">
              <a:xfrm>
                <a:off x="2152" y="3184"/>
                <a:ext cx="16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200">
                    <a:solidFill>
                      <a:srgbClr val="008800"/>
                    </a:solidFill>
                    <a:latin typeface="Symbol" pitchFamily="18" charset="2"/>
                  </a:rPr>
                  <a:t>t</a:t>
                </a:r>
                <a:r>
                  <a:rPr lang="en-US" sz="2200" i="1" baseline="-25000">
                    <a:solidFill>
                      <a:srgbClr val="008800"/>
                    </a:solidFill>
                    <a:latin typeface="Arial" pitchFamily="34" charset="0"/>
                  </a:rPr>
                  <a:t>R</a:t>
                </a:r>
                <a:endParaRPr lang="en-US"/>
              </a:p>
            </p:txBody>
          </p:sp>
          <p:grpSp>
            <p:nvGrpSpPr>
              <p:cNvPr id="21" name="Group 54"/>
              <p:cNvGrpSpPr>
                <a:grpSpLocks/>
              </p:cNvGrpSpPr>
              <p:nvPr/>
            </p:nvGrpSpPr>
            <p:grpSpPr bwMode="auto">
              <a:xfrm>
                <a:off x="2430" y="2764"/>
                <a:ext cx="470" cy="322"/>
                <a:chOff x="2422" y="2184"/>
                <a:chExt cx="470" cy="322"/>
              </a:xfrm>
            </p:grpSpPr>
            <p:sp>
              <p:nvSpPr>
                <p:cNvPr id="39" name="Oval 55"/>
                <p:cNvSpPr>
                  <a:spLocks noChangeArrowheads="1"/>
                </p:cNvSpPr>
                <p:nvPr/>
              </p:nvSpPr>
              <p:spPr bwMode="auto">
                <a:xfrm rot="-2217404">
                  <a:off x="2422" y="2252"/>
                  <a:ext cx="470" cy="254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40" name="Oval 56"/>
                <p:cNvSpPr>
                  <a:spLocks noChangeArrowheads="1"/>
                </p:cNvSpPr>
                <p:nvPr/>
              </p:nvSpPr>
              <p:spPr bwMode="auto">
                <a:xfrm rot="-2217404">
                  <a:off x="2422" y="2184"/>
                  <a:ext cx="470" cy="254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41" name="Line 57"/>
                <p:cNvSpPr>
                  <a:spLocks noChangeShapeType="1"/>
                </p:cNvSpPr>
                <p:nvPr/>
              </p:nvSpPr>
              <p:spPr bwMode="auto">
                <a:xfrm>
                  <a:off x="2452" y="2408"/>
                  <a:ext cx="0" cy="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42" name="Line 58"/>
                <p:cNvSpPr>
                  <a:spLocks noChangeShapeType="1"/>
                </p:cNvSpPr>
                <p:nvPr/>
              </p:nvSpPr>
              <p:spPr bwMode="auto">
                <a:xfrm>
                  <a:off x="2860" y="2228"/>
                  <a:ext cx="0" cy="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2" name="Group 59"/>
              <p:cNvGrpSpPr>
                <a:grpSpLocks/>
              </p:cNvGrpSpPr>
              <p:nvPr/>
            </p:nvGrpSpPr>
            <p:grpSpPr bwMode="auto">
              <a:xfrm>
                <a:off x="2554" y="2584"/>
                <a:ext cx="470" cy="322"/>
                <a:chOff x="2422" y="2184"/>
                <a:chExt cx="470" cy="322"/>
              </a:xfrm>
            </p:grpSpPr>
            <p:sp>
              <p:nvSpPr>
                <p:cNvPr id="35" name="Oval 60"/>
                <p:cNvSpPr>
                  <a:spLocks noChangeArrowheads="1"/>
                </p:cNvSpPr>
                <p:nvPr/>
              </p:nvSpPr>
              <p:spPr bwMode="auto">
                <a:xfrm rot="-2217404">
                  <a:off x="2422" y="2252"/>
                  <a:ext cx="470" cy="254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6" name="Oval 61"/>
                <p:cNvSpPr>
                  <a:spLocks noChangeArrowheads="1"/>
                </p:cNvSpPr>
                <p:nvPr/>
              </p:nvSpPr>
              <p:spPr bwMode="auto">
                <a:xfrm rot="-2217404">
                  <a:off x="2422" y="2184"/>
                  <a:ext cx="470" cy="254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7" name="Line 62"/>
                <p:cNvSpPr>
                  <a:spLocks noChangeShapeType="1"/>
                </p:cNvSpPr>
                <p:nvPr/>
              </p:nvSpPr>
              <p:spPr bwMode="auto">
                <a:xfrm>
                  <a:off x="2452" y="2408"/>
                  <a:ext cx="0" cy="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8" name="Line 63"/>
                <p:cNvSpPr>
                  <a:spLocks noChangeShapeType="1"/>
                </p:cNvSpPr>
                <p:nvPr/>
              </p:nvSpPr>
              <p:spPr bwMode="auto">
                <a:xfrm>
                  <a:off x="2860" y="2228"/>
                  <a:ext cx="0" cy="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480" y="2948"/>
                <a:ext cx="112" cy="104"/>
                <a:chOff x="2304" y="2544"/>
                <a:chExt cx="112" cy="104"/>
              </a:xfrm>
            </p:grpSpPr>
            <p:sp>
              <p:nvSpPr>
                <p:cNvPr id="33" name="Freeform 65"/>
                <p:cNvSpPr>
                  <a:spLocks/>
                </p:cNvSpPr>
                <p:nvPr/>
              </p:nvSpPr>
              <p:spPr bwMode="auto">
                <a:xfrm>
                  <a:off x="2304" y="2544"/>
                  <a:ext cx="112" cy="104"/>
                </a:xfrm>
                <a:custGeom>
                  <a:avLst/>
                  <a:gdLst>
                    <a:gd name="T0" fmla="*/ 112 w 112"/>
                    <a:gd name="T1" fmla="*/ 0 h 104"/>
                    <a:gd name="T2" fmla="*/ 64 w 112"/>
                    <a:gd name="T3" fmla="*/ 104 h 104"/>
                    <a:gd name="T4" fmla="*/ 56 w 112"/>
                    <a:gd name="T5" fmla="*/ 48 h 104"/>
                    <a:gd name="T6" fmla="*/ 0 w 112"/>
                    <a:gd name="T7" fmla="*/ 32 h 104"/>
                    <a:gd name="T8" fmla="*/ 112 w 112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04"/>
                    <a:gd name="T17" fmla="*/ 112 w 11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04">
                      <a:moveTo>
                        <a:pt x="112" y="0"/>
                      </a:moveTo>
                      <a:lnTo>
                        <a:pt x="64" y="104"/>
                      </a:lnTo>
                      <a:lnTo>
                        <a:pt x="56" y="48"/>
                      </a:lnTo>
                      <a:lnTo>
                        <a:pt x="0" y="32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9900"/>
                </a:solidFill>
                <a:ln w="127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312" y="2592"/>
                  <a:ext cx="48" cy="40"/>
                </a:xfrm>
                <a:prstGeom prst="line">
                  <a:avLst/>
                </a:pr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2760" y="2632"/>
                <a:ext cx="112" cy="104"/>
                <a:chOff x="2568" y="2248"/>
                <a:chExt cx="112" cy="104"/>
              </a:xfrm>
            </p:grpSpPr>
            <p:sp>
              <p:nvSpPr>
                <p:cNvPr id="31" name="Freeform 68"/>
                <p:cNvSpPr>
                  <a:spLocks/>
                </p:cNvSpPr>
                <p:nvPr/>
              </p:nvSpPr>
              <p:spPr bwMode="auto">
                <a:xfrm>
                  <a:off x="2568" y="2248"/>
                  <a:ext cx="112" cy="104"/>
                </a:xfrm>
                <a:custGeom>
                  <a:avLst/>
                  <a:gdLst>
                    <a:gd name="T0" fmla="*/ 112 w 112"/>
                    <a:gd name="T1" fmla="*/ 0 h 104"/>
                    <a:gd name="T2" fmla="*/ 64 w 112"/>
                    <a:gd name="T3" fmla="*/ 104 h 104"/>
                    <a:gd name="T4" fmla="*/ 56 w 112"/>
                    <a:gd name="T5" fmla="*/ 48 h 104"/>
                    <a:gd name="T6" fmla="*/ 0 w 112"/>
                    <a:gd name="T7" fmla="*/ 32 h 104"/>
                    <a:gd name="T8" fmla="*/ 112 w 112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04"/>
                    <a:gd name="T17" fmla="*/ 112 w 11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04">
                      <a:moveTo>
                        <a:pt x="112" y="0"/>
                      </a:moveTo>
                      <a:lnTo>
                        <a:pt x="64" y="104"/>
                      </a:lnTo>
                      <a:lnTo>
                        <a:pt x="56" y="48"/>
                      </a:lnTo>
                      <a:lnTo>
                        <a:pt x="0" y="32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9900"/>
                </a:solidFill>
                <a:ln w="127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576" y="2296"/>
                  <a:ext cx="48" cy="32"/>
                </a:xfrm>
                <a:prstGeom prst="line">
                  <a:avLst/>
                </a:pr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5" name="Line 70"/>
              <p:cNvSpPr>
                <a:spLocks noChangeShapeType="1"/>
              </p:cNvSpPr>
              <p:nvPr/>
            </p:nvSpPr>
            <p:spPr bwMode="auto">
              <a:xfrm flipV="1">
                <a:off x="2932" y="2348"/>
                <a:ext cx="328" cy="2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Line 71"/>
              <p:cNvSpPr>
                <a:spLocks noChangeShapeType="1"/>
              </p:cNvSpPr>
              <p:nvPr/>
            </p:nvSpPr>
            <p:spPr bwMode="auto">
              <a:xfrm flipH="1" flipV="1">
                <a:off x="2584" y="2440"/>
                <a:ext cx="172" cy="256"/>
              </a:xfrm>
              <a:prstGeom prst="line">
                <a:avLst/>
              </a:prstGeom>
              <a:noFill/>
              <a:ln w="38100">
                <a:solidFill>
                  <a:srgbClr val="004400"/>
                </a:solidFill>
                <a:prstDash val="sysDot"/>
                <a:round/>
                <a:headEnd/>
                <a:tailEnd type="stealth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Rectangle 72"/>
              <p:cNvSpPr>
                <a:spLocks noChangeArrowheads="1"/>
              </p:cNvSpPr>
              <p:nvPr/>
            </p:nvSpPr>
            <p:spPr bwMode="auto">
              <a:xfrm>
                <a:off x="2616" y="2672"/>
                <a:ext cx="15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800" i="1">
                    <a:solidFill>
                      <a:srgbClr val="009900"/>
                    </a:solidFill>
                    <a:latin typeface="Arial" pitchFamily="34" charset="0"/>
                  </a:rPr>
                  <a:t>F</a:t>
                </a:r>
                <a:r>
                  <a:rPr lang="en-US" sz="1800" i="1" baseline="-25000">
                    <a:solidFill>
                      <a:srgbClr val="009900"/>
                    </a:solidFill>
                    <a:latin typeface="Arial" pitchFamily="34" charset="0"/>
                  </a:rPr>
                  <a:t>S</a:t>
                </a:r>
                <a:endParaRPr lang="en-US" i="1">
                  <a:latin typeface="Arial" pitchFamily="34" charset="0"/>
                </a:endParaRPr>
              </a:p>
            </p:txBody>
          </p:sp>
          <p:grpSp>
            <p:nvGrpSpPr>
              <p:cNvPr id="28" name="Group 73"/>
              <p:cNvGrpSpPr>
                <a:grpSpLocks/>
              </p:cNvGrpSpPr>
              <p:nvPr/>
            </p:nvGrpSpPr>
            <p:grpSpPr bwMode="auto">
              <a:xfrm>
                <a:off x="2972" y="2548"/>
                <a:ext cx="192" cy="88"/>
                <a:chOff x="2776" y="2168"/>
                <a:chExt cx="192" cy="88"/>
              </a:xfrm>
            </p:grpSpPr>
            <p:sp>
              <p:nvSpPr>
                <p:cNvPr id="29" name="Freeform 74"/>
                <p:cNvSpPr>
                  <a:spLocks/>
                </p:cNvSpPr>
                <p:nvPr/>
              </p:nvSpPr>
              <p:spPr bwMode="auto">
                <a:xfrm>
                  <a:off x="2776" y="2168"/>
                  <a:ext cx="112" cy="88"/>
                </a:xfrm>
                <a:custGeom>
                  <a:avLst/>
                  <a:gdLst>
                    <a:gd name="T0" fmla="*/ 0 w 112"/>
                    <a:gd name="T1" fmla="*/ 64 h 88"/>
                    <a:gd name="T2" fmla="*/ 96 w 112"/>
                    <a:gd name="T3" fmla="*/ 0 h 88"/>
                    <a:gd name="T4" fmla="*/ 72 w 112"/>
                    <a:gd name="T5" fmla="*/ 48 h 88"/>
                    <a:gd name="T6" fmla="*/ 112 w 112"/>
                    <a:gd name="T7" fmla="*/ 88 h 88"/>
                    <a:gd name="T8" fmla="*/ 0 w 112"/>
                    <a:gd name="T9" fmla="*/ 64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88"/>
                    <a:gd name="T17" fmla="*/ 112 w 112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88">
                      <a:moveTo>
                        <a:pt x="0" y="64"/>
                      </a:moveTo>
                      <a:lnTo>
                        <a:pt x="96" y="0"/>
                      </a:lnTo>
                      <a:lnTo>
                        <a:pt x="72" y="48"/>
                      </a:lnTo>
                      <a:lnTo>
                        <a:pt x="112" y="88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004400"/>
                </a:solidFill>
                <a:ln w="12700">
                  <a:solidFill>
                    <a:srgbClr val="0044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30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848" y="2200"/>
                  <a:ext cx="120" cy="16"/>
                </a:xfrm>
                <a:prstGeom prst="line">
                  <a:avLst/>
                </a:prstGeom>
                <a:noFill/>
                <a:ln w="25400">
                  <a:solidFill>
                    <a:srgbClr val="0044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grpSp>
        <p:nvGrpSpPr>
          <p:cNvPr id="100" name="Group 167"/>
          <p:cNvGrpSpPr>
            <a:grpSpLocks/>
          </p:cNvGrpSpPr>
          <p:nvPr/>
        </p:nvGrpSpPr>
        <p:grpSpPr bwMode="auto">
          <a:xfrm>
            <a:off x="4211960" y="603944"/>
            <a:ext cx="2420937" cy="3113088"/>
            <a:chOff x="215" y="1168"/>
            <a:chExt cx="1525" cy="1961"/>
          </a:xfrm>
        </p:grpSpPr>
        <p:sp>
          <p:nvSpPr>
            <p:cNvPr id="101" name="Rectangle 6"/>
            <p:cNvSpPr>
              <a:spLocks noChangeArrowheads="1"/>
            </p:cNvSpPr>
            <p:nvPr/>
          </p:nvSpPr>
          <p:spPr bwMode="auto">
            <a:xfrm>
              <a:off x="544" y="1168"/>
              <a:ext cx="119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CC0000"/>
                  </a:solidFill>
                  <a:latin typeface="Arial" pitchFamily="34" charset="0"/>
                </a:rPr>
                <a:t>Applied</a:t>
              </a:r>
              <a:r>
                <a:rPr lang="en-US" sz="2000" dirty="0">
                  <a:solidFill>
                    <a:srgbClr val="CC0000"/>
                  </a:solidFill>
                  <a:latin typeface="Arial Rounded MT Bold" pitchFamily="34" charset="0"/>
                </a:rPr>
                <a:t> tensile </a:t>
              </a:r>
              <a:endParaRPr lang="en-US" dirty="0"/>
            </a:p>
          </p:txBody>
        </p:sp>
        <p:sp>
          <p:nvSpPr>
            <p:cNvPr id="102" name="Rectangle 7"/>
            <p:cNvSpPr>
              <a:spLocks noChangeArrowheads="1"/>
            </p:cNvSpPr>
            <p:nvPr/>
          </p:nvSpPr>
          <p:spPr bwMode="auto">
            <a:xfrm>
              <a:off x="544" y="1352"/>
              <a:ext cx="57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CC0000"/>
                  </a:solidFill>
                  <a:latin typeface="Arial" pitchFamily="34" charset="0"/>
                </a:rPr>
                <a:t>stress: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1216" y="1352"/>
              <a:ext cx="4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CC0000"/>
                  </a:solidFill>
                  <a:latin typeface="Arial Rounded MT Bold" pitchFamily="34" charset="0"/>
                </a:rPr>
                <a:t> </a:t>
              </a:r>
              <a:r>
                <a:rPr lang="en-US" sz="2000" dirty="0">
                  <a:solidFill>
                    <a:srgbClr val="CC0000"/>
                  </a:solidFill>
                  <a:latin typeface="Arial" pitchFamily="34" charset="0"/>
                </a:rPr>
                <a:t>= </a:t>
              </a:r>
              <a:r>
                <a:rPr lang="en-US" sz="2000" i="1" dirty="0">
                  <a:solidFill>
                    <a:srgbClr val="CC0000"/>
                  </a:solidFill>
                  <a:latin typeface="Arial" pitchFamily="34" charset="0"/>
                </a:rPr>
                <a:t>F</a:t>
              </a:r>
              <a:r>
                <a:rPr lang="en-US" sz="2000" dirty="0">
                  <a:solidFill>
                    <a:srgbClr val="CC0000"/>
                  </a:solidFill>
                  <a:latin typeface="Arial" pitchFamily="34" charset="0"/>
                </a:rPr>
                <a:t>/</a:t>
              </a:r>
              <a:r>
                <a:rPr lang="en-US" sz="2000" i="1" dirty="0">
                  <a:solidFill>
                    <a:srgbClr val="CC0000"/>
                  </a:solidFill>
                  <a:latin typeface="Arial" pitchFamily="34" charset="0"/>
                </a:rPr>
                <a:t>A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04" name="Rectangle 135"/>
            <p:cNvSpPr>
              <a:spLocks noChangeArrowheads="1"/>
            </p:cNvSpPr>
            <p:nvPr/>
          </p:nvSpPr>
          <p:spPr bwMode="auto">
            <a:xfrm>
              <a:off x="1120" y="1344"/>
              <a:ext cx="9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CC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grpSp>
          <p:nvGrpSpPr>
            <p:cNvPr id="105" name="Group 136"/>
            <p:cNvGrpSpPr>
              <a:grpSpLocks/>
            </p:cNvGrpSpPr>
            <p:nvPr/>
          </p:nvGrpSpPr>
          <p:grpSpPr bwMode="auto">
            <a:xfrm>
              <a:off x="215" y="1600"/>
              <a:ext cx="1229" cy="1529"/>
              <a:chOff x="215" y="1600"/>
              <a:chExt cx="1229" cy="1529"/>
            </a:xfrm>
          </p:grpSpPr>
          <p:sp>
            <p:nvSpPr>
              <p:cNvPr id="106" name="Rectangle 137"/>
              <p:cNvSpPr>
                <a:spLocks noChangeArrowheads="1"/>
              </p:cNvSpPr>
              <p:nvPr/>
            </p:nvSpPr>
            <p:spPr bwMode="auto">
              <a:xfrm rot="-2386178">
                <a:off x="215" y="2473"/>
                <a:ext cx="73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8200"/>
                    </a:solidFill>
                    <a:latin typeface="Arial" pitchFamily="34" charset="0"/>
                  </a:rPr>
                  <a:t>slip</a:t>
                </a:r>
              </a:p>
              <a:p>
                <a:pPr algn="l"/>
                <a:r>
                  <a:rPr lang="en-US" sz="1800">
                    <a:solidFill>
                      <a:srgbClr val="008200"/>
                    </a:solidFill>
                    <a:latin typeface="Arial" pitchFamily="34" charset="0"/>
                  </a:rPr>
                  <a:t>direction</a:t>
                </a:r>
              </a:p>
            </p:txBody>
          </p:sp>
          <p:sp>
            <p:nvSpPr>
              <p:cNvPr id="107" name="Rectangle 138"/>
              <p:cNvSpPr>
                <a:spLocks noChangeArrowheads="1"/>
              </p:cNvSpPr>
              <p:nvPr/>
            </p:nvSpPr>
            <p:spPr bwMode="auto">
              <a:xfrm>
                <a:off x="1248" y="1600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CC0000"/>
                    </a:solidFill>
                    <a:latin typeface="Arial" pitchFamily="34" charset="0"/>
                  </a:rPr>
                  <a:t>F</a:t>
                </a:r>
                <a:endParaRPr lang="en-US" i="1">
                  <a:latin typeface="Arial" pitchFamily="34" charset="0"/>
                </a:endParaRPr>
              </a:p>
            </p:txBody>
          </p:sp>
          <p:grpSp>
            <p:nvGrpSpPr>
              <p:cNvPr id="108" name="Group 139"/>
              <p:cNvGrpSpPr>
                <a:grpSpLocks/>
              </p:cNvGrpSpPr>
              <p:nvPr/>
            </p:nvGrpSpPr>
            <p:grpSpPr bwMode="auto">
              <a:xfrm>
                <a:off x="1160" y="1672"/>
                <a:ext cx="96" cy="208"/>
                <a:chOff x="1160" y="1672"/>
                <a:chExt cx="96" cy="208"/>
              </a:xfrm>
            </p:grpSpPr>
            <p:sp>
              <p:nvSpPr>
                <p:cNvPr id="132" name="Freeform 140"/>
                <p:cNvSpPr>
                  <a:spLocks/>
                </p:cNvSpPr>
                <p:nvPr/>
              </p:nvSpPr>
              <p:spPr bwMode="auto">
                <a:xfrm>
                  <a:off x="1160" y="1672"/>
                  <a:ext cx="96" cy="104"/>
                </a:xfrm>
                <a:custGeom>
                  <a:avLst/>
                  <a:gdLst>
                    <a:gd name="T0" fmla="*/ 48 w 96"/>
                    <a:gd name="T1" fmla="*/ 0 h 104"/>
                    <a:gd name="T2" fmla="*/ 96 w 96"/>
                    <a:gd name="T3" fmla="*/ 104 h 104"/>
                    <a:gd name="T4" fmla="*/ 48 w 96"/>
                    <a:gd name="T5" fmla="*/ 72 h 104"/>
                    <a:gd name="T6" fmla="*/ 0 w 96"/>
                    <a:gd name="T7" fmla="*/ 104 h 104"/>
                    <a:gd name="T8" fmla="*/ 48 w 9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0"/>
                      </a:moveTo>
                      <a:lnTo>
                        <a:pt x="96" y="104"/>
                      </a:lnTo>
                      <a:lnTo>
                        <a:pt x="48" y="72"/>
                      </a:lnTo>
                      <a:lnTo>
                        <a:pt x="0" y="10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33" name="Line 141"/>
                <p:cNvSpPr>
                  <a:spLocks noChangeShapeType="1"/>
                </p:cNvSpPr>
                <p:nvPr/>
              </p:nvSpPr>
              <p:spPr bwMode="auto">
                <a:xfrm>
                  <a:off x="1208" y="1744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09" name="Group 142"/>
              <p:cNvGrpSpPr>
                <a:grpSpLocks/>
              </p:cNvGrpSpPr>
              <p:nvPr/>
            </p:nvGrpSpPr>
            <p:grpSpPr bwMode="auto">
              <a:xfrm>
                <a:off x="1096" y="2776"/>
                <a:ext cx="96" cy="208"/>
                <a:chOff x="1096" y="2776"/>
                <a:chExt cx="96" cy="208"/>
              </a:xfrm>
            </p:grpSpPr>
            <p:sp>
              <p:nvSpPr>
                <p:cNvPr id="130" name="Freeform 143"/>
                <p:cNvSpPr>
                  <a:spLocks/>
                </p:cNvSpPr>
                <p:nvPr/>
              </p:nvSpPr>
              <p:spPr bwMode="auto">
                <a:xfrm>
                  <a:off x="1096" y="2880"/>
                  <a:ext cx="96" cy="104"/>
                </a:xfrm>
                <a:custGeom>
                  <a:avLst/>
                  <a:gdLst>
                    <a:gd name="T0" fmla="*/ 48 w 96"/>
                    <a:gd name="T1" fmla="*/ 104 h 104"/>
                    <a:gd name="T2" fmla="*/ 0 w 96"/>
                    <a:gd name="T3" fmla="*/ 0 h 104"/>
                    <a:gd name="T4" fmla="*/ 48 w 96"/>
                    <a:gd name="T5" fmla="*/ 32 h 104"/>
                    <a:gd name="T6" fmla="*/ 96 w 96"/>
                    <a:gd name="T7" fmla="*/ 0 h 104"/>
                    <a:gd name="T8" fmla="*/ 48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104"/>
                      </a:moveTo>
                      <a:lnTo>
                        <a:pt x="0" y="0"/>
                      </a:lnTo>
                      <a:lnTo>
                        <a:pt x="48" y="32"/>
                      </a:lnTo>
                      <a:lnTo>
                        <a:pt x="96" y="0"/>
                      </a:lnTo>
                      <a:lnTo>
                        <a:pt x="48" y="104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31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1144" y="2776"/>
                  <a:ext cx="1" cy="136"/>
                </a:xfrm>
                <a:prstGeom prst="line">
                  <a:avLst/>
                </a:prstGeom>
                <a:noFill/>
                <a:ln w="254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0" name="Rectangle 145"/>
              <p:cNvSpPr>
                <a:spLocks noChangeArrowheads="1"/>
              </p:cNvSpPr>
              <p:nvPr/>
            </p:nvSpPr>
            <p:spPr bwMode="auto">
              <a:xfrm>
                <a:off x="815" y="1768"/>
                <a:ext cx="1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DD0000"/>
                    </a:solidFill>
                    <a:latin typeface="Arial" pitchFamily="34" charset="0"/>
                  </a:rPr>
                  <a:t>A</a:t>
                </a:r>
                <a:endParaRPr lang="en-US" i="1">
                  <a:latin typeface="Arial" pitchFamily="34" charset="0"/>
                </a:endParaRPr>
              </a:p>
            </p:txBody>
          </p:sp>
          <p:sp>
            <p:nvSpPr>
              <p:cNvPr id="111" name="Rectangle 146"/>
              <p:cNvSpPr>
                <a:spLocks noChangeArrowheads="1"/>
              </p:cNvSpPr>
              <p:nvPr/>
            </p:nvSpPr>
            <p:spPr bwMode="auto">
              <a:xfrm>
                <a:off x="1176" y="2896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CC0000"/>
                    </a:solidFill>
                    <a:latin typeface="Arial" pitchFamily="34" charset="0"/>
                  </a:rPr>
                  <a:t>F</a:t>
                </a:r>
                <a:endParaRPr lang="en-US" i="1">
                  <a:latin typeface="Arial" pitchFamily="34" charset="0"/>
                </a:endParaRPr>
              </a:p>
            </p:txBody>
          </p:sp>
          <p:grpSp>
            <p:nvGrpSpPr>
              <p:cNvPr id="112" name="Group 147"/>
              <p:cNvGrpSpPr>
                <a:grpSpLocks/>
              </p:cNvGrpSpPr>
              <p:nvPr/>
            </p:nvGrpSpPr>
            <p:grpSpPr bwMode="auto">
              <a:xfrm>
                <a:off x="886" y="2216"/>
                <a:ext cx="470" cy="564"/>
                <a:chOff x="886" y="2216"/>
                <a:chExt cx="470" cy="564"/>
              </a:xfrm>
            </p:grpSpPr>
            <p:grpSp>
              <p:nvGrpSpPr>
                <p:cNvPr id="122" name="Group 148"/>
                <p:cNvGrpSpPr>
                  <a:grpSpLocks/>
                </p:cNvGrpSpPr>
                <p:nvPr/>
              </p:nvGrpSpPr>
              <p:grpSpPr bwMode="auto">
                <a:xfrm>
                  <a:off x="920" y="2400"/>
                  <a:ext cx="112" cy="104"/>
                  <a:chOff x="920" y="2400"/>
                  <a:chExt cx="112" cy="104"/>
                </a:xfrm>
              </p:grpSpPr>
              <p:sp>
                <p:nvSpPr>
                  <p:cNvPr id="128" name="Freeform 149"/>
                  <p:cNvSpPr>
                    <a:spLocks/>
                  </p:cNvSpPr>
                  <p:nvPr/>
                </p:nvSpPr>
                <p:spPr bwMode="auto">
                  <a:xfrm>
                    <a:off x="920" y="2400"/>
                    <a:ext cx="112" cy="104"/>
                  </a:xfrm>
                  <a:custGeom>
                    <a:avLst/>
                    <a:gdLst>
                      <a:gd name="T0" fmla="*/ 112 w 112"/>
                      <a:gd name="T1" fmla="*/ 0 h 104"/>
                      <a:gd name="T2" fmla="*/ 64 w 112"/>
                      <a:gd name="T3" fmla="*/ 104 h 104"/>
                      <a:gd name="T4" fmla="*/ 56 w 112"/>
                      <a:gd name="T5" fmla="*/ 48 h 104"/>
                      <a:gd name="T6" fmla="*/ 0 w 112"/>
                      <a:gd name="T7" fmla="*/ 32 h 104"/>
                      <a:gd name="T8" fmla="*/ 112 w 112"/>
                      <a:gd name="T9" fmla="*/ 0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"/>
                      <a:gd name="T16" fmla="*/ 0 h 104"/>
                      <a:gd name="T17" fmla="*/ 112 w 112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" h="104">
                        <a:moveTo>
                          <a:pt x="112" y="0"/>
                        </a:moveTo>
                        <a:lnTo>
                          <a:pt x="64" y="104"/>
                        </a:lnTo>
                        <a:lnTo>
                          <a:pt x="56" y="48"/>
                        </a:lnTo>
                        <a:lnTo>
                          <a:pt x="0" y="32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009900"/>
                  </a:solidFill>
                  <a:ln w="12700">
                    <a:solidFill>
                      <a:srgbClr val="00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29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36" y="2448"/>
                    <a:ext cx="40" cy="32"/>
                  </a:xfrm>
                  <a:prstGeom prst="line">
                    <a:avLst/>
                  </a:prstGeom>
                  <a:noFill/>
                  <a:ln w="25400">
                    <a:solidFill>
                      <a:srgbClr val="00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 rot="-2217404">
                  <a:off x="886" y="2216"/>
                  <a:ext cx="470" cy="254"/>
                </a:xfrm>
                <a:prstGeom prst="ellipse">
                  <a:avLst/>
                </a:prstGeom>
                <a:solidFill>
                  <a:srgbClr val="CCFFCC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24" name="Oval 152"/>
                <p:cNvSpPr>
                  <a:spLocks noChangeArrowheads="1"/>
                </p:cNvSpPr>
                <p:nvPr/>
              </p:nvSpPr>
              <p:spPr bwMode="auto">
                <a:xfrm>
                  <a:off x="920" y="2652"/>
                  <a:ext cx="404" cy="12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931" y="2616"/>
                  <a:ext cx="388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26" name="Line 154"/>
                <p:cNvSpPr>
                  <a:spLocks noChangeShapeType="1"/>
                </p:cNvSpPr>
                <p:nvPr/>
              </p:nvSpPr>
              <p:spPr bwMode="auto">
                <a:xfrm>
                  <a:off x="1324" y="2240"/>
                  <a:ext cx="0" cy="4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27" name="Line 155"/>
                <p:cNvSpPr>
                  <a:spLocks noChangeShapeType="1"/>
                </p:cNvSpPr>
                <p:nvPr/>
              </p:nvSpPr>
              <p:spPr bwMode="auto">
                <a:xfrm>
                  <a:off x="920" y="2452"/>
                  <a:ext cx="0" cy="2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113" name="Group 156"/>
              <p:cNvGrpSpPr>
                <a:grpSpLocks/>
              </p:cNvGrpSpPr>
              <p:nvPr/>
            </p:nvGrpSpPr>
            <p:grpSpPr bwMode="auto">
              <a:xfrm>
                <a:off x="974" y="1880"/>
                <a:ext cx="470" cy="494"/>
                <a:chOff x="974" y="1880"/>
                <a:chExt cx="470" cy="494"/>
              </a:xfrm>
            </p:grpSpPr>
            <p:sp>
              <p:nvSpPr>
                <p:cNvPr id="115" name="Oval 157"/>
                <p:cNvSpPr>
                  <a:spLocks noChangeArrowheads="1"/>
                </p:cNvSpPr>
                <p:nvPr/>
              </p:nvSpPr>
              <p:spPr bwMode="auto">
                <a:xfrm rot="-2217404">
                  <a:off x="974" y="2120"/>
                  <a:ext cx="470" cy="2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l"/>
                  <a:endParaRPr lang="en-US"/>
                </a:p>
              </p:txBody>
            </p:sp>
            <p:grpSp>
              <p:nvGrpSpPr>
                <p:cNvPr id="116" name="Group 158"/>
                <p:cNvGrpSpPr>
                  <a:grpSpLocks/>
                </p:cNvGrpSpPr>
                <p:nvPr/>
              </p:nvGrpSpPr>
              <p:grpSpPr bwMode="auto">
                <a:xfrm>
                  <a:off x="1008" y="1880"/>
                  <a:ext cx="404" cy="464"/>
                  <a:chOff x="1008" y="1880"/>
                  <a:chExt cx="404" cy="464"/>
                </a:xfrm>
              </p:grpSpPr>
              <p:sp>
                <p:nvSpPr>
                  <p:cNvPr id="117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880"/>
                    <a:ext cx="400" cy="120"/>
                  </a:xfrm>
                  <a:prstGeom prst="ellipse">
                    <a:avLst/>
                  </a:prstGeom>
                  <a:solidFill>
                    <a:srgbClr val="FFCCCC"/>
                  </a:solidFill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1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880"/>
                    <a:ext cx="404" cy="128"/>
                  </a:xfrm>
                  <a:prstGeom prst="ellipse">
                    <a:avLst/>
                  </a:prstGeom>
                  <a:solidFill>
                    <a:srgbClr val="FFCCCC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19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1412" y="1944"/>
                    <a:ext cx="0" cy="2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120" name="Freeform 162"/>
                  <p:cNvSpPr>
                    <a:spLocks/>
                  </p:cNvSpPr>
                  <p:nvPr/>
                </p:nvSpPr>
                <p:spPr bwMode="auto">
                  <a:xfrm>
                    <a:off x="1012" y="1992"/>
                    <a:ext cx="392" cy="348"/>
                  </a:xfrm>
                  <a:custGeom>
                    <a:avLst/>
                    <a:gdLst>
                      <a:gd name="T0" fmla="*/ 4 w 384"/>
                      <a:gd name="T1" fmla="*/ 148 h 348"/>
                      <a:gd name="T2" fmla="*/ 0 w 384"/>
                      <a:gd name="T3" fmla="*/ 348 h 348"/>
                      <a:gd name="T4" fmla="*/ 408 w 384"/>
                      <a:gd name="T5" fmla="*/ 160 h 348"/>
                      <a:gd name="T6" fmla="*/ 408 w 384"/>
                      <a:gd name="T7" fmla="*/ 0 h 348"/>
                      <a:gd name="T8" fmla="*/ 4 w 384"/>
                      <a:gd name="T9" fmla="*/ 148 h 3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4"/>
                      <a:gd name="T16" fmla="*/ 0 h 348"/>
                      <a:gd name="T17" fmla="*/ 384 w 384"/>
                      <a:gd name="T18" fmla="*/ 348 h 34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4" h="348">
                        <a:moveTo>
                          <a:pt x="4" y="148"/>
                        </a:moveTo>
                        <a:lnTo>
                          <a:pt x="0" y="348"/>
                        </a:lnTo>
                        <a:lnTo>
                          <a:pt x="384" y="160"/>
                        </a:lnTo>
                        <a:lnTo>
                          <a:pt x="384" y="0"/>
                        </a:lnTo>
                        <a:lnTo>
                          <a:pt x="4" y="14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21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1008" y="1948"/>
                    <a:ext cx="0" cy="3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114" name="Line 164"/>
              <p:cNvSpPr>
                <a:spLocks noChangeShapeType="1"/>
              </p:cNvSpPr>
              <p:nvPr/>
            </p:nvSpPr>
            <p:spPr bwMode="auto">
              <a:xfrm>
                <a:off x="936" y="1866"/>
                <a:ext cx="138" cy="45"/>
              </a:xfrm>
              <a:prstGeom prst="line">
                <a:avLst/>
              </a:prstGeom>
              <a:noFill/>
              <a:ln w="9525">
                <a:solidFill>
                  <a:srgbClr val="DD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35" name="Group 76"/>
          <p:cNvGrpSpPr>
            <a:grpSpLocks/>
          </p:cNvGrpSpPr>
          <p:nvPr/>
        </p:nvGrpSpPr>
        <p:grpSpPr bwMode="auto">
          <a:xfrm>
            <a:off x="4716016" y="4293096"/>
            <a:ext cx="3544887" cy="2336800"/>
            <a:chOff x="2791" y="1648"/>
            <a:chExt cx="2233" cy="1472"/>
          </a:xfrm>
        </p:grpSpPr>
        <p:sp>
          <p:nvSpPr>
            <p:cNvPr id="136" name="Oval 77"/>
            <p:cNvSpPr>
              <a:spLocks noChangeArrowheads="1"/>
            </p:cNvSpPr>
            <p:nvPr/>
          </p:nvSpPr>
          <p:spPr bwMode="auto">
            <a:xfrm rot="-2217404">
              <a:off x="4478" y="2704"/>
              <a:ext cx="470" cy="254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137" name="Rectangle 78"/>
            <p:cNvSpPr>
              <a:spLocks noChangeArrowheads="1"/>
            </p:cNvSpPr>
            <p:nvPr/>
          </p:nvSpPr>
          <p:spPr bwMode="auto">
            <a:xfrm rot="19213822">
              <a:off x="2791" y="2462"/>
              <a:ext cx="73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>
                  <a:solidFill>
                    <a:srgbClr val="008200"/>
                  </a:solidFill>
                  <a:latin typeface="Arial" pitchFamily="34" charset="0"/>
                </a:rPr>
                <a:t>slip</a:t>
              </a:r>
            </a:p>
            <a:p>
              <a:pPr algn="l"/>
              <a:r>
                <a:rPr lang="en-US" sz="1800" dirty="0">
                  <a:solidFill>
                    <a:srgbClr val="008200"/>
                  </a:solidFill>
                  <a:latin typeface="Arial" pitchFamily="34" charset="0"/>
                </a:rPr>
                <a:t>direction</a:t>
              </a:r>
            </a:p>
          </p:txBody>
        </p:sp>
        <p:sp>
          <p:nvSpPr>
            <p:cNvPr id="142" name="Rectangle 83"/>
            <p:cNvSpPr>
              <a:spLocks noChangeArrowheads="1"/>
            </p:cNvSpPr>
            <p:nvPr/>
          </p:nvSpPr>
          <p:spPr bwMode="auto">
            <a:xfrm>
              <a:off x="3696" y="1648"/>
              <a:ext cx="20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4400"/>
                  </a:solidFill>
                  <a:latin typeface="Symbol" pitchFamily="18" charset="2"/>
                </a:rPr>
                <a:t>t</a:t>
              </a:r>
              <a:r>
                <a:rPr lang="en-US" sz="2800" i="1" baseline="-25000">
                  <a:solidFill>
                    <a:srgbClr val="0044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143" name="Rectangle 84"/>
            <p:cNvSpPr>
              <a:spLocks noChangeArrowheads="1"/>
            </p:cNvSpPr>
            <p:nvPr/>
          </p:nvSpPr>
          <p:spPr bwMode="auto">
            <a:xfrm>
              <a:off x="3920" y="1696"/>
              <a:ext cx="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4400"/>
                  </a:solidFill>
                  <a:latin typeface="Arial" pitchFamily="34" charset="0"/>
                </a:rPr>
                <a:t>=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4" name="Rectangle 85"/>
            <p:cNvSpPr>
              <a:spLocks noChangeArrowheads="1"/>
            </p:cNvSpPr>
            <p:nvPr/>
          </p:nvSpPr>
          <p:spPr bwMode="auto">
            <a:xfrm>
              <a:off x="4048" y="1688"/>
              <a:ext cx="2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i="1">
                  <a:solidFill>
                    <a:srgbClr val="008800"/>
                  </a:solidFill>
                  <a:latin typeface="Arial" pitchFamily="34" charset="0"/>
                </a:rPr>
                <a:t>F</a:t>
              </a:r>
              <a:r>
                <a:rPr lang="en-US" i="1" baseline="-25000">
                  <a:solidFill>
                    <a:srgbClr val="008800"/>
                  </a:solidFill>
                  <a:latin typeface="Arial" pitchFamily="34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45" name="Rectangle 86"/>
            <p:cNvSpPr>
              <a:spLocks noChangeArrowheads="1"/>
            </p:cNvSpPr>
            <p:nvPr/>
          </p:nvSpPr>
          <p:spPr bwMode="auto">
            <a:xfrm>
              <a:off x="4264" y="1688"/>
              <a:ext cx="2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4400"/>
                  </a:solidFill>
                  <a:latin typeface="Arial" pitchFamily="34" charset="0"/>
                </a:rPr>
                <a:t>/</a:t>
              </a:r>
              <a:r>
                <a:rPr lang="en-US" i="1">
                  <a:solidFill>
                    <a:srgbClr val="004400"/>
                  </a:solidFill>
                  <a:latin typeface="Arial" pitchFamily="34" charset="0"/>
                </a:rPr>
                <a:t>A</a:t>
              </a:r>
              <a:r>
                <a:rPr lang="en-US" i="1" baseline="-25000">
                  <a:solidFill>
                    <a:srgbClr val="004400"/>
                  </a:solidFill>
                  <a:latin typeface="Arial" pitchFamily="34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grpSp>
          <p:nvGrpSpPr>
            <p:cNvPr id="146" name="Group 87"/>
            <p:cNvGrpSpPr>
              <a:grpSpLocks/>
            </p:cNvGrpSpPr>
            <p:nvPr/>
          </p:nvGrpSpPr>
          <p:grpSpPr bwMode="auto">
            <a:xfrm>
              <a:off x="3840" y="1912"/>
              <a:ext cx="216" cy="216"/>
              <a:chOff x="3832" y="1936"/>
              <a:chExt cx="216" cy="216"/>
            </a:xfrm>
          </p:grpSpPr>
          <p:sp>
            <p:nvSpPr>
              <p:cNvPr id="190" name="Freeform 88"/>
              <p:cNvSpPr>
                <a:spLocks/>
              </p:cNvSpPr>
              <p:nvPr/>
            </p:nvSpPr>
            <p:spPr bwMode="auto">
              <a:xfrm>
                <a:off x="3944" y="1936"/>
                <a:ext cx="104" cy="104"/>
              </a:xfrm>
              <a:custGeom>
                <a:avLst/>
                <a:gdLst>
                  <a:gd name="T0" fmla="*/ 104 w 104"/>
                  <a:gd name="T1" fmla="*/ 0 h 104"/>
                  <a:gd name="T2" fmla="*/ 64 w 104"/>
                  <a:gd name="T3" fmla="*/ 104 h 104"/>
                  <a:gd name="T4" fmla="*/ 56 w 104"/>
                  <a:gd name="T5" fmla="*/ 48 h 104"/>
                  <a:gd name="T6" fmla="*/ 0 w 104"/>
                  <a:gd name="T7" fmla="*/ 40 h 104"/>
                  <a:gd name="T8" fmla="*/ 104 w 104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4"/>
                  <a:gd name="T17" fmla="*/ 104 w 10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4">
                    <a:moveTo>
                      <a:pt x="104" y="0"/>
                    </a:moveTo>
                    <a:lnTo>
                      <a:pt x="64" y="104"/>
                    </a:lnTo>
                    <a:lnTo>
                      <a:pt x="56" y="48"/>
                    </a:lnTo>
                    <a:lnTo>
                      <a:pt x="0" y="4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91" name="Line 89"/>
              <p:cNvSpPr>
                <a:spLocks noChangeShapeType="1"/>
              </p:cNvSpPr>
              <p:nvPr/>
            </p:nvSpPr>
            <p:spPr bwMode="auto">
              <a:xfrm flipV="1">
                <a:off x="3832" y="1984"/>
                <a:ext cx="168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7" name="Rectangle 90"/>
            <p:cNvSpPr>
              <a:spLocks noChangeArrowheads="1"/>
            </p:cNvSpPr>
            <p:nvPr/>
          </p:nvSpPr>
          <p:spPr bwMode="auto">
            <a:xfrm>
              <a:off x="3528" y="2072"/>
              <a:ext cx="1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 i="1">
                  <a:solidFill>
                    <a:srgbClr val="DD0000"/>
                  </a:solidFill>
                  <a:latin typeface="Arial" pitchFamily="34" charset="0"/>
                </a:rPr>
                <a:t>F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48" name="Rectangle 91"/>
            <p:cNvSpPr>
              <a:spLocks noChangeArrowheads="1"/>
            </p:cNvSpPr>
            <p:nvPr/>
          </p:nvSpPr>
          <p:spPr bwMode="auto">
            <a:xfrm>
              <a:off x="3632" y="2072"/>
              <a:ext cx="3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cos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9" name="Rectangle 92"/>
            <p:cNvSpPr>
              <a:spLocks noChangeArrowheads="1"/>
            </p:cNvSpPr>
            <p:nvPr/>
          </p:nvSpPr>
          <p:spPr bwMode="auto">
            <a:xfrm>
              <a:off x="3944" y="2064"/>
              <a:ext cx="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Symbol" pitchFamily="18" charset="2"/>
                </a:rPr>
                <a:t>l</a:t>
              </a:r>
              <a:endParaRPr lang="en-US"/>
            </a:p>
          </p:txBody>
        </p:sp>
        <p:grpSp>
          <p:nvGrpSpPr>
            <p:cNvPr id="150" name="Group 93"/>
            <p:cNvGrpSpPr>
              <a:grpSpLocks/>
            </p:cNvGrpSpPr>
            <p:nvPr/>
          </p:nvGrpSpPr>
          <p:grpSpPr bwMode="auto">
            <a:xfrm>
              <a:off x="4424" y="1912"/>
              <a:ext cx="160" cy="160"/>
              <a:chOff x="4392" y="1952"/>
              <a:chExt cx="160" cy="160"/>
            </a:xfrm>
          </p:grpSpPr>
          <p:sp>
            <p:nvSpPr>
              <p:cNvPr id="188" name="Freeform 94"/>
              <p:cNvSpPr>
                <a:spLocks/>
              </p:cNvSpPr>
              <p:nvPr/>
            </p:nvSpPr>
            <p:spPr bwMode="auto">
              <a:xfrm>
                <a:off x="4392" y="1952"/>
                <a:ext cx="112" cy="104"/>
              </a:xfrm>
              <a:custGeom>
                <a:avLst/>
                <a:gdLst>
                  <a:gd name="T0" fmla="*/ 0 w 112"/>
                  <a:gd name="T1" fmla="*/ 0 h 104"/>
                  <a:gd name="T2" fmla="*/ 112 w 112"/>
                  <a:gd name="T3" fmla="*/ 40 h 104"/>
                  <a:gd name="T4" fmla="*/ 48 w 112"/>
                  <a:gd name="T5" fmla="*/ 48 h 104"/>
                  <a:gd name="T6" fmla="*/ 40 w 112"/>
                  <a:gd name="T7" fmla="*/ 104 h 104"/>
                  <a:gd name="T8" fmla="*/ 0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0" y="0"/>
                    </a:moveTo>
                    <a:lnTo>
                      <a:pt x="112" y="40"/>
                    </a:lnTo>
                    <a:lnTo>
                      <a:pt x="48" y="48"/>
                    </a:lnTo>
                    <a:lnTo>
                      <a:pt x="40" y="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89" name="Line 95"/>
              <p:cNvSpPr>
                <a:spLocks noChangeShapeType="1"/>
              </p:cNvSpPr>
              <p:nvPr/>
            </p:nvSpPr>
            <p:spPr bwMode="auto">
              <a:xfrm>
                <a:off x="4440" y="2000"/>
                <a:ext cx="112" cy="1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1" name="Rectangle 96"/>
            <p:cNvSpPr>
              <a:spLocks noChangeArrowheads="1"/>
            </p:cNvSpPr>
            <p:nvPr/>
          </p:nvSpPr>
          <p:spPr bwMode="auto">
            <a:xfrm>
              <a:off x="4432" y="2072"/>
              <a:ext cx="1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 i="1">
                  <a:solidFill>
                    <a:srgbClr val="DD00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52" name="Rectangle 97"/>
            <p:cNvSpPr>
              <a:spLocks noChangeArrowheads="1"/>
            </p:cNvSpPr>
            <p:nvPr/>
          </p:nvSpPr>
          <p:spPr bwMode="auto">
            <a:xfrm>
              <a:off x="4560" y="2072"/>
              <a:ext cx="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/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3" name="Rectangle 98"/>
            <p:cNvSpPr>
              <a:spLocks noChangeArrowheads="1"/>
            </p:cNvSpPr>
            <p:nvPr/>
          </p:nvSpPr>
          <p:spPr bwMode="auto">
            <a:xfrm>
              <a:off x="4608" y="2072"/>
              <a:ext cx="30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cos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4" name="Rectangle 99"/>
            <p:cNvSpPr>
              <a:spLocks noChangeArrowheads="1"/>
            </p:cNvSpPr>
            <p:nvPr/>
          </p:nvSpPr>
          <p:spPr bwMode="auto">
            <a:xfrm>
              <a:off x="4912" y="2064"/>
              <a:ext cx="9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Symbol" pitchFamily="18" charset="2"/>
                </a:rPr>
                <a:t>f</a:t>
              </a:r>
              <a:endParaRPr lang="en-US"/>
            </a:p>
          </p:txBody>
        </p:sp>
        <p:grpSp>
          <p:nvGrpSpPr>
            <p:cNvPr id="155" name="Group 100"/>
            <p:cNvGrpSpPr>
              <a:grpSpLocks/>
            </p:cNvGrpSpPr>
            <p:nvPr/>
          </p:nvGrpSpPr>
          <p:grpSpPr bwMode="auto">
            <a:xfrm>
              <a:off x="3552" y="2352"/>
              <a:ext cx="536" cy="720"/>
              <a:chOff x="3552" y="2352"/>
              <a:chExt cx="536" cy="720"/>
            </a:xfrm>
          </p:grpSpPr>
          <p:sp>
            <p:nvSpPr>
              <p:cNvPr id="174" name="AutoShape 101"/>
              <p:cNvSpPr>
                <a:spLocks noChangeAspect="1" noChangeArrowheads="1" noTextEdit="1"/>
              </p:cNvSpPr>
              <p:nvPr/>
            </p:nvSpPr>
            <p:spPr bwMode="auto">
              <a:xfrm>
                <a:off x="3552" y="2352"/>
                <a:ext cx="536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5" name="Rectangle 102"/>
              <p:cNvSpPr>
                <a:spLocks noChangeArrowheads="1"/>
              </p:cNvSpPr>
              <p:nvPr/>
            </p:nvSpPr>
            <p:spPr bwMode="auto">
              <a:xfrm>
                <a:off x="3736" y="2576"/>
                <a:ext cx="160" cy="33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76" name="Rectangle 103"/>
              <p:cNvSpPr>
                <a:spLocks noChangeArrowheads="1"/>
              </p:cNvSpPr>
              <p:nvPr/>
            </p:nvSpPr>
            <p:spPr bwMode="auto">
              <a:xfrm>
                <a:off x="3736" y="2512"/>
                <a:ext cx="1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2800">
                    <a:solidFill>
                      <a:srgbClr val="777777"/>
                    </a:solidFill>
                    <a:latin typeface="Symbol" pitchFamily="18" charset="2"/>
                  </a:rPr>
                  <a:t>l</a:t>
                </a:r>
                <a:endParaRPr lang="en-US"/>
              </a:p>
            </p:txBody>
          </p:sp>
          <p:sp>
            <p:nvSpPr>
              <p:cNvPr id="177" name="Rectangle 104"/>
              <p:cNvSpPr>
                <a:spLocks noChangeArrowheads="1"/>
              </p:cNvSpPr>
              <p:nvPr/>
            </p:nvSpPr>
            <p:spPr bwMode="auto">
              <a:xfrm>
                <a:off x="3560" y="2360"/>
                <a:ext cx="1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CC0000"/>
                    </a:solidFill>
                    <a:latin typeface="Arial" pitchFamily="34" charset="0"/>
                  </a:rPr>
                  <a:t>F</a:t>
                </a:r>
                <a:endParaRPr lang="en-US" i="1">
                  <a:latin typeface="Arial" pitchFamily="34" charset="0"/>
                </a:endParaRPr>
              </a:p>
            </p:txBody>
          </p:sp>
          <p:sp>
            <p:nvSpPr>
              <p:cNvPr id="178" name="Rectangle 105"/>
              <p:cNvSpPr>
                <a:spLocks noChangeArrowheads="1"/>
              </p:cNvSpPr>
              <p:nvPr/>
            </p:nvSpPr>
            <p:spPr bwMode="auto">
              <a:xfrm>
                <a:off x="3840" y="2768"/>
                <a:ext cx="20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i="1">
                    <a:solidFill>
                      <a:srgbClr val="009900"/>
                    </a:solidFill>
                    <a:latin typeface="Arial" pitchFamily="34" charset="0"/>
                  </a:rPr>
                  <a:t>F</a:t>
                </a:r>
                <a:r>
                  <a:rPr lang="en-US" i="1" baseline="-25000">
                    <a:solidFill>
                      <a:srgbClr val="009900"/>
                    </a:solidFill>
                    <a:latin typeface="Arial" pitchFamily="34" charset="0"/>
                  </a:rPr>
                  <a:t>S</a:t>
                </a:r>
                <a:endParaRPr lang="en-US" i="1">
                  <a:latin typeface="Arial" pitchFamily="34" charset="0"/>
                </a:endParaRPr>
              </a:p>
            </p:txBody>
          </p:sp>
          <p:grpSp>
            <p:nvGrpSpPr>
              <p:cNvPr id="179" name="Group 106"/>
              <p:cNvGrpSpPr>
                <a:grpSpLocks/>
              </p:cNvGrpSpPr>
              <p:nvPr/>
            </p:nvGrpSpPr>
            <p:grpSpPr bwMode="auto">
              <a:xfrm>
                <a:off x="3640" y="2528"/>
                <a:ext cx="240" cy="376"/>
                <a:chOff x="3640" y="2528"/>
                <a:chExt cx="240" cy="376"/>
              </a:xfrm>
            </p:grpSpPr>
            <p:grpSp>
              <p:nvGrpSpPr>
                <p:cNvPr id="180" name="Group 107"/>
                <p:cNvGrpSpPr>
                  <a:grpSpLocks/>
                </p:cNvGrpSpPr>
                <p:nvPr/>
              </p:nvGrpSpPr>
              <p:grpSpPr bwMode="auto">
                <a:xfrm>
                  <a:off x="3640" y="2528"/>
                  <a:ext cx="96" cy="376"/>
                  <a:chOff x="3640" y="2528"/>
                  <a:chExt cx="96" cy="376"/>
                </a:xfrm>
              </p:grpSpPr>
              <p:sp>
                <p:nvSpPr>
                  <p:cNvPr id="186" name="Freeform 108"/>
                  <p:cNvSpPr>
                    <a:spLocks/>
                  </p:cNvSpPr>
                  <p:nvPr/>
                </p:nvSpPr>
                <p:spPr bwMode="auto">
                  <a:xfrm>
                    <a:off x="3640" y="2528"/>
                    <a:ext cx="96" cy="104"/>
                  </a:xfrm>
                  <a:custGeom>
                    <a:avLst/>
                    <a:gdLst>
                      <a:gd name="T0" fmla="*/ 48 w 96"/>
                      <a:gd name="T1" fmla="*/ 0 h 104"/>
                      <a:gd name="T2" fmla="*/ 96 w 96"/>
                      <a:gd name="T3" fmla="*/ 104 h 104"/>
                      <a:gd name="T4" fmla="*/ 48 w 96"/>
                      <a:gd name="T5" fmla="*/ 72 h 104"/>
                      <a:gd name="T6" fmla="*/ 0 w 96"/>
                      <a:gd name="T7" fmla="*/ 104 h 104"/>
                      <a:gd name="T8" fmla="*/ 48 w 96"/>
                      <a:gd name="T9" fmla="*/ 0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6"/>
                      <a:gd name="T16" fmla="*/ 0 h 104"/>
                      <a:gd name="T17" fmla="*/ 96 w 96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6" h="104">
                        <a:moveTo>
                          <a:pt x="48" y="0"/>
                        </a:moveTo>
                        <a:lnTo>
                          <a:pt x="96" y="104"/>
                        </a:lnTo>
                        <a:lnTo>
                          <a:pt x="48" y="72"/>
                        </a:lnTo>
                        <a:lnTo>
                          <a:pt x="0" y="104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CC0000"/>
                  </a:solidFill>
                  <a:ln w="127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8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688" y="2600"/>
                    <a:ext cx="1" cy="304"/>
                  </a:xfrm>
                  <a:prstGeom prst="line">
                    <a:avLst/>
                  </a:prstGeom>
                  <a:noFill/>
                  <a:ln w="25400">
                    <a:solidFill>
                      <a:srgbClr val="CC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181" name="Freeform 110"/>
                <p:cNvSpPr>
                  <a:spLocks/>
                </p:cNvSpPr>
                <p:nvPr/>
              </p:nvSpPr>
              <p:spPr bwMode="auto">
                <a:xfrm>
                  <a:off x="3688" y="2776"/>
                  <a:ext cx="80" cy="56"/>
                </a:xfrm>
                <a:custGeom>
                  <a:avLst/>
                  <a:gdLst>
                    <a:gd name="T0" fmla="*/ 0 w 80"/>
                    <a:gd name="T1" fmla="*/ 0 h 56"/>
                    <a:gd name="T2" fmla="*/ 40 w 80"/>
                    <a:gd name="T3" fmla="*/ 8 h 56"/>
                    <a:gd name="T4" fmla="*/ 56 w 80"/>
                    <a:gd name="T5" fmla="*/ 32 h 56"/>
                    <a:gd name="T6" fmla="*/ 80 w 80"/>
                    <a:gd name="T7" fmla="*/ 56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0"/>
                    <a:gd name="T13" fmla="*/ 0 h 56"/>
                    <a:gd name="T14" fmla="*/ 80 w 80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0" h="56">
                      <a:moveTo>
                        <a:pt x="0" y="0"/>
                      </a:moveTo>
                      <a:lnTo>
                        <a:pt x="40" y="8"/>
                      </a:lnTo>
                      <a:lnTo>
                        <a:pt x="56" y="32"/>
                      </a:lnTo>
                      <a:lnTo>
                        <a:pt x="80" y="56"/>
                      </a:lnTo>
                    </a:path>
                  </a:pathLst>
                </a:cu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82" name="Freeform 111"/>
                <p:cNvSpPr>
                  <a:spLocks/>
                </p:cNvSpPr>
                <p:nvPr/>
              </p:nvSpPr>
              <p:spPr bwMode="auto">
                <a:xfrm>
                  <a:off x="3696" y="2784"/>
                  <a:ext cx="80" cy="56"/>
                </a:xfrm>
                <a:custGeom>
                  <a:avLst/>
                  <a:gdLst>
                    <a:gd name="T0" fmla="*/ 0 w 80"/>
                    <a:gd name="T1" fmla="*/ 0 h 56"/>
                    <a:gd name="T2" fmla="*/ 32 w 80"/>
                    <a:gd name="T3" fmla="*/ 16 h 56"/>
                    <a:gd name="T4" fmla="*/ 56 w 80"/>
                    <a:gd name="T5" fmla="*/ 32 h 56"/>
                    <a:gd name="T6" fmla="*/ 80 w 80"/>
                    <a:gd name="T7" fmla="*/ 56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0"/>
                    <a:gd name="T13" fmla="*/ 0 h 56"/>
                    <a:gd name="T14" fmla="*/ 80 w 80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0" h="56">
                      <a:moveTo>
                        <a:pt x="0" y="0"/>
                      </a:moveTo>
                      <a:lnTo>
                        <a:pt x="32" y="16"/>
                      </a:lnTo>
                      <a:lnTo>
                        <a:pt x="56" y="32"/>
                      </a:lnTo>
                      <a:lnTo>
                        <a:pt x="80" y="56"/>
                      </a:lnTo>
                    </a:path>
                  </a:pathLst>
                </a:cu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grpSp>
              <p:nvGrpSpPr>
                <p:cNvPr id="183" name="Group 112"/>
                <p:cNvGrpSpPr>
                  <a:grpSpLocks/>
                </p:cNvGrpSpPr>
                <p:nvPr/>
              </p:nvGrpSpPr>
              <p:grpSpPr bwMode="auto">
                <a:xfrm>
                  <a:off x="3688" y="2744"/>
                  <a:ext cx="192" cy="160"/>
                  <a:chOff x="3688" y="2744"/>
                  <a:chExt cx="192" cy="160"/>
                </a:xfrm>
              </p:grpSpPr>
              <p:sp>
                <p:nvSpPr>
                  <p:cNvPr id="184" name="Freeform 113"/>
                  <p:cNvSpPr>
                    <a:spLocks/>
                  </p:cNvSpPr>
                  <p:nvPr/>
                </p:nvSpPr>
                <p:spPr bwMode="auto">
                  <a:xfrm>
                    <a:off x="3768" y="2744"/>
                    <a:ext cx="112" cy="104"/>
                  </a:xfrm>
                  <a:custGeom>
                    <a:avLst/>
                    <a:gdLst>
                      <a:gd name="T0" fmla="*/ 112 w 112"/>
                      <a:gd name="T1" fmla="*/ 0 h 104"/>
                      <a:gd name="T2" fmla="*/ 64 w 112"/>
                      <a:gd name="T3" fmla="*/ 104 h 104"/>
                      <a:gd name="T4" fmla="*/ 56 w 112"/>
                      <a:gd name="T5" fmla="*/ 48 h 104"/>
                      <a:gd name="T6" fmla="*/ 0 w 112"/>
                      <a:gd name="T7" fmla="*/ 32 h 104"/>
                      <a:gd name="T8" fmla="*/ 112 w 112"/>
                      <a:gd name="T9" fmla="*/ 0 h 1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"/>
                      <a:gd name="T16" fmla="*/ 0 h 104"/>
                      <a:gd name="T17" fmla="*/ 112 w 112"/>
                      <a:gd name="T18" fmla="*/ 104 h 1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" h="104">
                        <a:moveTo>
                          <a:pt x="112" y="0"/>
                        </a:moveTo>
                        <a:lnTo>
                          <a:pt x="64" y="104"/>
                        </a:lnTo>
                        <a:lnTo>
                          <a:pt x="56" y="48"/>
                        </a:lnTo>
                        <a:lnTo>
                          <a:pt x="0" y="32"/>
                        </a:lnTo>
                        <a:lnTo>
                          <a:pt x="112" y="0"/>
                        </a:lnTo>
                        <a:close/>
                      </a:path>
                    </a:pathLst>
                  </a:custGeom>
                  <a:solidFill>
                    <a:srgbClr val="009900"/>
                  </a:solidFill>
                  <a:ln w="12700">
                    <a:solidFill>
                      <a:srgbClr val="00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l"/>
                    <a:endParaRPr lang="en-US"/>
                  </a:p>
                </p:txBody>
              </p:sp>
              <p:sp>
                <p:nvSpPr>
                  <p:cNvPr id="185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88" y="2792"/>
                    <a:ext cx="136" cy="112"/>
                  </a:xfrm>
                  <a:prstGeom prst="line">
                    <a:avLst/>
                  </a:prstGeom>
                  <a:noFill/>
                  <a:ln w="25400">
                    <a:solidFill>
                      <a:srgbClr val="00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156" name="AutoShape 115"/>
            <p:cNvSpPr>
              <a:spLocks noChangeAspect="1" noChangeArrowheads="1" noTextEdit="1"/>
            </p:cNvSpPr>
            <p:nvPr/>
          </p:nvSpPr>
          <p:spPr bwMode="auto">
            <a:xfrm>
              <a:off x="4320" y="2296"/>
              <a:ext cx="704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7" name="Rectangle 116"/>
            <p:cNvSpPr>
              <a:spLocks noChangeArrowheads="1"/>
            </p:cNvSpPr>
            <p:nvPr/>
          </p:nvSpPr>
          <p:spPr bwMode="auto">
            <a:xfrm>
              <a:off x="4544" y="2288"/>
              <a:ext cx="11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444444"/>
                  </a:solidFill>
                  <a:latin typeface="Symbol" pitchFamily="18" charset="2"/>
                </a:rPr>
                <a:t>f</a:t>
              </a:r>
              <a:endParaRPr lang="en-US"/>
            </a:p>
          </p:txBody>
        </p:sp>
        <p:sp>
          <p:nvSpPr>
            <p:cNvPr id="158" name="Oval 117"/>
            <p:cNvSpPr>
              <a:spLocks noChangeArrowheads="1"/>
            </p:cNvSpPr>
            <p:nvPr/>
          </p:nvSpPr>
          <p:spPr bwMode="auto">
            <a:xfrm>
              <a:off x="4544" y="2736"/>
              <a:ext cx="384" cy="120"/>
            </a:xfrm>
            <a:prstGeom prst="ellipse">
              <a:avLst/>
            </a:prstGeom>
            <a:solidFill>
              <a:srgbClr val="FFCCCC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59" name="Freeform 118"/>
            <p:cNvSpPr>
              <a:spLocks/>
            </p:cNvSpPr>
            <p:nvPr/>
          </p:nvSpPr>
          <p:spPr bwMode="auto">
            <a:xfrm>
              <a:off x="4568" y="2560"/>
              <a:ext cx="168" cy="80"/>
            </a:xfrm>
            <a:custGeom>
              <a:avLst/>
              <a:gdLst>
                <a:gd name="T0" fmla="*/ 168 w 168"/>
                <a:gd name="T1" fmla="*/ 0 h 80"/>
                <a:gd name="T2" fmla="*/ 120 w 168"/>
                <a:gd name="T3" fmla="*/ 8 h 80"/>
                <a:gd name="T4" fmla="*/ 80 w 168"/>
                <a:gd name="T5" fmla="*/ 24 h 80"/>
                <a:gd name="T6" fmla="*/ 32 w 168"/>
                <a:gd name="T7" fmla="*/ 48 h 80"/>
                <a:gd name="T8" fmla="*/ 0 w 168"/>
                <a:gd name="T9" fmla="*/ 8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80"/>
                <a:gd name="T17" fmla="*/ 168 w 16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80">
                  <a:moveTo>
                    <a:pt x="168" y="0"/>
                  </a:moveTo>
                  <a:lnTo>
                    <a:pt x="120" y="8"/>
                  </a:lnTo>
                  <a:lnTo>
                    <a:pt x="80" y="24"/>
                  </a:lnTo>
                  <a:lnTo>
                    <a:pt x="32" y="48"/>
                  </a:lnTo>
                  <a:lnTo>
                    <a:pt x="0" y="80"/>
                  </a:lnTo>
                </a:path>
              </a:pathLst>
            </a:custGeom>
            <a:noFill/>
            <a:ln w="25400">
              <a:solidFill>
                <a:srgbClr val="555555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60" name="Rectangle 119"/>
            <p:cNvSpPr>
              <a:spLocks noChangeArrowheads="1"/>
            </p:cNvSpPr>
            <p:nvPr/>
          </p:nvSpPr>
          <p:spPr bwMode="auto">
            <a:xfrm>
              <a:off x="4272" y="2352"/>
              <a:ext cx="2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i="1">
                  <a:solidFill>
                    <a:srgbClr val="004400"/>
                  </a:solidFill>
                  <a:latin typeface="Arial" pitchFamily="34" charset="0"/>
                </a:rPr>
                <a:t>n</a:t>
              </a:r>
              <a:r>
                <a:rPr lang="en-US" i="1" baseline="-25000">
                  <a:solidFill>
                    <a:srgbClr val="004400"/>
                  </a:solidFill>
                  <a:latin typeface="Arial" pitchFamily="34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61" name="Rectangle 120"/>
            <p:cNvSpPr>
              <a:spLocks noChangeArrowheads="1"/>
            </p:cNvSpPr>
            <p:nvPr/>
          </p:nvSpPr>
          <p:spPr bwMode="auto">
            <a:xfrm>
              <a:off x="4576" y="2816"/>
              <a:ext cx="22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i="1">
                  <a:solidFill>
                    <a:srgbClr val="004400"/>
                  </a:solidFill>
                  <a:latin typeface="Arial" pitchFamily="34" charset="0"/>
                </a:rPr>
                <a:t>A</a:t>
              </a:r>
              <a:r>
                <a:rPr lang="en-US" i="1" baseline="-25000">
                  <a:solidFill>
                    <a:srgbClr val="004400"/>
                  </a:solidFill>
                  <a:latin typeface="Arial" pitchFamily="34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62" name="Oval 121"/>
            <p:cNvSpPr>
              <a:spLocks noChangeArrowheads="1"/>
            </p:cNvSpPr>
            <p:nvPr/>
          </p:nvSpPr>
          <p:spPr bwMode="auto">
            <a:xfrm>
              <a:off x="4520" y="2728"/>
              <a:ext cx="404" cy="128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grpSp>
          <p:nvGrpSpPr>
            <p:cNvPr id="163" name="Group 122"/>
            <p:cNvGrpSpPr>
              <a:grpSpLocks/>
            </p:cNvGrpSpPr>
            <p:nvPr/>
          </p:nvGrpSpPr>
          <p:grpSpPr bwMode="auto">
            <a:xfrm>
              <a:off x="4504" y="2552"/>
              <a:ext cx="224" cy="264"/>
              <a:chOff x="4504" y="2552"/>
              <a:chExt cx="224" cy="264"/>
            </a:xfrm>
          </p:grpSpPr>
          <p:sp>
            <p:nvSpPr>
              <p:cNvPr id="168" name="Freeform 123"/>
              <p:cNvSpPr>
                <a:spLocks/>
              </p:cNvSpPr>
              <p:nvPr/>
            </p:nvSpPr>
            <p:spPr bwMode="auto">
              <a:xfrm>
                <a:off x="4504" y="2552"/>
                <a:ext cx="104" cy="112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48 h 112"/>
                  <a:gd name="T4" fmla="*/ 48 w 104"/>
                  <a:gd name="T5" fmla="*/ 56 h 112"/>
                  <a:gd name="T6" fmla="*/ 32 w 104"/>
                  <a:gd name="T7" fmla="*/ 112 h 112"/>
                  <a:gd name="T8" fmla="*/ 0 w 104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12"/>
                  <a:gd name="T17" fmla="*/ 104 w 104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12">
                    <a:moveTo>
                      <a:pt x="0" y="0"/>
                    </a:moveTo>
                    <a:lnTo>
                      <a:pt x="104" y="48"/>
                    </a:lnTo>
                    <a:lnTo>
                      <a:pt x="48" y="56"/>
                    </a:lnTo>
                    <a:lnTo>
                      <a:pt x="32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69" name="Freeform 124"/>
              <p:cNvSpPr>
                <a:spLocks/>
              </p:cNvSpPr>
              <p:nvPr/>
            </p:nvSpPr>
            <p:spPr bwMode="auto">
              <a:xfrm>
                <a:off x="4688" y="2768"/>
                <a:ext cx="40" cy="48"/>
              </a:xfrm>
              <a:custGeom>
                <a:avLst/>
                <a:gdLst>
                  <a:gd name="T0" fmla="*/ 40 w 40"/>
                  <a:gd name="T1" fmla="*/ 32 h 48"/>
                  <a:gd name="T2" fmla="*/ 16 w 40"/>
                  <a:gd name="T3" fmla="*/ 0 h 48"/>
                  <a:gd name="T4" fmla="*/ 0 w 40"/>
                  <a:gd name="T5" fmla="*/ 16 h 48"/>
                  <a:gd name="T6" fmla="*/ 24 w 40"/>
                  <a:gd name="T7" fmla="*/ 48 h 48"/>
                  <a:gd name="T8" fmla="*/ 40 w 40"/>
                  <a:gd name="T9" fmla="*/ 3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8"/>
                  <a:gd name="T17" fmla="*/ 40 w 4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8">
                    <a:moveTo>
                      <a:pt x="40" y="32"/>
                    </a:moveTo>
                    <a:lnTo>
                      <a:pt x="16" y="0"/>
                    </a:lnTo>
                    <a:lnTo>
                      <a:pt x="0" y="16"/>
                    </a:lnTo>
                    <a:lnTo>
                      <a:pt x="24" y="48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rgbClr val="004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70" name="Freeform 125"/>
              <p:cNvSpPr>
                <a:spLocks/>
              </p:cNvSpPr>
              <p:nvPr/>
            </p:nvSpPr>
            <p:spPr bwMode="auto">
              <a:xfrm>
                <a:off x="4648" y="2728"/>
                <a:ext cx="48" cy="48"/>
              </a:xfrm>
              <a:custGeom>
                <a:avLst/>
                <a:gdLst>
                  <a:gd name="T0" fmla="*/ 48 w 48"/>
                  <a:gd name="T1" fmla="*/ 32 h 48"/>
                  <a:gd name="T2" fmla="*/ 16 w 48"/>
                  <a:gd name="T3" fmla="*/ 0 h 48"/>
                  <a:gd name="T4" fmla="*/ 0 w 48"/>
                  <a:gd name="T5" fmla="*/ 16 h 48"/>
                  <a:gd name="T6" fmla="*/ 32 w 48"/>
                  <a:gd name="T7" fmla="*/ 48 h 48"/>
                  <a:gd name="T8" fmla="*/ 48 w 48"/>
                  <a:gd name="T9" fmla="*/ 3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8"/>
                  <a:gd name="T17" fmla="*/ 48 w 48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8">
                    <a:moveTo>
                      <a:pt x="48" y="32"/>
                    </a:moveTo>
                    <a:lnTo>
                      <a:pt x="16" y="0"/>
                    </a:lnTo>
                    <a:lnTo>
                      <a:pt x="0" y="16"/>
                    </a:lnTo>
                    <a:lnTo>
                      <a:pt x="32" y="48"/>
                    </a:lnTo>
                    <a:lnTo>
                      <a:pt x="48" y="32"/>
                    </a:lnTo>
                    <a:close/>
                  </a:path>
                </a:pathLst>
              </a:custGeom>
              <a:solidFill>
                <a:srgbClr val="004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71" name="Freeform 126"/>
              <p:cNvSpPr>
                <a:spLocks/>
              </p:cNvSpPr>
              <p:nvPr/>
            </p:nvSpPr>
            <p:spPr bwMode="auto">
              <a:xfrm>
                <a:off x="4616" y="2680"/>
                <a:ext cx="40" cy="48"/>
              </a:xfrm>
              <a:custGeom>
                <a:avLst/>
                <a:gdLst>
                  <a:gd name="T0" fmla="*/ 40 w 40"/>
                  <a:gd name="T1" fmla="*/ 32 h 48"/>
                  <a:gd name="T2" fmla="*/ 16 w 40"/>
                  <a:gd name="T3" fmla="*/ 0 h 48"/>
                  <a:gd name="T4" fmla="*/ 0 w 40"/>
                  <a:gd name="T5" fmla="*/ 16 h 48"/>
                  <a:gd name="T6" fmla="*/ 24 w 40"/>
                  <a:gd name="T7" fmla="*/ 48 h 48"/>
                  <a:gd name="T8" fmla="*/ 40 w 40"/>
                  <a:gd name="T9" fmla="*/ 3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8"/>
                  <a:gd name="T17" fmla="*/ 40 w 4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8">
                    <a:moveTo>
                      <a:pt x="40" y="32"/>
                    </a:moveTo>
                    <a:lnTo>
                      <a:pt x="16" y="0"/>
                    </a:lnTo>
                    <a:lnTo>
                      <a:pt x="0" y="16"/>
                    </a:lnTo>
                    <a:lnTo>
                      <a:pt x="24" y="48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rgbClr val="004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72" name="Freeform 127"/>
              <p:cNvSpPr>
                <a:spLocks/>
              </p:cNvSpPr>
              <p:nvPr/>
            </p:nvSpPr>
            <p:spPr bwMode="auto">
              <a:xfrm>
                <a:off x="4576" y="2640"/>
                <a:ext cx="48" cy="48"/>
              </a:xfrm>
              <a:custGeom>
                <a:avLst/>
                <a:gdLst>
                  <a:gd name="T0" fmla="*/ 48 w 48"/>
                  <a:gd name="T1" fmla="*/ 32 h 48"/>
                  <a:gd name="T2" fmla="*/ 16 w 48"/>
                  <a:gd name="T3" fmla="*/ 0 h 48"/>
                  <a:gd name="T4" fmla="*/ 0 w 48"/>
                  <a:gd name="T5" fmla="*/ 16 h 48"/>
                  <a:gd name="T6" fmla="*/ 32 w 48"/>
                  <a:gd name="T7" fmla="*/ 48 h 48"/>
                  <a:gd name="T8" fmla="*/ 48 w 48"/>
                  <a:gd name="T9" fmla="*/ 3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48"/>
                  <a:gd name="T17" fmla="*/ 48 w 48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48">
                    <a:moveTo>
                      <a:pt x="48" y="32"/>
                    </a:moveTo>
                    <a:lnTo>
                      <a:pt x="16" y="0"/>
                    </a:lnTo>
                    <a:lnTo>
                      <a:pt x="0" y="16"/>
                    </a:lnTo>
                    <a:lnTo>
                      <a:pt x="32" y="48"/>
                    </a:lnTo>
                    <a:lnTo>
                      <a:pt x="48" y="32"/>
                    </a:lnTo>
                    <a:close/>
                  </a:path>
                </a:pathLst>
              </a:custGeom>
              <a:solidFill>
                <a:srgbClr val="004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73" name="Freeform 128"/>
              <p:cNvSpPr>
                <a:spLocks/>
              </p:cNvSpPr>
              <p:nvPr/>
            </p:nvSpPr>
            <p:spPr bwMode="auto">
              <a:xfrm>
                <a:off x="4544" y="2600"/>
                <a:ext cx="40" cy="48"/>
              </a:xfrm>
              <a:custGeom>
                <a:avLst/>
                <a:gdLst>
                  <a:gd name="T0" fmla="*/ 40 w 40"/>
                  <a:gd name="T1" fmla="*/ 32 h 48"/>
                  <a:gd name="T2" fmla="*/ 16 w 40"/>
                  <a:gd name="T3" fmla="*/ 0 h 48"/>
                  <a:gd name="T4" fmla="*/ 0 w 40"/>
                  <a:gd name="T5" fmla="*/ 16 h 48"/>
                  <a:gd name="T6" fmla="*/ 24 w 40"/>
                  <a:gd name="T7" fmla="*/ 48 h 48"/>
                  <a:gd name="T8" fmla="*/ 40 w 40"/>
                  <a:gd name="T9" fmla="*/ 32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"/>
                  <a:gd name="T16" fmla="*/ 0 h 48"/>
                  <a:gd name="T17" fmla="*/ 40 w 40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" h="48">
                    <a:moveTo>
                      <a:pt x="40" y="32"/>
                    </a:moveTo>
                    <a:lnTo>
                      <a:pt x="16" y="0"/>
                    </a:lnTo>
                    <a:lnTo>
                      <a:pt x="0" y="16"/>
                    </a:lnTo>
                    <a:lnTo>
                      <a:pt x="24" y="48"/>
                    </a:lnTo>
                    <a:lnTo>
                      <a:pt x="40" y="32"/>
                    </a:lnTo>
                    <a:close/>
                  </a:path>
                </a:pathLst>
              </a:custGeom>
              <a:solidFill>
                <a:srgbClr val="0044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</p:grpSp>
        <p:grpSp>
          <p:nvGrpSpPr>
            <p:cNvPr id="164" name="Group 129"/>
            <p:cNvGrpSpPr>
              <a:grpSpLocks/>
            </p:cNvGrpSpPr>
            <p:nvPr/>
          </p:nvGrpSpPr>
          <p:grpSpPr bwMode="auto">
            <a:xfrm>
              <a:off x="4680" y="2440"/>
              <a:ext cx="96" cy="376"/>
              <a:chOff x="4680" y="2440"/>
              <a:chExt cx="96" cy="376"/>
            </a:xfrm>
          </p:grpSpPr>
          <p:sp>
            <p:nvSpPr>
              <p:cNvPr id="166" name="Freeform 130"/>
              <p:cNvSpPr>
                <a:spLocks/>
              </p:cNvSpPr>
              <p:nvPr/>
            </p:nvSpPr>
            <p:spPr bwMode="auto">
              <a:xfrm>
                <a:off x="4680" y="2440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 flipV="1">
                <a:off x="4728" y="2512"/>
                <a:ext cx="1" cy="304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65" name="Rectangle 132"/>
            <p:cNvSpPr>
              <a:spLocks noChangeArrowheads="1"/>
            </p:cNvSpPr>
            <p:nvPr/>
          </p:nvSpPr>
          <p:spPr bwMode="auto">
            <a:xfrm>
              <a:off x="4768" y="2640"/>
              <a:ext cx="1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i="1">
                  <a:solidFill>
                    <a:srgbClr val="DD00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251520" y="5445224"/>
            <a:ext cx="3057525" cy="1160264"/>
            <a:chOff x="251520" y="5445224"/>
            <a:chExt cx="3057525" cy="1160264"/>
          </a:xfrm>
        </p:grpSpPr>
        <p:graphicFrame>
          <p:nvGraphicFramePr>
            <p:cNvPr id="134" name="Object 2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251520" y="6021288"/>
            <a:ext cx="305752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76" name="Equation" r:id="rId5" imgW="1130040" imgH="215640" progId="Equation.3">
                    <p:embed/>
                  </p:oleObj>
                </mc:Choice>
                <mc:Fallback>
                  <p:oleObj name="Equation" r:id="rId5" imgW="1130040" imgH="2156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6021288"/>
                          <a:ext cx="3057525" cy="584200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" name="Rectangle 79"/>
            <p:cNvSpPr>
              <a:spLocks noChangeArrowheads="1"/>
            </p:cNvSpPr>
            <p:nvPr/>
          </p:nvSpPr>
          <p:spPr bwMode="auto">
            <a:xfrm>
              <a:off x="539552" y="5445224"/>
              <a:ext cx="21780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 pitchFamily="34" charset="0"/>
                </a:rPr>
                <a:t>Relation between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3" name="Rectangle 80"/>
            <p:cNvSpPr>
              <a:spLocks noChangeArrowheads="1"/>
            </p:cNvSpPr>
            <p:nvPr/>
          </p:nvSpPr>
          <p:spPr bwMode="auto">
            <a:xfrm>
              <a:off x="951235" y="5724624"/>
              <a:ext cx="1555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194" name="Rectangle 81"/>
            <p:cNvSpPr>
              <a:spLocks noChangeArrowheads="1"/>
            </p:cNvSpPr>
            <p:nvPr/>
          </p:nvSpPr>
          <p:spPr bwMode="auto">
            <a:xfrm>
              <a:off x="1103635" y="5737324"/>
              <a:ext cx="59848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 and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5" name="Rectangle 82"/>
            <p:cNvSpPr>
              <a:spLocks noChangeArrowheads="1"/>
            </p:cNvSpPr>
            <p:nvPr/>
          </p:nvSpPr>
          <p:spPr bwMode="auto">
            <a:xfrm>
              <a:off x="1700535" y="5724624"/>
              <a:ext cx="234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000" dirty="0" err="1">
                  <a:solidFill>
                    <a:srgbClr val="000000"/>
                  </a:solidFill>
                  <a:latin typeface="Symbol" pitchFamily="18" charset="2"/>
                </a:rPr>
                <a:t>t</a:t>
              </a:r>
              <a:r>
                <a:rPr lang="en-US" sz="2000" i="1" baseline="-25000" dirty="0" err="1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Deformation in Single Crystal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 metal single crystal has </a:t>
            </a:r>
            <a:r>
              <a:rPr lang="en-IN" u="sng" dirty="0" smtClean="0">
                <a:solidFill>
                  <a:srgbClr val="FF0000"/>
                </a:solidFill>
              </a:rPr>
              <a:t>a number of different slip systems</a:t>
            </a:r>
            <a:r>
              <a:rPr lang="en-IN" dirty="0" smtClean="0">
                <a:solidFill>
                  <a:srgbClr val="FF0000"/>
                </a:solidFill>
              </a:rPr>
              <a:t> that are capable of operating. The </a:t>
            </a:r>
            <a:r>
              <a:rPr lang="en-IN" u="sng" dirty="0" smtClean="0">
                <a:solidFill>
                  <a:srgbClr val="FF0000"/>
                </a:solidFill>
              </a:rPr>
              <a:t>resolved shear stress normally differs </a:t>
            </a:r>
            <a:r>
              <a:rPr lang="en-IN" dirty="0" smtClean="0">
                <a:solidFill>
                  <a:srgbClr val="FF0000"/>
                </a:solidFill>
              </a:rPr>
              <a:t>for each one because the orientation of each relative to the stress axis </a:t>
            </a:r>
            <a:r>
              <a:rPr lang="en-IN" u="sng" dirty="0" smtClean="0">
                <a:solidFill>
                  <a:srgbClr val="FF0000"/>
                </a:solidFill>
              </a:rPr>
              <a:t>(</a:t>
            </a:r>
            <a:r>
              <a:rPr lang="en-IN" u="sng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IN" u="sng" dirty="0" smtClean="0">
                <a:solidFill>
                  <a:srgbClr val="FF0000"/>
                </a:solidFill>
              </a:rPr>
              <a:t> and </a:t>
            </a:r>
            <a:r>
              <a:rPr lang="en-IN" u="sng" dirty="0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IN" u="sng" dirty="0" smtClean="0">
                <a:solidFill>
                  <a:srgbClr val="FF0000"/>
                </a:solidFill>
              </a:rPr>
              <a:t> angles) also differs</a:t>
            </a:r>
            <a:r>
              <a:rPr lang="en-IN" dirty="0" smtClean="0">
                <a:solidFill>
                  <a:srgbClr val="FF0000"/>
                </a:solidFill>
              </a:rPr>
              <a:t>.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008000"/>
                </a:solidFill>
              </a:rPr>
              <a:t>However, one slip system is generally </a:t>
            </a:r>
            <a:r>
              <a:rPr lang="en-IN" u="sng" dirty="0" smtClean="0">
                <a:solidFill>
                  <a:srgbClr val="008000"/>
                </a:solidFill>
              </a:rPr>
              <a:t>oriented most </a:t>
            </a:r>
            <a:r>
              <a:rPr lang="en-IN" u="sng" dirty="0" err="1" smtClean="0">
                <a:solidFill>
                  <a:srgbClr val="008000"/>
                </a:solidFill>
              </a:rPr>
              <a:t>favorably</a:t>
            </a:r>
            <a:r>
              <a:rPr lang="en-IN" dirty="0" smtClean="0">
                <a:solidFill>
                  <a:srgbClr val="008000"/>
                </a:solidFill>
              </a:rPr>
              <a:t>, that is, has the </a:t>
            </a:r>
            <a:r>
              <a:rPr lang="en-IN" u="sng" dirty="0" smtClean="0">
                <a:solidFill>
                  <a:srgbClr val="008000"/>
                </a:solidFill>
              </a:rPr>
              <a:t>largest resolved shear stress</a:t>
            </a:r>
            <a:r>
              <a:rPr lang="en-IN" dirty="0" smtClean="0">
                <a:solidFill>
                  <a:srgbClr val="008000"/>
                </a:solidFill>
              </a:rPr>
              <a:t>,  </a:t>
            </a:r>
            <a:r>
              <a:rPr lang="en-IN" dirty="0" err="1" smtClean="0">
                <a:solidFill>
                  <a:srgbClr val="008000"/>
                </a:solidFill>
                <a:latin typeface="Symbol" pitchFamily="18" charset="2"/>
              </a:rPr>
              <a:t>t</a:t>
            </a:r>
            <a:r>
              <a:rPr lang="en-IN" i="1" baseline="-25000" dirty="0" err="1" smtClean="0">
                <a:solidFill>
                  <a:srgbClr val="008000"/>
                </a:solidFill>
              </a:rPr>
              <a:t>R</a:t>
            </a:r>
            <a:r>
              <a:rPr lang="en-IN" i="1" dirty="0" smtClean="0">
                <a:solidFill>
                  <a:srgbClr val="008000"/>
                </a:solidFill>
              </a:rPr>
              <a:t>(max):</a:t>
            </a:r>
            <a:r>
              <a:rPr lang="en-IN" i="1" dirty="0" smtClean="0"/>
              <a:t> 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b="1" i="1" baseline="-25000" dirty="0" err="1" smtClean="0">
                <a:solidFill>
                  <a:srgbClr val="0000FF"/>
                </a:solidFill>
              </a:rPr>
              <a:t>R</a:t>
            </a:r>
            <a:r>
              <a:rPr lang="en-IN" b="1" i="1" dirty="0" smtClean="0">
                <a:solidFill>
                  <a:srgbClr val="0000FF"/>
                </a:solidFill>
              </a:rPr>
              <a:t>(max) = </a:t>
            </a:r>
            <a:r>
              <a:rPr lang="en-IN" b="1" i="1" dirty="0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IN" b="1" i="1" dirty="0" smtClean="0">
                <a:solidFill>
                  <a:srgbClr val="0000FF"/>
                </a:solidFill>
              </a:rPr>
              <a:t>(</a:t>
            </a:r>
            <a:r>
              <a:rPr lang="en-IN" b="1" i="1" dirty="0" err="1" smtClean="0">
                <a:solidFill>
                  <a:srgbClr val="0000FF"/>
                </a:solidFill>
              </a:rPr>
              <a:t>cos</a:t>
            </a:r>
            <a:r>
              <a:rPr lang="en-IN" b="1" i="1" dirty="0" smtClean="0">
                <a:solidFill>
                  <a:srgbClr val="0000FF"/>
                </a:solidFill>
              </a:rPr>
              <a:t> </a:t>
            </a:r>
            <a:r>
              <a:rPr lang="en-IN" b="1" i="1" dirty="0" smtClean="0">
                <a:solidFill>
                  <a:srgbClr val="0000FF"/>
                </a:solidFill>
                <a:latin typeface="Symbol" pitchFamily="18" charset="2"/>
              </a:rPr>
              <a:t>f</a:t>
            </a:r>
            <a:r>
              <a:rPr lang="en-IN" b="1" i="1" dirty="0" smtClean="0">
                <a:solidFill>
                  <a:srgbClr val="0000FF"/>
                </a:solidFill>
              </a:rPr>
              <a:t> </a:t>
            </a:r>
            <a:r>
              <a:rPr lang="en-IN" b="1" i="1" dirty="0" err="1" smtClean="0">
                <a:solidFill>
                  <a:srgbClr val="0000FF"/>
                </a:solidFill>
              </a:rPr>
              <a:t>cos</a:t>
            </a:r>
            <a:r>
              <a:rPr lang="en-IN" b="1" i="1" dirty="0" smtClean="0">
                <a:solidFill>
                  <a:srgbClr val="0000FF"/>
                </a:solidFill>
              </a:rPr>
              <a:t> </a:t>
            </a:r>
            <a:r>
              <a:rPr lang="en-IN" b="1" i="1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IN" b="1" i="1" dirty="0" smtClean="0">
                <a:solidFill>
                  <a:srgbClr val="0000FF"/>
                </a:solidFill>
              </a:rPr>
              <a:t>)</a:t>
            </a:r>
            <a:r>
              <a:rPr lang="en-IN" b="1" i="1" baseline="-25000" dirty="0" smtClean="0">
                <a:solidFill>
                  <a:srgbClr val="0000FF"/>
                </a:solidFill>
              </a:rPr>
              <a:t>max</a:t>
            </a:r>
            <a:endParaRPr lang="en-IN" b="1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US" dirty="0" smtClean="0"/>
              <a:t>Slip in Single Crystal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949280"/>
          </a:xfrm>
        </p:spPr>
        <p:txBody>
          <a:bodyPr/>
          <a:lstStyle/>
          <a:p>
            <a:r>
              <a:rPr lang="en-IN" sz="2800" dirty="0" smtClean="0">
                <a:solidFill>
                  <a:srgbClr val="0000FF"/>
                </a:solidFill>
              </a:rPr>
              <a:t>In response to an applied tensile or compressive stress, </a:t>
            </a:r>
            <a:r>
              <a:rPr lang="en-IN" sz="2800" u="sng" dirty="0" smtClean="0">
                <a:solidFill>
                  <a:srgbClr val="0000FF"/>
                </a:solidFill>
              </a:rPr>
              <a:t>slip</a:t>
            </a:r>
            <a:r>
              <a:rPr lang="en-IN" sz="2800" dirty="0" smtClean="0">
                <a:solidFill>
                  <a:srgbClr val="0000FF"/>
                </a:solidFill>
              </a:rPr>
              <a:t> in a single crystal </a:t>
            </a:r>
            <a:r>
              <a:rPr lang="en-IN" sz="2800" u="sng" dirty="0" smtClean="0">
                <a:solidFill>
                  <a:srgbClr val="0000FF"/>
                </a:solidFill>
              </a:rPr>
              <a:t>commences on the most </a:t>
            </a:r>
            <a:r>
              <a:rPr lang="en-IN" sz="2800" u="sng" dirty="0" err="1" smtClean="0">
                <a:solidFill>
                  <a:srgbClr val="0000FF"/>
                </a:solidFill>
              </a:rPr>
              <a:t>favorably</a:t>
            </a:r>
            <a:r>
              <a:rPr lang="en-IN" sz="2800" u="sng" dirty="0" smtClean="0">
                <a:solidFill>
                  <a:srgbClr val="0000FF"/>
                </a:solidFill>
              </a:rPr>
              <a:t> oriented slip system </a:t>
            </a:r>
            <a:r>
              <a:rPr lang="en-IN" sz="2800" dirty="0" smtClean="0">
                <a:solidFill>
                  <a:srgbClr val="0000FF"/>
                </a:solidFill>
              </a:rPr>
              <a:t>when the </a:t>
            </a:r>
            <a:r>
              <a:rPr lang="en-IN" sz="2800" u="sng" dirty="0" smtClean="0">
                <a:solidFill>
                  <a:srgbClr val="0000FF"/>
                </a:solidFill>
              </a:rPr>
              <a:t>resolved shear stress reaches some critical value, termed the </a:t>
            </a:r>
            <a:r>
              <a:rPr lang="en-IN" sz="2800" b="1" u="sng" dirty="0" smtClean="0">
                <a:solidFill>
                  <a:srgbClr val="0000FF"/>
                </a:solidFill>
              </a:rPr>
              <a:t>critical resolved shear stress </a:t>
            </a:r>
            <a:r>
              <a:rPr lang="en-IN" sz="2800" b="1" u="sng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sz="2800" b="1" u="sng" baseline="-25000" dirty="0" err="1" smtClean="0">
                <a:solidFill>
                  <a:srgbClr val="0000FF"/>
                </a:solidFill>
              </a:rPr>
              <a:t>crss</a:t>
            </a:r>
            <a:endParaRPr lang="en-IN" sz="2800" b="1" u="sng" baseline="-25000" dirty="0" smtClean="0">
              <a:solidFill>
                <a:srgbClr val="0000FF"/>
              </a:solidFill>
            </a:endParaRPr>
          </a:p>
          <a:p>
            <a:endParaRPr lang="en-IN" sz="2800" b="1" dirty="0" smtClean="0">
              <a:solidFill>
                <a:srgbClr val="0000FF"/>
              </a:solidFill>
            </a:endParaRPr>
          </a:p>
          <a:p>
            <a:r>
              <a:rPr lang="en-IN" sz="2800" b="1" dirty="0" err="1" smtClean="0">
                <a:solidFill>
                  <a:srgbClr val="008000"/>
                </a:solidFill>
                <a:latin typeface="Symbol" pitchFamily="18" charset="2"/>
              </a:rPr>
              <a:t>t</a:t>
            </a:r>
            <a:r>
              <a:rPr lang="en-IN" sz="2800" b="1" baseline="-25000" dirty="0" err="1" smtClean="0">
                <a:solidFill>
                  <a:srgbClr val="008000"/>
                </a:solidFill>
              </a:rPr>
              <a:t>crss</a:t>
            </a:r>
            <a:r>
              <a:rPr lang="en-IN" sz="2800" dirty="0" smtClean="0">
                <a:solidFill>
                  <a:srgbClr val="008000"/>
                </a:solidFill>
              </a:rPr>
              <a:t> represents the minimum shear stress required to initiate slip </a:t>
            </a:r>
          </a:p>
          <a:p>
            <a:r>
              <a:rPr lang="en-IN" sz="2800" b="1" dirty="0" err="1" smtClean="0">
                <a:solidFill>
                  <a:srgbClr val="008000"/>
                </a:solidFill>
                <a:latin typeface="Symbol" pitchFamily="18" charset="2"/>
              </a:rPr>
              <a:t>t</a:t>
            </a:r>
            <a:r>
              <a:rPr lang="en-IN" sz="2800" b="1" baseline="-25000" dirty="0" err="1" smtClean="0">
                <a:solidFill>
                  <a:srgbClr val="008000"/>
                </a:solidFill>
              </a:rPr>
              <a:t>crss</a:t>
            </a:r>
            <a:r>
              <a:rPr lang="en-IN" sz="2800" b="1" baseline="-25000" dirty="0" smtClean="0">
                <a:solidFill>
                  <a:srgbClr val="008000"/>
                </a:solidFill>
              </a:rPr>
              <a:t>  </a:t>
            </a:r>
            <a:r>
              <a:rPr lang="en-IN" sz="2800" dirty="0" smtClean="0">
                <a:solidFill>
                  <a:srgbClr val="008000"/>
                </a:solidFill>
              </a:rPr>
              <a:t>is a property of the material that determines when yielding occurs. </a:t>
            </a:r>
          </a:p>
          <a:p>
            <a:endParaRPr lang="en-IN" sz="2800" dirty="0" smtClean="0">
              <a:solidFill>
                <a:srgbClr val="008000"/>
              </a:solidFill>
            </a:endParaRPr>
          </a:p>
          <a:p>
            <a:r>
              <a:rPr lang="en-IN" sz="2800" dirty="0" smtClean="0">
                <a:solidFill>
                  <a:srgbClr val="FF0000"/>
                </a:solidFill>
              </a:rPr>
              <a:t>The single crystal plastically deforms or yields when </a:t>
            </a:r>
            <a:r>
              <a:rPr lang="en-IN" sz="2800" b="1" i="1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sz="2800" b="1" i="1" baseline="-25000" dirty="0" err="1" smtClean="0">
                <a:solidFill>
                  <a:srgbClr val="0000FF"/>
                </a:solidFill>
              </a:rPr>
              <a:t>R</a:t>
            </a:r>
            <a:r>
              <a:rPr lang="en-IN" sz="2800" b="1" i="1" dirty="0" smtClean="0">
                <a:solidFill>
                  <a:srgbClr val="0000FF"/>
                </a:solidFill>
              </a:rPr>
              <a:t>(max) = </a:t>
            </a:r>
            <a:r>
              <a:rPr lang="en-IN" sz="2800" b="1" i="1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sz="2800" b="1" i="1" baseline="-25000" dirty="0" err="1" smtClean="0">
                <a:solidFill>
                  <a:srgbClr val="0000FF"/>
                </a:solidFill>
              </a:rPr>
              <a:t>crss</a:t>
            </a:r>
            <a:endParaRPr lang="en-IN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/>
          <a:lstStyle/>
          <a:p>
            <a:r>
              <a:rPr lang="en-US" dirty="0" smtClean="0"/>
              <a:t>Slip in single crystal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6093296"/>
          </a:xfrm>
        </p:spPr>
        <p:txBody>
          <a:bodyPr/>
          <a:lstStyle/>
          <a:p>
            <a:r>
              <a:rPr lang="en-IN" sz="2800" dirty="0" smtClean="0">
                <a:solidFill>
                  <a:srgbClr val="FF0000"/>
                </a:solidFill>
              </a:rPr>
              <a:t>The single crystal plastically deforms or yields when </a:t>
            </a:r>
            <a:r>
              <a:rPr lang="en-IN" sz="2800" b="1" i="1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sz="2800" b="1" i="1" baseline="-25000" dirty="0" err="1" smtClean="0">
                <a:solidFill>
                  <a:srgbClr val="0000FF"/>
                </a:solidFill>
              </a:rPr>
              <a:t>R</a:t>
            </a:r>
            <a:r>
              <a:rPr lang="en-IN" sz="2800" b="1" i="1" dirty="0" smtClean="0">
                <a:solidFill>
                  <a:srgbClr val="0000FF"/>
                </a:solidFill>
              </a:rPr>
              <a:t>(max) = </a:t>
            </a:r>
            <a:r>
              <a:rPr lang="en-IN" sz="2800" b="1" i="1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sz="2800" b="1" i="1" baseline="-25000" dirty="0" err="1" smtClean="0">
                <a:solidFill>
                  <a:srgbClr val="0000FF"/>
                </a:solidFill>
              </a:rPr>
              <a:t>crss</a:t>
            </a:r>
            <a:endParaRPr lang="en-IN" sz="2800" i="1" dirty="0" smtClean="0">
              <a:solidFill>
                <a:srgbClr val="FF0000"/>
              </a:solidFill>
            </a:endParaRP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rgbClr val="008000"/>
                </a:solidFill>
              </a:rPr>
              <a:t>The magnitude of the applied stress required to initiate yielding (i.e., the yield strength  </a:t>
            </a:r>
            <a:r>
              <a:rPr lang="en-IN" sz="2800" dirty="0" err="1" smtClean="0">
                <a:solidFill>
                  <a:srgbClr val="008000"/>
                </a:solidFill>
                <a:latin typeface="Symbol" pitchFamily="18" charset="2"/>
              </a:rPr>
              <a:t>s</a:t>
            </a:r>
            <a:r>
              <a:rPr lang="en-IN" sz="2800" i="1" baseline="-25000" dirty="0" err="1" smtClean="0">
                <a:solidFill>
                  <a:srgbClr val="008000"/>
                </a:solidFill>
              </a:rPr>
              <a:t>y</a:t>
            </a:r>
            <a:r>
              <a:rPr lang="en-IN" sz="2800" i="1" dirty="0" smtClean="0">
                <a:solidFill>
                  <a:srgbClr val="008000"/>
                </a:solidFill>
              </a:rPr>
              <a:t>) is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IN" sz="2800" dirty="0" smtClean="0">
                <a:solidFill>
                  <a:srgbClr val="0000FF"/>
                </a:solidFill>
              </a:rPr>
              <a:t>The minimum stress necessary to introduce yielding occurs when a single crystal is oriented such that </a:t>
            </a:r>
            <a:r>
              <a:rPr lang="en-IN" sz="2800" b="1" u="sng" dirty="0" smtClean="0">
                <a:solidFill>
                  <a:srgbClr val="0000FF"/>
                </a:solidFill>
                <a:latin typeface="Symbol" pitchFamily="18" charset="2"/>
              </a:rPr>
              <a:t>f</a:t>
            </a:r>
            <a:r>
              <a:rPr lang="en-IN" sz="2800" b="1" u="sng" dirty="0" smtClean="0">
                <a:solidFill>
                  <a:srgbClr val="0000FF"/>
                </a:solidFill>
              </a:rPr>
              <a:t>=</a:t>
            </a:r>
            <a:r>
              <a:rPr lang="en-IN" sz="2800" b="1" u="sng" dirty="0" smtClean="0">
                <a:solidFill>
                  <a:srgbClr val="0000FF"/>
                </a:solidFill>
                <a:latin typeface="Symbol" pitchFamily="18" charset="2"/>
              </a:rPr>
              <a:t>l</a:t>
            </a:r>
            <a:r>
              <a:rPr lang="en-IN" sz="2800" b="1" u="sng" dirty="0" smtClean="0">
                <a:solidFill>
                  <a:srgbClr val="0000FF"/>
                </a:solidFill>
              </a:rPr>
              <a:t>=45</a:t>
            </a:r>
            <a:r>
              <a:rPr lang="en-IN" sz="2800" b="1" u="sng" baseline="30000" dirty="0" smtClean="0">
                <a:solidFill>
                  <a:srgbClr val="0000FF"/>
                </a:solidFill>
              </a:rPr>
              <a:t>0</a:t>
            </a:r>
            <a:r>
              <a:rPr lang="en-IN" sz="2800" dirty="0" smtClean="0">
                <a:solidFill>
                  <a:srgbClr val="0000FF"/>
                </a:solidFill>
              </a:rPr>
              <a:t>; under these conditions, </a:t>
            </a:r>
            <a:r>
              <a:rPr lang="en-IN" sz="2800" b="1" u="sng" dirty="0" err="1" smtClean="0">
                <a:solidFill>
                  <a:srgbClr val="0000FF"/>
                </a:solidFill>
                <a:latin typeface="Symbol" pitchFamily="18" charset="2"/>
              </a:rPr>
              <a:t>s</a:t>
            </a:r>
            <a:r>
              <a:rPr lang="en-IN" sz="2800" b="1" i="1" u="sng" baseline="-25000" dirty="0" err="1" smtClean="0">
                <a:solidFill>
                  <a:srgbClr val="0000FF"/>
                </a:solidFill>
              </a:rPr>
              <a:t>y</a:t>
            </a:r>
            <a:r>
              <a:rPr lang="en-IN" sz="2800" b="1" i="1" u="sng" dirty="0" smtClean="0">
                <a:solidFill>
                  <a:srgbClr val="0000FF"/>
                </a:solidFill>
              </a:rPr>
              <a:t> = 2 </a:t>
            </a:r>
            <a:r>
              <a:rPr lang="en-IN" sz="2800" b="1" i="1" u="sng" dirty="0" err="1" smtClean="0">
                <a:solidFill>
                  <a:srgbClr val="0000FF"/>
                </a:solidFill>
                <a:latin typeface="Symbol" pitchFamily="18" charset="2"/>
              </a:rPr>
              <a:t>t</a:t>
            </a:r>
            <a:r>
              <a:rPr lang="en-IN" sz="2800" b="1" i="1" u="sng" baseline="-25000" dirty="0" err="1" smtClean="0">
                <a:solidFill>
                  <a:srgbClr val="0000FF"/>
                </a:solidFill>
              </a:rPr>
              <a:t>crss</a:t>
            </a:r>
            <a:endParaRPr lang="en-IN" sz="2800" b="1" u="sng" baseline="-25000" dirty="0">
              <a:solidFill>
                <a:srgbClr val="0000FF"/>
              </a:solidFill>
            </a:endParaRPr>
          </a:p>
        </p:txBody>
      </p:sp>
      <p:pic>
        <p:nvPicPr>
          <p:cNvPr id="419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382021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980728"/>
            <a:ext cx="8001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sz="2800" dirty="0">
                <a:latin typeface="Arial" pitchFamily="34" charset="0"/>
              </a:rPr>
              <a:t>•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</a:rPr>
              <a:t>Condition for dislocation motion: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670550" y="1019175"/>
          <a:ext cx="1882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2" name="Equation" r:id="rId4" imgW="812520" imgH="228600" progId="Equation.3">
                  <p:embed/>
                </p:oleObj>
              </mc:Choice>
              <mc:Fallback>
                <p:oleObj name="Equation" r:id="rId4" imgW="8125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019175"/>
                        <a:ext cx="1882775" cy="530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590328"/>
            <a:ext cx="8001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sz="2800" dirty="0">
                <a:latin typeface="Arial" pitchFamily="34" charset="0"/>
              </a:rPr>
              <a:t>• </a:t>
            </a:r>
            <a:r>
              <a:rPr lang="en-US" sz="2800" dirty="0">
                <a:solidFill>
                  <a:srgbClr val="008000"/>
                </a:solidFill>
                <a:latin typeface="Arial" pitchFamily="34" charset="0"/>
              </a:rPr>
              <a:t>Crystal orientation can make</a:t>
            </a:r>
          </a:p>
          <a:p>
            <a:pPr algn="l"/>
            <a:r>
              <a:rPr lang="en-US" sz="2800" dirty="0">
                <a:solidFill>
                  <a:srgbClr val="008000"/>
                </a:solidFill>
                <a:latin typeface="Arial" pitchFamily="34" charset="0"/>
              </a:rPr>
              <a:t>    it easy or hard to move dislocation</a:t>
            </a:r>
          </a:p>
        </p:txBody>
      </p:sp>
      <p:grpSp>
        <p:nvGrpSpPr>
          <p:cNvPr id="2" name="Group 157"/>
          <p:cNvGrpSpPr>
            <a:grpSpLocks/>
          </p:cNvGrpSpPr>
          <p:nvPr/>
        </p:nvGrpSpPr>
        <p:grpSpPr bwMode="auto">
          <a:xfrm>
            <a:off x="6184900" y="1600200"/>
            <a:ext cx="2725738" cy="1100138"/>
            <a:chOff x="3896" y="1008"/>
            <a:chExt cx="1717" cy="693"/>
          </a:xfrm>
        </p:grpSpPr>
        <p:sp>
          <p:nvSpPr>
            <p:cNvPr id="4157" name="Rectangle 13"/>
            <p:cNvSpPr>
              <a:spLocks noChangeArrowheads="1"/>
            </p:cNvSpPr>
            <p:nvPr/>
          </p:nvSpPr>
          <p:spPr bwMode="auto">
            <a:xfrm>
              <a:off x="3896" y="1488"/>
              <a:ext cx="17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r>
                <a:rPr lang="en-US" sz="2600" baseline="30000">
                  <a:solidFill>
                    <a:srgbClr val="000000"/>
                  </a:solidFill>
                  <a:latin typeface="Arial" pitchFamily="34" charset="0"/>
                </a:rPr>
                <a:t>-4</a:t>
              </a:r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GPa to 10</a:t>
              </a:r>
              <a:r>
                <a:rPr lang="en-US" sz="2600" baseline="30000">
                  <a:solidFill>
                    <a:srgbClr val="000000"/>
                  </a:solidFill>
                  <a:latin typeface="Arial" pitchFamily="34" charset="0"/>
                </a:rPr>
                <a:t>-2</a:t>
              </a:r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 GPa</a:t>
              </a:r>
              <a:endParaRPr lang="en-US" sz="2200">
                <a:latin typeface="Arial" pitchFamily="34" charset="0"/>
              </a:endParaRPr>
            </a:p>
          </p:txBody>
        </p:sp>
        <p:sp>
          <p:nvSpPr>
            <p:cNvPr id="4158" name="Rectangle 18"/>
            <p:cNvSpPr>
              <a:spLocks noChangeArrowheads="1"/>
            </p:cNvSpPr>
            <p:nvPr/>
          </p:nvSpPr>
          <p:spPr bwMode="auto">
            <a:xfrm>
              <a:off x="4192" y="1200"/>
              <a:ext cx="71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  <a:latin typeface="Arial" pitchFamily="34" charset="0"/>
                </a:rPr>
                <a:t>typically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59" name="Line 7"/>
            <p:cNvSpPr>
              <a:spLocks noChangeShapeType="1"/>
            </p:cNvSpPr>
            <p:nvPr/>
          </p:nvSpPr>
          <p:spPr bwMode="auto">
            <a:xfrm flipV="1">
              <a:off x="4416" y="1008"/>
              <a:ext cx="4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27163" y="2595563"/>
          <a:ext cx="23526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3" name="Equation" r:id="rId6" imgW="1130040" imgH="215640" progId="Equation.3">
                  <p:embed/>
                </p:oleObj>
              </mc:Choice>
              <mc:Fallback>
                <p:oleObj name="Equation" r:id="rId6" imgW="11300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595563"/>
                        <a:ext cx="2352675" cy="4492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692696"/>
          </a:xfrm>
        </p:spPr>
        <p:txBody>
          <a:bodyPr/>
          <a:lstStyle/>
          <a:p>
            <a:r>
              <a:rPr lang="en-US" dirty="0" smtClean="0"/>
              <a:t>Critical Resolved Shear Stress</a:t>
            </a:r>
          </a:p>
        </p:txBody>
      </p:sp>
      <p:sp>
        <p:nvSpPr>
          <p:cNvPr id="261139" name="Rectangle 19"/>
          <p:cNvSpPr>
            <a:spLocks noChangeArrowheads="1"/>
          </p:cNvSpPr>
          <p:nvPr/>
        </p:nvSpPr>
        <p:spPr bwMode="auto">
          <a:xfrm>
            <a:off x="2635250" y="6149975"/>
            <a:ext cx="4122738" cy="5349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3200">
                <a:latin typeface="Arial" pitchFamily="34" charset="0"/>
                <a:sym typeface="Symbol" pitchFamily="18" charset="2"/>
              </a:rPr>
              <a:t></a:t>
            </a:r>
            <a:r>
              <a:rPr lang="en-US">
                <a:latin typeface="Arial" pitchFamily="34" charset="0"/>
              </a:rPr>
              <a:t>  maximum at </a:t>
            </a:r>
            <a:r>
              <a:rPr lang="en-US">
                <a:latin typeface="Arial" pitchFamily="34" charset="0"/>
                <a:sym typeface="Symbol" pitchFamily="18" charset="2"/>
              </a:rPr>
              <a:t> =  = 45</a:t>
            </a:r>
            <a:r>
              <a:rPr lang="en-US">
                <a:latin typeface="Arial" pitchFamily="34" charset="0"/>
                <a:cs typeface="Arial" pitchFamily="34" charset="0"/>
                <a:sym typeface="Symbol" pitchFamily="18" charset="2"/>
              </a:rPr>
              <a:t>º</a:t>
            </a:r>
            <a:endParaRPr lang="en-US">
              <a:latin typeface="Arial" pitchFamily="34" charset="0"/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320800" y="2933700"/>
            <a:ext cx="1816100" cy="3314700"/>
            <a:chOff x="832" y="1848"/>
            <a:chExt cx="1144" cy="2088"/>
          </a:xfrm>
        </p:grpSpPr>
        <p:sp>
          <p:nvSpPr>
            <p:cNvPr id="4142" name="Rectangle 30"/>
            <p:cNvSpPr>
              <a:spLocks noChangeArrowheads="1"/>
            </p:cNvSpPr>
            <p:nvPr/>
          </p:nvSpPr>
          <p:spPr bwMode="auto">
            <a:xfrm>
              <a:off x="835" y="2396"/>
              <a:ext cx="576" cy="11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43" name="Freeform 42"/>
            <p:cNvSpPr>
              <a:spLocks/>
            </p:cNvSpPr>
            <p:nvPr/>
          </p:nvSpPr>
          <p:spPr bwMode="auto">
            <a:xfrm>
              <a:off x="935" y="2856"/>
              <a:ext cx="368" cy="32"/>
            </a:xfrm>
            <a:custGeom>
              <a:avLst/>
              <a:gdLst>
                <a:gd name="T0" fmla="*/ 0 w 368"/>
                <a:gd name="T1" fmla="*/ 32 h 32"/>
                <a:gd name="T2" fmla="*/ 368 w 368"/>
                <a:gd name="T3" fmla="*/ 32 h 32"/>
                <a:gd name="T4" fmla="*/ 264 w 368"/>
                <a:gd name="T5" fmla="*/ 0 h 32"/>
                <a:gd name="T6" fmla="*/ 0 60000 65536"/>
                <a:gd name="T7" fmla="*/ 0 60000 65536"/>
                <a:gd name="T8" fmla="*/ 0 60000 65536"/>
                <a:gd name="T9" fmla="*/ 0 w 368"/>
                <a:gd name="T10" fmla="*/ 0 h 32"/>
                <a:gd name="T11" fmla="*/ 368 w 368"/>
                <a:gd name="T12" fmla="*/ 32 h 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" h="32">
                  <a:moveTo>
                    <a:pt x="0" y="32"/>
                  </a:moveTo>
                  <a:lnTo>
                    <a:pt x="368" y="32"/>
                  </a:lnTo>
                  <a:lnTo>
                    <a:pt x="264" y="0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44" name="Freeform 44"/>
            <p:cNvSpPr>
              <a:spLocks/>
            </p:cNvSpPr>
            <p:nvPr/>
          </p:nvSpPr>
          <p:spPr bwMode="auto">
            <a:xfrm>
              <a:off x="943" y="3056"/>
              <a:ext cx="368" cy="40"/>
            </a:xfrm>
            <a:custGeom>
              <a:avLst/>
              <a:gdLst>
                <a:gd name="T0" fmla="*/ 368 w 368"/>
                <a:gd name="T1" fmla="*/ 0 h 40"/>
                <a:gd name="T2" fmla="*/ 0 w 368"/>
                <a:gd name="T3" fmla="*/ 0 h 40"/>
                <a:gd name="T4" fmla="*/ 104 w 368"/>
                <a:gd name="T5" fmla="*/ 40 h 40"/>
                <a:gd name="T6" fmla="*/ 0 60000 65536"/>
                <a:gd name="T7" fmla="*/ 0 60000 65536"/>
                <a:gd name="T8" fmla="*/ 0 60000 65536"/>
                <a:gd name="T9" fmla="*/ 0 w 368"/>
                <a:gd name="T10" fmla="*/ 0 h 40"/>
                <a:gd name="T11" fmla="*/ 368 w 368"/>
                <a:gd name="T12" fmla="*/ 40 h 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" h="40">
                  <a:moveTo>
                    <a:pt x="368" y="0"/>
                  </a:moveTo>
                  <a:lnTo>
                    <a:pt x="0" y="0"/>
                  </a:lnTo>
                  <a:lnTo>
                    <a:pt x="104" y="40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45" name="Rectangle 46"/>
            <p:cNvSpPr>
              <a:spLocks noChangeArrowheads="1"/>
            </p:cNvSpPr>
            <p:nvPr/>
          </p:nvSpPr>
          <p:spPr bwMode="auto">
            <a:xfrm>
              <a:off x="1423" y="2728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6600"/>
                  </a:solidFill>
                  <a:latin typeface="Symbol" pitchFamily="18" charset="2"/>
                </a:rPr>
                <a:t>t</a:t>
              </a:r>
              <a:r>
                <a:rPr lang="en-US" i="1" baseline="-25000">
                  <a:solidFill>
                    <a:srgbClr val="006600"/>
                  </a:solidFill>
                  <a:latin typeface="Arial" pitchFamily="34" charset="0"/>
                </a:rPr>
                <a:t>R</a:t>
              </a:r>
              <a:endParaRPr lang="en-US" i="1"/>
            </a:p>
          </p:txBody>
        </p:sp>
        <p:sp>
          <p:nvSpPr>
            <p:cNvPr id="4146" name="Rectangle 48"/>
            <p:cNvSpPr>
              <a:spLocks noChangeArrowheads="1"/>
            </p:cNvSpPr>
            <p:nvPr/>
          </p:nvSpPr>
          <p:spPr bwMode="auto">
            <a:xfrm>
              <a:off x="1615" y="2736"/>
              <a:ext cx="3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6600"/>
                  </a:solidFill>
                  <a:latin typeface="Arial" pitchFamily="34" charset="0"/>
                </a:rPr>
                <a:t> = 0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1071" y="2016"/>
              <a:ext cx="96" cy="384"/>
              <a:chOff x="1071" y="2016"/>
              <a:chExt cx="96" cy="384"/>
            </a:xfrm>
          </p:grpSpPr>
          <p:sp>
            <p:nvSpPr>
              <p:cNvPr id="4155" name="Freeform 49"/>
              <p:cNvSpPr>
                <a:spLocks/>
              </p:cNvSpPr>
              <p:nvPr/>
            </p:nvSpPr>
            <p:spPr bwMode="auto">
              <a:xfrm>
                <a:off x="1071" y="2016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4156" name="Line 50"/>
              <p:cNvSpPr>
                <a:spLocks noChangeShapeType="1"/>
              </p:cNvSpPr>
              <p:nvPr/>
            </p:nvSpPr>
            <p:spPr bwMode="auto">
              <a:xfrm flipV="1">
                <a:off x="1119" y="2088"/>
                <a:ext cx="1" cy="312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1071" y="3544"/>
              <a:ext cx="96" cy="392"/>
              <a:chOff x="1071" y="3544"/>
              <a:chExt cx="96" cy="392"/>
            </a:xfrm>
          </p:grpSpPr>
          <p:sp>
            <p:nvSpPr>
              <p:cNvPr id="4153" name="Freeform 52"/>
              <p:cNvSpPr>
                <a:spLocks/>
              </p:cNvSpPr>
              <p:nvPr/>
            </p:nvSpPr>
            <p:spPr bwMode="auto">
              <a:xfrm>
                <a:off x="1071" y="3832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4154" name="Line 53"/>
              <p:cNvSpPr>
                <a:spLocks noChangeShapeType="1"/>
              </p:cNvSpPr>
              <p:nvPr/>
            </p:nvSpPr>
            <p:spPr bwMode="auto">
              <a:xfrm flipV="1">
                <a:off x="1119" y="3544"/>
                <a:ext cx="1" cy="320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49" name="Rectangle 55"/>
            <p:cNvSpPr>
              <a:spLocks noChangeArrowheads="1"/>
            </p:cNvSpPr>
            <p:nvPr/>
          </p:nvSpPr>
          <p:spPr bwMode="auto">
            <a:xfrm>
              <a:off x="1447" y="3008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Symbol" pitchFamily="18" charset="2"/>
                </a:rPr>
                <a:t>l</a:t>
              </a:r>
              <a:endParaRPr lang="en-US"/>
            </a:p>
          </p:txBody>
        </p:sp>
        <p:sp>
          <p:nvSpPr>
            <p:cNvPr id="4150" name="Rectangle 56"/>
            <p:cNvSpPr>
              <a:spLocks noChangeArrowheads="1"/>
            </p:cNvSpPr>
            <p:nvPr/>
          </p:nvSpPr>
          <p:spPr bwMode="auto">
            <a:xfrm>
              <a:off x="1569" y="301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Arial" pitchFamily="34" charset="0"/>
                </a:rPr>
                <a:t>=90°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51" name="Rectangle 57"/>
            <p:cNvSpPr>
              <a:spLocks noChangeArrowheads="1"/>
            </p:cNvSpPr>
            <p:nvPr/>
          </p:nvSpPr>
          <p:spPr bwMode="auto">
            <a:xfrm>
              <a:off x="1191" y="1848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CC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4152" name="Line 58"/>
            <p:cNvSpPr>
              <a:spLocks noChangeShapeType="1"/>
            </p:cNvSpPr>
            <p:nvPr/>
          </p:nvSpPr>
          <p:spPr bwMode="auto">
            <a:xfrm flipV="1">
              <a:off x="832" y="2971"/>
              <a:ext cx="576" cy="1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3708400" y="2952750"/>
            <a:ext cx="2081213" cy="3276600"/>
            <a:chOff x="2336" y="1860"/>
            <a:chExt cx="1311" cy="2064"/>
          </a:xfrm>
        </p:grpSpPr>
        <p:sp>
          <p:nvSpPr>
            <p:cNvPr id="4123" name="Rectangle 62"/>
            <p:cNvSpPr>
              <a:spLocks noChangeArrowheads="1"/>
            </p:cNvSpPr>
            <p:nvPr/>
          </p:nvSpPr>
          <p:spPr bwMode="auto">
            <a:xfrm>
              <a:off x="2336" y="2384"/>
              <a:ext cx="576" cy="11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24" name="Freeform 76"/>
            <p:cNvSpPr>
              <a:spLocks/>
            </p:cNvSpPr>
            <p:nvPr/>
          </p:nvSpPr>
          <p:spPr bwMode="auto">
            <a:xfrm>
              <a:off x="2452" y="2812"/>
              <a:ext cx="264" cy="256"/>
            </a:xfrm>
            <a:custGeom>
              <a:avLst/>
              <a:gdLst>
                <a:gd name="T0" fmla="*/ 0 w 264"/>
                <a:gd name="T1" fmla="*/ 256 h 256"/>
                <a:gd name="T2" fmla="*/ 264 w 264"/>
                <a:gd name="T3" fmla="*/ 0 h 256"/>
                <a:gd name="T4" fmla="*/ 160 w 264"/>
                <a:gd name="T5" fmla="*/ 48 h 256"/>
                <a:gd name="T6" fmla="*/ 0 60000 65536"/>
                <a:gd name="T7" fmla="*/ 0 60000 65536"/>
                <a:gd name="T8" fmla="*/ 0 60000 65536"/>
                <a:gd name="T9" fmla="*/ 0 w 264"/>
                <a:gd name="T10" fmla="*/ 0 h 256"/>
                <a:gd name="T11" fmla="*/ 264 w 264"/>
                <a:gd name="T12" fmla="*/ 256 h 2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256">
                  <a:moveTo>
                    <a:pt x="0" y="256"/>
                  </a:moveTo>
                  <a:lnTo>
                    <a:pt x="264" y="0"/>
                  </a:lnTo>
                  <a:lnTo>
                    <a:pt x="160" y="48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25" name="Freeform 78"/>
            <p:cNvSpPr>
              <a:spLocks/>
            </p:cNvSpPr>
            <p:nvPr/>
          </p:nvSpPr>
          <p:spPr bwMode="auto">
            <a:xfrm>
              <a:off x="2524" y="2956"/>
              <a:ext cx="264" cy="264"/>
            </a:xfrm>
            <a:custGeom>
              <a:avLst/>
              <a:gdLst>
                <a:gd name="T0" fmla="*/ 264 w 264"/>
                <a:gd name="T1" fmla="*/ 0 h 264"/>
                <a:gd name="T2" fmla="*/ 0 w 264"/>
                <a:gd name="T3" fmla="*/ 264 h 264"/>
                <a:gd name="T4" fmla="*/ 104 w 264"/>
                <a:gd name="T5" fmla="*/ 216 h 264"/>
                <a:gd name="T6" fmla="*/ 0 60000 65536"/>
                <a:gd name="T7" fmla="*/ 0 60000 65536"/>
                <a:gd name="T8" fmla="*/ 0 60000 65536"/>
                <a:gd name="T9" fmla="*/ 0 w 264"/>
                <a:gd name="T10" fmla="*/ 0 h 264"/>
                <a:gd name="T11" fmla="*/ 264 w 26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264">
                  <a:moveTo>
                    <a:pt x="264" y="0"/>
                  </a:moveTo>
                  <a:lnTo>
                    <a:pt x="0" y="264"/>
                  </a:lnTo>
                  <a:lnTo>
                    <a:pt x="104" y="216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26" name="Rectangle 80"/>
            <p:cNvSpPr>
              <a:spLocks noChangeArrowheads="1"/>
            </p:cNvSpPr>
            <p:nvPr/>
          </p:nvSpPr>
          <p:spPr bwMode="auto">
            <a:xfrm>
              <a:off x="2924" y="2748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6600"/>
                  </a:solidFill>
                  <a:latin typeface="Symbol" pitchFamily="18" charset="2"/>
                </a:rPr>
                <a:t>t</a:t>
              </a:r>
              <a:r>
                <a:rPr lang="en-US" i="1" baseline="-25000">
                  <a:solidFill>
                    <a:srgbClr val="0066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4127" name="Rectangle 82"/>
            <p:cNvSpPr>
              <a:spLocks noChangeArrowheads="1"/>
            </p:cNvSpPr>
            <p:nvPr/>
          </p:nvSpPr>
          <p:spPr bwMode="auto">
            <a:xfrm>
              <a:off x="3116" y="2756"/>
              <a:ext cx="2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6600"/>
                  </a:solidFill>
                  <a:latin typeface="Arial" pitchFamily="34" charset="0"/>
                </a:rPr>
                <a:t> =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28" name="Rectangle 83"/>
            <p:cNvSpPr>
              <a:spLocks noChangeArrowheads="1"/>
            </p:cNvSpPr>
            <p:nvPr/>
          </p:nvSpPr>
          <p:spPr bwMode="auto">
            <a:xfrm>
              <a:off x="3324" y="2716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CC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4129" name="Rectangle 84"/>
            <p:cNvSpPr>
              <a:spLocks noChangeArrowheads="1"/>
            </p:cNvSpPr>
            <p:nvPr/>
          </p:nvSpPr>
          <p:spPr bwMode="auto">
            <a:xfrm>
              <a:off x="3460" y="2732"/>
              <a:ext cx="18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000000"/>
                  </a:solidFill>
                  <a:latin typeface="Arial" pitchFamily="34" charset="0"/>
                </a:rPr>
                <a:t>/2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2564" y="2004"/>
              <a:ext cx="96" cy="384"/>
              <a:chOff x="2564" y="2004"/>
              <a:chExt cx="96" cy="384"/>
            </a:xfrm>
          </p:grpSpPr>
          <p:sp>
            <p:nvSpPr>
              <p:cNvPr id="4140" name="Freeform 85"/>
              <p:cNvSpPr>
                <a:spLocks/>
              </p:cNvSpPr>
              <p:nvPr/>
            </p:nvSpPr>
            <p:spPr bwMode="auto">
              <a:xfrm>
                <a:off x="2564" y="2004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4141" name="Line 86"/>
              <p:cNvSpPr>
                <a:spLocks noChangeShapeType="1"/>
              </p:cNvSpPr>
              <p:nvPr/>
            </p:nvSpPr>
            <p:spPr bwMode="auto">
              <a:xfrm flipV="1">
                <a:off x="2612" y="2076"/>
                <a:ext cx="1" cy="312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2572" y="3532"/>
              <a:ext cx="96" cy="392"/>
              <a:chOff x="2572" y="3532"/>
              <a:chExt cx="96" cy="392"/>
            </a:xfrm>
          </p:grpSpPr>
          <p:sp>
            <p:nvSpPr>
              <p:cNvPr id="4138" name="Freeform 88"/>
              <p:cNvSpPr>
                <a:spLocks/>
              </p:cNvSpPr>
              <p:nvPr/>
            </p:nvSpPr>
            <p:spPr bwMode="auto">
              <a:xfrm>
                <a:off x="2572" y="3820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4139" name="Line 89"/>
              <p:cNvSpPr>
                <a:spLocks noChangeShapeType="1"/>
              </p:cNvSpPr>
              <p:nvPr/>
            </p:nvSpPr>
            <p:spPr bwMode="auto">
              <a:xfrm flipV="1">
                <a:off x="2620" y="3532"/>
                <a:ext cx="1" cy="320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32" name="Rectangle 91"/>
            <p:cNvSpPr>
              <a:spLocks noChangeArrowheads="1"/>
            </p:cNvSpPr>
            <p:nvPr/>
          </p:nvSpPr>
          <p:spPr bwMode="auto">
            <a:xfrm>
              <a:off x="3004" y="3012"/>
              <a:ext cx="1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Symbol" pitchFamily="18" charset="2"/>
                </a:rPr>
                <a:t>l</a:t>
              </a:r>
              <a:endParaRPr lang="en-US"/>
            </a:p>
          </p:txBody>
        </p:sp>
        <p:sp>
          <p:nvSpPr>
            <p:cNvPr id="4133" name="Rectangle 92"/>
            <p:cNvSpPr>
              <a:spLocks noChangeArrowheads="1"/>
            </p:cNvSpPr>
            <p:nvPr/>
          </p:nvSpPr>
          <p:spPr bwMode="auto">
            <a:xfrm>
              <a:off x="3135" y="3020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Arial" pitchFamily="34" charset="0"/>
                </a:rPr>
                <a:t>=45°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34" name="Rectangle 93"/>
            <p:cNvSpPr>
              <a:spLocks noChangeArrowheads="1"/>
            </p:cNvSpPr>
            <p:nvPr/>
          </p:nvSpPr>
          <p:spPr bwMode="auto">
            <a:xfrm>
              <a:off x="3004" y="3164"/>
              <a:ext cx="1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Symbol" pitchFamily="18" charset="2"/>
                </a:rPr>
                <a:t>f</a:t>
              </a:r>
              <a:endParaRPr lang="en-US"/>
            </a:p>
          </p:txBody>
        </p:sp>
        <p:sp>
          <p:nvSpPr>
            <p:cNvPr id="4135" name="Rectangle 94"/>
            <p:cNvSpPr>
              <a:spLocks noChangeArrowheads="1"/>
            </p:cNvSpPr>
            <p:nvPr/>
          </p:nvSpPr>
          <p:spPr bwMode="auto">
            <a:xfrm>
              <a:off x="3135" y="3172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Arial" pitchFamily="34" charset="0"/>
                </a:rPr>
                <a:t>=45°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36" name="Rectangle 95"/>
            <p:cNvSpPr>
              <a:spLocks noChangeArrowheads="1"/>
            </p:cNvSpPr>
            <p:nvPr/>
          </p:nvSpPr>
          <p:spPr bwMode="auto">
            <a:xfrm>
              <a:off x="2692" y="1860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CC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4137" name="Line 112"/>
            <p:cNvSpPr>
              <a:spLocks noChangeShapeType="1"/>
            </p:cNvSpPr>
            <p:nvPr/>
          </p:nvSpPr>
          <p:spPr bwMode="auto">
            <a:xfrm flipV="1">
              <a:off x="2377" y="2752"/>
              <a:ext cx="512" cy="512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155"/>
          <p:cNvGrpSpPr>
            <a:grpSpLocks/>
          </p:cNvGrpSpPr>
          <p:nvPr/>
        </p:nvGrpSpPr>
        <p:grpSpPr bwMode="auto">
          <a:xfrm>
            <a:off x="6356350" y="2971800"/>
            <a:ext cx="1798638" cy="3238500"/>
            <a:chOff x="4004" y="1872"/>
            <a:chExt cx="1133" cy="2040"/>
          </a:xfrm>
        </p:grpSpPr>
        <p:sp>
          <p:nvSpPr>
            <p:cNvPr id="4108" name="Rectangle 116"/>
            <p:cNvSpPr>
              <a:spLocks noChangeArrowheads="1"/>
            </p:cNvSpPr>
            <p:nvPr/>
          </p:nvSpPr>
          <p:spPr bwMode="auto">
            <a:xfrm>
              <a:off x="4004" y="2372"/>
              <a:ext cx="576" cy="11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09" name="Freeform 138"/>
            <p:cNvSpPr>
              <a:spLocks/>
            </p:cNvSpPr>
            <p:nvPr/>
          </p:nvSpPr>
          <p:spPr bwMode="auto">
            <a:xfrm>
              <a:off x="4198" y="2816"/>
              <a:ext cx="40" cy="368"/>
            </a:xfrm>
            <a:custGeom>
              <a:avLst/>
              <a:gdLst>
                <a:gd name="T0" fmla="*/ 40 w 40"/>
                <a:gd name="T1" fmla="*/ 368 h 368"/>
                <a:gd name="T2" fmla="*/ 40 w 40"/>
                <a:gd name="T3" fmla="*/ 0 h 368"/>
                <a:gd name="T4" fmla="*/ 0 w 40"/>
                <a:gd name="T5" fmla="*/ 104 h 368"/>
                <a:gd name="T6" fmla="*/ 0 60000 65536"/>
                <a:gd name="T7" fmla="*/ 0 60000 65536"/>
                <a:gd name="T8" fmla="*/ 0 60000 65536"/>
                <a:gd name="T9" fmla="*/ 0 w 40"/>
                <a:gd name="T10" fmla="*/ 0 h 368"/>
                <a:gd name="T11" fmla="*/ 40 w 40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368">
                  <a:moveTo>
                    <a:pt x="40" y="368"/>
                  </a:moveTo>
                  <a:lnTo>
                    <a:pt x="40" y="0"/>
                  </a:lnTo>
                  <a:lnTo>
                    <a:pt x="0" y="104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10" name="Freeform 140"/>
            <p:cNvSpPr>
              <a:spLocks/>
            </p:cNvSpPr>
            <p:nvPr/>
          </p:nvSpPr>
          <p:spPr bwMode="auto">
            <a:xfrm>
              <a:off x="4328" y="2816"/>
              <a:ext cx="40" cy="360"/>
            </a:xfrm>
            <a:custGeom>
              <a:avLst/>
              <a:gdLst>
                <a:gd name="T0" fmla="*/ 0 w 40"/>
                <a:gd name="T1" fmla="*/ 0 h 360"/>
                <a:gd name="T2" fmla="*/ 0 w 40"/>
                <a:gd name="T3" fmla="*/ 360 h 360"/>
                <a:gd name="T4" fmla="*/ 40 w 40"/>
                <a:gd name="T5" fmla="*/ 264 h 360"/>
                <a:gd name="T6" fmla="*/ 0 60000 65536"/>
                <a:gd name="T7" fmla="*/ 0 60000 65536"/>
                <a:gd name="T8" fmla="*/ 0 60000 65536"/>
                <a:gd name="T9" fmla="*/ 0 w 40"/>
                <a:gd name="T10" fmla="*/ 0 h 360"/>
                <a:gd name="T11" fmla="*/ 40 w 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360">
                  <a:moveTo>
                    <a:pt x="0" y="0"/>
                  </a:moveTo>
                  <a:lnTo>
                    <a:pt x="0" y="360"/>
                  </a:lnTo>
                  <a:lnTo>
                    <a:pt x="40" y="264"/>
                  </a:lnTo>
                </a:path>
              </a:pathLst>
            </a:cu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4111" name="Rectangle 142"/>
            <p:cNvSpPr>
              <a:spLocks noChangeArrowheads="1"/>
            </p:cNvSpPr>
            <p:nvPr/>
          </p:nvSpPr>
          <p:spPr bwMode="auto">
            <a:xfrm>
              <a:off x="4600" y="2712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6600"/>
                  </a:solidFill>
                  <a:latin typeface="Symbol" pitchFamily="18" charset="2"/>
                </a:rPr>
                <a:t>t</a:t>
              </a:r>
              <a:r>
                <a:rPr lang="en-US" i="1" baseline="-25000">
                  <a:solidFill>
                    <a:srgbClr val="0066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4112" name="Rectangle 144"/>
            <p:cNvSpPr>
              <a:spLocks noChangeArrowheads="1"/>
            </p:cNvSpPr>
            <p:nvPr/>
          </p:nvSpPr>
          <p:spPr bwMode="auto">
            <a:xfrm>
              <a:off x="4792" y="2720"/>
              <a:ext cx="3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6600"/>
                  </a:solidFill>
                  <a:latin typeface="Arial" pitchFamily="34" charset="0"/>
                </a:rPr>
                <a:t> = 0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10" name="Group 147"/>
            <p:cNvGrpSpPr>
              <a:grpSpLocks/>
            </p:cNvGrpSpPr>
            <p:nvPr/>
          </p:nvGrpSpPr>
          <p:grpSpPr bwMode="auto">
            <a:xfrm>
              <a:off x="4236" y="1992"/>
              <a:ext cx="96" cy="384"/>
              <a:chOff x="4232" y="1992"/>
              <a:chExt cx="96" cy="384"/>
            </a:xfrm>
          </p:grpSpPr>
          <p:sp>
            <p:nvSpPr>
              <p:cNvPr id="4121" name="Freeform 145"/>
              <p:cNvSpPr>
                <a:spLocks/>
              </p:cNvSpPr>
              <p:nvPr/>
            </p:nvSpPr>
            <p:spPr bwMode="auto">
              <a:xfrm>
                <a:off x="4232" y="1992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4122" name="Line 146"/>
              <p:cNvSpPr>
                <a:spLocks noChangeShapeType="1"/>
              </p:cNvSpPr>
              <p:nvPr/>
            </p:nvSpPr>
            <p:spPr bwMode="auto">
              <a:xfrm flipV="1">
                <a:off x="4280" y="2064"/>
                <a:ext cx="1" cy="312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" name="Group 150"/>
            <p:cNvGrpSpPr>
              <a:grpSpLocks/>
            </p:cNvGrpSpPr>
            <p:nvPr/>
          </p:nvGrpSpPr>
          <p:grpSpPr bwMode="auto">
            <a:xfrm>
              <a:off x="4236" y="3520"/>
              <a:ext cx="96" cy="392"/>
              <a:chOff x="4240" y="3520"/>
              <a:chExt cx="96" cy="392"/>
            </a:xfrm>
          </p:grpSpPr>
          <p:sp>
            <p:nvSpPr>
              <p:cNvPr id="4119" name="Freeform 148"/>
              <p:cNvSpPr>
                <a:spLocks/>
              </p:cNvSpPr>
              <p:nvPr/>
            </p:nvSpPr>
            <p:spPr bwMode="auto">
              <a:xfrm>
                <a:off x="4240" y="3808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4120" name="Line 149"/>
              <p:cNvSpPr>
                <a:spLocks noChangeShapeType="1"/>
              </p:cNvSpPr>
              <p:nvPr/>
            </p:nvSpPr>
            <p:spPr bwMode="auto">
              <a:xfrm flipV="1">
                <a:off x="4288" y="3520"/>
                <a:ext cx="1" cy="320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115" name="Rectangle 151"/>
            <p:cNvSpPr>
              <a:spLocks noChangeArrowheads="1"/>
            </p:cNvSpPr>
            <p:nvPr/>
          </p:nvSpPr>
          <p:spPr bwMode="auto">
            <a:xfrm>
              <a:off x="4608" y="3000"/>
              <a:ext cx="1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Symbol" pitchFamily="18" charset="2"/>
                </a:rPr>
                <a:t>f</a:t>
              </a:r>
              <a:endParaRPr lang="en-US"/>
            </a:p>
          </p:txBody>
        </p:sp>
        <p:sp>
          <p:nvSpPr>
            <p:cNvPr id="4116" name="Rectangle 152"/>
            <p:cNvSpPr>
              <a:spLocks noChangeArrowheads="1"/>
            </p:cNvSpPr>
            <p:nvPr/>
          </p:nvSpPr>
          <p:spPr bwMode="auto">
            <a:xfrm>
              <a:off x="4730" y="3008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solidFill>
                    <a:srgbClr val="009900"/>
                  </a:solidFill>
                  <a:latin typeface="Arial" pitchFamily="34" charset="0"/>
                </a:rPr>
                <a:t>=90°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17" name="Rectangle 153"/>
            <p:cNvSpPr>
              <a:spLocks noChangeArrowheads="1"/>
            </p:cNvSpPr>
            <p:nvPr/>
          </p:nvSpPr>
          <p:spPr bwMode="auto">
            <a:xfrm>
              <a:off x="4328" y="1872"/>
              <a:ext cx="13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800">
                  <a:solidFill>
                    <a:srgbClr val="CC0000"/>
                  </a:solidFill>
                  <a:latin typeface="Symbol" pitchFamily="18" charset="2"/>
                </a:rPr>
                <a:t>s</a:t>
              </a:r>
              <a:endParaRPr lang="en-US"/>
            </a:p>
          </p:txBody>
        </p:sp>
        <p:sp>
          <p:nvSpPr>
            <p:cNvPr id="4118" name="Line 154"/>
            <p:cNvSpPr>
              <a:spLocks noChangeShapeType="1"/>
            </p:cNvSpPr>
            <p:nvPr/>
          </p:nvSpPr>
          <p:spPr bwMode="auto">
            <a:xfrm>
              <a:off x="4284" y="2368"/>
              <a:ext cx="0" cy="11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0" descr="Fig 7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1260475"/>
            <a:ext cx="3081337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989013" y="381000"/>
            <a:ext cx="4840287" cy="533400"/>
          </a:xfrm>
        </p:spPr>
        <p:txBody>
          <a:bodyPr/>
          <a:lstStyle/>
          <a:p>
            <a:r>
              <a:rPr lang="en-US" smtClean="0"/>
              <a:t>Single Crystal Slip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1288" y="623888"/>
            <a:ext cx="1352550" cy="58531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31" descr="Fig 7_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700" y="1192213"/>
            <a:ext cx="3217863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Ex: Deformation of single crystal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949280"/>
            <a:ext cx="9144000" cy="752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So the applied stress of 6500 psi will not cause the crystal to yield.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87800" y="2581275"/>
            <a:ext cx="2965450" cy="949325"/>
            <a:chOff x="2526" y="1586"/>
            <a:chExt cx="1868" cy="598"/>
          </a:xfrm>
        </p:grpSpPr>
        <p:sp>
          <p:nvSpPr>
            <p:cNvPr id="5139" name="Rectangle 12"/>
            <p:cNvSpPr>
              <a:spLocks noChangeArrowheads="1"/>
            </p:cNvSpPr>
            <p:nvPr/>
          </p:nvSpPr>
          <p:spPr bwMode="auto">
            <a:xfrm>
              <a:off x="4032" y="1587"/>
              <a:ext cx="154" cy="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auto">
            <a:xfrm>
              <a:off x="3458" y="1586"/>
              <a:ext cx="156" cy="275"/>
            </a:xfrm>
            <a:prstGeom prst="rect">
              <a:avLst/>
            </a:pr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2526" y="1614"/>
            <a:ext cx="1868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6" name="Equation" r:id="rId5" imgW="1333500" imgH="406400" progId="Equation.3">
                    <p:embed/>
                  </p:oleObj>
                </mc:Choice>
                <mc:Fallback>
                  <p:oleObj name="Equation" r:id="rId5" imgW="1333500" imgH="40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1614"/>
                          <a:ext cx="1868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2867025" y="2090738"/>
            <a:ext cx="990600" cy="457200"/>
          </a:xfrm>
          <a:prstGeom prst="rect">
            <a:avLst/>
          </a:prstGeom>
          <a:solidFill>
            <a:srgbClr val="FF9966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</a:t>
            </a:r>
            <a:r>
              <a:rPr lang="en-US">
                <a:latin typeface="Arial" pitchFamily="34" charset="0"/>
                <a:sym typeface="Symbol" pitchFamily="18" charset="2"/>
              </a:rPr>
              <a:t>=35</a:t>
            </a:r>
            <a:r>
              <a:rPr lang="en-US">
                <a:latin typeface="Arial" pitchFamily="34" charset="0"/>
                <a:cs typeface="Arial" pitchFamily="34" charset="0"/>
                <a:sym typeface="Symbol" pitchFamily="18" charset="2"/>
              </a:rPr>
              <a:t>°</a:t>
            </a:r>
            <a:endParaRPr lang="en-US"/>
          </a:p>
        </p:txBody>
      </p:sp>
      <p:sp>
        <p:nvSpPr>
          <p:cNvPr id="5129" name="Text Box 16"/>
          <p:cNvSpPr txBox="1">
            <a:spLocks noChangeArrowheads="1"/>
          </p:cNvSpPr>
          <p:nvPr/>
        </p:nvSpPr>
        <p:spPr bwMode="auto">
          <a:xfrm>
            <a:off x="582613" y="1590675"/>
            <a:ext cx="982662" cy="457200"/>
          </a:xfrm>
          <a:prstGeom prst="rect">
            <a:avLst/>
          </a:prstGeom>
          <a:solidFill>
            <a:schemeClr val="accent1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</a:t>
            </a:r>
            <a:r>
              <a:rPr lang="en-US">
                <a:latin typeface="Arial" pitchFamily="34" charset="0"/>
                <a:sym typeface="Symbol" pitchFamily="18" charset="2"/>
              </a:rPr>
              <a:t>=60</a:t>
            </a:r>
            <a:r>
              <a:rPr lang="en-US">
                <a:latin typeface="Arial" pitchFamily="34" charset="0"/>
                <a:cs typeface="Arial" pitchFamily="34" charset="0"/>
                <a:sym typeface="Symbol" pitchFamily="18" charset="2"/>
              </a:rPr>
              <a:t>°</a:t>
            </a:r>
            <a:endParaRPr 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844925" y="3856038"/>
            <a:ext cx="5037138" cy="1670050"/>
            <a:chOff x="2422" y="2429"/>
            <a:chExt cx="3173" cy="1052"/>
          </a:xfrm>
        </p:grpSpPr>
        <p:sp>
          <p:nvSpPr>
            <p:cNvPr id="5134" name="Rectangle 18"/>
            <p:cNvSpPr>
              <a:spLocks noChangeArrowheads="1"/>
            </p:cNvSpPr>
            <p:nvPr/>
          </p:nvSpPr>
          <p:spPr bwMode="auto">
            <a:xfrm>
              <a:off x="4704" y="3141"/>
              <a:ext cx="873" cy="2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8"/>
            <p:cNvSpPr>
              <a:spLocks noChangeArrowheads="1"/>
            </p:cNvSpPr>
            <p:nvPr/>
          </p:nvSpPr>
          <p:spPr bwMode="auto">
            <a:xfrm>
              <a:off x="2887" y="2498"/>
              <a:ext cx="870" cy="27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9"/>
            <p:cNvSpPr>
              <a:spLocks noChangeArrowheads="1"/>
            </p:cNvSpPr>
            <p:nvPr/>
          </p:nvSpPr>
          <p:spPr bwMode="auto">
            <a:xfrm>
              <a:off x="4249" y="2498"/>
              <a:ext cx="338" cy="275"/>
            </a:xfrm>
            <a:prstGeom prst="rect">
              <a:avLst/>
            </a:pr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10"/>
            <p:cNvSpPr>
              <a:spLocks noChangeArrowheads="1"/>
            </p:cNvSpPr>
            <p:nvPr/>
          </p:nvSpPr>
          <p:spPr bwMode="auto">
            <a:xfrm>
              <a:off x="5085" y="2498"/>
              <a:ext cx="329" cy="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2472" y="2429"/>
            <a:ext cx="3094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7" name="Equation" r:id="rId7" imgW="2209800" imgH="711200" progId="Equation.3">
                    <p:embed/>
                  </p:oleObj>
                </mc:Choice>
                <mc:Fallback>
                  <p:oleObj name="Equation" r:id="rId7" imgW="2209800" imgH="711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429"/>
                          <a:ext cx="3094" cy="9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Rectangle 17"/>
            <p:cNvSpPr>
              <a:spLocks noChangeArrowheads="1"/>
            </p:cNvSpPr>
            <p:nvPr/>
          </p:nvSpPr>
          <p:spPr bwMode="auto">
            <a:xfrm>
              <a:off x="2422" y="3098"/>
              <a:ext cx="3173" cy="3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1" name="Text Box 24"/>
          <p:cNvSpPr txBox="1">
            <a:spLocks noChangeArrowheads="1"/>
          </p:cNvSpPr>
          <p:nvPr/>
        </p:nvSpPr>
        <p:spPr bwMode="auto">
          <a:xfrm>
            <a:off x="4841875" y="1787525"/>
            <a:ext cx="2190750" cy="457200"/>
          </a:xfrm>
          <a:prstGeom prst="rect">
            <a:avLst/>
          </a:prstGeom>
          <a:solidFill>
            <a:srgbClr val="99CCFF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sym typeface="Symbol" pitchFamily="18" charset="2"/>
              </a:rPr>
              <a:t></a:t>
            </a:r>
            <a:r>
              <a:rPr lang="en-US" baseline="-25000">
                <a:latin typeface="Arial" pitchFamily="34" charset="0"/>
                <a:sym typeface="Symbol" pitchFamily="18" charset="2"/>
              </a:rPr>
              <a:t>crss</a:t>
            </a:r>
            <a:r>
              <a:rPr lang="en-US">
                <a:latin typeface="Arial" pitchFamily="34" charset="0"/>
                <a:sym typeface="Symbol" pitchFamily="18" charset="2"/>
              </a:rPr>
              <a:t> = 3000 psi</a:t>
            </a:r>
            <a:endParaRPr lang="en-US">
              <a:latin typeface="Arial" pitchFamily="34" charset="0"/>
            </a:endParaRPr>
          </a:p>
        </p:txBody>
      </p:sp>
      <p:sp>
        <p:nvSpPr>
          <p:cNvPr id="5132" name="Text Box 26"/>
          <p:cNvSpPr txBox="1">
            <a:spLocks noChangeArrowheads="1"/>
          </p:cNvSpPr>
          <p:nvPr/>
        </p:nvSpPr>
        <p:spPr bwMode="auto">
          <a:xfrm>
            <a:off x="3378200" y="922338"/>
            <a:ext cx="4589463" cy="8223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a)  Will the single crystal yield?  </a:t>
            </a:r>
          </a:p>
          <a:p>
            <a:r>
              <a:rPr lang="en-US">
                <a:latin typeface="Arial" pitchFamily="34" charset="0"/>
              </a:rPr>
              <a:t>b)  If not, what stress is needed?</a:t>
            </a:r>
          </a:p>
        </p:txBody>
      </p:sp>
      <p:sp>
        <p:nvSpPr>
          <p:cNvPr id="5133" name="Text Box 27"/>
          <p:cNvSpPr txBox="1">
            <a:spLocks noChangeArrowheads="1"/>
          </p:cNvSpPr>
          <p:nvPr/>
        </p:nvSpPr>
        <p:spPr bwMode="auto">
          <a:xfrm>
            <a:off x="1350963" y="5319713"/>
            <a:ext cx="1868487" cy="457200"/>
          </a:xfrm>
          <a:prstGeom prst="rect">
            <a:avLst/>
          </a:prstGeom>
          <a:solidFill>
            <a:srgbClr val="0000FF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sym typeface="Symbol" pitchFamily="18" charset="2"/>
              </a:rPr>
              <a:t> = 6500 psi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Ex: Deformation of single crystal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371600" y="3248025"/>
            <a:ext cx="6027738" cy="963613"/>
            <a:chOff x="864" y="2046"/>
            <a:chExt cx="3797" cy="607"/>
          </a:xfrm>
        </p:grpSpPr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2791" y="2056"/>
              <a:ext cx="815" cy="2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6159" name="Rectangle 12"/>
            <p:cNvSpPr>
              <a:spLocks noChangeArrowheads="1"/>
            </p:cNvSpPr>
            <p:nvPr/>
          </p:nvSpPr>
          <p:spPr bwMode="auto">
            <a:xfrm>
              <a:off x="1787" y="2060"/>
              <a:ext cx="541" cy="2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6160" name="Rectangle 13"/>
            <p:cNvSpPr>
              <a:spLocks noChangeArrowheads="1"/>
            </p:cNvSpPr>
            <p:nvPr/>
          </p:nvSpPr>
          <p:spPr bwMode="auto">
            <a:xfrm>
              <a:off x="1914" y="2350"/>
              <a:ext cx="155" cy="275"/>
            </a:xfrm>
            <a:prstGeom prst="rect">
              <a:avLst/>
            </a:pr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6161" name="Rectangle 14"/>
            <p:cNvSpPr>
              <a:spLocks noChangeArrowheads="1"/>
            </p:cNvSpPr>
            <p:nvPr/>
          </p:nvSpPr>
          <p:spPr bwMode="auto">
            <a:xfrm>
              <a:off x="2423" y="2351"/>
              <a:ext cx="154" cy="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864" y="2046"/>
            <a:ext cx="3797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08" name="Equation" r:id="rId4" imgW="2705040" imgH="431640" progId="Equation.3">
                    <p:embed/>
                  </p:oleObj>
                </mc:Choice>
                <mc:Fallback>
                  <p:oleObj name="Equation" r:id="rId4" imgW="2705040" imgH="431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46"/>
                          <a:ext cx="3797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677863" y="1184275"/>
            <a:ext cx="6980237" cy="9461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>
                <a:latin typeface="Arial" pitchFamily="34" charset="0"/>
              </a:rPr>
              <a:t>What stress </a:t>
            </a:r>
            <a:r>
              <a:rPr lang="en-US" sz="2800" i="1">
                <a:latin typeface="Arial" pitchFamily="34" charset="0"/>
              </a:rPr>
              <a:t>is</a:t>
            </a:r>
            <a:r>
              <a:rPr lang="en-US" sz="2800">
                <a:latin typeface="Arial" pitchFamily="34" charset="0"/>
              </a:rPr>
              <a:t> necessary (i.e., what is the 	yield stress, </a:t>
            </a:r>
            <a:r>
              <a:rPr lang="en-US" sz="2800">
                <a:latin typeface="Symbol" pitchFamily="18" charset="2"/>
              </a:rPr>
              <a:t>s</a:t>
            </a:r>
            <a:r>
              <a:rPr lang="en-US" sz="2800" i="1" baseline="-25000">
                <a:latin typeface="Arial" pitchFamily="34" charset="0"/>
              </a:rPr>
              <a:t>y</a:t>
            </a:r>
            <a:r>
              <a:rPr lang="en-US" sz="2800">
                <a:latin typeface="Arial" pitchFamily="34" charset="0"/>
              </a:rPr>
              <a:t>)?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917575" y="2420938"/>
            <a:ext cx="6440488" cy="566737"/>
            <a:chOff x="578" y="1525"/>
            <a:chExt cx="4057" cy="357"/>
          </a:xfrm>
        </p:grpSpPr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586" y="1542"/>
              <a:ext cx="1509" cy="2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6156" name="Rectangle 28"/>
            <p:cNvSpPr>
              <a:spLocks noChangeArrowheads="1"/>
            </p:cNvSpPr>
            <p:nvPr/>
          </p:nvSpPr>
          <p:spPr bwMode="auto">
            <a:xfrm>
              <a:off x="3442" y="1544"/>
              <a:ext cx="154" cy="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sp>
          <p:nvSpPr>
            <p:cNvPr id="6157" name="Rectangle 29"/>
            <p:cNvSpPr>
              <a:spLocks noChangeArrowheads="1"/>
            </p:cNvSpPr>
            <p:nvPr/>
          </p:nvSpPr>
          <p:spPr bwMode="auto">
            <a:xfrm>
              <a:off x="2924" y="1543"/>
              <a:ext cx="156" cy="275"/>
            </a:xfrm>
            <a:prstGeom prst="rect">
              <a:avLst/>
            </a:prstGeom>
            <a:solidFill>
              <a:srgbClr val="FF99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/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578" y="1525"/>
            <a:ext cx="405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09" name="Equation" r:id="rId6" imgW="2895480" imgH="253800" progId="Equation.3">
                    <p:embed/>
                  </p:oleObj>
                </mc:Choice>
                <mc:Fallback>
                  <p:oleObj name="Equation" r:id="rId6" imgW="2895480" imgH="253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1525"/>
                          <a:ext cx="4057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869950" y="4435475"/>
            <a:ext cx="7250113" cy="1801813"/>
            <a:chOff x="548" y="2794"/>
            <a:chExt cx="4567" cy="1135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713" y="3551"/>
            <a:ext cx="179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10" name="Equation" r:id="rId8" imgW="1206360" imgH="253800" progId="Equation.3">
                    <p:embed/>
                  </p:oleObj>
                </mc:Choice>
                <mc:Fallback>
                  <p:oleObj name="Equation" r:id="rId8" imgW="1206360" imgH="253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3551"/>
                          <a:ext cx="1793" cy="37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33"/>
            <p:cNvSpPr txBox="1">
              <a:spLocks noChangeArrowheads="1"/>
            </p:cNvSpPr>
            <p:nvPr/>
          </p:nvSpPr>
          <p:spPr bwMode="auto">
            <a:xfrm>
              <a:off x="548" y="2794"/>
              <a:ext cx="4567" cy="52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So for deformation to occur the applied stress must be greater than or equal to the yield stress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f12_07_pg18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140968"/>
            <a:ext cx="8015430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f12_07_pg187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0"/>
            <a:ext cx="6072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Deformation by Twining</a:t>
            </a:r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6712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buFont typeface="Arial" pitchFamily="34" charset="0"/>
              <a:buChar char="•"/>
            </a:pPr>
            <a:r>
              <a:rPr lang="en-IN" sz="2400" u="sng" dirty="0" smtClean="0">
                <a:solidFill>
                  <a:srgbClr val="FF0000"/>
                </a:solidFill>
              </a:rPr>
              <a:t>Plastic deformation </a:t>
            </a:r>
            <a:r>
              <a:rPr lang="en-IN" sz="2400" dirty="0" smtClean="0">
                <a:solidFill>
                  <a:srgbClr val="FF0000"/>
                </a:solidFill>
              </a:rPr>
              <a:t>in some metallic materials can occur by the formation of </a:t>
            </a:r>
            <a:r>
              <a:rPr lang="en-IN" sz="2400" u="sng" dirty="0" smtClean="0">
                <a:solidFill>
                  <a:srgbClr val="FF0000"/>
                </a:solidFill>
              </a:rPr>
              <a:t>mechanical twins, or </a:t>
            </a:r>
            <a:r>
              <a:rPr lang="en-IN" sz="2400" i="1" u="sng" dirty="0" smtClean="0">
                <a:solidFill>
                  <a:srgbClr val="FF0000"/>
                </a:solidFill>
              </a:rPr>
              <a:t>twinning</a:t>
            </a:r>
          </a:p>
          <a:p>
            <a:pPr marL="449263" indent="-449263">
              <a:buFont typeface="Arial" pitchFamily="34" charset="0"/>
              <a:buChar char="•"/>
            </a:pPr>
            <a:endParaRPr lang="en-US" sz="2400" i="1" dirty="0" smtClean="0"/>
          </a:p>
          <a:p>
            <a:pPr marL="449263" indent="-449263">
              <a:buFont typeface="Arial" pitchFamily="34" charset="0"/>
              <a:buChar char="•"/>
            </a:pPr>
            <a:r>
              <a:rPr lang="en-IN" sz="2400" u="sng" dirty="0" smtClean="0">
                <a:solidFill>
                  <a:srgbClr val="008000"/>
                </a:solidFill>
              </a:rPr>
              <a:t>A shear force can produce atomic displacements</a:t>
            </a:r>
            <a:r>
              <a:rPr lang="en-IN" sz="2400" dirty="0" smtClean="0">
                <a:solidFill>
                  <a:srgbClr val="008000"/>
                </a:solidFill>
              </a:rPr>
              <a:t> such that on one side of a plane (the twin boundary), atoms are located in mirror image positions of atoms on the other side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321618"/>
            <a:ext cx="9144000" cy="1143000"/>
          </a:xfrm>
        </p:spPr>
        <p:txBody>
          <a:bodyPr/>
          <a:lstStyle/>
          <a:p>
            <a:r>
              <a:rPr lang="en-US" dirty="0" smtClean="0"/>
              <a:t>Elastic Deformation </a:t>
            </a:r>
            <a:r>
              <a:rPr lang="en-US" dirty="0" err="1" smtClean="0"/>
              <a:t>vs</a:t>
            </a:r>
            <a:r>
              <a:rPr lang="en-US" dirty="0" smtClean="0"/>
              <a:t> Plastic Deformation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8977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7563" lvl="1" indent="-360363">
              <a:buFont typeface="Arial" pitchFamily="34" charset="0"/>
              <a:buChar char="•"/>
            </a:pPr>
            <a:r>
              <a:rPr lang="en-IN" sz="2800" u="sng" dirty="0" smtClean="0">
                <a:solidFill>
                  <a:srgbClr val="008000"/>
                </a:solidFill>
              </a:rPr>
              <a:t>Elastic modulus or stiffness </a:t>
            </a:r>
            <a:r>
              <a:rPr lang="en-IN" sz="2800" dirty="0" smtClean="0">
                <a:solidFill>
                  <a:srgbClr val="008000"/>
                </a:solidFill>
              </a:rPr>
              <a:t>is the material’s </a:t>
            </a:r>
            <a:r>
              <a:rPr lang="en-IN" sz="2800" u="sng" dirty="0" smtClean="0">
                <a:solidFill>
                  <a:srgbClr val="008000"/>
                </a:solidFill>
              </a:rPr>
              <a:t>resistance to elastic deformation</a:t>
            </a:r>
            <a:r>
              <a:rPr lang="en-IN" sz="2800" dirty="0" smtClean="0">
                <a:solidFill>
                  <a:srgbClr val="008000"/>
                </a:solidFill>
              </a:rPr>
              <a:t>. The greater the modulus, the stiffer the material, or the smaller the elastic strain that results from the application of a given stress.</a:t>
            </a:r>
          </a:p>
          <a:p>
            <a:pPr marL="817563" lvl="1" indent="-360363">
              <a:buFont typeface="Arial" pitchFamily="34" charset="0"/>
              <a:buChar char="•"/>
            </a:pPr>
            <a:endParaRPr lang="en-IN" sz="2800" dirty="0" smtClean="0">
              <a:solidFill>
                <a:srgbClr val="008000"/>
              </a:solidFill>
            </a:endParaRPr>
          </a:p>
          <a:p>
            <a:pPr marL="817563" lvl="1" indent="-360363">
              <a:buFont typeface="Arial" pitchFamily="34" charset="0"/>
              <a:buChar char="•"/>
            </a:pPr>
            <a:r>
              <a:rPr lang="en-IN" sz="2800" u="sng" dirty="0" smtClean="0">
                <a:solidFill>
                  <a:srgbClr val="0000FF"/>
                </a:solidFill>
              </a:rPr>
              <a:t>Strength and hardness </a:t>
            </a:r>
            <a:r>
              <a:rPr lang="en-IN" sz="2800" dirty="0" smtClean="0">
                <a:solidFill>
                  <a:srgbClr val="0000FF"/>
                </a:solidFill>
              </a:rPr>
              <a:t>are measures of a material’s </a:t>
            </a:r>
            <a:r>
              <a:rPr lang="en-IN" sz="2800" u="sng" dirty="0" smtClean="0">
                <a:solidFill>
                  <a:srgbClr val="0000FF"/>
                </a:solidFill>
              </a:rPr>
              <a:t>resistance to plastic deformation.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401738"/>
            <a:ext cx="38504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0"/>
            <a:ext cx="6072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Deformation by Twining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08720"/>
            <a:ext cx="89644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The displacement magnitude within the twin region (indicated by arrows) is proportional to the distance from the twin plane. 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8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8000"/>
                </a:solidFill>
              </a:rPr>
              <a:t>Twinning occurs on a definite crystallographic plane and in a specific direction that depend on crystal structure. 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8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For BCC metals, the twin plane and direction are (112) and [111], respectively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0"/>
            <a:ext cx="6072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Deformation by Twining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733246"/>
            <a:ext cx="89644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Mechanical twinning occurs in metals that have</a:t>
            </a:r>
            <a:r>
              <a:rPr lang="en-IN" sz="2800" u="sng" dirty="0" smtClean="0">
                <a:solidFill>
                  <a:srgbClr val="FF0000"/>
                </a:solidFill>
              </a:rPr>
              <a:t> BCC and HCP crystal structures</a:t>
            </a:r>
            <a:r>
              <a:rPr lang="en-IN" sz="2800" dirty="0" smtClean="0">
                <a:solidFill>
                  <a:srgbClr val="FF0000"/>
                </a:solidFill>
              </a:rPr>
              <a:t>, </a:t>
            </a:r>
            <a:r>
              <a:rPr lang="en-IN" sz="2800" u="sng" dirty="0" smtClean="0">
                <a:solidFill>
                  <a:srgbClr val="FF0000"/>
                </a:solidFill>
              </a:rPr>
              <a:t>at low temperatures</a:t>
            </a:r>
            <a:r>
              <a:rPr lang="en-IN" sz="2800" dirty="0" smtClean="0">
                <a:solidFill>
                  <a:srgbClr val="FF0000"/>
                </a:solidFill>
              </a:rPr>
              <a:t>, and at </a:t>
            </a:r>
            <a:r>
              <a:rPr lang="en-IN" sz="2800" u="sng" dirty="0" smtClean="0">
                <a:solidFill>
                  <a:srgbClr val="FF0000"/>
                </a:solidFill>
              </a:rPr>
              <a:t>high rates of loading </a:t>
            </a:r>
            <a:r>
              <a:rPr lang="en-IN" sz="2800" dirty="0" smtClean="0">
                <a:solidFill>
                  <a:srgbClr val="FF0000"/>
                </a:solidFill>
              </a:rPr>
              <a:t>(shock loading), conditions under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which the </a:t>
            </a:r>
            <a:r>
              <a:rPr lang="en-IN" sz="2800" u="sng" dirty="0" smtClean="0">
                <a:solidFill>
                  <a:srgbClr val="FF0000"/>
                </a:solidFill>
              </a:rPr>
              <a:t>slip process is restricted</a:t>
            </a:r>
            <a:r>
              <a:rPr lang="en-IN" sz="2800" dirty="0" smtClean="0">
                <a:solidFill>
                  <a:srgbClr val="FF0000"/>
                </a:solidFill>
              </a:rPr>
              <a:t>; that is, there are few operable slip systems. 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rgbClr val="008000"/>
                </a:solidFill>
              </a:rPr>
              <a:t>The </a:t>
            </a:r>
            <a:r>
              <a:rPr lang="en-IN" sz="2800" u="sng" dirty="0" smtClean="0">
                <a:solidFill>
                  <a:srgbClr val="008000"/>
                </a:solidFill>
              </a:rPr>
              <a:t>amount of bulk plastic deformation </a:t>
            </a:r>
            <a:r>
              <a:rPr lang="en-IN" sz="2800" dirty="0" smtClean="0">
                <a:solidFill>
                  <a:srgbClr val="008000"/>
                </a:solidFill>
              </a:rPr>
              <a:t>from twinning is normally </a:t>
            </a:r>
            <a:r>
              <a:rPr lang="en-IN" sz="2800" u="sng" dirty="0" smtClean="0">
                <a:solidFill>
                  <a:srgbClr val="008000"/>
                </a:solidFill>
              </a:rPr>
              <a:t>small </a:t>
            </a:r>
            <a:r>
              <a:rPr lang="en-IN" sz="2800" dirty="0" smtClean="0">
                <a:solidFill>
                  <a:srgbClr val="008000"/>
                </a:solidFill>
              </a:rPr>
              <a:t>relative to that resulting from slip. 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rgbClr val="0000FF"/>
                </a:solidFill>
              </a:rPr>
              <a:t>The real importance of twinning lies with the</a:t>
            </a:r>
          </a:p>
          <a:p>
            <a:r>
              <a:rPr lang="en-IN" sz="2800" dirty="0" smtClean="0">
                <a:solidFill>
                  <a:srgbClr val="0000FF"/>
                </a:solidFill>
              </a:rPr>
              <a:t>accompanying </a:t>
            </a:r>
            <a:r>
              <a:rPr lang="en-IN" sz="2800" u="sng" dirty="0" smtClean="0">
                <a:solidFill>
                  <a:srgbClr val="0000FF"/>
                </a:solidFill>
              </a:rPr>
              <a:t>crystallographic reorientations</a:t>
            </a:r>
            <a:r>
              <a:rPr lang="en-IN" sz="2800" dirty="0" smtClean="0">
                <a:solidFill>
                  <a:srgbClr val="0000FF"/>
                </a:solidFill>
              </a:rPr>
              <a:t>; twinning may place </a:t>
            </a:r>
            <a:r>
              <a:rPr lang="en-IN" sz="2800" u="sng" dirty="0" smtClean="0">
                <a:solidFill>
                  <a:srgbClr val="0000FF"/>
                </a:solidFill>
              </a:rPr>
              <a:t>new slip systems in orientations that are </a:t>
            </a:r>
            <a:r>
              <a:rPr lang="en-IN" sz="2800" u="sng" dirty="0" err="1" smtClean="0">
                <a:solidFill>
                  <a:srgbClr val="0000FF"/>
                </a:solidFill>
              </a:rPr>
              <a:t>favorable</a:t>
            </a:r>
            <a:r>
              <a:rPr lang="en-IN" sz="2800" dirty="0" smtClean="0">
                <a:solidFill>
                  <a:srgbClr val="0000FF"/>
                </a:solidFill>
              </a:rPr>
              <a:t> relative to the stress axis such that </a:t>
            </a:r>
            <a:r>
              <a:rPr lang="en-IN" sz="2800" u="sng" dirty="0" smtClean="0">
                <a:solidFill>
                  <a:srgbClr val="0000FF"/>
                </a:solidFill>
              </a:rPr>
              <a:t>the slip process can now take place</a:t>
            </a:r>
            <a:r>
              <a:rPr lang="en-IN" sz="2800" dirty="0" smtClean="0">
                <a:solidFill>
                  <a:srgbClr val="0000FF"/>
                </a:solidFill>
              </a:rPr>
              <a:t>.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f13_07_pg18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908720"/>
            <a:ext cx="6635080" cy="345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48078" y="0"/>
            <a:ext cx="91810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Comparison between Slip and Twin </a:t>
            </a:r>
            <a:endParaRPr lang="en-US" sz="4400" dirty="0"/>
          </a:p>
        </p:txBody>
      </p:sp>
      <p:sp>
        <p:nvSpPr>
          <p:cNvPr id="276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f13_07_pg187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8520" y="4221088"/>
            <a:ext cx="482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000" u="sng" dirty="0" smtClean="0">
                <a:solidFill>
                  <a:srgbClr val="FF0000"/>
                </a:solidFill>
              </a:rPr>
              <a:t>Slip Ledges form</a:t>
            </a:r>
          </a:p>
          <a:p>
            <a:pPr marL="179388" indent="-179388">
              <a:buFont typeface="Arial" pitchFamily="34" charset="0"/>
              <a:buChar char="•"/>
            </a:pPr>
            <a:endParaRPr lang="en-US" sz="2000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8000"/>
                </a:solidFill>
              </a:rPr>
              <a:t>The crystallographic </a:t>
            </a:r>
            <a:r>
              <a:rPr lang="en-IN" sz="2000" u="sng" dirty="0" smtClean="0">
                <a:solidFill>
                  <a:srgbClr val="008000"/>
                </a:solidFill>
              </a:rPr>
              <a:t>orientation</a:t>
            </a:r>
            <a:r>
              <a:rPr lang="en-IN" sz="2000" dirty="0" smtClean="0">
                <a:solidFill>
                  <a:srgbClr val="008000"/>
                </a:solidFill>
              </a:rPr>
              <a:t> above and below the slip plane is the </a:t>
            </a:r>
            <a:r>
              <a:rPr lang="en-IN" sz="2000" u="sng" dirty="0" smtClean="0">
                <a:solidFill>
                  <a:srgbClr val="008000"/>
                </a:solidFill>
              </a:rPr>
              <a:t>same both before and after the deformation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IN" sz="2000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Occurs in </a:t>
            </a:r>
            <a:r>
              <a:rPr lang="en-IN" sz="2000" u="sng" dirty="0" smtClean="0">
                <a:solidFill>
                  <a:srgbClr val="0000FF"/>
                </a:solidFill>
              </a:rPr>
              <a:t>distinct atomic spacing multiples</a:t>
            </a:r>
            <a:endParaRPr lang="en-IN" sz="2000" u="sng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365104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Shear deformation is </a:t>
            </a:r>
            <a:r>
              <a:rPr lang="en-US" sz="2000" u="sng" dirty="0" smtClean="0">
                <a:solidFill>
                  <a:srgbClr val="FF0000"/>
                </a:solidFill>
              </a:rPr>
              <a:t>homogeneous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0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8000"/>
                </a:solidFill>
              </a:rPr>
              <a:t>A </a:t>
            </a:r>
            <a:r>
              <a:rPr lang="en-IN" sz="2000" u="sng" dirty="0" smtClean="0">
                <a:solidFill>
                  <a:srgbClr val="008000"/>
                </a:solidFill>
              </a:rPr>
              <a:t>reorientation</a:t>
            </a:r>
            <a:r>
              <a:rPr lang="en-IN" sz="2000" dirty="0" smtClean="0">
                <a:solidFill>
                  <a:srgbClr val="008000"/>
                </a:solidFill>
              </a:rPr>
              <a:t> across the twin plane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000" dirty="0" smtClean="0"/>
          </a:p>
          <a:p>
            <a:pPr marL="269875" indent="-269875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0000FF"/>
                </a:solidFill>
              </a:rPr>
              <a:t>The atomic displacement for twinning is </a:t>
            </a:r>
            <a:r>
              <a:rPr lang="en-IN" sz="2000" u="sng" dirty="0" smtClean="0">
                <a:solidFill>
                  <a:srgbClr val="0000FF"/>
                </a:solidFill>
              </a:rPr>
              <a:t>less than the </a:t>
            </a:r>
            <a:r>
              <a:rPr lang="en-IN" sz="2000" u="sng" dirty="0" err="1" smtClean="0">
                <a:solidFill>
                  <a:srgbClr val="0000FF"/>
                </a:solidFill>
              </a:rPr>
              <a:t>interatomic</a:t>
            </a:r>
            <a:r>
              <a:rPr lang="en-IN" sz="2000" u="sng" dirty="0" smtClean="0">
                <a:solidFill>
                  <a:srgbClr val="0000FF"/>
                </a:solidFill>
              </a:rPr>
              <a:t> separation</a:t>
            </a:r>
            <a:endParaRPr lang="en-IN" sz="2000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/>
            <a:fld id="{D0DE4CFA-8EF3-4A0B-A4F2-9D6FDEF97324}" type="slidenum">
              <a:rPr lang="en-US" smtClean="0"/>
              <a:pPr algn="l"/>
              <a:t>33</a:t>
            </a:fld>
            <a:endParaRPr lang="en-US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251520" y="908720"/>
            <a:ext cx="5112568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Random crystallographic orientations of the numerous grains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8000"/>
                </a:solidFill>
              </a:rPr>
              <a:t>The direction of slip varies from one grain to another</a:t>
            </a:r>
          </a:p>
          <a:p>
            <a:pPr marL="360363" indent="-360363">
              <a:buFont typeface="Arial" pitchFamily="34" charset="0"/>
              <a:buChar char="•"/>
            </a:pPr>
            <a:endParaRPr lang="en-IN" sz="2400" dirty="0" smtClean="0"/>
          </a:p>
          <a:p>
            <a:pPr marL="360363" indent="-360363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0000FF"/>
                </a:solidFill>
              </a:rPr>
              <a:t>For each grain, dislocation motion occurs along the slip system that has the most </a:t>
            </a:r>
            <a:r>
              <a:rPr lang="en-IN" sz="2400" dirty="0" err="1" smtClean="0">
                <a:solidFill>
                  <a:srgbClr val="0000FF"/>
                </a:solidFill>
              </a:rPr>
              <a:t>favorable</a:t>
            </a:r>
            <a:r>
              <a:rPr lang="en-IN" sz="2400" dirty="0" smtClean="0">
                <a:solidFill>
                  <a:srgbClr val="0000FF"/>
                </a:solidFill>
              </a:rPr>
              <a:t> orientation (i.e., the highest shear stress)</a:t>
            </a:r>
            <a:endParaRPr lang="en-US" sz="24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717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0"/>
            <a:ext cx="8686800" cy="608012"/>
          </a:xfrm>
        </p:spPr>
        <p:txBody>
          <a:bodyPr/>
          <a:lstStyle/>
          <a:p>
            <a:r>
              <a:rPr lang="en-US" dirty="0" smtClean="0"/>
              <a:t>Slip Motion in </a:t>
            </a:r>
            <a:r>
              <a:rPr lang="en-US" dirty="0" err="1" smtClean="0"/>
              <a:t>Polycrystals</a:t>
            </a:r>
            <a:endParaRPr lang="en-US" dirty="0" smtClean="0"/>
          </a:p>
        </p:txBody>
      </p:sp>
      <p:graphicFrame>
        <p:nvGraphicFramePr>
          <p:cNvPr id="7170" name="AutoShape 2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4" name="Image" r:id="rId4" imgW="0" imgH="0" progId="Photoshop.Image.9">
                  <p:embed/>
                </p:oleObj>
              </mc:Choice>
              <mc:Fallback>
                <p:oleObj name="Image" r:id="rId4" imgW="0" imgH="0" progId="Photoshop.Image.9">
                  <p:embed/>
                  <p:pic>
                    <p:nvPicPr>
                      <p:cNvPr id="0" name="AutoShap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364088" y="476672"/>
            <a:ext cx="2798762" cy="5881688"/>
            <a:chOff x="2839" y="540"/>
            <a:chExt cx="1763" cy="3705"/>
          </a:xfrm>
        </p:grpSpPr>
        <p:graphicFrame>
          <p:nvGraphicFramePr>
            <p:cNvPr id="7171" name="Object 3"/>
            <p:cNvGraphicFramePr>
              <a:graphicFrameLocks noChangeAspect="1"/>
            </p:cNvGraphicFramePr>
            <p:nvPr/>
          </p:nvGraphicFramePr>
          <p:xfrm>
            <a:off x="2839" y="819"/>
            <a:ext cx="1753" cy="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25" name="Image" r:id="rId5" imgW="606245" imgH="1185474" progId="Photoshop.Image.9">
                    <p:embed/>
                  </p:oleObj>
                </mc:Choice>
                <mc:Fallback>
                  <p:oleObj name="Image" r:id="rId5" imgW="606245" imgH="1185474" progId="Photoshop.Image.9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" y="819"/>
                          <a:ext cx="1753" cy="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Line 12"/>
            <p:cNvSpPr>
              <a:spLocks noChangeShapeType="1"/>
            </p:cNvSpPr>
            <p:nvPr/>
          </p:nvSpPr>
          <p:spPr bwMode="auto">
            <a:xfrm>
              <a:off x="3738" y="3882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7" name="Line 13"/>
            <p:cNvSpPr>
              <a:spLocks noChangeShapeType="1"/>
            </p:cNvSpPr>
            <p:nvPr/>
          </p:nvSpPr>
          <p:spPr bwMode="auto">
            <a:xfrm flipV="1">
              <a:off x="3742" y="661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8" name="Text Box 14"/>
            <p:cNvSpPr txBox="1">
              <a:spLocks noChangeArrowheads="1"/>
            </p:cNvSpPr>
            <p:nvPr/>
          </p:nvSpPr>
          <p:spPr bwMode="auto">
            <a:xfrm>
              <a:off x="3748" y="540"/>
              <a:ext cx="251" cy="327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  <a:latin typeface="Symbol" pitchFamily="18" charset="2"/>
                </a:rPr>
                <a:t>s</a:t>
              </a:r>
            </a:p>
          </p:txBody>
        </p:sp>
        <p:sp>
          <p:nvSpPr>
            <p:cNvPr id="7179" name="Line 15"/>
            <p:cNvSpPr>
              <a:spLocks noChangeShapeType="1"/>
            </p:cNvSpPr>
            <p:nvPr/>
          </p:nvSpPr>
          <p:spPr bwMode="auto">
            <a:xfrm>
              <a:off x="2840" y="3784"/>
              <a:ext cx="1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80" name="Text Box 20"/>
            <p:cNvSpPr txBox="1">
              <a:spLocks noChangeArrowheads="1"/>
            </p:cNvSpPr>
            <p:nvPr/>
          </p:nvSpPr>
          <p:spPr bwMode="auto">
            <a:xfrm>
              <a:off x="3453" y="3660"/>
              <a:ext cx="62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Arial" pitchFamily="34" charset="0"/>
                </a:rPr>
                <a:t>300 </a:t>
              </a:r>
              <a:r>
                <a:rPr lang="en-US" sz="1800">
                  <a:latin typeface="Symbol" pitchFamily="18" charset="2"/>
                </a:rPr>
                <a:t>m</a:t>
              </a:r>
              <a:r>
                <a:rPr lang="en-US" sz="1800">
                  <a:latin typeface="Arial" pitchFamily="34" charset="0"/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f11_07_pg18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356914"/>
            <a:ext cx="4464496" cy="270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f11_07_pg186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During deformation, </a:t>
            </a:r>
            <a:r>
              <a:rPr lang="en-IN" u="sng" dirty="0" smtClean="0">
                <a:solidFill>
                  <a:srgbClr val="008000"/>
                </a:solidFill>
              </a:rPr>
              <a:t>mechanical integrity and coherency are maintained along the grain boundaries</a:t>
            </a:r>
            <a:r>
              <a:rPr lang="en-IN" dirty="0" smtClean="0">
                <a:solidFill>
                  <a:srgbClr val="008000"/>
                </a:solidFill>
              </a:rPr>
              <a:t> </a:t>
            </a:r>
            <a:r>
              <a:rPr lang="en-IN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en-IN" dirty="0" smtClean="0">
                <a:solidFill>
                  <a:srgbClr val="008000"/>
                </a:solidFill>
              </a:rPr>
              <a:t> the grain boundaries usually do not come apart or open up. </a:t>
            </a:r>
            <a:r>
              <a:rPr lang="en-IN" dirty="0" smtClean="0">
                <a:solidFill>
                  <a:srgbClr val="008000"/>
                </a:solidFill>
                <a:sym typeface="Wingdings" pitchFamily="2" charset="2"/>
              </a:rPr>
              <a:t></a:t>
            </a:r>
            <a:endParaRPr lang="en-IN" dirty="0" smtClean="0">
              <a:solidFill>
                <a:srgbClr val="008000"/>
              </a:solidFill>
            </a:endParaRPr>
          </a:p>
          <a:p>
            <a:r>
              <a:rPr lang="en-IN" u="sng" dirty="0" smtClean="0">
                <a:solidFill>
                  <a:srgbClr val="008000"/>
                </a:solidFill>
              </a:rPr>
              <a:t>each individual grain is constrained</a:t>
            </a:r>
            <a:r>
              <a:rPr lang="en-IN" dirty="0" smtClean="0">
                <a:solidFill>
                  <a:srgbClr val="008000"/>
                </a:solidFill>
              </a:rPr>
              <a:t>, to some degree</a:t>
            </a:r>
            <a:r>
              <a:rPr lang="en-IN" u="sng" dirty="0" smtClean="0">
                <a:solidFill>
                  <a:srgbClr val="008000"/>
                </a:solidFill>
              </a:rPr>
              <a:t>, in the shape it may assume</a:t>
            </a:r>
          </a:p>
          <a:p>
            <a:r>
              <a:rPr lang="en-IN" u="sng" dirty="0" smtClean="0">
                <a:solidFill>
                  <a:srgbClr val="008000"/>
                </a:solidFill>
              </a:rPr>
              <a:t>by its </a:t>
            </a:r>
            <a:r>
              <a:rPr lang="en-IN" u="sng" dirty="0" err="1" smtClean="0">
                <a:solidFill>
                  <a:srgbClr val="008000"/>
                </a:solidFill>
              </a:rPr>
              <a:t>neighboring</a:t>
            </a:r>
            <a:r>
              <a:rPr lang="en-IN" u="sng" dirty="0" smtClean="0">
                <a:solidFill>
                  <a:srgbClr val="008000"/>
                </a:solidFill>
              </a:rPr>
              <a:t> grains</a:t>
            </a:r>
            <a:r>
              <a:rPr lang="en-IN" dirty="0" smtClean="0">
                <a:solidFill>
                  <a:srgbClr val="008000"/>
                </a:solidFill>
              </a:rPr>
              <a:t>.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50851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Equiaxed</a:t>
            </a:r>
            <a:r>
              <a:rPr lang="en-US" dirty="0" smtClean="0">
                <a:solidFill>
                  <a:srgbClr val="008000"/>
                </a:solidFill>
              </a:rPr>
              <a:t> grains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508518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Elongated grains</a:t>
            </a:r>
            <a:endParaRPr lang="en-IN" dirty="0">
              <a:solidFill>
                <a:srgbClr val="008000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4106709" y="5269850"/>
            <a:ext cx="609307" cy="15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58924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Even though a single grain may be </a:t>
            </a:r>
            <a:r>
              <a:rPr lang="en-IN" sz="2000" dirty="0" err="1" smtClean="0">
                <a:solidFill>
                  <a:srgbClr val="002060"/>
                </a:solidFill>
              </a:rPr>
              <a:t>favorably</a:t>
            </a:r>
            <a:r>
              <a:rPr lang="en-IN" sz="2000" dirty="0" smtClean="0">
                <a:solidFill>
                  <a:srgbClr val="002060"/>
                </a:solidFill>
              </a:rPr>
              <a:t> oriented with the applied stress for slip, it cannot deform until the adjacent and less </a:t>
            </a:r>
            <a:r>
              <a:rPr lang="en-IN" sz="2000" dirty="0" err="1" smtClean="0">
                <a:solidFill>
                  <a:srgbClr val="002060"/>
                </a:solidFill>
              </a:rPr>
              <a:t>favorably</a:t>
            </a:r>
            <a:r>
              <a:rPr lang="en-IN" sz="2000" dirty="0" smtClean="0">
                <a:solidFill>
                  <a:srgbClr val="002060"/>
                </a:solidFill>
              </a:rPr>
              <a:t> oriented grains are capable of slip also; this requires </a:t>
            </a:r>
            <a:r>
              <a:rPr lang="en-IN" sz="2000" b="1" u="sng" dirty="0" smtClean="0">
                <a:solidFill>
                  <a:srgbClr val="002060"/>
                </a:solidFill>
              </a:rPr>
              <a:t>a higher applied stress level</a:t>
            </a:r>
            <a:r>
              <a:rPr lang="en-IN" sz="2000" dirty="0" smtClean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 txBox="1">
            <a:spLocks noChangeArrowheads="1"/>
          </p:cNvSpPr>
          <p:nvPr/>
        </p:nvSpPr>
        <p:spPr bwMode="auto">
          <a:xfrm>
            <a:off x="609600" y="-31541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Deformation in polycrystals</a:t>
            </a:r>
            <a:endParaRPr kumimoji="0" lang="en-US" sz="4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990600" y="1844824"/>
            <a:ext cx="51632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Arial" pitchFamily="34" charset="0"/>
              </a:rPr>
              <a:t>•  How do we increase strength?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4584"/>
            <a:ext cx="9144000" cy="968152"/>
          </a:xfrm>
        </p:spPr>
        <p:txBody>
          <a:bodyPr/>
          <a:lstStyle/>
          <a:p>
            <a:r>
              <a:rPr lang="en-US" dirty="0" smtClean="0"/>
              <a:t>Strengthening Mechanisms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90600" y="2855258"/>
            <a:ext cx="724236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8000"/>
                </a:solidFill>
                <a:latin typeface="Arial" pitchFamily="34" charset="0"/>
              </a:rPr>
              <a:t>•  Strength is increased by making dislocation</a:t>
            </a:r>
          </a:p>
          <a:p>
            <a:pPr algn="l"/>
            <a:r>
              <a:rPr lang="en-US" sz="2800" dirty="0">
                <a:solidFill>
                  <a:srgbClr val="008000"/>
                </a:solidFill>
                <a:latin typeface="Arial" pitchFamily="34" charset="0"/>
              </a:rPr>
              <a:t>     motion difficult.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90600" y="4221088"/>
            <a:ext cx="7811369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• 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</a:rPr>
              <a:t>Particular ways to increase strength are to:</a:t>
            </a:r>
          </a:p>
          <a:p>
            <a:pPr algn="l"/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--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solid solution strengthening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    --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</a:rPr>
              <a:t>Strain hardening/ Work hardening/ Cold work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 --</a:t>
            </a:r>
            <a:r>
              <a:rPr lang="en-US" sz="2800" dirty="0" smtClean="0">
                <a:solidFill>
                  <a:schemeClr val="accent2"/>
                </a:solidFill>
              </a:rPr>
              <a:t>precipitation hardening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    --</a:t>
            </a:r>
            <a:r>
              <a:rPr lang="en-US" sz="2800" dirty="0" smtClean="0">
                <a:solidFill>
                  <a:schemeClr val="accent2"/>
                </a:solidFill>
              </a:rPr>
              <a:t>decrease grain size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395536" y="1340768"/>
            <a:ext cx="45935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itchFamily="34" charset="0"/>
              </a:rPr>
              <a:t>ISSUES TO ADDRESS...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694"/>
            <a:ext cx="8229600" cy="3874442"/>
          </a:xfrm>
        </p:spPr>
        <p:txBody>
          <a:bodyPr/>
          <a:lstStyle/>
          <a:p>
            <a:r>
              <a:rPr lang="en-US" sz="7200" dirty="0" smtClean="0">
                <a:solidFill>
                  <a:srgbClr val="0070C0"/>
                </a:solidFill>
              </a:rPr>
              <a:t>Strengthening Mechanisms</a:t>
            </a:r>
            <a:endParaRPr lang="en-IN" sz="7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Strengthening Mechanisms :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795463"/>
            <a:ext cx="7772400" cy="4648200"/>
          </a:xfrm>
          <a:noFill/>
          <a:ln/>
        </p:spPr>
        <p:txBody>
          <a:bodyPr/>
          <a:lstStyle/>
          <a:p>
            <a:pPr marL="609600" indent="-609600">
              <a:buClr>
                <a:srgbClr val="000000"/>
              </a:buClr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Solid Solution </a:t>
            </a:r>
            <a:r>
              <a:rPr lang="en-US" dirty="0" smtClean="0">
                <a:solidFill>
                  <a:srgbClr val="000099"/>
                </a:solidFill>
              </a:rPr>
              <a:t>Strengthening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Strain </a:t>
            </a:r>
            <a:r>
              <a:rPr lang="en-US" dirty="0" smtClean="0">
                <a:solidFill>
                  <a:srgbClr val="000099"/>
                </a:solidFill>
              </a:rPr>
              <a:t>Hardening</a:t>
            </a: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Precipitation Hardening 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Grain Boundary Strengthening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Strengthening Mechanisms :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795463"/>
            <a:ext cx="7772400" cy="4648200"/>
          </a:xfrm>
          <a:noFill/>
          <a:ln/>
        </p:spPr>
        <p:txBody>
          <a:bodyPr/>
          <a:lstStyle/>
          <a:p>
            <a:pPr marL="609600" indent="-609600">
              <a:buClr>
                <a:srgbClr val="000000"/>
              </a:buClr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rgbClr val="000099"/>
                </a:solidFill>
              </a:rPr>
              <a:t>Solid Solution </a:t>
            </a:r>
            <a:r>
              <a:rPr lang="en-US" dirty="0" smtClean="0">
                <a:solidFill>
                  <a:srgbClr val="000099"/>
                </a:solidFill>
              </a:rPr>
              <a:t>Strengthening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Hardening</a:t>
            </a: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Precipitation Hardening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Grain Boundary Strengthening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g 7_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5575" y="1736725"/>
            <a:ext cx="6403975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Stress Concentration at Dislocations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69013" y="5541963"/>
            <a:ext cx="1722437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Adapted from Fig. 7.4,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0"/>
            <a:ext cx="8229600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Strengthening by Alloying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Plastic Deformation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B050"/>
                </a:solidFill>
              </a:rPr>
              <a:t>Plastic deformation corresponds to the motion of large numbers of dislocations.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915053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Let’s see what happens when one dislocation is created and moves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Fig 7_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649763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Strengthening by Alloying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9425" y="1203325"/>
            <a:ext cx="8294688" cy="1138238"/>
          </a:xfrm>
        </p:spPr>
        <p:txBody>
          <a:bodyPr/>
          <a:lstStyle/>
          <a:p>
            <a:pPr eaLnBrk="1" hangingPunct="1"/>
            <a:r>
              <a:rPr lang="en-US" sz="2000" b="1" smtClean="0"/>
              <a:t>small impurities tend to concentrate at dislocations on the “Compressive stress side”</a:t>
            </a:r>
          </a:p>
          <a:p>
            <a:pPr eaLnBrk="1" hangingPunct="1"/>
            <a:r>
              <a:rPr lang="en-US" sz="2000" b="1" smtClean="0"/>
              <a:t>reduce mobility of dislocation </a:t>
            </a:r>
            <a:r>
              <a:rPr lang="en-US" sz="2000" b="1" smtClean="0">
                <a:sym typeface="Symbol" pitchFamily="18" charset="2"/>
              </a:rPr>
              <a:t></a:t>
            </a:r>
            <a:r>
              <a:rPr lang="en-US" sz="2000" b="1" smtClean="0"/>
              <a:t> increase strength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11425" y="569912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Adapted from Fig. 7.17,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Fig 7_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819400"/>
            <a:ext cx="70231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Strengthening by alloying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909638"/>
          </a:xfrm>
        </p:spPr>
        <p:txBody>
          <a:bodyPr/>
          <a:lstStyle/>
          <a:p>
            <a:pPr eaLnBrk="1" hangingPunct="1"/>
            <a:r>
              <a:rPr lang="en-US" sz="2800" smtClean="0"/>
              <a:t>Large impurities concentrate at dislocations on “Tensile Stress” side – pinning dislocation</a:t>
            </a:r>
            <a:endParaRPr lang="en-US" smtClean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514600" y="5867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Adapted from Fig. 7.18, </a:t>
            </a:r>
            <a:r>
              <a:rPr lang="en-US" sz="1200" i="1">
                <a:solidFill>
                  <a:srgbClr val="000000"/>
                </a:solidFill>
              </a:rPr>
              <a:t>Callister 7e.</a:t>
            </a:r>
            <a:r>
              <a:rPr lang="en-US" sz="12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Example:  Solid Solution</a:t>
            </a:r>
            <a:br>
              <a:rPr lang="en-US" dirty="0" smtClean="0"/>
            </a:br>
            <a:r>
              <a:rPr lang="en-US" dirty="0" smtClean="0"/>
              <a:t>Strengthening in Copper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1374775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800" dirty="0">
                <a:latin typeface="Arial" pitchFamily="34" charset="0"/>
              </a:rPr>
              <a:t>•  Tensile strength &amp; yield strength increase with wt% Ni.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04825" y="4848225"/>
            <a:ext cx="288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•  Empirical relation: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04825" y="5416550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•  Alloying increases </a:t>
            </a: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sz="2800" i="1" baseline="-10000">
                <a:solidFill>
                  <a:schemeClr val="accent2"/>
                </a:solidFill>
                <a:latin typeface="Arial" pitchFamily="34" charset="0"/>
              </a:rPr>
              <a:t>y</a:t>
            </a:r>
            <a:r>
              <a:rPr lang="en-US">
                <a:latin typeface="Arial" pitchFamily="34" charset="0"/>
              </a:rPr>
              <a:t> and </a:t>
            </a:r>
            <a:r>
              <a:rPr lang="en-US" i="1">
                <a:solidFill>
                  <a:schemeClr val="tx2"/>
                </a:solidFill>
                <a:latin typeface="Arial" pitchFamily="34" charset="0"/>
              </a:rPr>
              <a:t>TS</a:t>
            </a:r>
            <a:r>
              <a:rPr lang="en-US">
                <a:latin typeface="Arial" pitchFamily="34" charset="0"/>
              </a:rPr>
              <a:t>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83025" y="4810125"/>
          <a:ext cx="1341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4" name="Equation" r:id="rId4" imgW="609480" imgH="253800" progId="Equation.3">
                  <p:embed/>
                </p:oleObj>
              </mc:Choice>
              <mc:Fallback>
                <p:oleObj name="Equation" r:id="rId4" imgW="60948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4810125"/>
                        <a:ext cx="1341438" cy="558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874713" y="2024063"/>
            <a:ext cx="3024188" cy="2465388"/>
            <a:chOff x="551" y="1275"/>
            <a:chExt cx="1905" cy="1553"/>
          </a:xfrm>
        </p:grpSpPr>
        <p:sp>
          <p:nvSpPr>
            <p:cNvPr id="9245" name="Rectangle 32"/>
            <p:cNvSpPr>
              <a:spLocks noChangeArrowheads="1"/>
            </p:cNvSpPr>
            <p:nvPr/>
          </p:nvSpPr>
          <p:spPr bwMode="auto">
            <a:xfrm rot="-5400000">
              <a:off x="-91" y="1917"/>
              <a:ext cx="145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AA0000"/>
                  </a:solidFill>
                  <a:latin typeface="Arial" pitchFamily="34" charset="0"/>
                </a:rPr>
                <a:t>Tensile strength (MPa)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6" name="Rectangle 33"/>
            <p:cNvSpPr>
              <a:spLocks noChangeArrowheads="1"/>
            </p:cNvSpPr>
            <p:nvPr/>
          </p:nvSpPr>
          <p:spPr bwMode="auto">
            <a:xfrm>
              <a:off x="998" y="2654"/>
              <a:ext cx="49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9900"/>
                  </a:solidFill>
                  <a:latin typeface="Arial" pitchFamily="34" charset="0"/>
                </a:rPr>
                <a:t>wt.% </a:t>
              </a:r>
              <a:r>
                <a:rPr lang="en-US" sz="1800" dirty="0" smtClean="0">
                  <a:solidFill>
                    <a:srgbClr val="009900"/>
                  </a:solidFill>
                  <a:latin typeface="Arial" pitchFamily="34" charset="0"/>
                </a:rPr>
                <a:t>Ni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47" name="Rectangle 34"/>
            <p:cNvSpPr>
              <a:spLocks noChangeArrowheads="1"/>
            </p:cNvSpPr>
            <p:nvPr/>
          </p:nvSpPr>
          <p:spPr bwMode="auto">
            <a:xfrm>
              <a:off x="1066" y="1354"/>
              <a:ext cx="1288" cy="1104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5"/>
            <p:cNvSpPr>
              <a:spLocks noChangeShapeType="1"/>
            </p:cNvSpPr>
            <p:nvPr/>
          </p:nvSpPr>
          <p:spPr bwMode="auto">
            <a:xfrm>
              <a:off x="1070" y="1566"/>
              <a:ext cx="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49" name="Line 36"/>
            <p:cNvSpPr>
              <a:spLocks noChangeShapeType="1"/>
            </p:cNvSpPr>
            <p:nvPr/>
          </p:nvSpPr>
          <p:spPr bwMode="auto">
            <a:xfrm>
              <a:off x="1070" y="2006"/>
              <a:ext cx="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50" name="Line 37"/>
            <p:cNvSpPr>
              <a:spLocks noChangeShapeType="1"/>
            </p:cNvSpPr>
            <p:nvPr/>
          </p:nvSpPr>
          <p:spPr bwMode="auto">
            <a:xfrm>
              <a:off x="1326" y="2382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51" name="Line 38"/>
            <p:cNvSpPr>
              <a:spLocks noChangeShapeType="1"/>
            </p:cNvSpPr>
            <p:nvPr/>
          </p:nvSpPr>
          <p:spPr bwMode="auto">
            <a:xfrm>
              <a:off x="1582" y="2382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52" name="Line 39"/>
            <p:cNvSpPr>
              <a:spLocks noChangeShapeType="1"/>
            </p:cNvSpPr>
            <p:nvPr/>
          </p:nvSpPr>
          <p:spPr bwMode="auto">
            <a:xfrm>
              <a:off x="1838" y="2382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53" name="Line 40"/>
            <p:cNvSpPr>
              <a:spLocks noChangeShapeType="1"/>
            </p:cNvSpPr>
            <p:nvPr/>
          </p:nvSpPr>
          <p:spPr bwMode="auto">
            <a:xfrm>
              <a:off x="2086" y="2382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54" name="Rectangle 41"/>
            <p:cNvSpPr>
              <a:spLocks noChangeArrowheads="1"/>
            </p:cNvSpPr>
            <p:nvPr/>
          </p:nvSpPr>
          <p:spPr bwMode="auto">
            <a:xfrm>
              <a:off x="758" y="235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200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55" name="Rectangle 42"/>
            <p:cNvSpPr>
              <a:spLocks noChangeArrowheads="1"/>
            </p:cNvSpPr>
            <p:nvPr/>
          </p:nvSpPr>
          <p:spPr bwMode="auto">
            <a:xfrm>
              <a:off x="766" y="191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300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56" name="Rectangle 43"/>
            <p:cNvSpPr>
              <a:spLocks noChangeArrowheads="1"/>
            </p:cNvSpPr>
            <p:nvPr/>
          </p:nvSpPr>
          <p:spPr bwMode="auto">
            <a:xfrm>
              <a:off x="766" y="149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400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57" name="Rectangle 44"/>
            <p:cNvSpPr>
              <a:spLocks noChangeArrowheads="1"/>
            </p:cNvSpPr>
            <p:nvPr/>
          </p:nvSpPr>
          <p:spPr bwMode="auto">
            <a:xfrm>
              <a:off x="1030" y="2462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58" name="Rectangle 45"/>
            <p:cNvSpPr>
              <a:spLocks noChangeArrowheads="1"/>
            </p:cNvSpPr>
            <p:nvPr/>
          </p:nvSpPr>
          <p:spPr bwMode="auto">
            <a:xfrm>
              <a:off x="1208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59" name="Rectangle 46"/>
            <p:cNvSpPr>
              <a:spLocks noChangeArrowheads="1"/>
            </p:cNvSpPr>
            <p:nvPr/>
          </p:nvSpPr>
          <p:spPr bwMode="auto">
            <a:xfrm>
              <a:off x="1475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20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60" name="Rectangle 47"/>
            <p:cNvSpPr>
              <a:spLocks noChangeArrowheads="1"/>
            </p:cNvSpPr>
            <p:nvPr/>
          </p:nvSpPr>
          <p:spPr bwMode="auto">
            <a:xfrm>
              <a:off x="1743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30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61" name="Rectangle 48"/>
            <p:cNvSpPr>
              <a:spLocks noChangeArrowheads="1"/>
            </p:cNvSpPr>
            <p:nvPr/>
          </p:nvSpPr>
          <p:spPr bwMode="auto">
            <a:xfrm>
              <a:off x="2010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40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62" name="Rectangle 49"/>
            <p:cNvSpPr>
              <a:spLocks noChangeArrowheads="1"/>
            </p:cNvSpPr>
            <p:nvPr/>
          </p:nvSpPr>
          <p:spPr bwMode="auto">
            <a:xfrm>
              <a:off x="2278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50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63" name="Freeform 52"/>
            <p:cNvSpPr>
              <a:spLocks/>
            </p:cNvSpPr>
            <p:nvPr/>
          </p:nvSpPr>
          <p:spPr bwMode="auto">
            <a:xfrm>
              <a:off x="1070" y="1518"/>
              <a:ext cx="1280" cy="850"/>
            </a:xfrm>
            <a:custGeom>
              <a:avLst/>
              <a:gdLst>
                <a:gd name="T0" fmla="*/ 0 w 1280"/>
                <a:gd name="T1" fmla="*/ 850 h 850"/>
                <a:gd name="T2" fmla="*/ 173 w 1280"/>
                <a:gd name="T3" fmla="*/ 585 h 850"/>
                <a:gd name="T4" fmla="*/ 521 w 1280"/>
                <a:gd name="T5" fmla="*/ 301 h 850"/>
                <a:gd name="T6" fmla="*/ 987 w 1280"/>
                <a:gd name="T7" fmla="*/ 64 h 850"/>
                <a:gd name="T8" fmla="*/ 1280 w 1280"/>
                <a:gd name="T9" fmla="*/ 0 h 8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0"/>
                <a:gd name="T16" fmla="*/ 0 h 850"/>
                <a:gd name="T17" fmla="*/ 1280 w 1280"/>
                <a:gd name="T18" fmla="*/ 850 h 8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0" h="850">
                  <a:moveTo>
                    <a:pt x="0" y="850"/>
                  </a:moveTo>
                  <a:cubicBezTo>
                    <a:pt x="43" y="763"/>
                    <a:pt x="86" y="676"/>
                    <a:pt x="173" y="585"/>
                  </a:cubicBezTo>
                  <a:cubicBezTo>
                    <a:pt x="260" y="494"/>
                    <a:pt x="385" y="388"/>
                    <a:pt x="521" y="301"/>
                  </a:cubicBezTo>
                  <a:cubicBezTo>
                    <a:pt x="657" y="214"/>
                    <a:pt x="861" y="114"/>
                    <a:pt x="987" y="64"/>
                  </a:cubicBezTo>
                  <a:cubicBezTo>
                    <a:pt x="1113" y="14"/>
                    <a:pt x="1196" y="7"/>
                    <a:pt x="1280" y="0"/>
                  </a:cubicBezTo>
                </a:path>
              </a:pathLst>
            </a:custGeom>
            <a:noFill/>
            <a:ln w="38100">
              <a:solidFill>
                <a:srgbClr val="AA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305299" y="1990725"/>
            <a:ext cx="3073400" cy="2498726"/>
            <a:chOff x="2712" y="1254"/>
            <a:chExt cx="1936" cy="1574"/>
          </a:xfrm>
        </p:grpSpPr>
        <p:sp>
          <p:nvSpPr>
            <p:cNvPr id="9225" name="Rectangle 10"/>
            <p:cNvSpPr>
              <a:spLocks noChangeArrowheads="1"/>
            </p:cNvSpPr>
            <p:nvPr/>
          </p:nvSpPr>
          <p:spPr bwMode="auto">
            <a:xfrm rot="-5400000">
              <a:off x="2142" y="1915"/>
              <a:ext cx="131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AA"/>
                  </a:solidFill>
                  <a:latin typeface="Arial" pitchFamily="34" charset="0"/>
                </a:rPr>
                <a:t>Yield strength (MPa)</a:t>
              </a:r>
            </a:p>
          </p:txBody>
        </p:sp>
        <p:sp>
          <p:nvSpPr>
            <p:cNvPr id="9226" name="Rectangle 11"/>
            <p:cNvSpPr>
              <a:spLocks noChangeArrowheads="1"/>
            </p:cNvSpPr>
            <p:nvPr/>
          </p:nvSpPr>
          <p:spPr bwMode="auto">
            <a:xfrm>
              <a:off x="3238" y="2654"/>
              <a:ext cx="4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 err="1">
                  <a:solidFill>
                    <a:srgbClr val="009900"/>
                  </a:solidFill>
                  <a:latin typeface="Arial" pitchFamily="34" charset="0"/>
                </a:rPr>
                <a:t>wt.%</a:t>
              </a:r>
              <a:r>
                <a:rPr lang="en-US" sz="1800" dirty="0" err="1" smtClean="0">
                  <a:solidFill>
                    <a:srgbClr val="009900"/>
                  </a:solidFill>
                  <a:latin typeface="Arial" pitchFamily="34" charset="0"/>
                </a:rPr>
                <a:t>Ni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3266" y="1346"/>
              <a:ext cx="1280" cy="108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4"/>
            <p:cNvSpPr>
              <a:spLocks noChangeShapeType="1"/>
            </p:cNvSpPr>
            <p:nvPr/>
          </p:nvSpPr>
          <p:spPr bwMode="auto">
            <a:xfrm>
              <a:off x="3222" y="2430"/>
              <a:ext cx="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29" name="Line 15"/>
            <p:cNvSpPr>
              <a:spLocks noChangeShapeType="1"/>
            </p:cNvSpPr>
            <p:nvPr/>
          </p:nvSpPr>
          <p:spPr bwMode="auto">
            <a:xfrm>
              <a:off x="3518" y="2360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30" name="Line 16"/>
            <p:cNvSpPr>
              <a:spLocks noChangeShapeType="1"/>
            </p:cNvSpPr>
            <p:nvPr/>
          </p:nvSpPr>
          <p:spPr bwMode="auto">
            <a:xfrm>
              <a:off x="3774" y="2360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31" name="Line 17"/>
            <p:cNvSpPr>
              <a:spLocks noChangeShapeType="1"/>
            </p:cNvSpPr>
            <p:nvPr/>
          </p:nvSpPr>
          <p:spPr bwMode="auto">
            <a:xfrm>
              <a:off x="4022" y="2360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32" name="Line 18"/>
            <p:cNvSpPr>
              <a:spLocks noChangeShapeType="1"/>
            </p:cNvSpPr>
            <p:nvPr/>
          </p:nvSpPr>
          <p:spPr bwMode="auto">
            <a:xfrm>
              <a:off x="4278" y="2360"/>
              <a:ext cx="1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33" name="Rectangle 19"/>
            <p:cNvSpPr>
              <a:spLocks noChangeArrowheads="1"/>
            </p:cNvSpPr>
            <p:nvPr/>
          </p:nvSpPr>
          <p:spPr bwMode="auto">
            <a:xfrm>
              <a:off x="3022" y="233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60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4" name="Rectangle 20"/>
            <p:cNvSpPr>
              <a:spLocks noChangeArrowheads="1"/>
            </p:cNvSpPr>
            <p:nvPr/>
          </p:nvSpPr>
          <p:spPr bwMode="auto">
            <a:xfrm>
              <a:off x="2926" y="179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120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5" name="Rectangle 21"/>
            <p:cNvSpPr>
              <a:spLocks noChangeArrowheads="1"/>
            </p:cNvSpPr>
            <p:nvPr/>
          </p:nvSpPr>
          <p:spPr bwMode="auto">
            <a:xfrm>
              <a:off x="2926" y="125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180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6" name="Rectangle 22"/>
            <p:cNvSpPr>
              <a:spLocks noChangeArrowheads="1"/>
            </p:cNvSpPr>
            <p:nvPr/>
          </p:nvSpPr>
          <p:spPr bwMode="auto">
            <a:xfrm>
              <a:off x="3222" y="2462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7" name="Rectangle 23"/>
            <p:cNvSpPr>
              <a:spLocks noChangeArrowheads="1"/>
            </p:cNvSpPr>
            <p:nvPr/>
          </p:nvSpPr>
          <p:spPr bwMode="auto">
            <a:xfrm>
              <a:off x="3398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8" name="Rectangle 24"/>
            <p:cNvSpPr>
              <a:spLocks noChangeArrowheads="1"/>
            </p:cNvSpPr>
            <p:nvPr/>
          </p:nvSpPr>
          <p:spPr bwMode="auto">
            <a:xfrm>
              <a:off x="3670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20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39" name="Rectangle 25"/>
            <p:cNvSpPr>
              <a:spLocks noChangeArrowheads="1"/>
            </p:cNvSpPr>
            <p:nvPr/>
          </p:nvSpPr>
          <p:spPr bwMode="auto">
            <a:xfrm>
              <a:off x="3934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30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0" name="Rectangle 26"/>
            <p:cNvSpPr>
              <a:spLocks noChangeArrowheads="1"/>
            </p:cNvSpPr>
            <p:nvPr/>
          </p:nvSpPr>
          <p:spPr bwMode="auto">
            <a:xfrm>
              <a:off x="4206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40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1" name="Rectangle 27"/>
            <p:cNvSpPr>
              <a:spLocks noChangeArrowheads="1"/>
            </p:cNvSpPr>
            <p:nvPr/>
          </p:nvSpPr>
          <p:spPr bwMode="auto">
            <a:xfrm>
              <a:off x="4470" y="246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pitchFamily="34" charset="0"/>
                </a:rPr>
                <a:t>50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42" name="Line 28"/>
            <p:cNvSpPr>
              <a:spLocks noChangeShapeType="1"/>
            </p:cNvSpPr>
            <p:nvPr/>
          </p:nvSpPr>
          <p:spPr bwMode="auto">
            <a:xfrm>
              <a:off x="3222" y="1886"/>
              <a:ext cx="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43" name="Line 29"/>
            <p:cNvSpPr>
              <a:spLocks noChangeShapeType="1"/>
            </p:cNvSpPr>
            <p:nvPr/>
          </p:nvSpPr>
          <p:spPr bwMode="auto">
            <a:xfrm>
              <a:off x="3222" y="1349"/>
              <a:ext cx="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44" name="Freeform 55"/>
            <p:cNvSpPr>
              <a:spLocks/>
            </p:cNvSpPr>
            <p:nvPr/>
          </p:nvSpPr>
          <p:spPr bwMode="auto">
            <a:xfrm>
              <a:off x="3273" y="1472"/>
              <a:ext cx="1271" cy="841"/>
            </a:xfrm>
            <a:custGeom>
              <a:avLst/>
              <a:gdLst>
                <a:gd name="T0" fmla="*/ 0 w 1271"/>
                <a:gd name="T1" fmla="*/ 841 h 841"/>
                <a:gd name="T2" fmla="*/ 293 w 1271"/>
                <a:gd name="T3" fmla="*/ 530 h 841"/>
                <a:gd name="T4" fmla="*/ 667 w 1271"/>
                <a:gd name="T5" fmla="*/ 247 h 841"/>
                <a:gd name="T6" fmla="*/ 1271 w 1271"/>
                <a:gd name="T7" fmla="*/ 0 h 8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1"/>
                <a:gd name="T13" fmla="*/ 0 h 841"/>
                <a:gd name="T14" fmla="*/ 1271 w 1271"/>
                <a:gd name="T15" fmla="*/ 841 h 8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1" h="841">
                  <a:moveTo>
                    <a:pt x="0" y="841"/>
                  </a:moveTo>
                  <a:cubicBezTo>
                    <a:pt x="91" y="735"/>
                    <a:pt x="182" y="629"/>
                    <a:pt x="293" y="530"/>
                  </a:cubicBezTo>
                  <a:cubicBezTo>
                    <a:pt x="404" y="431"/>
                    <a:pt x="504" y="335"/>
                    <a:pt x="667" y="247"/>
                  </a:cubicBezTo>
                  <a:cubicBezTo>
                    <a:pt x="830" y="159"/>
                    <a:pt x="1050" y="79"/>
                    <a:pt x="1271" y="0"/>
                  </a:cubicBezTo>
                </a:path>
              </a:pathLst>
            </a:custGeom>
            <a:noFill/>
            <a:ln w="38100">
              <a:solidFill>
                <a:srgbClr val="0000A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Strengthening Mechanisms :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795463"/>
            <a:ext cx="7772400" cy="4648200"/>
          </a:xfrm>
          <a:noFill/>
          <a:ln/>
        </p:spPr>
        <p:txBody>
          <a:bodyPr/>
          <a:lstStyle/>
          <a:p>
            <a:pPr marL="609600" indent="-609600">
              <a:buClr>
                <a:srgbClr val="000000"/>
              </a:buClr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Solid Solution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Strengthening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Strain </a:t>
            </a:r>
            <a:r>
              <a:rPr lang="en-US" dirty="0" smtClean="0">
                <a:solidFill>
                  <a:srgbClr val="0000FF"/>
                </a:solidFill>
              </a:rPr>
              <a:t>Hardening</a:t>
            </a: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Precipitation Hardening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Grain Boundary Strengthening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360040" y="260648"/>
            <a:ext cx="9972600" cy="936104"/>
          </a:xfrm>
        </p:spPr>
        <p:txBody>
          <a:bodyPr/>
          <a:lstStyle/>
          <a:p>
            <a:r>
              <a:rPr lang="en-US" dirty="0" smtClean="0"/>
              <a:t>Strengthening through Strain hardening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9512" y="1916832"/>
            <a:ext cx="8964488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69875" indent="-269875" algn="l"/>
            <a:r>
              <a:rPr lang="en-US" sz="2800" dirty="0">
                <a:latin typeface="Arial" pitchFamily="34" charset="0"/>
              </a:rPr>
              <a:t>•  </a:t>
            </a:r>
            <a:r>
              <a:rPr lang="en-US" sz="2800" dirty="0" smtClean="0">
                <a:solidFill>
                  <a:srgbClr val="008000"/>
                </a:solidFill>
                <a:latin typeface="Arial" pitchFamily="34" charset="0"/>
              </a:rPr>
              <a:t>Also called Work hardening</a:t>
            </a:r>
          </a:p>
          <a:p>
            <a:pPr marL="269875" indent="-269875" algn="l">
              <a:buFont typeface="Arial" pitchFamily="34" charset="0"/>
              <a:buChar char="•"/>
            </a:pPr>
            <a:endParaRPr lang="en-US" sz="2800" dirty="0" smtClean="0"/>
          </a:p>
          <a:p>
            <a:pPr marL="269875" indent="-26987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E389C"/>
                </a:solidFill>
              </a:rPr>
              <a:t>Also termed as Cold working: Because, </a:t>
            </a:r>
            <a:r>
              <a:rPr lang="en-IN" sz="2800" dirty="0" smtClean="0">
                <a:solidFill>
                  <a:srgbClr val="CE389C"/>
                </a:solidFill>
              </a:rPr>
              <a:t>the temperature at which deformation takes place is ‘‘cold’’ relative to the absolute melting temperature of the metal</a:t>
            </a:r>
            <a:endParaRPr lang="en-US" sz="2800" dirty="0" smtClean="0">
              <a:solidFill>
                <a:srgbClr val="CE389C"/>
              </a:solidFill>
              <a:latin typeface="Arial" pitchFamily="34" charset="0"/>
            </a:endParaRPr>
          </a:p>
          <a:p>
            <a:pPr marL="269875" indent="-269875" algn="l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</a:endParaRPr>
          </a:p>
          <a:p>
            <a:pPr marL="269875" indent="-26987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9900"/>
                </a:solidFill>
                <a:latin typeface="Arial" pitchFamily="34" charset="0"/>
              </a:rPr>
              <a:t>Most metals strain harden at room temperature</a:t>
            </a:r>
          </a:p>
          <a:p>
            <a:pPr marL="269875" indent="-269875" algn="l">
              <a:buFont typeface="Arial" pitchFamily="34" charset="0"/>
              <a:buChar char="•"/>
            </a:pPr>
            <a:endParaRPr lang="en-US" sz="2800" dirty="0" smtClean="0">
              <a:solidFill>
                <a:srgbClr val="FF9900"/>
              </a:solidFill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Often utilized commercially to enhance the mechanical properties of metals during fabrication procedures.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496" y="818709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Phenomenon whereby a ductile metal becomes harder and stronger as it is plastically deformed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-360040" y="260648"/>
            <a:ext cx="9972600" cy="936104"/>
          </a:xfrm>
        </p:spPr>
        <p:txBody>
          <a:bodyPr/>
          <a:lstStyle/>
          <a:p>
            <a:r>
              <a:rPr lang="en-US" dirty="0" smtClean="0"/>
              <a:t>Strengthening through Strain hardening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51520" y="908720"/>
            <a:ext cx="8077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Common forming operations change the cross sectional area:</a:t>
            </a:r>
            <a:endParaRPr lang="en-US" sz="2800" dirty="0">
              <a:solidFill>
                <a:srgbClr val="0000FF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81050" y="1748532"/>
            <a:ext cx="3086100" cy="1968500"/>
            <a:chOff x="492" y="1584"/>
            <a:chExt cx="1944" cy="1240"/>
          </a:xfrm>
        </p:grpSpPr>
        <p:sp>
          <p:nvSpPr>
            <p:cNvPr id="11361" name="Rectangle 8"/>
            <p:cNvSpPr>
              <a:spLocks noChangeArrowheads="1"/>
            </p:cNvSpPr>
            <p:nvPr/>
          </p:nvSpPr>
          <p:spPr bwMode="auto">
            <a:xfrm>
              <a:off x="576" y="1680"/>
              <a:ext cx="72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chemeClr val="accent2"/>
                  </a:solidFill>
                  <a:latin typeface="Arial" pitchFamily="34" charset="0"/>
                </a:rPr>
                <a:t>-Forging</a:t>
              </a:r>
              <a:endParaRPr lang="en-US" sz="22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362" name="AutoShape 9"/>
            <p:cNvSpPr>
              <a:spLocks noChangeAspect="1" noChangeArrowheads="1" noTextEdit="1"/>
            </p:cNvSpPr>
            <p:nvPr/>
          </p:nvSpPr>
          <p:spPr bwMode="auto">
            <a:xfrm>
              <a:off x="492" y="1584"/>
              <a:ext cx="1944" cy="1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63" name="Rectangle 10"/>
            <p:cNvSpPr>
              <a:spLocks noChangeArrowheads="1"/>
            </p:cNvSpPr>
            <p:nvPr/>
          </p:nvSpPr>
          <p:spPr bwMode="auto">
            <a:xfrm>
              <a:off x="1492" y="2128"/>
              <a:ext cx="504" cy="152"/>
            </a:xfrm>
            <a:prstGeom prst="rect">
              <a:avLst/>
            </a:prstGeom>
            <a:solidFill>
              <a:srgbClr val="AA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64" name="Rectangle 11"/>
            <p:cNvSpPr>
              <a:spLocks noChangeArrowheads="1"/>
            </p:cNvSpPr>
            <p:nvPr/>
          </p:nvSpPr>
          <p:spPr bwMode="auto">
            <a:xfrm>
              <a:off x="1660" y="2000"/>
              <a:ext cx="472" cy="42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65" name="Rectangle 12"/>
            <p:cNvSpPr>
              <a:spLocks noChangeArrowheads="1"/>
            </p:cNvSpPr>
            <p:nvPr/>
          </p:nvSpPr>
          <p:spPr bwMode="auto">
            <a:xfrm>
              <a:off x="556" y="2120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FF6666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66" name="Rectangle 13"/>
            <p:cNvSpPr>
              <a:spLocks noChangeArrowheads="1"/>
            </p:cNvSpPr>
            <p:nvPr/>
          </p:nvSpPr>
          <p:spPr bwMode="auto">
            <a:xfrm>
              <a:off x="660" y="2152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FF6666"/>
                  </a:solidFill>
                  <a:latin typeface="Arial" pitchFamily="34" charset="0"/>
                </a:rPr>
                <a:t>o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67" name="Rectangle 14"/>
            <p:cNvSpPr>
              <a:spLocks noChangeArrowheads="1"/>
            </p:cNvSpPr>
            <p:nvPr/>
          </p:nvSpPr>
          <p:spPr bwMode="auto">
            <a:xfrm>
              <a:off x="2148" y="2120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AA00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68" name="Rectangle 15"/>
            <p:cNvSpPr>
              <a:spLocks noChangeArrowheads="1"/>
            </p:cNvSpPr>
            <p:nvPr/>
          </p:nvSpPr>
          <p:spPr bwMode="auto">
            <a:xfrm>
              <a:off x="2252" y="2152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AA0000"/>
                  </a:solidFill>
                  <a:latin typeface="Arial" pitchFamily="34" charset="0"/>
                </a:rPr>
                <a:t>d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69" name="Rectangle 16"/>
            <p:cNvSpPr>
              <a:spLocks noChangeArrowheads="1"/>
            </p:cNvSpPr>
            <p:nvPr/>
          </p:nvSpPr>
          <p:spPr bwMode="auto">
            <a:xfrm>
              <a:off x="908" y="1960"/>
              <a:ext cx="472" cy="496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70" name="Line 17"/>
            <p:cNvSpPr>
              <a:spLocks noChangeShapeType="1"/>
            </p:cNvSpPr>
            <p:nvPr/>
          </p:nvSpPr>
          <p:spPr bwMode="auto">
            <a:xfrm>
              <a:off x="1284" y="2176"/>
              <a:ext cx="1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71" name="Line 18"/>
            <p:cNvSpPr>
              <a:spLocks noChangeShapeType="1"/>
            </p:cNvSpPr>
            <p:nvPr/>
          </p:nvSpPr>
          <p:spPr bwMode="auto">
            <a:xfrm>
              <a:off x="1284" y="2248"/>
              <a:ext cx="1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72" name="Oval 19"/>
            <p:cNvSpPr>
              <a:spLocks noChangeArrowheads="1"/>
            </p:cNvSpPr>
            <p:nvPr/>
          </p:nvSpPr>
          <p:spPr bwMode="auto">
            <a:xfrm>
              <a:off x="1004" y="2072"/>
              <a:ext cx="288" cy="28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73" name="Rectangle 20"/>
            <p:cNvSpPr>
              <a:spLocks noChangeArrowheads="1"/>
            </p:cNvSpPr>
            <p:nvPr/>
          </p:nvSpPr>
          <p:spPr bwMode="auto">
            <a:xfrm>
              <a:off x="756" y="2144"/>
              <a:ext cx="496" cy="152"/>
            </a:xfrm>
            <a:prstGeom prst="rect">
              <a:avLst/>
            </a:prstGeom>
            <a:solidFill>
              <a:srgbClr val="FF66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74" name="Rectangle 21"/>
            <p:cNvSpPr>
              <a:spLocks noChangeArrowheads="1"/>
            </p:cNvSpPr>
            <p:nvPr/>
          </p:nvSpPr>
          <p:spPr bwMode="auto">
            <a:xfrm>
              <a:off x="1260" y="2184"/>
              <a:ext cx="152" cy="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75" name="Oval 22"/>
            <p:cNvSpPr>
              <a:spLocks noChangeArrowheads="1"/>
            </p:cNvSpPr>
            <p:nvPr/>
          </p:nvSpPr>
          <p:spPr bwMode="auto">
            <a:xfrm>
              <a:off x="1772" y="2120"/>
              <a:ext cx="248" cy="184"/>
            </a:xfrm>
            <a:prstGeom prst="ellipse">
              <a:avLst/>
            </a:prstGeom>
            <a:solidFill>
              <a:srgbClr val="AA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76" name="Rectangle 23"/>
            <p:cNvSpPr>
              <a:spLocks noChangeArrowheads="1"/>
            </p:cNvSpPr>
            <p:nvPr/>
          </p:nvSpPr>
          <p:spPr bwMode="auto">
            <a:xfrm>
              <a:off x="1628" y="2184"/>
              <a:ext cx="168" cy="40"/>
            </a:xfrm>
            <a:prstGeom prst="rect">
              <a:avLst/>
            </a:prstGeom>
            <a:solidFill>
              <a:srgbClr val="AA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844" y="1824"/>
              <a:ext cx="96" cy="144"/>
              <a:chOff x="1844" y="1824"/>
              <a:chExt cx="96" cy="144"/>
            </a:xfrm>
          </p:grpSpPr>
          <p:sp>
            <p:nvSpPr>
              <p:cNvPr id="11385" name="Freeform 25"/>
              <p:cNvSpPr>
                <a:spLocks/>
              </p:cNvSpPr>
              <p:nvPr/>
            </p:nvSpPr>
            <p:spPr bwMode="auto">
              <a:xfrm>
                <a:off x="1844" y="1912"/>
                <a:ext cx="96" cy="56"/>
              </a:xfrm>
              <a:custGeom>
                <a:avLst/>
                <a:gdLst>
                  <a:gd name="T0" fmla="*/ 48 w 96"/>
                  <a:gd name="T1" fmla="*/ 56 h 56"/>
                  <a:gd name="T2" fmla="*/ 0 w 96"/>
                  <a:gd name="T3" fmla="*/ 0 h 56"/>
                  <a:gd name="T4" fmla="*/ 48 w 96"/>
                  <a:gd name="T5" fmla="*/ 16 h 56"/>
                  <a:gd name="T6" fmla="*/ 96 w 96"/>
                  <a:gd name="T7" fmla="*/ 0 h 56"/>
                  <a:gd name="T8" fmla="*/ 48 w 96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56"/>
                  <a:gd name="T17" fmla="*/ 96 w 9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56">
                    <a:moveTo>
                      <a:pt x="48" y="56"/>
                    </a:moveTo>
                    <a:lnTo>
                      <a:pt x="0" y="0"/>
                    </a:lnTo>
                    <a:lnTo>
                      <a:pt x="48" y="16"/>
                    </a:lnTo>
                    <a:lnTo>
                      <a:pt x="96" y="0"/>
                    </a:lnTo>
                    <a:lnTo>
                      <a:pt x="48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86" name="Line 26"/>
              <p:cNvSpPr>
                <a:spLocks noChangeShapeType="1"/>
              </p:cNvSpPr>
              <p:nvPr/>
            </p:nvSpPr>
            <p:spPr bwMode="auto">
              <a:xfrm flipV="1">
                <a:off x="1892" y="1824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844" y="2464"/>
              <a:ext cx="96" cy="144"/>
              <a:chOff x="1844" y="2464"/>
              <a:chExt cx="96" cy="144"/>
            </a:xfrm>
          </p:grpSpPr>
          <p:sp>
            <p:nvSpPr>
              <p:cNvPr id="11383" name="Freeform 28"/>
              <p:cNvSpPr>
                <a:spLocks/>
              </p:cNvSpPr>
              <p:nvPr/>
            </p:nvSpPr>
            <p:spPr bwMode="auto">
              <a:xfrm>
                <a:off x="1844" y="2464"/>
                <a:ext cx="96" cy="56"/>
              </a:xfrm>
              <a:custGeom>
                <a:avLst/>
                <a:gdLst>
                  <a:gd name="T0" fmla="*/ 48 w 96"/>
                  <a:gd name="T1" fmla="*/ 0 h 56"/>
                  <a:gd name="T2" fmla="*/ 96 w 96"/>
                  <a:gd name="T3" fmla="*/ 56 h 56"/>
                  <a:gd name="T4" fmla="*/ 48 w 96"/>
                  <a:gd name="T5" fmla="*/ 40 h 56"/>
                  <a:gd name="T6" fmla="*/ 0 w 96"/>
                  <a:gd name="T7" fmla="*/ 56 h 56"/>
                  <a:gd name="T8" fmla="*/ 48 w 9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56"/>
                  <a:gd name="T17" fmla="*/ 96 w 9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56">
                    <a:moveTo>
                      <a:pt x="48" y="0"/>
                    </a:moveTo>
                    <a:lnTo>
                      <a:pt x="96" y="56"/>
                    </a:lnTo>
                    <a:lnTo>
                      <a:pt x="48" y="40"/>
                    </a:lnTo>
                    <a:lnTo>
                      <a:pt x="0" y="5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84" name="Line 29"/>
              <p:cNvSpPr>
                <a:spLocks noChangeShapeType="1"/>
              </p:cNvSpPr>
              <p:nvPr/>
            </p:nvSpPr>
            <p:spPr bwMode="auto">
              <a:xfrm flipV="1">
                <a:off x="1892" y="2504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379" name="Rectangle 30"/>
            <p:cNvSpPr>
              <a:spLocks noChangeArrowheads="1"/>
            </p:cNvSpPr>
            <p:nvPr/>
          </p:nvSpPr>
          <p:spPr bwMode="auto">
            <a:xfrm>
              <a:off x="1716" y="1648"/>
              <a:ext cx="3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force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80" name="Rectangle 31"/>
            <p:cNvSpPr>
              <a:spLocks noChangeArrowheads="1"/>
            </p:cNvSpPr>
            <p:nvPr/>
          </p:nvSpPr>
          <p:spPr bwMode="auto">
            <a:xfrm>
              <a:off x="1028" y="1928"/>
              <a:ext cx="21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die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81" name="Rectangle 32"/>
            <p:cNvSpPr>
              <a:spLocks noChangeArrowheads="1"/>
            </p:cNvSpPr>
            <p:nvPr/>
          </p:nvSpPr>
          <p:spPr bwMode="auto">
            <a:xfrm>
              <a:off x="804" y="2128"/>
              <a:ext cx="38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blank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82" name="Rectangle 33"/>
            <p:cNvSpPr>
              <a:spLocks noChangeArrowheads="1"/>
            </p:cNvSpPr>
            <p:nvPr/>
          </p:nvSpPr>
          <p:spPr bwMode="auto">
            <a:xfrm>
              <a:off x="1716" y="2584"/>
              <a:ext cx="3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force</a:t>
              </a: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793750" y="3789040"/>
            <a:ext cx="3386138" cy="1438275"/>
            <a:chOff x="500" y="2600"/>
            <a:chExt cx="2133" cy="906"/>
          </a:xfrm>
        </p:grpSpPr>
        <p:sp>
          <p:nvSpPr>
            <p:cNvPr id="11340" name="Rectangle 57"/>
            <p:cNvSpPr>
              <a:spLocks noChangeArrowheads="1"/>
            </p:cNvSpPr>
            <p:nvPr/>
          </p:nvSpPr>
          <p:spPr bwMode="auto">
            <a:xfrm>
              <a:off x="576" y="2600"/>
              <a:ext cx="76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chemeClr val="accent2"/>
                  </a:solidFill>
                  <a:latin typeface="Arial" pitchFamily="34" charset="0"/>
                </a:rPr>
                <a:t>-Drawing</a:t>
              </a:r>
              <a:endParaRPr lang="en-US" sz="22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341" name="Rectangle 58"/>
            <p:cNvSpPr>
              <a:spLocks noChangeArrowheads="1"/>
            </p:cNvSpPr>
            <p:nvPr/>
          </p:nvSpPr>
          <p:spPr bwMode="auto">
            <a:xfrm>
              <a:off x="2132" y="3028"/>
              <a:ext cx="50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tensile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42" name="Rectangle 59"/>
            <p:cNvSpPr>
              <a:spLocks noChangeArrowheads="1"/>
            </p:cNvSpPr>
            <p:nvPr/>
          </p:nvSpPr>
          <p:spPr bwMode="auto">
            <a:xfrm>
              <a:off x="2132" y="3196"/>
              <a:ext cx="3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force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43" name="Rectangle 60"/>
            <p:cNvSpPr>
              <a:spLocks noChangeArrowheads="1"/>
            </p:cNvSpPr>
            <p:nvPr/>
          </p:nvSpPr>
          <p:spPr bwMode="auto">
            <a:xfrm>
              <a:off x="500" y="3092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44" name="Rectangle 61"/>
            <p:cNvSpPr>
              <a:spLocks noChangeArrowheads="1"/>
            </p:cNvSpPr>
            <p:nvPr/>
          </p:nvSpPr>
          <p:spPr bwMode="auto">
            <a:xfrm>
              <a:off x="604" y="3124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o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45" name="Rectangle 62"/>
            <p:cNvSpPr>
              <a:spLocks noChangeArrowheads="1"/>
            </p:cNvSpPr>
            <p:nvPr/>
          </p:nvSpPr>
          <p:spPr bwMode="auto">
            <a:xfrm>
              <a:off x="1668" y="2932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00AA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46" name="Rectangle 63"/>
            <p:cNvSpPr>
              <a:spLocks noChangeArrowheads="1"/>
            </p:cNvSpPr>
            <p:nvPr/>
          </p:nvSpPr>
          <p:spPr bwMode="auto">
            <a:xfrm>
              <a:off x="1772" y="2964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00AA"/>
                  </a:solidFill>
                  <a:latin typeface="Arial" pitchFamily="34" charset="0"/>
                </a:rPr>
                <a:t>d</a:t>
              </a:r>
              <a:endParaRPr lang="en-US" i="1">
                <a:latin typeface="Arial" pitchFamily="34" charset="0"/>
              </a:endParaRPr>
            </a:p>
          </p:txBody>
        </p:sp>
        <p:grpSp>
          <p:nvGrpSpPr>
            <p:cNvPr id="6" name="Group 64"/>
            <p:cNvGrpSpPr>
              <a:grpSpLocks/>
            </p:cNvGrpSpPr>
            <p:nvPr/>
          </p:nvGrpSpPr>
          <p:grpSpPr bwMode="auto">
            <a:xfrm>
              <a:off x="732" y="3120"/>
              <a:ext cx="1368" cy="140"/>
              <a:chOff x="732" y="3120"/>
              <a:chExt cx="1368" cy="140"/>
            </a:xfrm>
          </p:grpSpPr>
          <p:sp>
            <p:nvSpPr>
              <p:cNvPr id="11354" name="Rectangle 65"/>
              <p:cNvSpPr>
                <a:spLocks noChangeArrowheads="1"/>
              </p:cNvSpPr>
              <p:nvPr/>
            </p:nvSpPr>
            <p:spPr bwMode="auto">
              <a:xfrm>
                <a:off x="1268" y="3156"/>
                <a:ext cx="640" cy="72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55" name="Rectangle 66"/>
              <p:cNvSpPr>
                <a:spLocks noChangeArrowheads="1"/>
              </p:cNvSpPr>
              <p:nvPr/>
            </p:nvSpPr>
            <p:spPr bwMode="auto">
              <a:xfrm>
                <a:off x="732" y="3124"/>
                <a:ext cx="656" cy="136"/>
              </a:xfrm>
              <a:prstGeom prst="rect">
                <a:avLst/>
              </a:prstGeom>
              <a:solidFill>
                <a:srgbClr val="BBBBBB"/>
              </a:solidFill>
              <a:ln w="25400">
                <a:solidFill>
                  <a:srgbClr val="BBBBBB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grpSp>
            <p:nvGrpSpPr>
              <p:cNvPr id="7" name="Group 67"/>
              <p:cNvGrpSpPr>
                <a:grpSpLocks/>
              </p:cNvGrpSpPr>
              <p:nvPr/>
            </p:nvGrpSpPr>
            <p:grpSpPr bwMode="auto">
              <a:xfrm>
                <a:off x="1884" y="3148"/>
                <a:ext cx="216" cy="96"/>
                <a:chOff x="1884" y="3148"/>
                <a:chExt cx="216" cy="96"/>
              </a:xfrm>
            </p:grpSpPr>
            <p:sp>
              <p:nvSpPr>
                <p:cNvPr id="11359" name="Freeform 68"/>
                <p:cNvSpPr>
                  <a:spLocks/>
                </p:cNvSpPr>
                <p:nvPr/>
              </p:nvSpPr>
              <p:spPr bwMode="auto">
                <a:xfrm>
                  <a:off x="2044" y="3148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360" name="Line 69"/>
                <p:cNvSpPr>
                  <a:spLocks noChangeShapeType="1"/>
                </p:cNvSpPr>
                <p:nvPr/>
              </p:nvSpPr>
              <p:spPr bwMode="auto">
                <a:xfrm>
                  <a:off x="1884" y="3196"/>
                  <a:ext cx="176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357" name="Rectangle 70"/>
              <p:cNvSpPr>
                <a:spLocks noChangeArrowheads="1"/>
              </p:cNvSpPr>
              <p:nvPr/>
            </p:nvSpPr>
            <p:spPr bwMode="auto">
              <a:xfrm>
                <a:off x="872" y="3120"/>
                <a:ext cx="24" cy="136"/>
              </a:xfrm>
              <a:prstGeom prst="rect">
                <a:avLst/>
              </a:prstGeom>
              <a:solidFill>
                <a:srgbClr val="009900"/>
              </a:solidFill>
              <a:ln w="3810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58" name="Rectangle 71"/>
              <p:cNvSpPr>
                <a:spLocks noChangeArrowheads="1"/>
              </p:cNvSpPr>
              <p:nvPr/>
            </p:nvSpPr>
            <p:spPr bwMode="auto">
              <a:xfrm>
                <a:off x="1708" y="3156"/>
                <a:ext cx="24" cy="80"/>
              </a:xfrm>
              <a:prstGeom prst="rect">
                <a:avLst/>
              </a:prstGeom>
              <a:solidFill>
                <a:srgbClr val="0000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</p:grpSp>
        <p:sp>
          <p:nvSpPr>
            <p:cNvPr id="11348" name="Freeform 72"/>
            <p:cNvSpPr>
              <a:spLocks/>
            </p:cNvSpPr>
            <p:nvPr/>
          </p:nvSpPr>
          <p:spPr bwMode="auto">
            <a:xfrm>
              <a:off x="1116" y="2892"/>
              <a:ext cx="360" cy="264"/>
            </a:xfrm>
            <a:custGeom>
              <a:avLst/>
              <a:gdLst>
                <a:gd name="T0" fmla="*/ 0 w 360"/>
                <a:gd name="T1" fmla="*/ 0 h 264"/>
                <a:gd name="T2" fmla="*/ 360 w 360"/>
                <a:gd name="T3" fmla="*/ 0 h 264"/>
                <a:gd name="T4" fmla="*/ 360 w 360"/>
                <a:gd name="T5" fmla="*/ 216 h 264"/>
                <a:gd name="T6" fmla="*/ 248 w 360"/>
                <a:gd name="T7" fmla="*/ 264 h 264"/>
                <a:gd name="T8" fmla="*/ 200 w 360"/>
                <a:gd name="T9" fmla="*/ 264 h 264"/>
                <a:gd name="T10" fmla="*/ 160 w 360"/>
                <a:gd name="T11" fmla="*/ 256 h 264"/>
                <a:gd name="T12" fmla="*/ 0 w 360"/>
                <a:gd name="T13" fmla="*/ 184 h 264"/>
                <a:gd name="T14" fmla="*/ 0 w 360"/>
                <a:gd name="T15" fmla="*/ 0 h 2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"/>
                <a:gd name="T25" fmla="*/ 0 h 264"/>
                <a:gd name="T26" fmla="*/ 360 w 360"/>
                <a:gd name="T27" fmla="*/ 264 h 2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" h="264">
                  <a:moveTo>
                    <a:pt x="0" y="0"/>
                  </a:moveTo>
                  <a:lnTo>
                    <a:pt x="360" y="0"/>
                  </a:lnTo>
                  <a:lnTo>
                    <a:pt x="360" y="216"/>
                  </a:lnTo>
                  <a:lnTo>
                    <a:pt x="248" y="264"/>
                  </a:lnTo>
                  <a:lnTo>
                    <a:pt x="200" y="264"/>
                  </a:lnTo>
                  <a:lnTo>
                    <a:pt x="160" y="256"/>
                  </a:lnTo>
                  <a:lnTo>
                    <a:pt x="0" y="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49" name="Freeform 73"/>
            <p:cNvSpPr>
              <a:spLocks/>
            </p:cNvSpPr>
            <p:nvPr/>
          </p:nvSpPr>
          <p:spPr bwMode="auto">
            <a:xfrm>
              <a:off x="1116" y="2892"/>
              <a:ext cx="360" cy="264"/>
            </a:xfrm>
            <a:custGeom>
              <a:avLst/>
              <a:gdLst>
                <a:gd name="T0" fmla="*/ 0 w 360"/>
                <a:gd name="T1" fmla="*/ 0 h 264"/>
                <a:gd name="T2" fmla="*/ 360 w 360"/>
                <a:gd name="T3" fmla="*/ 0 h 264"/>
                <a:gd name="T4" fmla="*/ 360 w 360"/>
                <a:gd name="T5" fmla="*/ 216 h 264"/>
                <a:gd name="T6" fmla="*/ 248 w 360"/>
                <a:gd name="T7" fmla="*/ 264 h 264"/>
                <a:gd name="T8" fmla="*/ 200 w 360"/>
                <a:gd name="T9" fmla="*/ 264 h 264"/>
                <a:gd name="T10" fmla="*/ 160 w 360"/>
                <a:gd name="T11" fmla="*/ 256 h 264"/>
                <a:gd name="T12" fmla="*/ 0 w 360"/>
                <a:gd name="T13" fmla="*/ 184 h 264"/>
                <a:gd name="T14" fmla="*/ 0 w 360"/>
                <a:gd name="T15" fmla="*/ 0 h 2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"/>
                <a:gd name="T25" fmla="*/ 0 h 264"/>
                <a:gd name="T26" fmla="*/ 360 w 360"/>
                <a:gd name="T27" fmla="*/ 264 h 2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" h="264">
                  <a:moveTo>
                    <a:pt x="0" y="0"/>
                  </a:moveTo>
                  <a:lnTo>
                    <a:pt x="360" y="0"/>
                  </a:lnTo>
                  <a:lnTo>
                    <a:pt x="360" y="216"/>
                  </a:lnTo>
                  <a:lnTo>
                    <a:pt x="248" y="264"/>
                  </a:lnTo>
                  <a:lnTo>
                    <a:pt x="200" y="264"/>
                  </a:lnTo>
                  <a:lnTo>
                    <a:pt x="160" y="256"/>
                  </a:lnTo>
                  <a:lnTo>
                    <a:pt x="0" y="1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50" name="Freeform 74"/>
            <p:cNvSpPr>
              <a:spLocks/>
            </p:cNvSpPr>
            <p:nvPr/>
          </p:nvSpPr>
          <p:spPr bwMode="auto">
            <a:xfrm>
              <a:off x="1116" y="3236"/>
              <a:ext cx="360" cy="256"/>
            </a:xfrm>
            <a:custGeom>
              <a:avLst/>
              <a:gdLst>
                <a:gd name="T0" fmla="*/ 0 w 360"/>
                <a:gd name="T1" fmla="*/ 256 h 256"/>
                <a:gd name="T2" fmla="*/ 360 w 360"/>
                <a:gd name="T3" fmla="*/ 256 h 256"/>
                <a:gd name="T4" fmla="*/ 360 w 360"/>
                <a:gd name="T5" fmla="*/ 40 h 256"/>
                <a:gd name="T6" fmla="*/ 248 w 360"/>
                <a:gd name="T7" fmla="*/ 0 h 256"/>
                <a:gd name="T8" fmla="*/ 200 w 360"/>
                <a:gd name="T9" fmla="*/ 0 h 256"/>
                <a:gd name="T10" fmla="*/ 160 w 360"/>
                <a:gd name="T11" fmla="*/ 8 h 256"/>
                <a:gd name="T12" fmla="*/ 0 w 360"/>
                <a:gd name="T13" fmla="*/ 80 h 256"/>
                <a:gd name="T14" fmla="*/ 0 w 360"/>
                <a:gd name="T15" fmla="*/ 256 h 2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"/>
                <a:gd name="T25" fmla="*/ 0 h 256"/>
                <a:gd name="T26" fmla="*/ 360 w 360"/>
                <a:gd name="T27" fmla="*/ 256 h 2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" h="256">
                  <a:moveTo>
                    <a:pt x="0" y="256"/>
                  </a:moveTo>
                  <a:lnTo>
                    <a:pt x="360" y="256"/>
                  </a:lnTo>
                  <a:lnTo>
                    <a:pt x="360" y="40"/>
                  </a:lnTo>
                  <a:lnTo>
                    <a:pt x="248" y="0"/>
                  </a:lnTo>
                  <a:lnTo>
                    <a:pt x="200" y="0"/>
                  </a:lnTo>
                  <a:lnTo>
                    <a:pt x="160" y="8"/>
                  </a:lnTo>
                  <a:lnTo>
                    <a:pt x="0" y="8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51" name="Freeform 75"/>
            <p:cNvSpPr>
              <a:spLocks/>
            </p:cNvSpPr>
            <p:nvPr/>
          </p:nvSpPr>
          <p:spPr bwMode="auto">
            <a:xfrm>
              <a:off x="1116" y="3236"/>
              <a:ext cx="360" cy="256"/>
            </a:xfrm>
            <a:custGeom>
              <a:avLst/>
              <a:gdLst>
                <a:gd name="T0" fmla="*/ 0 w 360"/>
                <a:gd name="T1" fmla="*/ 256 h 256"/>
                <a:gd name="T2" fmla="*/ 360 w 360"/>
                <a:gd name="T3" fmla="*/ 256 h 256"/>
                <a:gd name="T4" fmla="*/ 360 w 360"/>
                <a:gd name="T5" fmla="*/ 40 h 256"/>
                <a:gd name="T6" fmla="*/ 248 w 360"/>
                <a:gd name="T7" fmla="*/ 0 h 256"/>
                <a:gd name="T8" fmla="*/ 200 w 360"/>
                <a:gd name="T9" fmla="*/ 0 h 256"/>
                <a:gd name="T10" fmla="*/ 160 w 360"/>
                <a:gd name="T11" fmla="*/ 8 h 256"/>
                <a:gd name="T12" fmla="*/ 0 w 360"/>
                <a:gd name="T13" fmla="*/ 80 h 256"/>
                <a:gd name="T14" fmla="*/ 0 w 360"/>
                <a:gd name="T15" fmla="*/ 256 h 2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0"/>
                <a:gd name="T25" fmla="*/ 0 h 256"/>
                <a:gd name="T26" fmla="*/ 360 w 360"/>
                <a:gd name="T27" fmla="*/ 256 h 2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0" h="256">
                  <a:moveTo>
                    <a:pt x="0" y="256"/>
                  </a:moveTo>
                  <a:lnTo>
                    <a:pt x="360" y="256"/>
                  </a:lnTo>
                  <a:lnTo>
                    <a:pt x="360" y="40"/>
                  </a:lnTo>
                  <a:lnTo>
                    <a:pt x="248" y="0"/>
                  </a:lnTo>
                  <a:lnTo>
                    <a:pt x="200" y="0"/>
                  </a:lnTo>
                  <a:lnTo>
                    <a:pt x="160" y="8"/>
                  </a:lnTo>
                  <a:lnTo>
                    <a:pt x="0" y="80"/>
                  </a:lnTo>
                  <a:lnTo>
                    <a:pt x="0" y="256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52" name="Rectangle 76"/>
            <p:cNvSpPr>
              <a:spLocks noChangeArrowheads="1"/>
            </p:cNvSpPr>
            <p:nvPr/>
          </p:nvSpPr>
          <p:spPr bwMode="auto">
            <a:xfrm>
              <a:off x="1212" y="2908"/>
              <a:ext cx="21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die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53" name="Rectangle 77"/>
            <p:cNvSpPr>
              <a:spLocks noChangeArrowheads="1"/>
            </p:cNvSpPr>
            <p:nvPr/>
          </p:nvSpPr>
          <p:spPr bwMode="auto">
            <a:xfrm>
              <a:off x="1212" y="3332"/>
              <a:ext cx="21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die</a:t>
              </a: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4978400" y="3789040"/>
            <a:ext cx="4013200" cy="1663700"/>
            <a:chOff x="3136" y="2600"/>
            <a:chExt cx="2528" cy="1048"/>
          </a:xfrm>
        </p:grpSpPr>
        <p:sp>
          <p:nvSpPr>
            <p:cNvPr id="11301" name="Rectangle 101"/>
            <p:cNvSpPr>
              <a:spLocks noChangeArrowheads="1"/>
            </p:cNvSpPr>
            <p:nvPr/>
          </p:nvSpPr>
          <p:spPr bwMode="auto">
            <a:xfrm>
              <a:off x="3694" y="2600"/>
              <a:ext cx="8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chemeClr val="accent2"/>
                  </a:solidFill>
                  <a:latin typeface="Arial" pitchFamily="34" charset="0"/>
                </a:rPr>
                <a:t>-Extrusion</a:t>
              </a:r>
              <a:endParaRPr lang="en-US" sz="22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302" name="AutoShape 102"/>
            <p:cNvSpPr>
              <a:spLocks noChangeAspect="1" noChangeArrowheads="1" noTextEdit="1"/>
            </p:cNvSpPr>
            <p:nvPr/>
          </p:nvSpPr>
          <p:spPr bwMode="auto">
            <a:xfrm>
              <a:off x="3136" y="2744"/>
              <a:ext cx="2528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03" name="Rectangle 103"/>
            <p:cNvSpPr>
              <a:spLocks noChangeArrowheads="1"/>
            </p:cNvSpPr>
            <p:nvPr/>
          </p:nvSpPr>
          <p:spPr bwMode="auto">
            <a:xfrm>
              <a:off x="4200" y="3200"/>
              <a:ext cx="1128" cy="80"/>
            </a:xfrm>
            <a:prstGeom prst="rect">
              <a:avLst/>
            </a:prstGeom>
            <a:solidFill>
              <a:srgbClr val="BBBBBB"/>
            </a:solidFill>
            <a:ln w="25400">
              <a:solidFill>
                <a:srgbClr val="BBBBBB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04" name="Rectangle 104"/>
            <p:cNvSpPr>
              <a:spLocks noChangeArrowheads="1"/>
            </p:cNvSpPr>
            <p:nvPr/>
          </p:nvSpPr>
          <p:spPr bwMode="auto">
            <a:xfrm>
              <a:off x="4064" y="3080"/>
              <a:ext cx="424" cy="328"/>
            </a:xfrm>
            <a:prstGeom prst="rect">
              <a:avLst/>
            </a:prstGeom>
            <a:solidFill>
              <a:srgbClr val="BBBBBB"/>
            </a:solidFill>
            <a:ln w="25400">
              <a:solidFill>
                <a:srgbClr val="BBBBBB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05" name="Rectangle 105"/>
            <p:cNvSpPr>
              <a:spLocks noChangeArrowheads="1"/>
            </p:cNvSpPr>
            <p:nvPr/>
          </p:nvSpPr>
          <p:spPr bwMode="auto">
            <a:xfrm>
              <a:off x="3960" y="3072"/>
              <a:ext cx="96" cy="336"/>
            </a:xfrm>
            <a:prstGeom prst="rect">
              <a:avLst/>
            </a:prstGeom>
            <a:solidFill>
              <a:srgbClr val="00EE00"/>
            </a:solidFill>
            <a:ln w="25400">
              <a:solidFill>
                <a:srgbClr val="00EE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06" name="Rectangle 106"/>
            <p:cNvSpPr>
              <a:spLocks noChangeArrowheads="1"/>
            </p:cNvSpPr>
            <p:nvPr/>
          </p:nvSpPr>
          <p:spPr bwMode="auto">
            <a:xfrm>
              <a:off x="3704" y="3168"/>
              <a:ext cx="280" cy="136"/>
            </a:xfrm>
            <a:prstGeom prst="rect">
              <a:avLst/>
            </a:prstGeom>
            <a:solidFill>
              <a:srgbClr val="00EE00"/>
            </a:solidFill>
            <a:ln w="25400">
              <a:solidFill>
                <a:srgbClr val="00EE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07" name="Rectangle 107"/>
            <p:cNvSpPr>
              <a:spLocks noChangeArrowheads="1"/>
            </p:cNvSpPr>
            <p:nvPr/>
          </p:nvSpPr>
          <p:spPr bwMode="auto">
            <a:xfrm>
              <a:off x="3880" y="3384"/>
              <a:ext cx="656" cy="176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08" name="Rectangle 108"/>
            <p:cNvSpPr>
              <a:spLocks noChangeArrowheads="1"/>
            </p:cNvSpPr>
            <p:nvPr/>
          </p:nvSpPr>
          <p:spPr bwMode="auto">
            <a:xfrm>
              <a:off x="3880" y="2920"/>
              <a:ext cx="656" cy="176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09" name="Freeform 109"/>
            <p:cNvSpPr>
              <a:spLocks/>
            </p:cNvSpPr>
            <p:nvPr/>
          </p:nvSpPr>
          <p:spPr bwMode="auto">
            <a:xfrm>
              <a:off x="4488" y="3048"/>
              <a:ext cx="136" cy="144"/>
            </a:xfrm>
            <a:custGeom>
              <a:avLst/>
              <a:gdLst>
                <a:gd name="T0" fmla="*/ 0 w 136"/>
                <a:gd name="T1" fmla="*/ 56 h 144"/>
                <a:gd name="T2" fmla="*/ 48 w 136"/>
                <a:gd name="T3" fmla="*/ 0 h 144"/>
                <a:gd name="T4" fmla="*/ 136 w 136"/>
                <a:gd name="T5" fmla="*/ 0 h 144"/>
                <a:gd name="T6" fmla="*/ 136 w 136"/>
                <a:gd name="T7" fmla="*/ 144 h 144"/>
                <a:gd name="T8" fmla="*/ 0 w 136"/>
                <a:gd name="T9" fmla="*/ 144 h 144"/>
                <a:gd name="T10" fmla="*/ 0 w 136"/>
                <a:gd name="T11" fmla="*/ 5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144"/>
                <a:gd name="T20" fmla="*/ 136 w 136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144">
                  <a:moveTo>
                    <a:pt x="0" y="56"/>
                  </a:moveTo>
                  <a:lnTo>
                    <a:pt x="48" y="0"/>
                  </a:lnTo>
                  <a:lnTo>
                    <a:pt x="136" y="0"/>
                  </a:lnTo>
                  <a:lnTo>
                    <a:pt x="136" y="144"/>
                  </a:lnTo>
                  <a:lnTo>
                    <a:pt x="0" y="14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10" name="Freeform 110"/>
            <p:cNvSpPr>
              <a:spLocks/>
            </p:cNvSpPr>
            <p:nvPr/>
          </p:nvSpPr>
          <p:spPr bwMode="auto">
            <a:xfrm>
              <a:off x="4488" y="3048"/>
              <a:ext cx="136" cy="144"/>
            </a:xfrm>
            <a:custGeom>
              <a:avLst/>
              <a:gdLst>
                <a:gd name="T0" fmla="*/ 0 w 136"/>
                <a:gd name="T1" fmla="*/ 56 h 144"/>
                <a:gd name="T2" fmla="*/ 48 w 136"/>
                <a:gd name="T3" fmla="*/ 0 h 144"/>
                <a:gd name="T4" fmla="*/ 136 w 136"/>
                <a:gd name="T5" fmla="*/ 0 h 144"/>
                <a:gd name="T6" fmla="*/ 136 w 136"/>
                <a:gd name="T7" fmla="*/ 144 h 144"/>
                <a:gd name="T8" fmla="*/ 0 w 136"/>
                <a:gd name="T9" fmla="*/ 144 h 144"/>
                <a:gd name="T10" fmla="*/ 0 w 136"/>
                <a:gd name="T11" fmla="*/ 5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144"/>
                <a:gd name="T20" fmla="*/ 136 w 136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144">
                  <a:moveTo>
                    <a:pt x="0" y="56"/>
                  </a:moveTo>
                  <a:lnTo>
                    <a:pt x="48" y="0"/>
                  </a:lnTo>
                  <a:lnTo>
                    <a:pt x="136" y="0"/>
                  </a:lnTo>
                  <a:lnTo>
                    <a:pt x="136" y="144"/>
                  </a:lnTo>
                  <a:lnTo>
                    <a:pt x="0" y="144"/>
                  </a:lnTo>
                  <a:lnTo>
                    <a:pt x="0" y="56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11" name="Freeform 111"/>
            <p:cNvSpPr>
              <a:spLocks/>
            </p:cNvSpPr>
            <p:nvPr/>
          </p:nvSpPr>
          <p:spPr bwMode="auto">
            <a:xfrm>
              <a:off x="4496" y="3056"/>
              <a:ext cx="136" cy="144"/>
            </a:xfrm>
            <a:custGeom>
              <a:avLst/>
              <a:gdLst>
                <a:gd name="T0" fmla="*/ 0 w 136"/>
                <a:gd name="T1" fmla="*/ 56 h 144"/>
                <a:gd name="T2" fmla="*/ 56 w 136"/>
                <a:gd name="T3" fmla="*/ 0 h 144"/>
                <a:gd name="T4" fmla="*/ 136 w 136"/>
                <a:gd name="T5" fmla="*/ 0 h 144"/>
                <a:gd name="T6" fmla="*/ 136 w 136"/>
                <a:gd name="T7" fmla="*/ 144 h 144"/>
                <a:gd name="T8" fmla="*/ 0 w 136"/>
                <a:gd name="T9" fmla="*/ 144 h 144"/>
                <a:gd name="T10" fmla="*/ 0 w 136"/>
                <a:gd name="T11" fmla="*/ 48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144"/>
                <a:gd name="T20" fmla="*/ 136 w 136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144">
                  <a:moveTo>
                    <a:pt x="0" y="56"/>
                  </a:moveTo>
                  <a:lnTo>
                    <a:pt x="56" y="0"/>
                  </a:lnTo>
                  <a:lnTo>
                    <a:pt x="136" y="0"/>
                  </a:lnTo>
                  <a:lnTo>
                    <a:pt x="136" y="144"/>
                  </a:lnTo>
                  <a:lnTo>
                    <a:pt x="0" y="144"/>
                  </a:lnTo>
                  <a:lnTo>
                    <a:pt x="0" y="4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12" name="Freeform 112"/>
            <p:cNvSpPr>
              <a:spLocks/>
            </p:cNvSpPr>
            <p:nvPr/>
          </p:nvSpPr>
          <p:spPr bwMode="auto">
            <a:xfrm>
              <a:off x="4488" y="3296"/>
              <a:ext cx="136" cy="144"/>
            </a:xfrm>
            <a:custGeom>
              <a:avLst/>
              <a:gdLst>
                <a:gd name="T0" fmla="*/ 0 w 136"/>
                <a:gd name="T1" fmla="*/ 88 h 144"/>
                <a:gd name="T2" fmla="*/ 48 w 136"/>
                <a:gd name="T3" fmla="*/ 144 h 144"/>
                <a:gd name="T4" fmla="*/ 136 w 136"/>
                <a:gd name="T5" fmla="*/ 144 h 144"/>
                <a:gd name="T6" fmla="*/ 136 w 136"/>
                <a:gd name="T7" fmla="*/ 0 h 144"/>
                <a:gd name="T8" fmla="*/ 0 w 136"/>
                <a:gd name="T9" fmla="*/ 0 h 144"/>
                <a:gd name="T10" fmla="*/ 0 w 136"/>
                <a:gd name="T11" fmla="*/ 88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144"/>
                <a:gd name="T20" fmla="*/ 136 w 136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144">
                  <a:moveTo>
                    <a:pt x="0" y="88"/>
                  </a:moveTo>
                  <a:lnTo>
                    <a:pt x="48" y="144"/>
                  </a:lnTo>
                  <a:lnTo>
                    <a:pt x="136" y="14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13" name="Freeform 113"/>
            <p:cNvSpPr>
              <a:spLocks/>
            </p:cNvSpPr>
            <p:nvPr/>
          </p:nvSpPr>
          <p:spPr bwMode="auto">
            <a:xfrm>
              <a:off x="4488" y="3296"/>
              <a:ext cx="136" cy="144"/>
            </a:xfrm>
            <a:custGeom>
              <a:avLst/>
              <a:gdLst>
                <a:gd name="T0" fmla="*/ 0 w 136"/>
                <a:gd name="T1" fmla="*/ 88 h 144"/>
                <a:gd name="T2" fmla="*/ 48 w 136"/>
                <a:gd name="T3" fmla="*/ 144 h 144"/>
                <a:gd name="T4" fmla="*/ 136 w 136"/>
                <a:gd name="T5" fmla="*/ 144 h 144"/>
                <a:gd name="T6" fmla="*/ 136 w 136"/>
                <a:gd name="T7" fmla="*/ 0 h 144"/>
                <a:gd name="T8" fmla="*/ 0 w 136"/>
                <a:gd name="T9" fmla="*/ 0 h 144"/>
                <a:gd name="T10" fmla="*/ 0 w 136"/>
                <a:gd name="T11" fmla="*/ 88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144"/>
                <a:gd name="T20" fmla="*/ 136 w 136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144">
                  <a:moveTo>
                    <a:pt x="0" y="88"/>
                  </a:moveTo>
                  <a:lnTo>
                    <a:pt x="48" y="144"/>
                  </a:lnTo>
                  <a:lnTo>
                    <a:pt x="136" y="14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88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14" name="Freeform 114"/>
            <p:cNvSpPr>
              <a:spLocks/>
            </p:cNvSpPr>
            <p:nvPr/>
          </p:nvSpPr>
          <p:spPr bwMode="auto">
            <a:xfrm>
              <a:off x="4496" y="3304"/>
              <a:ext cx="136" cy="144"/>
            </a:xfrm>
            <a:custGeom>
              <a:avLst/>
              <a:gdLst>
                <a:gd name="T0" fmla="*/ 0 w 136"/>
                <a:gd name="T1" fmla="*/ 88 h 144"/>
                <a:gd name="T2" fmla="*/ 56 w 136"/>
                <a:gd name="T3" fmla="*/ 144 h 144"/>
                <a:gd name="T4" fmla="*/ 136 w 136"/>
                <a:gd name="T5" fmla="*/ 144 h 144"/>
                <a:gd name="T6" fmla="*/ 136 w 136"/>
                <a:gd name="T7" fmla="*/ 0 h 144"/>
                <a:gd name="T8" fmla="*/ 0 w 136"/>
                <a:gd name="T9" fmla="*/ 0 h 144"/>
                <a:gd name="T10" fmla="*/ 0 w 1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144"/>
                <a:gd name="T20" fmla="*/ 136 w 136"/>
                <a:gd name="T21" fmla="*/ 144 h 1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144">
                  <a:moveTo>
                    <a:pt x="0" y="88"/>
                  </a:moveTo>
                  <a:lnTo>
                    <a:pt x="56" y="144"/>
                  </a:lnTo>
                  <a:lnTo>
                    <a:pt x="136" y="144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15" name="Rectangle 115"/>
            <p:cNvSpPr>
              <a:spLocks noChangeArrowheads="1"/>
            </p:cNvSpPr>
            <p:nvPr/>
          </p:nvSpPr>
          <p:spPr bwMode="auto">
            <a:xfrm>
              <a:off x="3712" y="3144"/>
              <a:ext cx="26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ram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16" name="Rectangle 116"/>
            <p:cNvSpPr>
              <a:spLocks noChangeArrowheads="1"/>
            </p:cNvSpPr>
            <p:nvPr/>
          </p:nvSpPr>
          <p:spPr bwMode="auto">
            <a:xfrm>
              <a:off x="4144" y="3168"/>
              <a:ext cx="30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billet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17" name="Rectangle 117"/>
            <p:cNvSpPr>
              <a:spLocks noChangeArrowheads="1"/>
            </p:cNvSpPr>
            <p:nvPr/>
          </p:nvSpPr>
          <p:spPr bwMode="auto">
            <a:xfrm>
              <a:off x="3904" y="3408"/>
              <a:ext cx="5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EEEEEE"/>
                  </a:solidFill>
                  <a:latin typeface="Arial" pitchFamily="34" charset="0"/>
                </a:rPr>
                <a:t>container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18" name="Rectangle 118"/>
            <p:cNvSpPr>
              <a:spLocks noChangeArrowheads="1"/>
            </p:cNvSpPr>
            <p:nvPr/>
          </p:nvSpPr>
          <p:spPr bwMode="auto">
            <a:xfrm>
              <a:off x="3904" y="2928"/>
              <a:ext cx="5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600">
                  <a:solidFill>
                    <a:srgbClr val="EEEEEE"/>
                  </a:solidFill>
                  <a:latin typeface="Arial" pitchFamily="34" charset="0"/>
                </a:rPr>
                <a:t>container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3472" y="3200"/>
              <a:ext cx="216" cy="96"/>
              <a:chOff x="3472" y="3200"/>
              <a:chExt cx="216" cy="96"/>
            </a:xfrm>
          </p:grpSpPr>
          <p:sp>
            <p:nvSpPr>
              <p:cNvPr id="11338" name="Freeform 120"/>
              <p:cNvSpPr>
                <a:spLocks/>
              </p:cNvSpPr>
              <p:nvPr/>
            </p:nvSpPr>
            <p:spPr bwMode="auto">
              <a:xfrm>
                <a:off x="3632" y="3200"/>
                <a:ext cx="56" cy="96"/>
              </a:xfrm>
              <a:custGeom>
                <a:avLst/>
                <a:gdLst>
                  <a:gd name="T0" fmla="*/ 56 w 56"/>
                  <a:gd name="T1" fmla="*/ 48 h 96"/>
                  <a:gd name="T2" fmla="*/ 0 w 56"/>
                  <a:gd name="T3" fmla="*/ 96 h 96"/>
                  <a:gd name="T4" fmla="*/ 16 w 56"/>
                  <a:gd name="T5" fmla="*/ 48 h 96"/>
                  <a:gd name="T6" fmla="*/ 0 w 56"/>
                  <a:gd name="T7" fmla="*/ 0 h 96"/>
                  <a:gd name="T8" fmla="*/ 56 w 56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96"/>
                  <a:gd name="T17" fmla="*/ 56 w 5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96">
                    <a:moveTo>
                      <a:pt x="56" y="48"/>
                    </a:moveTo>
                    <a:lnTo>
                      <a:pt x="0" y="96"/>
                    </a:lnTo>
                    <a:lnTo>
                      <a:pt x="16" y="48"/>
                    </a:lnTo>
                    <a:lnTo>
                      <a:pt x="0" y="0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39" name="Line 121"/>
              <p:cNvSpPr>
                <a:spLocks noChangeShapeType="1"/>
              </p:cNvSpPr>
              <p:nvPr/>
            </p:nvSpPr>
            <p:spPr bwMode="auto">
              <a:xfrm>
                <a:off x="3472" y="3248"/>
                <a:ext cx="17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320" name="Rectangle 122"/>
            <p:cNvSpPr>
              <a:spLocks noChangeArrowheads="1"/>
            </p:cNvSpPr>
            <p:nvPr/>
          </p:nvSpPr>
          <p:spPr bwMode="auto">
            <a:xfrm>
              <a:off x="3200" y="3064"/>
              <a:ext cx="35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force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21" name="Rectangle 123"/>
            <p:cNvSpPr>
              <a:spLocks noChangeArrowheads="1"/>
            </p:cNvSpPr>
            <p:nvPr/>
          </p:nvSpPr>
          <p:spPr bwMode="auto">
            <a:xfrm>
              <a:off x="4664" y="2976"/>
              <a:ext cx="69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die holder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22" name="Rectangle 124"/>
            <p:cNvSpPr>
              <a:spLocks noChangeArrowheads="1"/>
            </p:cNvSpPr>
            <p:nvPr/>
          </p:nvSpPr>
          <p:spPr bwMode="auto">
            <a:xfrm>
              <a:off x="4488" y="3144"/>
              <a:ext cx="48" cy="48"/>
            </a:xfrm>
            <a:prstGeom prst="rect">
              <a:avLst/>
            </a:prstGeom>
            <a:solidFill>
              <a:srgbClr val="DD0000"/>
            </a:solidFill>
            <a:ln w="25400">
              <a:solidFill>
                <a:srgbClr val="DD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23" name="Rectangle 125"/>
            <p:cNvSpPr>
              <a:spLocks noChangeArrowheads="1"/>
            </p:cNvSpPr>
            <p:nvPr/>
          </p:nvSpPr>
          <p:spPr bwMode="auto">
            <a:xfrm>
              <a:off x="4488" y="3296"/>
              <a:ext cx="48" cy="40"/>
            </a:xfrm>
            <a:prstGeom prst="rect">
              <a:avLst/>
            </a:prstGeom>
            <a:solidFill>
              <a:srgbClr val="DD0000"/>
            </a:solidFill>
            <a:ln w="25400">
              <a:solidFill>
                <a:srgbClr val="DD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24" name="Rectangle 126"/>
            <p:cNvSpPr>
              <a:spLocks noChangeArrowheads="1"/>
            </p:cNvSpPr>
            <p:nvPr/>
          </p:nvSpPr>
          <p:spPr bwMode="auto">
            <a:xfrm>
              <a:off x="4824" y="3392"/>
              <a:ext cx="21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DD0000"/>
                  </a:solidFill>
                  <a:latin typeface="Arial" pitchFamily="34" charset="0"/>
                </a:rPr>
                <a:t>die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25" name="Rectangle 127"/>
            <p:cNvSpPr>
              <a:spLocks noChangeArrowheads="1"/>
            </p:cNvSpPr>
            <p:nvPr/>
          </p:nvSpPr>
          <p:spPr bwMode="auto">
            <a:xfrm>
              <a:off x="4100" y="3116"/>
              <a:ext cx="24" cy="256"/>
            </a:xfrm>
            <a:prstGeom prst="rect">
              <a:avLst/>
            </a:prstGeom>
            <a:solidFill>
              <a:srgbClr val="004400"/>
            </a:solidFill>
            <a:ln w="12700">
              <a:solidFill>
                <a:srgbClr val="0044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grpSp>
          <p:nvGrpSpPr>
            <p:cNvPr id="10" name="Group 128"/>
            <p:cNvGrpSpPr>
              <a:grpSpLocks/>
            </p:cNvGrpSpPr>
            <p:nvPr/>
          </p:nvGrpSpPr>
          <p:grpSpPr bwMode="auto">
            <a:xfrm>
              <a:off x="3656" y="2960"/>
              <a:ext cx="456" cy="232"/>
              <a:chOff x="3656" y="2960"/>
              <a:chExt cx="456" cy="232"/>
            </a:xfrm>
          </p:grpSpPr>
          <p:sp>
            <p:nvSpPr>
              <p:cNvPr id="11336" name="Freeform 129"/>
              <p:cNvSpPr>
                <a:spLocks/>
              </p:cNvSpPr>
              <p:nvPr/>
            </p:nvSpPr>
            <p:spPr bwMode="auto">
              <a:xfrm>
                <a:off x="4040" y="3104"/>
                <a:ext cx="72" cy="88"/>
              </a:xfrm>
              <a:custGeom>
                <a:avLst/>
                <a:gdLst>
                  <a:gd name="T0" fmla="*/ 72 w 72"/>
                  <a:gd name="T1" fmla="*/ 64 h 88"/>
                  <a:gd name="T2" fmla="*/ 0 w 72"/>
                  <a:gd name="T3" fmla="*/ 88 h 88"/>
                  <a:gd name="T4" fmla="*/ 32 w 72"/>
                  <a:gd name="T5" fmla="*/ 48 h 88"/>
                  <a:gd name="T6" fmla="*/ 40 w 72"/>
                  <a:gd name="T7" fmla="*/ 0 h 88"/>
                  <a:gd name="T8" fmla="*/ 72 w 72"/>
                  <a:gd name="T9" fmla="*/ 64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88"/>
                  <a:gd name="T17" fmla="*/ 72 w 72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88">
                    <a:moveTo>
                      <a:pt x="72" y="64"/>
                    </a:moveTo>
                    <a:lnTo>
                      <a:pt x="0" y="88"/>
                    </a:lnTo>
                    <a:lnTo>
                      <a:pt x="32" y="48"/>
                    </a:lnTo>
                    <a:lnTo>
                      <a:pt x="40" y="0"/>
                    </a:lnTo>
                    <a:lnTo>
                      <a:pt x="72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37" name="Line 130"/>
              <p:cNvSpPr>
                <a:spLocks noChangeShapeType="1"/>
              </p:cNvSpPr>
              <p:nvPr/>
            </p:nvSpPr>
            <p:spPr bwMode="auto">
              <a:xfrm>
                <a:off x="3656" y="2960"/>
                <a:ext cx="416" cy="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327" name="Rectangle 131"/>
            <p:cNvSpPr>
              <a:spLocks noChangeArrowheads="1"/>
            </p:cNvSpPr>
            <p:nvPr/>
          </p:nvSpPr>
          <p:spPr bwMode="auto">
            <a:xfrm>
              <a:off x="3456" y="2808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28" name="Rectangle 132"/>
            <p:cNvSpPr>
              <a:spLocks noChangeArrowheads="1"/>
            </p:cNvSpPr>
            <p:nvPr/>
          </p:nvSpPr>
          <p:spPr bwMode="auto">
            <a:xfrm>
              <a:off x="3560" y="2840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o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29" name="Rectangle 133"/>
            <p:cNvSpPr>
              <a:spLocks noChangeArrowheads="1"/>
            </p:cNvSpPr>
            <p:nvPr/>
          </p:nvSpPr>
          <p:spPr bwMode="auto">
            <a:xfrm>
              <a:off x="5248" y="3200"/>
              <a:ext cx="24" cy="88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330" name="Rectangle 134"/>
            <p:cNvSpPr>
              <a:spLocks noChangeArrowheads="1"/>
            </p:cNvSpPr>
            <p:nvPr/>
          </p:nvSpPr>
          <p:spPr bwMode="auto">
            <a:xfrm>
              <a:off x="5376" y="3160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00AA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31" name="Rectangle 135"/>
            <p:cNvSpPr>
              <a:spLocks noChangeArrowheads="1"/>
            </p:cNvSpPr>
            <p:nvPr/>
          </p:nvSpPr>
          <p:spPr bwMode="auto">
            <a:xfrm>
              <a:off x="5480" y="3192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00AA"/>
                  </a:solidFill>
                  <a:latin typeface="Arial" pitchFamily="34" charset="0"/>
                </a:rPr>
                <a:t>d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332" name="Rectangle 136"/>
            <p:cNvSpPr>
              <a:spLocks noChangeArrowheads="1"/>
            </p:cNvSpPr>
            <p:nvPr/>
          </p:nvSpPr>
          <p:spPr bwMode="auto">
            <a:xfrm>
              <a:off x="4704" y="3184"/>
              <a:ext cx="43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extrusion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11" name="Group 137"/>
            <p:cNvGrpSpPr>
              <a:grpSpLocks/>
            </p:cNvGrpSpPr>
            <p:nvPr/>
          </p:nvGrpSpPr>
          <p:grpSpPr bwMode="auto">
            <a:xfrm>
              <a:off x="4536" y="3320"/>
              <a:ext cx="280" cy="152"/>
              <a:chOff x="4536" y="3320"/>
              <a:chExt cx="280" cy="152"/>
            </a:xfrm>
          </p:grpSpPr>
          <p:sp>
            <p:nvSpPr>
              <p:cNvPr id="11334" name="Freeform 138"/>
              <p:cNvSpPr>
                <a:spLocks/>
              </p:cNvSpPr>
              <p:nvPr/>
            </p:nvSpPr>
            <p:spPr bwMode="auto">
              <a:xfrm>
                <a:off x="4536" y="3320"/>
                <a:ext cx="72" cy="80"/>
              </a:xfrm>
              <a:custGeom>
                <a:avLst/>
                <a:gdLst>
                  <a:gd name="T0" fmla="*/ 0 w 72"/>
                  <a:gd name="T1" fmla="*/ 16 h 80"/>
                  <a:gd name="T2" fmla="*/ 72 w 72"/>
                  <a:gd name="T3" fmla="*/ 0 h 80"/>
                  <a:gd name="T4" fmla="*/ 32 w 72"/>
                  <a:gd name="T5" fmla="*/ 32 h 80"/>
                  <a:gd name="T6" fmla="*/ 32 w 72"/>
                  <a:gd name="T7" fmla="*/ 80 h 80"/>
                  <a:gd name="T8" fmla="*/ 0 w 72"/>
                  <a:gd name="T9" fmla="*/ 16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80"/>
                  <a:gd name="T17" fmla="*/ 72 w 72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80">
                    <a:moveTo>
                      <a:pt x="0" y="16"/>
                    </a:moveTo>
                    <a:lnTo>
                      <a:pt x="72" y="0"/>
                    </a:lnTo>
                    <a:lnTo>
                      <a:pt x="32" y="32"/>
                    </a:lnTo>
                    <a:lnTo>
                      <a:pt x="32" y="8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DD0000"/>
              </a:solidFill>
              <a:ln w="1270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35" name="Line 139"/>
              <p:cNvSpPr>
                <a:spLocks noChangeShapeType="1"/>
              </p:cNvSpPr>
              <p:nvPr/>
            </p:nvSpPr>
            <p:spPr bwMode="auto">
              <a:xfrm>
                <a:off x="4568" y="3352"/>
                <a:ext cx="248" cy="120"/>
              </a:xfrm>
              <a:prstGeom prst="line">
                <a:avLst/>
              </a:prstGeom>
              <a:noFill/>
              <a:ln w="25400">
                <a:solidFill>
                  <a:srgbClr val="DD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</p:grp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603500" y="5683250"/>
          <a:ext cx="3273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08" name="Equation" r:id="rId4" imgW="1549080" imgH="444240" progId="Equation.3">
                  <p:embed/>
                </p:oleObj>
              </mc:Choice>
              <mc:Fallback>
                <p:oleObj name="Equation" r:id="rId4" imgW="15490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683250"/>
                        <a:ext cx="3273425" cy="939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50"/>
          <p:cNvGrpSpPr>
            <a:grpSpLocks/>
          </p:cNvGrpSpPr>
          <p:nvPr/>
        </p:nvGrpSpPr>
        <p:grpSpPr bwMode="auto">
          <a:xfrm>
            <a:off x="5864225" y="1900932"/>
            <a:ext cx="2301875" cy="1473200"/>
            <a:chOff x="3694" y="1680"/>
            <a:chExt cx="1450" cy="928"/>
          </a:xfrm>
        </p:grpSpPr>
        <p:sp>
          <p:nvSpPr>
            <p:cNvPr id="11273" name="Rectangle 35"/>
            <p:cNvSpPr>
              <a:spLocks noChangeArrowheads="1"/>
            </p:cNvSpPr>
            <p:nvPr/>
          </p:nvSpPr>
          <p:spPr bwMode="auto">
            <a:xfrm>
              <a:off x="3694" y="1680"/>
              <a:ext cx="6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2200">
                  <a:solidFill>
                    <a:schemeClr val="accent2"/>
                  </a:solidFill>
                  <a:latin typeface="Arial" pitchFamily="34" charset="0"/>
                </a:rPr>
                <a:t>-Rolling</a:t>
              </a:r>
              <a:endParaRPr lang="en-US" sz="22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274" name="Rectangle 36"/>
            <p:cNvSpPr>
              <a:spLocks noChangeArrowheads="1"/>
            </p:cNvSpPr>
            <p:nvPr/>
          </p:nvSpPr>
          <p:spPr bwMode="auto">
            <a:xfrm>
              <a:off x="3968" y="2112"/>
              <a:ext cx="656" cy="144"/>
            </a:xfrm>
            <a:prstGeom prst="rect">
              <a:avLst/>
            </a:prstGeom>
            <a:solidFill>
              <a:srgbClr val="BBBBBB"/>
            </a:solidFill>
            <a:ln w="25400">
              <a:solidFill>
                <a:srgbClr val="BBBBBB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275" name="Oval 37"/>
            <p:cNvSpPr>
              <a:spLocks noChangeArrowheads="1"/>
            </p:cNvSpPr>
            <p:nvPr/>
          </p:nvSpPr>
          <p:spPr bwMode="auto">
            <a:xfrm>
              <a:off x="4424" y="2232"/>
              <a:ext cx="376" cy="376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276" name="Rectangle 38"/>
            <p:cNvSpPr>
              <a:spLocks noChangeArrowheads="1"/>
            </p:cNvSpPr>
            <p:nvPr/>
          </p:nvSpPr>
          <p:spPr bwMode="auto">
            <a:xfrm>
              <a:off x="4504" y="2152"/>
              <a:ext cx="640" cy="64"/>
            </a:xfrm>
            <a:prstGeom prst="rect">
              <a:avLst/>
            </a:prstGeom>
            <a:solidFill>
              <a:srgbClr val="BBBBBB"/>
            </a:solidFill>
            <a:ln w="25400">
              <a:solidFill>
                <a:srgbClr val="BBBBBB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4296" y="2136"/>
              <a:ext cx="216" cy="96"/>
              <a:chOff x="4296" y="2136"/>
              <a:chExt cx="216" cy="96"/>
            </a:xfrm>
          </p:grpSpPr>
          <p:sp>
            <p:nvSpPr>
              <p:cNvPr id="11299" name="Freeform 40"/>
              <p:cNvSpPr>
                <a:spLocks/>
              </p:cNvSpPr>
              <p:nvPr/>
            </p:nvSpPr>
            <p:spPr bwMode="auto">
              <a:xfrm>
                <a:off x="4456" y="2136"/>
                <a:ext cx="56" cy="96"/>
              </a:xfrm>
              <a:custGeom>
                <a:avLst/>
                <a:gdLst>
                  <a:gd name="T0" fmla="*/ 56 w 56"/>
                  <a:gd name="T1" fmla="*/ 48 h 96"/>
                  <a:gd name="T2" fmla="*/ 0 w 56"/>
                  <a:gd name="T3" fmla="*/ 96 h 96"/>
                  <a:gd name="T4" fmla="*/ 16 w 56"/>
                  <a:gd name="T5" fmla="*/ 48 h 96"/>
                  <a:gd name="T6" fmla="*/ 0 w 56"/>
                  <a:gd name="T7" fmla="*/ 0 h 96"/>
                  <a:gd name="T8" fmla="*/ 56 w 56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96"/>
                  <a:gd name="T17" fmla="*/ 56 w 5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96">
                    <a:moveTo>
                      <a:pt x="56" y="48"/>
                    </a:moveTo>
                    <a:lnTo>
                      <a:pt x="0" y="96"/>
                    </a:lnTo>
                    <a:lnTo>
                      <a:pt x="16" y="48"/>
                    </a:lnTo>
                    <a:lnTo>
                      <a:pt x="0" y="0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300" name="Line 41"/>
              <p:cNvSpPr>
                <a:spLocks noChangeShapeType="1"/>
              </p:cNvSpPr>
              <p:nvPr/>
            </p:nvSpPr>
            <p:spPr bwMode="auto">
              <a:xfrm>
                <a:off x="4296" y="2184"/>
                <a:ext cx="17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278" name="Rectangle 42"/>
            <p:cNvSpPr>
              <a:spLocks noChangeArrowheads="1"/>
            </p:cNvSpPr>
            <p:nvPr/>
          </p:nvSpPr>
          <p:spPr bwMode="auto">
            <a:xfrm>
              <a:off x="4512" y="2328"/>
              <a:ext cx="22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roll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279" name="Rectangle 43"/>
            <p:cNvSpPr>
              <a:spLocks noChangeArrowheads="1"/>
            </p:cNvSpPr>
            <p:nvPr/>
          </p:nvSpPr>
          <p:spPr bwMode="auto">
            <a:xfrm>
              <a:off x="3736" y="2088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280" name="Rectangle 44"/>
            <p:cNvSpPr>
              <a:spLocks noChangeArrowheads="1"/>
            </p:cNvSpPr>
            <p:nvPr/>
          </p:nvSpPr>
          <p:spPr bwMode="auto">
            <a:xfrm>
              <a:off x="3840" y="2120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6600"/>
                  </a:solidFill>
                  <a:latin typeface="Arial" pitchFamily="34" charset="0"/>
                </a:rPr>
                <a:t>o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281" name="Rectangle 45"/>
            <p:cNvSpPr>
              <a:spLocks noChangeArrowheads="1"/>
            </p:cNvSpPr>
            <p:nvPr/>
          </p:nvSpPr>
          <p:spPr bwMode="auto">
            <a:xfrm>
              <a:off x="4896" y="1928"/>
              <a:ext cx="10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00AA"/>
                  </a:solidFill>
                  <a:latin typeface="Arial" pitchFamily="34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282" name="Rectangle 46"/>
            <p:cNvSpPr>
              <a:spLocks noChangeArrowheads="1"/>
            </p:cNvSpPr>
            <p:nvPr/>
          </p:nvSpPr>
          <p:spPr bwMode="auto">
            <a:xfrm>
              <a:off x="5000" y="1960"/>
              <a:ext cx="8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 i="1">
                  <a:solidFill>
                    <a:srgbClr val="0000AA"/>
                  </a:solidFill>
                  <a:latin typeface="Arial" pitchFamily="34" charset="0"/>
                </a:rPr>
                <a:t>d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1283" name="Rectangle 47"/>
            <p:cNvSpPr>
              <a:spLocks noChangeArrowheads="1"/>
            </p:cNvSpPr>
            <p:nvPr/>
          </p:nvSpPr>
          <p:spPr bwMode="auto">
            <a:xfrm>
              <a:off x="4108" y="2116"/>
              <a:ext cx="16" cy="128"/>
            </a:xfrm>
            <a:prstGeom prst="rect">
              <a:avLst/>
            </a:prstGeom>
            <a:solidFill>
              <a:srgbClr val="009900"/>
            </a:solidFill>
            <a:ln w="38100">
              <a:solidFill>
                <a:srgbClr val="0066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284" name="Rectangle 48"/>
            <p:cNvSpPr>
              <a:spLocks noChangeArrowheads="1"/>
            </p:cNvSpPr>
            <p:nvPr/>
          </p:nvSpPr>
          <p:spPr bwMode="auto">
            <a:xfrm>
              <a:off x="4936" y="2144"/>
              <a:ext cx="32" cy="80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285" name="Oval 49"/>
            <p:cNvSpPr>
              <a:spLocks noChangeArrowheads="1"/>
            </p:cNvSpPr>
            <p:nvPr/>
          </p:nvSpPr>
          <p:spPr bwMode="auto">
            <a:xfrm>
              <a:off x="4424" y="1752"/>
              <a:ext cx="376" cy="38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/>
            </a:p>
          </p:txBody>
        </p:sp>
        <p:sp>
          <p:nvSpPr>
            <p:cNvPr id="11286" name="Rectangle 50"/>
            <p:cNvSpPr>
              <a:spLocks noChangeArrowheads="1"/>
            </p:cNvSpPr>
            <p:nvPr/>
          </p:nvSpPr>
          <p:spPr bwMode="auto">
            <a:xfrm>
              <a:off x="4512" y="1848"/>
              <a:ext cx="22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800">
                  <a:solidFill>
                    <a:srgbClr val="EEEEEE"/>
                  </a:solidFill>
                  <a:latin typeface="Arial" pitchFamily="34" charset="0"/>
                </a:rPr>
                <a:t>roll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4456" y="2232"/>
              <a:ext cx="184" cy="336"/>
              <a:chOff x="4456" y="2232"/>
              <a:chExt cx="184" cy="336"/>
            </a:xfrm>
          </p:grpSpPr>
          <p:sp>
            <p:nvSpPr>
              <p:cNvPr id="11294" name="Freeform 51"/>
              <p:cNvSpPr>
                <a:spLocks/>
              </p:cNvSpPr>
              <p:nvPr/>
            </p:nvSpPr>
            <p:spPr bwMode="auto">
              <a:xfrm>
                <a:off x="4456" y="2272"/>
                <a:ext cx="144" cy="144"/>
              </a:xfrm>
              <a:custGeom>
                <a:avLst/>
                <a:gdLst>
                  <a:gd name="T0" fmla="*/ 0 w 144"/>
                  <a:gd name="T1" fmla="*/ 144 h 144"/>
                  <a:gd name="T2" fmla="*/ 0 w 144"/>
                  <a:gd name="T3" fmla="*/ 120 h 144"/>
                  <a:gd name="T4" fmla="*/ 8 w 144"/>
                  <a:gd name="T5" fmla="*/ 96 h 144"/>
                  <a:gd name="T6" fmla="*/ 16 w 144"/>
                  <a:gd name="T7" fmla="*/ 72 h 144"/>
                  <a:gd name="T8" fmla="*/ 32 w 144"/>
                  <a:gd name="T9" fmla="*/ 56 h 144"/>
                  <a:gd name="T10" fmla="*/ 48 w 144"/>
                  <a:gd name="T11" fmla="*/ 40 h 144"/>
                  <a:gd name="T12" fmla="*/ 72 w 144"/>
                  <a:gd name="T13" fmla="*/ 24 h 144"/>
                  <a:gd name="T14" fmla="*/ 96 w 144"/>
                  <a:gd name="T15" fmla="*/ 16 h 144"/>
                  <a:gd name="T16" fmla="*/ 120 w 144"/>
                  <a:gd name="T17" fmla="*/ 8 h 144"/>
                  <a:gd name="T18" fmla="*/ 144 w 144"/>
                  <a:gd name="T19" fmla="*/ 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" h="144">
                    <a:moveTo>
                      <a:pt x="0" y="144"/>
                    </a:moveTo>
                    <a:lnTo>
                      <a:pt x="0" y="120"/>
                    </a:lnTo>
                    <a:lnTo>
                      <a:pt x="8" y="96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48" y="40"/>
                    </a:lnTo>
                    <a:lnTo>
                      <a:pt x="72" y="24"/>
                    </a:lnTo>
                    <a:lnTo>
                      <a:pt x="96" y="16"/>
                    </a:lnTo>
                    <a:lnTo>
                      <a:pt x="120" y="8"/>
                    </a:lnTo>
                    <a:lnTo>
                      <a:pt x="144" y="0"/>
                    </a:lnTo>
                  </a:path>
                </a:pathLst>
              </a:cu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295" name="Freeform 52"/>
              <p:cNvSpPr>
                <a:spLocks/>
              </p:cNvSpPr>
              <p:nvPr/>
            </p:nvSpPr>
            <p:spPr bwMode="auto">
              <a:xfrm>
                <a:off x="4456" y="2424"/>
                <a:ext cx="144" cy="144"/>
              </a:xfrm>
              <a:custGeom>
                <a:avLst/>
                <a:gdLst>
                  <a:gd name="T0" fmla="*/ 144 w 144"/>
                  <a:gd name="T1" fmla="*/ 144 h 144"/>
                  <a:gd name="T2" fmla="*/ 120 w 144"/>
                  <a:gd name="T3" fmla="*/ 136 h 144"/>
                  <a:gd name="T4" fmla="*/ 96 w 144"/>
                  <a:gd name="T5" fmla="*/ 128 h 144"/>
                  <a:gd name="T6" fmla="*/ 72 w 144"/>
                  <a:gd name="T7" fmla="*/ 120 h 144"/>
                  <a:gd name="T8" fmla="*/ 48 w 144"/>
                  <a:gd name="T9" fmla="*/ 104 h 144"/>
                  <a:gd name="T10" fmla="*/ 32 w 144"/>
                  <a:gd name="T11" fmla="*/ 88 h 144"/>
                  <a:gd name="T12" fmla="*/ 16 w 144"/>
                  <a:gd name="T13" fmla="*/ 72 h 144"/>
                  <a:gd name="T14" fmla="*/ 8 w 144"/>
                  <a:gd name="T15" fmla="*/ 48 h 144"/>
                  <a:gd name="T16" fmla="*/ 0 w 144"/>
                  <a:gd name="T17" fmla="*/ 24 h 144"/>
                  <a:gd name="T18" fmla="*/ 0 w 144"/>
                  <a:gd name="T19" fmla="*/ 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" h="144">
                    <a:moveTo>
                      <a:pt x="144" y="144"/>
                    </a:moveTo>
                    <a:lnTo>
                      <a:pt x="120" y="136"/>
                    </a:lnTo>
                    <a:lnTo>
                      <a:pt x="96" y="128"/>
                    </a:lnTo>
                    <a:lnTo>
                      <a:pt x="72" y="120"/>
                    </a:lnTo>
                    <a:lnTo>
                      <a:pt x="48" y="104"/>
                    </a:lnTo>
                    <a:lnTo>
                      <a:pt x="32" y="88"/>
                    </a:lnTo>
                    <a:lnTo>
                      <a:pt x="16" y="72"/>
                    </a:lnTo>
                    <a:lnTo>
                      <a:pt x="8" y="48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grpSp>
            <p:nvGrpSpPr>
              <p:cNvPr id="15" name="Group 53"/>
              <p:cNvGrpSpPr>
                <a:grpSpLocks/>
              </p:cNvGrpSpPr>
              <p:nvPr/>
            </p:nvGrpSpPr>
            <p:grpSpPr bwMode="auto">
              <a:xfrm>
                <a:off x="4552" y="2232"/>
                <a:ext cx="88" cy="96"/>
                <a:chOff x="4552" y="2232"/>
                <a:chExt cx="88" cy="96"/>
              </a:xfrm>
            </p:grpSpPr>
            <p:sp>
              <p:nvSpPr>
                <p:cNvPr id="11297" name="Freeform 54"/>
                <p:cNvSpPr>
                  <a:spLocks/>
                </p:cNvSpPr>
                <p:nvPr/>
              </p:nvSpPr>
              <p:spPr bwMode="auto">
                <a:xfrm>
                  <a:off x="4584" y="2232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298" name="Line 55"/>
                <p:cNvSpPr>
                  <a:spLocks noChangeShapeType="1"/>
                </p:cNvSpPr>
                <p:nvPr/>
              </p:nvSpPr>
              <p:spPr bwMode="auto">
                <a:xfrm>
                  <a:off x="4552" y="2280"/>
                  <a:ext cx="48" cy="1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oup 144"/>
            <p:cNvGrpSpPr>
              <a:grpSpLocks/>
            </p:cNvGrpSpPr>
            <p:nvPr/>
          </p:nvGrpSpPr>
          <p:grpSpPr bwMode="auto">
            <a:xfrm flipV="1">
              <a:off x="4461" y="1788"/>
              <a:ext cx="184" cy="336"/>
              <a:chOff x="4456" y="2232"/>
              <a:chExt cx="184" cy="336"/>
            </a:xfrm>
          </p:grpSpPr>
          <p:sp>
            <p:nvSpPr>
              <p:cNvPr id="11289" name="Freeform 145"/>
              <p:cNvSpPr>
                <a:spLocks/>
              </p:cNvSpPr>
              <p:nvPr/>
            </p:nvSpPr>
            <p:spPr bwMode="auto">
              <a:xfrm>
                <a:off x="4456" y="2272"/>
                <a:ext cx="144" cy="144"/>
              </a:xfrm>
              <a:custGeom>
                <a:avLst/>
                <a:gdLst>
                  <a:gd name="T0" fmla="*/ 0 w 144"/>
                  <a:gd name="T1" fmla="*/ 144 h 144"/>
                  <a:gd name="T2" fmla="*/ 0 w 144"/>
                  <a:gd name="T3" fmla="*/ 120 h 144"/>
                  <a:gd name="T4" fmla="*/ 8 w 144"/>
                  <a:gd name="T5" fmla="*/ 96 h 144"/>
                  <a:gd name="T6" fmla="*/ 16 w 144"/>
                  <a:gd name="T7" fmla="*/ 72 h 144"/>
                  <a:gd name="T8" fmla="*/ 32 w 144"/>
                  <a:gd name="T9" fmla="*/ 56 h 144"/>
                  <a:gd name="T10" fmla="*/ 48 w 144"/>
                  <a:gd name="T11" fmla="*/ 40 h 144"/>
                  <a:gd name="T12" fmla="*/ 72 w 144"/>
                  <a:gd name="T13" fmla="*/ 24 h 144"/>
                  <a:gd name="T14" fmla="*/ 96 w 144"/>
                  <a:gd name="T15" fmla="*/ 16 h 144"/>
                  <a:gd name="T16" fmla="*/ 120 w 144"/>
                  <a:gd name="T17" fmla="*/ 8 h 144"/>
                  <a:gd name="T18" fmla="*/ 144 w 144"/>
                  <a:gd name="T19" fmla="*/ 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" h="144">
                    <a:moveTo>
                      <a:pt x="0" y="144"/>
                    </a:moveTo>
                    <a:lnTo>
                      <a:pt x="0" y="120"/>
                    </a:lnTo>
                    <a:lnTo>
                      <a:pt x="8" y="96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48" y="40"/>
                    </a:lnTo>
                    <a:lnTo>
                      <a:pt x="72" y="24"/>
                    </a:lnTo>
                    <a:lnTo>
                      <a:pt x="96" y="16"/>
                    </a:lnTo>
                    <a:lnTo>
                      <a:pt x="120" y="8"/>
                    </a:lnTo>
                    <a:lnTo>
                      <a:pt x="144" y="0"/>
                    </a:lnTo>
                  </a:path>
                </a:pathLst>
              </a:cu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sp>
            <p:nvSpPr>
              <p:cNvPr id="11290" name="Freeform 146"/>
              <p:cNvSpPr>
                <a:spLocks/>
              </p:cNvSpPr>
              <p:nvPr/>
            </p:nvSpPr>
            <p:spPr bwMode="auto">
              <a:xfrm>
                <a:off x="4456" y="2424"/>
                <a:ext cx="144" cy="144"/>
              </a:xfrm>
              <a:custGeom>
                <a:avLst/>
                <a:gdLst>
                  <a:gd name="T0" fmla="*/ 144 w 144"/>
                  <a:gd name="T1" fmla="*/ 144 h 144"/>
                  <a:gd name="T2" fmla="*/ 120 w 144"/>
                  <a:gd name="T3" fmla="*/ 136 h 144"/>
                  <a:gd name="T4" fmla="*/ 96 w 144"/>
                  <a:gd name="T5" fmla="*/ 128 h 144"/>
                  <a:gd name="T6" fmla="*/ 72 w 144"/>
                  <a:gd name="T7" fmla="*/ 120 h 144"/>
                  <a:gd name="T8" fmla="*/ 48 w 144"/>
                  <a:gd name="T9" fmla="*/ 104 h 144"/>
                  <a:gd name="T10" fmla="*/ 32 w 144"/>
                  <a:gd name="T11" fmla="*/ 88 h 144"/>
                  <a:gd name="T12" fmla="*/ 16 w 144"/>
                  <a:gd name="T13" fmla="*/ 72 h 144"/>
                  <a:gd name="T14" fmla="*/ 8 w 144"/>
                  <a:gd name="T15" fmla="*/ 48 h 144"/>
                  <a:gd name="T16" fmla="*/ 0 w 144"/>
                  <a:gd name="T17" fmla="*/ 24 h 144"/>
                  <a:gd name="T18" fmla="*/ 0 w 144"/>
                  <a:gd name="T19" fmla="*/ 0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"/>
                  <a:gd name="T31" fmla="*/ 0 h 144"/>
                  <a:gd name="T32" fmla="*/ 144 w 144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" h="144">
                    <a:moveTo>
                      <a:pt x="144" y="144"/>
                    </a:moveTo>
                    <a:lnTo>
                      <a:pt x="120" y="136"/>
                    </a:lnTo>
                    <a:lnTo>
                      <a:pt x="96" y="128"/>
                    </a:lnTo>
                    <a:lnTo>
                      <a:pt x="72" y="120"/>
                    </a:lnTo>
                    <a:lnTo>
                      <a:pt x="48" y="104"/>
                    </a:lnTo>
                    <a:lnTo>
                      <a:pt x="32" y="88"/>
                    </a:lnTo>
                    <a:lnTo>
                      <a:pt x="16" y="72"/>
                    </a:lnTo>
                    <a:lnTo>
                      <a:pt x="8" y="48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/>
              </a:p>
            </p:txBody>
          </p:sp>
          <p:grpSp>
            <p:nvGrpSpPr>
              <p:cNvPr id="17" name="Group 147"/>
              <p:cNvGrpSpPr>
                <a:grpSpLocks/>
              </p:cNvGrpSpPr>
              <p:nvPr/>
            </p:nvGrpSpPr>
            <p:grpSpPr bwMode="auto">
              <a:xfrm>
                <a:off x="4552" y="2232"/>
                <a:ext cx="88" cy="96"/>
                <a:chOff x="4552" y="2232"/>
                <a:chExt cx="88" cy="96"/>
              </a:xfrm>
            </p:grpSpPr>
            <p:sp>
              <p:nvSpPr>
                <p:cNvPr id="11292" name="Freeform 148"/>
                <p:cNvSpPr>
                  <a:spLocks/>
                </p:cNvSpPr>
                <p:nvPr/>
              </p:nvSpPr>
              <p:spPr bwMode="auto">
                <a:xfrm>
                  <a:off x="4584" y="2232"/>
                  <a:ext cx="56" cy="96"/>
                </a:xfrm>
                <a:custGeom>
                  <a:avLst/>
                  <a:gdLst>
                    <a:gd name="T0" fmla="*/ 56 w 56"/>
                    <a:gd name="T1" fmla="*/ 48 h 96"/>
                    <a:gd name="T2" fmla="*/ 0 w 56"/>
                    <a:gd name="T3" fmla="*/ 96 h 96"/>
                    <a:gd name="T4" fmla="*/ 16 w 56"/>
                    <a:gd name="T5" fmla="*/ 48 h 96"/>
                    <a:gd name="T6" fmla="*/ 0 w 56"/>
                    <a:gd name="T7" fmla="*/ 0 h 96"/>
                    <a:gd name="T8" fmla="*/ 56 w 56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6"/>
                    <a:gd name="T16" fmla="*/ 0 h 96"/>
                    <a:gd name="T17" fmla="*/ 56 w 56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6" h="96">
                      <a:moveTo>
                        <a:pt x="56" y="48"/>
                      </a:moveTo>
                      <a:lnTo>
                        <a:pt x="0" y="96"/>
                      </a:lnTo>
                      <a:lnTo>
                        <a:pt x="16" y="48"/>
                      </a:lnTo>
                      <a:lnTo>
                        <a:pt x="0" y="0"/>
                      </a:lnTo>
                      <a:lnTo>
                        <a:pt x="56" y="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/>
                  <a:endParaRPr lang="en-US"/>
                </a:p>
              </p:txBody>
            </p:sp>
            <p:sp>
              <p:nvSpPr>
                <p:cNvPr id="11293" name="Line 149"/>
                <p:cNvSpPr>
                  <a:spLocks noChangeShapeType="1"/>
                </p:cNvSpPr>
                <p:nvPr/>
              </p:nvSpPr>
              <p:spPr bwMode="auto">
                <a:xfrm>
                  <a:off x="4552" y="2280"/>
                  <a:ext cx="48" cy="1"/>
                </a:xfrm>
                <a:prstGeom prst="line">
                  <a:avLst/>
                </a:prstGeom>
                <a:noFill/>
                <a:ln w="25400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79512" y="5571237"/>
            <a:ext cx="2376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Percentage Cold Work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f19_07_pg19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166547"/>
            <a:ext cx="5832648" cy="669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282160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Examples</a:t>
            </a:r>
            <a:endParaRPr lang="en-US" sz="4400" b="1" dirty="0"/>
          </a:p>
        </p:txBody>
      </p:sp>
      <p:sp>
        <p:nvSpPr>
          <p:cNvPr id="39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f19_07_pg192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Example: Strain hardening</a:t>
            </a:r>
            <a:endParaRPr lang="en-IN" dirty="0"/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2736"/>
            <a:ext cx="5558500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427984" y="1484784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Low Carbon Steel</a:t>
            </a:r>
            <a:endParaRPr lang="en-I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32895"/>
            <a:ext cx="5400600" cy="562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220072" y="2204864"/>
            <a:ext cx="3923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Strain hardening effect on Stress-Strain Diagram</a:t>
            </a:r>
            <a:endParaRPr lang="en-IN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/>
          <a:lstStyle/>
          <a:p>
            <a:r>
              <a:rPr lang="en-US" dirty="0" smtClean="0"/>
              <a:t>Why materials strain harden?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3246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Dislocation–dislocation strain field 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00FF"/>
                </a:solidFill>
              </a:rPr>
              <a:t>On the average, dislocation–dislocation strain interactions are repulsive </a:t>
            </a:r>
            <a:r>
              <a:rPr lang="en-IN" sz="2800" dirty="0" smtClean="0">
                <a:solidFill>
                  <a:srgbClr val="0000FF"/>
                </a:solidFill>
                <a:sym typeface="Wingdings" pitchFamily="2" charset="2"/>
              </a:rPr>
              <a:t> T</a:t>
            </a:r>
            <a:r>
              <a:rPr lang="en-IN" sz="2800" dirty="0" smtClean="0">
                <a:solidFill>
                  <a:srgbClr val="0000FF"/>
                </a:solidFill>
              </a:rPr>
              <a:t>he motion of a dislocation is hindered by the presence of other dislocations. </a:t>
            </a:r>
          </a:p>
          <a:p>
            <a:pPr marL="269875" indent="-269875">
              <a:buFont typeface="Arial" pitchFamily="34" charset="0"/>
              <a:buChar char="•"/>
            </a:pPr>
            <a:endParaRPr lang="en-IN" sz="2800" dirty="0" smtClean="0">
              <a:solidFill>
                <a:srgbClr val="008000"/>
              </a:solidFill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8000"/>
                </a:solidFill>
              </a:rPr>
              <a:t>Cold work </a:t>
            </a:r>
            <a:r>
              <a:rPr lang="en-IN" sz="2800" dirty="0" smtClean="0">
                <a:solidFill>
                  <a:srgbClr val="008000"/>
                </a:solidFill>
                <a:sym typeface="Wingdings" pitchFamily="2" charset="2"/>
              </a:rPr>
              <a:t> Formation of new dislocations  </a:t>
            </a:r>
            <a:r>
              <a:rPr lang="en-IN" sz="2800" dirty="0" smtClean="0">
                <a:solidFill>
                  <a:srgbClr val="008000"/>
                </a:solidFill>
              </a:rPr>
              <a:t>The dislocation density in a metal increases</a:t>
            </a:r>
            <a:endParaRPr lang="en-IN" sz="2800" dirty="0" smtClean="0">
              <a:solidFill>
                <a:srgbClr val="0000FF"/>
              </a:solidFill>
            </a:endParaRP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CE389C"/>
                </a:solidFill>
              </a:rPr>
              <a:t>As the dislocation density increases, the resistance to dislocation motion by other dislocations becomes more pronounced. 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Thus, the imposed stress necessary to deform a metal increases with increasing cold work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stz_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7" y="188640"/>
            <a:ext cx="7218363" cy="54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96" y="5589240"/>
            <a:ext cx="2736304" cy="120032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Generation of an edge dislocation</a:t>
            </a:r>
            <a:br>
              <a:rPr lang="en-IN" sz="2400" dirty="0" smtClean="0">
                <a:solidFill>
                  <a:srgbClr val="FF0000"/>
                </a:solidFill>
              </a:rPr>
            </a:br>
            <a:r>
              <a:rPr lang="en-IN" sz="2400" dirty="0" smtClean="0">
                <a:solidFill>
                  <a:srgbClr val="FF0000"/>
                </a:solidFill>
              </a:rPr>
              <a:t>by a </a:t>
            </a:r>
            <a:r>
              <a:rPr lang="en-IN" sz="2400" i="1" dirty="0" smtClean="0">
                <a:solidFill>
                  <a:srgbClr val="FF0000"/>
                </a:solidFill>
              </a:rPr>
              <a:t>shear</a:t>
            </a:r>
            <a:r>
              <a:rPr lang="en-IN" sz="2400" dirty="0" smtClean="0">
                <a:solidFill>
                  <a:srgbClr val="FF0000"/>
                </a:solidFill>
              </a:rPr>
              <a:t> stress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24" y="5589240"/>
            <a:ext cx="2862064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Movement of the dislocation</a:t>
            </a:r>
            <a:br>
              <a:rPr lang="en-IN" sz="2400" dirty="0" smtClean="0">
                <a:solidFill>
                  <a:srgbClr val="00B050"/>
                </a:solidFill>
              </a:rPr>
            </a:br>
            <a:r>
              <a:rPr lang="en-IN" sz="2400" dirty="0" smtClean="0">
                <a:solidFill>
                  <a:srgbClr val="00B050"/>
                </a:solidFill>
              </a:rPr>
              <a:t>through the crystal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5301208"/>
            <a:ext cx="3059832" cy="156966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</a:rPr>
              <a:t>Shift of the upper half of the crystal</a:t>
            </a:r>
            <a:br>
              <a:rPr lang="en-IN" sz="2400" dirty="0" smtClean="0">
                <a:solidFill>
                  <a:srgbClr val="0000FF"/>
                </a:solidFill>
              </a:rPr>
            </a:br>
            <a:r>
              <a:rPr lang="en-IN" sz="2400" dirty="0" smtClean="0">
                <a:solidFill>
                  <a:srgbClr val="0000FF"/>
                </a:solidFill>
              </a:rPr>
              <a:t>after the dislocation emerged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-171400"/>
            <a:ext cx="777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Dislocation Motion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Strengthening Mechanisms :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200" y="1795463"/>
            <a:ext cx="7772400" cy="4648200"/>
          </a:xfrm>
          <a:noFill/>
          <a:ln/>
        </p:spPr>
        <p:txBody>
          <a:bodyPr/>
          <a:lstStyle/>
          <a:p>
            <a:pPr marL="609600" indent="-609600">
              <a:buClr>
                <a:srgbClr val="000000"/>
              </a:buClr>
              <a:buNone/>
            </a:pP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Solid Solution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Strengthening</a:t>
            </a:r>
            <a:r>
              <a:rPr lang="en-US" dirty="0">
                <a:solidFill>
                  <a:srgbClr val="000099"/>
                </a:solidFill>
              </a:rPr>
              <a:t/>
            </a:r>
            <a:br>
              <a:rPr lang="en-US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Strain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Hardening</a:t>
            </a: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Precipitation Hardening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609600" indent="-609600">
              <a:buClr>
                <a:srgbClr val="000000"/>
              </a:buClr>
              <a:buFont typeface="Monotype Sorts" pitchFamily="2" charset="2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Grain Boundary Strengthening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Cutting precipitates:</a:t>
            </a:r>
            <a:endParaRPr lang="en-US"/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1057275" y="2959100"/>
            <a:ext cx="3271838" cy="1274763"/>
            <a:chOff x="666" y="1864"/>
            <a:chExt cx="2061" cy="803"/>
          </a:xfrm>
        </p:grpSpPr>
        <p:sp>
          <p:nvSpPr>
            <p:cNvPr id="28676" name="Line 1028"/>
            <p:cNvSpPr>
              <a:spLocks noChangeShapeType="1"/>
            </p:cNvSpPr>
            <p:nvPr/>
          </p:nvSpPr>
          <p:spPr bwMode="auto">
            <a:xfrm>
              <a:off x="666" y="2276"/>
              <a:ext cx="20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77" name="Oval 1029"/>
            <p:cNvSpPr>
              <a:spLocks noChangeArrowheads="1"/>
            </p:cNvSpPr>
            <p:nvPr/>
          </p:nvSpPr>
          <p:spPr bwMode="auto">
            <a:xfrm>
              <a:off x="1241" y="1864"/>
              <a:ext cx="803" cy="80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78" name="Line 1030"/>
            <p:cNvSpPr>
              <a:spLocks noChangeShapeType="1"/>
            </p:cNvSpPr>
            <p:nvPr/>
          </p:nvSpPr>
          <p:spPr bwMode="auto">
            <a:xfrm>
              <a:off x="918" y="2111"/>
              <a:ext cx="0" cy="1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679" name="Line 1031"/>
            <p:cNvSpPr>
              <a:spLocks noChangeShapeType="1"/>
            </p:cNvSpPr>
            <p:nvPr/>
          </p:nvSpPr>
          <p:spPr bwMode="auto">
            <a:xfrm>
              <a:off x="870" y="2244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8681" name="Line 1033"/>
          <p:cNvSpPr>
            <a:spLocks noChangeShapeType="1"/>
          </p:cNvSpPr>
          <p:nvPr/>
        </p:nvSpPr>
        <p:spPr bwMode="auto">
          <a:xfrm>
            <a:off x="4764088" y="4986338"/>
            <a:ext cx="3965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1034"/>
          <p:cNvSpPr>
            <a:spLocks noChangeShapeType="1"/>
          </p:cNvSpPr>
          <p:nvPr/>
        </p:nvSpPr>
        <p:spPr bwMode="auto">
          <a:xfrm>
            <a:off x="8516938" y="4689475"/>
            <a:ext cx="0" cy="1857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1035"/>
          <p:cNvSpPr>
            <a:spLocks noChangeShapeType="1"/>
          </p:cNvSpPr>
          <p:nvPr/>
        </p:nvSpPr>
        <p:spPr bwMode="auto">
          <a:xfrm>
            <a:off x="8440738" y="4900613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Oval 1036"/>
          <p:cNvSpPr>
            <a:spLocks noChangeArrowheads="1"/>
          </p:cNvSpPr>
          <p:nvPr/>
        </p:nvSpPr>
        <p:spPr bwMode="auto">
          <a:xfrm>
            <a:off x="6657975" y="4332288"/>
            <a:ext cx="1274763" cy="1274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Rectangle 1037"/>
          <p:cNvSpPr>
            <a:spLocks noChangeArrowheads="1"/>
          </p:cNvSpPr>
          <p:nvPr/>
        </p:nvSpPr>
        <p:spPr bwMode="auto">
          <a:xfrm>
            <a:off x="6642100" y="5010150"/>
            <a:ext cx="1647825" cy="9191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Oval 1038"/>
          <p:cNvSpPr>
            <a:spLocks noChangeArrowheads="1"/>
          </p:cNvSpPr>
          <p:nvPr/>
        </p:nvSpPr>
        <p:spPr bwMode="auto">
          <a:xfrm>
            <a:off x="5151438" y="4332288"/>
            <a:ext cx="1274762" cy="1274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7" name="Rectangle 1039"/>
          <p:cNvSpPr>
            <a:spLocks noChangeArrowheads="1"/>
          </p:cNvSpPr>
          <p:nvPr/>
        </p:nvSpPr>
        <p:spPr bwMode="auto">
          <a:xfrm>
            <a:off x="4830763" y="4046538"/>
            <a:ext cx="1647825" cy="9191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Rectangle 1040"/>
          <p:cNvSpPr>
            <a:spLocks noChangeArrowheads="1"/>
          </p:cNvSpPr>
          <p:nvPr/>
        </p:nvSpPr>
        <p:spPr bwMode="auto">
          <a:xfrm>
            <a:off x="1230313" y="1450975"/>
            <a:ext cx="60610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When too small - dislocations can cut them:</a:t>
            </a:r>
            <a:endParaRPr lang="en-US"/>
          </a:p>
        </p:txBody>
      </p:sp>
      <p:sp>
        <p:nvSpPr>
          <p:cNvPr id="28689" name="Line 1041"/>
          <p:cNvSpPr>
            <a:spLocks noChangeShapeType="1"/>
          </p:cNvSpPr>
          <p:nvPr/>
        </p:nvSpPr>
        <p:spPr bwMode="auto">
          <a:xfrm>
            <a:off x="4124325" y="4114800"/>
            <a:ext cx="777875" cy="11906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CC0000"/>
                </a:solidFill>
              </a:rPr>
              <a:t>Bowing: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11300" y="2130425"/>
            <a:ext cx="938213" cy="1477963"/>
            <a:chOff x="952" y="1342"/>
            <a:chExt cx="591" cy="931"/>
          </a:xfrm>
        </p:grpSpPr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952" y="134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1187" y="174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1422" y="21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33700" y="2130425"/>
            <a:ext cx="938213" cy="1477963"/>
            <a:chOff x="1848" y="1342"/>
            <a:chExt cx="591" cy="931"/>
          </a:xfrm>
        </p:grpSpPr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848" y="134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5" name="Oval 9"/>
            <p:cNvSpPr>
              <a:spLocks noChangeArrowheads="1"/>
            </p:cNvSpPr>
            <p:nvPr/>
          </p:nvSpPr>
          <p:spPr bwMode="auto">
            <a:xfrm>
              <a:off x="2083" y="174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2318" y="21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441825" y="2146300"/>
            <a:ext cx="938213" cy="1477963"/>
            <a:chOff x="2798" y="1352"/>
            <a:chExt cx="591" cy="931"/>
          </a:xfrm>
        </p:grpSpPr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2798" y="13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3033" y="175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3268" y="216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137275" y="2130425"/>
            <a:ext cx="938213" cy="1477963"/>
            <a:chOff x="3866" y="1342"/>
            <a:chExt cx="591" cy="931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866" y="134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4101" y="1747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4" name="Oval 18"/>
            <p:cNvSpPr>
              <a:spLocks noChangeArrowheads="1"/>
            </p:cNvSpPr>
            <p:nvPr/>
          </p:nvSpPr>
          <p:spPr bwMode="auto">
            <a:xfrm>
              <a:off x="4336" y="2152"/>
              <a:ext cx="121" cy="12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960438" y="1952625"/>
            <a:ext cx="1160462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6" name="Freeform 20"/>
          <p:cNvSpPr>
            <a:spLocks/>
          </p:cNvSpPr>
          <p:nvPr/>
        </p:nvSpPr>
        <p:spPr bwMode="auto">
          <a:xfrm>
            <a:off x="2692400" y="1803400"/>
            <a:ext cx="1373188" cy="2220913"/>
          </a:xfrm>
          <a:custGeom>
            <a:avLst/>
            <a:gdLst/>
            <a:ahLst/>
            <a:cxnLst>
              <a:cxn ang="0">
                <a:pos x="11" y="22"/>
              </a:cxn>
              <a:cxn ang="0">
                <a:pos x="53" y="54"/>
              </a:cxn>
              <a:cxn ang="0">
                <a:pos x="75" y="118"/>
              </a:cxn>
              <a:cxn ang="0">
                <a:pos x="96" y="171"/>
              </a:cxn>
              <a:cxn ang="0">
                <a:pos x="96" y="224"/>
              </a:cxn>
              <a:cxn ang="0">
                <a:pos x="75" y="246"/>
              </a:cxn>
              <a:cxn ang="0">
                <a:pos x="96" y="310"/>
              </a:cxn>
              <a:cxn ang="0">
                <a:pos x="96" y="363"/>
              </a:cxn>
              <a:cxn ang="0">
                <a:pos x="117" y="395"/>
              </a:cxn>
              <a:cxn ang="0">
                <a:pos x="160" y="406"/>
              </a:cxn>
              <a:cxn ang="0">
                <a:pos x="213" y="416"/>
              </a:cxn>
              <a:cxn ang="0">
                <a:pos x="267" y="427"/>
              </a:cxn>
              <a:cxn ang="0">
                <a:pos x="309" y="448"/>
              </a:cxn>
              <a:cxn ang="0">
                <a:pos x="352" y="459"/>
              </a:cxn>
              <a:cxn ang="0">
                <a:pos x="363" y="502"/>
              </a:cxn>
              <a:cxn ang="0">
                <a:pos x="363" y="544"/>
              </a:cxn>
              <a:cxn ang="0">
                <a:pos x="352" y="587"/>
              </a:cxn>
              <a:cxn ang="0">
                <a:pos x="352" y="640"/>
              </a:cxn>
              <a:cxn ang="0">
                <a:pos x="352" y="683"/>
              </a:cxn>
              <a:cxn ang="0">
                <a:pos x="352" y="726"/>
              </a:cxn>
              <a:cxn ang="0">
                <a:pos x="373" y="768"/>
              </a:cxn>
              <a:cxn ang="0">
                <a:pos x="437" y="800"/>
              </a:cxn>
              <a:cxn ang="0">
                <a:pos x="480" y="811"/>
              </a:cxn>
              <a:cxn ang="0">
                <a:pos x="523" y="832"/>
              </a:cxn>
              <a:cxn ang="0">
                <a:pos x="565" y="854"/>
              </a:cxn>
              <a:cxn ang="0">
                <a:pos x="576" y="896"/>
              </a:cxn>
              <a:cxn ang="0">
                <a:pos x="576" y="939"/>
              </a:cxn>
              <a:cxn ang="0">
                <a:pos x="576" y="982"/>
              </a:cxn>
              <a:cxn ang="0">
                <a:pos x="576" y="1024"/>
              </a:cxn>
              <a:cxn ang="0">
                <a:pos x="576" y="1067"/>
              </a:cxn>
              <a:cxn ang="0">
                <a:pos x="576" y="1110"/>
              </a:cxn>
              <a:cxn ang="0">
                <a:pos x="597" y="1152"/>
              </a:cxn>
              <a:cxn ang="0">
                <a:pos x="640" y="1184"/>
              </a:cxn>
              <a:cxn ang="0">
                <a:pos x="683" y="1206"/>
              </a:cxn>
              <a:cxn ang="0">
                <a:pos x="747" y="1248"/>
              </a:cxn>
              <a:cxn ang="0">
                <a:pos x="811" y="1291"/>
              </a:cxn>
              <a:cxn ang="0">
                <a:pos x="843" y="1334"/>
              </a:cxn>
              <a:cxn ang="0">
                <a:pos x="864" y="1376"/>
              </a:cxn>
            </a:cxnLst>
            <a:rect l="0" t="0" r="r" b="b"/>
            <a:pathLst>
              <a:path w="865" h="1399">
                <a:moveTo>
                  <a:pt x="0" y="0"/>
                </a:moveTo>
                <a:lnTo>
                  <a:pt x="11" y="22"/>
                </a:lnTo>
                <a:lnTo>
                  <a:pt x="32" y="43"/>
                </a:lnTo>
                <a:lnTo>
                  <a:pt x="53" y="54"/>
                </a:lnTo>
                <a:lnTo>
                  <a:pt x="64" y="96"/>
                </a:lnTo>
                <a:lnTo>
                  <a:pt x="75" y="118"/>
                </a:lnTo>
                <a:lnTo>
                  <a:pt x="85" y="139"/>
                </a:lnTo>
                <a:lnTo>
                  <a:pt x="96" y="171"/>
                </a:lnTo>
                <a:lnTo>
                  <a:pt x="96" y="192"/>
                </a:lnTo>
                <a:lnTo>
                  <a:pt x="96" y="224"/>
                </a:lnTo>
                <a:lnTo>
                  <a:pt x="96" y="246"/>
                </a:lnTo>
                <a:lnTo>
                  <a:pt x="75" y="246"/>
                </a:lnTo>
                <a:lnTo>
                  <a:pt x="96" y="288"/>
                </a:lnTo>
                <a:lnTo>
                  <a:pt x="96" y="310"/>
                </a:lnTo>
                <a:lnTo>
                  <a:pt x="96" y="331"/>
                </a:lnTo>
                <a:lnTo>
                  <a:pt x="96" y="363"/>
                </a:lnTo>
                <a:lnTo>
                  <a:pt x="96" y="342"/>
                </a:lnTo>
                <a:lnTo>
                  <a:pt x="117" y="395"/>
                </a:lnTo>
                <a:lnTo>
                  <a:pt x="139" y="395"/>
                </a:lnTo>
                <a:lnTo>
                  <a:pt x="160" y="406"/>
                </a:lnTo>
                <a:lnTo>
                  <a:pt x="181" y="416"/>
                </a:lnTo>
                <a:lnTo>
                  <a:pt x="213" y="416"/>
                </a:lnTo>
                <a:lnTo>
                  <a:pt x="235" y="416"/>
                </a:lnTo>
                <a:lnTo>
                  <a:pt x="267" y="427"/>
                </a:lnTo>
                <a:lnTo>
                  <a:pt x="288" y="438"/>
                </a:lnTo>
                <a:lnTo>
                  <a:pt x="309" y="448"/>
                </a:lnTo>
                <a:lnTo>
                  <a:pt x="331" y="448"/>
                </a:lnTo>
                <a:lnTo>
                  <a:pt x="352" y="459"/>
                </a:lnTo>
                <a:lnTo>
                  <a:pt x="363" y="480"/>
                </a:lnTo>
                <a:lnTo>
                  <a:pt x="363" y="502"/>
                </a:lnTo>
                <a:lnTo>
                  <a:pt x="363" y="523"/>
                </a:lnTo>
                <a:lnTo>
                  <a:pt x="363" y="544"/>
                </a:lnTo>
                <a:lnTo>
                  <a:pt x="363" y="566"/>
                </a:lnTo>
                <a:lnTo>
                  <a:pt x="352" y="587"/>
                </a:lnTo>
                <a:lnTo>
                  <a:pt x="352" y="608"/>
                </a:lnTo>
                <a:lnTo>
                  <a:pt x="352" y="640"/>
                </a:lnTo>
                <a:lnTo>
                  <a:pt x="352" y="662"/>
                </a:lnTo>
                <a:lnTo>
                  <a:pt x="352" y="683"/>
                </a:lnTo>
                <a:lnTo>
                  <a:pt x="352" y="704"/>
                </a:lnTo>
                <a:lnTo>
                  <a:pt x="352" y="726"/>
                </a:lnTo>
                <a:lnTo>
                  <a:pt x="352" y="747"/>
                </a:lnTo>
                <a:lnTo>
                  <a:pt x="373" y="768"/>
                </a:lnTo>
                <a:lnTo>
                  <a:pt x="416" y="790"/>
                </a:lnTo>
                <a:lnTo>
                  <a:pt x="437" y="800"/>
                </a:lnTo>
                <a:lnTo>
                  <a:pt x="459" y="811"/>
                </a:lnTo>
                <a:lnTo>
                  <a:pt x="480" y="811"/>
                </a:lnTo>
                <a:lnTo>
                  <a:pt x="501" y="822"/>
                </a:lnTo>
                <a:lnTo>
                  <a:pt x="523" y="832"/>
                </a:lnTo>
                <a:lnTo>
                  <a:pt x="544" y="843"/>
                </a:lnTo>
                <a:lnTo>
                  <a:pt x="565" y="854"/>
                </a:lnTo>
                <a:lnTo>
                  <a:pt x="576" y="875"/>
                </a:lnTo>
                <a:lnTo>
                  <a:pt x="576" y="896"/>
                </a:lnTo>
                <a:lnTo>
                  <a:pt x="576" y="918"/>
                </a:lnTo>
                <a:lnTo>
                  <a:pt x="576" y="939"/>
                </a:lnTo>
                <a:lnTo>
                  <a:pt x="576" y="960"/>
                </a:lnTo>
                <a:lnTo>
                  <a:pt x="576" y="982"/>
                </a:lnTo>
                <a:lnTo>
                  <a:pt x="576" y="1003"/>
                </a:lnTo>
                <a:lnTo>
                  <a:pt x="576" y="1024"/>
                </a:lnTo>
                <a:lnTo>
                  <a:pt x="576" y="1046"/>
                </a:lnTo>
                <a:lnTo>
                  <a:pt x="576" y="1067"/>
                </a:lnTo>
                <a:lnTo>
                  <a:pt x="576" y="1088"/>
                </a:lnTo>
                <a:lnTo>
                  <a:pt x="576" y="1110"/>
                </a:lnTo>
                <a:lnTo>
                  <a:pt x="587" y="1131"/>
                </a:lnTo>
                <a:lnTo>
                  <a:pt x="597" y="1152"/>
                </a:lnTo>
                <a:lnTo>
                  <a:pt x="619" y="1174"/>
                </a:lnTo>
                <a:lnTo>
                  <a:pt x="640" y="1184"/>
                </a:lnTo>
                <a:lnTo>
                  <a:pt x="661" y="1195"/>
                </a:lnTo>
                <a:lnTo>
                  <a:pt x="683" y="1206"/>
                </a:lnTo>
                <a:lnTo>
                  <a:pt x="704" y="1216"/>
                </a:lnTo>
                <a:lnTo>
                  <a:pt x="747" y="1248"/>
                </a:lnTo>
                <a:lnTo>
                  <a:pt x="789" y="1280"/>
                </a:lnTo>
                <a:lnTo>
                  <a:pt x="811" y="1291"/>
                </a:lnTo>
                <a:lnTo>
                  <a:pt x="821" y="1312"/>
                </a:lnTo>
                <a:lnTo>
                  <a:pt x="843" y="1334"/>
                </a:lnTo>
                <a:lnTo>
                  <a:pt x="853" y="1355"/>
                </a:lnTo>
                <a:lnTo>
                  <a:pt x="864" y="1376"/>
                </a:lnTo>
                <a:lnTo>
                  <a:pt x="864" y="139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7" name="Freeform 21"/>
          <p:cNvSpPr>
            <a:spLocks/>
          </p:cNvSpPr>
          <p:nvPr/>
        </p:nvSpPr>
        <p:spPr bwMode="auto">
          <a:xfrm>
            <a:off x="4351338" y="2057400"/>
            <a:ext cx="1373187" cy="1677988"/>
          </a:xfrm>
          <a:custGeom>
            <a:avLst/>
            <a:gdLst/>
            <a:ahLst/>
            <a:cxnLst>
              <a:cxn ang="0">
                <a:pos x="22" y="22"/>
              </a:cxn>
              <a:cxn ang="0">
                <a:pos x="0" y="64"/>
              </a:cxn>
              <a:cxn ang="0">
                <a:pos x="0" y="118"/>
              </a:cxn>
              <a:cxn ang="0">
                <a:pos x="0" y="171"/>
              </a:cxn>
              <a:cxn ang="0">
                <a:pos x="43" y="203"/>
              </a:cxn>
              <a:cxn ang="0">
                <a:pos x="86" y="203"/>
              </a:cxn>
              <a:cxn ang="0">
                <a:pos x="128" y="203"/>
              </a:cxn>
              <a:cxn ang="0">
                <a:pos x="182" y="192"/>
              </a:cxn>
              <a:cxn ang="0">
                <a:pos x="246" y="182"/>
              </a:cxn>
              <a:cxn ang="0">
                <a:pos x="288" y="171"/>
              </a:cxn>
              <a:cxn ang="0">
                <a:pos x="331" y="160"/>
              </a:cxn>
              <a:cxn ang="0">
                <a:pos x="395" y="128"/>
              </a:cxn>
              <a:cxn ang="0">
                <a:pos x="438" y="118"/>
              </a:cxn>
              <a:cxn ang="0">
                <a:pos x="480" y="107"/>
              </a:cxn>
              <a:cxn ang="0">
                <a:pos x="523" y="107"/>
              </a:cxn>
              <a:cxn ang="0">
                <a:pos x="587" y="128"/>
              </a:cxn>
              <a:cxn ang="0">
                <a:pos x="619" y="171"/>
              </a:cxn>
              <a:cxn ang="0">
                <a:pos x="619" y="214"/>
              </a:cxn>
              <a:cxn ang="0">
                <a:pos x="619" y="256"/>
              </a:cxn>
              <a:cxn ang="0">
                <a:pos x="619" y="299"/>
              </a:cxn>
              <a:cxn ang="0">
                <a:pos x="587" y="342"/>
              </a:cxn>
              <a:cxn ang="0">
                <a:pos x="555" y="374"/>
              </a:cxn>
              <a:cxn ang="0">
                <a:pos x="512" y="384"/>
              </a:cxn>
              <a:cxn ang="0">
                <a:pos x="459" y="384"/>
              </a:cxn>
              <a:cxn ang="0">
                <a:pos x="406" y="384"/>
              </a:cxn>
              <a:cxn ang="0">
                <a:pos x="363" y="395"/>
              </a:cxn>
              <a:cxn ang="0">
                <a:pos x="320" y="416"/>
              </a:cxn>
              <a:cxn ang="0">
                <a:pos x="278" y="438"/>
              </a:cxn>
              <a:cxn ang="0">
                <a:pos x="256" y="480"/>
              </a:cxn>
              <a:cxn ang="0">
                <a:pos x="256" y="523"/>
              </a:cxn>
              <a:cxn ang="0">
                <a:pos x="256" y="566"/>
              </a:cxn>
              <a:cxn ang="0">
                <a:pos x="288" y="587"/>
              </a:cxn>
              <a:cxn ang="0">
                <a:pos x="342" y="619"/>
              </a:cxn>
              <a:cxn ang="0">
                <a:pos x="384" y="619"/>
              </a:cxn>
              <a:cxn ang="0">
                <a:pos x="427" y="619"/>
              </a:cxn>
              <a:cxn ang="0">
                <a:pos x="480" y="608"/>
              </a:cxn>
              <a:cxn ang="0">
                <a:pos x="523" y="587"/>
              </a:cxn>
              <a:cxn ang="0">
                <a:pos x="576" y="555"/>
              </a:cxn>
              <a:cxn ang="0">
                <a:pos x="619" y="544"/>
              </a:cxn>
              <a:cxn ang="0">
                <a:pos x="662" y="534"/>
              </a:cxn>
              <a:cxn ang="0">
                <a:pos x="704" y="512"/>
              </a:cxn>
              <a:cxn ang="0">
                <a:pos x="747" y="512"/>
              </a:cxn>
              <a:cxn ang="0">
                <a:pos x="790" y="523"/>
              </a:cxn>
              <a:cxn ang="0">
                <a:pos x="822" y="566"/>
              </a:cxn>
              <a:cxn ang="0">
                <a:pos x="854" y="619"/>
              </a:cxn>
              <a:cxn ang="0">
                <a:pos x="864" y="662"/>
              </a:cxn>
              <a:cxn ang="0">
                <a:pos x="854" y="704"/>
              </a:cxn>
              <a:cxn ang="0">
                <a:pos x="822" y="736"/>
              </a:cxn>
              <a:cxn ang="0">
                <a:pos x="768" y="768"/>
              </a:cxn>
              <a:cxn ang="0">
                <a:pos x="715" y="768"/>
              </a:cxn>
              <a:cxn ang="0">
                <a:pos x="672" y="790"/>
              </a:cxn>
              <a:cxn ang="0">
                <a:pos x="619" y="811"/>
              </a:cxn>
              <a:cxn ang="0">
                <a:pos x="576" y="832"/>
              </a:cxn>
              <a:cxn ang="0">
                <a:pos x="534" y="854"/>
              </a:cxn>
              <a:cxn ang="0">
                <a:pos x="512" y="886"/>
              </a:cxn>
              <a:cxn ang="0">
                <a:pos x="502" y="928"/>
              </a:cxn>
              <a:cxn ang="0">
                <a:pos x="502" y="971"/>
              </a:cxn>
              <a:cxn ang="0">
                <a:pos x="502" y="1014"/>
              </a:cxn>
              <a:cxn ang="0">
                <a:pos x="534" y="1046"/>
              </a:cxn>
              <a:cxn ang="0">
                <a:pos x="576" y="1056"/>
              </a:cxn>
              <a:cxn ang="0">
                <a:pos x="630" y="1056"/>
              </a:cxn>
            </a:cxnLst>
            <a:rect l="0" t="0" r="r" b="b"/>
            <a:pathLst>
              <a:path w="865" h="1057">
                <a:moveTo>
                  <a:pt x="32" y="0"/>
                </a:moveTo>
                <a:lnTo>
                  <a:pt x="22" y="22"/>
                </a:lnTo>
                <a:lnTo>
                  <a:pt x="11" y="43"/>
                </a:lnTo>
                <a:lnTo>
                  <a:pt x="0" y="64"/>
                </a:lnTo>
                <a:lnTo>
                  <a:pt x="0" y="96"/>
                </a:lnTo>
                <a:lnTo>
                  <a:pt x="0" y="118"/>
                </a:lnTo>
                <a:lnTo>
                  <a:pt x="0" y="139"/>
                </a:lnTo>
                <a:lnTo>
                  <a:pt x="0" y="171"/>
                </a:lnTo>
                <a:lnTo>
                  <a:pt x="22" y="192"/>
                </a:lnTo>
                <a:lnTo>
                  <a:pt x="43" y="203"/>
                </a:lnTo>
                <a:lnTo>
                  <a:pt x="64" y="203"/>
                </a:lnTo>
                <a:lnTo>
                  <a:pt x="86" y="203"/>
                </a:lnTo>
                <a:lnTo>
                  <a:pt x="107" y="203"/>
                </a:lnTo>
                <a:lnTo>
                  <a:pt x="128" y="203"/>
                </a:lnTo>
                <a:lnTo>
                  <a:pt x="150" y="203"/>
                </a:lnTo>
                <a:lnTo>
                  <a:pt x="182" y="192"/>
                </a:lnTo>
                <a:lnTo>
                  <a:pt x="214" y="192"/>
                </a:lnTo>
                <a:lnTo>
                  <a:pt x="246" y="182"/>
                </a:lnTo>
                <a:lnTo>
                  <a:pt x="267" y="171"/>
                </a:lnTo>
                <a:lnTo>
                  <a:pt x="288" y="171"/>
                </a:lnTo>
                <a:lnTo>
                  <a:pt x="310" y="160"/>
                </a:lnTo>
                <a:lnTo>
                  <a:pt x="331" y="160"/>
                </a:lnTo>
                <a:lnTo>
                  <a:pt x="374" y="128"/>
                </a:lnTo>
                <a:lnTo>
                  <a:pt x="395" y="128"/>
                </a:lnTo>
                <a:lnTo>
                  <a:pt x="416" y="118"/>
                </a:lnTo>
                <a:lnTo>
                  <a:pt x="438" y="118"/>
                </a:lnTo>
                <a:lnTo>
                  <a:pt x="459" y="107"/>
                </a:lnTo>
                <a:lnTo>
                  <a:pt x="480" y="107"/>
                </a:lnTo>
                <a:lnTo>
                  <a:pt x="502" y="107"/>
                </a:lnTo>
                <a:lnTo>
                  <a:pt x="523" y="107"/>
                </a:lnTo>
                <a:lnTo>
                  <a:pt x="566" y="118"/>
                </a:lnTo>
                <a:lnTo>
                  <a:pt x="587" y="128"/>
                </a:lnTo>
                <a:lnTo>
                  <a:pt x="608" y="150"/>
                </a:lnTo>
                <a:lnTo>
                  <a:pt x="619" y="171"/>
                </a:lnTo>
                <a:lnTo>
                  <a:pt x="619" y="192"/>
                </a:lnTo>
                <a:lnTo>
                  <a:pt x="619" y="214"/>
                </a:lnTo>
                <a:lnTo>
                  <a:pt x="619" y="235"/>
                </a:lnTo>
                <a:lnTo>
                  <a:pt x="619" y="256"/>
                </a:lnTo>
                <a:lnTo>
                  <a:pt x="619" y="278"/>
                </a:lnTo>
                <a:lnTo>
                  <a:pt x="619" y="299"/>
                </a:lnTo>
                <a:lnTo>
                  <a:pt x="619" y="320"/>
                </a:lnTo>
                <a:lnTo>
                  <a:pt x="587" y="342"/>
                </a:lnTo>
                <a:lnTo>
                  <a:pt x="566" y="352"/>
                </a:lnTo>
                <a:lnTo>
                  <a:pt x="555" y="374"/>
                </a:lnTo>
                <a:lnTo>
                  <a:pt x="534" y="374"/>
                </a:lnTo>
                <a:lnTo>
                  <a:pt x="512" y="384"/>
                </a:lnTo>
                <a:lnTo>
                  <a:pt x="480" y="384"/>
                </a:lnTo>
                <a:lnTo>
                  <a:pt x="459" y="384"/>
                </a:lnTo>
                <a:lnTo>
                  <a:pt x="427" y="384"/>
                </a:lnTo>
                <a:lnTo>
                  <a:pt x="406" y="384"/>
                </a:lnTo>
                <a:lnTo>
                  <a:pt x="384" y="395"/>
                </a:lnTo>
                <a:lnTo>
                  <a:pt x="363" y="395"/>
                </a:lnTo>
                <a:lnTo>
                  <a:pt x="342" y="406"/>
                </a:lnTo>
                <a:lnTo>
                  <a:pt x="320" y="416"/>
                </a:lnTo>
                <a:lnTo>
                  <a:pt x="299" y="427"/>
                </a:lnTo>
                <a:lnTo>
                  <a:pt x="278" y="438"/>
                </a:lnTo>
                <a:lnTo>
                  <a:pt x="267" y="459"/>
                </a:lnTo>
                <a:lnTo>
                  <a:pt x="256" y="480"/>
                </a:lnTo>
                <a:lnTo>
                  <a:pt x="256" y="502"/>
                </a:lnTo>
                <a:lnTo>
                  <a:pt x="256" y="523"/>
                </a:lnTo>
                <a:lnTo>
                  <a:pt x="256" y="544"/>
                </a:lnTo>
                <a:lnTo>
                  <a:pt x="256" y="566"/>
                </a:lnTo>
                <a:lnTo>
                  <a:pt x="267" y="587"/>
                </a:lnTo>
                <a:lnTo>
                  <a:pt x="288" y="587"/>
                </a:lnTo>
                <a:lnTo>
                  <a:pt x="310" y="608"/>
                </a:lnTo>
                <a:lnTo>
                  <a:pt x="342" y="619"/>
                </a:lnTo>
                <a:lnTo>
                  <a:pt x="363" y="619"/>
                </a:lnTo>
                <a:lnTo>
                  <a:pt x="384" y="619"/>
                </a:lnTo>
                <a:lnTo>
                  <a:pt x="406" y="619"/>
                </a:lnTo>
                <a:lnTo>
                  <a:pt x="427" y="619"/>
                </a:lnTo>
                <a:lnTo>
                  <a:pt x="448" y="619"/>
                </a:lnTo>
                <a:lnTo>
                  <a:pt x="480" y="608"/>
                </a:lnTo>
                <a:lnTo>
                  <a:pt x="502" y="587"/>
                </a:lnTo>
                <a:lnTo>
                  <a:pt x="523" y="587"/>
                </a:lnTo>
                <a:lnTo>
                  <a:pt x="555" y="566"/>
                </a:lnTo>
                <a:lnTo>
                  <a:pt x="576" y="555"/>
                </a:lnTo>
                <a:lnTo>
                  <a:pt x="598" y="555"/>
                </a:lnTo>
                <a:lnTo>
                  <a:pt x="619" y="544"/>
                </a:lnTo>
                <a:lnTo>
                  <a:pt x="640" y="534"/>
                </a:lnTo>
                <a:lnTo>
                  <a:pt x="662" y="534"/>
                </a:lnTo>
                <a:lnTo>
                  <a:pt x="683" y="523"/>
                </a:lnTo>
                <a:lnTo>
                  <a:pt x="704" y="512"/>
                </a:lnTo>
                <a:lnTo>
                  <a:pt x="726" y="512"/>
                </a:lnTo>
                <a:lnTo>
                  <a:pt x="747" y="512"/>
                </a:lnTo>
                <a:lnTo>
                  <a:pt x="768" y="512"/>
                </a:lnTo>
                <a:lnTo>
                  <a:pt x="790" y="523"/>
                </a:lnTo>
                <a:lnTo>
                  <a:pt x="800" y="544"/>
                </a:lnTo>
                <a:lnTo>
                  <a:pt x="822" y="566"/>
                </a:lnTo>
                <a:lnTo>
                  <a:pt x="843" y="576"/>
                </a:lnTo>
                <a:lnTo>
                  <a:pt x="854" y="619"/>
                </a:lnTo>
                <a:lnTo>
                  <a:pt x="854" y="640"/>
                </a:lnTo>
                <a:lnTo>
                  <a:pt x="864" y="662"/>
                </a:lnTo>
                <a:lnTo>
                  <a:pt x="864" y="683"/>
                </a:lnTo>
                <a:lnTo>
                  <a:pt x="854" y="704"/>
                </a:lnTo>
                <a:lnTo>
                  <a:pt x="843" y="726"/>
                </a:lnTo>
                <a:lnTo>
                  <a:pt x="822" y="736"/>
                </a:lnTo>
                <a:lnTo>
                  <a:pt x="800" y="747"/>
                </a:lnTo>
                <a:lnTo>
                  <a:pt x="768" y="768"/>
                </a:lnTo>
                <a:lnTo>
                  <a:pt x="736" y="768"/>
                </a:lnTo>
                <a:lnTo>
                  <a:pt x="715" y="768"/>
                </a:lnTo>
                <a:lnTo>
                  <a:pt x="694" y="779"/>
                </a:lnTo>
                <a:lnTo>
                  <a:pt x="672" y="790"/>
                </a:lnTo>
                <a:lnTo>
                  <a:pt x="651" y="790"/>
                </a:lnTo>
                <a:lnTo>
                  <a:pt x="619" y="811"/>
                </a:lnTo>
                <a:lnTo>
                  <a:pt x="598" y="811"/>
                </a:lnTo>
                <a:lnTo>
                  <a:pt x="576" y="832"/>
                </a:lnTo>
                <a:lnTo>
                  <a:pt x="555" y="832"/>
                </a:lnTo>
                <a:lnTo>
                  <a:pt x="534" y="854"/>
                </a:lnTo>
                <a:lnTo>
                  <a:pt x="512" y="864"/>
                </a:lnTo>
                <a:lnTo>
                  <a:pt x="512" y="886"/>
                </a:lnTo>
                <a:lnTo>
                  <a:pt x="502" y="907"/>
                </a:lnTo>
                <a:lnTo>
                  <a:pt x="502" y="928"/>
                </a:lnTo>
                <a:lnTo>
                  <a:pt x="502" y="950"/>
                </a:lnTo>
                <a:lnTo>
                  <a:pt x="502" y="971"/>
                </a:lnTo>
                <a:lnTo>
                  <a:pt x="502" y="992"/>
                </a:lnTo>
                <a:lnTo>
                  <a:pt x="502" y="1014"/>
                </a:lnTo>
                <a:lnTo>
                  <a:pt x="512" y="1035"/>
                </a:lnTo>
                <a:lnTo>
                  <a:pt x="534" y="1046"/>
                </a:lnTo>
                <a:lnTo>
                  <a:pt x="555" y="1056"/>
                </a:lnTo>
                <a:lnTo>
                  <a:pt x="576" y="1056"/>
                </a:lnTo>
                <a:lnTo>
                  <a:pt x="608" y="1056"/>
                </a:lnTo>
                <a:lnTo>
                  <a:pt x="630" y="10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038850" y="2070100"/>
            <a:ext cx="382588" cy="2968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6411913" y="2713038"/>
            <a:ext cx="382587" cy="2968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6784975" y="3355975"/>
            <a:ext cx="382588" cy="2968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1" name="Freeform 25"/>
          <p:cNvSpPr>
            <a:spLocks/>
          </p:cNvSpPr>
          <p:nvPr/>
        </p:nvSpPr>
        <p:spPr bwMode="auto">
          <a:xfrm>
            <a:off x="6484938" y="1431925"/>
            <a:ext cx="1458912" cy="2100263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75" y="10"/>
              </a:cxn>
              <a:cxn ang="0">
                <a:pos x="118" y="42"/>
              </a:cxn>
              <a:cxn ang="0">
                <a:pos x="160" y="96"/>
              </a:cxn>
              <a:cxn ang="0">
                <a:pos x="171" y="138"/>
              </a:cxn>
              <a:cxn ang="0">
                <a:pos x="171" y="181"/>
              </a:cxn>
              <a:cxn ang="0">
                <a:pos x="171" y="224"/>
              </a:cxn>
              <a:cxn ang="0">
                <a:pos x="214" y="245"/>
              </a:cxn>
              <a:cxn ang="0">
                <a:pos x="246" y="288"/>
              </a:cxn>
              <a:cxn ang="0">
                <a:pos x="278" y="330"/>
              </a:cxn>
              <a:cxn ang="0">
                <a:pos x="299" y="373"/>
              </a:cxn>
              <a:cxn ang="0">
                <a:pos x="331" y="416"/>
              </a:cxn>
              <a:cxn ang="0">
                <a:pos x="363" y="458"/>
              </a:cxn>
              <a:cxn ang="0">
                <a:pos x="384" y="501"/>
              </a:cxn>
              <a:cxn ang="0">
                <a:pos x="395" y="544"/>
              </a:cxn>
              <a:cxn ang="0">
                <a:pos x="395" y="597"/>
              </a:cxn>
              <a:cxn ang="0">
                <a:pos x="438" y="597"/>
              </a:cxn>
              <a:cxn ang="0">
                <a:pos x="480" y="618"/>
              </a:cxn>
              <a:cxn ang="0">
                <a:pos x="523" y="672"/>
              </a:cxn>
              <a:cxn ang="0">
                <a:pos x="555" y="704"/>
              </a:cxn>
              <a:cxn ang="0">
                <a:pos x="587" y="768"/>
              </a:cxn>
              <a:cxn ang="0">
                <a:pos x="630" y="853"/>
              </a:cxn>
              <a:cxn ang="0">
                <a:pos x="651" y="896"/>
              </a:cxn>
              <a:cxn ang="0">
                <a:pos x="672" y="949"/>
              </a:cxn>
              <a:cxn ang="0">
                <a:pos x="683" y="992"/>
              </a:cxn>
              <a:cxn ang="0">
                <a:pos x="683" y="1034"/>
              </a:cxn>
              <a:cxn ang="0">
                <a:pos x="736" y="1077"/>
              </a:cxn>
              <a:cxn ang="0">
                <a:pos x="768" y="1120"/>
              </a:cxn>
              <a:cxn ang="0">
                <a:pos x="790" y="1162"/>
              </a:cxn>
              <a:cxn ang="0">
                <a:pos x="822" y="1205"/>
              </a:cxn>
              <a:cxn ang="0">
                <a:pos x="864" y="1269"/>
              </a:cxn>
              <a:cxn ang="0">
                <a:pos x="896" y="1312"/>
              </a:cxn>
            </a:cxnLst>
            <a:rect l="0" t="0" r="r" b="b"/>
            <a:pathLst>
              <a:path w="919" h="1323">
                <a:moveTo>
                  <a:pt x="0" y="0"/>
                </a:moveTo>
                <a:lnTo>
                  <a:pt x="32" y="0"/>
                </a:lnTo>
                <a:lnTo>
                  <a:pt x="54" y="0"/>
                </a:lnTo>
                <a:lnTo>
                  <a:pt x="75" y="10"/>
                </a:lnTo>
                <a:lnTo>
                  <a:pt x="96" y="21"/>
                </a:lnTo>
                <a:lnTo>
                  <a:pt x="118" y="42"/>
                </a:lnTo>
                <a:lnTo>
                  <a:pt x="139" y="64"/>
                </a:lnTo>
                <a:lnTo>
                  <a:pt x="160" y="96"/>
                </a:lnTo>
                <a:lnTo>
                  <a:pt x="171" y="117"/>
                </a:lnTo>
                <a:lnTo>
                  <a:pt x="171" y="138"/>
                </a:lnTo>
                <a:lnTo>
                  <a:pt x="171" y="160"/>
                </a:lnTo>
                <a:lnTo>
                  <a:pt x="171" y="181"/>
                </a:lnTo>
                <a:lnTo>
                  <a:pt x="171" y="202"/>
                </a:lnTo>
                <a:lnTo>
                  <a:pt x="171" y="224"/>
                </a:lnTo>
                <a:lnTo>
                  <a:pt x="192" y="234"/>
                </a:lnTo>
                <a:lnTo>
                  <a:pt x="214" y="245"/>
                </a:lnTo>
                <a:lnTo>
                  <a:pt x="224" y="266"/>
                </a:lnTo>
                <a:lnTo>
                  <a:pt x="246" y="288"/>
                </a:lnTo>
                <a:lnTo>
                  <a:pt x="267" y="309"/>
                </a:lnTo>
                <a:lnTo>
                  <a:pt x="278" y="330"/>
                </a:lnTo>
                <a:lnTo>
                  <a:pt x="288" y="352"/>
                </a:lnTo>
                <a:lnTo>
                  <a:pt x="299" y="373"/>
                </a:lnTo>
                <a:lnTo>
                  <a:pt x="310" y="394"/>
                </a:lnTo>
                <a:lnTo>
                  <a:pt x="331" y="416"/>
                </a:lnTo>
                <a:lnTo>
                  <a:pt x="342" y="437"/>
                </a:lnTo>
                <a:lnTo>
                  <a:pt x="363" y="458"/>
                </a:lnTo>
                <a:lnTo>
                  <a:pt x="374" y="480"/>
                </a:lnTo>
                <a:lnTo>
                  <a:pt x="384" y="501"/>
                </a:lnTo>
                <a:lnTo>
                  <a:pt x="395" y="522"/>
                </a:lnTo>
                <a:lnTo>
                  <a:pt x="395" y="544"/>
                </a:lnTo>
                <a:lnTo>
                  <a:pt x="395" y="576"/>
                </a:lnTo>
                <a:lnTo>
                  <a:pt x="395" y="597"/>
                </a:lnTo>
                <a:lnTo>
                  <a:pt x="416" y="597"/>
                </a:lnTo>
                <a:lnTo>
                  <a:pt x="438" y="597"/>
                </a:lnTo>
                <a:lnTo>
                  <a:pt x="459" y="597"/>
                </a:lnTo>
                <a:lnTo>
                  <a:pt x="480" y="618"/>
                </a:lnTo>
                <a:lnTo>
                  <a:pt x="512" y="650"/>
                </a:lnTo>
                <a:lnTo>
                  <a:pt x="523" y="672"/>
                </a:lnTo>
                <a:lnTo>
                  <a:pt x="544" y="682"/>
                </a:lnTo>
                <a:lnTo>
                  <a:pt x="555" y="704"/>
                </a:lnTo>
                <a:lnTo>
                  <a:pt x="566" y="736"/>
                </a:lnTo>
                <a:lnTo>
                  <a:pt x="587" y="768"/>
                </a:lnTo>
                <a:lnTo>
                  <a:pt x="619" y="832"/>
                </a:lnTo>
                <a:lnTo>
                  <a:pt x="630" y="853"/>
                </a:lnTo>
                <a:lnTo>
                  <a:pt x="640" y="874"/>
                </a:lnTo>
                <a:lnTo>
                  <a:pt x="651" y="896"/>
                </a:lnTo>
                <a:lnTo>
                  <a:pt x="662" y="928"/>
                </a:lnTo>
                <a:lnTo>
                  <a:pt x="672" y="949"/>
                </a:lnTo>
                <a:lnTo>
                  <a:pt x="683" y="970"/>
                </a:lnTo>
                <a:lnTo>
                  <a:pt x="683" y="992"/>
                </a:lnTo>
                <a:lnTo>
                  <a:pt x="683" y="1013"/>
                </a:lnTo>
                <a:lnTo>
                  <a:pt x="683" y="1034"/>
                </a:lnTo>
                <a:lnTo>
                  <a:pt x="715" y="1056"/>
                </a:lnTo>
                <a:lnTo>
                  <a:pt x="736" y="1077"/>
                </a:lnTo>
                <a:lnTo>
                  <a:pt x="747" y="1098"/>
                </a:lnTo>
                <a:lnTo>
                  <a:pt x="768" y="1120"/>
                </a:lnTo>
                <a:lnTo>
                  <a:pt x="790" y="1141"/>
                </a:lnTo>
                <a:lnTo>
                  <a:pt x="790" y="1162"/>
                </a:lnTo>
                <a:lnTo>
                  <a:pt x="811" y="1184"/>
                </a:lnTo>
                <a:lnTo>
                  <a:pt x="822" y="1205"/>
                </a:lnTo>
                <a:lnTo>
                  <a:pt x="843" y="1237"/>
                </a:lnTo>
                <a:lnTo>
                  <a:pt x="864" y="1269"/>
                </a:lnTo>
                <a:lnTo>
                  <a:pt x="875" y="1290"/>
                </a:lnTo>
                <a:lnTo>
                  <a:pt x="896" y="1312"/>
                </a:lnTo>
                <a:lnTo>
                  <a:pt x="918" y="13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332038" y="4329113"/>
            <a:ext cx="24717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CF0E30"/>
                </a:solidFill>
              </a:rPr>
              <a:t>precipitates</a:t>
            </a:r>
          </a:p>
          <a:p>
            <a:r>
              <a:rPr lang="en-US">
                <a:solidFill>
                  <a:srgbClr val="CF0E30"/>
                </a:solidFill>
              </a:rPr>
              <a:t>slow dislocations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5243513" y="4125913"/>
            <a:ext cx="30813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000099"/>
                </a:solidFill>
              </a:rPr>
              <a:t>dislocations bow past</a:t>
            </a:r>
          </a:p>
          <a:p>
            <a:r>
              <a:rPr lang="en-US">
                <a:solidFill>
                  <a:srgbClr val="000099"/>
                </a:solidFill>
              </a:rPr>
              <a:t>precipitates</a:t>
            </a:r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2481263" y="2886075"/>
            <a:ext cx="441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3903663" y="2903538"/>
            <a:ext cx="441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>
            <a:off x="5749925" y="2870200"/>
            <a:ext cx="4413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225800" y="5349875"/>
            <a:ext cx="3321050" cy="12049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3484563" y="5557838"/>
            <a:ext cx="2908300" cy="758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4400">
                <a:solidFill>
                  <a:schemeClr val="bg2"/>
                </a:solidFill>
                <a:latin typeface="Symbol" pitchFamily="18" charset="2"/>
              </a:rPr>
              <a:t></a:t>
            </a:r>
            <a:r>
              <a:rPr lang="en-US" sz="4400" baseline="-25000">
                <a:solidFill>
                  <a:schemeClr val="bg2"/>
                </a:solidFill>
              </a:rPr>
              <a:t>y</a:t>
            </a:r>
            <a:r>
              <a:rPr lang="en-US" sz="4400">
                <a:solidFill>
                  <a:schemeClr val="bg2"/>
                </a:solidFill>
              </a:rPr>
              <a:t> </a:t>
            </a:r>
            <a:r>
              <a:rPr lang="en-US" sz="4400">
                <a:solidFill>
                  <a:schemeClr val="bg2"/>
                </a:solidFill>
                <a:latin typeface="Symbol" pitchFamily="18" charset="2"/>
              </a:rPr>
              <a:t></a:t>
            </a:r>
            <a:r>
              <a:rPr lang="en-US" sz="4400">
                <a:solidFill>
                  <a:schemeClr val="bg2"/>
                </a:solidFill>
              </a:rPr>
              <a:t>  Gb / 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92696"/>
          </a:xfrm>
        </p:spPr>
        <p:txBody>
          <a:bodyPr/>
          <a:lstStyle/>
          <a:p>
            <a:r>
              <a:rPr lang="en-US" dirty="0" smtClean="0"/>
              <a:t>Dislocation Motion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6913" y="1054100"/>
            <a:ext cx="7772400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Dislocations &amp; plastic deformation</a:t>
            </a:r>
          </a:p>
          <a:p>
            <a:r>
              <a:rPr lang="en-US" dirty="0" smtClean="0"/>
              <a:t>Plastic deformation by </a:t>
            </a:r>
            <a:r>
              <a:rPr lang="en-US" dirty="0" smtClean="0">
                <a:solidFill>
                  <a:srgbClr val="FF3300"/>
                </a:solidFill>
              </a:rPr>
              <a:t>plastic shear or slip</a:t>
            </a:r>
            <a:r>
              <a:rPr lang="en-US" dirty="0" smtClean="0"/>
              <a:t> where one plane of atoms slides over adjacent plane by defect motion (dislocations).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990600" y="5867400"/>
            <a:ext cx="5105400" cy="8302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>
                <a:latin typeface="Arial" pitchFamily="34" charset="0"/>
              </a:rPr>
              <a:t>   If dislocations don't move, </a:t>
            </a:r>
            <a:br>
              <a:rPr lang="en-US">
                <a:latin typeface="Arial" pitchFamily="34" charset="0"/>
              </a:rPr>
            </a:br>
            <a:r>
              <a:rPr lang="en-US">
                <a:latin typeface="Arial" pitchFamily="34" charset="0"/>
              </a:rPr>
              <a:t>       deformation doesn't occur!</a:t>
            </a:r>
          </a:p>
        </p:txBody>
      </p:sp>
      <p:pic>
        <p:nvPicPr>
          <p:cNvPr id="35845" name="Picture 9" descr="Fig 7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2749550"/>
            <a:ext cx="8843962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03_07_pg17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501900"/>
            <a:ext cx="8229600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f03_07_pg177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9" y="260648"/>
            <a:ext cx="8568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Analogy between caterpillar and dislocation motion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02_07_pg17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195784"/>
            <a:ext cx="5184576" cy="410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f02_07_pg177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8580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Dislocation Motion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548680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The formation of a step on the surface of a crystal by the motion of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(</a:t>
            </a:r>
            <a:r>
              <a:rPr lang="en-IN" sz="2800" i="1" dirty="0" smtClean="0">
                <a:solidFill>
                  <a:srgbClr val="00B050"/>
                </a:solidFill>
              </a:rPr>
              <a:t>a) an edge dislocation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16832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smtClean="0">
                <a:solidFill>
                  <a:srgbClr val="00B050"/>
                </a:solidFill>
              </a:rPr>
              <a:t>The </a:t>
            </a:r>
            <a:r>
              <a:rPr lang="en-IN" sz="2400" dirty="0" smtClean="0">
                <a:solidFill>
                  <a:srgbClr val="00B050"/>
                </a:solidFill>
              </a:rPr>
              <a:t>dislocation line moves in the direction of the applied shear stress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005064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00FF"/>
                </a:solidFill>
              </a:rPr>
              <a:t>The dislocation line motion is perpendicular to the stress direction.</a:t>
            </a:r>
          </a:p>
          <a:p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3501008"/>
            <a:ext cx="39629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 smtClean="0">
                <a:solidFill>
                  <a:srgbClr val="0000FF"/>
                </a:solidFill>
              </a:rPr>
              <a:t>(b) a screw dislocation</a:t>
            </a:r>
            <a:r>
              <a:rPr lang="en-IN" sz="2800" dirty="0" smtClean="0">
                <a:solidFill>
                  <a:srgbClr val="0000FF"/>
                </a:solidFill>
              </a:rPr>
              <a:t> </a:t>
            </a:r>
          </a:p>
          <a:p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5445224"/>
            <a:ext cx="8712968" cy="1200329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CE389C"/>
                </a:solidFill>
              </a:rPr>
              <a:t>The direction of motion of the mixed dislocation line is neither perpendicular nor parallel to the applied stress, but lies somewhere in between</a:t>
            </a:r>
            <a:endParaRPr lang="en-IN" sz="2400" dirty="0">
              <a:solidFill>
                <a:srgbClr val="CE389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en-US" dirty="0" smtClean="0"/>
              <a:t>Dislocation Density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2886" y="836712"/>
            <a:ext cx="83555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Dislocations are introduced during </a:t>
            </a:r>
            <a:r>
              <a:rPr lang="en-IN" sz="2800" u="sng" dirty="0" smtClean="0">
                <a:solidFill>
                  <a:srgbClr val="FF0000"/>
                </a:solidFill>
              </a:rPr>
              <a:t>solidification</a:t>
            </a:r>
            <a:r>
              <a:rPr lang="en-IN" sz="2800" dirty="0" smtClean="0">
                <a:solidFill>
                  <a:srgbClr val="FF0000"/>
                </a:solidFill>
              </a:rPr>
              <a:t>, during </a:t>
            </a:r>
            <a:r>
              <a:rPr lang="en-IN" sz="2800" u="sng" dirty="0" smtClean="0">
                <a:solidFill>
                  <a:srgbClr val="FF0000"/>
                </a:solidFill>
              </a:rPr>
              <a:t>plastic deformation</a:t>
            </a:r>
            <a:r>
              <a:rPr lang="en-IN" sz="2800" dirty="0" smtClean="0">
                <a:solidFill>
                  <a:srgbClr val="FF0000"/>
                </a:solidFill>
              </a:rPr>
              <a:t>, and as a consequence of </a:t>
            </a:r>
            <a:r>
              <a:rPr lang="en-IN" sz="2800" u="sng" dirty="0" smtClean="0">
                <a:solidFill>
                  <a:srgbClr val="FF0000"/>
                </a:solidFill>
              </a:rPr>
              <a:t>thermal stresses that result from rapid cooling. 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rgbClr val="008000"/>
                </a:solidFill>
              </a:rPr>
              <a:t>D</a:t>
            </a:r>
            <a:r>
              <a:rPr lang="en-IN" sz="2800" b="1" dirty="0" smtClean="0">
                <a:solidFill>
                  <a:srgbClr val="008000"/>
                </a:solidFill>
              </a:rPr>
              <a:t>islocation density </a:t>
            </a:r>
            <a:r>
              <a:rPr lang="en-IN" sz="2800" dirty="0" smtClean="0">
                <a:solidFill>
                  <a:srgbClr val="008000"/>
                </a:solidFill>
              </a:rPr>
              <a:t>is expressed as the </a:t>
            </a:r>
            <a:r>
              <a:rPr lang="en-IN" sz="2800" u="sng" dirty="0" smtClean="0">
                <a:solidFill>
                  <a:srgbClr val="008000"/>
                </a:solidFill>
              </a:rPr>
              <a:t>total dislocation length per unit volume</a:t>
            </a:r>
            <a:r>
              <a:rPr lang="en-IN" sz="2800" dirty="0" smtClean="0">
                <a:solidFill>
                  <a:srgbClr val="008000"/>
                </a:solidFill>
              </a:rPr>
              <a:t>, or, equivalently, </a:t>
            </a:r>
            <a:r>
              <a:rPr lang="en-IN" sz="2800" u="sng" dirty="0" smtClean="0">
                <a:solidFill>
                  <a:srgbClr val="008000"/>
                </a:solidFill>
              </a:rPr>
              <a:t>the number of dislocations that intersect a unit area of a random section</a:t>
            </a:r>
            <a:r>
              <a:rPr lang="en-IN" sz="2800" dirty="0" smtClean="0">
                <a:solidFill>
                  <a:srgbClr val="008000"/>
                </a:solidFill>
              </a:rPr>
              <a:t>. </a:t>
            </a:r>
          </a:p>
          <a:p>
            <a:endParaRPr lang="en-IN" sz="2800" dirty="0" smtClean="0"/>
          </a:p>
          <a:p>
            <a:r>
              <a:rPr lang="en-IN" sz="2800" dirty="0" smtClean="0">
                <a:solidFill>
                  <a:srgbClr val="0000FF"/>
                </a:solidFill>
              </a:rPr>
              <a:t>The units of dislocation density are </a:t>
            </a:r>
            <a:r>
              <a:rPr lang="en-IN" sz="2800" u="sng" dirty="0" err="1" smtClean="0">
                <a:solidFill>
                  <a:srgbClr val="0000FF"/>
                </a:solidFill>
              </a:rPr>
              <a:t>millimeters</a:t>
            </a:r>
            <a:r>
              <a:rPr lang="en-IN" sz="2800" u="sng" dirty="0" smtClean="0">
                <a:solidFill>
                  <a:srgbClr val="0000FF"/>
                </a:solidFill>
              </a:rPr>
              <a:t> of dislocation per cubic </a:t>
            </a:r>
            <a:r>
              <a:rPr lang="en-IN" sz="2800" u="sng" dirty="0" err="1" smtClean="0">
                <a:solidFill>
                  <a:srgbClr val="0000FF"/>
                </a:solidFill>
              </a:rPr>
              <a:t>millimeter</a:t>
            </a:r>
            <a:r>
              <a:rPr lang="en-IN" sz="2800" dirty="0" smtClean="0">
                <a:solidFill>
                  <a:srgbClr val="0000FF"/>
                </a:solidFill>
              </a:rPr>
              <a:t> or just </a:t>
            </a:r>
            <a:r>
              <a:rPr lang="en-IN" sz="2800" u="sng" dirty="0" smtClean="0">
                <a:solidFill>
                  <a:srgbClr val="0000FF"/>
                </a:solidFill>
              </a:rPr>
              <a:t>per square </a:t>
            </a:r>
            <a:r>
              <a:rPr lang="en-IN" sz="2800" u="sng" dirty="0" err="1" smtClean="0">
                <a:solidFill>
                  <a:srgbClr val="0000FF"/>
                </a:solidFill>
              </a:rPr>
              <a:t>millimeter</a:t>
            </a:r>
            <a:r>
              <a:rPr lang="en-IN" sz="2800" u="sng" dirty="0" smtClean="0">
                <a:solidFill>
                  <a:srgbClr val="0000FF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20402</TotalTime>
  <Words>2342</Words>
  <Application>Microsoft Macintosh PowerPoint</Application>
  <PresentationFormat>On-screen Show (4:3)</PresentationFormat>
  <Paragraphs>446</Paragraphs>
  <Slides>52</Slides>
  <Notes>22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 Rounded MT Bold</vt:lpstr>
      <vt:lpstr>Calibri</vt:lpstr>
      <vt:lpstr>Monotype Sorts</vt:lpstr>
      <vt:lpstr>Symbol</vt:lpstr>
      <vt:lpstr>Wingdings</vt:lpstr>
      <vt:lpstr>Arial</vt:lpstr>
      <vt:lpstr>Office Theme</vt:lpstr>
      <vt:lpstr>Equation</vt:lpstr>
      <vt:lpstr>Image</vt:lpstr>
      <vt:lpstr>Fundamentals of Plastic Deformation of Metals</vt:lpstr>
      <vt:lpstr>Elastic Deformation vs Plastic Deformation</vt:lpstr>
      <vt:lpstr>Elastic Deformation vs Plastic Deformation</vt:lpstr>
      <vt:lpstr>Plastic Deformation</vt:lpstr>
      <vt:lpstr>PowerPoint Presentation</vt:lpstr>
      <vt:lpstr>Dislocation Motion</vt:lpstr>
      <vt:lpstr>f03_07_pg177</vt:lpstr>
      <vt:lpstr>f02_07_pg177</vt:lpstr>
      <vt:lpstr>Dislocation Density</vt:lpstr>
      <vt:lpstr>Dislocation Density</vt:lpstr>
      <vt:lpstr>f04_07_pg178</vt:lpstr>
      <vt:lpstr>f05_07_pg179</vt:lpstr>
      <vt:lpstr>Dislocation Movement and Slip</vt:lpstr>
      <vt:lpstr>Slip System: Slip Plane + Slip Direction</vt:lpstr>
      <vt:lpstr>Slip System: Slip Plane + Slip Direction</vt:lpstr>
      <vt:lpstr>f06_07_pg180</vt:lpstr>
      <vt:lpstr>PowerPoint Presentation</vt:lpstr>
      <vt:lpstr>Slip Systems in BCC</vt:lpstr>
      <vt:lpstr>Slip Systems in HCP</vt:lpstr>
      <vt:lpstr>Slip System for FCC, BCC and HCP Metals</vt:lpstr>
      <vt:lpstr>Slip in a single crystal</vt:lpstr>
      <vt:lpstr>Deformation in Single Crystal</vt:lpstr>
      <vt:lpstr>Slip in Single Crystal</vt:lpstr>
      <vt:lpstr>Slip in single crystal</vt:lpstr>
      <vt:lpstr>Critical Resolved Shear Stress</vt:lpstr>
      <vt:lpstr>Single Crystal Slip</vt:lpstr>
      <vt:lpstr>Ex: Deformation of single crystal</vt:lpstr>
      <vt:lpstr>Ex: Deformation of single crystal</vt:lpstr>
      <vt:lpstr>f12_07_pg187</vt:lpstr>
      <vt:lpstr>PowerPoint Presentation</vt:lpstr>
      <vt:lpstr>PowerPoint Presentation</vt:lpstr>
      <vt:lpstr>f13_07_pg187</vt:lpstr>
      <vt:lpstr>Slip Motion in Polycrystals</vt:lpstr>
      <vt:lpstr>f11_07_pg186</vt:lpstr>
      <vt:lpstr>Strengthening Mechanisms</vt:lpstr>
      <vt:lpstr>Strengthening Mechanisms</vt:lpstr>
      <vt:lpstr>Strengthening Mechanisms :</vt:lpstr>
      <vt:lpstr>Strengthening Mechanisms :</vt:lpstr>
      <vt:lpstr>Stress Concentration at Dislocations</vt:lpstr>
      <vt:lpstr>Strengthening by Alloying</vt:lpstr>
      <vt:lpstr>Strengthening by alloying</vt:lpstr>
      <vt:lpstr>Example:  Solid Solution Strengthening in Copper</vt:lpstr>
      <vt:lpstr>Strengthening Mechanisms :</vt:lpstr>
      <vt:lpstr>Strengthening through Strain hardening </vt:lpstr>
      <vt:lpstr>Strengthening through Strain hardening </vt:lpstr>
      <vt:lpstr>f19_07_pg192</vt:lpstr>
      <vt:lpstr>Example: Strain hardening</vt:lpstr>
      <vt:lpstr>Example:</vt:lpstr>
      <vt:lpstr>Why materials strain harden?</vt:lpstr>
      <vt:lpstr>Strengthening Mechanisms :</vt:lpstr>
      <vt:lpstr>Cutting precipitates:</vt:lpstr>
      <vt:lpstr>Bowing: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Sujay Kar</dc:creator>
  <cp:lastModifiedBy>Microsoft Office User</cp:lastModifiedBy>
  <cp:revision>224</cp:revision>
  <dcterms:created xsi:type="dcterms:W3CDTF">2011-07-14T16:55:38Z</dcterms:created>
  <dcterms:modified xsi:type="dcterms:W3CDTF">2018-08-17T07:54:00Z</dcterms:modified>
</cp:coreProperties>
</file>