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527" r:id="rId2"/>
    <p:sldId id="450" r:id="rId3"/>
    <p:sldId id="451" r:id="rId4"/>
    <p:sldId id="561" r:id="rId5"/>
    <p:sldId id="456" r:id="rId6"/>
    <p:sldId id="528" r:id="rId7"/>
    <p:sldId id="458" r:id="rId8"/>
    <p:sldId id="460" r:id="rId9"/>
    <p:sldId id="462" r:id="rId10"/>
    <p:sldId id="547" r:id="rId11"/>
    <p:sldId id="548" r:id="rId12"/>
    <p:sldId id="549" r:id="rId13"/>
    <p:sldId id="550" r:id="rId14"/>
    <p:sldId id="551" r:id="rId15"/>
    <p:sldId id="479" r:id="rId16"/>
    <p:sldId id="481" r:id="rId17"/>
    <p:sldId id="541" r:id="rId18"/>
    <p:sldId id="487" r:id="rId19"/>
    <p:sldId id="488" r:id="rId20"/>
    <p:sldId id="491" r:id="rId21"/>
    <p:sldId id="492" r:id="rId22"/>
    <p:sldId id="493" r:id="rId23"/>
    <p:sldId id="494" r:id="rId24"/>
    <p:sldId id="497" r:id="rId25"/>
    <p:sldId id="498" r:id="rId26"/>
    <p:sldId id="499" r:id="rId27"/>
    <p:sldId id="377" r:id="rId28"/>
    <p:sldId id="501" r:id="rId29"/>
    <p:sldId id="544" r:id="rId30"/>
    <p:sldId id="495" r:id="rId31"/>
    <p:sldId id="496" r:id="rId32"/>
    <p:sldId id="378" r:id="rId33"/>
    <p:sldId id="503" r:id="rId34"/>
    <p:sldId id="329" r:id="rId35"/>
    <p:sldId id="540" r:id="rId3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CE389C"/>
    <a:srgbClr val="008000"/>
    <a:srgbClr val="FF6600"/>
    <a:srgbClr val="FFFFCC"/>
    <a:srgbClr val="FFFFFF"/>
    <a:srgbClr val="6699FF"/>
    <a:srgbClr val="9900CC"/>
    <a:srgbClr val="DA2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97"/>
    <p:restoredTop sz="93041"/>
  </p:normalViewPr>
  <p:slideViewPr>
    <p:cSldViewPr>
      <p:cViewPr varScale="1">
        <p:scale>
          <a:sx n="59" d="100"/>
          <a:sy n="59" d="100"/>
        </p:scale>
        <p:origin x="10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B4B52F1-BF38-4412-9DAC-50D37AEE5F66}" type="datetimeFigureOut">
              <a:rPr lang="en-US" smtClean="0"/>
              <a:pPr/>
              <a:t>8/22/18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DAD8061-2837-4980-BD3A-9861CE68EA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70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1156EA3-40F1-409C-AA61-5EB0452D98B9}" type="datetimeFigureOut">
              <a:rPr lang="en-IN"/>
              <a:pPr>
                <a:defRPr/>
              </a:pPr>
              <a:t>22/08/18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825D2D9-BF73-4F2B-9721-D99701001DF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5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D5C20-6416-418B-ABC1-A7AA85E0516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963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5FBF4C-D7C9-4BB7-B2EF-A7B0C0D6F738}" type="slidenum">
              <a:rPr lang="en-US"/>
              <a:pPr/>
              <a:t>30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25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619790"/>
            <a:ext cx="7099300" cy="6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048" tIns="49524" rIns="99048" bIns="49524">
            <a:spAutoFit/>
          </a:bodyPr>
          <a:lstStyle/>
          <a:p>
            <a:pPr algn="ctr"/>
            <a:r>
              <a:rPr lang="en-US" b="1"/>
              <a:t>f21e_07_pg196.jpg</a:t>
            </a:r>
            <a:br>
              <a:rPr lang="en-US" b="1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810645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2298AE-4AE0-4C18-8043-8A0D91714974}" type="slidenum">
              <a:rPr lang="en-US"/>
              <a:pPr/>
              <a:t>31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30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619790"/>
            <a:ext cx="7099300" cy="6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048" tIns="49524" rIns="99048" bIns="49524">
            <a:spAutoFit/>
          </a:bodyPr>
          <a:lstStyle/>
          <a:p>
            <a:pPr algn="ctr"/>
            <a:r>
              <a:rPr lang="en-US" b="1"/>
              <a:t>f21f_07_pg196.jpg</a:t>
            </a:r>
            <a:br>
              <a:rPr lang="en-US" b="1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886107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83D60-D608-48B1-9268-E4927C8EE581}" type="slidenum">
              <a:rPr lang="en-US"/>
              <a:pPr/>
              <a:t>32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4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619790"/>
            <a:ext cx="7099300" cy="6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048" tIns="49524" rIns="99048" bIns="49524">
            <a:spAutoFit/>
          </a:bodyPr>
          <a:lstStyle/>
          <a:p>
            <a:pPr algn="ctr"/>
            <a:r>
              <a:rPr lang="en-US" b="1"/>
              <a:t>f24_07_pg200.jpg</a:t>
            </a:r>
            <a:br>
              <a:rPr lang="en-US" b="1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425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D5C20-6416-418B-ABC1-A7AA85E0516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25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25D2D9-BF73-4F2B-9721-D99701001DF5}" type="slidenum">
              <a:rPr lang="en-IN" smtClean="0"/>
              <a:pPr>
                <a:defRPr/>
              </a:pPr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93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ECC01-22D0-4285-AC55-CF75380DE138}" type="slidenum">
              <a:rPr lang="en-US"/>
              <a:pPr/>
              <a:t>20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06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619790"/>
            <a:ext cx="7099300" cy="6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048" tIns="49524" rIns="99048" bIns="49524">
            <a:spAutoFit/>
          </a:bodyPr>
          <a:lstStyle/>
          <a:p>
            <a:pPr algn="ctr"/>
            <a:r>
              <a:rPr lang="en-US" b="1"/>
              <a:t>f21a_07_pg195.jpg</a:t>
            </a:r>
            <a:br>
              <a:rPr lang="en-US" b="1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1786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A651E-3A54-4DB1-88BB-8126566CD902}" type="slidenum">
              <a:rPr lang="en-US"/>
              <a:pPr/>
              <a:t>21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108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619790"/>
            <a:ext cx="7099300" cy="6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048" tIns="49524" rIns="99048" bIns="49524">
            <a:spAutoFit/>
          </a:bodyPr>
          <a:lstStyle/>
          <a:p>
            <a:pPr algn="ctr"/>
            <a:r>
              <a:rPr lang="en-US" b="1"/>
              <a:t>f21b_07_pg195.jpg</a:t>
            </a:r>
            <a:br>
              <a:rPr lang="en-US" b="1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3280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61994-6193-4F08-8535-0CBEF00AC89D}" type="slidenum">
              <a:rPr lang="en-US"/>
              <a:pPr/>
              <a:t>22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15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619790"/>
            <a:ext cx="7099300" cy="6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048" tIns="49524" rIns="99048" bIns="49524">
            <a:spAutoFit/>
          </a:bodyPr>
          <a:lstStyle/>
          <a:p>
            <a:pPr algn="ctr"/>
            <a:r>
              <a:rPr lang="en-US" b="1"/>
              <a:t>f21c_07_pg196.jpg</a:t>
            </a:r>
            <a:br>
              <a:rPr lang="en-US" b="1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25664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BB835-44B5-43DA-A7D7-DF4E989C5E76}" type="slidenum">
              <a:rPr lang="en-US"/>
              <a:pPr/>
              <a:t>23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0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619790"/>
            <a:ext cx="7099300" cy="6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048" tIns="49524" rIns="99048" bIns="49524">
            <a:spAutoFit/>
          </a:bodyPr>
          <a:lstStyle/>
          <a:p>
            <a:pPr algn="ctr"/>
            <a:r>
              <a:rPr lang="en-US" b="1"/>
              <a:t>f21d_07_pg197.jpg</a:t>
            </a:r>
            <a:br>
              <a:rPr lang="en-US" b="1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67124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C62B37-2BED-4F6B-BD41-74B629166098}" type="slidenum">
              <a:rPr lang="en-US"/>
              <a:pPr/>
              <a:t>27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39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619790"/>
            <a:ext cx="7099300" cy="6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048" tIns="49524" rIns="99048" bIns="49524">
            <a:spAutoFit/>
          </a:bodyPr>
          <a:lstStyle/>
          <a:p>
            <a:pPr algn="ctr"/>
            <a:r>
              <a:rPr lang="en-US" b="1"/>
              <a:t>f23_07_pg198.jpg</a:t>
            </a:r>
            <a:br>
              <a:rPr lang="en-US" b="1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55014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BB835-44B5-43DA-A7D7-DF4E989C5E76}" type="slidenum">
              <a:rPr lang="en-US"/>
              <a:pPr/>
              <a:t>29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0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619790"/>
            <a:ext cx="7099300" cy="6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048" tIns="49524" rIns="99048" bIns="49524">
            <a:spAutoFit/>
          </a:bodyPr>
          <a:lstStyle/>
          <a:p>
            <a:pPr algn="ctr"/>
            <a:r>
              <a:rPr lang="en-US" b="1"/>
              <a:t>f21d_07_pg197.jpg</a:t>
            </a:r>
            <a:br>
              <a:rPr lang="en-US" b="1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65003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E5FFE-8808-4F8A-8A3C-DFD6CF370CC5}" type="datetime1">
              <a:rPr lang="en-IN" smtClean="0"/>
              <a:pPr>
                <a:defRPr/>
              </a:pPr>
              <a:t>22/08/18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MT30001 - SKK _ Autumn 2016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2BCC0-990F-44C3-8297-080DED44D49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16567-DF12-4F73-8623-C786CAA49736}" type="datetime1">
              <a:rPr lang="en-IN" smtClean="0"/>
              <a:pPr>
                <a:defRPr/>
              </a:pPr>
              <a:t>22/08/18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MT30001 - SKK _ Autumn 2016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5A6DD-6AFB-4A8A-9E9A-2E0BC7FF451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76B12-663A-4ADD-B31D-8885A99A3871}" type="datetime1">
              <a:rPr lang="en-IN" smtClean="0"/>
              <a:pPr>
                <a:defRPr/>
              </a:pPr>
              <a:t>22/08/18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MT30001 - SKK _ Autumn 2016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8CAA9-1766-4C67-9558-B39FA406387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DA32B-A34E-44C6-928F-9E20568F1CA2}" type="datetime1">
              <a:rPr lang="en-IN" smtClean="0"/>
              <a:pPr>
                <a:defRPr/>
              </a:pPr>
              <a:t>22/08/18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MT30001 - SKK _ Autumn 2016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4E3F0-BC99-4B88-A822-E5932F3391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4FC8E-0AFF-4991-B390-686C2638EA88}" type="datetime1">
              <a:rPr lang="en-IN" smtClean="0"/>
              <a:pPr>
                <a:defRPr/>
              </a:pPr>
              <a:t>22/08/18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MT30001 - SKK _ Autumn 2016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8CDBD-7484-48AD-AD8C-7DF09F06B5E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28F9E-8758-40FA-8E1C-F68A0F26A3F1}" type="datetime1">
              <a:rPr lang="en-IN" smtClean="0"/>
              <a:pPr>
                <a:defRPr/>
              </a:pPr>
              <a:t>22/08/18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MT30001 - SKK _ Autumn 2016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94B7-5D02-4AAE-82E0-05FFEF02C5A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4FA4E-A73C-4E71-839F-8C23FA40CD19}" type="datetime1">
              <a:rPr lang="en-IN" smtClean="0"/>
              <a:pPr>
                <a:defRPr/>
              </a:pPr>
              <a:t>22/08/18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MT30001 - SKK _ Autumn 2016</a:t>
            </a: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E2422-9066-489A-AC3D-F1252723594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04FCD-1713-473E-9D9D-BD7ED3CD3E9F}" type="datetime1">
              <a:rPr lang="en-IN" smtClean="0"/>
              <a:pPr>
                <a:defRPr/>
              </a:pPr>
              <a:t>22/08/18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MT30001 - SKK _ Autumn 2016</a:t>
            </a: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5FAD5-4D36-4A2E-82B9-AA4650A3400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E90C9-AB16-4FE7-8E4E-13019BE151E7}" type="datetime1">
              <a:rPr lang="en-IN" smtClean="0"/>
              <a:pPr>
                <a:defRPr/>
              </a:pPr>
              <a:t>22/08/18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MT30001 - SKK _ Autumn 2016</a:t>
            </a: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A79AF-52F8-4276-AE33-178BFB50601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EBEED-F27B-4D63-AA13-34775D7C98E7}" type="datetime1">
              <a:rPr lang="en-IN" smtClean="0"/>
              <a:pPr>
                <a:defRPr/>
              </a:pPr>
              <a:t>22/08/18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MT30001 - SKK _ Autumn 2016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C1F6C-90B0-44D8-9AAA-CD755371BA8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142C6-D6B3-4DFC-956F-64AAF69DA8E0}" type="datetime1">
              <a:rPr lang="en-IN" smtClean="0"/>
              <a:pPr>
                <a:defRPr/>
              </a:pPr>
              <a:t>22/08/18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MT30001 - SKK _ Autumn 2016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955E9-0A65-473E-964C-2ABF11735B7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96C489B-83BD-4EAC-B5B2-D2502974A80C}" type="datetime1">
              <a:rPr lang="en-IN" smtClean="0"/>
              <a:pPr>
                <a:defRPr/>
              </a:pPr>
              <a:t>22/08/18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 smtClean="0"/>
              <a:t>MT30001 - SKK _ Autumn 2016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F534BA-EEF5-4DF5-924D-D230548FD2E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12.jpe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13.jpe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14.jpe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15.jpe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9.jpe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15.jpe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0.xml"/><Relationship Id="rId5" Type="http://schemas.openxmlformats.org/officeDocument/2006/relationships/image" Target="../media/image20.jpeg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1.xml"/><Relationship Id="rId5" Type="http://schemas.openxmlformats.org/officeDocument/2006/relationships/image" Target="../media/image21.jpeg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2.xml"/><Relationship Id="rId5" Type="http://schemas.openxmlformats.org/officeDocument/2006/relationships/image" Target="../media/image22.jpeg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wmf"/><Relationship Id="rId7" Type="http://schemas.openxmlformats.org/officeDocument/2006/relationships/image" Target="../media/image5.jpe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CC0000"/>
                </a:solidFill>
              </a:rPr>
              <a:t>Strengthening Mechanisms :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6200" y="1795463"/>
            <a:ext cx="7772400" cy="4648200"/>
          </a:xfrm>
          <a:noFill/>
          <a:ln/>
        </p:spPr>
        <p:txBody>
          <a:bodyPr/>
          <a:lstStyle/>
          <a:p>
            <a:pPr marL="609600" indent="-609600">
              <a:buClr>
                <a:srgbClr val="000000"/>
              </a:buClr>
              <a:buNone/>
            </a:pPr>
            <a:endParaRPr lang="en-US" sz="1200" dirty="0">
              <a:solidFill>
                <a:srgbClr val="000099"/>
              </a:solidFill>
            </a:endParaRP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Solid Solution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Strengthening</a:t>
            </a: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sz="1200" dirty="0">
              <a:solidFill>
                <a:srgbClr val="000099"/>
              </a:solidFill>
            </a:endParaRP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Strain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Hardening</a:t>
            </a: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Precipitation Hardening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Grain Boundary Strengthening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4E3F0-BC99-4B88-A822-E5932F3391B5}" type="slidenum">
              <a:rPr lang="en-IN" smtClean="0"/>
              <a:pPr>
                <a:defRPr/>
              </a:pPr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MT30001 - SKK _ Autumn 2016</a:t>
            </a:r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78098"/>
          </a:xfrm>
        </p:spPr>
        <p:txBody>
          <a:bodyPr/>
          <a:lstStyle/>
          <a:p>
            <a:r>
              <a:rPr lang="en-US" dirty="0" smtClean="0"/>
              <a:t>Effects of cold work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11611"/>
            <a:ext cx="87849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Cold Work</a:t>
            </a:r>
            <a:r>
              <a:rPr lang="en-IN" sz="2800" dirty="0" smtClean="0"/>
              <a:t> </a:t>
            </a:r>
            <a:r>
              <a:rPr lang="en-IN" sz="2800" dirty="0" smtClean="0">
                <a:sym typeface="Wingdings" pitchFamily="2" charset="2"/>
              </a:rPr>
              <a:t> </a:t>
            </a:r>
          </a:p>
          <a:p>
            <a:endParaRPr lang="en-IN" sz="2800" dirty="0" smtClean="0">
              <a:sym typeface="Wingdings" pitchFamily="2" charset="2"/>
            </a:endParaRPr>
          </a:p>
          <a:p>
            <a:pPr marL="719138" indent="-719138">
              <a:buAutoNum type="arabicParenBoth"/>
            </a:pPr>
            <a:r>
              <a:rPr lang="en-IN" sz="2800" dirty="0" smtClean="0">
                <a:solidFill>
                  <a:srgbClr val="FF0000"/>
                </a:solidFill>
              </a:rPr>
              <a:t>A change in grain shape and grain orientation</a:t>
            </a:r>
          </a:p>
          <a:p>
            <a:pPr marL="719138" indent="-719138">
              <a:buAutoNum type="arabicParenBoth"/>
            </a:pPr>
            <a:endParaRPr lang="en-IN" sz="2800" dirty="0" smtClean="0">
              <a:solidFill>
                <a:srgbClr val="FF0000"/>
              </a:solidFill>
            </a:endParaRPr>
          </a:p>
          <a:p>
            <a:pPr marL="719138" indent="-719138">
              <a:buAutoNum type="arabicParenBoth"/>
            </a:pPr>
            <a:r>
              <a:rPr lang="en-IN" sz="2800" dirty="0" smtClean="0">
                <a:solidFill>
                  <a:srgbClr val="008000"/>
                </a:solidFill>
              </a:rPr>
              <a:t>Strain hardening (</a:t>
            </a:r>
            <a:r>
              <a:rPr lang="en-IN" sz="2800" dirty="0" smtClean="0">
                <a:solidFill>
                  <a:srgbClr val="0000FF"/>
                </a:solidFill>
              </a:rPr>
              <a:t>increase in dislocation density)</a:t>
            </a:r>
            <a:endParaRPr lang="en-IN" sz="2800" dirty="0" smtClean="0"/>
          </a:p>
          <a:p>
            <a:pPr marL="719138" indent="-719138">
              <a:buFontTx/>
              <a:buAutoNum type="arabicParenBoth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719138" indent="-719138">
              <a:buFontTx/>
              <a:buAutoNum type="arabicParenBoth"/>
            </a:pPr>
            <a:r>
              <a:rPr lang="en-IN" sz="2800" dirty="0" smtClean="0">
                <a:solidFill>
                  <a:srgbClr val="002060"/>
                </a:solidFill>
              </a:rPr>
              <a:t>Electrical conductivity and corrosion resistance may be modified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36104"/>
          </a:xfrm>
        </p:spPr>
        <p:txBody>
          <a:bodyPr/>
          <a:lstStyle/>
          <a:p>
            <a:r>
              <a:rPr lang="en-US" sz="3200" dirty="0" smtClean="0"/>
              <a:t>Restoration of pre cold-worked state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96752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>
                <a:solidFill>
                  <a:srgbClr val="0000FF"/>
                </a:solidFill>
              </a:rPr>
              <a:t>Properties and structures </a:t>
            </a:r>
            <a:r>
              <a:rPr lang="en-IN" sz="2400" dirty="0" smtClean="0">
                <a:solidFill>
                  <a:srgbClr val="0000FF"/>
                </a:solidFill>
              </a:rPr>
              <a:t>may </a:t>
            </a:r>
            <a:r>
              <a:rPr lang="en-IN" sz="2400" u="sng" dirty="0" smtClean="0">
                <a:solidFill>
                  <a:srgbClr val="0000FF"/>
                </a:solidFill>
              </a:rPr>
              <a:t>revert back </a:t>
            </a:r>
            <a:r>
              <a:rPr lang="en-IN" sz="2400" dirty="0" smtClean="0">
                <a:solidFill>
                  <a:srgbClr val="0000FF"/>
                </a:solidFill>
              </a:rPr>
              <a:t>to the </a:t>
            </a:r>
            <a:r>
              <a:rPr lang="en-IN" sz="2400" dirty="0" err="1" smtClean="0">
                <a:solidFill>
                  <a:srgbClr val="0000FF"/>
                </a:solidFill>
              </a:rPr>
              <a:t>precold</a:t>
            </a:r>
            <a:r>
              <a:rPr lang="en-IN" sz="2400" dirty="0" smtClean="0">
                <a:solidFill>
                  <a:srgbClr val="0000FF"/>
                </a:solidFill>
              </a:rPr>
              <a:t>-worked states </a:t>
            </a:r>
            <a:r>
              <a:rPr lang="en-IN" sz="2400" u="sng" dirty="0" smtClean="0">
                <a:solidFill>
                  <a:srgbClr val="0000FF"/>
                </a:solidFill>
              </a:rPr>
              <a:t>by appropriate heat treatment </a:t>
            </a:r>
            <a:r>
              <a:rPr lang="en-IN" sz="2400" dirty="0" smtClean="0">
                <a:solidFill>
                  <a:srgbClr val="0000FF"/>
                </a:solidFill>
              </a:rPr>
              <a:t>(sometimes termed an annealing treatment). </a:t>
            </a:r>
          </a:p>
          <a:p>
            <a:endParaRPr lang="en-IN" sz="2400" dirty="0" smtClean="0"/>
          </a:p>
          <a:p>
            <a:r>
              <a:rPr lang="en-IN" sz="2400" dirty="0" smtClean="0">
                <a:solidFill>
                  <a:srgbClr val="008000"/>
                </a:solidFill>
              </a:rPr>
              <a:t>Such restoration results from </a:t>
            </a:r>
            <a:r>
              <a:rPr lang="en-IN" sz="2400" dirty="0" smtClean="0">
                <a:solidFill>
                  <a:srgbClr val="0000FF"/>
                </a:solidFill>
              </a:rPr>
              <a:t>two different processes </a:t>
            </a:r>
            <a:r>
              <a:rPr lang="en-IN" sz="2400" dirty="0" smtClean="0">
                <a:solidFill>
                  <a:srgbClr val="008000"/>
                </a:solidFill>
              </a:rPr>
              <a:t>that occur </a:t>
            </a:r>
            <a:r>
              <a:rPr lang="en-IN" sz="2400" u="sng" dirty="0" smtClean="0">
                <a:solidFill>
                  <a:srgbClr val="008000"/>
                </a:solidFill>
              </a:rPr>
              <a:t>at elevated temperatures</a:t>
            </a:r>
            <a:r>
              <a:rPr lang="en-IN" sz="2400" dirty="0" smtClean="0">
                <a:solidFill>
                  <a:srgbClr val="008000"/>
                </a:solidFill>
              </a:rPr>
              <a:t>: </a:t>
            </a:r>
          </a:p>
          <a:p>
            <a:pPr marL="342900" indent="-342900">
              <a:buFont typeface="Arial" charset="0"/>
              <a:buChar char="•"/>
            </a:pPr>
            <a:r>
              <a:rPr lang="en-IN" sz="2400" b="1" u="sng" dirty="0" smtClean="0">
                <a:solidFill>
                  <a:srgbClr val="0000FF"/>
                </a:solidFill>
              </a:rPr>
              <a:t>Recovery</a:t>
            </a:r>
            <a:r>
              <a:rPr lang="en-IN" sz="2400" b="1" dirty="0" smtClean="0">
                <a:solidFill>
                  <a:srgbClr val="008000"/>
                </a:solidFill>
              </a:rPr>
              <a:t> and </a:t>
            </a:r>
          </a:p>
          <a:p>
            <a:pPr marL="342900" indent="-342900">
              <a:buFont typeface="Arial" charset="0"/>
              <a:buChar char="•"/>
            </a:pPr>
            <a:r>
              <a:rPr lang="en-IN" sz="2400" b="1" u="sng" dirty="0" smtClean="0">
                <a:solidFill>
                  <a:srgbClr val="0000FF"/>
                </a:solidFill>
              </a:rPr>
              <a:t>Recrystallization</a:t>
            </a:r>
            <a:r>
              <a:rPr lang="en-IN" sz="2400" b="1" dirty="0" smtClean="0">
                <a:solidFill>
                  <a:srgbClr val="008000"/>
                </a:solidFill>
              </a:rPr>
              <a:t>, </a:t>
            </a:r>
          </a:p>
          <a:p>
            <a:pPr marL="342900" indent="-342900">
              <a:buFont typeface="Arial" charset="0"/>
              <a:buChar char="•"/>
            </a:pPr>
            <a:endParaRPr lang="en-IN" sz="2400" b="1" dirty="0" smtClean="0">
              <a:solidFill>
                <a:srgbClr val="008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IN" sz="2400" b="1" dirty="0" smtClean="0">
                <a:solidFill>
                  <a:srgbClr val="008000"/>
                </a:solidFill>
              </a:rPr>
              <a:t>followed by </a:t>
            </a:r>
            <a:r>
              <a:rPr lang="en-IN" sz="2400" b="1" u="sng" dirty="0" smtClean="0">
                <a:solidFill>
                  <a:srgbClr val="008000"/>
                </a:solidFill>
              </a:rPr>
              <a:t>grain growth</a:t>
            </a:r>
            <a:r>
              <a:rPr lang="en-IN" sz="2400" b="1" dirty="0" smtClean="0">
                <a:solidFill>
                  <a:srgbClr val="008000"/>
                </a:solidFill>
              </a:rPr>
              <a:t>.</a:t>
            </a:r>
            <a:endParaRPr lang="en-IN" sz="24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0106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Recovery</a:t>
            </a:r>
            <a:endParaRPr lang="en-I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733246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During recovery, </a:t>
            </a:r>
            <a:r>
              <a:rPr lang="en-IN" sz="2400" u="sng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Reduction in some of the stored internal strain energy</a:t>
            </a:r>
            <a:r>
              <a:rPr lang="en-IN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I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through </a:t>
            </a:r>
          </a:p>
          <a:p>
            <a:pPr marL="723900" lvl="1" indent="-266700" algn="just">
              <a:buFont typeface="Arial" pitchFamily="34" charset="0"/>
              <a:buChar char="•"/>
            </a:pPr>
            <a:endParaRPr lang="en-IN" sz="2400" u="sng" dirty="0" smtClean="0">
              <a:solidFill>
                <a:srgbClr val="008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723900" lvl="1" indent="-266700" algn="just">
              <a:buFont typeface="Arial" pitchFamily="34" charset="0"/>
              <a:buChar char="•"/>
            </a:pPr>
            <a:r>
              <a:rPr lang="en-IN" sz="2400" u="sng" dirty="0" smtClean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Some </a:t>
            </a:r>
            <a:r>
              <a:rPr lang="en-IN" sz="2400" u="sng" dirty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reduction in the number of </a:t>
            </a:r>
            <a:r>
              <a:rPr lang="en-IN" sz="2400" u="sng" dirty="0" smtClean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dislocations</a:t>
            </a:r>
            <a:r>
              <a:rPr lang="en-IN" sz="2400" dirty="0" smtClean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 (dislocation annihilation) </a:t>
            </a:r>
            <a:endParaRPr lang="en-IN" sz="2400" dirty="0">
              <a:solidFill>
                <a:srgbClr val="008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723900" lvl="1" indent="-266700" algn="just">
              <a:buFont typeface="Arial" pitchFamily="34" charset="0"/>
              <a:buChar char="•"/>
            </a:pPr>
            <a:endParaRPr lang="en-IN" sz="2400" u="sng" dirty="0">
              <a:solidFill>
                <a:srgbClr val="008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723900" lvl="1" indent="-266700" algn="just">
              <a:buFont typeface="Arial" pitchFamily="34" charset="0"/>
              <a:buChar char="•"/>
            </a:pPr>
            <a:r>
              <a:rPr lang="en-IN" sz="2400" u="sng" dirty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Dislocation configurations </a:t>
            </a:r>
            <a:r>
              <a:rPr lang="en-IN" sz="2400" dirty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are produced having </a:t>
            </a:r>
            <a:r>
              <a:rPr lang="en-IN" sz="2400" u="sng" dirty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low strain energies</a:t>
            </a:r>
            <a:r>
              <a:rPr lang="en-IN" sz="2400" dirty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algn="just"/>
            <a:endParaRPr lang="en-IN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en-I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by </a:t>
            </a:r>
            <a:r>
              <a:rPr lang="en-IN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virtue of </a:t>
            </a:r>
            <a:r>
              <a:rPr lang="en-IN" sz="2400" u="sng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dislocation motion</a:t>
            </a:r>
            <a:r>
              <a:rPr lang="en-IN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(in the </a:t>
            </a:r>
            <a:r>
              <a:rPr lang="en-IN" sz="2400" u="sng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absence of an externally applied stress</a:t>
            </a:r>
            <a:r>
              <a:rPr lang="en-IN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), as a result of </a:t>
            </a:r>
            <a:r>
              <a:rPr lang="en-IN" sz="2400" u="sng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enhanced atomic diffusion at the elevated temperature</a:t>
            </a:r>
            <a:r>
              <a:rPr lang="en-I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algn="just"/>
            <a:endParaRPr lang="en-IN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en-IN" sz="2400" u="sng" dirty="0" smtClean="0">
                <a:solidFill>
                  <a:srgbClr val="0000FF"/>
                </a:solidFill>
              </a:rPr>
              <a:t>Driving force</a:t>
            </a:r>
            <a:r>
              <a:rPr lang="en-IN" sz="2400" dirty="0" smtClean="0">
                <a:solidFill>
                  <a:srgbClr val="0000FF"/>
                </a:solidFill>
              </a:rPr>
              <a:t>: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Stored </a:t>
            </a:r>
            <a:r>
              <a:rPr lang="en-IN" sz="2400" dirty="0" smtClean="0">
                <a:solidFill>
                  <a:srgbClr val="0000FF"/>
                </a:solidFill>
              </a:rPr>
              <a:t>internal energy</a:t>
            </a:r>
            <a:endParaRPr lang="en-IN" sz="2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>
                <a:latin typeface="Times New Roman" charset="0"/>
                <a:ea typeface="Times New Roman" charset="0"/>
                <a:cs typeface="Times New Roman" charset="0"/>
              </a:rPr>
              <a:pPr>
                <a:defRPr/>
              </a:pPr>
              <a:t>12</a:t>
            </a:fld>
            <a:endParaRPr lang="en-IN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/>
            <a:r>
              <a:rPr lang="en-US" dirty="0" smtClean="0"/>
              <a:t>Low energy configuration of dislocations</a:t>
            </a:r>
            <a:endParaRPr lang="en-IN" dirty="0"/>
          </a:p>
        </p:txBody>
      </p:sp>
      <p:pic>
        <p:nvPicPr>
          <p:cNvPr id="534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052736"/>
            <a:ext cx="2808312" cy="560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MT30001 - SKK _ Autumn 2016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Recrystallization</a:t>
            </a:r>
            <a:endParaRPr lang="en-I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8072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en-IN" sz="2400" dirty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Recrystallization is </a:t>
            </a:r>
            <a:r>
              <a:rPr lang="en-IN" sz="2400" u="sng" dirty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the formation of a new set of strain-free and </a:t>
            </a:r>
            <a:r>
              <a:rPr lang="en-IN" sz="2400" u="sng" dirty="0" err="1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equiaxed</a:t>
            </a:r>
            <a:r>
              <a:rPr lang="en-IN" sz="2400" u="sng" dirty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 grains </a:t>
            </a:r>
            <a:r>
              <a:rPr lang="en-IN" sz="2400" dirty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that have low dislocation </a:t>
            </a:r>
            <a:r>
              <a:rPr lang="en-IN" sz="2400" dirty="0" smtClean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densities</a:t>
            </a:r>
          </a:p>
          <a:p>
            <a:pPr marL="360363" indent="-360363">
              <a:buFont typeface="Arial" pitchFamily="34" charset="0"/>
              <a:buChar char="•"/>
            </a:pPr>
            <a:endParaRPr lang="en-IN" sz="24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60363" indent="-360363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Even </a:t>
            </a:r>
            <a:r>
              <a:rPr lang="en-IN" sz="2400" u="sng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after recovery </a:t>
            </a:r>
            <a:r>
              <a:rPr lang="en-I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is complete, the </a:t>
            </a:r>
            <a:r>
              <a:rPr lang="en-IN" sz="2400" u="sng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grains still have stored strain energy</a:t>
            </a:r>
            <a:r>
              <a:rPr lang="en-I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 marL="360363" indent="-360363">
              <a:buFont typeface="Arial" pitchFamily="34" charset="0"/>
              <a:buChar char="•"/>
            </a:pPr>
            <a:endParaRPr lang="en-I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IN" sz="2400" u="sng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Driving force</a:t>
            </a:r>
            <a:r>
              <a:rPr lang="en-IN" sz="24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 Stored </a:t>
            </a:r>
            <a:r>
              <a:rPr lang="en-IN" sz="24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internal </a:t>
            </a:r>
            <a:r>
              <a:rPr lang="en-IN" sz="2400" dirty="0" smtClean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energy</a:t>
            </a:r>
          </a:p>
          <a:p>
            <a:pPr marL="457200" indent="-457200" algn="just">
              <a:buFont typeface="Arial" charset="0"/>
              <a:buChar char="•"/>
            </a:pPr>
            <a:endParaRPr lang="en-IN" sz="2400" dirty="0">
              <a:solidFill>
                <a:srgbClr val="0000FF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60363" indent="-360363">
              <a:buFont typeface="Arial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new grains form as very small nuclei and grow until they completely replace the parent deformed material.</a:t>
            </a:r>
          </a:p>
          <a:p>
            <a:pPr marL="360363" indent="-360363">
              <a:buFont typeface="Arial" pitchFamily="34" charset="0"/>
              <a:buChar char="•"/>
            </a:pPr>
            <a:endParaRPr lang="en-I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>
                <a:latin typeface="Times New Roman" charset="0"/>
                <a:ea typeface="Times New Roman" charset="0"/>
                <a:cs typeface="Times New Roman" charset="0"/>
              </a:rPr>
              <a:pPr>
                <a:defRPr/>
              </a:pPr>
              <a:t>14</a:t>
            </a:fld>
            <a:endParaRPr lang="en-IN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/>
          <a:lstStyle/>
          <a:p>
            <a:r>
              <a:rPr lang="en-US" dirty="0" smtClean="0"/>
              <a:t>Starting Material</a:t>
            </a:r>
            <a:endParaRPr lang="en-IN" dirty="0"/>
          </a:p>
        </p:txBody>
      </p:sp>
      <p:pic>
        <p:nvPicPr>
          <p:cNvPr id="532482" name="Picture 2"/>
          <p:cNvPicPr>
            <a:picLocks noChangeAspect="1" noChangeArrowheads="1"/>
          </p:cNvPicPr>
          <p:nvPr/>
        </p:nvPicPr>
        <p:blipFill>
          <a:blip r:embed="rId2" cstate="print"/>
          <a:srcRect l="29605" t="31125" r="16159" b="10797"/>
          <a:stretch>
            <a:fillRect/>
          </a:stretch>
        </p:blipFill>
        <p:spPr bwMode="auto">
          <a:xfrm>
            <a:off x="251520" y="1124744"/>
            <a:ext cx="8611669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/>
          <a:lstStyle/>
          <a:p>
            <a:r>
              <a:rPr lang="en-US" dirty="0" smtClean="0"/>
              <a:t>Cold Worked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6838" t="31125" r="15052" b="8829"/>
          <a:stretch>
            <a:fillRect/>
          </a:stretch>
        </p:blipFill>
        <p:spPr bwMode="auto">
          <a:xfrm>
            <a:off x="288031" y="1124744"/>
            <a:ext cx="855242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/>
          <a:lstStyle/>
          <a:p>
            <a:r>
              <a:rPr lang="en-US" dirty="0" smtClean="0"/>
              <a:t>Heated at ~ 0.5 T</a:t>
            </a:r>
            <a:r>
              <a:rPr lang="en-US" baseline="-25000" dirty="0" smtClean="0"/>
              <a:t>m</a:t>
            </a:r>
            <a:endParaRPr lang="en-IN" baseline="-25000" dirty="0"/>
          </a:p>
        </p:txBody>
      </p:sp>
      <p:pic>
        <p:nvPicPr>
          <p:cNvPr id="533507" name="Picture 3"/>
          <p:cNvPicPr>
            <a:picLocks noChangeAspect="1" noChangeArrowheads="1"/>
          </p:cNvPicPr>
          <p:nvPr/>
        </p:nvPicPr>
        <p:blipFill>
          <a:blip r:embed="rId2" cstate="print"/>
          <a:srcRect l="23517" t="30141" r="16712" b="8829"/>
          <a:stretch>
            <a:fillRect/>
          </a:stretch>
        </p:blipFill>
        <p:spPr bwMode="auto">
          <a:xfrm>
            <a:off x="363670" y="1124744"/>
            <a:ext cx="852946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dirty="0" err="1" smtClean="0"/>
              <a:t>Recrystallization</a:t>
            </a:r>
            <a:endParaRPr lang="en-IN" dirty="0"/>
          </a:p>
        </p:txBody>
      </p:sp>
      <p:pic>
        <p:nvPicPr>
          <p:cNvPr id="535554" name="Picture 2"/>
          <p:cNvPicPr>
            <a:picLocks noChangeAspect="1" noChangeArrowheads="1"/>
          </p:cNvPicPr>
          <p:nvPr/>
        </p:nvPicPr>
        <p:blipFill>
          <a:blip r:embed="rId2" cstate="print"/>
          <a:srcRect l="23517" t="11438" r="18373" b="9813"/>
          <a:stretch>
            <a:fillRect/>
          </a:stretch>
        </p:blipFill>
        <p:spPr bwMode="auto">
          <a:xfrm>
            <a:off x="1043608" y="1052736"/>
            <a:ext cx="7142294" cy="544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MT30001 - SKK _ Autumn 2016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62074"/>
          </a:xfrm>
        </p:spPr>
        <p:txBody>
          <a:bodyPr/>
          <a:lstStyle/>
          <a:p>
            <a:r>
              <a:rPr lang="en-US" dirty="0" err="1" smtClean="0"/>
              <a:t>Recrystallization</a:t>
            </a:r>
            <a:endParaRPr lang="en-IN" dirty="0"/>
          </a:p>
        </p:txBody>
      </p:sp>
      <p:pic>
        <p:nvPicPr>
          <p:cNvPr id="536578" name="Picture 2"/>
          <p:cNvPicPr>
            <a:picLocks noChangeAspect="1" noChangeArrowheads="1"/>
          </p:cNvPicPr>
          <p:nvPr/>
        </p:nvPicPr>
        <p:blipFill>
          <a:blip r:embed="rId2" cstate="print"/>
          <a:srcRect l="22964" t="11438" r="18926" b="21625"/>
          <a:stretch>
            <a:fillRect/>
          </a:stretch>
        </p:blipFill>
        <p:spPr bwMode="auto">
          <a:xfrm>
            <a:off x="467544" y="836712"/>
            <a:ext cx="811678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MT30001 - SKK _ Autumn 2016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CC0000"/>
                </a:solidFill>
              </a:rPr>
              <a:t>Cutting precipitates:</a:t>
            </a:r>
            <a:endParaRPr lang="en-US"/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1057275" y="2959100"/>
            <a:ext cx="3271838" cy="1274763"/>
            <a:chOff x="666" y="1864"/>
            <a:chExt cx="2061" cy="803"/>
          </a:xfrm>
        </p:grpSpPr>
        <p:sp>
          <p:nvSpPr>
            <p:cNvPr id="28676" name="Line 1028"/>
            <p:cNvSpPr>
              <a:spLocks noChangeShapeType="1"/>
            </p:cNvSpPr>
            <p:nvPr/>
          </p:nvSpPr>
          <p:spPr bwMode="auto">
            <a:xfrm>
              <a:off x="666" y="2276"/>
              <a:ext cx="20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77" name="Oval 1029"/>
            <p:cNvSpPr>
              <a:spLocks noChangeArrowheads="1"/>
            </p:cNvSpPr>
            <p:nvPr/>
          </p:nvSpPr>
          <p:spPr bwMode="auto">
            <a:xfrm>
              <a:off x="1241" y="1864"/>
              <a:ext cx="803" cy="80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78" name="Line 1030"/>
            <p:cNvSpPr>
              <a:spLocks noChangeShapeType="1"/>
            </p:cNvSpPr>
            <p:nvPr/>
          </p:nvSpPr>
          <p:spPr bwMode="auto">
            <a:xfrm>
              <a:off x="918" y="2111"/>
              <a:ext cx="0" cy="11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79" name="Line 1031"/>
            <p:cNvSpPr>
              <a:spLocks noChangeShapeType="1"/>
            </p:cNvSpPr>
            <p:nvPr/>
          </p:nvSpPr>
          <p:spPr bwMode="auto">
            <a:xfrm>
              <a:off x="870" y="2244"/>
              <a:ext cx="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8681" name="Line 1033"/>
          <p:cNvSpPr>
            <a:spLocks noChangeShapeType="1"/>
          </p:cNvSpPr>
          <p:nvPr/>
        </p:nvSpPr>
        <p:spPr bwMode="auto">
          <a:xfrm>
            <a:off x="4764088" y="4986338"/>
            <a:ext cx="3965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82" name="Line 1034"/>
          <p:cNvSpPr>
            <a:spLocks noChangeShapeType="1"/>
          </p:cNvSpPr>
          <p:nvPr/>
        </p:nvSpPr>
        <p:spPr bwMode="auto">
          <a:xfrm>
            <a:off x="8516938" y="4689475"/>
            <a:ext cx="0" cy="1857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83" name="Line 1035"/>
          <p:cNvSpPr>
            <a:spLocks noChangeShapeType="1"/>
          </p:cNvSpPr>
          <p:nvPr/>
        </p:nvSpPr>
        <p:spPr bwMode="auto">
          <a:xfrm>
            <a:off x="8440738" y="4900613"/>
            <a:ext cx="15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84" name="Oval 1036"/>
          <p:cNvSpPr>
            <a:spLocks noChangeArrowheads="1"/>
          </p:cNvSpPr>
          <p:nvPr/>
        </p:nvSpPr>
        <p:spPr bwMode="auto">
          <a:xfrm>
            <a:off x="6657975" y="4332288"/>
            <a:ext cx="1274763" cy="12747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85" name="Rectangle 1037"/>
          <p:cNvSpPr>
            <a:spLocks noChangeArrowheads="1"/>
          </p:cNvSpPr>
          <p:nvPr/>
        </p:nvSpPr>
        <p:spPr bwMode="auto">
          <a:xfrm>
            <a:off x="6642100" y="5010150"/>
            <a:ext cx="1647825" cy="9191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86" name="Oval 1038"/>
          <p:cNvSpPr>
            <a:spLocks noChangeArrowheads="1"/>
          </p:cNvSpPr>
          <p:nvPr/>
        </p:nvSpPr>
        <p:spPr bwMode="auto">
          <a:xfrm>
            <a:off x="5151438" y="4332288"/>
            <a:ext cx="1274762" cy="12747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87" name="Rectangle 1039"/>
          <p:cNvSpPr>
            <a:spLocks noChangeArrowheads="1"/>
          </p:cNvSpPr>
          <p:nvPr/>
        </p:nvSpPr>
        <p:spPr bwMode="auto">
          <a:xfrm>
            <a:off x="4830763" y="4046538"/>
            <a:ext cx="1647825" cy="9191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88" name="Rectangle 1040"/>
          <p:cNvSpPr>
            <a:spLocks noChangeArrowheads="1"/>
          </p:cNvSpPr>
          <p:nvPr/>
        </p:nvSpPr>
        <p:spPr bwMode="auto">
          <a:xfrm>
            <a:off x="1230313" y="1450975"/>
            <a:ext cx="60610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When too small - dislocations can cut them:</a:t>
            </a:r>
            <a:endParaRPr lang="en-US"/>
          </a:p>
        </p:txBody>
      </p:sp>
      <p:sp>
        <p:nvSpPr>
          <p:cNvPr id="28689" name="Line 1041"/>
          <p:cNvSpPr>
            <a:spLocks noChangeShapeType="1"/>
          </p:cNvSpPr>
          <p:nvPr/>
        </p:nvSpPr>
        <p:spPr bwMode="auto">
          <a:xfrm>
            <a:off x="4124325" y="4114800"/>
            <a:ext cx="777875" cy="11906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f21a_07_pg19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8200" y="342900"/>
            <a:ext cx="494347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03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31840" y="0"/>
            <a:ext cx="2659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Cold worked Structure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403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f21a_07_pg195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27384"/>
            <a:ext cx="2123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Several Stages of </a:t>
            </a:r>
            <a:r>
              <a:rPr lang="en-US" sz="2400" b="1" dirty="0" err="1" smtClean="0"/>
              <a:t>Recrystallization</a:t>
            </a:r>
            <a:r>
              <a:rPr lang="en-US" sz="2400" b="1" dirty="0" smtClean="0"/>
              <a:t> and grain growth of brass</a:t>
            </a:r>
            <a:endParaRPr lang="en-IN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20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f21b_07_pg19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8200" y="342900"/>
            <a:ext cx="4941888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08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98871" y="-27384"/>
            <a:ext cx="3557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Initial stage of </a:t>
            </a:r>
            <a:r>
              <a:rPr lang="en-US" b="1" dirty="0" err="1" smtClean="0">
                <a:solidFill>
                  <a:srgbClr val="0000FF"/>
                </a:solidFill>
              </a:rPr>
              <a:t>recrystallization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608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f21b_07_pg195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27384"/>
            <a:ext cx="2123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Several Stages of </a:t>
            </a:r>
            <a:r>
              <a:rPr lang="en-US" sz="2400" b="1" dirty="0" err="1" smtClean="0"/>
              <a:t>Recrystallization</a:t>
            </a:r>
            <a:r>
              <a:rPr lang="en-US" sz="2400" b="1" dirty="0" smtClean="0"/>
              <a:t> and grain growth of brass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69160"/>
            <a:ext cx="2123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Degree of </a:t>
            </a:r>
            <a:r>
              <a:rPr lang="en-US" sz="2000" dirty="0" err="1" smtClean="0">
                <a:solidFill>
                  <a:srgbClr val="0000FF"/>
                </a:solidFill>
              </a:rPr>
              <a:t>recrystallization</a:t>
            </a:r>
            <a:r>
              <a:rPr lang="en-US" sz="2000" dirty="0" smtClean="0">
                <a:solidFill>
                  <a:srgbClr val="0000FF"/>
                </a:solidFill>
              </a:rPr>
              <a:t> increases with time</a:t>
            </a:r>
            <a:endParaRPr lang="en-IN" sz="20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21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f21c_07_pg19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95500" y="342900"/>
            <a:ext cx="496252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13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26609" y="-36676"/>
            <a:ext cx="72378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Partial replacement of cold worked grains by </a:t>
            </a:r>
            <a:r>
              <a:rPr lang="en-US" b="1" dirty="0" err="1" smtClean="0">
                <a:solidFill>
                  <a:srgbClr val="0000FF"/>
                </a:solidFill>
              </a:rPr>
              <a:t>recrystallized</a:t>
            </a:r>
            <a:r>
              <a:rPr lang="en-US" b="1" dirty="0" smtClean="0">
                <a:solidFill>
                  <a:srgbClr val="0000FF"/>
                </a:solidFill>
              </a:rPr>
              <a:t> ones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813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f21c_07_pg196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27384"/>
            <a:ext cx="2123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Several Stages of </a:t>
            </a:r>
            <a:r>
              <a:rPr lang="en-US" sz="2400" b="1" dirty="0" err="1" smtClean="0"/>
              <a:t>Recrystallization</a:t>
            </a:r>
            <a:r>
              <a:rPr lang="en-US" sz="2400" b="1" dirty="0" smtClean="0"/>
              <a:t> and grain growth of brass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2123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Degree of </a:t>
            </a:r>
            <a:r>
              <a:rPr lang="en-US" sz="2000" dirty="0" err="1" smtClean="0">
                <a:solidFill>
                  <a:srgbClr val="0000FF"/>
                </a:solidFill>
              </a:rPr>
              <a:t>recrystallization</a:t>
            </a:r>
            <a:r>
              <a:rPr lang="en-US" sz="2000" dirty="0" smtClean="0">
                <a:solidFill>
                  <a:srgbClr val="0000FF"/>
                </a:solidFill>
              </a:rPr>
              <a:t> increases with time</a:t>
            </a:r>
            <a:endParaRPr lang="en-IN" sz="2000" dirty="0">
              <a:solidFill>
                <a:srgbClr val="0000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22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f21d_07_pg19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7100" y="342900"/>
            <a:ext cx="476091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17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144" y="-27384"/>
            <a:ext cx="3057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Complete </a:t>
            </a:r>
            <a:r>
              <a:rPr lang="en-US" b="1" dirty="0" err="1" smtClean="0">
                <a:solidFill>
                  <a:srgbClr val="0000FF"/>
                </a:solidFill>
              </a:rPr>
              <a:t>recrystallization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018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f21d_07_pg197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27384"/>
            <a:ext cx="2123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Several Stages of </a:t>
            </a:r>
            <a:r>
              <a:rPr lang="en-US" sz="2400" b="1" dirty="0" err="1" smtClean="0"/>
              <a:t>Recrystallization</a:t>
            </a:r>
            <a:r>
              <a:rPr lang="en-US" sz="2400" b="1" dirty="0" smtClean="0"/>
              <a:t> and grain growth of brass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69160"/>
            <a:ext cx="2123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Degree of </a:t>
            </a:r>
            <a:r>
              <a:rPr lang="en-US" sz="2000" dirty="0" err="1" smtClean="0">
                <a:solidFill>
                  <a:srgbClr val="0000FF"/>
                </a:solidFill>
              </a:rPr>
              <a:t>recrystallization</a:t>
            </a:r>
            <a:r>
              <a:rPr lang="en-US" sz="2000" dirty="0" smtClean="0">
                <a:solidFill>
                  <a:srgbClr val="0000FF"/>
                </a:solidFill>
              </a:rPr>
              <a:t> increases with time</a:t>
            </a:r>
            <a:endParaRPr lang="en-IN" sz="20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23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22114"/>
          </a:xfrm>
        </p:spPr>
        <p:txBody>
          <a:bodyPr/>
          <a:lstStyle/>
          <a:p>
            <a:r>
              <a:rPr lang="en-US" dirty="0" smtClean="0"/>
              <a:t>Kinetics of </a:t>
            </a:r>
            <a:r>
              <a:rPr lang="en-US" dirty="0" err="1" smtClean="0"/>
              <a:t>recrystallization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0872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Extent of </a:t>
            </a:r>
            <a:r>
              <a:rPr lang="en-IN" sz="2800" dirty="0" err="1" smtClean="0">
                <a:solidFill>
                  <a:srgbClr val="FF0000"/>
                </a:solidFill>
              </a:rPr>
              <a:t>Recrystallization</a:t>
            </a:r>
            <a:r>
              <a:rPr lang="en-IN" sz="2800" dirty="0" smtClean="0">
                <a:solidFill>
                  <a:srgbClr val="FF0000"/>
                </a:solidFill>
              </a:rPr>
              <a:t> depends on both time and temperature. </a:t>
            </a:r>
          </a:p>
          <a:p>
            <a:r>
              <a:rPr lang="en-IN" sz="2800" dirty="0" smtClean="0">
                <a:solidFill>
                  <a:srgbClr val="0000FF"/>
                </a:solidFill>
              </a:rPr>
              <a:t>The degree (or fraction) of </a:t>
            </a:r>
            <a:r>
              <a:rPr lang="en-IN" sz="2800" dirty="0" err="1" smtClean="0">
                <a:solidFill>
                  <a:srgbClr val="0000FF"/>
                </a:solidFill>
              </a:rPr>
              <a:t>recrystallization</a:t>
            </a:r>
            <a:r>
              <a:rPr lang="en-IN" sz="2800" dirty="0" smtClean="0">
                <a:solidFill>
                  <a:srgbClr val="0000FF"/>
                </a:solidFill>
              </a:rPr>
              <a:t> increases with time</a:t>
            </a:r>
            <a:endParaRPr lang="en-IN" sz="2800" dirty="0">
              <a:solidFill>
                <a:srgbClr val="0000FF"/>
              </a:solidFill>
            </a:endParaRPr>
          </a:p>
        </p:txBody>
      </p:sp>
      <p:pic>
        <p:nvPicPr>
          <p:cNvPr id="537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2936"/>
            <a:ext cx="5104198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652120" y="3717032"/>
            <a:ext cx="2816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Avrami</a:t>
            </a:r>
            <a:r>
              <a:rPr lang="en-US" sz="2800" dirty="0" smtClean="0"/>
              <a:t> Equation</a:t>
            </a:r>
            <a:endParaRPr lang="en-IN" sz="2800" dirty="0"/>
          </a:p>
        </p:txBody>
      </p:sp>
      <p:pic>
        <p:nvPicPr>
          <p:cNvPr id="537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221088"/>
            <a:ext cx="34842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99592" y="314096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constant temperature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24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Kinetics of </a:t>
            </a:r>
            <a:r>
              <a:rPr lang="en-US" dirty="0" err="1" smtClean="0"/>
              <a:t>recrystallization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Example for pure Copper</a:t>
            </a:r>
            <a:endParaRPr lang="en-IN" dirty="0"/>
          </a:p>
        </p:txBody>
      </p:sp>
      <p:pic>
        <p:nvPicPr>
          <p:cNvPr id="538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09" y="1844824"/>
            <a:ext cx="8736971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24228" y="1556792"/>
            <a:ext cx="413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At different temperatures</a:t>
            </a:r>
            <a:endParaRPr lang="en-IN" sz="2800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25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/>
          <a:lstStyle/>
          <a:p>
            <a:r>
              <a:rPr lang="en-US" dirty="0" err="1" smtClean="0"/>
              <a:t>Recrystallization</a:t>
            </a:r>
            <a:r>
              <a:rPr lang="en-US" dirty="0" smtClean="0"/>
              <a:t> temperature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16" y="1714488"/>
            <a:ext cx="8999984" cy="3883302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Typically, it is between 0.3 T</a:t>
            </a:r>
            <a:r>
              <a:rPr lang="en-IN" baseline="-25000" dirty="0" smtClean="0">
                <a:solidFill>
                  <a:schemeClr val="tx2"/>
                </a:solidFill>
              </a:rPr>
              <a:t>m</a:t>
            </a:r>
            <a:r>
              <a:rPr lang="en-IN" dirty="0" smtClean="0">
                <a:solidFill>
                  <a:schemeClr val="tx2"/>
                </a:solidFill>
              </a:rPr>
              <a:t> and 0.5 T</a:t>
            </a:r>
            <a:r>
              <a:rPr lang="en-IN" baseline="-25000" dirty="0" smtClean="0">
                <a:solidFill>
                  <a:schemeClr val="tx2"/>
                </a:solidFill>
              </a:rPr>
              <a:t>m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Depends on several factors: 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The amount of prior cold work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baseline="-25000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 is lowered as %CW increases</a:t>
            </a:r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dirty="0" smtClean="0">
                <a:solidFill>
                  <a:srgbClr val="008000"/>
                </a:solidFill>
              </a:rPr>
              <a:t>The purity of the alloy. </a:t>
            </a:r>
          </a:p>
          <a:p>
            <a:pPr lvl="2"/>
            <a:r>
              <a:rPr lang="en-IN" dirty="0" err="1" smtClean="0">
                <a:solidFill>
                  <a:srgbClr val="008000"/>
                </a:solidFill>
              </a:rPr>
              <a:t>Recrystallization</a:t>
            </a:r>
            <a:r>
              <a:rPr lang="en-IN" dirty="0" smtClean="0">
                <a:solidFill>
                  <a:srgbClr val="008000"/>
                </a:solidFill>
              </a:rPr>
              <a:t> proceeds more rapidly in pure metals than in alloys. Thus, </a:t>
            </a:r>
            <a:r>
              <a:rPr lang="en-IN" u="sng" dirty="0" smtClean="0">
                <a:solidFill>
                  <a:srgbClr val="008000"/>
                </a:solidFill>
              </a:rPr>
              <a:t>alloying raises the </a:t>
            </a:r>
            <a:r>
              <a:rPr lang="en-IN" u="sng" dirty="0" err="1" smtClean="0">
                <a:solidFill>
                  <a:srgbClr val="008000"/>
                </a:solidFill>
              </a:rPr>
              <a:t>recrystallization</a:t>
            </a:r>
            <a:r>
              <a:rPr lang="en-IN" u="sng" dirty="0" smtClean="0">
                <a:solidFill>
                  <a:srgbClr val="008000"/>
                </a:solidFill>
              </a:rPr>
              <a:t> temperature</a:t>
            </a:r>
            <a:r>
              <a:rPr lang="en-IN" dirty="0" smtClean="0">
                <a:solidFill>
                  <a:srgbClr val="008000"/>
                </a:solidFill>
              </a:rPr>
              <a:t>, sometimes quite substantially. </a:t>
            </a:r>
          </a:p>
          <a:p>
            <a:pPr lvl="3"/>
            <a:r>
              <a:rPr lang="en-IN" dirty="0" smtClean="0">
                <a:solidFill>
                  <a:srgbClr val="008000"/>
                </a:solidFill>
              </a:rPr>
              <a:t>For pure metals, the </a:t>
            </a:r>
            <a:r>
              <a:rPr lang="en-IN" dirty="0" err="1" smtClean="0">
                <a:solidFill>
                  <a:srgbClr val="008000"/>
                </a:solidFill>
              </a:rPr>
              <a:t>recrystallization</a:t>
            </a:r>
            <a:r>
              <a:rPr lang="en-IN" dirty="0" smtClean="0">
                <a:solidFill>
                  <a:srgbClr val="008000"/>
                </a:solidFill>
              </a:rPr>
              <a:t> temperature is normally 0.3Tm </a:t>
            </a:r>
          </a:p>
          <a:p>
            <a:pPr lvl="3"/>
            <a:r>
              <a:rPr lang="en-IN" dirty="0" smtClean="0">
                <a:solidFill>
                  <a:srgbClr val="008000"/>
                </a:solidFill>
              </a:rPr>
              <a:t>For some commercial alloys it may run as high as 0.7Tm.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4E3F0-BC99-4B88-A822-E5932F3391B5}" type="slidenum">
              <a:rPr lang="en-IN" smtClean="0"/>
              <a:pPr>
                <a:defRPr/>
              </a:pPr>
              <a:t>26</a:t>
            </a:fld>
            <a:endParaRPr lang="en-IN"/>
          </a:p>
        </p:txBody>
      </p:sp>
      <p:sp>
        <p:nvSpPr>
          <p:cNvPr id="6" name="Rectangle 812"/>
          <p:cNvSpPr>
            <a:spLocks noChangeArrowheads="1"/>
          </p:cNvSpPr>
          <p:nvPr/>
        </p:nvSpPr>
        <p:spPr bwMode="auto">
          <a:xfrm>
            <a:off x="142844" y="857232"/>
            <a:ext cx="8786874" cy="70788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b="1" i="1" dirty="0">
                <a:solidFill>
                  <a:srgbClr val="FF0000"/>
                </a:solidFill>
                <a:latin typeface="Arial" pitchFamily="34" charset="0"/>
              </a:rPr>
              <a:t>T</a:t>
            </a:r>
            <a:r>
              <a:rPr lang="en-US" sz="2000" b="1" i="1" baseline="-25000" dirty="0">
                <a:solidFill>
                  <a:srgbClr val="FF0000"/>
                </a:solidFill>
                <a:latin typeface="Arial" pitchFamily="34" charset="0"/>
              </a:rPr>
              <a:t>R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</a:rPr>
              <a:t>recrystallization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</a:rPr>
              <a:t>temperature = </a:t>
            </a:r>
            <a:r>
              <a:rPr lang="en-IN" sz="2000" dirty="0" smtClean="0">
                <a:solidFill>
                  <a:srgbClr val="FF0000"/>
                </a:solidFill>
              </a:rPr>
              <a:t>The temperature at which </a:t>
            </a:r>
            <a:r>
              <a:rPr lang="en-IN" sz="2000" dirty="0" err="1" smtClean="0">
                <a:solidFill>
                  <a:srgbClr val="FF0000"/>
                </a:solidFill>
              </a:rPr>
              <a:t>recrystallization</a:t>
            </a:r>
            <a:r>
              <a:rPr lang="en-IN" sz="2000" dirty="0" smtClean="0">
                <a:solidFill>
                  <a:srgbClr val="FF0000"/>
                </a:solidFill>
              </a:rPr>
              <a:t> just reaches completion in 1 h.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f23_07_pg19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" y="342900"/>
            <a:ext cx="785812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37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f23_07_pg198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1760" y="836713"/>
            <a:ext cx="4680520" cy="23762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IN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recrystallization</a:t>
            </a:r>
            <a:r>
              <a:rPr kumimoji="0" lang="en-IN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temperature is lowered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</a:t>
            </a:r>
            <a:r>
              <a:rPr kumimoji="0" lang="en-IN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approaches a constant or limiting value at high deformations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exists some </a:t>
            </a:r>
            <a:r>
              <a:rPr kumimoji="0" lang="en-IN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critical degree of cold work below which </a:t>
            </a:r>
            <a:r>
              <a:rPr kumimoji="0" lang="en-IN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recrystallization</a:t>
            </a:r>
            <a:r>
              <a:rPr kumimoji="0" lang="en-IN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cannot be made to occur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normally, this is between 2 and 20% cold work.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27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MT30001 - SKK _ Autumn 2016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dirty="0" smtClean="0"/>
              <a:t>Grain Growth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836712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IN" sz="2400" dirty="0" smtClean="0">
                <a:solidFill>
                  <a:srgbClr val="FF0000"/>
                </a:solidFill>
              </a:rPr>
              <a:t>After </a:t>
            </a:r>
            <a:r>
              <a:rPr lang="en-IN" sz="2400" dirty="0" err="1" smtClean="0">
                <a:solidFill>
                  <a:srgbClr val="FF0000"/>
                </a:solidFill>
              </a:rPr>
              <a:t>recrystallization</a:t>
            </a:r>
            <a:r>
              <a:rPr lang="en-IN" sz="2400" dirty="0" smtClean="0">
                <a:solidFill>
                  <a:srgbClr val="FF0000"/>
                </a:solidFill>
              </a:rPr>
              <a:t> is complete, the strain-free grains will continue to grow if the metal specimen is left at the elevated temperature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IN" sz="2400" u="sng" dirty="0" smtClean="0">
                <a:solidFill>
                  <a:srgbClr val="0000FF"/>
                </a:solidFill>
              </a:rPr>
              <a:t>Driving force:</a:t>
            </a:r>
            <a:r>
              <a:rPr lang="en-IN" sz="2400" dirty="0" smtClean="0">
                <a:solidFill>
                  <a:srgbClr val="0000FF"/>
                </a:solidFill>
              </a:rPr>
              <a:t> Grain boundary energy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IN" sz="2400" dirty="0" smtClean="0">
                <a:solidFill>
                  <a:srgbClr val="0000FF"/>
                </a:solidFill>
              </a:rPr>
              <a:t>An energy is associated with grain boundaries. As grains increase in size, the total boundary area decreases, yielding an attendant reduction in the total energy.</a:t>
            </a:r>
          </a:p>
          <a:p>
            <a:pPr marL="342900" indent="-342900">
              <a:buFont typeface="Arial" charset="0"/>
              <a:buChar char="•"/>
            </a:pPr>
            <a:endParaRPr lang="en-IN" sz="2400" dirty="0">
              <a:solidFill>
                <a:srgbClr val="0000FF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IN" sz="2400" dirty="0"/>
              <a:t>Grain growth </a:t>
            </a:r>
            <a:r>
              <a:rPr lang="en-IN" sz="2400" u="sng" dirty="0"/>
              <a:t>occurs by the migration of grain boundaries. </a:t>
            </a:r>
          </a:p>
          <a:p>
            <a:pPr marL="342900" indent="-342900">
              <a:buFont typeface="Arial" charset="0"/>
              <a:buChar char="•"/>
            </a:pPr>
            <a:endParaRPr lang="en-IN" sz="2400" dirty="0"/>
          </a:p>
          <a:p>
            <a:pPr marL="342900" indent="-342900">
              <a:buFont typeface="Arial" charset="0"/>
              <a:buChar char="•"/>
            </a:pPr>
            <a:r>
              <a:rPr lang="en-IN" sz="2400" dirty="0"/>
              <a:t>Not all grains can enlarge, but </a:t>
            </a:r>
            <a:r>
              <a:rPr lang="en-IN" sz="2400" u="sng" dirty="0"/>
              <a:t>large ones grow at the expense of small ones that shrink</a:t>
            </a:r>
            <a:r>
              <a:rPr lang="en-IN" sz="2400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IN" sz="2400" dirty="0"/>
              <a:t>Thus, </a:t>
            </a:r>
            <a:r>
              <a:rPr lang="en-IN" sz="2400" u="sng" dirty="0"/>
              <a:t>the average grain size increases with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28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f21d_07_pg19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7100" y="342900"/>
            <a:ext cx="476091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17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144" y="-27384"/>
            <a:ext cx="3057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Complete </a:t>
            </a:r>
            <a:r>
              <a:rPr lang="en-US" b="1" dirty="0" err="1" smtClean="0">
                <a:solidFill>
                  <a:srgbClr val="0000FF"/>
                </a:solidFill>
              </a:rPr>
              <a:t>recrystallization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018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f21d_07_pg197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27384"/>
            <a:ext cx="2123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Several Stages of </a:t>
            </a:r>
            <a:r>
              <a:rPr lang="en-US" sz="2400" b="1" dirty="0" err="1" smtClean="0"/>
              <a:t>Recrystallization</a:t>
            </a:r>
            <a:r>
              <a:rPr lang="en-US" sz="2400" b="1" dirty="0" smtClean="0"/>
              <a:t> and grain growth of brass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69160"/>
            <a:ext cx="2123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Degree of </a:t>
            </a:r>
            <a:r>
              <a:rPr lang="en-US" sz="2000" dirty="0" err="1" smtClean="0">
                <a:solidFill>
                  <a:srgbClr val="0000FF"/>
                </a:solidFill>
              </a:rPr>
              <a:t>recrystallization</a:t>
            </a:r>
            <a:r>
              <a:rPr lang="en-US" sz="2000" dirty="0" smtClean="0">
                <a:solidFill>
                  <a:srgbClr val="0000FF"/>
                </a:solidFill>
              </a:rPr>
              <a:t> increases with time</a:t>
            </a:r>
            <a:endParaRPr lang="en-IN" sz="20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29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CC0000"/>
                </a:solidFill>
              </a:rPr>
              <a:t>Bowing:</a:t>
            </a:r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1300" y="2130425"/>
            <a:ext cx="938213" cy="1477963"/>
            <a:chOff x="952" y="1342"/>
            <a:chExt cx="591" cy="931"/>
          </a:xfrm>
        </p:grpSpPr>
        <p:sp>
          <p:nvSpPr>
            <p:cNvPr id="29700" name="Oval 4"/>
            <p:cNvSpPr>
              <a:spLocks noChangeArrowheads="1"/>
            </p:cNvSpPr>
            <p:nvPr/>
          </p:nvSpPr>
          <p:spPr bwMode="auto">
            <a:xfrm>
              <a:off x="952" y="1342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1" name="Oval 5"/>
            <p:cNvSpPr>
              <a:spLocks noChangeArrowheads="1"/>
            </p:cNvSpPr>
            <p:nvPr/>
          </p:nvSpPr>
          <p:spPr bwMode="auto">
            <a:xfrm>
              <a:off x="1187" y="1747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2" name="Oval 6"/>
            <p:cNvSpPr>
              <a:spLocks noChangeArrowheads="1"/>
            </p:cNvSpPr>
            <p:nvPr/>
          </p:nvSpPr>
          <p:spPr bwMode="auto">
            <a:xfrm>
              <a:off x="1422" y="2152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933700" y="2130425"/>
            <a:ext cx="938213" cy="1477963"/>
            <a:chOff x="1848" y="1342"/>
            <a:chExt cx="591" cy="931"/>
          </a:xfrm>
        </p:grpSpPr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1848" y="1342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5" name="Oval 9"/>
            <p:cNvSpPr>
              <a:spLocks noChangeArrowheads="1"/>
            </p:cNvSpPr>
            <p:nvPr/>
          </p:nvSpPr>
          <p:spPr bwMode="auto">
            <a:xfrm>
              <a:off x="2083" y="1747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2318" y="2152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441825" y="2146300"/>
            <a:ext cx="938213" cy="1477963"/>
            <a:chOff x="2798" y="1352"/>
            <a:chExt cx="591" cy="931"/>
          </a:xfrm>
        </p:grpSpPr>
        <p:sp>
          <p:nvSpPr>
            <p:cNvPr id="29708" name="Oval 12"/>
            <p:cNvSpPr>
              <a:spLocks noChangeArrowheads="1"/>
            </p:cNvSpPr>
            <p:nvPr/>
          </p:nvSpPr>
          <p:spPr bwMode="auto">
            <a:xfrm>
              <a:off x="2798" y="1352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9" name="Oval 13"/>
            <p:cNvSpPr>
              <a:spLocks noChangeArrowheads="1"/>
            </p:cNvSpPr>
            <p:nvPr/>
          </p:nvSpPr>
          <p:spPr bwMode="auto">
            <a:xfrm>
              <a:off x="3033" y="1757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0" name="Oval 14"/>
            <p:cNvSpPr>
              <a:spLocks noChangeArrowheads="1"/>
            </p:cNvSpPr>
            <p:nvPr/>
          </p:nvSpPr>
          <p:spPr bwMode="auto">
            <a:xfrm>
              <a:off x="3268" y="2162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137275" y="2130425"/>
            <a:ext cx="938213" cy="1477963"/>
            <a:chOff x="3866" y="1342"/>
            <a:chExt cx="591" cy="931"/>
          </a:xfrm>
        </p:grpSpPr>
        <p:sp>
          <p:nvSpPr>
            <p:cNvPr id="29712" name="Oval 16"/>
            <p:cNvSpPr>
              <a:spLocks noChangeArrowheads="1"/>
            </p:cNvSpPr>
            <p:nvPr/>
          </p:nvSpPr>
          <p:spPr bwMode="auto">
            <a:xfrm>
              <a:off x="3866" y="1342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3" name="Oval 17"/>
            <p:cNvSpPr>
              <a:spLocks noChangeArrowheads="1"/>
            </p:cNvSpPr>
            <p:nvPr/>
          </p:nvSpPr>
          <p:spPr bwMode="auto">
            <a:xfrm>
              <a:off x="4101" y="1747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4" name="Oval 18"/>
            <p:cNvSpPr>
              <a:spLocks noChangeArrowheads="1"/>
            </p:cNvSpPr>
            <p:nvPr/>
          </p:nvSpPr>
          <p:spPr bwMode="auto">
            <a:xfrm>
              <a:off x="4336" y="2152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960438" y="1952625"/>
            <a:ext cx="1160462" cy="220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16" name="Freeform 20"/>
          <p:cNvSpPr>
            <a:spLocks/>
          </p:cNvSpPr>
          <p:nvPr/>
        </p:nvSpPr>
        <p:spPr bwMode="auto">
          <a:xfrm>
            <a:off x="2692400" y="1803400"/>
            <a:ext cx="1373188" cy="2220913"/>
          </a:xfrm>
          <a:custGeom>
            <a:avLst/>
            <a:gdLst/>
            <a:ahLst/>
            <a:cxnLst>
              <a:cxn ang="0">
                <a:pos x="11" y="22"/>
              </a:cxn>
              <a:cxn ang="0">
                <a:pos x="53" y="54"/>
              </a:cxn>
              <a:cxn ang="0">
                <a:pos x="75" y="118"/>
              </a:cxn>
              <a:cxn ang="0">
                <a:pos x="96" y="171"/>
              </a:cxn>
              <a:cxn ang="0">
                <a:pos x="96" y="224"/>
              </a:cxn>
              <a:cxn ang="0">
                <a:pos x="75" y="246"/>
              </a:cxn>
              <a:cxn ang="0">
                <a:pos x="96" y="310"/>
              </a:cxn>
              <a:cxn ang="0">
                <a:pos x="96" y="363"/>
              </a:cxn>
              <a:cxn ang="0">
                <a:pos x="117" y="395"/>
              </a:cxn>
              <a:cxn ang="0">
                <a:pos x="160" y="406"/>
              </a:cxn>
              <a:cxn ang="0">
                <a:pos x="213" y="416"/>
              </a:cxn>
              <a:cxn ang="0">
                <a:pos x="267" y="427"/>
              </a:cxn>
              <a:cxn ang="0">
                <a:pos x="309" y="448"/>
              </a:cxn>
              <a:cxn ang="0">
                <a:pos x="352" y="459"/>
              </a:cxn>
              <a:cxn ang="0">
                <a:pos x="363" y="502"/>
              </a:cxn>
              <a:cxn ang="0">
                <a:pos x="363" y="544"/>
              </a:cxn>
              <a:cxn ang="0">
                <a:pos x="352" y="587"/>
              </a:cxn>
              <a:cxn ang="0">
                <a:pos x="352" y="640"/>
              </a:cxn>
              <a:cxn ang="0">
                <a:pos x="352" y="683"/>
              </a:cxn>
              <a:cxn ang="0">
                <a:pos x="352" y="726"/>
              </a:cxn>
              <a:cxn ang="0">
                <a:pos x="373" y="768"/>
              </a:cxn>
              <a:cxn ang="0">
                <a:pos x="437" y="800"/>
              </a:cxn>
              <a:cxn ang="0">
                <a:pos x="480" y="811"/>
              </a:cxn>
              <a:cxn ang="0">
                <a:pos x="523" y="832"/>
              </a:cxn>
              <a:cxn ang="0">
                <a:pos x="565" y="854"/>
              </a:cxn>
              <a:cxn ang="0">
                <a:pos x="576" y="896"/>
              </a:cxn>
              <a:cxn ang="0">
                <a:pos x="576" y="939"/>
              </a:cxn>
              <a:cxn ang="0">
                <a:pos x="576" y="982"/>
              </a:cxn>
              <a:cxn ang="0">
                <a:pos x="576" y="1024"/>
              </a:cxn>
              <a:cxn ang="0">
                <a:pos x="576" y="1067"/>
              </a:cxn>
              <a:cxn ang="0">
                <a:pos x="576" y="1110"/>
              </a:cxn>
              <a:cxn ang="0">
                <a:pos x="597" y="1152"/>
              </a:cxn>
              <a:cxn ang="0">
                <a:pos x="640" y="1184"/>
              </a:cxn>
              <a:cxn ang="0">
                <a:pos x="683" y="1206"/>
              </a:cxn>
              <a:cxn ang="0">
                <a:pos x="747" y="1248"/>
              </a:cxn>
              <a:cxn ang="0">
                <a:pos x="811" y="1291"/>
              </a:cxn>
              <a:cxn ang="0">
                <a:pos x="843" y="1334"/>
              </a:cxn>
              <a:cxn ang="0">
                <a:pos x="864" y="1376"/>
              </a:cxn>
            </a:cxnLst>
            <a:rect l="0" t="0" r="r" b="b"/>
            <a:pathLst>
              <a:path w="865" h="1399">
                <a:moveTo>
                  <a:pt x="0" y="0"/>
                </a:moveTo>
                <a:lnTo>
                  <a:pt x="11" y="22"/>
                </a:lnTo>
                <a:lnTo>
                  <a:pt x="32" y="43"/>
                </a:lnTo>
                <a:lnTo>
                  <a:pt x="53" y="54"/>
                </a:lnTo>
                <a:lnTo>
                  <a:pt x="64" y="96"/>
                </a:lnTo>
                <a:lnTo>
                  <a:pt x="75" y="118"/>
                </a:lnTo>
                <a:lnTo>
                  <a:pt x="85" y="139"/>
                </a:lnTo>
                <a:lnTo>
                  <a:pt x="96" y="171"/>
                </a:lnTo>
                <a:lnTo>
                  <a:pt x="96" y="192"/>
                </a:lnTo>
                <a:lnTo>
                  <a:pt x="96" y="224"/>
                </a:lnTo>
                <a:lnTo>
                  <a:pt x="96" y="246"/>
                </a:lnTo>
                <a:lnTo>
                  <a:pt x="75" y="246"/>
                </a:lnTo>
                <a:lnTo>
                  <a:pt x="96" y="288"/>
                </a:lnTo>
                <a:lnTo>
                  <a:pt x="96" y="310"/>
                </a:lnTo>
                <a:lnTo>
                  <a:pt x="96" y="331"/>
                </a:lnTo>
                <a:lnTo>
                  <a:pt x="96" y="363"/>
                </a:lnTo>
                <a:lnTo>
                  <a:pt x="96" y="342"/>
                </a:lnTo>
                <a:lnTo>
                  <a:pt x="117" y="395"/>
                </a:lnTo>
                <a:lnTo>
                  <a:pt x="139" y="395"/>
                </a:lnTo>
                <a:lnTo>
                  <a:pt x="160" y="406"/>
                </a:lnTo>
                <a:lnTo>
                  <a:pt x="181" y="416"/>
                </a:lnTo>
                <a:lnTo>
                  <a:pt x="213" y="416"/>
                </a:lnTo>
                <a:lnTo>
                  <a:pt x="235" y="416"/>
                </a:lnTo>
                <a:lnTo>
                  <a:pt x="267" y="427"/>
                </a:lnTo>
                <a:lnTo>
                  <a:pt x="288" y="438"/>
                </a:lnTo>
                <a:lnTo>
                  <a:pt x="309" y="448"/>
                </a:lnTo>
                <a:lnTo>
                  <a:pt x="331" y="448"/>
                </a:lnTo>
                <a:lnTo>
                  <a:pt x="352" y="459"/>
                </a:lnTo>
                <a:lnTo>
                  <a:pt x="363" y="480"/>
                </a:lnTo>
                <a:lnTo>
                  <a:pt x="363" y="502"/>
                </a:lnTo>
                <a:lnTo>
                  <a:pt x="363" y="523"/>
                </a:lnTo>
                <a:lnTo>
                  <a:pt x="363" y="544"/>
                </a:lnTo>
                <a:lnTo>
                  <a:pt x="363" y="566"/>
                </a:lnTo>
                <a:lnTo>
                  <a:pt x="352" y="587"/>
                </a:lnTo>
                <a:lnTo>
                  <a:pt x="352" y="608"/>
                </a:lnTo>
                <a:lnTo>
                  <a:pt x="352" y="640"/>
                </a:lnTo>
                <a:lnTo>
                  <a:pt x="352" y="662"/>
                </a:lnTo>
                <a:lnTo>
                  <a:pt x="352" y="683"/>
                </a:lnTo>
                <a:lnTo>
                  <a:pt x="352" y="704"/>
                </a:lnTo>
                <a:lnTo>
                  <a:pt x="352" y="726"/>
                </a:lnTo>
                <a:lnTo>
                  <a:pt x="352" y="747"/>
                </a:lnTo>
                <a:lnTo>
                  <a:pt x="373" y="768"/>
                </a:lnTo>
                <a:lnTo>
                  <a:pt x="416" y="790"/>
                </a:lnTo>
                <a:lnTo>
                  <a:pt x="437" y="800"/>
                </a:lnTo>
                <a:lnTo>
                  <a:pt x="459" y="811"/>
                </a:lnTo>
                <a:lnTo>
                  <a:pt x="480" y="811"/>
                </a:lnTo>
                <a:lnTo>
                  <a:pt x="501" y="822"/>
                </a:lnTo>
                <a:lnTo>
                  <a:pt x="523" y="832"/>
                </a:lnTo>
                <a:lnTo>
                  <a:pt x="544" y="843"/>
                </a:lnTo>
                <a:lnTo>
                  <a:pt x="565" y="854"/>
                </a:lnTo>
                <a:lnTo>
                  <a:pt x="576" y="875"/>
                </a:lnTo>
                <a:lnTo>
                  <a:pt x="576" y="896"/>
                </a:lnTo>
                <a:lnTo>
                  <a:pt x="576" y="918"/>
                </a:lnTo>
                <a:lnTo>
                  <a:pt x="576" y="939"/>
                </a:lnTo>
                <a:lnTo>
                  <a:pt x="576" y="960"/>
                </a:lnTo>
                <a:lnTo>
                  <a:pt x="576" y="982"/>
                </a:lnTo>
                <a:lnTo>
                  <a:pt x="576" y="1003"/>
                </a:lnTo>
                <a:lnTo>
                  <a:pt x="576" y="1024"/>
                </a:lnTo>
                <a:lnTo>
                  <a:pt x="576" y="1046"/>
                </a:lnTo>
                <a:lnTo>
                  <a:pt x="576" y="1067"/>
                </a:lnTo>
                <a:lnTo>
                  <a:pt x="576" y="1088"/>
                </a:lnTo>
                <a:lnTo>
                  <a:pt x="576" y="1110"/>
                </a:lnTo>
                <a:lnTo>
                  <a:pt x="587" y="1131"/>
                </a:lnTo>
                <a:lnTo>
                  <a:pt x="597" y="1152"/>
                </a:lnTo>
                <a:lnTo>
                  <a:pt x="619" y="1174"/>
                </a:lnTo>
                <a:lnTo>
                  <a:pt x="640" y="1184"/>
                </a:lnTo>
                <a:lnTo>
                  <a:pt x="661" y="1195"/>
                </a:lnTo>
                <a:lnTo>
                  <a:pt x="683" y="1206"/>
                </a:lnTo>
                <a:lnTo>
                  <a:pt x="704" y="1216"/>
                </a:lnTo>
                <a:lnTo>
                  <a:pt x="747" y="1248"/>
                </a:lnTo>
                <a:lnTo>
                  <a:pt x="789" y="1280"/>
                </a:lnTo>
                <a:lnTo>
                  <a:pt x="811" y="1291"/>
                </a:lnTo>
                <a:lnTo>
                  <a:pt x="821" y="1312"/>
                </a:lnTo>
                <a:lnTo>
                  <a:pt x="843" y="1334"/>
                </a:lnTo>
                <a:lnTo>
                  <a:pt x="853" y="1355"/>
                </a:lnTo>
                <a:lnTo>
                  <a:pt x="864" y="1376"/>
                </a:lnTo>
                <a:lnTo>
                  <a:pt x="864" y="139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17" name="Freeform 21"/>
          <p:cNvSpPr>
            <a:spLocks/>
          </p:cNvSpPr>
          <p:nvPr/>
        </p:nvSpPr>
        <p:spPr bwMode="auto">
          <a:xfrm>
            <a:off x="4351338" y="2057400"/>
            <a:ext cx="1373187" cy="1677988"/>
          </a:xfrm>
          <a:custGeom>
            <a:avLst/>
            <a:gdLst/>
            <a:ahLst/>
            <a:cxnLst>
              <a:cxn ang="0">
                <a:pos x="22" y="22"/>
              </a:cxn>
              <a:cxn ang="0">
                <a:pos x="0" y="64"/>
              </a:cxn>
              <a:cxn ang="0">
                <a:pos x="0" y="118"/>
              </a:cxn>
              <a:cxn ang="0">
                <a:pos x="0" y="171"/>
              </a:cxn>
              <a:cxn ang="0">
                <a:pos x="43" y="203"/>
              </a:cxn>
              <a:cxn ang="0">
                <a:pos x="86" y="203"/>
              </a:cxn>
              <a:cxn ang="0">
                <a:pos x="128" y="203"/>
              </a:cxn>
              <a:cxn ang="0">
                <a:pos x="182" y="192"/>
              </a:cxn>
              <a:cxn ang="0">
                <a:pos x="246" y="182"/>
              </a:cxn>
              <a:cxn ang="0">
                <a:pos x="288" y="171"/>
              </a:cxn>
              <a:cxn ang="0">
                <a:pos x="331" y="160"/>
              </a:cxn>
              <a:cxn ang="0">
                <a:pos x="395" y="128"/>
              </a:cxn>
              <a:cxn ang="0">
                <a:pos x="438" y="118"/>
              </a:cxn>
              <a:cxn ang="0">
                <a:pos x="480" y="107"/>
              </a:cxn>
              <a:cxn ang="0">
                <a:pos x="523" y="107"/>
              </a:cxn>
              <a:cxn ang="0">
                <a:pos x="587" y="128"/>
              </a:cxn>
              <a:cxn ang="0">
                <a:pos x="619" y="171"/>
              </a:cxn>
              <a:cxn ang="0">
                <a:pos x="619" y="214"/>
              </a:cxn>
              <a:cxn ang="0">
                <a:pos x="619" y="256"/>
              </a:cxn>
              <a:cxn ang="0">
                <a:pos x="619" y="299"/>
              </a:cxn>
              <a:cxn ang="0">
                <a:pos x="587" y="342"/>
              </a:cxn>
              <a:cxn ang="0">
                <a:pos x="555" y="374"/>
              </a:cxn>
              <a:cxn ang="0">
                <a:pos x="512" y="384"/>
              </a:cxn>
              <a:cxn ang="0">
                <a:pos x="459" y="384"/>
              </a:cxn>
              <a:cxn ang="0">
                <a:pos x="406" y="384"/>
              </a:cxn>
              <a:cxn ang="0">
                <a:pos x="363" y="395"/>
              </a:cxn>
              <a:cxn ang="0">
                <a:pos x="320" y="416"/>
              </a:cxn>
              <a:cxn ang="0">
                <a:pos x="278" y="438"/>
              </a:cxn>
              <a:cxn ang="0">
                <a:pos x="256" y="480"/>
              </a:cxn>
              <a:cxn ang="0">
                <a:pos x="256" y="523"/>
              </a:cxn>
              <a:cxn ang="0">
                <a:pos x="256" y="566"/>
              </a:cxn>
              <a:cxn ang="0">
                <a:pos x="288" y="587"/>
              </a:cxn>
              <a:cxn ang="0">
                <a:pos x="342" y="619"/>
              </a:cxn>
              <a:cxn ang="0">
                <a:pos x="384" y="619"/>
              </a:cxn>
              <a:cxn ang="0">
                <a:pos x="427" y="619"/>
              </a:cxn>
              <a:cxn ang="0">
                <a:pos x="480" y="608"/>
              </a:cxn>
              <a:cxn ang="0">
                <a:pos x="523" y="587"/>
              </a:cxn>
              <a:cxn ang="0">
                <a:pos x="576" y="555"/>
              </a:cxn>
              <a:cxn ang="0">
                <a:pos x="619" y="544"/>
              </a:cxn>
              <a:cxn ang="0">
                <a:pos x="662" y="534"/>
              </a:cxn>
              <a:cxn ang="0">
                <a:pos x="704" y="512"/>
              </a:cxn>
              <a:cxn ang="0">
                <a:pos x="747" y="512"/>
              </a:cxn>
              <a:cxn ang="0">
                <a:pos x="790" y="523"/>
              </a:cxn>
              <a:cxn ang="0">
                <a:pos x="822" y="566"/>
              </a:cxn>
              <a:cxn ang="0">
                <a:pos x="854" y="619"/>
              </a:cxn>
              <a:cxn ang="0">
                <a:pos x="864" y="662"/>
              </a:cxn>
              <a:cxn ang="0">
                <a:pos x="854" y="704"/>
              </a:cxn>
              <a:cxn ang="0">
                <a:pos x="822" y="736"/>
              </a:cxn>
              <a:cxn ang="0">
                <a:pos x="768" y="768"/>
              </a:cxn>
              <a:cxn ang="0">
                <a:pos x="715" y="768"/>
              </a:cxn>
              <a:cxn ang="0">
                <a:pos x="672" y="790"/>
              </a:cxn>
              <a:cxn ang="0">
                <a:pos x="619" y="811"/>
              </a:cxn>
              <a:cxn ang="0">
                <a:pos x="576" y="832"/>
              </a:cxn>
              <a:cxn ang="0">
                <a:pos x="534" y="854"/>
              </a:cxn>
              <a:cxn ang="0">
                <a:pos x="512" y="886"/>
              </a:cxn>
              <a:cxn ang="0">
                <a:pos x="502" y="928"/>
              </a:cxn>
              <a:cxn ang="0">
                <a:pos x="502" y="971"/>
              </a:cxn>
              <a:cxn ang="0">
                <a:pos x="502" y="1014"/>
              </a:cxn>
              <a:cxn ang="0">
                <a:pos x="534" y="1046"/>
              </a:cxn>
              <a:cxn ang="0">
                <a:pos x="576" y="1056"/>
              </a:cxn>
              <a:cxn ang="0">
                <a:pos x="630" y="1056"/>
              </a:cxn>
            </a:cxnLst>
            <a:rect l="0" t="0" r="r" b="b"/>
            <a:pathLst>
              <a:path w="865" h="1057">
                <a:moveTo>
                  <a:pt x="32" y="0"/>
                </a:moveTo>
                <a:lnTo>
                  <a:pt x="22" y="22"/>
                </a:lnTo>
                <a:lnTo>
                  <a:pt x="11" y="43"/>
                </a:lnTo>
                <a:lnTo>
                  <a:pt x="0" y="64"/>
                </a:lnTo>
                <a:lnTo>
                  <a:pt x="0" y="96"/>
                </a:lnTo>
                <a:lnTo>
                  <a:pt x="0" y="118"/>
                </a:lnTo>
                <a:lnTo>
                  <a:pt x="0" y="139"/>
                </a:lnTo>
                <a:lnTo>
                  <a:pt x="0" y="171"/>
                </a:lnTo>
                <a:lnTo>
                  <a:pt x="22" y="192"/>
                </a:lnTo>
                <a:lnTo>
                  <a:pt x="43" y="203"/>
                </a:lnTo>
                <a:lnTo>
                  <a:pt x="64" y="203"/>
                </a:lnTo>
                <a:lnTo>
                  <a:pt x="86" y="203"/>
                </a:lnTo>
                <a:lnTo>
                  <a:pt x="107" y="203"/>
                </a:lnTo>
                <a:lnTo>
                  <a:pt x="128" y="203"/>
                </a:lnTo>
                <a:lnTo>
                  <a:pt x="150" y="203"/>
                </a:lnTo>
                <a:lnTo>
                  <a:pt x="182" y="192"/>
                </a:lnTo>
                <a:lnTo>
                  <a:pt x="214" y="192"/>
                </a:lnTo>
                <a:lnTo>
                  <a:pt x="246" y="182"/>
                </a:lnTo>
                <a:lnTo>
                  <a:pt x="267" y="171"/>
                </a:lnTo>
                <a:lnTo>
                  <a:pt x="288" y="171"/>
                </a:lnTo>
                <a:lnTo>
                  <a:pt x="310" y="160"/>
                </a:lnTo>
                <a:lnTo>
                  <a:pt x="331" y="160"/>
                </a:lnTo>
                <a:lnTo>
                  <a:pt x="374" y="128"/>
                </a:lnTo>
                <a:lnTo>
                  <a:pt x="395" y="128"/>
                </a:lnTo>
                <a:lnTo>
                  <a:pt x="416" y="118"/>
                </a:lnTo>
                <a:lnTo>
                  <a:pt x="438" y="118"/>
                </a:lnTo>
                <a:lnTo>
                  <a:pt x="459" y="107"/>
                </a:lnTo>
                <a:lnTo>
                  <a:pt x="480" y="107"/>
                </a:lnTo>
                <a:lnTo>
                  <a:pt x="502" y="107"/>
                </a:lnTo>
                <a:lnTo>
                  <a:pt x="523" y="107"/>
                </a:lnTo>
                <a:lnTo>
                  <a:pt x="566" y="118"/>
                </a:lnTo>
                <a:lnTo>
                  <a:pt x="587" y="128"/>
                </a:lnTo>
                <a:lnTo>
                  <a:pt x="608" y="150"/>
                </a:lnTo>
                <a:lnTo>
                  <a:pt x="619" y="171"/>
                </a:lnTo>
                <a:lnTo>
                  <a:pt x="619" y="192"/>
                </a:lnTo>
                <a:lnTo>
                  <a:pt x="619" y="214"/>
                </a:lnTo>
                <a:lnTo>
                  <a:pt x="619" y="235"/>
                </a:lnTo>
                <a:lnTo>
                  <a:pt x="619" y="256"/>
                </a:lnTo>
                <a:lnTo>
                  <a:pt x="619" y="278"/>
                </a:lnTo>
                <a:lnTo>
                  <a:pt x="619" y="299"/>
                </a:lnTo>
                <a:lnTo>
                  <a:pt x="619" y="320"/>
                </a:lnTo>
                <a:lnTo>
                  <a:pt x="587" y="342"/>
                </a:lnTo>
                <a:lnTo>
                  <a:pt x="566" y="352"/>
                </a:lnTo>
                <a:lnTo>
                  <a:pt x="555" y="374"/>
                </a:lnTo>
                <a:lnTo>
                  <a:pt x="534" y="374"/>
                </a:lnTo>
                <a:lnTo>
                  <a:pt x="512" y="384"/>
                </a:lnTo>
                <a:lnTo>
                  <a:pt x="480" y="384"/>
                </a:lnTo>
                <a:lnTo>
                  <a:pt x="459" y="384"/>
                </a:lnTo>
                <a:lnTo>
                  <a:pt x="427" y="384"/>
                </a:lnTo>
                <a:lnTo>
                  <a:pt x="406" y="384"/>
                </a:lnTo>
                <a:lnTo>
                  <a:pt x="384" y="395"/>
                </a:lnTo>
                <a:lnTo>
                  <a:pt x="363" y="395"/>
                </a:lnTo>
                <a:lnTo>
                  <a:pt x="342" y="406"/>
                </a:lnTo>
                <a:lnTo>
                  <a:pt x="320" y="416"/>
                </a:lnTo>
                <a:lnTo>
                  <a:pt x="299" y="427"/>
                </a:lnTo>
                <a:lnTo>
                  <a:pt x="278" y="438"/>
                </a:lnTo>
                <a:lnTo>
                  <a:pt x="267" y="459"/>
                </a:lnTo>
                <a:lnTo>
                  <a:pt x="256" y="480"/>
                </a:lnTo>
                <a:lnTo>
                  <a:pt x="256" y="502"/>
                </a:lnTo>
                <a:lnTo>
                  <a:pt x="256" y="523"/>
                </a:lnTo>
                <a:lnTo>
                  <a:pt x="256" y="544"/>
                </a:lnTo>
                <a:lnTo>
                  <a:pt x="256" y="566"/>
                </a:lnTo>
                <a:lnTo>
                  <a:pt x="267" y="587"/>
                </a:lnTo>
                <a:lnTo>
                  <a:pt x="288" y="587"/>
                </a:lnTo>
                <a:lnTo>
                  <a:pt x="310" y="608"/>
                </a:lnTo>
                <a:lnTo>
                  <a:pt x="342" y="619"/>
                </a:lnTo>
                <a:lnTo>
                  <a:pt x="363" y="619"/>
                </a:lnTo>
                <a:lnTo>
                  <a:pt x="384" y="619"/>
                </a:lnTo>
                <a:lnTo>
                  <a:pt x="406" y="619"/>
                </a:lnTo>
                <a:lnTo>
                  <a:pt x="427" y="619"/>
                </a:lnTo>
                <a:lnTo>
                  <a:pt x="448" y="619"/>
                </a:lnTo>
                <a:lnTo>
                  <a:pt x="480" y="608"/>
                </a:lnTo>
                <a:lnTo>
                  <a:pt x="502" y="587"/>
                </a:lnTo>
                <a:lnTo>
                  <a:pt x="523" y="587"/>
                </a:lnTo>
                <a:lnTo>
                  <a:pt x="555" y="566"/>
                </a:lnTo>
                <a:lnTo>
                  <a:pt x="576" y="555"/>
                </a:lnTo>
                <a:lnTo>
                  <a:pt x="598" y="555"/>
                </a:lnTo>
                <a:lnTo>
                  <a:pt x="619" y="544"/>
                </a:lnTo>
                <a:lnTo>
                  <a:pt x="640" y="534"/>
                </a:lnTo>
                <a:lnTo>
                  <a:pt x="662" y="534"/>
                </a:lnTo>
                <a:lnTo>
                  <a:pt x="683" y="523"/>
                </a:lnTo>
                <a:lnTo>
                  <a:pt x="704" y="512"/>
                </a:lnTo>
                <a:lnTo>
                  <a:pt x="726" y="512"/>
                </a:lnTo>
                <a:lnTo>
                  <a:pt x="747" y="512"/>
                </a:lnTo>
                <a:lnTo>
                  <a:pt x="768" y="512"/>
                </a:lnTo>
                <a:lnTo>
                  <a:pt x="790" y="523"/>
                </a:lnTo>
                <a:lnTo>
                  <a:pt x="800" y="544"/>
                </a:lnTo>
                <a:lnTo>
                  <a:pt x="822" y="566"/>
                </a:lnTo>
                <a:lnTo>
                  <a:pt x="843" y="576"/>
                </a:lnTo>
                <a:lnTo>
                  <a:pt x="854" y="619"/>
                </a:lnTo>
                <a:lnTo>
                  <a:pt x="854" y="640"/>
                </a:lnTo>
                <a:lnTo>
                  <a:pt x="864" y="662"/>
                </a:lnTo>
                <a:lnTo>
                  <a:pt x="864" y="683"/>
                </a:lnTo>
                <a:lnTo>
                  <a:pt x="854" y="704"/>
                </a:lnTo>
                <a:lnTo>
                  <a:pt x="843" y="726"/>
                </a:lnTo>
                <a:lnTo>
                  <a:pt x="822" y="736"/>
                </a:lnTo>
                <a:lnTo>
                  <a:pt x="800" y="747"/>
                </a:lnTo>
                <a:lnTo>
                  <a:pt x="768" y="768"/>
                </a:lnTo>
                <a:lnTo>
                  <a:pt x="736" y="768"/>
                </a:lnTo>
                <a:lnTo>
                  <a:pt x="715" y="768"/>
                </a:lnTo>
                <a:lnTo>
                  <a:pt x="694" y="779"/>
                </a:lnTo>
                <a:lnTo>
                  <a:pt x="672" y="790"/>
                </a:lnTo>
                <a:lnTo>
                  <a:pt x="651" y="790"/>
                </a:lnTo>
                <a:lnTo>
                  <a:pt x="619" y="811"/>
                </a:lnTo>
                <a:lnTo>
                  <a:pt x="598" y="811"/>
                </a:lnTo>
                <a:lnTo>
                  <a:pt x="576" y="832"/>
                </a:lnTo>
                <a:lnTo>
                  <a:pt x="555" y="832"/>
                </a:lnTo>
                <a:lnTo>
                  <a:pt x="534" y="854"/>
                </a:lnTo>
                <a:lnTo>
                  <a:pt x="512" y="864"/>
                </a:lnTo>
                <a:lnTo>
                  <a:pt x="512" y="886"/>
                </a:lnTo>
                <a:lnTo>
                  <a:pt x="502" y="907"/>
                </a:lnTo>
                <a:lnTo>
                  <a:pt x="502" y="928"/>
                </a:lnTo>
                <a:lnTo>
                  <a:pt x="502" y="950"/>
                </a:lnTo>
                <a:lnTo>
                  <a:pt x="502" y="971"/>
                </a:lnTo>
                <a:lnTo>
                  <a:pt x="502" y="992"/>
                </a:lnTo>
                <a:lnTo>
                  <a:pt x="502" y="1014"/>
                </a:lnTo>
                <a:lnTo>
                  <a:pt x="512" y="1035"/>
                </a:lnTo>
                <a:lnTo>
                  <a:pt x="534" y="1046"/>
                </a:lnTo>
                <a:lnTo>
                  <a:pt x="555" y="1056"/>
                </a:lnTo>
                <a:lnTo>
                  <a:pt x="576" y="1056"/>
                </a:lnTo>
                <a:lnTo>
                  <a:pt x="608" y="1056"/>
                </a:lnTo>
                <a:lnTo>
                  <a:pt x="630" y="105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6038850" y="2070100"/>
            <a:ext cx="382588" cy="2968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19" name="Oval 23"/>
          <p:cNvSpPr>
            <a:spLocks noChangeArrowheads="1"/>
          </p:cNvSpPr>
          <p:nvPr/>
        </p:nvSpPr>
        <p:spPr bwMode="auto">
          <a:xfrm>
            <a:off x="6411913" y="2713038"/>
            <a:ext cx="382587" cy="2968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20" name="Oval 24"/>
          <p:cNvSpPr>
            <a:spLocks noChangeArrowheads="1"/>
          </p:cNvSpPr>
          <p:nvPr/>
        </p:nvSpPr>
        <p:spPr bwMode="auto">
          <a:xfrm>
            <a:off x="6784975" y="3355975"/>
            <a:ext cx="382588" cy="2968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21" name="Freeform 25"/>
          <p:cNvSpPr>
            <a:spLocks/>
          </p:cNvSpPr>
          <p:nvPr/>
        </p:nvSpPr>
        <p:spPr bwMode="auto">
          <a:xfrm>
            <a:off x="6484938" y="1431925"/>
            <a:ext cx="1458912" cy="2100263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75" y="10"/>
              </a:cxn>
              <a:cxn ang="0">
                <a:pos x="118" y="42"/>
              </a:cxn>
              <a:cxn ang="0">
                <a:pos x="160" y="96"/>
              </a:cxn>
              <a:cxn ang="0">
                <a:pos x="171" y="138"/>
              </a:cxn>
              <a:cxn ang="0">
                <a:pos x="171" y="181"/>
              </a:cxn>
              <a:cxn ang="0">
                <a:pos x="171" y="224"/>
              </a:cxn>
              <a:cxn ang="0">
                <a:pos x="214" y="245"/>
              </a:cxn>
              <a:cxn ang="0">
                <a:pos x="246" y="288"/>
              </a:cxn>
              <a:cxn ang="0">
                <a:pos x="278" y="330"/>
              </a:cxn>
              <a:cxn ang="0">
                <a:pos x="299" y="373"/>
              </a:cxn>
              <a:cxn ang="0">
                <a:pos x="331" y="416"/>
              </a:cxn>
              <a:cxn ang="0">
                <a:pos x="363" y="458"/>
              </a:cxn>
              <a:cxn ang="0">
                <a:pos x="384" y="501"/>
              </a:cxn>
              <a:cxn ang="0">
                <a:pos x="395" y="544"/>
              </a:cxn>
              <a:cxn ang="0">
                <a:pos x="395" y="597"/>
              </a:cxn>
              <a:cxn ang="0">
                <a:pos x="438" y="597"/>
              </a:cxn>
              <a:cxn ang="0">
                <a:pos x="480" y="618"/>
              </a:cxn>
              <a:cxn ang="0">
                <a:pos x="523" y="672"/>
              </a:cxn>
              <a:cxn ang="0">
                <a:pos x="555" y="704"/>
              </a:cxn>
              <a:cxn ang="0">
                <a:pos x="587" y="768"/>
              </a:cxn>
              <a:cxn ang="0">
                <a:pos x="630" y="853"/>
              </a:cxn>
              <a:cxn ang="0">
                <a:pos x="651" y="896"/>
              </a:cxn>
              <a:cxn ang="0">
                <a:pos x="672" y="949"/>
              </a:cxn>
              <a:cxn ang="0">
                <a:pos x="683" y="992"/>
              </a:cxn>
              <a:cxn ang="0">
                <a:pos x="683" y="1034"/>
              </a:cxn>
              <a:cxn ang="0">
                <a:pos x="736" y="1077"/>
              </a:cxn>
              <a:cxn ang="0">
                <a:pos x="768" y="1120"/>
              </a:cxn>
              <a:cxn ang="0">
                <a:pos x="790" y="1162"/>
              </a:cxn>
              <a:cxn ang="0">
                <a:pos x="822" y="1205"/>
              </a:cxn>
              <a:cxn ang="0">
                <a:pos x="864" y="1269"/>
              </a:cxn>
              <a:cxn ang="0">
                <a:pos x="896" y="1312"/>
              </a:cxn>
            </a:cxnLst>
            <a:rect l="0" t="0" r="r" b="b"/>
            <a:pathLst>
              <a:path w="919" h="1323">
                <a:moveTo>
                  <a:pt x="0" y="0"/>
                </a:moveTo>
                <a:lnTo>
                  <a:pt x="32" y="0"/>
                </a:lnTo>
                <a:lnTo>
                  <a:pt x="54" y="0"/>
                </a:lnTo>
                <a:lnTo>
                  <a:pt x="75" y="10"/>
                </a:lnTo>
                <a:lnTo>
                  <a:pt x="96" y="21"/>
                </a:lnTo>
                <a:lnTo>
                  <a:pt x="118" y="42"/>
                </a:lnTo>
                <a:lnTo>
                  <a:pt x="139" y="64"/>
                </a:lnTo>
                <a:lnTo>
                  <a:pt x="160" y="96"/>
                </a:lnTo>
                <a:lnTo>
                  <a:pt x="171" y="117"/>
                </a:lnTo>
                <a:lnTo>
                  <a:pt x="171" y="138"/>
                </a:lnTo>
                <a:lnTo>
                  <a:pt x="171" y="160"/>
                </a:lnTo>
                <a:lnTo>
                  <a:pt x="171" y="181"/>
                </a:lnTo>
                <a:lnTo>
                  <a:pt x="171" y="202"/>
                </a:lnTo>
                <a:lnTo>
                  <a:pt x="171" y="224"/>
                </a:lnTo>
                <a:lnTo>
                  <a:pt x="192" y="234"/>
                </a:lnTo>
                <a:lnTo>
                  <a:pt x="214" y="245"/>
                </a:lnTo>
                <a:lnTo>
                  <a:pt x="224" y="266"/>
                </a:lnTo>
                <a:lnTo>
                  <a:pt x="246" y="288"/>
                </a:lnTo>
                <a:lnTo>
                  <a:pt x="267" y="309"/>
                </a:lnTo>
                <a:lnTo>
                  <a:pt x="278" y="330"/>
                </a:lnTo>
                <a:lnTo>
                  <a:pt x="288" y="352"/>
                </a:lnTo>
                <a:lnTo>
                  <a:pt x="299" y="373"/>
                </a:lnTo>
                <a:lnTo>
                  <a:pt x="310" y="394"/>
                </a:lnTo>
                <a:lnTo>
                  <a:pt x="331" y="416"/>
                </a:lnTo>
                <a:lnTo>
                  <a:pt x="342" y="437"/>
                </a:lnTo>
                <a:lnTo>
                  <a:pt x="363" y="458"/>
                </a:lnTo>
                <a:lnTo>
                  <a:pt x="374" y="480"/>
                </a:lnTo>
                <a:lnTo>
                  <a:pt x="384" y="501"/>
                </a:lnTo>
                <a:lnTo>
                  <a:pt x="395" y="522"/>
                </a:lnTo>
                <a:lnTo>
                  <a:pt x="395" y="544"/>
                </a:lnTo>
                <a:lnTo>
                  <a:pt x="395" y="576"/>
                </a:lnTo>
                <a:lnTo>
                  <a:pt x="395" y="597"/>
                </a:lnTo>
                <a:lnTo>
                  <a:pt x="416" y="597"/>
                </a:lnTo>
                <a:lnTo>
                  <a:pt x="438" y="597"/>
                </a:lnTo>
                <a:lnTo>
                  <a:pt x="459" y="597"/>
                </a:lnTo>
                <a:lnTo>
                  <a:pt x="480" y="618"/>
                </a:lnTo>
                <a:lnTo>
                  <a:pt x="512" y="650"/>
                </a:lnTo>
                <a:lnTo>
                  <a:pt x="523" y="672"/>
                </a:lnTo>
                <a:lnTo>
                  <a:pt x="544" y="682"/>
                </a:lnTo>
                <a:lnTo>
                  <a:pt x="555" y="704"/>
                </a:lnTo>
                <a:lnTo>
                  <a:pt x="566" y="736"/>
                </a:lnTo>
                <a:lnTo>
                  <a:pt x="587" y="768"/>
                </a:lnTo>
                <a:lnTo>
                  <a:pt x="619" y="832"/>
                </a:lnTo>
                <a:lnTo>
                  <a:pt x="630" y="853"/>
                </a:lnTo>
                <a:lnTo>
                  <a:pt x="640" y="874"/>
                </a:lnTo>
                <a:lnTo>
                  <a:pt x="651" y="896"/>
                </a:lnTo>
                <a:lnTo>
                  <a:pt x="662" y="928"/>
                </a:lnTo>
                <a:lnTo>
                  <a:pt x="672" y="949"/>
                </a:lnTo>
                <a:lnTo>
                  <a:pt x="683" y="970"/>
                </a:lnTo>
                <a:lnTo>
                  <a:pt x="683" y="992"/>
                </a:lnTo>
                <a:lnTo>
                  <a:pt x="683" y="1013"/>
                </a:lnTo>
                <a:lnTo>
                  <a:pt x="683" y="1034"/>
                </a:lnTo>
                <a:lnTo>
                  <a:pt x="715" y="1056"/>
                </a:lnTo>
                <a:lnTo>
                  <a:pt x="736" y="1077"/>
                </a:lnTo>
                <a:lnTo>
                  <a:pt x="747" y="1098"/>
                </a:lnTo>
                <a:lnTo>
                  <a:pt x="768" y="1120"/>
                </a:lnTo>
                <a:lnTo>
                  <a:pt x="790" y="1141"/>
                </a:lnTo>
                <a:lnTo>
                  <a:pt x="790" y="1162"/>
                </a:lnTo>
                <a:lnTo>
                  <a:pt x="811" y="1184"/>
                </a:lnTo>
                <a:lnTo>
                  <a:pt x="822" y="1205"/>
                </a:lnTo>
                <a:lnTo>
                  <a:pt x="843" y="1237"/>
                </a:lnTo>
                <a:lnTo>
                  <a:pt x="864" y="1269"/>
                </a:lnTo>
                <a:lnTo>
                  <a:pt x="875" y="1290"/>
                </a:lnTo>
                <a:lnTo>
                  <a:pt x="896" y="1312"/>
                </a:lnTo>
                <a:lnTo>
                  <a:pt x="918" y="132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2332038" y="4329113"/>
            <a:ext cx="24717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CF0E30"/>
                </a:solidFill>
              </a:rPr>
              <a:t>precipitates</a:t>
            </a:r>
          </a:p>
          <a:p>
            <a:r>
              <a:rPr lang="en-US">
                <a:solidFill>
                  <a:srgbClr val="CF0E30"/>
                </a:solidFill>
              </a:rPr>
              <a:t>slow dislocations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5243513" y="4125913"/>
            <a:ext cx="30813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dislocations bow past</a:t>
            </a:r>
          </a:p>
          <a:p>
            <a:r>
              <a:rPr lang="en-US">
                <a:solidFill>
                  <a:srgbClr val="000099"/>
                </a:solidFill>
              </a:rPr>
              <a:t>precipitates</a:t>
            </a:r>
            <a:endParaRPr lang="en-US"/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>
            <a:off x="2481263" y="2886075"/>
            <a:ext cx="4413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3903663" y="2903538"/>
            <a:ext cx="4413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>
            <a:off x="5749925" y="2870200"/>
            <a:ext cx="4413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3225800" y="5349875"/>
            <a:ext cx="3321050" cy="12049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3484563" y="5557838"/>
            <a:ext cx="2908300" cy="758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4400">
                <a:solidFill>
                  <a:schemeClr val="bg2"/>
                </a:solidFill>
                <a:latin typeface="Symbol" pitchFamily="18" charset="2"/>
              </a:rPr>
              <a:t></a:t>
            </a:r>
            <a:r>
              <a:rPr lang="en-US" sz="4400" baseline="-25000">
                <a:solidFill>
                  <a:schemeClr val="bg2"/>
                </a:solidFill>
              </a:rPr>
              <a:t>y</a:t>
            </a:r>
            <a:r>
              <a:rPr lang="en-US" sz="4400">
                <a:solidFill>
                  <a:schemeClr val="bg2"/>
                </a:solidFill>
              </a:rPr>
              <a:t> </a:t>
            </a:r>
            <a:r>
              <a:rPr lang="en-US" sz="4400">
                <a:solidFill>
                  <a:schemeClr val="bg2"/>
                </a:solidFill>
                <a:latin typeface="Symbol" pitchFamily="18" charset="2"/>
              </a:rPr>
              <a:t></a:t>
            </a:r>
            <a:r>
              <a:rPr lang="en-US" sz="4400">
                <a:solidFill>
                  <a:schemeClr val="bg2"/>
                </a:solidFill>
              </a:rPr>
              <a:t>  Gb / L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4E3F0-BC99-4B88-A822-E5932F3391B5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663903" y="23669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1599" y="5038209"/>
            <a:ext cx="306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= inter </a:t>
            </a:r>
            <a:r>
              <a:rPr lang="en-US" smtClean="0"/>
              <a:t>precipitate distance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14394" y="135572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Orowan</a:t>
            </a:r>
            <a:r>
              <a:rPr lang="en-US" dirty="0" smtClean="0"/>
              <a:t> looping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f21e_07_pg19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0100" y="342900"/>
            <a:ext cx="500856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22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05931" y="6453336"/>
            <a:ext cx="37369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Grain growth at low temperature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222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f21e_07_pg196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27384"/>
            <a:ext cx="212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Grain growth of brass at 580 deg C</a:t>
            </a:r>
            <a:endParaRPr lang="en-IN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30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f21f_07_pg19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8200" y="342900"/>
            <a:ext cx="49339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27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29642" y="6453336"/>
            <a:ext cx="48910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Further grain growth at higher temperature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427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f21f_07_pg196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27384"/>
            <a:ext cx="212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Grain growth of brass at 700 deg C</a:t>
            </a:r>
            <a:endParaRPr lang="en-IN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31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f24_07_pg20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5039" y="980728"/>
            <a:ext cx="4296334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41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71800" y="0"/>
            <a:ext cx="354135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Grain Growth</a:t>
            </a:r>
            <a:endParaRPr lang="en-US" sz="4400" dirty="0"/>
          </a:p>
        </p:txBody>
      </p:sp>
      <p:sp>
        <p:nvSpPr>
          <p:cNvPr id="6042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f24_07_pg200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32</a:t>
            </a:fld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355976" y="980728"/>
            <a:ext cx="47880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IN" sz="2400" dirty="0"/>
              <a:t>Boundary motion is just the short-range diffusion of atoms from one side of the boundary to the other. </a:t>
            </a:r>
            <a:endParaRPr lang="en-IN" sz="2400" dirty="0" smtClean="0"/>
          </a:p>
          <a:p>
            <a:pPr marL="342900" indent="-342900">
              <a:buFont typeface="Arial" charset="0"/>
              <a:buChar char="•"/>
            </a:pPr>
            <a:endParaRPr lang="en-I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IN" sz="2400" dirty="0" smtClean="0"/>
              <a:t>The </a:t>
            </a:r>
            <a:r>
              <a:rPr lang="en-IN" sz="2400" u="sng" dirty="0"/>
              <a:t>directions of boundary movement and atomic motion are opposite to each other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en-US" dirty="0" smtClean="0"/>
              <a:t>Grain Growth Equation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80728"/>
            <a:ext cx="8748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tx2"/>
                </a:solidFill>
              </a:rPr>
              <a:t>For many polycrystalline materials, the grain diameter </a:t>
            </a:r>
            <a:r>
              <a:rPr lang="en-IN" sz="2800" i="1" dirty="0" smtClean="0">
                <a:solidFill>
                  <a:schemeClr val="tx2"/>
                </a:solidFill>
              </a:rPr>
              <a:t>d varies with time t </a:t>
            </a:r>
            <a:r>
              <a:rPr lang="en-IN" sz="2800" dirty="0" smtClean="0">
                <a:solidFill>
                  <a:schemeClr val="tx2"/>
                </a:solidFill>
              </a:rPr>
              <a:t>according to the relationship</a:t>
            </a:r>
            <a:endParaRPr lang="en-IN" sz="2800" dirty="0">
              <a:solidFill>
                <a:schemeClr val="tx2"/>
              </a:solidFill>
            </a:endParaRPr>
          </a:p>
        </p:txBody>
      </p:sp>
      <p:pic>
        <p:nvPicPr>
          <p:cNvPr id="539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348880"/>
            <a:ext cx="369358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4365104"/>
            <a:ext cx="8749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i="1" dirty="0" smtClean="0">
                <a:solidFill>
                  <a:schemeClr val="tx2"/>
                </a:solidFill>
              </a:rPr>
              <a:t>d</a:t>
            </a:r>
            <a:r>
              <a:rPr lang="en-IN" sz="2800" i="1" baseline="-25000" dirty="0" smtClean="0">
                <a:solidFill>
                  <a:schemeClr val="tx2"/>
                </a:solidFill>
              </a:rPr>
              <a:t>0</a:t>
            </a:r>
            <a:r>
              <a:rPr lang="en-IN" sz="2800" i="1" dirty="0" smtClean="0">
                <a:solidFill>
                  <a:schemeClr val="tx2"/>
                </a:solidFill>
              </a:rPr>
              <a:t> is the initial grain diameter at t =0, </a:t>
            </a:r>
          </a:p>
          <a:p>
            <a:pPr>
              <a:buFont typeface="Arial" pitchFamily="34" charset="0"/>
              <a:buChar char="•"/>
            </a:pPr>
            <a:r>
              <a:rPr lang="en-IN" sz="2800" i="1" dirty="0" smtClean="0">
                <a:solidFill>
                  <a:schemeClr val="tx2"/>
                </a:solidFill>
              </a:rPr>
              <a:t>K and n are time-independent </a:t>
            </a:r>
            <a:r>
              <a:rPr lang="en-IN" sz="2800" dirty="0" smtClean="0">
                <a:solidFill>
                  <a:schemeClr val="tx2"/>
                </a:solidFill>
              </a:rPr>
              <a:t>constants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2"/>
                </a:solidFill>
              </a:rPr>
              <a:t>The value of </a:t>
            </a:r>
            <a:r>
              <a:rPr lang="en-IN" sz="2800" i="1" dirty="0" smtClean="0">
                <a:solidFill>
                  <a:schemeClr val="tx2"/>
                </a:solidFill>
              </a:rPr>
              <a:t>n is generally equal to or greater than 2.</a:t>
            </a:r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33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161438" y="1772816"/>
            <a:ext cx="8496944" cy="3046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sz="2400" u="sng" dirty="0" err="1" smtClean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Recrystallization</a:t>
            </a:r>
            <a:r>
              <a:rPr lang="en-US" sz="2400" u="sng" dirty="0" smtClean="0">
                <a:latin typeface="Times New Roman" charset="0"/>
                <a:ea typeface="Times New Roman" charset="0"/>
                <a:cs typeface="Times New Roman" charset="0"/>
              </a:rPr>
              <a:t> &amp; </a:t>
            </a:r>
            <a:r>
              <a:rPr lang="en-US" sz="2400" u="sng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Recovery</a:t>
            </a:r>
            <a:r>
              <a:rPr lang="en-US" sz="2400" u="sng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Recrystallization</a:t>
            </a:r>
            <a:r>
              <a:rPr lang="en-US" sz="2400" dirty="0" smtClean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High angle grain boundaries migrate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Recovery: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High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angle grain boundaries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do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not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migrate </a:t>
            </a:r>
          </a:p>
          <a:p>
            <a:pPr algn="just"/>
            <a:endParaRPr lang="en-US" sz="2400" dirty="0" smtClean="0">
              <a:solidFill>
                <a:srgbClr val="008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en-US" sz="2400" dirty="0" smtClean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Recrystallization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24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grain growth </a:t>
            </a:r>
            <a:endParaRPr lang="en-US" sz="2400" dirty="0" smtClean="0">
              <a:solidFill>
                <a:srgbClr val="0000FF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Recrystallization: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Driving force stored strain energy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Grain Growth: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Driving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force is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the total grain boundary energy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0" y="47526"/>
            <a:ext cx="9144000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Characteristic differences between </a:t>
            </a:r>
            <a:r>
              <a:rPr lang="en-US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Recovery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3200" dirty="0" err="1" smtClean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Recrystallization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, and </a:t>
            </a:r>
            <a:r>
              <a:rPr lang="en-US" sz="3200" dirty="0" smtClean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Grain Growth </a:t>
            </a:r>
            <a:endParaRPr lang="en-US" sz="3200" dirty="0">
              <a:solidFill>
                <a:srgbClr val="0000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4E3F0-BC99-4B88-A822-E5932F3391B5}" type="slidenum">
              <a:rPr lang="en-IN" smtClean="0">
                <a:latin typeface="Times New Roman" charset="0"/>
                <a:ea typeface="Times New Roman" charset="0"/>
                <a:cs typeface="Times New Roman" charset="0"/>
              </a:rPr>
              <a:pPr>
                <a:defRPr/>
              </a:pPr>
              <a:t>34</a:t>
            </a:fld>
            <a:endParaRPr lang="en-IN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/>
          <a:p>
            <a:r>
              <a:rPr lang="en-US" dirty="0" smtClean="0"/>
              <a:t>Hot Working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268760"/>
            <a:ext cx="8496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354013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Deforming at high enough temperature </a:t>
            </a:r>
          </a:p>
          <a:p>
            <a:pPr marL="360363" lvl="1" indent="-354013">
              <a:buFont typeface="Arial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+mn-lt"/>
              <a:cs typeface="Times New Roman" pitchFamily="18" charset="0"/>
            </a:endParaRPr>
          </a:p>
          <a:p>
            <a:pPr marL="360363" lvl="1" indent="-354013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Dynamic recrystallization occurs</a:t>
            </a:r>
          </a:p>
          <a:p>
            <a:pPr marL="360363" lvl="1" indent="-354013">
              <a:buFont typeface="Arial" pitchFamily="34" charset="0"/>
              <a:buChar char="•"/>
            </a:pPr>
            <a:endParaRPr lang="en-US" sz="2800" dirty="0" smtClean="0">
              <a:solidFill>
                <a:schemeClr val="tx2"/>
              </a:solidFill>
              <a:latin typeface="+mn-lt"/>
              <a:cs typeface="Times New Roman" pitchFamily="18" charset="0"/>
            </a:endParaRPr>
          </a:p>
          <a:p>
            <a:pPr marL="360363" lvl="1" indent="-354013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Used for large deformation</a:t>
            </a:r>
          </a:p>
          <a:p>
            <a:pPr marL="360363" lvl="1" indent="-354013">
              <a:buFont typeface="Arial" pitchFamily="34" charset="0"/>
              <a:buChar char="•"/>
            </a:pPr>
            <a:endParaRPr lang="en-US" sz="2800" dirty="0" smtClean="0">
              <a:solidFill>
                <a:schemeClr val="tx2"/>
              </a:solidFill>
              <a:latin typeface="+mn-lt"/>
              <a:cs typeface="Times New Roman" pitchFamily="18" charset="0"/>
            </a:endParaRPr>
          </a:p>
          <a:p>
            <a:pPr marL="360363" lvl="1" indent="-354013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Poor surface finish - oxidation</a:t>
            </a:r>
          </a:p>
          <a:p>
            <a:pPr marL="360363" indent="-354013">
              <a:buFont typeface="Arial" pitchFamily="34" charset="0"/>
              <a:buChar char="•"/>
            </a:pPr>
            <a:endParaRPr lang="en-IN" sz="2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35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MT30001 - SKK _ Autumn 2016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4E3F0-BC99-4B88-A822-E5932F3391B5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76921"/>
            <a:ext cx="5774012" cy="397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rgbClr val="CC0000"/>
                </a:solidFill>
              </a:rPr>
              <a:t>Precipitation strengthening:</a:t>
            </a:r>
            <a:endParaRPr lang="en-US" dirty="0"/>
          </a:p>
        </p:txBody>
      </p:sp>
      <p:sp>
        <p:nvSpPr>
          <p:cNvPr id="37891" name="Freeform 1027"/>
          <p:cNvSpPr>
            <a:spLocks/>
          </p:cNvSpPr>
          <p:nvPr/>
        </p:nvSpPr>
        <p:spPr bwMode="auto">
          <a:xfrm>
            <a:off x="3284538" y="2055813"/>
            <a:ext cx="3913187" cy="311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63"/>
              </a:cxn>
              <a:cxn ang="0">
                <a:pos x="2464" y="1963"/>
              </a:cxn>
            </a:cxnLst>
            <a:rect l="0" t="0" r="r" b="b"/>
            <a:pathLst>
              <a:path w="2465" h="1964">
                <a:moveTo>
                  <a:pt x="0" y="0"/>
                </a:moveTo>
                <a:lnTo>
                  <a:pt x="0" y="1963"/>
                </a:lnTo>
                <a:lnTo>
                  <a:pt x="2464" y="196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7892" name="Rectangle 1028"/>
          <p:cNvSpPr>
            <a:spLocks noChangeArrowheads="1"/>
          </p:cNvSpPr>
          <p:nvPr/>
        </p:nvSpPr>
        <p:spPr bwMode="auto">
          <a:xfrm>
            <a:off x="3381375" y="5405438"/>
            <a:ext cx="39989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893" name="Rectangle 1029"/>
          <p:cNvSpPr>
            <a:spLocks noChangeArrowheads="1"/>
          </p:cNvSpPr>
          <p:nvPr/>
        </p:nvSpPr>
        <p:spPr bwMode="auto">
          <a:xfrm>
            <a:off x="1281113" y="3390900"/>
            <a:ext cx="140017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latin typeface="Symbol" pitchFamily="18" charset="2"/>
              </a:rPr>
              <a:t></a:t>
            </a:r>
            <a:r>
              <a:rPr lang="en-US" sz="3200" baseline="-25000"/>
              <a:t>y </a:t>
            </a:r>
            <a:r>
              <a:rPr lang="en-US" sz="3200"/>
              <a:t>(ksi)</a:t>
            </a:r>
          </a:p>
        </p:txBody>
      </p:sp>
      <p:sp>
        <p:nvSpPr>
          <p:cNvPr id="37894" name="Rectangle 1030"/>
          <p:cNvSpPr>
            <a:spLocks noChangeArrowheads="1"/>
          </p:cNvSpPr>
          <p:nvPr/>
        </p:nvSpPr>
        <p:spPr bwMode="auto">
          <a:xfrm>
            <a:off x="3838575" y="5499100"/>
            <a:ext cx="27908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Heat Treating Time</a:t>
            </a:r>
          </a:p>
        </p:txBody>
      </p:sp>
      <p:sp>
        <p:nvSpPr>
          <p:cNvPr id="37895" name="Rectangle 1031"/>
          <p:cNvSpPr>
            <a:spLocks noChangeArrowheads="1"/>
          </p:cNvSpPr>
          <p:nvPr/>
        </p:nvSpPr>
        <p:spPr bwMode="auto">
          <a:xfrm>
            <a:off x="2770188" y="2771775"/>
            <a:ext cx="520700" cy="191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50</a:t>
            </a:r>
          </a:p>
          <a:p>
            <a:endParaRPr lang="en-US"/>
          </a:p>
          <a:p>
            <a:r>
              <a:rPr lang="en-US"/>
              <a:t>40</a:t>
            </a:r>
          </a:p>
          <a:p>
            <a:endParaRPr lang="en-US"/>
          </a:p>
          <a:p>
            <a:r>
              <a:rPr lang="en-US"/>
              <a:t>30</a:t>
            </a:r>
          </a:p>
        </p:txBody>
      </p:sp>
      <p:sp>
        <p:nvSpPr>
          <p:cNvPr id="37896" name="Freeform 1032"/>
          <p:cNvSpPr>
            <a:spLocks/>
          </p:cNvSpPr>
          <p:nvPr/>
        </p:nvSpPr>
        <p:spPr bwMode="auto">
          <a:xfrm>
            <a:off x="3251200" y="2598738"/>
            <a:ext cx="3506788" cy="1865312"/>
          </a:xfrm>
          <a:custGeom>
            <a:avLst/>
            <a:gdLst/>
            <a:ahLst/>
            <a:cxnLst>
              <a:cxn ang="0">
                <a:pos x="21" y="854"/>
              </a:cxn>
              <a:cxn ang="0">
                <a:pos x="64" y="843"/>
              </a:cxn>
              <a:cxn ang="0">
                <a:pos x="107" y="832"/>
              </a:cxn>
              <a:cxn ang="0">
                <a:pos x="149" y="832"/>
              </a:cxn>
              <a:cxn ang="0">
                <a:pos x="203" y="832"/>
              </a:cxn>
              <a:cxn ang="0">
                <a:pos x="245" y="832"/>
              </a:cxn>
              <a:cxn ang="0">
                <a:pos x="288" y="832"/>
              </a:cxn>
              <a:cxn ang="0">
                <a:pos x="352" y="832"/>
              </a:cxn>
              <a:cxn ang="0">
                <a:pos x="395" y="822"/>
              </a:cxn>
              <a:cxn ang="0">
                <a:pos x="437" y="822"/>
              </a:cxn>
              <a:cxn ang="0">
                <a:pos x="491" y="811"/>
              </a:cxn>
              <a:cxn ang="0">
                <a:pos x="576" y="779"/>
              </a:cxn>
              <a:cxn ang="0">
                <a:pos x="619" y="747"/>
              </a:cxn>
              <a:cxn ang="0">
                <a:pos x="661" y="715"/>
              </a:cxn>
              <a:cxn ang="0">
                <a:pos x="715" y="683"/>
              </a:cxn>
              <a:cxn ang="0">
                <a:pos x="747" y="651"/>
              </a:cxn>
              <a:cxn ang="0">
                <a:pos x="768" y="619"/>
              </a:cxn>
              <a:cxn ang="0">
                <a:pos x="811" y="587"/>
              </a:cxn>
              <a:cxn ang="0">
                <a:pos x="949" y="459"/>
              </a:cxn>
              <a:cxn ang="0">
                <a:pos x="992" y="427"/>
              </a:cxn>
              <a:cxn ang="0">
                <a:pos x="1035" y="384"/>
              </a:cxn>
              <a:cxn ang="0">
                <a:pos x="1077" y="331"/>
              </a:cxn>
              <a:cxn ang="0">
                <a:pos x="1109" y="288"/>
              </a:cxn>
              <a:cxn ang="0">
                <a:pos x="1152" y="235"/>
              </a:cxn>
              <a:cxn ang="0">
                <a:pos x="1184" y="203"/>
              </a:cxn>
              <a:cxn ang="0">
                <a:pos x="1205" y="171"/>
              </a:cxn>
              <a:cxn ang="0">
                <a:pos x="1248" y="118"/>
              </a:cxn>
              <a:cxn ang="0">
                <a:pos x="1291" y="86"/>
              </a:cxn>
              <a:cxn ang="0">
                <a:pos x="1344" y="43"/>
              </a:cxn>
              <a:cxn ang="0">
                <a:pos x="1387" y="22"/>
              </a:cxn>
              <a:cxn ang="0">
                <a:pos x="1429" y="11"/>
              </a:cxn>
              <a:cxn ang="0">
                <a:pos x="1472" y="0"/>
              </a:cxn>
              <a:cxn ang="0">
                <a:pos x="1525" y="0"/>
              </a:cxn>
              <a:cxn ang="0">
                <a:pos x="1579" y="11"/>
              </a:cxn>
              <a:cxn ang="0">
                <a:pos x="1685" y="54"/>
              </a:cxn>
              <a:cxn ang="0">
                <a:pos x="1739" y="86"/>
              </a:cxn>
              <a:cxn ang="0">
                <a:pos x="1781" y="128"/>
              </a:cxn>
              <a:cxn ang="0">
                <a:pos x="1835" y="182"/>
              </a:cxn>
              <a:cxn ang="0">
                <a:pos x="1856" y="224"/>
              </a:cxn>
              <a:cxn ang="0">
                <a:pos x="1877" y="278"/>
              </a:cxn>
              <a:cxn ang="0">
                <a:pos x="1920" y="374"/>
              </a:cxn>
              <a:cxn ang="0">
                <a:pos x="1952" y="416"/>
              </a:cxn>
              <a:cxn ang="0">
                <a:pos x="1963" y="459"/>
              </a:cxn>
              <a:cxn ang="0">
                <a:pos x="1984" y="502"/>
              </a:cxn>
              <a:cxn ang="0">
                <a:pos x="2005" y="566"/>
              </a:cxn>
              <a:cxn ang="0">
                <a:pos x="2016" y="608"/>
              </a:cxn>
              <a:cxn ang="0">
                <a:pos x="2027" y="651"/>
              </a:cxn>
              <a:cxn ang="0">
                <a:pos x="2069" y="747"/>
              </a:cxn>
              <a:cxn ang="0">
                <a:pos x="2080" y="800"/>
              </a:cxn>
              <a:cxn ang="0">
                <a:pos x="2101" y="864"/>
              </a:cxn>
              <a:cxn ang="0">
                <a:pos x="2123" y="928"/>
              </a:cxn>
              <a:cxn ang="0">
                <a:pos x="2133" y="971"/>
              </a:cxn>
              <a:cxn ang="0">
                <a:pos x="2144" y="1014"/>
              </a:cxn>
              <a:cxn ang="0">
                <a:pos x="2165" y="1056"/>
              </a:cxn>
              <a:cxn ang="0">
                <a:pos x="2197" y="1131"/>
              </a:cxn>
              <a:cxn ang="0">
                <a:pos x="2208" y="1174"/>
              </a:cxn>
            </a:cxnLst>
            <a:rect l="0" t="0" r="r" b="b"/>
            <a:pathLst>
              <a:path w="2209" h="1175">
                <a:moveTo>
                  <a:pt x="0" y="854"/>
                </a:moveTo>
                <a:lnTo>
                  <a:pt x="21" y="854"/>
                </a:lnTo>
                <a:lnTo>
                  <a:pt x="43" y="854"/>
                </a:lnTo>
                <a:lnTo>
                  <a:pt x="64" y="843"/>
                </a:lnTo>
                <a:lnTo>
                  <a:pt x="85" y="843"/>
                </a:lnTo>
                <a:lnTo>
                  <a:pt x="107" y="832"/>
                </a:lnTo>
                <a:lnTo>
                  <a:pt x="128" y="832"/>
                </a:lnTo>
                <a:lnTo>
                  <a:pt x="149" y="832"/>
                </a:lnTo>
                <a:lnTo>
                  <a:pt x="171" y="832"/>
                </a:lnTo>
                <a:lnTo>
                  <a:pt x="203" y="832"/>
                </a:lnTo>
                <a:lnTo>
                  <a:pt x="224" y="832"/>
                </a:lnTo>
                <a:lnTo>
                  <a:pt x="245" y="832"/>
                </a:lnTo>
                <a:lnTo>
                  <a:pt x="267" y="832"/>
                </a:lnTo>
                <a:lnTo>
                  <a:pt x="288" y="832"/>
                </a:lnTo>
                <a:lnTo>
                  <a:pt x="331" y="832"/>
                </a:lnTo>
                <a:lnTo>
                  <a:pt x="352" y="832"/>
                </a:lnTo>
                <a:lnTo>
                  <a:pt x="373" y="822"/>
                </a:lnTo>
                <a:lnTo>
                  <a:pt x="395" y="822"/>
                </a:lnTo>
                <a:lnTo>
                  <a:pt x="416" y="822"/>
                </a:lnTo>
                <a:lnTo>
                  <a:pt x="437" y="822"/>
                </a:lnTo>
                <a:lnTo>
                  <a:pt x="469" y="822"/>
                </a:lnTo>
                <a:lnTo>
                  <a:pt x="491" y="811"/>
                </a:lnTo>
                <a:lnTo>
                  <a:pt x="512" y="800"/>
                </a:lnTo>
                <a:lnTo>
                  <a:pt x="576" y="779"/>
                </a:lnTo>
                <a:lnTo>
                  <a:pt x="597" y="768"/>
                </a:lnTo>
                <a:lnTo>
                  <a:pt x="619" y="747"/>
                </a:lnTo>
                <a:lnTo>
                  <a:pt x="640" y="736"/>
                </a:lnTo>
                <a:lnTo>
                  <a:pt x="661" y="715"/>
                </a:lnTo>
                <a:lnTo>
                  <a:pt x="693" y="704"/>
                </a:lnTo>
                <a:lnTo>
                  <a:pt x="715" y="683"/>
                </a:lnTo>
                <a:lnTo>
                  <a:pt x="725" y="662"/>
                </a:lnTo>
                <a:lnTo>
                  <a:pt x="747" y="651"/>
                </a:lnTo>
                <a:lnTo>
                  <a:pt x="747" y="630"/>
                </a:lnTo>
                <a:lnTo>
                  <a:pt x="768" y="619"/>
                </a:lnTo>
                <a:lnTo>
                  <a:pt x="789" y="608"/>
                </a:lnTo>
                <a:lnTo>
                  <a:pt x="811" y="587"/>
                </a:lnTo>
                <a:lnTo>
                  <a:pt x="843" y="555"/>
                </a:lnTo>
                <a:lnTo>
                  <a:pt x="949" y="459"/>
                </a:lnTo>
                <a:lnTo>
                  <a:pt x="971" y="448"/>
                </a:lnTo>
                <a:lnTo>
                  <a:pt x="992" y="427"/>
                </a:lnTo>
                <a:lnTo>
                  <a:pt x="1013" y="406"/>
                </a:lnTo>
                <a:lnTo>
                  <a:pt x="1035" y="384"/>
                </a:lnTo>
                <a:lnTo>
                  <a:pt x="1056" y="352"/>
                </a:lnTo>
                <a:lnTo>
                  <a:pt x="1077" y="331"/>
                </a:lnTo>
                <a:lnTo>
                  <a:pt x="1099" y="310"/>
                </a:lnTo>
                <a:lnTo>
                  <a:pt x="1109" y="288"/>
                </a:lnTo>
                <a:lnTo>
                  <a:pt x="1131" y="267"/>
                </a:lnTo>
                <a:lnTo>
                  <a:pt x="1152" y="235"/>
                </a:lnTo>
                <a:lnTo>
                  <a:pt x="1163" y="214"/>
                </a:lnTo>
                <a:lnTo>
                  <a:pt x="1184" y="203"/>
                </a:lnTo>
                <a:lnTo>
                  <a:pt x="1184" y="182"/>
                </a:lnTo>
                <a:lnTo>
                  <a:pt x="1205" y="171"/>
                </a:lnTo>
                <a:lnTo>
                  <a:pt x="1237" y="139"/>
                </a:lnTo>
                <a:lnTo>
                  <a:pt x="1248" y="118"/>
                </a:lnTo>
                <a:lnTo>
                  <a:pt x="1269" y="107"/>
                </a:lnTo>
                <a:lnTo>
                  <a:pt x="1291" y="86"/>
                </a:lnTo>
                <a:lnTo>
                  <a:pt x="1312" y="75"/>
                </a:lnTo>
                <a:lnTo>
                  <a:pt x="1344" y="43"/>
                </a:lnTo>
                <a:lnTo>
                  <a:pt x="1365" y="32"/>
                </a:lnTo>
                <a:lnTo>
                  <a:pt x="1387" y="22"/>
                </a:lnTo>
                <a:lnTo>
                  <a:pt x="1408" y="11"/>
                </a:lnTo>
                <a:lnTo>
                  <a:pt x="1429" y="11"/>
                </a:lnTo>
                <a:lnTo>
                  <a:pt x="1451" y="0"/>
                </a:lnTo>
                <a:lnTo>
                  <a:pt x="1472" y="0"/>
                </a:lnTo>
                <a:lnTo>
                  <a:pt x="1493" y="0"/>
                </a:lnTo>
                <a:lnTo>
                  <a:pt x="1525" y="0"/>
                </a:lnTo>
                <a:lnTo>
                  <a:pt x="1547" y="0"/>
                </a:lnTo>
                <a:lnTo>
                  <a:pt x="1579" y="11"/>
                </a:lnTo>
                <a:lnTo>
                  <a:pt x="1600" y="22"/>
                </a:lnTo>
                <a:lnTo>
                  <a:pt x="1685" y="54"/>
                </a:lnTo>
                <a:lnTo>
                  <a:pt x="1717" y="75"/>
                </a:lnTo>
                <a:lnTo>
                  <a:pt x="1739" y="86"/>
                </a:lnTo>
                <a:lnTo>
                  <a:pt x="1760" y="107"/>
                </a:lnTo>
                <a:lnTo>
                  <a:pt x="1781" y="128"/>
                </a:lnTo>
                <a:lnTo>
                  <a:pt x="1824" y="160"/>
                </a:lnTo>
                <a:lnTo>
                  <a:pt x="1835" y="182"/>
                </a:lnTo>
                <a:lnTo>
                  <a:pt x="1845" y="203"/>
                </a:lnTo>
                <a:lnTo>
                  <a:pt x="1856" y="224"/>
                </a:lnTo>
                <a:lnTo>
                  <a:pt x="1867" y="246"/>
                </a:lnTo>
                <a:lnTo>
                  <a:pt x="1877" y="278"/>
                </a:lnTo>
                <a:lnTo>
                  <a:pt x="1909" y="342"/>
                </a:lnTo>
                <a:lnTo>
                  <a:pt x="1920" y="374"/>
                </a:lnTo>
                <a:lnTo>
                  <a:pt x="1941" y="395"/>
                </a:lnTo>
                <a:lnTo>
                  <a:pt x="1952" y="416"/>
                </a:lnTo>
                <a:lnTo>
                  <a:pt x="1952" y="438"/>
                </a:lnTo>
                <a:lnTo>
                  <a:pt x="1963" y="459"/>
                </a:lnTo>
                <a:lnTo>
                  <a:pt x="1963" y="480"/>
                </a:lnTo>
                <a:lnTo>
                  <a:pt x="1984" y="502"/>
                </a:lnTo>
                <a:lnTo>
                  <a:pt x="1984" y="534"/>
                </a:lnTo>
                <a:lnTo>
                  <a:pt x="2005" y="566"/>
                </a:lnTo>
                <a:lnTo>
                  <a:pt x="2016" y="587"/>
                </a:lnTo>
                <a:lnTo>
                  <a:pt x="2016" y="608"/>
                </a:lnTo>
                <a:lnTo>
                  <a:pt x="2027" y="630"/>
                </a:lnTo>
                <a:lnTo>
                  <a:pt x="2027" y="651"/>
                </a:lnTo>
                <a:lnTo>
                  <a:pt x="2037" y="672"/>
                </a:lnTo>
                <a:lnTo>
                  <a:pt x="2069" y="747"/>
                </a:lnTo>
                <a:lnTo>
                  <a:pt x="2080" y="779"/>
                </a:lnTo>
                <a:lnTo>
                  <a:pt x="2080" y="800"/>
                </a:lnTo>
                <a:lnTo>
                  <a:pt x="2091" y="843"/>
                </a:lnTo>
                <a:lnTo>
                  <a:pt x="2101" y="864"/>
                </a:lnTo>
                <a:lnTo>
                  <a:pt x="2112" y="896"/>
                </a:lnTo>
                <a:lnTo>
                  <a:pt x="2123" y="928"/>
                </a:lnTo>
                <a:lnTo>
                  <a:pt x="2123" y="950"/>
                </a:lnTo>
                <a:lnTo>
                  <a:pt x="2133" y="971"/>
                </a:lnTo>
                <a:lnTo>
                  <a:pt x="2133" y="992"/>
                </a:lnTo>
                <a:lnTo>
                  <a:pt x="2144" y="1014"/>
                </a:lnTo>
                <a:lnTo>
                  <a:pt x="2155" y="1035"/>
                </a:lnTo>
                <a:lnTo>
                  <a:pt x="2165" y="1056"/>
                </a:lnTo>
                <a:lnTo>
                  <a:pt x="2176" y="1088"/>
                </a:lnTo>
                <a:lnTo>
                  <a:pt x="2197" y="1131"/>
                </a:lnTo>
                <a:lnTo>
                  <a:pt x="2197" y="1152"/>
                </a:lnTo>
                <a:lnTo>
                  <a:pt x="2208" y="117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7897" name="Rectangle 1033"/>
          <p:cNvSpPr>
            <a:spLocks noChangeArrowheads="1"/>
          </p:cNvSpPr>
          <p:nvPr/>
        </p:nvSpPr>
        <p:spPr bwMode="auto">
          <a:xfrm>
            <a:off x="3397250" y="2941638"/>
            <a:ext cx="13493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rgbClr val="AD6900"/>
                </a:solidFill>
              </a:rPr>
              <a:t>no </a:t>
            </a:r>
          </a:p>
          <a:p>
            <a:r>
              <a:rPr lang="en-US" sz="1800">
                <a:solidFill>
                  <a:srgbClr val="AD6900"/>
                </a:solidFill>
              </a:rPr>
              <a:t>precipitates</a:t>
            </a:r>
          </a:p>
        </p:txBody>
      </p:sp>
      <p:sp>
        <p:nvSpPr>
          <p:cNvPr id="37898" name="Rectangle 1034"/>
          <p:cNvSpPr>
            <a:spLocks noChangeArrowheads="1"/>
          </p:cNvSpPr>
          <p:nvPr/>
        </p:nvSpPr>
        <p:spPr bwMode="auto">
          <a:xfrm>
            <a:off x="4327525" y="3805238"/>
            <a:ext cx="16414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precipitates</a:t>
            </a:r>
          </a:p>
          <a:p>
            <a:r>
              <a:rPr lang="en-US" sz="1800">
                <a:solidFill>
                  <a:schemeClr val="hlink"/>
                </a:solidFill>
              </a:rPr>
              <a:t>form and grow</a:t>
            </a:r>
          </a:p>
        </p:txBody>
      </p:sp>
      <p:sp>
        <p:nvSpPr>
          <p:cNvPr id="37899" name="Rectangle 1035"/>
          <p:cNvSpPr>
            <a:spLocks noChangeArrowheads="1"/>
          </p:cNvSpPr>
          <p:nvPr/>
        </p:nvSpPr>
        <p:spPr bwMode="auto">
          <a:xfrm>
            <a:off x="6972300" y="2719388"/>
            <a:ext cx="1697038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800">
                <a:solidFill>
                  <a:srgbClr val="FC0128"/>
                </a:solidFill>
              </a:rPr>
              <a:t>precipitates get too big,</a:t>
            </a:r>
            <a:br>
              <a:rPr lang="en-US" sz="1800">
                <a:solidFill>
                  <a:srgbClr val="FC0128"/>
                </a:solidFill>
              </a:rPr>
            </a:br>
            <a:r>
              <a:rPr lang="en-US" sz="1800">
                <a:solidFill>
                  <a:srgbClr val="FC0128"/>
                </a:solidFill>
              </a:rPr>
              <a:t>i.e. spacing (L) too large.</a:t>
            </a:r>
          </a:p>
        </p:txBody>
      </p:sp>
      <p:sp>
        <p:nvSpPr>
          <p:cNvPr id="37900" name="Line 1036"/>
          <p:cNvSpPr>
            <a:spLocks noChangeShapeType="1"/>
          </p:cNvSpPr>
          <p:nvPr/>
        </p:nvSpPr>
        <p:spPr bwMode="auto">
          <a:xfrm flipV="1">
            <a:off x="3359150" y="3473450"/>
            <a:ext cx="106363" cy="385763"/>
          </a:xfrm>
          <a:prstGeom prst="line">
            <a:avLst/>
          </a:prstGeom>
          <a:noFill/>
          <a:ln w="12700">
            <a:solidFill>
              <a:srgbClr val="AD69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01" name="Line 1037"/>
          <p:cNvSpPr>
            <a:spLocks noChangeShapeType="1"/>
          </p:cNvSpPr>
          <p:nvPr/>
        </p:nvSpPr>
        <p:spPr bwMode="auto">
          <a:xfrm>
            <a:off x="4865688" y="3351213"/>
            <a:ext cx="106362" cy="42703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02" name="Line 1038"/>
          <p:cNvSpPr>
            <a:spLocks noChangeShapeType="1"/>
          </p:cNvSpPr>
          <p:nvPr/>
        </p:nvSpPr>
        <p:spPr bwMode="auto">
          <a:xfrm flipV="1">
            <a:off x="6491288" y="3168650"/>
            <a:ext cx="327025" cy="200025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03" name="Line 1039"/>
          <p:cNvSpPr>
            <a:spLocks noChangeShapeType="1"/>
          </p:cNvSpPr>
          <p:nvPr/>
        </p:nvSpPr>
        <p:spPr bwMode="auto">
          <a:xfrm>
            <a:off x="5638800" y="2165350"/>
            <a:ext cx="0" cy="919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04" name="Rectangle 1040"/>
          <p:cNvSpPr>
            <a:spLocks noChangeArrowheads="1"/>
          </p:cNvSpPr>
          <p:nvPr/>
        </p:nvSpPr>
        <p:spPr bwMode="auto">
          <a:xfrm>
            <a:off x="4092575" y="1771650"/>
            <a:ext cx="10795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cutting</a:t>
            </a:r>
          </a:p>
        </p:txBody>
      </p:sp>
      <p:sp>
        <p:nvSpPr>
          <p:cNvPr id="37905" name="Rectangle 1041"/>
          <p:cNvSpPr>
            <a:spLocks noChangeArrowheads="1"/>
          </p:cNvSpPr>
          <p:nvPr/>
        </p:nvSpPr>
        <p:spPr bwMode="auto">
          <a:xfrm>
            <a:off x="6089650" y="1804988"/>
            <a:ext cx="11493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bowing</a:t>
            </a:r>
          </a:p>
        </p:txBody>
      </p:sp>
      <p:sp>
        <p:nvSpPr>
          <p:cNvPr id="37906" name="Rectangle 1042"/>
          <p:cNvSpPr>
            <a:spLocks noChangeArrowheads="1"/>
          </p:cNvSpPr>
          <p:nvPr/>
        </p:nvSpPr>
        <p:spPr bwMode="auto">
          <a:xfrm>
            <a:off x="6837363" y="3935413"/>
            <a:ext cx="2159000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FC0128"/>
                </a:solidFill>
                <a:latin typeface="Symbol" pitchFamily="18" charset="2"/>
              </a:rPr>
              <a:t></a:t>
            </a:r>
            <a:r>
              <a:rPr lang="en-US" sz="3200" baseline="-25000">
                <a:solidFill>
                  <a:srgbClr val="FC0128"/>
                </a:solidFill>
              </a:rPr>
              <a:t>y</a:t>
            </a:r>
            <a:r>
              <a:rPr lang="en-US" sz="3200">
                <a:solidFill>
                  <a:srgbClr val="FC0128"/>
                </a:solidFill>
              </a:rPr>
              <a:t> </a:t>
            </a:r>
            <a:r>
              <a:rPr lang="en-US" sz="3200">
                <a:solidFill>
                  <a:srgbClr val="FC0128"/>
                </a:solidFill>
                <a:latin typeface="Symbol" pitchFamily="18" charset="2"/>
              </a:rPr>
              <a:t></a:t>
            </a:r>
            <a:r>
              <a:rPr lang="en-US" sz="3200">
                <a:solidFill>
                  <a:srgbClr val="FC0128"/>
                </a:solidFill>
              </a:rPr>
              <a:t>  Gb / 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5FAD5-4D36-4A2E-82B9-AA4650A34009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CC0000"/>
                </a:solidFill>
              </a:rPr>
              <a:t>Strengthening Mechanisms :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6200" y="1795463"/>
            <a:ext cx="7772400" cy="4648200"/>
          </a:xfrm>
          <a:noFill/>
          <a:ln/>
        </p:spPr>
        <p:txBody>
          <a:bodyPr/>
          <a:lstStyle/>
          <a:p>
            <a:pPr marL="609600" indent="-609600">
              <a:buClr>
                <a:srgbClr val="000000"/>
              </a:buClr>
              <a:buNone/>
            </a:pPr>
            <a:endParaRPr lang="en-US" sz="1200" dirty="0">
              <a:solidFill>
                <a:srgbClr val="000099"/>
              </a:solidFill>
            </a:endParaRP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Solid Solution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Strengthening</a:t>
            </a: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sz="1200" dirty="0">
              <a:solidFill>
                <a:srgbClr val="000099"/>
              </a:solidFill>
            </a:endParaRP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Strain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Hardening</a:t>
            </a: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Precipitation Hardening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Grain Boundary Strengthening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4E3F0-BC99-4B88-A822-E5932F3391B5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MT30001 - SKK _ Autumn 2016</a:t>
            </a:r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891538"/>
          </a:xfrm>
        </p:spPr>
        <p:txBody>
          <a:bodyPr/>
          <a:lstStyle/>
          <a:p>
            <a:r>
              <a:rPr lang="en-US" sz="3200" dirty="0" smtClean="0"/>
              <a:t>Strengthening through Grain Size Reduction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3677" y="901627"/>
            <a:ext cx="417326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2400" smtClean="0">
                <a:solidFill>
                  <a:srgbClr val="FF0000"/>
                </a:solidFill>
                <a:latin typeface="Arial" pitchFamily="34" charset="0"/>
              </a:rPr>
              <a:t>Grain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boundaries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are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barriers to slip</a:t>
            </a:r>
            <a:r>
              <a:rPr lang="en-US" sz="2400" dirty="0">
                <a:latin typeface="Arial" pitchFamily="34" charset="0"/>
              </a:rPr>
              <a:t>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400" dirty="0" smtClean="0">
                <a:solidFill>
                  <a:srgbClr val="008000"/>
                </a:solidFill>
                <a:latin typeface="Arial" pitchFamily="34" charset="0"/>
              </a:rPr>
              <a:t>Barrier </a:t>
            </a:r>
            <a:r>
              <a:rPr lang="en-US" sz="2400" dirty="0">
                <a:solidFill>
                  <a:srgbClr val="008000"/>
                </a:solidFill>
                <a:latin typeface="Arial" pitchFamily="34" charset="0"/>
              </a:rPr>
              <a:t>"</a:t>
            </a:r>
            <a:r>
              <a:rPr lang="en-US" sz="2400" dirty="0" smtClean="0">
                <a:solidFill>
                  <a:srgbClr val="008000"/>
                </a:solidFill>
                <a:latin typeface="Arial" pitchFamily="34" charset="0"/>
              </a:rPr>
              <a:t>strength” increases with increasing angle of </a:t>
            </a:r>
            <a:r>
              <a:rPr lang="en-US" sz="2400" dirty="0" err="1" smtClean="0">
                <a:solidFill>
                  <a:srgbClr val="008000"/>
                </a:solidFill>
                <a:latin typeface="Arial" pitchFamily="34" charset="0"/>
              </a:rPr>
              <a:t>misorientation</a:t>
            </a:r>
            <a:endParaRPr lang="en-US" sz="2400" dirty="0">
              <a:solidFill>
                <a:srgbClr val="008000"/>
              </a:solidFill>
              <a:latin typeface="Arial" pitchFamily="34" charset="0"/>
            </a:endParaRPr>
          </a:p>
        </p:txBody>
      </p:sp>
      <p:pic>
        <p:nvPicPr>
          <p:cNvPr id="8197" name="Picture 112" descr="Fig 7_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6936" y="692696"/>
            <a:ext cx="4752528" cy="2380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13428" y="3069067"/>
            <a:ext cx="6447525" cy="2708919"/>
          </a:xfrm>
        </p:spPr>
        <p:txBody>
          <a:bodyPr/>
          <a:lstStyle/>
          <a:p>
            <a:pPr marL="269875" indent="-269875"/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</a:rPr>
              <a:t>F</a:t>
            </a:r>
            <a:r>
              <a:rPr lang="en-IN" sz="2400" dirty="0" smtClean="0">
                <a:solidFill>
                  <a:srgbClr val="0000FF"/>
                </a:solidFill>
              </a:rPr>
              <a:t>or high-angle grain boundaries, dislocations cannot traverse across grain boundaries </a:t>
            </a:r>
          </a:p>
          <a:p>
            <a:pPr marL="269875" indent="-269875"/>
            <a:r>
              <a:rPr lang="en-IN" sz="2400" dirty="0" smtClean="0">
                <a:solidFill>
                  <a:srgbClr val="0000FF"/>
                </a:solidFill>
              </a:rPr>
              <a:t>A stress concentration ahead of a slip plane in one grain may activate sources of new dislocations in an adjacent grain.</a:t>
            </a:r>
            <a:endParaRPr lang="en-US" sz="2400" dirty="0" smtClean="0">
              <a:solidFill>
                <a:srgbClr val="0000FF"/>
              </a:solidFill>
              <a:latin typeface="Arial" pitchFamily="34" charset="0"/>
            </a:endParaRPr>
          </a:p>
          <a:p>
            <a:endParaRPr lang="en-IN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4E3F0-BC99-4B88-A822-E5932F3391B5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098" y="3617689"/>
            <a:ext cx="2251968" cy="2190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27426"/>
          </a:xfrm>
        </p:spPr>
        <p:txBody>
          <a:bodyPr/>
          <a:lstStyle/>
          <a:p>
            <a:r>
              <a:rPr lang="en-US" sz="3200" dirty="0" smtClean="0"/>
              <a:t>Strengthening through Grain Size Reduction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28876" y="1069101"/>
            <a:ext cx="43271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69875" indent="-269875" algn="l"/>
            <a:r>
              <a:rPr lang="en-US" sz="2400" dirty="0" smtClean="0"/>
              <a:t>•  </a:t>
            </a:r>
            <a:r>
              <a:rPr lang="en-US" sz="2400" dirty="0">
                <a:solidFill>
                  <a:srgbClr val="0000FF"/>
                </a:solidFill>
              </a:rPr>
              <a:t>Smaller grain size</a:t>
            </a:r>
            <a:r>
              <a:rPr lang="en-US" sz="2400" dirty="0" smtClean="0">
                <a:solidFill>
                  <a:srgbClr val="0000FF"/>
                </a:solidFill>
              </a:rPr>
              <a:t>: more </a:t>
            </a:r>
            <a:r>
              <a:rPr lang="en-US" sz="2400" dirty="0">
                <a:solidFill>
                  <a:srgbClr val="0000FF"/>
                </a:solidFill>
              </a:rPr>
              <a:t>barriers to </a:t>
            </a:r>
            <a:r>
              <a:rPr lang="en-US" sz="2400" dirty="0" smtClean="0">
                <a:solidFill>
                  <a:srgbClr val="0000FF"/>
                </a:solidFill>
              </a:rPr>
              <a:t>slip</a:t>
            </a:r>
          </a:p>
          <a:p>
            <a:pPr marL="727075" lvl="1" indent="-269875">
              <a:buFont typeface="Wingdings" pitchFamily="2" charset="2"/>
              <a:buChar char="§"/>
            </a:pPr>
            <a:r>
              <a:rPr lang="en-IN" sz="2400" dirty="0" smtClean="0">
                <a:solidFill>
                  <a:srgbClr val="0070C0"/>
                </a:solidFill>
              </a:rPr>
              <a:t>a greater total grain boundary area to impede dislocation motion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graphicFrame>
        <p:nvGraphicFramePr>
          <p:cNvPr id="81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92332"/>
              </p:ext>
            </p:extLst>
          </p:nvPr>
        </p:nvGraphicFramePr>
        <p:xfrm>
          <a:off x="3825759" y="4067491"/>
          <a:ext cx="388418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43" name="Equation" r:id="rId5" imgW="1244520" imgH="253800" progId="Equation.3">
                  <p:embed/>
                </p:oleObj>
              </mc:Choice>
              <mc:Fallback>
                <p:oleObj name="Equation" r:id="rId5" imgW="124452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759" y="4067491"/>
                        <a:ext cx="3884182" cy="79208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44522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Not valid for both very large or very </a:t>
            </a:r>
            <a:r>
              <a:rPr lang="en-IN" sz="2800" smtClean="0">
                <a:solidFill>
                  <a:srgbClr val="FF0000"/>
                </a:solidFill>
              </a:rPr>
              <a:t>fine grains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7" name="Picture 2" descr="f15_07_pg189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620689"/>
            <a:ext cx="439482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4E3F0-BC99-4B88-A822-E5932F3391B5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179512" y="4201925"/>
            <a:ext cx="3462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Hall-</a:t>
            </a:r>
            <a:r>
              <a:rPr lang="en-US" sz="2800" dirty="0" err="1">
                <a:solidFill>
                  <a:srgbClr val="008000"/>
                </a:solidFill>
              </a:rPr>
              <a:t>Petch</a:t>
            </a:r>
            <a:r>
              <a:rPr lang="en-US" sz="2800" dirty="0">
                <a:solidFill>
                  <a:srgbClr val="008000"/>
                </a:solidFill>
              </a:rPr>
              <a:t> Equation</a:t>
            </a:r>
            <a:r>
              <a:rPr lang="en-US" sz="2800" dirty="0" smtClean="0">
                <a:solidFill>
                  <a:srgbClr val="008000"/>
                </a:solidFill>
              </a:rPr>
              <a:t>: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is grain size regulated?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IN" sz="2800" dirty="0" smtClean="0"/>
              <a:t>Grain size may be regulated </a:t>
            </a:r>
          </a:p>
          <a:p>
            <a:r>
              <a:rPr lang="en-IN" sz="2800" dirty="0" smtClean="0">
                <a:solidFill>
                  <a:srgbClr val="0000FF"/>
                </a:solidFill>
              </a:rPr>
              <a:t>by the </a:t>
            </a:r>
            <a:r>
              <a:rPr lang="en-IN" sz="2800" b="1" u="sng" dirty="0" smtClean="0">
                <a:solidFill>
                  <a:srgbClr val="0000FF"/>
                </a:solidFill>
              </a:rPr>
              <a:t>rate of solidification </a:t>
            </a:r>
            <a:r>
              <a:rPr lang="en-IN" sz="2800" dirty="0" smtClean="0">
                <a:solidFill>
                  <a:srgbClr val="0000FF"/>
                </a:solidFill>
              </a:rPr>
              <a:t>from the liquid phase</a:t>
            </a:r>
            <a:r>
              <a:rPr lang="en-IN" sz="2800" dirty="0" smtClean="0"/>
              <a:t>, and also </a:t>
            </a:r>
          </a:p>
          <a:p>
            <a:r>
              <a:rPr lang="en-IN" sz="2800" dirty="0" smtClean="0">
                <a:solidFill>
                  <a:srgbClr val="008000"/>
                </a:solidFill>
              </a:rPr>
              <a:t>by </a:t>
            </a:r>
            <a:r>
              <a:rPr lang="en-IN" sz="2800" b="1" u="sng" dirty="0" smtClean="0">
                <a:solidFill>
                  <a:srgbClr val="008000"/>
                </a:solidFill>
              </a:rPr>
              <a:t>Cold Work followed by an appropriate heat treatment</a:t>
            </a:r>
            <a:endParaRPr lang="en-IN" sz="2800" b="1" u="sng" dirty="0">
              <a:solidFill>
                <a:srgbClr val="008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4E3F0-BC99-4B88-A822-E5932F3391B5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22564</TotalTime>
  <Words>1080</Words>
  <Application>Microsoft Macintosh PowerPoint</Application>
  <PresentationFormat>On-screen Show (4:3)</PresentationFormat>
  <Paragraphs>237</Paragraphs>
  <Slides>35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Calibri</vt:lpstr>
      <vt:lpstr>Monotype Sorts</vt:lpstr>
      <vt:lpstr>Symbol</vt:lpstr>
      <vt:lpstr>Times New Roman</vt:lpstr>
      <vt:lpstr>Wingdings</vt:lpstr>
      <vt:lpstr>Arial</vt:lpstr>
      <vt:lpstr>Office Theme</vt:lpstr>
      <vt:lpstr>Equation</vt:lpstr>
      <vt:lpstr>Strengthening Mechanisms :</vt:lpstr>
      <vt:lpstr>Cutting precipitates:</vt:lpstr>
      <vt:lpstr>Bowing:</vt:lpstr>
      <vt:lpstr>PowerPoint Presentation</vt:lpstr>
      <vt:lpstr>Precipitation strengthening:</vt:lpstr>
      <vt:lpstr>Strengthening Mechanisms :</vt:lpstr>
      <vt:lpstr>Strengthening through Grain Size Reduction</vt:lpstr>
      <vt:lpstr>Strengthening through Grain Size Reduction</vt:lpstr>
      <vt:lpstr>How is grain size regulated?</vt:lpstr>
      <vt:lpstr>Effects of cold work</vt:lpstr>
      <vt:lpstr>Restoration of pre cold-worked state</vt:lpstr>
      <vt:lpstr>Recovery</vt:lpstr>
      <vt:lpstr>Low energy configuration of dislocations</vt:lpstr>
      <vt:lpstr>Recrystallization</vt:lpstr>
      <vt:lpstr>Starting Material</vt:lpstr>
      <vt:lpstr>Cold Worked</vt:lpstr>
      <vt:lpstr>Heated at ~ 0.5 Tm</vt:lpstr>
      <vt:lpstr>Recrystallization</vt:lpstr>
      <vt:lpstr>Recrystallization</vt:lpstr>
      <vt:lpstr>f21a_07_pg195</vt:lpstr>
      <vt:lpstr>f21b_07_pg195</vt:lpstr>
      <vt:lpstr>f21c_07_pg196</vt:lpstr>
      <vt:lpstr>f21d_07_pg197</vt:lpstr>
      <vt:lpstr>Kinetics of recrystallization</vt:lpstr>
      <vt:lpstr>Kinetics of recrystallization: Example for pure Copper</vt:lpstr>
      <vt:lpstr>Recrystallization temperature</vt:lpstr>
      <vt:lpstr>f23_07_pg198</vt:lpstr>
      <vt:lpstr>Grain Growth</vt:lpstr>
      <vt:lpstr>f21d_07_pg197</vt:lpstr>
      <vt:lpstr>f21e_07_pg196</vt:lpstr>
      <vt:lpstr>f21f_07_pg196</vt:lpstr>
      <vt:lpstr>f24_07_pg200</vt:lpstr>
      <vt:lpstr>Grain Growth Equation</vt:lpstr>
      <vt:lpstr>PowerPoint Presentation</vt:lpstr>
      <vt:lpstr>Hot Working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Sujay Kar</dc:creator>
  <cp:lastModifiedBy>Microsoft Office User</cp:lastModifiedBy>
  <cp:revision>265</cp:revision>
  <dcterms:created xsi:type="dcterms:W3CDTF">2011-07-14T16:55:38Z</dcterms:created>
  <dcterms:modified xsi:type="dcterms:W3CDTF">2018-08-22T12:23:41Z</dcterms:modified>
</cp:coreProperties>
</file>