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5" r:id="rId2"/>
    <p:sldId id="330" r:id="rId3"/>
    <p:sldId id="450" r:id="rId4"/>
    <p:sldId id="444" r:id="rId5"/>
    <p:sldId id="488" r:id="rId6"/>
    <p:sldId id="302" r:id="rId7"/>
    <p:sldId id="299" r:id="rId8"/>
    <p:sldId id="331" r:id="rId9"/>
    <p:sldId id="446" r:id="rId10"/>
    <p:sldId id="303" r:id="rId11"/>
    <p:sldId id="343" r:id="rId12"/>
    <p:sldId id="304" r:id="rId13"/>
    <p:sldId id="30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FFCC"/>
    <a:srgbClr val="FF6600"/>
    <a:srgbClr val="9900CC"/>
    <a:srgbClr val="6699FF"/>
    <a:srgbClr val="00CC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9478AC-9F46-4842-9935-AF033C60D621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2BC503-D5C2-4F56-8880-0F8BE8BFF2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3829E7-52AE-494A-9956-A38AEA519F8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547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f19_09_pg283.jpg</a:t>
            </a:r>
            <a:br>
              <a:rPr lang="en-US" sz="1600" b="1"/>
            </a:br>
            <a:endParaRPr lang="en-US" sz="1600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D76AB9-2E82-46C4-8E89-59DFAA4CDB27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A12BC4-81BB-458C-9F9E-5C6AEBD71AC1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28C773-F29E-47CE-818E-C0541F59E622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B68144-FAC6-453A-AF7A-2533B234268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854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f28_09_pg295.jpg</a:t>
            </a:r>
            <a:br>
              <a:rPr lang="en-US" sz="1600" b="1"/>
            </a:br>
            <a:endParaRPr lang="en-US" sz="1600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409BAD-9688-4E02-9C45-8E681849E720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D30C2-4E17-4FA5-909F-AECF407E0655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8CE58-CE98-442D-BB7F-BCA28762BAE2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3C8A9-55F0-4ABE-9BBB-BFBB05ADCD3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9B059-4F17-4671-BF67-90E0586FAC31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A09D3-874C-4E07-A2D3-582D0EB5DD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3D40-5C7A-4CD0-9F63-372898A5698E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ABFA3-981C-449B-B236-BA56888277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57C55-F32F-4350-96DB-9425D99CDE39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5C4B-023A-4A55-B4A8-9FB69322AB1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93E67-4172-4E49-B340-EE87E89E24EA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431E0-2F1B-4192-929C-D79C623C640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0187F-2617-4149-A983-6F497D64EA76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A98EC-23E4-4A22-94DB-AF4C2CA6C1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3B923-C0A9-499D-8075-81D368C1DFAF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6889E-A133-4240-B285-93A5FCC2658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87B32-203C-4D43-9BF7-6315AACEE2CC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26E7F-E439-488C-B6C8-78C731FD330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1FD1A-F5F8-4448-9FAB-8C4B00619AA5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84E2D-D8B8-473B-817F-1A8ED2265FB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5EEC0-7327-4A1B-AACB-0094B8D046DF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4C3C-0F35-4D27-9B28-3C39E59315F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2D976-2732-4427-8AB5-C49451604683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4B2C0-66DB-4036-B299-D6E01B96680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AC56D3-EBE0-4D84-AECE-AC8C516F750F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521FAD-9C90-4BAE-87CC-9D5A2950345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54" name="Picture 2" descr="\begin{figure}\resizebox{6in}{!}&#10;{\epsfig{file=figures/e-draw.eps}}&#10;\end{figure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142984"/>
            <a:ext cx="4419600" cy="4333875"/>
          </a:xfrm>
          <a:prstGeom prst="rect">
            <a:avLst/>
          </a:prstGeom>
          <a:noFill/>
        </p:spPr>
      </p:pic>
      <p:grpSp>
        <p:nvGrpSpPr>
          <p:cNvPr id="21" name="Group 20"/>
          <p:cNvGrpSpPr/>
          <p:nvPr/>
        </p:nvGrpSpPr>
        <p:grpSpPr>
          <a:xfrm>
            <a:off x="2071670" y="2857496"/>
            <a:ext cx="3571900" cy="2357454"/>
            <a:chOff x="2071670" y="2857496"/>
            <a:chExt cx="3571900" cy="2357454"/>
          </a:xfrm>
        </p:grpSpPr>
        <p:cxnSp>
          <p:nvCxnSpPr>
            <p:cNvPr id="4" name="Straight Connector 3"/>
            <p:cNvCxnSpPr/>
            <p:nvPr/>
          </p:nvCxnSpPr>
          <p:spPr>
            <a:xfrm rot="5400000">
              <a:off x="1250133" y="3750471"/>
              <a:ext cx="2286016" cy="642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4143372" y="3714752"/>
              <a:ext cx="2357454" cy="642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rot="16200000" flipV="1">
            <a:off x="1785918" y="1928802"/>
            <a:ext cx="1143008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2000232" y="1714488"/>
            <a:ext cx="1143008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14678" y="1000108"/>
            <a:ext cx="2928958" cy="185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4643438" y="1357298"/>
            <a:ext cx="1857388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0"/>
            <a:ext cx="9001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00FF"/>
                </a:solidFill>
              </a:rPr>
              <a:t>You can draw Eutectic phase diagram stating from the eutectic reaction</a:t>
            </a:r>
            <a:endParaRPr lang="en-IN" sz="2800" dirty="0">
              <a:solidFill>
                <a:srgbClr val="0000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143108" y="2000240"/>
            <a:ext cx="3603864" cy="2012406"/>
            <a:chOff x="2143108" y="2000240"/>
            <a:chExt cx="3603864" cy="2012406"/>
          </a:xfrm>
        </p:grpSpPr>
        <p:sp>
          <p:nvSpPr>
            <p:cNvPr id="26" name="TextBox 25"/>
            <p:cNvSpPr txBox="1"/>
            <p:nvPr/>
          </p:nvSpPr>
          <p:spPr>
            <a:xfrm>
              <a:off x="3000364" y="200024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Liquid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678" y="3643314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α+β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3108" y="278605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29256" y="31432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β</a:t>
              </a:r>
              <a:endParaRPr lang="en-IN" dirty="0"/>
            </a:p>
          </p:txBody>
        </p:sp>
      </p:grpSp>
      <p:pic>
        <p:nvPicPr>
          <p:cNvPr id="31" name="Picture 10" descr="Chart 3"/>
          <p:cNvPicPr>
            <a:picLocks noChangeAspect="1" noChangeArrowheads="1"/>
          </p:cNvPicPr>
          <p:nvPr/>
        </p:nvPicPr>
        <p:blipFill>
          <a:blip r:embed="rId3"/>
          <a:srcRect l="20000" t="15748" r="13333" b="72441"/>
          <a:stretch>
            <a:fillRect/>
          </a:stretch>
        </p:blipFill>
        <p:spPr bwMode="auto">
          <a:xfrm>
            <a:off x="4714876" y="5429264"/>
            <a:ext cx="4286280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Iron-Carbon (Fe-C) Phase Diagram</a:t>
            </a:r>
          </a:p>
        </p:txBody>
      </p:sp>
      <p:sp>
        <p:nvSpPr>
          <p:cNvPr id="43011" name="Rectangle 17"/>
          <p:cNvSpPr>
            <a:spLocks noChangeArrowheads="1"/>
          </p:cNvSpPr>
          <p:nvPr/>
        </p:nvSpPr>
        <p:spPr bwMode="auto">
          <a:xfrm>
            <a:off x="636588" y="1117600"/>
            <a:ext cx="1800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• 2 important </a:t>
            </a:r>
            <a:endParaRPr lang="en-US"/>
          </a:p>
        </p:txBody>
      </p:sp>
      <p:sp>
        <p:nvSpPr>
          <p:cNvPr id="43012" name="Rectangle 18"/>
          <p:cNvSpPr>
            <a:spLocks noChangeArrowheads="1"/>
          </p:cNvSpPr>
          <p:nvPr/>
        </p:nvSpPr>
        <p:spPr bwMode="auto">
          <a:xfrm>
            <a:off x="636588" y="1458913"/>
            <a:ext cx="132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      points</a:t>
            </a:r>
            <a:endParaRPr lang="en-US"/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828675" y="2674938"/>
            <a:ext cx="1947863" cy="795337"/>
            <a:chOff x="522" y="1685"/>
            <a:chExt cx="1227" cy="501"/>
          </a:xfrm>
        </p:grpSpPr>
        <p:sp>
          <p:nvSpPr>
            <p:cNvPr id="43183" name="Rectangle 20"/>
            <p:cNvSpPr>
              <a:spLocks noChangeArrowheads="1"/>
            </p:cNvSpPr>
            <p:nvPr/>
          </p:nvSpPr>
          <p:spPr bwMode="auto">
            <a:xfrm>
              <a:off x="522" y="1685"/>
              <a:ext cx="122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CC6600"/>
                  </a:solidFill>
                </a:rPr>
                <a:t>-Eutectoid (B):</a:t>
              </a:r>
              <a:endParaRPr lang="en-US"/>
            </a:p>
          </p:txBody>
        </p:sp>
        <p:grpSp>
          <p:nvGrpSpPr>
            <p:cNvPr id="43184" name="Group 118"/>
            <p:cNvGrpSpPr>
              <a:grpSpLocks/>
            </p:cNvGrpSpPr>
            <p:nvPr/>
          </p:nvGrpSpPr>
          <p:grpSpPr bwMode="auto">
            <a:xfrm>
              <a:off x="724" y="1941"/>
              <a:ext cx="931" cy="245"/>
              <a:chOff x="724" y="1941"/>
              <a:chExt cx="931" cy="245"/>
            </a:xfrm>
          </p:grpSpPr>
          <p:sp>
            <p:nvSpPr>
              <p:cNvPr id="43185" name="Rectangle 27"/>
              <p:cNvSpPr>
                <a:spLocks noChangeArrowheads="1"/>
              </p:cNvSpPr>
              <p:nvPr/>
            </p:nvSpPr>
            <p:spPr bwMode="auto">
              <a:xfrm>
                <a:off x="724" y="1994"/>
                <a:ext cx="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 Rounded MT Bold" pitchFamily="34" charset="0"/>
                  </a:rPr>
                  <a:t>  </a:t>
                </a:r>
                <a:endParaRPr lang="en-US"/>
              </a:p>
            </p:txBody>
          </p:sp>
          <p:sp>
            <p:nvSpPr>
              <p:cNvPr id="43186" name="Rectangle 28"/>
              <p:cNvSpPr>
                <a:spLocks noChangeArrowheads="1"/>
              </p:cNvSpPr>
              <p:nvPr/>
            </p:nvSpPr>
            <p:spPr bwMode="auto">
              <a:xfrm>
                <a:off x="731" y="1941"/>
                <a:ext cx="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3187" name="Rectangle 29"/>
              <p:cNvSpPr>
                <a:spLocks noChangeArrowheads="1"/>
              </p:cNvSpPr>
              <p:nvPr/>
            </p:nvSpPr>
            <p:spPr bwMode="auto">
              <a:xfrm>
                <a:off x="852" y="1941"/>
                <a:ext cx="1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Þ</a:t>
                </a:r>
                <a:endParaRPr lang="en-US"/>
              </a:p>
            </p:txBody>
          </p:sp>
          <p:sp>
            <p:nvSpPr>
              <p:cNvPr id="43188" name="Rectangle 30"/>
              <p:cNvSpPr>
                <a:spLocks noChangeArrowheads="1"/>
              </p:cNvSpPr>
              <p:nvPr/>
            </p:nvSpPr>
            <p:spPr bwMode="auto">
              <a:xfrm>
                <a:off x="1047" y="1941"/>
                <a:ext cx="10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  <p:sp>
            <p:nvSpPr>
              <p:cNvPr id="43189" name="Rectangle 31"/>
              <p:cNvSpPr>
                <a:spLocks noChangeArrowheads="1"/>
              </p:cNvSpPr>
              <p:nvPr/>
            </p:nvSpPr>
            <p:spPr bwMode="auto">
              <a:xfrm>
                <a:off x="1188" y="1941"/>
                <a:ext cx="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+</a:t>
                </a:r>
                <a:endParaRPr lang="en-US"/>
              </a:p>
            </p:txBody>
          </p:sp>
          <p:sp>
            <p:nvSpPr>
              <p:cNvPr id="43190" name="Rectangle 32"/>
              <p:cNvSpPr>
                <a:spLocks noChangeArrowheads="1"/>
              </p:cNvSpPr>
              <p:nvPr/>
            </p:nvSpPr>
            <p:spPr bwMode="auto">
              <a:xfrm>
                <a:off x="1295" y="1947"/>
                <a:ext cx="3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Fe</a:t>
                </a:r>
                <a:r>
                  <a:rPr lang="en-US" sz="2000" baseline="-25000">
                    <a:solidFill>
                      <a:srgbClr val="000000"/>
                    </a:solidFill>
                  </a:rPr>
                  <a:t>3</a:t>
                </a:r>
                <a:r>
                  <a:rPr lang="en-US" sz="2000">
                    <a:solidFill>
                      <a:srgbClr val="000000"/>
                    </a:solidFill>
                  </a:rPr>
                  <a:t>C</a:t>
                </a:r>
                <a:endParaRPr lang="en-US"/>
              </a:p>
            </p:txBody>
          </p:sp>
        </p:grp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893763" y="1885950"/>
            <a:ext cx="1762125" cy="752475"/>
            <a:chOff x="563" y="1188"/>
            <a:chExt cx="1110" cy="474"/>
          </a:xfrm>
        </p:grpSpPr>
        <p:sp>
          <p:nvSpPr>
            <p:cNvPr id="43176" name="Rectangle 19"/>
            <p:cNvSpPr>
              <a:spLocks noChangeArrowheads="1"/>
            </p:cNvSpPr>
            <p:nvPr/>
          </p:nvSpPr>
          <p:spPr bwMode="auto">
            <a:xfrm>
              <a:off x="563" y="1188"/>
              <a:ext cx="11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990099"/>
                  </a:solidFill>
                </a:rPr>
                <a:t>-Eutectic (A):</a:t>
              </a:r>
              <a:endParaRPr lang="en-US"/>
            </a:p>
          </p:txBody>
        </p:sp>
        <p:sp>
          <p:nvSpPr>
            <p:cNvPr id="43177" name="Rectangle 21"/>
            <p:cNvSpPr>
              <a:spLocks noChangeArrowheads="1"/>
            </p:cNvSpPr>
            <p:nvPr/>
          </p:nvSpPr>
          <p:spPr bwMode="auto">
            <a:xfrm>
              <a:off x="731" y="1470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 Rounded MT Bold" pitchFamily="34" charset="0"/>
                </a:rPr>
                <a:t>  </a:t>
              </a:r>
              <a:endParaRPr lang="en-US"/>
            </a:p>
          </p:txBody>
        </p:sp>
        <p:sp>
          <p:nvSpPr>
            <p:cNvPr id="43178" name="Rectangle 22"/>
            <p:cNvSpPr>
              <a:spLocks noChangeArrowheads="1"/>
            </p:cNvSpPr>
            <p:nvPr/>
          </p:nvSpPr>
          <p:spPr bwMode="auto">
            <a:xfrm>
              <a:off x="731" y="1423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</a:t>
              </a:r>
              <a:endParaRPr lang="en-US"/>
            </a:p>
          </p:txBody>
        </p:sp>
        <p:sp>
          <p:nvSpPr>
            <p:cNvPr id="43179" name="Rectangle 23"/>
            <p:cNvSpPr>
              <a:spLocks noChangeArrowheads="1"/>
            </p:cNvSpPr>
            <p:nvPr/>
          </p:nvSpPr>
          <p:spPr bwMode="auto">
            <a:xfrm>
              <a:off x="858" y="1417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Þ</a:t>
              </a:r>
              <a:endParaRPr lang="en-US"/>
            </a:p>
          </p:txBody>
        </p:sp>
        <p:sp>
          <p:nvSpPr>
            <p:cNvPr id="43180" name="Rectangle 24"/>
            <p:cNvSpPr>
              <a:spLocks noChangeArrowheads="1"/>
            </p:cNvSpPr>
            <p:nvPr/>
          </p:nvSpPr>
          <p:spPr bwMode="auto">
            <a:xfrm>
              <a:off x="1060" y="1417"/>
              <a:ext cx="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/>
            </a:p>
          </p:txBody>
        </p:sp>
        <p:sp>
          <p:nvSpPr>
            <p:cNvPr id="43181" name="Rectangle 25"/>
            <p:cNvSpPr>
              <a:spLocks noChangeArrowheads="1"/>
            </p:cNvSpPr>
            <p:nvPr/>
          </p:nvSpPr>
          <p:spPr bwMode="auto">
            <a:xfrm>
              <a:off x="1181" y="1417"/>
              <a:ext cx="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+</a:t>
              </a:r>
              <a:endParaRPr lang="en-US"/>
            </a:p>
          </p:txBody>
        </p:sp>
        <p:sp>
          <p:nvSpPr>
            <p:cNvPr id="43182" name="Rectangle 26"/>
            <p:cNvSpPr>
              <a:spLocks noChangeArrowheads="1"/>
            </p:cNvSpPr>
            <p:nvPr/>
          </p:nvSpPr>
          <p:spPr bwMode="auto">
            <a:xfrm>
              <a:off x="1295" y="1423"/>
              <a:ext cx="3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Fe</a:t>
              </a:r>
              <a:r>
                <a:rPr lang="en-US" sz="2000" baseline="-25000">
                  <a:solidFill>
                    <a:srgbClr val="000000"/>
                  </a:solidFill>
                </a:rPr>
                <a:t>3</a:t>
              </a:r>
              <a:r>
                <a:rPr lang="en-US" sz="20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</p:grpSp>
      <p:sp>
        <p:nvSpPr>
          <p:cNvPr id="43015" name="Rectangle 184"/>
          <p:cNvSpPr>
            <a:spLocks noChangeArrowheads="1"/>
          </p:cNvSpPr>
          <p:nvPr/>
        </p:nvSpPr>
        <p:spPr bwMode="auto">
          <a:xfrm>
            <a:off x="3311525" y="103505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T(°C)</a:t>
            </a:r>
            <a:endParaRPr lang="en-US"/>
          </a:p>
        </p:txBody>
      </p:sp>
      <p:grpSp>
        <p:nvGrpSpPr>
          <p:cNvPr id="5" name="Group 444"/>
          <p:cNvGrpSpPr>
            <a:grpSpLocks/>
          </p:cNvGrpSpPr>
          <p:nvPr/>
        </p:nvGrpSpPr>
        <p:grpSpPr bwMode="auto">
          <a:xfrm>
            <a:off x="414338" y="3433763"/>
            <a:ext cx="4916487" cy="3143250"/>
            <a:chOff x="261" y="2163"/>
            <a:chExt cx="3097" cy="1980"/>
          </a:xfrm>
        </p:grpSpPr>
        <p:grpSp>
          <p:nvGrpSpPr>
            <p:cNvPr id="43160" name="Group 355"/>
            <p:cNvGrpSpPr>
              <a:grpSpLocks/>
            </p:cNvGrpSpPr>
            <p:nvPr/>
          </p:nvGrpSpPr>
          <p:grpSpPr bwMode="auto">
            <a:xfrm>
              <a:off x="596" y="3484"/>
              <a:ext cx="1225" cy="472"/>
              <a:chOff x="596" y="3484"/>
              <a:chExt cx="1225" cy="472"/>
            </a:xfrm>
          </p:grpSpPr>
          <p:sp>
            <p:nvSpPr>
              <p:cNvPr id="43172" name="Rectangle 356"/>
              <p:cNvSpPr>
                <a:spLocks noChangeArrowheads="1"/>
              </p:cNvSpPr>
              <p:nvPr/>
            </p:nvSpPr>
            <p:spPr bwMode="auto">
              <a:xfrm>
                <a:off x="596" y="3484"/>
                <a:ext cx="1115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CC6600"/>
                    </a:solidFill>
                  </a:rPr>
                  <a:t>Result:  Pearlite = </a:t>
                </a:r>
                <a:endParaRPr lang="en-US"/>
              </a:p>
            </p:txBody>
          </p:sp>
          <p:sp>
            <p:nvSpPr>
              <p:cNvPr id="43173" name="Rectangle 357"/>
              <p:cNvSpPr>
                <a:spLocks noChangeArrowheads="1"/>
              </p:cNvSpPr>
              <p:nvPr/>
            </p:nvSpPr>
            <p:spPr bwMode="auto">
              <a:xfrm>
                <a:off x="596" y="3639"/>
                <a:ext cx="1225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CC6600"/>
                    </a:solidFill>
                  </a:rPr>
                  <a:t>alternating layers of </a:t>
                </a:r>
                <a:endParaRPr lang="en-US"/>
              </a:p>
            </p:txBody>
          </p:sp>
          <p:sp>
            <p:nvSpPr>
              <p:cNvPr id="43174" name="Rectangle 358"/>
              <p:cNvSpPr>
                <a:spLocks noChangeArrowheads="1"/>
              </p:cNvSpPr>
              <p:nvPr/>
            </p:nvSpPr>
            <p:spPr bwMode="auto">
              <a:xfrm>
                <a:off x="596" y="3787"/>
                <a:ext cx="8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CC6600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  <p:sp>
            <p:nvSpPr>
              <p:cNvPr id="43175" name="Rectangle 359"/>
              <p:cNvSpPr>
                <a:spLocks noChangeArrowheads="1"/>
              </p:cNvSpPr>
              <p:nvPr/>
            </p:nvSpPr>
            <p:spPr bwMode="auto">
              <a:xfrm>
                <a:off x="684" y="3793"/>
                <a:ext cx="1085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CC6600"/>
                    </a:solidFill>
                  </a:rPr>
                  <a:t> and Fe</a:t>
                </a:r>
                <a:r>
                  <a:rPr lang="en-US" sz="1700" baseline="-25000">
                    <a:solidFill>
                      <a:srgbClr val="CC6600"/>
                    </a:solidFill>
                  </a:rPr>
                  <a:t>3</a:t>
                </a:r>
                <a:r>
                  <a:rPr lang="en-US" sz="1700">
                    <a:solidFill>
                      <a:srgbClr val="CC6600"/>
                    </a:solidFill>
                  </a:rPr>
                  <a:t>C phases</a:t>
                </a:r>
                <a:endParaRPr lang="en-US"/>
              </a:p>
            </p:txBody>
          </p:sp>
        </p:grpSp>
        <p:grpSp>
          <p:nvGrpSpPr>
            <p:cNvPr id="43161" name="Group 360"/>
            <p:cNvGrpSpPr>
              <a:grpSpLocks/>
            </p:cNvGrpSpPr>
            <p:nvPr/>
          </p:nvGrpSpPr>
          <p:grpSpPr bwMode="auto">
            <a:xfrm>
              <a:off x="536" y="2163"/>
              <a:ext cx="1243" cy="1327"/>
              <a:chOff x="536" y="2163"/>
              <a:chExt cx="1243" cy="1327"/>
            </a:xfrm>
          </p:grpSpPr>
          <p:pic>
            <p:nvPicPr>
              <p:cNvPr id="43166" name="Picture 36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36" y="2163"/>
                <a:ext cx="1243" cy="1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3167" name="Group 362"/>
              <p:cNvGrpSpPr>
                <a:grpSpLocks/>
              </p:cNvGrpSpPr>
              <p:nvPr/>
            </p:nvGrpSpPr>
            <p:grpSpPr bwMode="auto">
              <a:xfrm>
                <a:off x="583" y="3298"/>
                <a:ext cx="1162" cy="68"/>
                <a:chOff x="583" y="3298"/>
                <a:chExt cx="1162" cy="68"/>
              </a:xfrm>
            </p:grpSpPr>
            <p:sp>
              <p:nvSpPr>
                <p:cNvPr id="43169" name="Freeform 363"/>
                <p:cNvSpPr>
                  <a:spLocks/>
                </p:cNvSpPr>
                <p:nvPr/>
              </p:nvSpPr>
              <p:spPr bwMode="auto">
                <a:xfrm>
                  <a:off x="583" y="3298"/>
                  <a:ext cx="74" cy="68"/>
                </a:xfrm>
                <a:custGeom>
                  <a:avLst/>
                  <a:gdLst>
                    <a:gd name="T0" fmla="*/ 0 w 74"/>
                    <a:gd name="T1" fmla="*/ 34 h 68"/>
                    <a:gd name="T2" fmla="*/ 74 w 74"/>
                    <a:gd name="T3" fmla="*/ 0 h 68"/>
                    <a:gd name="T4" fmla="*/ 47 w 74"/>
                    <a:gd name="T5" fmla="*/ 34 h 68"/>
                    <a:gd name="T6" fmla="*/ 74 w 74"/>
                    <a:gd name="T7" fmla="*/ 68 h 68"/>
                    <a:gd name="T8" fmla="*/ 0 w 74"/>
                    <a:gd name="T9" fmla="*/ 34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68"/>
                    <a:gd name="T17" fmla="*/ 74 w 7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68">
                      <a:moveTo>
                        <a:pt x="0" y="34"/>
                      </a:moveTo>
                      <a:lnTo>
                        <a:pt x="74" y="0"/>
                      </a:lnTo>
                      <a:lnTo>
                        <a:pt x="47" y="34"/>
                      </a:lnTo>
                      <a:lnTo>
                        <a:pt x="74" y="6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3170" name="Freeform 364"/>
                <p:cNvSpPr>
                  <a:spLocks/>
                </p:cNvSpPr>
                <p:nvPr/>
              </p:nvSpPr>
              <p:spPr bwMode="auto">
                <a:xfrm>
                  <a:off x="1672" y="3298"/>
                  <a:ext cx="73" cy="68"/>
                </a:xfrm>
                <a:custGeom>
                  <a:avLst/>
                  <a:gdLst>
                    <a:gd name="T0" fmla="*/ 73 w 73"/>
                    <a:gd name="T1" fmla="*/ 34 h 68"/>
                    <a:gd name="T2" fmla="*/ 0 w 73"/>
                    <a:gd name="T3" fmla="*/ 68 h 68"/>
                    <a:gd name="T4" fmla="*/ 26 w 73"/>
                    <a:gd name="T5" fmla="*/ 34 h 68"/>
                    <a:gd name="T6" fmla="*/ 0 w 73"/>
                    <a:gd name="T7" fmla="*/ 0 h 68"/>
                    <a:gd name="T8" fmla="*/ 73 w 73"/>
                    <a:gd name="T9" fmla="*/ 34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68"/>
                    <a:gd name="T17" fmla="*/ 73 w 7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68">
                      <a:moveTo>
                        <a:pt x="73" y="34"/>
                      </a:moveTo>
                      <a:lnTo>
                        <a:pt x="0" y="68"/>
                      </a:lnTo>
                      <a:lnTo>
                        <a:pt x="26" y="34"/>
                      </a:lnTo>
                      <a:lnTo>
                        <a:pt x="0" y="0"/>
                      </a:lnTo>
                      <a:lnTo>
                        <a:pt x="73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3171" name="Line 365"/>
                <p:cNvSpPr>
                  <a:spLocks noChangeShapeType="1"/>
                </p:cNvSpPr>
                <p:nvPr/>
              </p:nvSpPr>
              <p:spPr bwMode="auto">
                <a:xfrm>
                  <a:off x="630" y="3332"/>
                  <a:ext cx="106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3168" name="Rectangle 366"/>
              <p:cNvSpPr>
                <a:spLocks noChangeArrowheads="1"/>
              </p:cNvSpPr>
              <p:nvPr/>
            </p:nvSpPr>
            <p:spPr bwMode="auto">
              <a:xfrm>
                <a:off x="993" y="3346"/>
                <a:ext cx="40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120 </a:t>
                </a:r>
                <a:r>
                  <a:rPr lang="en-US" sz="1500">
                    <a:solidFill>
                      <a:srgbClr val="000000"/>
                    </a:solidFill>
                    <a:latin typeface="Symbol" pitchFamily="18" charset="2"/>
                  </a:rPr>
                  <a:t>m</a:t>
                </a:r>
                <a:r>
                  <a:rPr lang="en-US" sz="150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</p:grpSp>
        <p:sp>
          <p:nvSpPr>
            <p:cNvPr id="43162" name="Rectangle 367"/>
            <p:cNvSpPr>
              <a:spLocks noChangeArrowheads="1"/>
            </p:cNvSpPr>
            <p:nvPr/>
          </p:nvSpPr>
          <p:spPr bwMode="auto">
            <a:xfrm>
              <a:off x="261" y="3970"/>
              <a:ext cx="20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(From Fig. 7.27, Callister Adapted Version.)</a:t>
              </a:r>
            </a:p>
          </p:txBody>
        </p:sp>
        <p:grpSp>
          <p:nvGrpSpPr>
            <p:cNvPr id="43163" name="Group 368"/>
            <p:cNvGrpSpPr>
              <a:grpSpLocks/>
            </p:cNvGrpSpPr>
            <p:nvPr/>
          </p:nvGrpSpPr>
          <p:grpSpPr bwMode="auto">
            <a:xfrm>
              <a:off x="2001" y="2734"/>
              <a:ext cx="1357" cy="229"/>
              <a:chOff x="1672" y="2707"/>
              <a:chExt cx="1357" cy="229"/>
            </a:xfrm>
          </p:grpSpPr>
          <p:sp>
            <p:nvSpPr>
              <p:cNvPr id="43164" name="Freeform 369"/>
              <p:cNvSpPr>
                <a:spLocks/>
              </p:cNvSpPr>
              <p:nvPr/>
            </p:nvSpPr>
            <p:spPr bwMode="auto">
              <a:xfrm>
                <a:off x="1672" y="2707"/>
                <a:ext cx="174" cy="148"/>
              </a:xfrm>
              <a:custGeom>
                <a:avLst/>
                <a:gdLst>
                  <a:gd name="T0" fmla="*/ 0 w 174"/>
                  <a:gd name="T1" fmla="*/ 54 h 148"/>
                  <a:gd name="T2" fmla="*/ 174 w 174"/>
                  <a:gd name="T3" fmla="*/ 0 h 148"/>
                  <a:gd name="T4" fmla="*/ 114 w 174"/>
                  <a:gd name="T5" fmla="*/ 67 h 148"/>
                  <a:gd name="T6" fmla="*/ 154 w 174"/>
                  <a:gd name="T7" fmla="*/ 148 h 148"/>
                  <a:gd name="T8" fmla="*/ 0 w 174"/>
                  <a:gd name="T9" fmla="*/ 54 h 1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148"/>
                  <a:gd name="T17" fmla="*/ 174 w 174"/>
                  <a:gd name="T18" fmla="*/ 148 h 1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148">
                    <a:moveTo>
                      <a:pt x="0" y="54"/>
                    </a:moveTo>
                    <a:lnTo>
                      <a:pt x="174" y="0"/>
                    </a:lnTo>
                    <a:lnTo>
                      <a:pt x="114" y="67"/>
                    </a:lnTo>
                    <a:lnTo>
                      <a:pt x="154" y="148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DDDDDD"/>
              </a:solidFill>
              <a:ln w="11113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165" name="Line 370"/>
              <p:cNvSpPr>
                <a:spLocks noChangeShapeType="1"/>
              </p:cNvSpPr>
              <p:nvPr/>
            </p:nvSpPr>
            <p:spPr bwMode="auto">
              <a:xfrm>
                <a:off x="1786" y="2774"/>
                <a:ext cx="1243" cy="162"/>
              </a:xfrm>
              <a:prstGeom prst="line">
                <a:avLst/>
              </a:prstGeom>
              <a:noFill/>
              <a:ln w="857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43017" name="Group 446"/>
          <p:cNvGrpSpPr>
            <a:grpSpLocks/>
          </p:cNvGrpSpPr>
          <p:nvPr/>
        </p:nvGrpSpPr>
        <p:grpSpPr bwMode="auto">
          <a:xfrm>
            <a:off x="3013075" y="1335088"/>
            <a:ext cx="5516563" cy="5214937"/>
            <a:chOff x="1898" y="841"/>
            <a:chExt cx="3475" cy="3285"/>
          </a:xfrm>
        </p:grpSpPr>
        <p:sp>
          <p:nvSpPr>
            <p:cNvPr id="43018" name="Rectangle 125"/>
            <p:cNvSpPr>
              <a:spLocks noChangeArrowheads="1"/>
            </p:cNvSpPr>
            <p:nvPr/>
          </p:nvSpPr>
          <p:spPr bwMode="auto">
            <a:xfrm rot="-5400000">
              <a:off x="4674" y="2238"/>
              <a:ext cx="12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</a:rPr>
                <a:t>Fe</a:t>
              </a:r>
              <a:r>
                <a:rPr lang="en-US" sz="2000" baseline="-25000">
                  <a:solidFill>
                    <a:srgbClr val="CC0000"/>
                  </a:solidFill>
                </a:rPr>
                <a:t>3</a:t>
              </a:r>
              <a:r>
                <a:rPr lang="en-US" sz="2000">
                  <a:solidFill>
                    <a:srgbClr val="CC0000"/>
                  </a:solidFill>
                </a:rPr>
                <a:t>C (cementite)</a:t>
              </a:r>
              <a:endParaRPr lang="en-US"/>
            </a:p>
          </p:txBody>
        </p:sp>
        <p:sp>
          <p:nvSpPr>
            <p:cNvPr id="43019" name="Line 126"/>
            <p:cNvSpPr>
              <a:spLocks noChangeShapeType="1"/>
            </p:cNvSpPr>
            <p:nvPr/>
          </p:nvSpPr>
          <p:spPr bwMode="auto">
            <a:xfrm>
              <a:off x="2247" y="2507"/>
              <a:ext cx="2890" cy="1"/>
            </a:xfrm>
            <a:prstGeom prst="line">
              <a:avLst/>
            </a:prstGeom>
            <a:noFill/>
            <a:ln w="20638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20" name="Rectangle 127"/>
            <p:cNvSpPr>
              <a:spLocks noChangeArrowheads="1"/>
            </p:cNvSpPr>
            <p:nvPr/>
          </p:nvSpPr>
          <p:spPr bwMode="auto">
            <a:xfrm>
              <a:off x="2203" y="891"/>
              <a:ext cx="2937" cy="221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Freeform 128"/>
            <p:cNvSpPr>
              <a:spLocks/>
            </p:cNvSpPr>
            <p:nvPr/>
          </p:nvSpPr>
          <p:spPr bwMode="auto">
            <a:xfrm>
              <a:off x="2200" y="1103"/>
              <a:ext cx="934" cy="1398"/>
            </a:xfrm>
            <a:custGeom>
              <a:avLst/>
              <a:gdLst>
                <a:gd name="T0" fmla="*/ 7 w 934"/>
                <a:gd name="T1" fmla="*/ 208 h 1398"/>
                <a:gd name="T2" fmla="*/ 108 w 934"/>
                <a:gd name="T3" fmla="*/ 0 h 1398"/>
                <a:gd name="T4" fmla="*/ 894 w 934"/>
                <a:gd name="T5" fmla="*/ 598 h 1398"/>
                <a:gd name="T6" fmla="*/ 934 w 934"/>
                <a:gd name="T7" fmla="*/ 632 h 1398"/>
                <a:gd name="T8" fmla="*/ 565 w 934"/>
                <a:gd name="T9" fmla="*/ 1109 h 1398"/>
                <a:gd name="T10" fmla="*/ 444 w 934"/>
                <a:gd name="T11" fmla="*/ 1263 h 1398"/>
                <a:gd name="T12" fmla="*/ 336 w 934"/>
                <a:gd name="T13" fmla="*/ 1398 h 1398"/>
                <a:gd name="T14" fmla="*/ 289 w 934"/>
                <a:gd name="T15" fmla="*/ 1384 h 1398"/>
                <a:gd name="T16" fmla="*/ 242 w 934"/>
                <a:gd name="T17" fmla="*/ 1344 h 1398"/>
                <a:gd name="T18" fmla="*/ 195 w 934"/>
                <a:gd name="T19" fmla="*/ 1297 h 1398"/>
                <a:gd name="T20" fmla="*/ 135 w 934"/>
                <a:gd name="T21" fmla="*/ 1236 h 1398"/>
                <a:gd name="T22" fmla="*/ 94 w 934"/>
                <a:gd name="T23" fmla="*/ 1176 h 1398"/>
                <a:gd name="T24" fmla="*/ 40 w 934"/>
                <a:gd name="T25" fmla="*/ 1102 h 1398"/>
                <a:gd name="T26" fmla="*/ 0 w 934"/>
                <a:gd name="T27" fmla="*/ 1028 h 1398"/>
                <a:gd name="T28" fmla="*/ 7 w 934"/>
                <a:gd name="T29" fmla="*/ 208 h 1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34"/>
                <a:gd name="T46" fmla="*/ 0 h 1398"/>
                <a:gd name="T47" fmla="*/ 934 w 934"/>
                <a:gd name="T48" fmla="*/ 1398 h 1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34" h="1398">
                  <a:moveTo>
                    <a:pt x="7" y="208"/>
                  </a:moveTo>
                  <a:lnTo>
                    <a:pt x="108" y="0"/>
                  </a:lnTo>
                  <a:lnTo>
                    <a:pt x="894" y="598"/>
                  </a:lnTo>
                  <a:lnTo>
                    <a:pt x="934" y="632"/>
                  </a:lnTo>
                  <a:lnTo>
                    <a:pt x="565" y="1109"/>
                  </a:lnTo>
                  <a:lnTo>
                    <a:pt x="444" y="1263"/>
                  </a:lnTo>
                  <a:lnTo>
                    <a:pt x="336" y="1398"/>
                  </a:lnTo>
                  <a:lnTo>
                    <a:pt x="289" y="1384"/>
                  </a:lnTo>
                  <a:lnTo>
                    <a:pt x="242" y="1344"/>
                  </a:lnTo>
                  <a:lnTo>
                    <a:pt x="195" y="1297"/>
                  </a:lnTo>
                  <a:lnTo>
                    <a:pt x="135" y="1236"/>
                  </a:lnTo>
                  <a:lnTo>
                    <a:pt x="94" y="1176"/>
                  </a:lnTo>
                  <a:lnTo>
                    <a:pt x="40" y="1102"/>
                  </a:lnTo>
                  <a:lnTo>
                    <a:pt x="0" y="1028"/>
                  </a:lnTo>
                  <a:lnTo>
                    <a:pt x="7" y="208"/>
                  </a:lnTo>
                  <a:close/>
                </a:path>
              </a:pathLst>
            </a:custGeom>
            <a:solidFill>
              <a:srgbClr val="CC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22" name="Freeform 130"/>
            <p:cNvSpPr>
              <a:spLocks/>
            </p:cNvSpPr>
            <p:nvPr/>
          </p:nvSpPr>
          <p:spPr bwMode="auto">
            <a:xfrm>
              <a:off x="2200" y="894"/>
              <a:ext cx="2937" cy="834"/>
            </a:xfrm>
            <a:custGeom>
              <a:avLst/>
              <a:gdLst>
                <a:gd name="T0" fmla="*/ 7 w 2937"/>
                <a:gd name="T1" fmla="*/ 0 h 834"/>
                <a:gd name="T2" fmla="*/ 0 w 2937"/>
                <a:gd name="T3" fmla="*/ 101 h 834"/>
                <a:gd name="T4" fmla="*/ 182 w 2937"/>
                <a:gd name="T5" fmla="*/ 155 h 834"/>
                <a:gd name="T6" fmla="*/ 282 w 2937"/>
                <a:gd name="T7" fmla="*/ 202 h 834"/>
                <a:gd name="T8" fmla="*/ 403 w 2937"/>
                <a:gd name="T9" fmla="*/ 242 h 834"/>
                <a:gd name="T10" fmla="*/ 773 w 2937"/>
                <a:gd name="T11" fmla="*/ 370 h 834"/>
                <a:gd name="T12" fmla="*/ 1196 w 2937"/>
                <a:gd name="T13" fmla="*/ 531 h 834"/>
                <a:gd name="T14" fmla="*/ 1633 w 2937"/>
                <a:gd name="T15" fmla="*/ 706 h 834"/>
                <a:gd name="T16" fmla="*/ 1895 w 2937"/>
                <a:gd name="T17" fmla="*/ 834 h 834"/>
                <a:gd name="T18" fmla="*/ 2070 w 2937"/>
                <a:gd name="T19" fmla="*/ 773 h 834"/>
                <a:gd name="T20" fmla="*/ 2352 w 2937"/>
                <a:gd name="T21" fmla="*/ 720 h 834"/>
                <a:gd name="T22" fmla="*/ 2648 w 2937"/>
                <a:gd name="T23" fmla="*/ 666 h 834"/>
                <a:gd name="T24" fmla="*/ 2843 w 2937"/>
                <a:gd name="T25" fmla="*/ 646 h 834"/>
                <a:gd name="T26" fmla="*/ 2937 w 2937"/>
                <a:gd name="T27" fmla="*/ 639 h 834"/>
                <a:gd name="T28" fmla="*/ 2937 w 2937"/>
                <a:gd name="T29" fmla="*/ 0 h 834"/>
                <a:gd name="T30" fmla="*/ 7 w 2937"/>
                <a:gd name="T31" fmla="*/ 0 h 8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37"/>
                <a:gd name="T49" fmla="*/ 0 h 834"/>
                <a:gd name="T50" fmla="*/ 2937 w 2937"/>
                <a:gd name="T51" fmla="*/ 834 h 83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37" h="834">
                  <a:moveTo>
                    <a:pt x="7" y="0"/>
                  </a:moveTo>
                  <a:lnTo>
                    <a:pt x="0" y="101"/>
                  </a:lnTo>
                  <a:lnTo>
                    <a:pt x="182" y="155"/>
                  </a:lnTo>
                  <a:lnTo>
                    <a:pt x="282" y="202"/>
                  </a:lnTo>
                  <a:lnTo>
                    <a:pt x="403" y="242"/>
                  </a:lnTo>
                  <a:lnTo>
                    <a:pt x="773" y="370"/>
                  </a:lnTo>
                  <a:lnTo>
                    <a:pt x="1196" y="531"/>
                  </a:lnTo>
                  <a:lnTo>
                    <a:pt x="1633" y="706"/>
                  </a:lnTo>
                  <a:lnTo>
                    <a:pt x="1895" y="834"/>
                  </a:lnTo>
                  <a:lnTo>
                    <a:pt x="2070" y="773"/>
                  </a:lnTo>
                  <a:lnTo>
                    <a:pt x="2352" y="720"/>
                  </a:lnTo>
                  <a:lnTo>
                    <a:pt x="2648" y="666"/>
                  </a:lnTo>
                  <a:lnTo>
                    <a:pt x="2843" y="646"/>
                  </a:lnTo>
                  <a:lnTo>
                    <a:pt x="2937" y="639"/>
                  </a:lnTo>
                  <a:lnTo>
                    <a:pt x="293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23" name="Freeform 132"/>
            <p:cNvSpPr>
              <a:spLocks/>
            </p:cNvSpPr>
            <p:nvPr/>
          </p:nvSpPr>
          <p:spPr bwMode="auto">
            <a:xfrm>
              <a:off x="2201" y="2151"/>
              <a:ext cx="41" cy="961"/>
            </a:xfrm>
            <a:custGeom>
              <a:avLst/>
              <a:gdLst>
                <a:gd name="T0" fmla="*/ 0 w 41"/>
                <a:gd name="T1" fmla="*/ 0 h 961"/>
                <a:gd name="T2" fmla="*/ 41 w 41"/>
                <a:gd name="T3" fmla="*/ 356 h 961"/>
                <a:gd name="T4" fmla="*/ 0 w 41"/>
                <a:gd name="T5" fmla="*/ 961 h 961"/>
                <a:gd name="T6" fmla="*/ 0 w 41"/>
                <a:gd name="T7" fmla="*/ 0 h 9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961"/>
                <a:gd name="T14" fmla="*/ 41 w 41"/>
                <a:gd name="T15" fmla="*/ 961 h 9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961">
                  <a:moveTo>
                    <a:pt x="0" y="0"/>
                  </a:moveTo>
                  <a:lnTo>
                    <a:pt x="41" y="356"/>
                  </a:lnTo>
                  <a:lnTo>
                    <a:pt x="0" y="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24" name="Line 134"/>
            <p:cNvSpPr>
              <a:spLocks noChangeShapeType="1"/>
            </p:cNvSpPr>
            <p:nvPr/>
          </p:nvSpPr>
          <p:spPr bwMode="auto">
            <a:xfrm>
              <a:off x="3130" y="1741"/>
              <a:ext cx="2013" cy="1"/>
            </a:xfrm>
            <a:prstGeom prst="line">
              <a:avLst/>
            </a:prstGeom>
            <a:noFill/>
            <a:ln w="20638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25" name="Line 135"/>
            <p:cNvSpPr>
              <a:spLocks noChangeShapeType="1"/>
            </p:cNvSpPr>
            <p:nvPr/>
          </p:nvSpPr>
          <p:spPr bwMode="auto">
            <a:xfrm>
              <a:off x="2261" y="1096"/>
              <a:ext cx="20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26" name="Freeform 136"/>
            <p:cNvSpPr>
              <a:spLocks/>
            </p:cNvSpPr>
            <p:nvPr/>
          </p:nvSpPr>
          <p:spPr bwMode="auto">
            <a:xfrm>
              <a:off x="2200" y="1009"/>
              <a:ext cx="61" cy="269"/>
            </a:xfrm>
            <a:custGeom>
              <a:avLst/>
              <a:gdLst>
                <a:gd name="T0" fmla="*/ 0 w 61"/>
                <a:gd name="T1" fmla="*/ 0 h 269"/>
                <a:gd name="T2" fmla="*/ 61 w 61"/>
                <a:gd name="T3" fmla="*/ 94 h 269"/>
                <a:gd name="T4" fmla="*/ 7 w 61"/>
                <a:gd name="T5" fmla="*/ 269 h 269"/>
                <a:gd name="T6" fmla="*/ 0 w 61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269"/>
                <a:gd name="T14" fmla="*/ 61 w 61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269">
                  <a:moveTo>
                    <a:pt x="0" y="0"/>
                  </a:moveTo>
                  <a:lnTo>
                    <a:pt x="61" y="94"/>
                  </a:lnTo>
                  <a:lnTo>
                    <a:pt x="7" y="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27" name="Rectangle 138"/>
            <p:cNvSpPr>
              <a:spLocks noChangeArrowheads="1"/>
            </p:cNvSpPr>
            <p:nvPr/>
          </p:nvSpPr>
          <p:spPr bwMode="auto">
            <a:xfrm>
              <a:off x="1898" y="841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1600</a:t>
              </a:r>
              <a:endParaRPr lang="en-US"/>
            </a:p>
          </p:txBody>
        </p:sp>
        <p:sp>
          <p:nvSpPr>
            <p:cNvPr id="43028" name="Rectangle 139"/>
            <p:cNvSpPr>
              <a:spLocks noChangeArrowheads="1"/>
            </p:cNvSpPr>
            <p:nvPr/>
          </p:nvSpPr>
          <p:spPr bwMode="auto">
            <a:xfrm>
              <a:off x="1911" y="1204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1400</a:t>
              </a:r>
              <a:endParaRPr lang="en-US"/>
            </a:p>
          </p:txBody>
        </p:sp>
        <p:sp>
          <p:nvSpPr>
            <p:cNvPr id="43029" name="Line 140"/>
            <p:cNvSpPr>
              <a:spLocks noChangeShapeType="1"/>
            </p:cNvSpPr>
            <p:nvPr/>
          </p:nvSpPr>
          <p:spPr bwMode="auto">
            <a:xfrm>
              <a:off x="2193" y="1264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30" name="Line 141"/>
            <p:cNvSpPr>
              <a:spLocks noChangeShapeType="1"/>
            </p:cNvSpPr>
            <p:nvPr/>
          </p:nvSpPr>
          <p:spPr bwMode="auto">
            <a:xfrm>
              <a:off x="2193" y="1634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31" name="Line 142"/>
            <p:cNvSpPr>
              <a:spLocks noChangeShapeType="1"/>
            </p:cNvSpPr>
            <p:nvPr/>
          </p:nvSpPr>
          <p:spPr bwMode="auto">
            <a:xfrm>
              <a:off x="2193" y="2003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32" name="Line 143"/>
            <p:cNvSpPr>
              <a:spLocks noChangeShapeType="1"/>
            </p:cNvSpPr>
            <p:nvPr/>
          </p:nvSpPr>
          <p:spPr bwMode="auto">
            <a:xfrm>
              <a:off x="2193" y="2373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33" name="Line 144"/>
            <p:cNvSpPr>
              <a:spLocks noChangeShapeType="1"/>
            </p:cNvSpPr>
            <p:nvPr/>
          </p:nvSpPr>
          <p:spPr bwMode="auto">
            <a:xfrm>
              <a:off x="2193" y="2743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34" name="Rectangle 145"/>
            <p:cNvSpPr>
              <a:spLocks noChangeArrowheads="1"/>
            </p:cNvSpPr>
            <p:nvPr/>
          </p:nvSpPr>
          <p:spPr bwMode="auto">
            <a:xfrm>
              <a:off x="1904" y="1567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1200</a:t>
              </a:r>
              <a:endParaRPr lang="en-US"/>
            </a:p>
          </p:txBody>
        </p:sp>
        <p:sp>
          <p:nvSpPr>
            <p:cNvPr id="43035" name="Rectangle 146"/>
            <p:cNvSpPr>
              <a:spLocks noChangeArrowheads="1"/>
            </p:cNvSpPr>
            <p:nvPr/>
          </p:nvSpPr>
          <p:spPr bwMode="auto">
            <a:xfrm>
              <a:off x="1911" y="1943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1000</a:t>
              </a:r>
              <a:endParaRPr lang="en-US"/>
            </a:p>
          </p:txBody>
        </p:sp>
        <p:sp>
          <p:nvSpPr>
            <p:cNvPr id="43036" name="Rectangle 147"/>
            <p:cNvSpPr>
              <a:spLocks noChangeArrowheads="1"/>
            </p:cNvSpPr>
            <p:nvPr/>
          </p:nvSpPr>
          <p:spPr bwMode="auto">
            <a:xfrm>
              <a:off x="1972" y="2319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800</a:t>
              </a:r>
              <a:endParaRPr lang="en-US"/>
            </a:p>
          </p:txBody>
        </p:sp>
        <p:sp>
          <p:nvSpPr>
            <p:cNvPr id="43037" name="Rectangle 148"/>
            <p:cNvSpPr>
              <a:spLocks noChangeArrowheads="1"/>
            </p:cNvSpPr>
            <p:nvPr/>
          </p:nvSpPr>
          <p:spPr bwMode="auto">
            <a:xfrm>
              <a:off x="1972" y="2689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600</a:t>
              </a:r>
              <a:endParaRPr lang="en-US"/>
            </a:p>
          </p:txBody>
        </p:sp>
        <p:sp>
          <p:nvSpPr>
            <p:cNvPr id="43038" name="Rectangle 149"/>
            <p:cNvSpPr>
              <a:spLocks noChangeArrowheads="1"/>
            </p:cNvSpPr>
            <p:nvPr/>
          </p:nvSpPr>
          <p:spPr bwMode="auto">
            <a:xfrm>
              <a:off x="1978" y="3032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400</a:t>
              </a:r>
              <a:endParaRPr lang="en-US"/>
            </a:p>
          </p:txBody>
        </p:sp>
        <p:sp>
          <p:nvSpPr>
            <p:cNvPr id="43039" name="Rectangle 150"/>
            <p:cNvSpPr>
              <a:spLocks noChangeArrowheads="1"/>
            </p:cNvSpPr>
            <p:nvPr/>
          </p:nvSpPr>
          <p:spPr bwMode="auto">
            <a:xfrm>
              <a:off x="2167" y="311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43040" name="Rectangle 151"/>
            <p:cNvSpPr>
              <a:spLocks noChangeArrowheads="1"/>
            </p:cNvSpPr>
            <p:nvPr/>
          </p:nvSpPr>
          <p:spPr bwMode="auto">
            <a:xfrm>
              <a:off x="2610" y="311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3041" name="Rectangle 152"/>
            <p:cNvSpPr>
              <a:spLocks noChangeArrowheads="1"/>
            </p:cNvSpPr>
            <p:nvPr/>
          </p:nvSpPr>
          <p:spPr bwMode="auto">
            <a:xfrm>
              <a:off x="3054" y="311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43042" name="Rectangle 153"/>
            <p:cNvSpPr>
              <a:spLocks noChangeArrowheads="1"/>
            </p:cNvSpPr>
            <p:nvPr/>
          </p:nvSpPr>
          <p:spPr bwMode="auto">
            <a:xfrm>
              <a:off x="3490" y="311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3043" name="Rectangle 154"/>
            <p:cNvSpPr>
              <a:spLocks noChangeArrowheads="1"/>
            </p:cNvSpPr>
            <p:nvPr/>
          </p:nvSpPr>
          <p:spPr bwMode="auto">
            <a:xfrm>
              <a:off x="3927" y="311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43044" name="Rectangle 155"/>
            <p:cNvSpPr>
              <a:spLocks noChangeArrowheads="1"/>
            </p:cNvSpPr>
            <p:nvPr/>
          </p:nvSpPr>
          <p:spPr bwMode="auto">
            <a:xfrm>
              <a:off x="4364" y="311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43045" name="Rectangle 156"/>
            <p:cNvSpPr>
              <a:spLocks noChangeArrowheads="1"/>
            </p:cNvSpPr>
            <p:nvPr/>
          </p:nvSpPr>
          <p:spPr bwMode="auto">
            <a:xfrm>
              <a:off x="4807" y="311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43046" name="Rectangle 157"/>
            <p:cNvSpPr>
              <a:spLocks noChangeArrowheads="1"/>
            </p:cNvSpPr>
            <p:nvPr/>
          </p:nvSpPr>
          <p:spPr bwMode="auto">
            <a:xfrm>
              <a:off x="5056" y="3119"/>
              <a:ext cx="1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6.7</a:t>
              </a:r>
              <a:endParaRPr lang="en-US"/>
            </a:p>
          </p:txBody>
        </p:sp>
        <p:sp>
          <p:nvSpPr>
            <p:cNvPr id="43047" name="Rectangle 158"/>
            <p:cNvSpPr>
              <a:spLocks noChangeArrowheads="1"/>
            </p:cNvSpPr>
            <p:nvPr/>
          </p:nvSpPr>
          <p:spPr bwMode="auto">
            <a:xfrm>
              <a:off x="3779" y="1143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</a:t>
              </a:r>
              <a:endParaRPr lang="en-US"/>
            </a:p>
          </p:txBody>
        </p:sp>
        <p:sp>
          <p:nvSpPr>
            <p:cNvPr id="43048" name="Rectangle 159"/>
            <p:cNvSpPr>
              <a:spLocks noChangeArrowheads="1"/>
            </p:cNvSpPr>
            <p:nvPr/>
          </p:nvSpPr>
          <p:spPr bwMode="auto">
            <a:xfrm>
              <a:off x="2576" y="1453"/>
              <a:ext cx="1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g </a:t>
              </a:r>
              <a:endParaRPr lang="en-US"/>
            </a:p>
          </p:txBody>
        </p:sp>
        <p:sp>
          <p:nvSpPr>
            <p:cNvPr id="43049" name="Rectangle 160"/>
            <p:cNvSpPr>
              <a:spLocks noChangeArrowheads="1"/>
            </p:cNvSpPr>
            <p:nvPr/>
          </p:nvSpPr>
          <p:spPr bwMode="auto">
            <a:xfrm>
              <a:off x="2225" y="1660"/>
              <a:ext cx="7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(austenite)</a:t>
              </a:r>
              <a:endParaRPr lang="en-US"/>
            </a:p>
          </p:txBody>
        </p:sp>
        <p:sp>
          <p:nvSpPr>
            <p:cNvPr id="43050" name="Line 161"/>
            <p:cNvSpPr>
              <a:spLocks noChangeShapeType="1"/>
            </p:cNvSpPr>
            <p:nvPr/>
          </p:nvSpPr>
          <p:spPr bwMode="auto">
            <a:xfrm flipV="1">
              <a:off x="2644" y="3045"/>
              <a:ext cx="1" cy="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51" name="Line 162"/>
            <p:cNvSpPr>
              <a:spLocks noChangeShapeType="1"/>
            </p:cNvSpPr>
            <p:nvPr/>
          </p:nvSpPr>
          <p:spPr bwMode="auto">
            <a:xfrm flipV="1">
              <a:off x="3080" y="3045"/>
              <a:ext cx="1" cy="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52" name="Line 163"/>
            <p:cNvSpPr>
              <a:spLocks noChangeShapeType="1"/>
            </p:cNvSpPr>
            <p:nvPr/>
          </p:nvSpPr>
          <p:spPr bwMode="auto">
            <a:xfrm flipV="1">
              <a:off x="3511" y="3045"/>
              <a:ext cx="1" cy="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53" name="Line 164"/>
            <p:cNvSpPr>
              <a:spLocks noChangeShapeType="1"/>
            </p:cNvSpPr>
            <p:nvPr/>
          </p:nvSpPr>
          <p:spPr bwMode="auto">
            <a:xfrm flipV="1">
              <a:off x="3941" y="3045"/>
              <a:ext cx="1" cy="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54" name="Line 165"/>
            <p:cNvSpPr>
              <a:spLocks noChangeShapeType="1"/>
            </p:cNvSpPr>
            <p:nvPr/>
          </p:nvSpPr>
          <p:spPr bwMode="auto">
            <a:xfrm flipV="1">
              <a:off x="4391" y="3045"/>
              <a:ext cx="1" cy="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55" name="Line 166"/>
            <p:cNvSpPr>
              <a:spLocks noChangeShapeType="1"/>
            </p:cNvSpPr>
            <p:nvPr/>
          </p:nvSpPr>
          <p:spPr bwMode="auto">
            <a:xfrm flipV="1">
              <a:off x="4848" y="3045"/>
              <a:ext cx="1" cy="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56" name="Rectangle 167"/>
            <p:cNvSpPr>
              <a:spLocks noChangeArrowheads="1"/>
            </p:cNvSpPr>
            <p:nvPr/>
          </p:nvSpPr>
          <p:spPr bwMode="auto">
            <a:xfrm>
              <a:off x="2986" y="1405"/>
              <a:ext cx="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/>
            </a:p>
          </p:txBody>
        </p:sp>
        <p:sp>
          <p:nvSpPr>
            <p:cNvPr id="43057" name="Rectangle 168"/>
            <p:cNvSpPr>
              <a:spLocks noChangeArrowheads="1"/>
            </p:cNvSpPr>
            <p:nvPr/>
          </p:nvSpPr>
          <p:spPr bwMode="auto">
            <a:xfrm>
              <a:off x="3072" y="141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+L</a:t>
              </a:r>
              <a:endParaRPr lang="en-US"/>
            </a:p>
          </p:txBody>
        </p:sp>
        <p:sp>
          <p:nvSpPr>
            <p:cNvPr id="43058" name="Rectangle 169"/>
            <p:cNvSpPr>
              <a:spLocks noChangeArrowheads="1"/>
            </p:cNvSpPr>
            <p:nvPr/>
          </p:nvSpPr>
          <p:spPr bwMode="auto">
            <a:xfrm>
              <a:off x="3813" y="2010"/>
              <a:ext cx="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/>
            </a:p>
          </p:txBody>
        </p:sp>
        <p:sp>
          <p:nvSpPr>
            <p:cNvPr id="43059" name="Rectangle 170"/>
            <p:cNvSpPr>
              <a:spLocks noChangeArrowheads="1"/>
            </p:cNvSpPr>
            <p:nvPr/>
          </p:nvSpPr>
          <p:spPr bwMode="auto">
            <a:xfrm>
              <a:off x="3892" y="2016"/>
              <a:ext cx="4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+Fe</a:t>
              </a:r>
              <a:r>
                <a:rPr lang="en-US" baseline="-25000">
                  <a:solidFill>
                    <a:srgbClr val="000000"/>
                  </a:solidFill>
                </a:rPr>
                <a:t>3</a:t>
              </a: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grpSp>
          <p:nvGrpSpPr>
            <p:cNvPr id="43060" name="Group 339"/>
            <p:cNvGrpSpPr>
              <a:grpSpLocks/>
            </p:cNvGrpSpPr>
            <p:nvPr/>
          </p:nvGrpSpPr>
          <p:grpSpPr bwMode="auto">
            <a:xfrm>
              <a:off x="3909" y="2723"/>
              <a:ext cx="555" cy="198"/>
              <a:chOff x="3918" y="2768"/>
              <a:chExt cx="555" cy="198"/>
            </a:xfrm>
          </p:grpSpPr>
          <p:sp>
            <p:nvSpPr>
              <p:cNvPr id="43158" name="Rectangle 171"/>
              <p:cNvSpPr>
                <a:spLocks noChangeArrowheads="1"/>
              </p:cNvSpPr>
              <p:nvPr/>
            </p:nvSpPr>
            <p:spPr bwMode="auto">
              <a:xfrm>
                <a:off x="3918" y="2768"/>
                <a:ext cx="10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  <p:sp>
            <p:nvSpPr>
              <p:cNvPr id="43159" name="Rectangle 172"/>
              <p:cNvSpPr>
                <a:spLocks noChangeArrowheads="1"/>
              </p:cNvSpPr>
              <p:nvPr/>
            </p:nvSpPr>
            <p:spPr bwMode="auto">
              <a:xfrm>
                <a:off x="4019" y="2774"/>
                <a:ext cx="45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+Fe</a:t>
                </a:r>
                <a:r>
                  <a:rPr lang="en-US" sz="2000" baseline="-25000">
                    <a:solidFill>
                      <a:srgbClr val="000000"/>
                    </a:solidFill>
                  </a:rPr>
                  <a:t>3</a:t>
                </a:r>
                <a:r>
                  <a:rPr lang="en-US" sz="2000">
                    <a:solidFill>
                      <a:srgbClr val="000000"/>
                    </a:solidFill>
                  </a:rPr>
                  <a:t>C</a:t>
                </a:r>
                <a:endParaRPr lang="en-US"/>
              </a:p>
            </p:txBody>
          </p:sp>
        </p:grpSp>
        <p:sp>
          <p:nvSpPr>
            <p:cNvPr id="43061" name="Rectangle 173"/>
            <p:cNvSpPr>
              <a:spLocks noChangeArrowheads="1"/>
            </p:cNvSpPr>
            <p:nvPr/>
          </p:nvSpPr>
          <p:spPr bwMode="auto">
            <a:xfrm rot="3360000">
              <a:off x="2222" y="2184"/>
              <a:ext cx="1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/>
            </a:p>
          </p:txBody>
        </p:sp>
        <p:sp>
          <p:nvSpPr>
            <p:cNvPr id="43062" name="Rectangle 174"/>
            <p:cNvSpPr>
              <a:spLocks noChangeArrowheads="1"/>
            </p:cNvSpPr>
            <p:nvPr/>
          </p:nvSpPr>
          <p:spPr bwMode="auto">
            <a:xfrm rot="3360000">
              <a:off x="2279" y="2266"/>
              <a:ext cx="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+</a:t>
              </a:r>
              <a:endParaRPr lang="en-US"/>
            </a:p>
          </p:txBody>
        </p:sp>
        <p:sp>
          <p:nvSpPr>
            <p:cNvPr id="43063" name="Rectangle 175"/>
            <p:cNvSpPr>
              <a:spLocks noChangeArrowheads="1"/>
            </p:cNvSpPr>
            <p:nvPr/>
          </p:nvSpPr>
          <p:spPr bwMode="auto">
            <a:xfrm rot="3360000">
              <a:off x="2344" y="2323"/>
              <a:ext cx="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/>
            </a:p>
          </p:txBody>
        </p:sp>
        <p:sp>
          <p:nvSpPr>
            <p:cNvPr id="43064" name="Rectangle 176"/>
            <p:cNvSpPr>
              <a:spLocks noChangeArrowheads="1"/>
            </p:cNvSpPr>
            <p:nvPr/>
          </p:nvSpPr>
          <p:spPr bwMode="auto">
            <a:xfrm>
              <a:off x="4566" y="1573"/>
              <a:ext cx="4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L+Fe</a:t>
              </a:r>
              <a:r>
                <a:rPr lang="en-US" baseline="-25000">
                  <a:solidFill>
                    <a:srgbClr val="000000"/>
                  </a:solidFill>
                </a:rPr>
                <a:t>3</a:t>
              </a: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43065" name="Rectangle 177"/>
            <p:cNvSpPr>
              <a:spLocks noChangeArrowheads="1"/>
            </p:cNvSpPr>
            <p:nvPr/>
          </p:nvSpPr>
          <p:spPr bwMode="auto">
            <a:xfrm>
              <a:off x="1999" y="948"/>
              <a:ext cx="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66CC00"/>
                  </a:solidFill>
                  <a:latin typeface="Symbol" pitchFamily="18" charset="2"/>
                </a:rPr>
                <a:t>d</a:t>
              </a:r>
              <a:endParaRPr lang="en-US"/>
            </a:p>
          </p:txBody>
        </p:sp>
        <p:sp>
          <p:nvSpPr>
            <p:cNvPr id="43066" name="Rectangle 178"/>
            <p:cNvSpPr>
              <a:spLocks noChangeArrowheads="1"/>
            </p:cNvSpPr>
            <p:nvPr/>
          </p:nvSpPr>
          <p:spPr bwMode="auto">
            <a:xfrm>
              <a:off x="2093" y="3240"/>
              <a:ext cx="22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(Fe)</a:t>
              </a:r>
              <a:endParaRPr lang="en-US"/>
            </a:p>
          </p:txBody>
        </p:sp>
        <p:sp>
          <p:nvSpPr>
            <p:cNvPr id="43067" name="Rectangle 179"/>
            <p:cNvSpPr>
              <a:spLocks noChangeArrowheads="1"/>
            </p:cNvSpPr>
            <p:nvPr/>
          </p:nvSpPr>
          <p:spPr bwMode="auto">
            <a:xfrm>
              <a:off x="4586" y="3233"/>
              <a:ext cx="65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</a:t>
              </a:r>
              <a:r>
                <a:rPr lang="en-US" baseline="-25000">
                  <a:solidFill>
                    <a:srgbClr val="000000"/>
                  </a:solidFill>
                </a:rPr>
                <a:t>o</a:t>
              </a:r>
              <a:r>
                <a:rPr lang="en-US">
                  <a:solidFill>
                    <a:srgbClr val="000000"/>
                  </a:solidFill>
                </a:rPr>
                <a:t>, wt% C</a:t>
              </a:r>
              <a:endParaRPr lang="en-US" sz="2000"/>
            </a:p>
          </p:txBody>
        </p:sp>
        <p:grpSp>
          <p:nvGrpSpPr>
            <p:cNvPr id="43068" name="Group 180"/>
            <p:cNvGrpSpPr>
              <a:grpSpLocks/>
            </p:cNvGrpSpPr>
            <p:nvPr/>
          </p:nvGrpSpPr>
          <p:grpSpPr bwMode="auto">
            <a:xfrm>
              <a:off x="2066" y="1062"/>
              <a:ext cx="161" cy="61"/>
              <a:chOff x="2075" y="1107"/>
              <a:chExt cx="161" cy="61"/>
            </a:xfrm>
          </p:grpSpPr>
          <p:sp>
            <p:nvSpPr>
              <p:cNvPr id="43156" name="Freeform 181"/>
              <p:cNvSpPr>
                <a:spLocks/>
              </p:cNvSpPr>
              <p:nvPr/>
            </p:nvSpPr>
            <p:spPr bwMode="auto">
              <a:xfrm>
                <a:off x="2155" y="1107"/>
                <a:ext cx="81" cy="61"/>
              </a:xfrm>
              <a:custGeom>
                <a:avLst/>
                <a:gdLst>
                  <a:gd name="T0" fmla="*/ 81 w 81"/>
                  <a:gd name="T1" fmla="*/ 54 h 61"/>
                  <a:gd name="T2" fmla="*/ 0 w 81"/>
                  <a:gd name="T3" fmla="*/ 61 h 61"/>
                  <a:gd name="T4" fmla="*/ 34 w 81"/>
                  <a:gd name="T5" fmla="*/ 41 h 61"/>
                  <a:gd name="T6" fmla="*/ 21 w 81"/>
                  <a:gd name="T7" fmla="*/ 0 h 61"/>
                  <a:gd name="T8" fmla="*/ 81 w 81"/>
                  <a:gd name="T9" fmla="*/ 54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61"/>
                  <a:gd name="T17" fmla="*/ 81 w 8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61">
                    <a:moveTo>
                      <a:pt x="81" y="54"/>
                    </a:moveTo>
                    <a:lnTo>
                      <a:pt x="0" y="61"/>
                    </a:lnTo>
                    <a:lnTo>
                      <a:pt x="34" y="41"/>
                    </a:lnTo>
                    <a:lnTo>
                      <a:pt x="21" y="0"/>
                    </a:lnTo>
                    <a:lnTo>
                      <a:pt x="81" y="54"/>
                    </a:lnTo>
                    <a:close/>
                  </a:path>
                </a:pathLst>
              </a:custGeom>
              <a:solidFill>
                <a:srgbClr val="66CC00"/>
              </a:solidFill>
              <a:ln w="11113">
                <a:solidFill>
                  <a:srgbClr val="66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157" name="Line 182"/>
              <p:cNvSpPr>
                <a:spLocks noChangeShapeType="1"/>
              </p:cNvSpPr>
              <p:nvPr/>
            </p:nvSpPr>
            <p:spPr bwMode="auto">
              <a:xfrm>
                <a:off x="2075" y="1107"/>
                <a:ext cx="114" cy="41"/>
              </a:xfrm>
              <a:prstGeom prst="line">
                <a:avLst/>
              </a:prstGeom>
              <a:noFill/>
              <a:ln w="11113">
                <a:solidFill>
                  <a:srgbClr val="66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3069" name="Rectangle 183"/>
            <p:cNvSpPr>
              <a:spLocks noChangeArrowheads="1"/>
            </p:cNvSpPr>
            <p:nvPr/>
          </p:nvSpPr>
          <p:spPr bwMode="auto">
            <a:xfrm>
              <a:off x="3403" y="1614"/>
              <a:ext cx="4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777777"/>
                  </a:solidFill>
                </a:rPr>
                <a:t>1148°C</a:t>
              </a:r>
              <a:endParaRPr lang="en-US"/>
            </a:p>
          </p:txBody>
        </p:sp>
        <p:sp>
          <p:nvSpPr>
            <p:cNvPr id="43070" name="Rectangle 185"/>
            <p:cNvSpPr>
              <a:spLocks noChangeArrowheads="1"/>
            </p:cNvSpPr>
            <p:nvPr/>
          </p:nvSpPr>
          <p:spPr bwMode="auto">
            <a:xfrm>
              <a:off x="2059" y="2353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CCCC"/>
                  </a:solidFill>
                  <a:latin typeface="Symbol" pitchFamily="18" charset="2"/>
                </a:rPr>
                <a:t>a</a:t>
              </a:r>
              <a:endParaRPr lang="en-US"/>
            </a:p>
          </p:txBody>
        </p:sp>
        <p:grpSp>
          <p:nvGrpSpPr>
            <p:cNvPr id="43071" name="Group 55"/>
            <p:cNvGrpSpPr>
              <a:grpSpLocks/>
            </p:cNvGrpSpPr>
            <p:nvPr/>
          </p:nvGrpSpPr>
          <p:grpSpPr bwMode="auto">
            <a:xfrm>
              <a:off x="3757" y="2335"/>
              <a:ext cx="1033" cy="171"/>
              <a:chOff x="2921" y="2405"/>
              <a:chExt cx="1033" cy="171"/>
            </a:xfrm>
          </p:grpSpPr>
          <p:sp>
            <p:nvSpPr>
              <p:cNvPr id="43154" name="Rectangle 56"/>
              <p:cNvSpPr>
                <a:spLocks noChangeArrowheads="1"/>
              </p:cNvSpPr>
              <p:nvPr/>
            </p:nvSpPr>
            <p:spPr bwMode="auto">
              <a:xfrm>
                <a:off x="2921" y="2405"/>
                <a:ext cx="5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CC6600"/>
                    </a:solidFill>
                  </a:rPr>
                  <a:t>727°C = T</a:t>
                </a:r>
                <a:endParaRPr lang="en-US"/>
              </a:p>
            </p:txBody>
          </p:sp>
          <p:sp>
            <p:nvSpPr>
              <p:cNvPr id="43155" name="Rectangle 57"/>
              <p:cNvSpPr>
                <a:spLocks noChangeArrowheads="1"/>
              </p:cNvSpPr>
              <p:nvPr/>
            </p:nvSpPr>
            <p:spPr bwMode="auto">
              <a:xfrm>
                <a:off x="3467" y="2432"/>
                <a:ext cx="48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CC6600"/>
                    </a:solidFill>
                  </a:rPr>
                  <a:t>eutectoid</a:t>
                </a:r>
                <a:endParaRPr lang="en-US"/>
              </a:p>
            </p:txBody>
          </p:sp>
        </p:grpSp>
        <p:sp>
          <p:nvSpPr>
            <p:cNvPr id="43072" name="Line 437"/>
            <p:cNvSpPr>
              <a:spLocks noChangeShapeType="1"/>
            </p:cNvSpPr>
            <p:nvPr/>
          </p:nvSpPr>
          <p:spPr bwMode="auto">
            <a:xfrm>
              <a:off x="5137" y="1528"/>
              <a:ext cx="0" cy="157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3073" name="Group 341"/>
            <p:cNvGrpSpPr>
              <a:grpSpLocks/>
            </p:cNvGrpSpPr>
            <p:nvPr/>
          </p:nvGrpSpPr>
          <p:grpSpPr bwMode="auto">
            <a:xfrm>
              <a:off x="3123" y="1504"/>
              <a:ext cx="2016" cy="1905"/>
              <a:chOff x="3123" y="1504"/>
              <a:chExt cx="2016" cy="1905"/>
            </a:xfrm>
          </p:grpSpPr>
          <p:grpSp>
            <p:nvGrpSpPr>
              <p:cNvPr id="43142" name="Group 342"/>
              <p:cNvGrpSpPr>
                <a:grpSpLocks/>
              </p:cNvGrpSpPr>
              <p:nvPr/>
            </p:nvGrpSpPr>
            <p:grpSpPr bwMode="auto">
              <a:xfrm>
                <a:off x="3123" y="1504"/>
                <a:ext cx="2016" cy="538"/>
                <a:chOff x="3123" y="1504"/>
                <a:chExt cx="2016" cy="538"/>
              </a:xfrm>
            </p:grpSpPr>
            <p:sp>
              <p:nvSpPr>
                <p:cNvPr id="43146" name="Oval 343"/>
                <p:cNvSpPr>
                  <a:spLocks noChangeArrowheads="1"/>
                </p:cNvSpPr>
                <p:nvPr/>
              </p:nvSpPr>
              <p:spPr bwMode="auto">
                <a:xfrm>
                  <a:off x="4084" y="1746"/>
                  <a:ext cx="54" cy="54"/>
                </a:xfrm>
                <a:prstGeom prst="ellipse">
                  <a:avLst/>
                </a:prstGeom>
                <a:solidFill>
                  <a:srgbClr val="99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47" name="Rectangle 344"/>
                <p:cNvSpPr>
                  <a:spLocks noChangeArrowheads="1"/>
                </p:cNvSpPr>
                <p:nvPr/>
              </p:nvSpPr>
              <p:spPr bwMode="auto">
                <a:xfrm>
                  <a:off x="4138" y="1504"/>
                  <a:ext cx="12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rgbClr val="9900CC"/>
                      </a:solidFill>
                    </a:rPr>
                    <a:t>A</a:t>
                  </a:r>
                  <a:endParaRPr lang="en-US"/>
                </a:p>
              </p:txBody>
            </p:sp>
            <p:sp>
              <p:nvSpPr>
                <p:cNvPr id="43148" name="Line 345"/>
                <p:cNvSpPr>
                  <a:spLocks noChangeShapeType="1"/>
                </p:cNvSpPr>
                <p:nvPr/>
              </p:nvSpPr>
              <p:spPr bwMode="auto">
                <a:xfrm>
                  <a:off x="3123" y="1813"/>
                  <a:ext cx="981" cy="1"/>
                </a:xfrm>
                <a:prstGeom prst="line">
                  <a:avLst/>
                </a:prstGeom>
                <a:noFill/>
                <a:ln w="31750">
                  <a:solidFill>
                    <a:srgbClr val="99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3149" name="Line 346"/>
                <p:cNvSpPr>
                  <a:spLocks noChangeShapeType="1"/>
                </p:cNvSpPr>
                <p:nvPr/>
              </p:nvSpPr>
              <p:spPr bwMode="auto">
                <a:xfrm>
                  <a:off x="4111" y="1813"/>
                  <a:ext cx="1028" cy="1"/>
                </a:xfrm>
                <a:prstGeom prst="line">
                  <a:avLst/>
                </a:prstGeom>
                <a:noFill/>
                <a:ln w="3175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3150" name="Rectangle 347"/>
                <p:cNvSpPr>
                  <a:spLocks noChangeArrowheads="1"/>
                </p:cNvSpPr>
                <p:nvPr/>
              </p:nvSpPr>
              <p:spPr bwMode="auto">
                <a:xfrm>
                  <a:off x="4581" y="1804"/>
                  <a:ext cx="10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DD0000"/>
                      </a:solidFill>
                    </a:rPr>
                    <a:t>S</a:t>
                  </a:r>
                  <a:endParaRPr lang="en-US"/>
                </a:p>
              </p:txBody>
            </p:sp>
            <p:sp>
              <p:nvSpPr>
                <p:cNvPr id="43151" name="Rectangle 348"/>
                <p:cNvSpPr>
                  <a:spLocks noChangeArrowheads="1"/>
                </p:cNvSpPr>
                <p:nvPr/>
              </p:nvSpPr>
              <p:spPr bwMode="auto">
                <a:xfrm>
                  <a:off x="3472" y="1804"/>
                  <a:ext cx="116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9966FF"/>
                      </a:solidFill>
                    </a:rPr>
                    <a:t>R</a:t>
                  </a:r>
                  <a:endParaRPr lang="en-US"/>
                </a:p>
              </p:txBody>
            </p:sp>
            <p:sp>
              <p:nvSpPr>
                <p:cNvPr id="43152" name="Line 349"/>
                <p:cNvSpPr>
                  <a:spLocks noChangeShapeType="1"/>
                </p:cNvSpPr>
                <p:nvPr/>
              </p:nvSpPr>
              <p:spPr bwMode="auto">
                <a:xfrm>
                  <a:off x="4111" y="1554"/>
                  <a:ext cx="0" cy="488"/>
                </a:xfrm>
                <a:prstGeom prst="line">
                  <a:avLst/>
                </a:prstGeom>
                <a:noFill/>
                <a:ln w="19050">
                  <a:solidFill>
                    <a:srgbClr val="990099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3153" name="Oval 350"/>
                <p:cNvSpPr>
                  <a:spLocks noChangeArrowheads="1"/>
                </p:cNvSpPr>
                <p:nvPr/>
              </p:nvSpPr>
              <p:spPr bwMode="auto">
                <a:xfrm>
                  <a:off x="4084" y="1796"/>
                  <a:ext cx="54" cy="5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43" name="Group 351"/>
              <p:cNvGrpSpPr>
                <a:grpSpLocks/>
              </p:cNvGrpSpPr>
              <p:nvPr/>
            </p:nvGrpSpPr>
            <p:grpSpPr bwMode="auto">
              <a:xfrm>
                <a:off x="4003" y="3043"/>
                <a:ext cx="311" cy="366"/>
                <a:chOff x="4003" y="3043"/>
                <a:chExt cx="311" cy="366"/>
              </a:xfrm>
            </p:grpSpPr>
            <p:sp>
              <p:nvSpPr>
                <p:cNvPr id="43144" name="Rectangle 352"/>
                <p:cNvSpPr>
                  <a:spLocks noChangeArrowheads="1"/>
                </p:cNvSpPr>
                <p:nvPr/>
              </p:nvSpPr>
              <p:spPr bwMode="auto">
                <a:xfrm>
                  <a:off x="4003" y="3217"/>
                  <a:ext cx="31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9900CC"/>
                      </a:solidFill>
                    </a:rPr>
                    <a:t>4.30</a:t>
                  </a:r>
                  <a:endParaRPr lang="en-US"/>
                </a:p>
              </p:txBody>
            </p:sp>
            <p:sp>
              <p:nvSpPr>
                <p:cNvPr id="43145" name="Line 353"/>
                <p:cNvSpPr>
                  <a:spLocks noChangeShapeType="1"/>
                </p:cNvSpPr>
                <p:nvPr/>
              </p:nvSpPr>
              <p:spPr bwMode="auto">
                <a:xfrm>
                  <a:off x="4104" y="3043"/>
                  <a:ext cx="1" cy="148"/>
                </a:xfrm>
                <a:prstGeom prst="line">
                  <a:avLst/>
                </a:prstGeom>
                <a:noFill/>
                <a:ln w="31750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43074" name="Group 372"/>
            <p:cNvGrpSpPr>
              <a:grpSpLocks/>
            </p:cNvGrpSpPr>
            <p:nvPr/>
          </p:nvGrpSpPr>
          <p:grpSpPr bwMode="auto">
            <a:xfrm>
              <a:off x="2541" y="1975"/>
              <a:ext cx="871" cy="393"/>
              <a:chOff x="2867" y="1995"/>
              <a:chExt cx="871" cy="393"/>
            </a:xfrm>
          </p:grpSpPr>
          <p:grpSp>
            <p:nvGrpSpPr>
              <p:cNvPr id="43130" name="Group 373"/>
              <p:cNvGrpSpPr>
                <a:grpSpLocks/>
              </p:cNvGrpSpPr>
              <p:nvPr/>
            </p:nvGrpSpPr>
            <p:grpSpPr bwMode="auto">
              <a:xfrm>
                <a:off x="2867" y="2156"/>
                <a:ext cx="478" cy="161"/>
                <a:chOff x="2538" y="2129"/>
                <a:chExt cx="478" cy="161"/>
              </a:xfrm>
            </p:grpSpPr>
            <p:sp>
              <p:nvSpPr>
                <p:cNvPr id="43140" name="Freeform 374"/>
                <p:cNvSpPr>
                  <a:spLocks/>
                </p:cNvSpPr>
                <p:nvPr/>
              </p:nvSpPr>
              <p:spPr bwMode="auto">
                <a:xfrm>
                  <a:off x="2538" y="2223"/>
                  <a:ext cx="81" cy="67"/>
                </a:xfrm>
                <a:custGeom>
                  <a:avLst/>
                  <a:gdLst>
                    <a:gd name="T0" fmla="*/ 0 w 81"/>
                    <a:gd name="T1" fmla="*/ 54 h 67"/>
                    <a:gd name="T2" fmla="*/ 61 w 81"/>
                    <a:gd name="T3" fmla="*/ 0 h 67"/>
                    <a:gd name="T4" fmla="*/ 47 w 81"/>
                    <a:gd name="T5" fmla="*/ 40 h 67"/>
                    <a:gd name="T6" fmla="*/ 81 w 81"/>
                    <a:gd name="T7" fmla="*/ 67 h 67"/>
                    <a:gd name="T8" fmla="*/ 0 w 81"/>
                    <a:gd name="T9" fmla="*/ 54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67"/>
                    <a:gd name="T17" fmla="*/ 81 w 81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67">
                      <a:moveTo>
                        <a:pt x="0" y="54"/>
                      </a:moveTo>
                      <a:lnTo>
                        <a:pt x="61" y="0"/>
                      </a:lnTo>
                      <a:lnTo>
                        <a:pt x="47" y="40"/>
                      </a:lnTo>
                      <a:lnTo>
                        <a:pt x="81" y="67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3141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585" y="2129"/>
                  <a:ext cx="431" cy="134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43131" name="Group 376"/>
              <p:cNvGrpSpPr>
                <a:grpSpLocks/>
              </p:cNvGrpSpPr>
              <p:nvPr/>
            </p:nvGrpSpPr>
            <p:grpSpPr bwMode="auto">
              <a:xfrm>
                <a:off x="3354" y="1995"/>
                <a:ext cx="384" cy="393"/>
                <a:chOff x="3025" y="1968"/>
                <a:chExt cx="384" cy="393"/>
              </a:xfrm>
            </p:grpSpPr>
            <p:sp>
              <p:nvSpPr>
                <p:cNvPr id="43132" name="Oval 377"/>
                <p:cNvSpPr>
                  <a:spLocks noChangeArrowheads="1"/>
                </p:cNvSpPr>
                <p:nvPr/>
              </p:nvSpPr>
              <p:spPr bwMode="auto">
                <a:xfrm>
                  <a:off x="3025" y="1977"/>
                  <a:ext cx="384" cy="384"/>
                </a:xfrm>
                <a:prstGeom prst="ellipse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33" name="Freeform 378"/>
                <p:cNvSpPr>
                  <a:spLocks/>
                </p:cNvSpPr>
                <p:nvPr/>
              </p:nvSpPr>
              <p:spPr bwMode="auto">
                <a:xfrm>
                  <a:off x="3204" y="1981"/>
                  <a:ext cx="174" cy="285"/>
                </a:xfrm>
                <a:custGeom>
                  <a:avLst/>
                  <a:gdLst>
                    <a:gd name="T0" fmla="*/ 0 w 168"/>
                    <a:gd name="T1" fmla="*/ 0 h 282"/>
                    <a:gd name="T2" fmla="*/ 46 w 168"/>
                    <a:gd name="T3" fmla="*/ 105 h 282"/>
                    <a:gd name="T4" fmla="*/ 144 w 168"/>
                    <a:gd name="T5" fmla="*/ 229 h 282"/>
                    <a:gd name="T6" fmla="*/ 303 w 168"/>
                    <a:gd name="T7" fmla="*/ 334 h 28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282"/>
                    <a:gd name="T14" fmla="*/ 168 w 168"/>
                    <a:gd name="T15" fmla="*/ 282 h 28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282">
                      <a:moveTo>
                        <a:pt x="0" y="0"/>
                      </a:moveTo>
                      <a:lnTo>
                        <a:pt x="27" y="88"/>
                      </a:lnTo>
                      <a:lnTo>
                        <a:pt x="80" y="195"/>
                      </a:lnTo>
                      <a:lnTo>
                        <a:pt x="168" y="282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3134" name="Freeform 379"/>
                <p:cNvSpPr>
                  <a:spLocks/>
                </p:cNvSpPr>
                <p:nvPr/>
              </p:nvSpPr>
              <p:spPr bwMode="auto">
                <a:xfrm>
                  <a:off x="3036" y="2102"/>
                  <a:ext cx="215" cy="128"/>
                </a:xfrm>
                <a:custGeom>
                  <a:avLst/>
                  <a:gdLst>
                    <a:gd name="T0" fmla="*/ 0 w 215"/>
                    <a:gd name="T1" fmla="*/ 0 h 128"/>
                    <a:gd name="T2" fmla="*/ 53 w 215"/>
                    <a:gd name="T3" fmla="*/ 47 h 128"/>
                    <a:gd name="T4" fmla="*/ 114 w 215"/>
                    <a:gd name="T5" fmla="*/ 61 h 128"/>
                    <a:gd name="T6" fmla="*/ 161 w 215"/>
                    <a:gd name="T7" fmla="*/ 74 h 128"/>
                    <a:gd name="T8" fmla="*/ 201 w 215"/>
                    <a:gd name="T9" fmla="*/ 101 h 128"/>
                    <a:gd name="T10" fmla="*/ 215 w 215"/>
                    <a:gd name="T11" fmla="*/ 128 h 1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5"/>
                    <a:gd name="T19" fmla="*/ 0 h 128"/>
                    <a:gd name="T20" fmla="*/ 215 w 215"/>
                    <a:gd name="T21" fmla="*/ 128 h 12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5" h="128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14" y="61"/>
                      </a:lnTo>
                      <a:lnTo>
                        <a:pt x="161" y="74"/>
                      </a:lnTo>
                      <a:lnTo>
                        <a:pt x="201" y="101"/>
                      </a:lnTo>
                      <a:lnTo>
                        <a:pt x="215" y="128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3135" name="Freeform 380"/>
                <p:cNvSpPr>
                  <a:spLocks/>
                </p:cNvSpPr>
                <p:nvPr/>
              </p:nvSpPr>
              <p:spPr bwMode="auto">
                <a:xfrm>
                  <a:off x="3210" y="2183"/>
                  <a:ext cx="81" cy="168"/>
                </a:xfrm>
                <a:custGeom>
                  <a:avLst/>
                  <a:gdLst>
                    <a:gd name="T0" fmla="*/ 81 w 81"/>
                    <a:gd name="T1" fmla="*/ 0 h 168"/>
                    <a:gd name="T2" fmla="*/ 41 w 81"/>
                    <a:gd name="T3" fmla="*/ 47 h 168"/>
                    <a:gd name="T4" fmla="*/ 21 w 81"/>
                    <a:gd name="T5" fmla="*/ 101 h 168"/>
                    <a:gd name="T6" fmla="*/ 0 w 81"/>
                    <a:gd name="T7" fmla="*/ 168 h 1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1"/>
                    <a:gd name="T13" fmla="*/ 0 h 168"/>
                    <a:gd name="T14" fmla="*/ 81 w 81"/>
                    <a:gd name="T15" fmla="*/ 168 h 1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1" h="168">
                      <a:moveTo>
                        <a:pt x="81" y="0"/>
                      </a:moveTo>
                      <a:lnTo>
                        <a:pt x="41" y="47"/>
                      </a:lnTo>
                      <a:lnTo>
                        <a:pt x="21" y="101"/>
                      </a:lnTo>
                      <a:lnTo>
                        <a:pt x="0" y="168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3136" name="Rectangle 381"/>
                <p:cNvSpPr>
                  <a:spLocks noChangeArrowheads="1"/>
                </p:cNvSpPr>
                <p:nvPr/>
              </p:nvSpPr>
              <p:spPr bwMode="auto">
                <a:xfrm>
                  <a:off x="3083" y="2116"/>
                  <a:ext cx="66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Symbol" pitchFamily="18" charset="2"/>
                    </a:rPr>
                    <a:t>g</a:t>
                  </a:r>
                  <a:endParaRPr lang="en-US"/>
                </a:p>
              </p:txBody>
            </p:sp>
            <p:sp>
              <p:nvSpPr>
                <p:cNvPr id="43137" name="Rectangle 382"/>
                <p:cNvSpPr>
                  <a:spLocks noChangeArrowheads="1"/>
                </p:cNvSpPr>
                <p:nvPr/>
              </p:nvSpPr>
              <p:spPr bwMode="auto">
                <a:xfrm>
                  <a:off x="3257" y="2156"/>
                  <a:ext cx="66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Symbol" pitchFamily="18" charset="2"/>
                    </a:rPr>
                    <a:t>g</a:t>
                  </a:r>
                  <a:endParaRPr lang="en-US"/>
                </a:p>
              </p:txBody>
            </p:sp>
            <p:sp>
              <p:nvSpPr>
                <p:cNvPr id="43138" name="Rectangle 383"/>
                <p:cNvSpPr>
                  <a:spLocks noChangeArrowheads="1"/>
                </p:cNvSpPr>
                <p:nvPr/>
              </p:nvSpPr>
              <p:spPr bwMode="auto">
                <a:xfrm>
                  <a:off x="3278" y="1968"/>
                  <a:ext cx="66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Symbol" pitchFamily="18" charset="2"/>
                    </a:rPr>
                    <a:t>g</a:t>
                  </a:r>
                  <a:endParaRPr lang="en-US"/>
                </a:p>
              </p:txBody>
            </p:sp>
            <p:sp>
              <p:nvSpPr>
                <p:cNvPr id="43139" name="Rectangle 384"/>
                <p:cNvSpPr>
                  <a:spLocks noChangeArrowheads="1"/>
                </p:cNvSpPr>
                <p:nvPr/>
              </p:nvSpPr>
              <p:spPr bwMode="auto">
                <a:xfrm>
                  <a:off x="3103" y="1968"/>
                  <a:ext cx="66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Symbol" pitchFamily="18" charset="2"/>
                    </a:rPr>
                    <a:t>g</a:t>
                  </a:r>
                  <a:endParaRPr lang="en-US"/>
                </a:p>
              </p:txBody>
            </p:sp>
          </p:grpSp>
        </p:grpSp>
        <p:grpSp>
          <p:nvGrpSpPr>
            <p:cNvPr id="43075" name="Group 445"/>
            <p:cNvGrpSpPr>
              <a:grpSpLocks/>
            </p:cNvGrpSpPr>
            <p:nvPr/>
          </p:nvGrpSpPr>
          <p:grpSpPr bwMode="auto">
            <a:xfrm>
              <a:off x="2249" y="2597"/>
              <a:ext cx="2883" cy="192"/>
              <a:chOff x="2249" y="2597"/>
              <a:chExt cx="2883" cy="192"/>
            </a:xfrm>
          </p:grpSpPr>
          <p:sp>
            <p:nvSpPr>
              <p:cNvPr id="43126" name="Line 413"/>
              <p:cNvSpPr>
                <a:spLocks noChangeShapeType="1"/>
              </p:cNvSpPr>
              <p:nvPr/>
            </p:nvSpPr>
            <p:spPr bwMode="auto">
              <a:xfrm>
                <a:off x="2538" y="2606"/>
                <a:ext cx="2594" cy="1"/>
              </a:xfrm>
              <a:prstGeom prst="line">
                <a:avLst/>
              </a:prstGeom>
              <a:noFill/>
              <a:ln w="31750">
                <a:solidFill>
                  <a:srgbClr val="DD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127" name="Line 414"/>
              <p:cNvSpPr>
                <a:spLocks noChangeShapeType="1"/>
              </p:cNvSpPr>
              <p:nvPr/>
            </p:nvSpPr>
            <p:spPr bwMode="auto">
              <a:xfrm>
                <a:off x="2249" y="2606"/>
                <a:ext cx="263" cy="1"/>
              </a:xfrm>
              <a:prstGeom prst="line">
                <a:avLst/>
              </a:prstGeom>
              <a:noFill/>
              <a:ln w="31750">
                <a:solidFill>
                  <a:srgbClr val="00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128" name="Rectangle 415"/>
              <p:cNvSpPr>
                <a:spLocks noChangeArrowheads="1"/>
              </p:cNvSpPr>
              <p:nvPr/>
            </p:nvSpPr>
            <p:spPr bwMode="auto">
              <a:xfrm>
                <a:off x="2296" y="2597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CCCC"/>
                    </a:solidFill>
                  </a:rPr>
                  <a:t>R</a:t>
                </a:r>
                <a:endParaRPr lang="en-US" sz="2000"/>
              </a:p>
            </p:txBody>
          </p:sp>
          <p:sp>
            <p:nvSpPr>
              <p:cNvPr id="43129" name="Rectangle 417"/>
              <p:cNvSpPr>
                <a:spLocks noChangeArrowheads="1"/>
              </p:cNvSpPr>
              <p:nvPr/>
            </p:nvSpPr>
            <p:spPr bwMode="auto">
              <a:xfrm>
                <a:off x="3654" y="2597"/>
                <a:ext cx="10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DD0000"/>
                    </a:solidFill>
                  </a:rPr>
                  <a:t>S</a:t>
                </a:r>
                <a:endParaRPr lang="en-US" sz="2000"/>
              </a:p>
            </p:txBody>
          </p:sp>
        </p:grpSp>
        <p:sp>
          <p:nvSpPr>
            <p:cNvPr id="43076" name="Oval 433"/>
            <p:cNvSpPr>
              <a:spLocks noChangeArrowheads="1"/>
            </p:cNvSpPr>
            <p:nvPr/>
          </p:nvSpPr>
          <p:spPr bwMode="auto">
            <a:xfrm>
              <a:off x="2488" y="2512"/>
              <a:ext cx="54" cy="54"/>
            </a:xfrm>
            <a:prstGeom prst="ellipse">
              <a:avLst/>
            </a:pr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77" name="Group 441"/>
            <p:cNvGrpSpPr>
              <a:grpSpLocks/>
            </p:cNvGrpSpPr>
            <p:nvPr/>
          </p:nvGrpSpPr>
          <p:grpSpPr bwMode="auto">
            <a:xfrm>
              <a:off x="2377" y="2263"/>
              <a:ext cx="311" cy="1863"/>
              <a:chOff x="2377" y="2263"/>
              <a:chExt cx="311" cy="1863"/>
            </a:xfrm>
          </p:grpSpPr>
          <p:sp>
            <p:nvSpPr>
              <p:cNvPr id="43116" name="Rectangle 412"/>
              <p:cNvSpPr>
                <a:spLocks noChangeArrowheads="1"/>
              </p:cNvSpPr>
              <p:nvPr/>
            </p:nvSpPr>
            <p:spPr bwMode="auto">
              <a:xfrm>
                <a:off x="2377" y="3231"/>
                <a:ext cx="31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CC6600"/>
                    </a:solidFill>
                  </a:rPr>
                  <a:t>0.76</a:t>
                </a:r>
                <a:endParaRPr lang="en-US"/>
              </a:p>
            </p:txBody>
          </p:sp>
          <p:sp>
            <p:nvSpPr>
              <p:cNvPr id="43117" name="Line 416"/>
              <p:cNvSpPr>
                <a:spLocks noChangeShapeType="1"/>
              </p:cNvSpPr>
              <p:nvPr/>
            </p:nvSpPr>
            <p:spPr bwMode="auto">
              <a:xfrm>
                <a:off x="2512" y="3030"/>
                <a:ext cx="1" cy="147"/>
              </a:xfrm>
              <a:prstGeom prst="line">
                <a:avLst/>
              </a:prstGeom>
              <a:noFill/>
              <a:ln w="31750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118" name="Rectangle 427"/>
              <p:cNvSpPr>
                <a:spLocks noChangeArrowheads="1"/>
              </p:cNvSpPr>
              <p:nvPr/>
            </p:nvSpPr>
            <p:spPr bwMode="auto">
              <a:xfrm rot="-5400000">
                <a:off x="2423" y="3972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CC66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43119" name="Rectangle 428"/>
              <p:cNvSpPr>
                <a:spLocks noChangeArrowheads="1"/>
              </p:cNvSpPr>
              <p:nvPr/>
            </p:nvSpPr>
            <p:spPr bwMode="auto">
              <a:xfrm rot="-5400000">
                <a:off x="2252" y="3644"/>
                <a:ext cx="55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CC6600"/>
                    </a:solidFill>
                  </a:rPr>
                  <a:t>eutectoid</a:t>
                </a:r>
                <a:endParaRPr lang="en-US"/>
              </a:p>
            </p:txBody>
          </p:sp>
          <p:grpSp>
            <p:nvGrpSpPr>
              <p:cNvPr id="43120" name="Group 440"/>
              <p:cNvGrpSpPr>
                <a:grpSpLocks/>
              </p:cNvGrpSpPr>
              <p:nvPr/>
            </p:nvGrpSpPr>
            <p:grpSpPr bwMode="auto">
              <a:xfrm>
                <a:off x="2488" y="2263"/>
                <a:ext cx="178" cy="409"/>
                <a:chOff x="2488" y="2263"/>
                <a:chExt cx="178" cy="409"/>
              </a:xfrm>
            </p:grpSpPr>
            <p:sp>
              <p:nvSpPr>
                <p:cNvPr id="43121" name="Rectangle 430"/>
                <p:cNvSpPr>
                  <a:spLocks noChangeArrowheads="1"/>
                </p:cNvSpPr>
                <p:nvPr/>
              </p:nvSpPr>
              <p:spPr bwMode="auto">
                <a:xfrm>
                  <a:off x="2538" y="2364"/>
                  <a:ext cx="12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rgbClr val="CC6600"/>
                      </a:solidFill>
                    </a:rPr>
                    <a:t>B</a:t>
                  </a:r>
                  <a:endParaRPr lang="en-US"/>
                </a:p>
              </p:txBody>
            </p:sp>
            <p:grpSp>
              <p:nvGrpSpPr>
                <p:cNvPr id="43122" name="Group 439"/>
                <p:cNvGrpSpPr>
                  <a:grpSpLocks/>
                </p:cNvGrpSpPr>
                <p:nvPr/>
              </p:nvGrpSpPr>
              <p:grpSpPr bwMode="auto">
                <a:xfrm>
                  <a:off x="2488" y="2263"/>
                  <a:ext cx="53" cy="409"/>
                  <a:chOff x="2488" y="2263"/>
                  <a:chExt cx="53" cy="409"/>
                </a:xfrm>
              </p:grpSpPr>
              <p:sp>
                <p:nvSpPr>
                  <p:cNvPr id="43123" name="Line 431"/>
                  <p:cNvSpPr>
                    <a:spLocks noChangeShapeType="1"/>
                  </p:cNvSpPr>
                  <p:nvPr/>
                </p:nvSpPr>
                <p:spPr bwMode="auto">
                  <a:xfrm>
                    <a:off x="2515" y="2280"/>
                    <a:ext cx="0" cy="392"/>
                  </a:xfrm>
                  <a:prstGeom prst="line">
                    <a:avLst/>
                  </a:prstGeom>
                  <a:noFill/>
                  <a:ln w="19050">
                    <a:solidFill>
                      <a:srgbClr val="CC66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43124" name="Oval 432"/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263"/>
                    <a:ext cx="53" cy="5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25" name="Line 4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4" y="2499"/>
                    <a:ext cx="1" cy="27"/>
                  </a:xfrm>
                  <a:prstGeom prst="line">
                    <a:avLst/>
                  </a:prstGeom>
                  <a:noFill/>
                  <a:ln w="31750">
                    <a:solidFill>
                      <a:srgbClr val="CC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43078" name="Group 443"/>
            <p:cNvGrpSpPr>
              <a:grpSpLocks/>
            </p:cNvGrpSpPr>
            <p:nvPr/>
          </p:nvGrpSpPr>
          <p:grpSpPr bwMode="auto">
            <a:xfrm>
              <a:off x="2488" y="2586"/>
              <a:ext cx="2475" cy="1274"/>
              <a:chOff x="2488" y="2586"/>
              <a:chExt cx="2475" cy="1274"/>
            </a:xfrm>
          </p:grpSpPr>
          <p:grpSp>
            <p:nvGrpSpPr>
              <p:cNvPr id="43079" name="Group 418"/>
              <p:cNvGrpSpPr>
                <a:grpSpLocks/>
              </p:cNvGrpSpPr>
              <p:nvPr/>
            </p:nvGrpSpPr>
            <p:grpSpPr bwMode="auto">
              <a:xfrm>
                <a:off x="3278" y="3056"/>
                <a:ext cx="127" cy="384"/>
                <a:chOff x="3278" y="3056"/>
                <a:chExt cx="127" cy="384"/>
              </a:xfrm>
            </p:grpSpPr>
            <p:sp>
              <p:nvSpPr>
                <p:cNvPr id="43114" name="Freeform 419"/>
                <p:cNvSpPr>
                  <a:spLocks/>
                </p:cNvSpPr>
                <p:nvPr/>
              </p:nvSpPr>
              <p:spPr bwMode="auto">
                <a:xfrm>
                  <a:off x="3278" y="3056"/>
                  <a:ext cx="67" cy="81"/>
                </a:xfrm>
                <a:custGeom>
                  <a:avLst/>
                  <a:gdLst>
                    <a:gd name="T0" fmla="*/ 13 w 67"/>
                    <a:gd name="T1" fmla="*/ 0 h 81"/>
                    <a:gd name="T2" fmla="*/ 67 w 67"/>
                    <a:gd name="T3" fmla="*/ 61 h 81"/>
                    <a:gd name="T4" fmla="*/ 26 w 67"/>
                    <a:gd name="T5" fmla="*/ 48 h 81"/>
                    <a:gd name="T6" fmla="*/ 0 w 67"/>
                    <a:gd name="T7" fmla="*/ 81 h 81"/>
                    <a:gd name="T8" fmla="*/ 13 w 67"/>
                    <a:gd name="T9" fmla="*/ 0 h 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81"/>
                    <a:gd name="T17" fmla="*/ 67 w 67"/>
                    <a:gd name="T18" fmla="*/ 81 h 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81">
                      <a:moveTo>
                        <a:pt x="13" y="0"/>
                      </a:moveTo>
                      <a:lnTo>
                        <a:pt x="67" y="61"/>
                      </a:lnTo>
                      <a:lnTo>
                        <a:pt x="26" y="48"/>
                      </a:lnTo>
                      <a:lnTo>
                        <a:pt x="0" y="8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3115" name="Line 420"/>
                <p:cNvSpPr>
                  <a:spLocks noChangeShapeType="1"/>
                </p:cNvSpPr>
                <p:nvPr/>
              </p:nvSpPr>
              <p:spPr bwMode="auto">
                <a:xfrm>
                  <a:off x="3304" y="3104"/>
                  <a:ext cx="101" cy="336"/>
                </a:xfrm>
                <a:prstGeom prst="line">
                  <a:avLst/>
                </a:prstGeom>
                <a:noFill/>
                <a:ln w="11113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43080" name="Group 421"/>
              <p:cNvGrpSpPr>
                <a:grpSpLocks/>
              </p:cNvGrpSpPr>
              <p:nvPr/>
            </p:nvGrpSpPr>
            <p:grpSpPr bwMode="auto">
              <a:xfrm>
                <a:off x="3204" y="3056"/>
                <a:ext cx="94" cy="639"/>
                <a:chOff x="3204" y="3056"/>
                <a:chExt cx="94" cy="639"/>
              </a:xfrm>
            </p:grpSpPr>
            <p:sp>
              <p:nvSpPr>
                <p:cNvPr id="43112" name="Freeform 422"/>
                <p:cNvSpPr>
                  <a:spLocks/>
                </p:cNvSpPr>
                <p:nvPr/>
              </p:nvSpPr>
              <p:spPr bwMode="auto">
                <a:xfrm>
                  <a:off x="3204" y="3056"/>
                  <a:ext cx="67" cy="74"/>
                </a:xfrm>
                <a:custGeom>
                  <a:avLst/>
                  <a:gdLst>
                    <a:gd name="T0" fmla="*/ 27 w 67"/>
                    <a:gd name="T1" fmla="*/ 0 h 74"/>
                    <a:gd name="T2" fmla="*/ 67 w 67"/>
                    <a:gd name="T3" fmla="*/ 68 h 74"/>
                    <a:gd name="T4" fmla="*/ 33 w 67"/>
                    <a:gd name="T5" fmla="*/ 48 h 74"/>
                    <a:gd name="T6" fmla="*/ 0 w 67"/>
                    <a:gd name="T7" fmla="*/ 74 h 74"/>
                    <a:gd name="T8" fmla="*/ 27 w 67"/>
                    <a:gd name="T9" fmla="*/ 0 h 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74"/>
                    <a:gd name="T17" fmla="*/ 67 w 67"/>
                    <a:gd name="T18" fmla="*/ 74 h 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74">
                      <a:moveTo>
                        <a:pt x="27" y="0"/>
                      </a:moveTo>
                      <a:lnTo>
                        <a:pt x="67" y="68"/>
                      </a:lnTo>
                      <a:lnTo>
                        <a:pt x="33" y="48"/>
                      </a:lnTo>
                      <a:lnTo>
                        <a:pt x="0" y="74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11113">
                  <a:solidFill>
                    <a:srgbClr val="66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3113" name="Line 423"/>
                <p:cNvSpPr>
                  <a:spLocks noChangeShapeType="1"/>
                </p:cNvSpPr>
                <p:nvPr/>
              </p:nvSpPr>
              <p:spPr bwMode="auto">
                <a:xfrm>
                  <a:off x="3237" y="3104"/>
                  <a:ext cx="61" cy="591"/>
                </a:xfrm>
                <a:prstGeom prst="line">
                  <a:avLst/>
                </a:prstGeom>
                <a:noFill/>
                <a:ln w="11113">
                  <a:solidFill>
                    <a:srgbClr val="66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3081" name="Rectangle 424"/>
              <p:cNvSpPr>
                <a:spLocks noChangeArrowheads="1"/>
              </p:cNvSpPr>
              <p:nvPr/>
            </p:nvSpPr>
            <p:spPr bwMode="auto">
              <a:xfrm>
                <a:off x="3385" y="3440"/>
                <a:ext cx="15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CC0000"/>
                    </a:solidFill>
                  </a:rPr>
                  <a:t>Fe</a:t>
                </a:r>
                <a:r>
                  <a:rPr lang="en-US" sz="2000" baseline="-25000">
                    <a:solidFill>
                      <a:srgbClr val="CC0000"/>
                    </a:solidFill>
                  </a:rPr>
                  <a:t>3</a:t>
                </a:r>
                <a:r>
                  <a:rPr lang="en-US" sz="2000">
                    <a:solidFill>
                      <a:srgbClr val="CC0000"/>
                    </a:solidFill>
                  </a:rPr>
                  <a:t>C (cementite-hard)</a:t>
                </a:r>
                <a:endParaRPr lang="en-US"/>
              </a:p>
            </p:txBody>
          </p:sp>
          <p:sp>
            <p:nvSpPr>
              <p:cNvPr id="43082" name="Rectangle 425"/>
              <p:cNvSpPr>
                <a:spLocks noChangeArrowheads="1"/>
              </p:cNvSpPr>
              <p:nvPr/>
            </p:nvSpPr>
            <p:spPr bwMode="auto">
              <a:xfrm>
                <a:off x="3278" y="3662"/>
                <a:ext cx="10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CCCC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  <p:sp>
            <p:nvSpPr>
              <p:cNvPr id="43083" name="Rectangle 426"/>
              <p:cNvSpPr>
                <a:spLocks noChangeArrowheads="1"/>
              </p:cNvSpPr>
              <p:nvPr/>
            </p:nvSpPr>
            <p:spPr bwMode="auto">
              <a:xfrm>
                <a:off x="3405" y="3668"/>
                <a:ext cx="8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CCCC"/>
                    </a:solidFill>
                  </a:rPr>
                  <a:t>(ferrite-soft)</a:t>
                </a:r>
                <a:endParaRPr lang="en-US"/>
              </a:p>
            </p:txBody>
          </p:sp>
          <p:grpSp>
            <p:nvGrpSpPr>
              <p:cNvPr id="43084" name="Group 442"/>
              <p:cNvGrpSpPr>
                <a:grpSpLocks/>
              </p:cNvGrpSpPr>
              <p:nvPr/>
            </p:nvGrpSpPr>
            <p:grpSpPr bwMode="auto">
              <a:xfrm>
                <a:off x="2488" y="2586"/>
                <a:ext cx="934" cy="485"/>
                <a:chOff x="2488" y="2586"/>
                <a:chExt cx="934" cy="485"/>
              </a:xfrm>
            </p:grpSpPr>
            <p:grpSp>
              <p:nvGrpSpPr>
                <p:cNvPr id="43085" name="Group 385"/>
                <p:cNvGrpSpPr>
                  <a:grpSpLocks/>
                </p:cNvGrpSpPr>
                <p:nvPr/>
              </p:nvGrpSpPr>
              <p:grpSpPr bwMode="auto">
                <a:xfrm>
                  <a:off x="2541" y="2627"/>
                  <a:ext cx="881" cy="444"/>
                  <a:chOff x="2867" y="2647"/>
                  <a:chExt cx="881" cy="444"/>
                </a:xfrm>
              </p:grpSpPr>
              <p:grpSp>
                <p:nvGrpSpPr>
                  <p:cNvPr id="43087" name="Group 386"/>
                  <p:cNvGrpSpPr>
                    <a:grpSpLocks/>
                  </p:cNvGrpSpPr>
                  <p:nvPr/>
                </p:nvGrpSpPr>
                <p:grpSpPr bwMode="auto">
                  <a:xfrm>
                    <a:off x="2867" y="2647"/>
                    <a:ext cx="491" cy="235"/>
                    <a:chOff x="2538" y="2620"/>
                    <a:chExt cx="491" cy="235"/>
                  </a:xfrm>
                </p:grpSpPr>
                <p:sp>
                  <p:nvSpPr>
                    <p:cNvPr id="43110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2538" y="2620"/>
                      <a:ext cx="81" cy="60"/>
                    </a:xfrm>
                    <a:custGeom>
                      <a:avLst/>
                      <a:gdLst>
                        <a:gd name="T0" fmla="*/ 0 w 81"/>
                        <a:gd name="T1" fmla="*/ 0 h 60"/>
                        <a:gd name="T2" fmla="*/ 81 w 81"/>
                        <a:gd name="T3" fmla="*/ 0 h 60"/>
                        <a:gd name="T4" fmla="*/ 41 w 81"/>
                        <a:gd name="T5" fmla="*/ 20 h 60"/>
                        <a:gd name="T6" fmla="*/ 54 w 81"/>
                        <a:gd name="T7" fmla="*/ 60 h 60"/>
                        <a:gd name="T8" fmla="*/ 0 w 81"/>
                        <a:gd name="T9" fmla="*/ 0 h 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81"/>
                        <a:gd name="T16" fmla="*/ 0 h 60"/>
                        <a:gd name="T17" fmla="*/ 81 w 81"/>
                        <a:gd name="T18" fmla="*/ 60 h 6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81" h="60">
                          <a:moveTo>
                            <a:pt x="0" y="0"/>
                          </a:moveTo>
                          <a:lnTo>
                            <a:pt x="81" y="0"/>
                          </a:lnTo>
                          <a:lnTo>
                            <a:pt x="41" y="20"/>
                          </a:lnTo>
                          <a:lnTo>
                            <a:pt x="54" y="6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111" name="Line 3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79" y="2640"/>
                      <a:ext cx="450" cy="215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43088" name="Group 389"/>
                  <p:cNvGrpSpPr>
                    <a:grpSpLocks/>
                  </p:cNvGrpSpPr>
                  <p:nvPr/>
                </p:nvGrpSpPr>
                <p:grpSpPr bwMode="auto">
                  <a:xfrm>
                    <a:off x="3365" y="2707"/>
                    <a:ext cx="383" cy="384"/>
                    <a:chOff x="3030" y="2680"/>
                    <a:chExt cx="383" cy="384"/>
                  </a:xfrm>
                </p:grpSpPr>
                <p:sp>
                  <p:nvSpPr>
                    <p:cNvPr id="43089" name="Oval 3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30" y="2680"/>
                      <a:ext cx="383" cy="384"/>
                    </a:xfrm>
                    <a:prstGeom prst="ellipse">
                      <a:avLst/>
                    </a:prstGeom>
                    <a:solidFill>
                      <a:srgbClr val="66FF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090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3069" y="2734"/>
                      <a:ext cx="27" cy="101"/>
                    </a:xfrm>
                    <a:custGeom>
                      <a:avLst/>
                      <a:gdLst>
                        <a:gd name="T0" fmla="*/ 0 w 27"/>
                        <a:gd name="T1" fmla="*/ 27 h 101"/>
                        <a:gd name="T2" fmla="*/ 0 w 27"/>
                        <a:gd name="T3" fmla="*/ 94 h 101"/>
                        <a:gd name="T4" fmla="*/ 14 w 27"/>
                        <a:gd name="T5" fmla="*/ 101 h 101"/>
                        <a:gd name="T6" fmla="*/ 20 w 27"/>
                        <a:gd name="T7" fmla="*/ 101 h 101"/>
                        <a:gd name="T8" fmla="*/ 27 w 27"/>
                        <a:gd name="T9" fmla="*/ 67 h 101"/>
                        <a:gd name="T10" fmla="*/ 27 w 27"/>
                        <a:gd name="T11" fmla="*/ 0 h 101"/>
                        <a:gd name="T12" fmla="*/ 7 w 27"/>
                        <a:gd name="T13" fmla="*/ 27 h 101"/>
                        <a:gd name="T14" fmla="*/ 0 w 27"/>
                        <a:gd name="T15" fmla="*/ 27 h 10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27"/>
                        <a:gd name="T25" fmla="*/ 0 h 101"/>
                        <a:gd name="T26" fmla="*/ 27 w 27"/>
                        <a:gd name="T27" fmla="*/ 101 h 101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27" h="101">
                          <a:moveTo>
                            <a:pt x="0" y="27"/>
                          </a:moveTo>
                          <a:lnTo>
                            <a:pt x="0" y="94"/>
                          </a:lnTo>
                          <a:lnTo>
                            <a:pt x="14" y="101"/>
                          </a:lnTo>
                          <a:lnTo>
                            <a:pt x="20" y="101"/>
                          </a:lnTo>
                          <a:lnTo>
                            <a:pt x="27" y="67"/>
                          </a:lnTo>
                          <a:lnTo>
                            <a:pt x="27" y="0"/>
                          </a:lnTo>
                          <a:lnTo>
                            <a:pt x="7" y="27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091" name="Freeform 392"/>
                    <p:cNvSpPr>
                      <a:spLocks/>
                    </p:cNvSpPr>
                    <p:nvPr/>
                  </p:nvSpPr>
                  <p:spPr bwMode="auto">
                    <a:xfrm>
                      <a:off x="3116" y="2700"/>
                      <a:ext cx="27" cy="135"/>
                    </a:xfrm>
                    <a:custGeom>
                      <a:avLst/>
                      <a:gdLst>
                        <a:gd name="T0" fmla="*/ 0 w 27"/>
                        <a:gd name="T1" fmla="*/ 20 h 135"/>
                        <a:gd name="T2" fmla="*/ 0 w 27"/>
                        <a:gd name="T3" fmla="*/ 135 h 135"/>
                        <a:gd name="T4" fmla="*/ 14 w 27"/>
                        <a:gd name="T5" fmla="*/ 135 h 135"/>
                        <a:gd name="T6" fmla="*/ 20 w 27"/>
                        <a:gd name="T7" fmla="*/ 135 h 135"/>
                        <a:gd name="T8" fmla="*/ 27 w 27"/>
                        <a:gd name="T9" fmla="*/ 0 h 135"/>
                        <a:gd name="T10" fmla="*/ 0 w 27"/>
                        <a:gd name="T11" fmla="*/ 20 h 13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7"/>
                        <a:gd name="T19" fmla="*/ 0 h 135"/>
                        <a:gd name="T20" fmla="*/ 27 w 27"/>
                        <a:gd name="T21" fmla="*/ 135 h 135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7" h="135">
                          <a:moveTo>
                            <a:pt x="0" y="20"/>
                          </a:moveTo>
                          <a:lnTo>
                            <a:pt x="0" y="135"/>
                          </a:lnTo>
                          <a:lnTo>
                            <a:pt x="14" y="135"/>
                          </a:lnTo>
                          <a:lnTo>
                            <a:pt x="20" y="135"/>
                          </a:lnTo>
                          <a:lnTo>
                            <a:pt x="27" y="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092" name="Freeform 393"/>
                    <p:cNvSpPr>
                      <a:spLocks/>
                    </p:cNvSpPr>
                    <p:nvPr/>
                  </p:nvSpPr>
                  <p:spPr bwMode="auto">
                    <a:xfrm>
                      <a:off x="3157" y="2687"/>
                      <a:ext cx="33" cy="168"/>
                    </a:xfrm>
                    <a:custGeom>
                      <a:avLst/>
                      <a:gdLst>
                        <a:gd name="T0" fmla="*/ 6 w 33"/>
                        <a:gd name="T1" fmla="*/ 7 h 168"/>
                        <a:gd name="T2" fmla="*/ 0 w 33"/>
                        <a:gd name="T3" fmla="*/ 154 h 168"/>
                        <a:gd name="T4" fmla="*/ 6 w 33"/>
                        <a:gd name="T5" fmla="*/ 168 h 168"/>
                        <a:gd name="T6" fmla="*/ 20 w 33"/>
                        <a:gd name="T7" fmla="*/ 161 h 168"/>
                        <a:gd name="T8" fmla="*/ 27 w 33"/>
                        <a:gd name="T9" fmla="*/ 128 h 168"/>
                        <a:gd name="T10" fmla="*/ 33 w 33"/>
                        <a:gd name="T11" fmla="*/ 0 h 168"/>
                        <a:gd name="T12" fmla="*/ 6 w 33"/>
                        <a:gd name="T13" fmla="*/ 7 h 16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3"/>
                        <a:gd name="T22" fmla="*/ 0 h 168"/>
                        <a:gd name="T23" fmla="*/ 33 w 33"/>
                        <a:gd name="T24" fmla="*/ 168 h 16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3" h="168">
                          <a:moveTo>
                            <a:pt x="6" y="7"/>
                          </a:moveTo>
                          <a:lnTo>
                            <a:pt x="0" y="154"/>
                          </a:lnTo>
                          <a:lnTo>
                            <a:pt x="6" y="168"/>
                          </a:lnTo>
                          <a:lnTo>
                            <a:pt x="20" y="161"/>
                          </a:lnTo>
                          <a:lnTo>
                            <a:pt x="27" y="128"/>
                          </a:lnTo>
                          <a:lnTo>
                            <a:pt x="33" y="0"/>
                          </a:lnTo>
                          <a:lnTo>
                            <a:pt x="6" y="7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093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3210" y="2687"/>
                      <a:ext cx="41" cy="188"/>
                    </a:xfrm>
                    <a:custGeom>
                      <a:avLst/>
                      <a:gdLst>
                        <a:gd name="T0" fmla="*/ 0 w 41"/>
                        <a:gd name="T1" fmla="*/ 0 h 188"/>
                        <a:gd name="T2" fmla="*/ 0 w 41"/>
                        <a:gd name="T3" fmla="*/ 161 h 188"/>
                        <a:gd name="T4" fmla="*/ 0 w 41"/>
                        <a:gd name="T5" fmla="*/ 181 h 188"/>
                        <a:gd name="T6" fmla="*/ 14 w 41"/>
                        <a:gd name="T7" fmla="*/ 188 h 188"/>
                        <a:gd name="T8" fmla="*/ 21 w 41"/>
                        <a:gd name="T9" fmla="*/ 175 h 188"/>
                        <a:gd name="T10" fmla="*/ 41 w 41"/>
                        <a:gd name="T11" fmla="*/ 0 h 188"/>
                        <a:gd name="T12" fmla="*/ 0 w 41"/>
                        <a:gd name="T13" fmla="*/ 0 h 18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41"/>
                        <a:gd name="T22" fmla="*/ 0 h 188"/>
                        <a:gd name="T23" fmla="*/ 41 w 41"/>
                        <a:gd name="T24" fmla="*/ 188 h 18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41" h="188">
                          <a:moveTo>
                            <a:pt x="0" y="0"/>
                          </a:moveTo>
                          <a:lnTo>
                            <a:pt x="0" y="161"/>
                          </a:lnTo>
                          <a:lnTo>
                            <a:pt x="0" y="181"/>
                          </a:lnTo>
                          <a:lnTo>
                            <a:pt x="14" y="188"/>
                          </a:lnTo>
                          <a:lnTo>
                            <a:pt x="21" y="175"/>
                          </a:lnTo>
                          <a:lnTo>
                            <a:pt x="41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094" name="Freeform 395"/>
                    <p:cNvSpPr>
                      <a:spLocks/>
                    </p:cNvSpPr>
                    <p:nvPr/>
                  </p:nvSpPr>
                  <p:spPr bwMode="auto">
                    <a:xfrm>
                      <a:off x="3264" y="2700"/>
                      <a:ext cx="67" cy="54"/>
                    </a:xfrm>
                    <a:custGeom>
                      <a:avLst/>
                      <a:gdLst>
                        <a:gd name="T0" fmla="*/ 40 w 67"/>
                        <a:gd name="T1" fmla="*/ 0 h 54"/>
                        <a:gd name="T2" fmla="*/ 7 w 67"/>
                        <a:gd name="T3" fmla="*/ 34 h 54"/>
                        <a:gd name="T4" fmla="*/ 0 w 67"/>
                        <a:gd name="T5" fmla="*/ 41 h 54"/>
                        <a:gd name="T6" fmla="*/ 7 w 67"/>
                        <a:gd name="T7" fmla="*/ 54 h 54"/>
                        <a:gd name="T8" fmla="*/ 20 w 67"/>
                        <a:gd name="T9" fmla="*/ 54 h 54"/>
                        <a:gd name="T10" fmla="*/ 67 w 67"/>
                        <a:gd name="T11" fmla="*/ 20 h 54"/>
                        <a:gd name="T12" fmla="*/ 40 w 67"/>
                        <a:gd name="T13" fmla="*/ 0 h 5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7"/>
                        <a:gd name="T22" fmla="*/ 0 h 54"/>
                        <a:gd name="T23" fmla="*/ 67 w 67"/>
                        <a:gd name="T24" fmla="*/ 54 h 5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7" h="54">
                          <a:moveTo>
                            <a:pt x="40" y="0"/>
                          </a:moveTo>
                          <a:lnTo>
                            <a:pt x="7" y="34"/>
                          </a:lnTo>
                          <a:lnTo>
                            <a:pt x="0" y="41"/>
                          </a:lnTo>
                          <a:lnTo>
                            <a:pt x="7" y="54"/>
                          </a:lnTo>
                          <a:lnTo>
                            <a:pt x="20" y="54"/>
                          </a:lnTo>
                          <a:lnTo>
                            <a:pt x="67" y="20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095" name="Freeform 396"/>
                    <p:cNvSpPr>
                      <a:spLocks/>
                    </p:cNvSpPr>
                    <p:nvPr/>
                  </p:nvSpPr>
                  <p:spPr bwMode="auto">
                    <a:xfrm>
                      <a:off x="3304" y="2731"/>
                      <a:ext cx="67" cy="47"/>
                    </a:xfrm>
                    <a:custGeom>
                      <a:avLst/>
                      <a:gdLst>
                        <a:gd name="T0" fmla="*/ 47 w 67"/>
                        <a:gd name="T1" fmla="*/ 0 h 47"/>
                        <a:gd name="T2" fmla="*/ 0 w 67"/>
                        <a:gd name="T3" fmla="*/ 33 h 47"/>
                        <a:gd name="T4" fmla="*/ 0 w 67"/>
                        <a:gd name="T5" fmla="*/ 40 h 47"/>
                        <a:gd name="T6" fmla="*/ 6 w 67"/>
                        <a:gd name="T7" fmla="*/ 47 h 47"/>
                        <a:gd name="T8" fmla="*/ 40 w 67"/>
                        <a:gd name="T9" fmla="*/ 33 h 47"/>
                        <a:gd name="T10" fmla="*/ 67 w 67"/>
                        <a:gd name="T11" fmla="*/ 20 h 47"/>
                        <a:gd name="T12" fmla="*/ 47 w 67"/>
                        <a:gd name="T13" fmla="*/ 0 h 4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7"/>
                        <a:gd name="T22" fmla="*/ 0 h 47"/>
                        <a:gd name="T23" fmla="*/ 67 w 67"/>
                        <a:gd name="T24" fmla="*/ 47 h 4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7" h="47">
                          <a:moveTo>
                            <a:pt x="47" y="0"/>
                          </a:moveTo>
                          <a:lnTo>
                            <a:pt x="0" y="33"/>
                          </a:lnTo>
                          <a:lnTo>
                            <a:pt x="0" y="40"/>
                          </a:lnTo>
                          <a:lnTo>
                            <a:pt x="6" y="47"/>
                          </a:lnTo>
                          <a:lnTo>
                            <a:pt x="40" y="33"/>
                          </a:lnTo>
                          <a:lnTo>
                            <a:pt x="67" y="20"/>
                          </a:lnTo>
                          <a:lnTo>
                            <a:pt x="47" y="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096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3304" y="2761"/>
                      <a:ext cx="88" cy="67"/>
                    </a:xfrm>
                    <a:custGeom>
                      <a:avLst/>
                      <a:gdLst>
                        <a:gd name="T0" fmla="*/ 68 w 88"/>
                        <a:gd name="T1" fmla="*/ 0 h 67"/>
                        <a:gd name="T2" fmla="*/ 7 w 88"/>
                        <a:gd name="T3" fmla="*/ 47 h 67"/>
                        <a:gd name="T4" fmla="*/ 0 w 88"/>
                        <a:gd name="T5" fmla="*/ 60 h 67"/>
                        <a:gd name="T6" fmla="*/ 0 w 88"/>
                        <a:gd name="T7" fmla="*/ 67 h 67"/>
                        <a:gd name="T8" fmla="*/ 14 w 88"/>
                        <a:gd name="T9" fmla="*/ 67 h 67"/>
                        <a:gd name="T10" fmla="*/ 88 w 88"/>
                        <a:gd name="T11" fmla="*/ 27 h 67"/>
                        <a:gd name="T12" fmla="*/ 68 w 88"/>
                        <a:gd name="T13" fmla="*/ 0 h 6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8"/>
                        <a:gd name="T22" fmla="*/ 0 h 67"/>
                        <a:gd name="T23" fmla="*/ 88 w 88"/>
                        <a:gd name="T24" fmla="*/ 67 h 6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8" h="67">
                          <a:moveTo>
                            <a:pt x="68" y="0"/>
                          </a:moveTo>
                          <a:lnTo>
                            <a:pt x="7" y="47"/>
                          </a:lnTo>
                          <a:lnTo>
                            <a:pt x="0" y="60"/>
                          </a:lnTo>
                          <a:lnTo>
                            <a:pt x="0" y="67"/>
                          </a:lnTo>
                          <a:lnTo>
                            <a:pt x="14" y="67"/>
                          </a:lnTo>
                          <a:lnTo>
                            <a:pt x="88" y="27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097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3325" y="2808"/>
                      <a:ext cx="87" cy="74"/>
                    </a:xfrm>
                    <a:custGeom>
                      <a:avLst/>
                      <a:gdLst>
                        <a:gd name="T0" fmla="*/ 74 w 87"/>
                        <a:gd name="T1" fmla="*/ 0 h 74"/>
                        <a:gd name="T2" fmla="*/ 6 w 87"/>
                        <a:gd name="T3" fmla="*/ 47 h 74"/>
                        <a:gd name="T4" fmla="*/ 0 w 87"/>
                        <a:gd name="T5" fmla="*/ 60 h 74"/>
                        <a:gd name="T6" fmla="*/ 6 w 87"/>
                        <a:gd name="T7" fmla="*/ 74 h 74"/>
                        <a:gd name="T8" fmla="*/ 13 w 87"/>
                        <a:gd name="T9" fmla="*/ 74 h 74"/>
                        <a:gd name="T10" fmla="*/ 87 w 87"/>
                        <a:gd name="T11" fmla="*/ 27 h 74"/>
                        <a:gd name="T12" fmla="*/ 80 w 87"/>
                        <a:gd name="T13" fmla="*/ 13 h 74"/>
                        <a:gd name="T14" fmla="*/ 74 w 87"/>
                        <a:gd name="T15" fmla="*/ 0 h 7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7"/>
                        <a:gd name="T25" fmla="*/ 0 h 74"/>
                        <a:gd name="T26" fmla="*/ 87 w 87"/>
                        <a:gd name="T27" fmla="*/ 74 h 7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7" h="74">
                          <a:moveTo>
                            <a:pt x="74" y="0"/>
                          </a:moveTo>
                          <a:lnTo>
                            <a:pt x="6" y="47"/>
                          </a:lnTo>
                          <a:lnTo>
                            <a:pt x="0" y="60"/>
                          </a:lnTo>
                          <a:lnTo>
                            <a:pt x="6" y="74"/>
                          </a:lnTo>
                          <a:lnTo>
                            <a:pt x="13" y="74"/>
                          </a:lnTo>
                          <a:lnTo>
                            <a:pt x="87" y="27"/>
                          </a:lnTo>
                          <a:lnTo>
                            <a:pt x="80" y="13"/>
                          </a:lnTo>
                          <a:lnTo>
                            <a:pt x="74" y="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098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3365" y="2862"/>
                      <a:ext cx="47" cy="40"/>
                    </a:xfrm>
                    <a:custGeom>
                      <a:avLst/>
                      <a:gdLst>
                        <a:gd name="T0" fmla="*/ 47 w 47"/>
                        <a:gd name="T1" fmla="*/ 0 h 40"/>
                        <a:gd name="T2" fmla="*/ 7 w 47"/>
                        <a:gd name="T3" fmla="*/ 20 h 40"/>
                        <a:gd name="T4" fmla="*/ 0 w 47"/>
                        <a:gd name="T5" fmla="*/ 26 h 40"/>
                        <a:gd name="T6" fmla="*/ 0 w 47"/>
                        <a:gd name="T7" fmla="*/ 40 h 40"/>
                        <a:gd name="T8" fmla="*/ 7 w 47"/>
                        <a:gd name="T9" fmla="*/ 40 h 40"/>
                        <a:gd name="T10" fmla="*/ 34 w 47"/>
                        <a:gd name="T11" fmla="*/ 40 h 40"/>
                        <a:gd name="T12" fmla="*/ 47 w 47"/>
                        <a:gd name="T13" fmla="*/ 33 h 40"/>
                        <a:gd name="T14" fmla="*/ 47 w 47"/>
                        <a:gd name="T15" fmla="*/ 13 h 40"/>
                        <a:gd name="T16" fmla="*/ 47 w 47"/>
                        <a:gd name="T17" fmla="*/ 0 h 4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47"/>
                        <a:gd name="T28" fmla="*/ 0 h 40"/>
                        <a:gd name="T29" fmla="*/ 47 w 47"/>
                        <a:gd name="T30" fmla="*/ 40 h 4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47" h="40">
                          <a:moveTo>
                            <a:pt x="47" y="0"/>
                          </a:moveTo>
                          <a:lnTo>
                            <a:pt x="7" y="20"/>
                          </a:lnTo>
                          <a:lnTo>
                            <a:pt x="0" y="26"/>
                          </a:lnTo>
                          <a:lnTo>
                            <a:pt x="0" y="40"/>
                          </a:lnTo>
                          <a:lnTo>
                            <a:pt x="7" y="40"/>
                          </a:lnTo>
                          <a:lnTo>
                            <a:pt x="34" y="40"/>
                          </a:lnTo>
                          <a:lnTo>
                            <a:pt x="47" y="33"/>
                          </a:lnTo>
                          <a:lnTo>
                            <a:pt x="47" y="13"/>
                          </a:lnTo>
                          <a:lnTo>
                            <a:pt x="47" y="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099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3271" y="2902"/>
                      <a:ext cx="121" cy="67"/>
                    </a:xfrm>
                    <a:custGeom>
                      <a:avLst/>
                      <a:gdLst>
                        <a:gd name="T0" fmla="*/ 121 w 121"/>
                        <a:gd name="T1" fmla="*/ 40 h 67"/>
                        <a:gd name="T2" fmla="*/ 13 w 121"/>
                        <a:gd name="T3" fmla="*/ 0 h 67"/>
                        <a:gd name="T4" fmla="*/ 0 w 121"/>
                        <a:gd name="T5" fmla="*/ 0 h 67"/>
                        <a:gd name="T6" fmla="*/ 0 w 121"/>
                        <a:gd name="T7" fmla="*/ 13 h 67"/>
                        <a:gd name="T8" fmla="*/ 13 w 121"/>
                        <a:gd name="T9" fmla="*/ 27 h 67"/>
                        <a:gd name="T10" fmla="*/ 114 w 121"/>
                        <a:gd name="T11" fmla="*/ 67 h 67"/>
                        <a:gd name="T12" fmla="*/ 121 w 121"/>
                        <a:gd name="T13" fmla="*/ 54 h 67"/>
                        <a:gd name="T14" fmla="*/ 121 w 121"/>
                        <a:gd name="T15" fmla="*/ 40 h 6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21"/>
                        <a:gd name="T25" fmla="*/ 0 h 67"/>
                        <a:gd name="T26" fmla="*/ 121 w 121"/>
                        <a:gd name="T27" fmla="*/ 67 h 6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21" h="67">
                          <a:moveTo>
                            <a:pt x="121" y="40"/>
                          </a:moveTo>
                          <a:lnTo>
                            <a:pt x="13" y="0"/>
                          </a:lnTo>
                          <a:lnTo>
                            <a:pt x="0" y="0"/>
                          </a:lnTo>
                          <a:lnTo>
                            <a:pt x="0" y="13"/>
                          </a:lnTo>
                          <a:lnTo>
                            <a:pt x="13" y="27"/>
                          </a:lnTo>
                          <a:lnTo>
                            <a:pt x="114" y="67"/>
                          </a:lnTo>
                          <a:lnTo>
                            <a:pt x="121" y="54"/>
                          </a:lnTo>
                          <a:lnTo>
                            <a:pt x="121" y="4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100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3264" y="2936"/>
                      <a:ext cx="108" cy="60"/>
                    </a:xfrm>
                    <a:custGeom>
                      <a:avLst/>
                      <a:gdLst>
                        <a:gd name="T0" fmla="*/ 108 w 108"/>
                        <a:gd name="T1" fmla="*/ 47 h 60"/>
                        <a:gd name="T2" fmla="*/ 14 w 108"/>
                        <a:gd name="T3" fmla="*/ 0 h 60"/>
                        <a:gd name="T4" fmla="*/ 0 w 108"/>
                        <a:gd name="T5" fmla="*/ 0 h 60"/>
                        <a:gd name="T6" fmla="*/ 0 w 108"/>
                        <a:gd name="T7" fmla="*/ 6 h 60"/>
                        <a:gd name="T8" fmla="*/ 7 w 108"/>
                        <a:gd name="T9" fmla="*/ 20 h 60"/>
                        <a:gd name="T10" fmla="*/ 20 w 108"/>
                        <a:gd name="T11" fmla="*/ 26 h 60"/>
                        <a:gd name="T12" fmla="*/ 94 w 108"/>
                        <a:gd name="T13" fmla="*/ 60 h 60"/>
                        <a:gd name="T14" fmla="*/ 108 w 108"/>
                        <a:gd name="T15" fmla="*/ 47 h 60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08"/>
                        <a:gd name="T25" fmla="*/ 0 h 60"/>
                        <a:gd name="T26" fmla="*/ 108 w 108"/>
                        <a:gd name="T27" fmla="*/ 60 h 60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08" h="60">
                          <a:moveTo>
                            <a:pt x="108" y="47"/>
                          </a:moveTo>
                          <a:lnTo>
                            <a:pt x="14" y="0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7" y="20"/>
                          </a:lnTo>
                          <a:lnTo>
                            <a:pt x="20" y="26"/>
                          </a:lnTo>
                          <a:lnTo>
                            <a:pt x="94" y="60"/>
                          </a:lnTo>
                          <a:lnTo>
                            <a:pt x="108" y="47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101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3244" y="2969"/>
                      <a:ext cx="101" cy="54"/>
                    </a:xfrm>
                    <a:custGeom>
                      <a:avLst/>
                      <a:gdLst>
                        <a:gd name="T0" fmla="*/ 101 w 101"/>
                        <a:gd name="T1" fmla="*/ 40 h 54"/>
                        <a:gd name="T2" fmla="*/ 34 w 101"/>
                        <a:gd name="T3" fmla="*/ 7 h 54"/>
                        <a:gd name="T4" fmla="*/ 7 w 101"/>
                        <a:gd name="T5" fmla="*/ 0 h 54"/>
                        <a:gd name="T6" fmla="*/ 7 w 101"/>
                        <a:gd name="T7" fmla="*/ 0 h 54"/>
                        <a:gd name="T8" fmla="*/ 0 w 101"/>
                        <a:gd name="T9" fmla="*/ 7 h 54"/>
                        <a:gd name="T10" fmla="*/ 7 w 101"/>
                        <a:gd name="T11" fmla="*/ 14 h 54"/>
                        <a:gd name="T12" fmla="*/ 20 w 101"/>
                        <a:gd name="T13" fmla="*/ 27 h 54"/>
                        <a:gd name="T14" fmla="*/ 87 w 101"/>
                        <a:gd name="T15" fmla="*/ 54 h 54"/>
                        <a:gd name="T16" fmla="*/ 101 w 101"/>
                        <a:gd name="T17" fmla="*/ 40 h 5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01"/>
                        <a:gd name="T28" fmla="*/ 0 h 54"/>
                        <a:gd name="T29" fmla="*/ 101 w 101"/>
                        <a:gd name="T30" fmla="*/ 54 h 54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01" h="54">
                          <a:moveTo>
                            <a:pt x="101" y="40"/>
                          </a:moveTo>
                          <a:lnTo>
                            <a:pt x="34" y="7"/>
                          </a:lnTo>
                          <a:lnTo>
                            <a:pt x="7" y="0"/>
                          </a:lnTo>
                          <a:lnTo>
                            <a:pt x="0" y="7"/>
                          </a:lnTo>
                          <a:lnTo>
                            <a:pt x="7" y="14"/>
                          </a:lnTo>
                          <a:lnTo>
                            <a:pt x="20" y="27"/>
                          </a:lnTo>
                          <a:lnTo>
                            <a:pt x="87" y="54"/>
                          </a:lnTo>
                          <a:lnTo>
                            <a:pt x="101" y="4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102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3244" y="3009"/>
                      <a:ext cx="67" cy="41"/>
                    </a:xfrm>
                    <a:custGeom>
                      <a:avLst/>
                      <a:gdLst>
                        <a:gd name="T0" fmla="*/ 67 w 67"/>
                        <a:gd name="T1" fmla="*/ 27 h 41"/>
                        <a:gd name="T2" fmla="*/ 34 w 67"/>
                        <a:gd name="T3" fmla="*/ 7 h 41"/>
                        <a:gd name="T4" fmla="*/ 0 w 67"/>
                        <a:gd name="T5" fmla="*/ 0 h 41"/>
                        <a:gd name="T6" fmla="*/ 0 w 67"/>
                        <a:gd name="T7" fmla="*/ 0 h 41"/>
                        <a:gd name="T8" fmla="*/ 0 w 67"/>
                        <a:gd name="T9" fmla="*/ 14 h 41"/>
                        <a:gd name="T10" fmla="*/ 34 w 67"/>
                        <a:gd name="T11" fmla="*/ 41 h 41"/>
                        <a:gd name="T12" fmla="*/ 54 w 67"/>
                        <a:gd name="T13" fmla="*/ 34 h 41"/>
                        <a:gd name="T14" fmla="*/ 67 w 67"/>
                        <a:gd name="T15" fmla="*/ 27 h 4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7"/>
                        <a:gd name="T25" fmla="*/ 0 h 41"/>
                        <a:gd name="T26" fmla="*/ 67 w 67"/>
                        <a:gd name="T27" fmla="*/ 41 h 41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7" h="41">
                          <a:moveTo>
                            <a:pt x="67" y="27"/>
                          </a:moveTo>
                          <a:lnTo>
                            <a:pt x="34" y="7"/>
                          </a:lnTo>
                          <a:lnTo>
                            <a:pt x="0" y="0"/>
                          </a:lnTo>
                          <a:lnTo>
                            <a:pt x="0" y="14"/>
                          </a:lnTo>
                          <a:lnTo>
                            <a:pt x="34" y="41"/>
                          </a:lnTo>
                          <a:lnTo>
                            <a:pt x="54" y="34"/>
                          </a:lnTo>
                          <a:lnTo>
                            <a:pt x="67" y="27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103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3160" y="3009"/>
                      <a:ext cx="61" cy="53"/>
                    </a:xfrm>
                    <a:custGeom>
                      <a:avLst/>
                      <a:gdLst>
                        <a:gd name="T0" fmla="*/ 27 w 61"/>
                        <a:gd name="T1" fmla="*/ 53 h 53"/>
                        <a:gd name="T2" fmla="*/ 61 w 61"/>
                        <a:gd name="T3" fmla="*/ 13 h 53"/>
                        <a:gd name="T4" fmla="*/ 61 w 61"/>
                        <a:gd name="T5" fmla="*/ 6 h 53"/>
                        <a:gd name="T6" fmla="*/ 54 w 61"/>
                        <a:gd name="T7" fmla="*/ 0 h 53"/>
                        <a:gd name="T8" fmla="*/ 41 w 61"/>
                        <a:gd name="T9" fmla="*/ 0 h 53"/>
                        <a:gd name="T10" fmla="*/ 0 w 61"/>
                        <a:gd name="T11" fmla="*/ 40 h 53"/>
                        <a:gd name="T12" fmla="*/ 14 w 61"/>
                        <a:gd name="T13" fmla="*/ 47 h 53"/>
                        <a:gd name="T14" fmla="*/ 27 w 61"/>
                        <a:gd name="T15" fmla="*/ 53 h 53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1"/>
                        <a:gd name="T25" fmla="*/ 0 h 53"/>
                        <a:gd name="T26" fmla="*/ 61 w 61"/>
                        <a:gd name="T27" fmla="*/ 53 h 53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1" h="53">
                          <a:moveTo>
                            <a:pt x="27" y="53"/>
                          </a:moveTo>
                          <a:lnTo>
                            <a:pt x="61" y="13"/>
                          </a:lnTo>
                          <a:lnTo>
                            <a:pt x="61" y="6"/>
                          </a:lnTo>
                          <a:lnTo>
                            <a:pt x="54" y="0"/>
                          </a:lnTo>
                          <a:lnTo>
                            <a:pt x="41" y="0"/>
                          </a:lnTo>
                          <a:lnTo>
                            <a:pt x="0" y="40"/>
                          </a:lnTo>
                          <a:lnTo>
                            <a:pt x="14" y="47"/>
                          </a:lnTo>
                          <a:lnTo>
                            <a:pt x="27" y="53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104" name="Freeform 405"/>
                    <p:cNvSpPr>
                      <a:spLocks/>
                    </p:cNvSpPr>
                    <p:nvPr/>
                  </p:nvSpPr>
                  <p:spPr bwMode="auto">
                    <a:xfrm>
                      <a:off x="3104" y="2932"/>
                      <a:ext cx="127" cy="107"/>
                    </a:xfrm>
                    <a:custGeom>
                      <a:avLst/>
                      <a:gdLst>
                        <a:gd name="T0" fmla="*/ 33 w 127"/>
                        <a:gd name="T1" fmla="*/ 107 h 107"/>
                        <a:gd name="T2" fmla="*/ 94 w 127"/>
                        <a:gd name="T3" fmla="*/ 47 h 107"/>
                        <a:gd name="T4" fmla="*/ 127 w 127"/>
                        <a:gd name="T5" fmla="*/ 13 h 107"/>
                        <a:gd name="T6" fmla="*/ 127 w 127"/>
                        <a:gd name="T7" fmla="*/ 7 h 107"/>
                        <a:gd name="T8" fmla="*/ 121 w 127"/>
                        <a:gd name="T9" fmla="*/ 0 h 107"/>
                        <a:gd name="T10" fmla="*/ 107 w 127"/>
                        <a:gd name="T11" fmla="*/ 0 h 107"/>
                        <a:gd name="T12" fmla="*/ 94 w 127"/>
                        <a:gd name="T13" fmla="*/ 7 h 107"/>
                        <a:gd name="T14" fmla="*/ 0 w 127"/>
                        <a:gd name="T15" fmla="*/ 87 h 107"/>
                        <a:gd name="T16" fmla="*/ 13 w 127"/>
                        <a:gd name="T17" fmla="*/ 101 h 107"/>
                        <a:gd name="T18" fmla="*/ 33 w 127"/>
                        <a:gd name="T19" fmla="*/ 107 h 10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27"/>
                        <a:gd name="T31" fmla="*/ 0 h 107"/>
                        <a:gd name="T32" fmla="*/ 127 w 127"/>
                        <a:gd name="T33" fmla="*/ 107 h 10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27" h="107">
                          <a:moveTo>
                            <a:pt x="33" y="107"/>
                          </a:moveTo>
                          <a:lnTo>
                            <a:pt x="94" y="47"/>
                          </a:lnTo>
                          <a:lnTo>
                            <a:pt x="127" y="13"/>
                          </a:lnTo>
                          <a:lnTo>
                            <a:pt x="127" y="7"/>
                          </a:lnTo>
                          <a:lnTo>
                            <a:pt x="121" y="0"/>
                          </a:lnTo>
                          <a:lnTo>
                            <a:pt x="107" y="0"/>
                          </a:lnTo>
                          <a:lnTo>
                            <a:pt x="94" y="7"/>
                          </a:lnTo>
                          <a:lnTo>
                            <a:pt x="0" y="87"/>
                          </a:lnTo>
                          <a:lnTo>
                            <a:pt x="13" y="101"/>
                          </a:lnTo>
                          <a:lnTo>
                            <a:pt x="33" y="107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105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3063" y="2898"/>
                      <a:ext cx="135" cy="108"/>
                    </a:xfrm>
                    <a:custGeom>
                      <a:avLst/>
                      <a:gdLst>
                        <a:gd name="T0" fmla="*/ 27 w 135"/>
                        <a:gd name="T1" fmla="*/ 108 h 108"/>
                        <a:gd name="T2" fmla="*/ 135 w 135"/>
                        <a:gd name="T3" fmla="*/ 7 h 108"/>
                        <a:gd name="T4" fmla="*/ 128 w 135"/>
                        <a:gd name="T5" fmla="*/ 0 h 108"/>
                        <a:gd name="T6" fmla="*/ 121 w 135"/>
                        <a:gd name="T7" fmla="*/ 0 h 108"/>
                        <a:gd name="T8" fmla="*/ 108 w 135"/>
                        <a:gd name="T9" fmla="*/ 0 h 108"/>
                        <a:gd name="T10" fmla="*/ 0 w 135"/>
                        <a:gd name="T11" fmla="*/ 81 h 108"/>
                        <a:gd name="T12" fmla="*/ 14 w 135"/>
                        <a:gd name="T13" fmla="*/ 101 h 108"/>
                        <a:gd name="T14" fmla="*/ 27 w 135"/>
                        <a:gd name="T15" fmla="*/ 108 h 10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35"/>
                        <a:gd name="T25" fmla="*/ 0 h 108"/>
                        <a:gd name="T26" fmla="*/ 135 w 135"/>
                        <a:gd name="T27" fmla="*/ 108 h 10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35" h="108">
                          <a:moveTo>
                            <a:pt x="27" y="108"/>
                          </a:moveTo>
                          <a:lnTo>
                            <a:pt x="135" y="7"/>
                          </a:lnTo>
                          <a:lnTo>
                            <a:pt x="128" y="0"/>
                          </a:lnTo>
                          <a:lnTo>
                            <a:pt x="121" y="0"/>
                          </a:lnTo>
                          <a:lnTo>
                            <a:pt x="108" y="0"/>
                          </a:lnTo>
                          <a:lnTo>
                            <a:pt x="0" y="81"/>
                          </a:lnTo>
                          <a:lnTo>
                            <a:pt x="14" y="101"/>
                          </a:lnTo>
                          <a:lnTo>
                            <a:pt x="27" y="108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106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3043" y="2868"/>
                      <a:ext cx="108" cy="94"/>
                    </a:xfrm>
                    <a:custGeom>
                      <a:avLst/>
                      <a:gdLst>
                        <a:gd name="T0" fmla="*/ 14 w 108"/>
                        <a:gd name="T1" fmla="*/ 94 h 94"/>
                        <a:gd name="T2" fmla="*/ 101 w 108"/>
                        <a:gd name="T3" fmla="*/ 20 h 94"/>
                        <a:gd name="T4" fmla="*/ 108 w 108"/>
                        <a:gd name="T5" fmla="*/ 7 h 94"/>
                        <a:gd name="T6" fmla="*/ 101 w 108"/>
                        <a:gd name="T7" fmla="*/ 0 h 94"/>
                        <a:gd name="T8" fmla="*/ 87 w 108"/>
                        <a:gd name="T9" fmla="*/ 0 h 94"/>
                        <a:gd name="T10" fmla="*/ 0 w 108"/>
                        <a:gd name="T11" fmla="*/ 61 h 94"/>
                        <a:gd name="T12" fmla="*/ 0 w 108"/>
                        <a:gd name="T13" fmla="*/ 74 h 94"/>
                        <a:gd name="T14" fmla="*/ 14 w 108"/>
                        <a:gd name="T15" fmla="*/ 94 h 9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08"/>
                        <a:gd name="T25" fmla="*/ 0 h 94"/>
                        <a:gd name="T26" fmla="*/ 108 w 108"/>
                        <a:gd name="T27" fmla="*/ 94 h 9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08" h="94">
                          <a:moveTo>
                            <a:pt x="14" y="94"/>
                          </a:moveTo>
                          <a:lnTo>
                            <a:pt x="101" y="20"/>
                          </a:lnTo>
                          <a:lnTo>
                            <a:pt x="108" y="7"/>
                          </a:lnTo>
                          <a:lnTo>
                            <a:pt x="101" y="0"/>
                          </a:lnTo>
                          <a:lnTo>
                            <a:pt x="87" y="0"/>
                          </a:lnTo>
                          <a:lnTo>
                            <a:pt x="0" y="61"/>
                          </a:lnTo>
                          <a:lnTo>
                            <a:pt x="0" y="74"/>
                          </a:lnTo>
                          <a:lnTo>
                            <a:pt x="14" y="94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107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3036" y="2848"/>
                      <a:ext cx="74" cy="54"/>
                    </a:xfrm>
                    <a:custGeom>
                      <a:avLst/>
                      <a:gdLst>
                        <a:gd name="T0" fmla="*/ 0 w 74"/>
                        <a:gd name="T1" fmla="*/ 54 h 54"/>
                        <a:gd name="T2" fmla="*/ 74 w 74"/>
                        <a:gd name="T3" fmla="*/ 7 h 54"/>
                        <a:gd name="T4" fmla="*/ 74 w 74"/>
                        <a:gd name="T5" fmla="*/ 0 h 54"/>
                        <a:gd name="T6" fmla="*/ 60 w 74"/>
                        <a:gd name="T7" fmla="*/ 0 h 54"/>
                        <a:gd name="T8" fmla="*/ 47 w 74"/>
                        <a:gd name="T9" fmla="*/ 0 h 54"/>
                        <a:gd name="T10" fmla="*/ 0 w 74"/>
                        <a:gd name="T11" fmla="*/ 27 h 54"/>
                        <a:gd name="T12" fmla="*/ 0 w 74"/>
                        <a:gd name="T13" fmla="*/ 40 h 54"/>
                        <a:gd name="T14" fmla="*/ 0 w 74"/>
                        <a:gd name="T15" fmla="*/ 54 h 5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74"/>
                        <a:gd name="T25" fmla="*/ 0 h 54"/>
                        <a:gd name="T26" fmla="*/ 74 w 74"/>
                        <a:gd name="T27" fmla="*/ 54 h 5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74" h="54">
                          <a:moveTo>
                            <a:pt x="0" y="54"/>
                          </a:moveTo>
                          <a:lnTo>
                            <a:pt x="74" y="7"/>
                          </a:lnTo>
                          <a:lnTo>
                            <a:pt x="74" y="0"/>
                          </a:lnTo>
                          <a:lnTo>
                            <a:pt x="60" y="0"/>
                          </a:lnTo>
                          <a:lnTo>
                            <a:pt x="47" y="0"/>
                          </a:lnTo>
                          <a:lnTo>
                            <a:pt x="0" y="27"/>
                          </a:lnTo>
                          <a:lnTo>
                            <a:pt x="0" y="40"/>
                          </a:lnTo>
                          <a:lnTo>
                            <a:pt x="0" y="54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108" name="Freeform 409"/>
                    <p:cNvSpPr>
                      <a:spLocks/>
                    </p:cNvSpPr>
                    <p:nvPr/>
                  </p:nvSpPr>
                  <p:spPr bwMode="auto">
                    <a:xfrm>
                      <a:off x="3251" y="2781"/>
                      <a:ext cx="33" cy="114"/>
                    </a:xfrm>
                    <a:custGeom>
                      <a:avLst/>
                      <a:gdLst>
                        <a:gd name="T0" fmla="*/ 13 w 33"/>
                        <a:gd name="T1" fmla="*/ 114 h 114"/>
                        <a:gd name="T2" fmla="*/ 27 w 33"/>
                        <a:gd name="T3" fmla="*/ 94 h 114"/>
                        <a:gd name="T4" fmla="*/ 33 w 33"/>
                        <a:gd name="T5" fmla="*/ 60 h 114"/>
                        <a:gd name="T6" fmla="*/ 33 w 33"/>
                        <a:gd name="T7" fmla="*/ 27 h 114"/>
                        <a:gd name="T8" fmla="*/ 27 w 33"/>
                        <a:gd name="T9" fmla="*/ 7 h 114"/>
                        <a:gd name="T10" fmla="*/ 20 w 33"/>
                        <a:gd name="T11" fmla="*/ 0 h 114"/>
                        <a:gd name="T12" fmla="*/ 13 w 33"/>
                        <a:gd name="T13" fmla="*/ 7 h 114"/>
                        <a:gd name="T14" fmla="*/ 0 w 33"/>
                        <a:gd name="T15" fmla="*/ 40 h 114"/>
                        <a:gd name="T16" fmla="*/ 0 w 33"/>
                        <a:gd name="T17" fmla="*/ 81 h 114"/>
                        <a:gd name="T18" fmla="*/ 0 w 33"/>
                        <a:gd name="T19" fmla="*/ 101 h 114"/>
                        <a:gd name="T20" fmla="*/ 13 w 33"/>
                        <a:gd name="T21" fmla="*/ 114 h 114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33"/>
                        <a:gd name="T34" fmla="*/ 0 h 114"/>
                        <a:gd name="T35" fmla="*/ 33 w 33"/>
                        <a:gd name="T36" fmla="*/ 114 h 114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33" h="114">
                          <a:moveTo>
                            <a:pt x="13" y="114"/>
                          </a:moveTo>
                          <a:lnTo>
                            <a:pt x="27" y="94"/>
                          </a:lnTo>
                          <a:lnTo>
                            <a:pt x="33" y="60"/>
                          </a:lnTo>
                          <a:lnTo>
                            <a:pt x="33" y="27"/>
                          </a:lnTo>
                          <a:lnTo>
                            <a:pt x="27" y="7"/>
                          </a:lnTo>
                          <a:lnTo>
                            <a:pt x="20" y="0"/>
                          </a:lnTo>
                          <a:lnTo>
                            <a:pt x="13" y="7"/>
                          </a:lnTo>
                          <a:lnTo>
                            <a:pt x="0" y="40"/>
                          </a:lnTo>
                          <a:lnTo>
                            <a:pt x="0" y="81"/>
                          </a:lnTo>
                          <a:lnTo>
                            <a:pt x="0" y="101"/>
                          </a:lnTo>
                          <a:lnTo>
                            <a:pt x="13" y="114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3109" name="Oval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30" y="2680"/>
                      <a:ext cx="383" cy="384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3086" name="Oval 435"/>
                <p:cNvSpPr>
                  <a:spLocks noChangeArrowheads="1"/>
                </p:cNvSpPr>
                <p:nvPr/>
              </p:nvSpPr>
              <p:spPr bwMode="auto">
                <a:xfrm>
                  <a:off x="2488" y="2586"/>
                  <a:ext cx="54" cy="5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31913" y="-26988"/>
            <a:ext cx="6492875" cy="76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/>
              <a:t>Growth of Pearlite colony</a:t>
            </a:r>
          </a:p>
        </p:txBody>
      </p:sp>
      <p:pic>
        <p:nvPicPr>
          <p:cNvPr id="3072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669925"/>
            <a:ext cx="8229600" cy="61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3399FF"/>
                </a:solidFill>
              </a:rPr>
              <a:t>Hypo</a:t>
            </a:r>
            <a:r>
              <a:rPr lang="en-US" smtClean="0"/>
              <a:t>eutectoid Steel</a:t>
            </a:r>
          </a:p>
        </p:txBody>
      </p:sp>
      <p:grpSp>
        <p:nvGrpSpPr>
          <p:cNvPr id="45059" name="Group 537"/>
          <p:cNvGrpSpPr>
            <a:grpSpLocks/>
          </p:cNvGrpSpPr>
          <p:nvPr/>
        </p:nvGrpSpPr>
        <p:grpSpPr bwMode="auto">
          <a:xfrm>
            <a:off x="1649413" y="889000"/>
            <a:ext cx="6015037" cy="4241800"/>
            <a:chOff x="1039" y="560"/>
            <a:chExt cx="3789" cy="2672"/>
          </a:xfrm>
        </p:grpSpPr>
        <p:sp>
          <p:nvSpPr>
            <p:cNvPr id="45212" name="Rectangle 325"/>
            <p:cNvSpPr>
              <a:spLocks noChangeArrowheads="1"/>
            </p:cNvSpPr>
            <p:nvPr/>
          </p:nvSpPr>
          <p:spPr bwMode="auto">
            <a:xfrm rot="-5400000">
              <a:off x="3661" y="2018"/>
              <a:ext cx="12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</a:rPr>
                <a:t>Fe</a:t>
              </a:r>
              <a:r>
                <a:rPr lang="en-US" sz="2000" baseline="-25000">
                  <a:solidFill>
                    <a:srgbClr val="CC0000"/>
                  </a:solidFill>
                </a:rPr>
                <a:t>3</a:t>
              </a:r>
              <a:r>
                <a:rPr lang="en-US" sz="2000">
                  <a:solidFill>
                    <a:srgbClr val="CC0000"/>
                  </a:solidFill>
                </a:rPr>
                <a:t>C (cementite)</a:t>
              </a:r>
              <a:endParaRPr lang="en-US"/>
            </a:p>
          </p:txBody>
        </p:sp>
        <p:sp>
          <p:nvSpPr>
            <p:cNvPr id="45213" name="Line 326"/>
            <p:cNvSpPr>
              <a:spLocks noChangeShapeType="1"/>
            </p:cNvSpPr>
            <p:nvPr/>
          </p:nvSpPr>
          <p:spPr bwMode="auto">
            <a:xfrm>
              <a:off x="1371" y="2311"/>
              <a:ext cx="2754" cy="1"/>
            </a:xfrm>
            <a:prstGeom prst="line">
              <a:avLst/>
            </a:prstGeom>
            <a:noFill/>
            <a:ln w="20638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14" name="Rectangle 327"/>
            <p:cNvSpPr>
              <a:spLocks noChangeArrowheads="1"/>
            </p:cNvSpPr>
            <p:nvPr/>
          </p:nvSpPr>
          <p:spPr bwMode="auto">
            <a:xfrm>
              <a:off x="1330" y="786"/>
              <a:ext cx="2798" cy="20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5" name="Freeform 328"/>
            <p:cNvSpPr>
              <a:spLocks/>
            </p:cNvSpPr>
            <p:nvPr/>
          </p:nvSpPr>
          <p:spPr bwMode="auto">
            <a:xfrm>
              <a:off x="1327" y="986"/>
              <a:ext cx="889" cy="1319"/>
            </a:xfrm>
            <a:custGeom>
              <a:avLst/>
              <a:gdLst>
                <a:gd name="T0" fmla="*/ 7 w 934"/>
                <a:gd name="T1" fmla="*/ 77 h 1398"/>
                <a:gd name="T2" fmla="*/ 47 w 934"/>
                <a:gd name="T3" fmla="*/ 0 h 1398"/>
                <a:gd name="T4" fmla="*/ 385 w 934"/>
                <a:gd name="T5" fmla="*/ 223 h 1398"/>
                <a:gd name="T6" fmla="*/ 404 w 934"/>
                <a:gd name="T7" fmla="*/ 234 h 1398"/>
                <a:gd name="T8" fmla="*/ 245 w 934"/>
                <a:gd name="T9" fmla="*/ 412 h 1398"/>
                <a:gd name="T10" fmla="*/ 192 w 934"/>
                <a:gd name="T11" fmla="*/ 469 h 1398"/>
                <a:gd name="T12" fmla="*/ 146 w 934"/>
                <a:gd name="T13" fmla="*/ 519 h 1398"/>
                <a:gd name="T14" fmla="*/ 125 w 934"/>
                <a:gd name="T15" fmla="*/ 514 h 1398"/>
                <a:gd name="T16" fmla="*/ 104 w 934"/>
                <a:gd name="T17" fmla="*/ 498 h 1398"/>
                <a:gd name="T18" fmla="*/ 85 w 934"/>
                <a:gd name="T19" fmla="*/ 483 h 1398"/>
                <a:gd name="T20" fmla="*/ 58 w 934"/>
                <a:gd name="T21" fmla="*/ 459 h 1398"/>
                <a:gd name="T22" fmla="*/ 41 w 934"/>
                <a:gd name="T23" fmla="*/ 438 h 1398"/>
                <a:gd name="T24" fmla="*/ 18 w 934"/>
                <a:gd name="T25" fmla="*/ 410 h 1398"/>
                <a:gd name="T26" fmla="*/ 0 w 934"/>
                <a:gd name="T27" fmla="*/ 383 h 1398"/>
                <a:gd name="T28" fmla="*/ 7 w 934"/>
                <a:gd name="T29" fmla="*/ 77 h 1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34"/>
                <a:gd name="T46" fmla="*/ 0 h 1398"/>
                <a:gd name="T47" fmla="*/ 934 w 934"/>
                <a:gd name="T48" fmla="*/ 1398 h 1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34" h="1398">
                  <a:moveTo>
                    <a:pt x="7" y="208"/>
                  </a:moveTo>
                  <a:lnTo>
                    <a:pt x="108" y="0"/>
                  </a:lnTo>
                  <a:lnTo>
                    <a:pt x="894" y="598"/>
                  </a:lnTo>
                  <a:lnTo>
                    <a:pt x="934" y="632"/>
                  </a:lnTo>
                  <a:lnTo>
                    <a:pt x="565" y="1109"/>
                  </a:lnTo>
                  <a:lnTo>
                    <a:pt x="444" y="1263"/>
                  </a:lnTo>
                  <a:lnTo>
                    <a:pt x="336" y="1398"/>
                  </a:lnTo>
                  <a:lnTo>
                    <a:pt x="289" y="1384"/>
                  </a:lnTo>
                  <a:lnTo>
                    <a:pt x="242" y="1344"/>
                  </a:lnTo>
                  <a:lnTo>
                    <a:pt x="195" y="1297"/>
                  </a:lnTo>
                  <a:lnTo>
                    <a:pt x="135" y="1236"/>
                  </a:lnTo>
                  <a:lnTo>
                    <a:pt x="94" y="1176"/>
                  </a:lnTo>
                  <a:lnTo>
                    <a:pt x="40" y="1102"/>
                  </a:lnTo>
                  <a:lnTo>
                    <a:pt x="0" y="1028"/>
                  </a:lnTo>
                  <a:lnTo>
                    <a:pt x="7" y="208"/>
                  </a:lnTo>
                  <a:close/>
                </a:path>
              </a:pathLst>
            </a:custGeom>
            <a:solidFill>
              <a:srgbClr val="CC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16" name="Freeform 330"/>
            <p:cNvSpPr>
              <a:spLocks/>
            </p:cNvSpPr>
            <p:nvPr/>
          </p:nvSpPr>
          <p:spPr bwMode="auto">
            <a:xfrm>
              <a:off x="1327" y="788"/>
              <a:ext cx="2798" cy="788"/>
            </a:xfrm>
            <a:custGeom>
              <a:avLst/>
              <a:gdLst>
                <a:gd name="T0" fmla="*/ 7 w 2937"/>
                <a:gd name="T1" fmla="*/ 0 h 834"/>
                <a:gd name="T2" fmla="*/ 0 w 2937"/>
                <a:gd name="T3" fmla="*/ 39 h 834"/>
                <a:gd name="T4" fmla="*/ 80 w 2937"/>
                <a:gd name="T5" fmla="*/ 59 h 834"/>
                <a:gd name="T6" fmla="*/ 124 w 2937"/>
                <a:gd name="T7" fmla="*/ 77 h 834"/>
                <a:gd name="T8" fmla="*/ 176 w 2937"/>
                <a:gd name="T9" fmla="*/ 93 h 834"/>
                <a:gd name="T10" fmla="*/ 339 w 2937"/>
                <a:gd name="T11" fmla="*/ 142 h 834"/>
                <a:gd name="T12" fmla="*/ 525 w 2937"/>
                <a:gd name="T13" fmla="*/ 201 h 834"/>
                <a:gd name="T14" fmla="*/ 716 w 2937"/>
                <a:gd name="T15" fmla="*/ 267 h 834"/>
                <a:gd name="T16" fmla="*/ 832 w 2937"/>
                <a:gd name="T17" fmla="*/ 317 h 834"/>
                <a:gd name="T18" fmla="*/ 908 w 2937"/>
                <a:gd name="T19" fmla="*/ 295 h 834"/>
                <a:gd name="T20" fmla="*/ 1032 w 2937"/>
                <a:gd name="T21" fmla="*/ 274 h 834"/>
                <a:gd name="T22" fmla="*/ 1161 w 2937"/>
                <a:gd name="T23" fmla="*/ 252 h 834"/>
                <a:gd name="T24" fmla="*/ 1246 w 2937"/>
                <a:gd name="T25" fmla="*/ 247 h 834"/>
                <a:gd name="T26" fmla="*/ 1288 w 2937"/>
                <a:gd name="T27" fmla="*/ 244 h 834"/>
                <a:gd name="T28" fmla="*/ 1288 w 2937"/>
                <a:gd name="T29" fmla="*/ 0 h 834"/>
                <a:gd name="T30" fmla="*/ 7 w 2937"/>
                <a:gd name="T31" fmla="*/ 0 h 8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37"/>
                <a:gd name="T49" fmla="*/ 0 h 834"/>
                <a:gd name="T50" fmla="*/ 2937 w 2937"/>
                <a:gd name="T51" fmla="*/ 834 h 83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37" h="834">
                  <a:moveTo>
                    <a:pt x="7" y="0"/>
                  </a:moveTo>
                  <a:lnTo>
                    <a:pt x="0" y="101"/>
                  </a:lnTo>
                  <a:lnTo>
                    <a:pt x="182" y="155"/>
                  </a:lnTo>
                  <a:lnTo>
                    <a:pt x="282" y="202"/>
                  </a:lnTo>
                  <a:lnTo>
                    <a:pt x="403" y="242"/>
                  </a:lnTo>
                  <a:lnTo>
                    <a:pt x="773" y="370"/>
                  </a:lnTo>
                  <a:lnTo>
                    <a:pt x="1196" y="531"/>
                  </a:lnTo>
                  <a:lnTo>
                    <a:pt x="1633" y="706"/>
                  </a:lnTo>
                  <a:lnTo>
                    <a:pt x="1895" y="834"/>
                  </a:lnTo>
                  <a:lnTo>
                    <a:pt x="2070" y="773"/>
                  </a:lnTo>
                  <a:lnTo>
                    <a:pt x="2352" y="720"/>
                  </a:lnTo>
                  <a:lnTo>
                    <a:pt x="2648" y="666"/>
                  </a:lnTo>
                  <a:lnTo>
                    <a:pt x="2843" y="646"/>
                  </a:lnTo>
                  <a:lnTo>
                    <a:pt x="2937" y="639"/>
                  </a:lnTo>
                  <a:lnTo>
                    <a:pt x="293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17" name="Freeform 332"/>
            <p:cNvSpPr>
              <a:spLocks/>
            </p:cNvSpPr>
            <p:nvPr/>
          </p:nvSpPr>
          <p:spPr bwMode="auto">
            <a:xfrm>
              <a:off x="1328" y="1975"/>
              <a:ext cx="39" cy="907"/>
            </a:xfrm>
            <a:custGeom>
              <a:avLst/>
              <a:gdLst>
                <a:gd name="T0" fmla="*/ 0 w 41"/>
                <a:gd name="T1" fmla="*/ 0 h 961"/>
                <a:gd name="T2" fmla="*/ 18 w 41"/>
                <a:gd name="T3" fmla="*/ 133 h 961"/>
                <a:gd name="T4" fmla="*/ 0 w 41"/>
                <a:gd name="T5" fmla="*/ 360 h 961"/>
                <a:gd name="T6" fmla="*/ 0 w 41"/>
                <a:gd name="T7" fmla="*/ 0 h 9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961"/>
                <a:gd name="T14" fmla="*/ 41 w 41"/>
                <a:gd name="T15" fmla="*/ 961 h 9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961">
                  <a:moveTo>
                    <a:pt x="0" y="0"/>
                  </a:moveTo>
                  <a:lnTo>
                    <a:pt x="41" y="356"/>
                  </a:lnTo>
                  <a:lnTo>
                    <a:pt x="0" y="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18" name="Line 334"/>
            <p:cNvSpPr>
              <a:spLocks noChangeShapeType="1"/>
            </p:cNvSpPr>
            <p:nvPr/>
          </p:nvSpPr>
          <p:spPr bwMode="auto">
            <a:xfrm>
              <a:off x="2213" y="1588"/>
              <a:ext cx="1917" cy="1"/>
            </a:xfrm>
            <a:prstGeom prst="line">
              <a:avLst/>
            </a:prstGeom>
            <a:noFill/>
            <a:ln w="20638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19" name="Line 335"/>
            <p:cNvSpPr>
              <a:spLocks noChangeShapeType="1"/>
            </p:cNvSpPr>
            <p:nvPr/>
          </p:nvSpPr>
          <p:spPr bwMode="auto">
            <a:xfrm>
              <a:off x="1385" y="983"/>
              <a:ext cx="20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20" name="Freeform 336"/>
            <p:cNvSpPr>
              <a:spLocks/>
            </p:cNvSpPr>
            <p:nvPr/>
          </p:nvSpPr>
          <p:spPr bwMode="auto">
            <a:xfrm>
              <a:off x="1329" y="897"/>
              <a:ext cx="58" cy="254"/>
            </a:xfrm>
            <a:custGeom>
              <a:avLst/>
              <a:gdLst>
                <a:gd name="T0" fmla="*/ 0 w 61"/>
                <a:gd name="T1" fmla="*/ 0 h 269"/>
                <a:gd name="T2" fmla="*/ 26 w 61"/>
                <a:gd name="T3" fmla="*/ 36 h 269"/>
                <a:gd name="T4" fmla="*/ 7 w 61"/>
                <a:gd name="T5" fmla="*/ 102 h 269"/>
                <a:gd name="T6" fmla="*/ 0 w 61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269"/>
                <a:gd name="T14" fmla="*/ 61 w 61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269">
                  <a:moveTo>
                    <a:pt x="0" y="0"/>
                  </a:moveTo>
                  <a:lnTo>
                    <a:pt x="61" y="94"/>
                  </a:lnTo>
                  <a:lnTo>
                    <a:pt x="7" y="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21" name="Rectangle 338"/>
            <p:cNvSpPr>
              <a:spLocks noChangeArrowheads="1"/>
            </p:cNvSpPr>
            <p:nvPr/>
          </p:nvSpPr>
          <p:spPr bwMode="auto">
            <a:xfrm>
              <a:off x="1039" y="738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1600</a:t>
              </a:r>
              <a:endParaRPr lang="en-US"/>
            </a:p>
          </p:txBody>
        </p:sp>
        <p:sp>
          <p:nvSpPr>
            <p:cNvPr id="45222" name="Rectangle 339"/>
            <p:cNvSpPr>
              <a:spLocks noChangeArrowheads="1"/>
            </p:cNvSpPr>
            <p:nvPr/>
          </p:nvSpPr>
          <p:spPr bwMode="auto">
            <a:xfrm>
              <a:off x="1051" y="1081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1400</a:t>
              </a:r>
              <a:endParaRPr lang="en-US"/>
            </a:p>
          </p:txBody>
        </p:sp>
        <p:sp>
          <p:nvSpPr>
            <p:cNvPr id="45223" name="Line 340"/>
            <p:cNvSpPr>
              <a:spLocks noChangeShapeType="1"/>
            </p:cNvSpPr>
            <p:nvPr/>
          </p:nvSpPr>
          <p:spPr bwMode="auto">
            <a:xfrm>
              <a:off x="1320" y="1138"/>
              <a:ext cx="7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24" name="Line 341"/>
            <p:cNvSpPr>
              <a:spLocks noChangeShapeType="1"/>
            </p:cNvSpPr>
            <p:nvPr/>
          </p:nvSpPr>
          <p:spPr bwMode="auto">
            <a:xfrm>
              <a:off x="1320" y="1487"/>
              <a:ext cx="7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25" name="Line 342"/>
            <p:cNvSpPr>
              <a:spLocks noChangeShapeType="1"/>
            </p:cNvSpPr>
            <p:nvPr/>
          </p:nvSpPr>
          <p:spPr bwMode="auto">
            <a:xfrm>
              <a:off x="1320" y="1835"/>
              <a:ext cx="7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26" name="Line 343"/>
            <p:cNvSpPr>
              <a:spLocks noChangeShapeType="1"/>
            </p:cNvSpPr>
            <p:nvPr/>
          </p:nvSpPr>
          <p:spPr bwMode="auto">
            <a:xfrm>
              <a:off x="1320" y="2184"/>
              <a:ext cx="7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27" name="Line 344"/>
            <p:cNvSpPr>
              <a:spLocks noChangeShapeType="1"/>
            </p:cNvSpPr>
            <p:nvPr/>
          </p:nvSpPr>
          <p:spPr bwMode="auto">
            <a:xfrm>
              <a:off x="1320" y="2534"/>
              <a:ext cx="7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28" name="Rectangle 345"/>
            <p:cNvSpPr>
              <a:spLocks noChangeArrowheads="1"/>
            </p:cNvSpPr>
            <p:nvPr/>
          </p:nvSpPr>
          <p:spPr bwMode="auto">
            <a:xfrm>
              <a:off x="1045" y="1424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1200</a:t>
              </a:r>
              <a:endParaRPr lang="en-US"/>
            </a:p>
          </p:txBody>
        </p:sp>
        <p:sp>
          <p:nvSpPr>
            <p:cNvPr id="45229" name="Rectangle 346"/>
            <p:cNvSpPr>
              <a:spLocks noChangeArrowheads="1"/>
            </p:cNvSpPr>
            <p:nvPr/>
          </p:nvSpPr>
          <p:spPr bwMode="auto">
            <a:xfrm>
              <a:off x="1051" y="1779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1000</a:t>
              </a:r>
              <a:endParaRPr lang="en-US"/>
            </a:p>
          </p:txBody>
        </p:sp>
        <p:sp>
          <p:nvSpPr>
            <p:cNvPr id="45230" name="Rectangle 347"/>
            <p:cNvSpPr>
              <a:spLocks noChangeArrowheads="1"/>
            </p:cNvSpPr>
            <p:nvPr/>
          </p:nvSpPr>
          <p:spPr bwMode="auto">
            <a:xfrm>
              <a:off x="1109" y="2134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800</a:t>
              </a:r>
              <a:endParaRPr lang="en-US"/>
            </a:p>
          </p:txBody>
        </p:sp>
        <p:sp>
          <p:nvSpPr>
            <p:cNvPr id="45231" name="Rectangle 348"/>
            <p:cNvSpPr>
              <a:spLocks noChangeArrowheads="1"/>
            </p:cNvSpPr>
            <p:nvPr/>
          </p:nvSpPr>
          <p:spPr bwMode="auto">
            <a:xfrm>
              <a:off x="1109" y="2483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600</a:t>
              </a:r>
              <a:endParaRPr lang="en-US"/>
            </a:p>
          </p:txBody>
        </p:sp>
        <p:sp>
          <p:nvSpPr>
            <p:cNvPr id="45232" name="Rectangle 349"/>
            <p:cNvSpPr>
              <a:spLocks noChangeArrowheads="1"/>
            </p:cNvSpPr>
            <p:nvPr/>
          </p:nvSpPr>
          <p:spPr bwMode="auto">
            <a:xfrm>
              <a:off x="1115" y="2807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400</a:t>
              </a:r>
              <a:endParaRPr lang="en-US"/>
            </a:p>
          </p:txBody>
        </p:sp>
        <p:sp>
          <p:nvSpPr>
            <p:cNvPr id="45233" name="Rectangle 350"/>
            <p:cNvSpPr>
              <a:spLocks noChangeArrowheads="1"/>
            </p:cNvSpPr>
            <p:nvPr/>
          </p:nvSpPr>
          <p:spPr bwMode="auto">
            <a:xfrm>
              <a:off x="1295" y="288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45234" name="Rectangle 351"/>
            <p:cNvSpPr>
              <a:spLocks noChangeArrowheads="1"/>
            </p:cNvSpPr>
            <p:nvPr/>
          </p:nvSpPr>
          <p:spPr bwMode="auto">
            <a:xfrm>
              <a:off x="1717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5235" name="Rectangle 352"/>
            <p:cNvSpPr>
              <a:spLocks noChangeArrowheads="1"/>
            </p:cNvSpPr>
            <p:nvPr/>
          </p:nvSpPr>
          <p:spPr bwMode="auto">
            <a:xfrm>
              <a:off x="2140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45236" name="Rectangle 353"/>
            <p:cNvSpPr>
              <a:spLocks noChangeArrowheads="1"/>
            </p:cNvSpPr>
            <p:nvPr/>
          </p:nvSpPr>
          <p:spPr bwMode="auto">
            <a:xfrm>
              <a:off x="2555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5237" name="Rectangle 354"/>
            <p:cNvSpPr>
              <a:spLocks noChangeArrowheads="1"/>
            </p:cNvSpPr>
            <p:nvPr/>
          </p:nvSpPr>
          <p:spPr bwMode="auto">
            <a:xfrm>
              <a:off x="2972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45238" name="Rectangle 355"/>
            <p:cNvSpPr>
              <a:spLocks noChangeArrowheads="1"/>
            </p:cNvSpPr>
            <p:nvPr/>
          </p:nvSpPr>
          <p:spPr bwMode="auto">
            <a:xfrm>
              <a:off x="3388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45239" name="Rectangle 356"/>
            <p:cNvSpPr>
              <a:spLocks noChangeArrowheads="1"/>
            </p:cNvSpPr>
            <p:nvPr/>
          </p:nvSpPr>
          <p:spPr bwMode="auto">
            <a:xfrm>
              <a:off x="3810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45240" name="Rectangle 357"/>
            <p:cNvSpPr>
              <a:spLocks noChangeArrowheads="1"/>
            </p:cNvSpPr>
            <p:nvPr/>
          </p:nvSpPr>
          <p:spPr bwMode="auto">
            <a:xfrm>
              <a:off x="4047" y="2889"/>
              <a:ext cx="1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6.7</a:t>
              </a:r>
              <a:endParaRPr lang="en-US"/>
            </a:p>
          </p:txBody>
        </p:sp>
        <p:sp>
          <p:nvSpPr>
            <p:cNvPr id="45241" name="Rectangle 358"/>
            <p:cNvSpPr>
              <a:spLocks noChangeArrowheads="1"/>
            </p:cNvSpPr>
            <p:nvPr/>
          </p:nvSpPr>
          <p:spPr bwMode="auto">
            <a:xfrm>
              <a:off x="2831" y="1023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</a:t>
              </a:r>
              <a:endParaRPr lang="en-US"/>
            </a:p>
          </p:txBody>
        </p:sp>
        <p:sp>
          <p:nvSpPr>
            <p:cNvPr id="45242" name="Rectangle 359"/>
            <p:cNvSpPr>
              <a:spLocks noChangeArrowheads="1"/>
            </p:cNvSpPr>
            <p:nvPr/>
          </p:nvSpPr>
          <p:spPr bwMode="auto">
            <a:xfrm>
              <a:off x="1685" y="1316"/>
              <a:ext cx="1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g </a:t>
              </a:r>
              <a:endParaRPr lang="en-US"/>
            </a:p>
          </p:txBody>
        </p:sp>
        <p:sp>
          <p:nvSpPr>
            <p:cNvPr id="45243" name="Rectangle 360"/>
            <p:cNvSpPr>
              <a:spLocks noChangeArrowheads="1"/>
            </p:cNvSpPr>
            <p:nvPr/>
          </p:nvSpPr>
          <p:spPr bwMode="auto">
            <a:xfrm>
              <a:off x="1350" y="1511"/>
              <a:ext cx="7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(austenite)</a:t>
              </a:r>
              <a:endParaRPr lang="en-US"/>
            </a:p>
          </p:txBody>
        </p:sp>
        <p:sp>
          <p:nvSpPr>
            <p:cNvPr id="45244" name="Line 361"/>
            <p:cNvSpPr>
              <a:spLocks noChangeShapeType="1"/>
            </p:cNvSpPr>
            <p:nvPr/>
          </p:nvSpPr>
          <p:spPr bwMode="auto">
            <a:xfrm flipV="1">
              <a:off x="1750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45" name="Line 362"/>
            <p:cNvSpPr>
              <a:spLocks noChangeShapeType="1"/>
            </p:cNvSpPr>
            <p:nvPr/>
          </p:nvSpPr>
          <p:spPr bwMode="auto">
            <a:xfrm flipV="1">
              <a:off x="2165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46" name="Line 363"/>
            <p:cNvSpPr>
              <a:spLocks noChangeShapeType="1"/>
            </p:cNvSpPr>
            <p:nvPr/>
          </p:nvSpPr>
          <p:spPr bwMode="auto">
            <a:xfrm flipV="1">
              <a:off x="2576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47" name="Line 364"/>
            <p:cNvSpPr>
              <a:spLocks noChangeShapeType="1"/>
            </p:cNvSpPr>
            <p:nvPr/>
          </p:nvSpPr>
          <p:spPr bwMode="auto">
            <a:xfrm flipV="1">
              <a:off x="2985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48" name="Line 365"/>
            <p:cNvSpPr>
              <a:spLocks noChangeShapeType="1"/>
            </p:cNvSpPr>
            <p:nvPr/>
          </p:nvSpPr>
          <p:spPr bwMode="auto">
            <a:xfrm flipV="1">
              <a:off x="3414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49" name="Line 366"/>
            <p:cNvSpPr>
              <a:spLocks noChangeShapeType="1"/>
            </p:cNvSpPr>
            <p:nvPr/>
          </p:nvSpPr>
          <p:spPr bwMode="auto">
            <a:xfrm flipV="1">
              <a:off x="3849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50" name="Rectangle 367"/>
            <p:cNvSpPr>
              <a:spLocks noChangeArrowheads="1"/>
            </p:cNvSpPr>
            <p:nvPr/>
          </p:nvSpPr>
          <p:spPr bwMode="auto">
            <a:xfrm>
              <a:off x="2075" y="1271"/>
              <a:ext cx="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/>
            </a:p>
          </p:txBody>
        </p:sp>
        <p:sp>
          <p:nvSpPr>
            <p:cNvPr id="45251" name="Rectangle 368"/>
            <p:cNvSpPr>
              <a:spLocks noChangeArrowheads="1"/>
            </p:cNvSpPr>
            <p:nvPr/>
          </p:nvSpPr>
          <p:spPr bwMode="auto">
            <a:xfrm>
              <a:off x="2157" y="1276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+L</a:t>
              </a:r>
              <a:endParaRPr lang="en-US"/>
            </a:p>
          </p:txBody>
        </p:sp>
        <p:sp>
          <p:nvSpPr>
            <p:cNvPr id="45252" name="Rectangle 369"/>
            <p:cNvSpPr>
              <a:spLocks noChangeArrowheads="1"/>
            </p:cNvSpPr>
            <p:nvPr/>
          </p:nvSpPr>
          <p:spPr bwMode="auto">
            <a:xfrm>
              <a:off x="2863" y="1842"/>
              <a:ext cx="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/>
            </a:p>
          </p:txBody>
        </p:sp>
        <p:sp>
          <p:nvSpPr>
            <p:cNvPr id="45253" name="Rectangle 370"/>
            <p:cNvSpPr>
              <a:spLocks noChangeArrowheads="1"/>
            </p:cNvSpPr>
            <p:nvPr/>
          </p:nvSpPr>
          <p:spPr bwMode="auto">
            <a:xfrm>
              <a:off x="2939" y="1848"/>
              <a:ext cx="4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+</a:t>
              </a:r>
              <a:r>
                <a:rPr lang="en-US" sz="1000">
                  <a:solidFill>
                    <a:srgbClr val="000000"/>
                  </a:solidFill>
                </a:rPr>
                <a:t> </a:t>
              </a:r>
              <a:r>
                <a:rPr lang="en-US">
                  <a:solidFill>
                    <a:srgbClr val="000000"/>
                  </a:solidFill>
                </a:rPr>
                <a:t>Fe</a:t>
              </a:r>
              <a:r>
                <a:rPr lang="en-US" baseline="-25000">
                  <a:solidFill>
                    <a:srgbClr val="000000"/>
                  </a:solidFill>
                </a:rPr>
                <a:t>3</a:t>
              </a: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45254" name="Rectangle 371"/>
            <p:cNvSpPr>
              <a:spLocks noChangeArrowheads="1"/>
            </p:cNvSpPr>
            <p:nvPr/>
          </p:nvSpPr>
          <p:spPr bwMode="auto">
            <a:xfrm>
              <a:off x="2703" y="2515"/>
              <a:ext cx="1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/>
            </a:p>
          </p:txBody>
        </p:sp>
        <p:sp>
          <p:nvSpPr>
            <p:cNvPr id="45255" name="Rectangle 372"/>
            <p:cNvSpPr>
              <a:spLocks noChangeArrowheads="1"/>
            </p:cNvSpPr>
            <p:nvPr/>
          </p:nvSpPr>
          <p:spPr bwMode="auto">
            <a:xfrm>
              <a:off x="2800" y="2521"/>
              <a:ext cx="4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 </a:t>
              </a:r>
              <a:r>
                <a:rPr lang="en-US">
                  <a:solidFill>
                    <a:srgbClr val="000000"/>
                  </a:solidFill>
                </a:rPr>
                <a:t>+</a:t>
              </a:r>
              <a:r>
                <a:rPr lang="en-US" sz="1000">
                  <a:solidFill>
                    <a:srgbClr val="000000"/>
                  </a:solidFill>
                </a:rPr>
                <a:t> </a:t>
              </a:r>
              <a:r>
                <a:rPr lang="en-US">
                  <a:solidFill>
                    <a:srgbClr val="000000"/>
                  </a:solidFill>
                </a:rPr>
                <a:t>Fe</a:t>
              </a:r>
              <a:r>
                <a:rPr lang="en-US" baseline="-25000">
                  <a:solidFill>
                    <a:srgbClr val="000000"/>
                  </a:solidFill>
                </a:rPr>
                <a:t>3</a:t>
              </a: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45256" name="Rectangle 373"/>
            <p:cNvSpPr>
              <a:spLocks noChangeArrowheads="1"/>
            </p:cNvSpPr>
            <p:nvPr/>
          </p:nvSpPr>
          <p:spPr bwMode="auto">
            <a:xfrm>
              <a:off x="3581" y="1429"/>
              <a:ext cx="4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L+Fe</a:t>
              </a:r>
              <a:r>
                <a:rPr lang="en-US" baseline="-25000">
                  <a:solidFill>
                    <a:srgbClr val="000000"/>
                  </a:solidFill>
                </a:rPr>
                <a:t>3</a:t>
              </a: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45257" name="Rectangle 374"/>
            <p:cNvSpPr>
              <a:spLocks noChangeArrowheads="1"/>
            </p:cNvSpPr>
            <p:nvPr/>
          </p:nvSpPr>
          <p:spPr bwMode="auto">
            <a:xfrm>
              <a:off x="1135" y="839"/>
              <a:ext cx="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66CC00"/>
                  </a:solidFill>
                  <a:latin typeface="Symbol" pitchFamily="18" charset="2"/>
                </a:rPr>
                <a:t>d</a:t>
              </a:r>
              <a:endParaRPr lang="en-US"/>
            </a:p>
          </p:txBody>
        </p:sp>
        <p:sp>
          <p:nvSpPr>
            <p:cNvPr id="45258" name="Rectangle 375"/>
            <p:cNvSpPr>
              <a:spLocks noChangeArrowheads="1"/>
            </p:cNvSpPr>
            <p:nvPr/>
          </p:nvSpPr>
          <p:spPr bwMode="auto">
            <a:xfrm>
              <a:off x="1225" y="3003"/>
              <a:ext cx="22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(Fe)</a:t>
              </a:r>
              <a:endParaRPr lang="en-US"/>
            </a:p>
          </p:txBody>
        </p:sp>
        <p:sp>
          <p:nvSpPr>
            <p:cNvPr id="45259" name="Rectangle 376"/>
            <p:cNvSpPr>
              <a:spLocks noChangeArrowheads="1"/>
            </p:cNvSpPr>
            <p:nvPr/>
          </p:nvSpPr>
          <p:spPr bwMode="auto">
            <a:xfrm>
              <a:off x="3599" y="2996"/>
              <a:ext cx="66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</a:t>
              </a:r>
              <a:r>
                <a:rPr lang="en-US" baseline="-25000">
                  <a:solidFill>
                    <a:srgbClr val="000000"/>
                  </a:solidFill>
                </a:rPr>
                <a:t>o</a:t>
              </a:r>
              <a:r>
                <a:rPr lang="en-US" sz="800" baseline="-25000">
                  <a:solidFill>
                    <a:srgbClr val="000000"/>
                  </a:solidFill>
                </a:rPr>
                <a:t> </a:t>
              </a:r>
              <a:r>
                <a:rPr lang="en-US">
                  <a:solidFill>
                    <a:srgbClr val="000000"/>
                  </a:solidFill>
                </a:rPr>
                <a:t>, wt% C</a:t>
              </a:r>
              <a:endParaRPr lang="en-US" sz="2000"/>
            </a:p>
          </p:txBody>
        </p:sp>
        <p:grpSp>
          <p:nvGrpSpPr>
            <p:cNvPr id="45260" name="Group 377"/>
            <p:cNvGrpSpPr>
              <a:grpSpLocks/>
            </p:cNvGrpSpPr>
            <p:nvPr/>
          </p:nvGrpSpPr>
          <p:grpSpPr bwMode="auto">
            <a:xfrm>
              <a:off x="1199" y="947"/>
              <a:ext cx="153" cy="58"/>
              <a:chOff x="2075" y="1107"/>
              <a:chExt cx="161" cy="61"/>
            </a:xfrm>
          </p:grpSpPr>
          <p:sp>
            <p:nvSpPr>
              <p:cNvPr id="45281" name="Freeform 378"/>
              <p:cNvSpPr>
                <a:spLocks/>
              </p:cNvSpPr>
              <p:nvPr/>
            </p:nvSpPr>
            <p:spPr bwMode="auto">
              <a:xfrm>
                <a:off x="2155" y="1107"/>
                <a:ext cx="81" cy="61"/>
              </a:xfrm>
              <a:custGeom>
                <a:avLst/>
                <a:gdLst>
                  <a:gd name="T0" fmla="*/ 81 w 81"/>
                  <a:gd name="T1" fmla="*/ 54 h 61"/>
                  <a:gd name="T2" fmla="*/ 0 w 81"/>
                  <a:gd name="T3" fmla="*/ 61 h 61"/>
                  <a:gd name="T4" fmla="*/ 34 w 81"/>
                  <a:gd name="T5" fmla="*/ 41 h 61"/>
                  <a:gd name="T6" fmla="*/ 21 w 81"/>
                  <a:gd name="T7" fmla="*/ 0 h 61"/>
                  <a:gd name="T8" fmla="*/ 81 w 81"/>
                  <a:gd name="T9" fmla="*/ 54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61"/>
                  <a:gd name="T17" fmla="*/ 81 w 8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61">
                    <a:moveTo>
                      <a:pt x="81" y="54"/>
                    </a:moveTo>
                    <a:lnTo>
                      <a:pt x="0" y="61"/>
                    </a:lnTo>
                    <a:lnTo>
                      <a:pt x="34" y="41"/>
                    </a:lnTo>
                    <a:lnTo>
                      <a:pt x="21" y="0"/>
                    </a:lnTo>
                    <a:lnTo>
                      <a:pt x="81" y="54"/>
                    </a:lnTo>
                    <a:close/>
                  </a:path>
                </a:pathLst>
              </a:custGeom>
              <a:solidFill>
                <a:srgbClr val="66CC00"/>
              </a:solidFill>
              <a:ln w="11113">
                <a:solidFill>
                  <a:srgbClr val="66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282" name="Line 379"/>
              <p:cNvSpPr>
                <a:spLocks noChangeShapeType="1"/>
              </p:cNvSpPr>
              <p:nvPr/>
            </p:nvSpPr>
            <p:spPr bwMode="auto">
              <a:xfrm>
                <a:off x="2075" y="1107"/>
                <a:ext cx="114" cy="41"/>
              </a:xfrm>
              <a:prstGeom prst="line">
                <a:avLst/>
              </a:prstGeom>
              <a:noFill/>
              <a:ln w="11113">
                <a:solidFill>
                  <a:srgbClr val="66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5261" name="Rectangle 380"/>
            <p:cNvSpPr>
              <a:spLocks noChangeArrowheads="1"/>
            </p:cNvSpPr>
            <p:nvPr/>
          </p:nvSpPr>
          <p:spPr bwMode="auto">
            <a:xfrm>
              <a:off x="2464" y="1450"/>
              <a:ext cx="4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777777"/>
                  </a:solidFill>
                </a:rPr>
                <a:t>1148°C</a:t>
              </a:r>
              <a:endParaRPr lang="en-US"/>
            </a:p>
          </p:txBody>
        </p:sp>
        <p:sp>
          <p:nvSpPr>
            <p:cNvPr id="45262" name="Rectangle 381"/>
            <p:cNvSpPr>
              <a:spLocks noChangeArrowheads="1"/>
            </p:cNvSpPr>
            <p:nvPr/>
          </p:nvSpPr>
          <p:spPr bwMode="auto">
            <a:xfrm>
              <a:off x="1218" y="56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T(°C)</a:t>
              </a:r>
              <a:endParaRPr lang="en-US"/>
            </a:p>
          </p:txBody>
        </p:sp>
        <p:sp>
          <p:nvSpPr>
            <p:cNvPr id="45263" name="Rectangle 382"/>
            <p:cNvSpPr>
              <a:spLocks noChangeArrowheads="1"/>
            </p:cNvSpPr>
            <p:nvPr/>
          </p:nvSpPr>
          <p:spPr bwMode="auto">
            <a:xfrm>
              <a:off x="1192" y="2301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CCCC"/>
                  </a:solidFill>
                  <a:latin typeface="Symbol" pitchFamily="18" charset="2"/>
                </a:rPr>
                <a:t>a</a:t>
              </a:r>
              <a:endParaRPr lang="en-US"/>
            </a:p>
          </p:txBody>
        </p:sp>
        <p:sp>
          <p:nvSpPr>
            <p:cNvPr id="45264" name="Line 383"/>
            <p:cNvSpPr>
              <a:spLocks noChangeShapeType="1"/>
            </p:cNvSpPr>
            <p:nvPr/>
          </p:nvSpPr>
          <p:spPr bwMode="auto">
            <a:xfrm flipV="1">
              <a:off x="4128" y="1393"/>
              <a:ext cx="0" cy="148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65" name="Rectangle 384"/>
            <p:cNvSpPr>
              <a:spLocks noChangeArrowheads="1"/>
            </p:cNvSpPr>
            <p:nvPr/>
          </p:nvSpPr>
          <p:spPr bwMode="auto">
            <a:xfrm>
              <a:off x="2134" y="2180"/>
              <a:ext cx="31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777777"/>
                  </a:solidFill>
                </a:rPr>
                <a:t>727°C</a:t>
              </a:r>
              <a:endParaRPr lang="en-US"/>
            </a:p>
          </p:txBody>
        </p:sp>
        <p:sp>
          <p:nvSpPr>
            <p:cNvPr id="45266" name="Line 109"/>
            <p:cNvSpPr>
              <a:spLocks noChangeShapeType="1"/>
            </p:cNvSpPr>
            <p:nvPr/>
          </p:nvSpPr>
          <p:spPr bwMode="auto">
            <a:xfrm>
              <a:off x="1360" y="2520"/>
              <a:ext cx="0" cy="34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5267" name="Group 74"/>
            <p:cNvGrpSpPr>
              <a:grpSpLocks/>
            </p:cNvGrpSpPr>
            <p:nvPr/>
          </p:nvGrpSpPr>
          <p:grpSpPr bwMode="auto">
            <a:xfrm>
              <a:off x="4300" y="1209"/>
              <a:ext cx="528" cy="345"/>
              <a:chOff x="4300" y="1209"/>
              <a:chExt cx="528" cy="345"/>
            </a:xfrm>
          </p:grpSpPr>
          <p:sp>
            <p:nvSpPr>
              <p:cNvPr id="45279" name="Rectangle 75"/>
              <p:cNvSpPr>
                <a:spLocks noChangeArrowheads="1"/>
              </p:cNvSpPr>
              <p:nvPr/>
            </p:nvSpPr>
            <p:spPr bwMode="auto">
              <a:xfrm>
                <a:off x="4300" y="1209"/>
                <a:ext cx="40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(Fe-C </a:t>
                </a:r>
                <a:endParaRPr lang="en-US"/>
              </a:p>
            </p:txBody>
          </p:sp>
          <p:sp>
            <p:nvSpPr>
              <p:cNvPr id="45280" name="Rectangle 76"/>
              <p:cNvSpPr>
                <a:spLocks noChangeArrowheads="1"/>
              </p:cNvSpPr>
              <p:nvPr/>
            </p:nvSpPr>
            <p:spPr bwMode="auto">
              <a:xfrm>
                <a:off x="4300" y="1381"/>
                <a:ext cx="5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System)</a:t>
                </a:r>
                <a:endParaRPr lang="en-US"/>
              </a:p>
            </p:txBody>
          </p:sp>
        </p:grpSp>
        <p:sp>
          <p:nvSpPr>
            <p:cNvPr id="45268" name="Line 92"/>
            <p:cNvSpPr>
              <a:spLocks noChangeShapeType="1"/>
            </p:cNvSpPr>
            <p:nvPr/>
          </p:nvSpPr>
          <p:spPr bwMode="auto">
            <a:xfrm flipV="1">
              <a:off x="1468" y="1832"/>
              <a:ext cx="0" cy="1016"/>
            </a:xfrm>
            <a:prstGeom prst="line">
              <a:avLst/>
            </a:prstGeom>
            <a:noFill/>
            <a:ln w="19050">
              <a:solidFill>
                <a:srgbClr val="00CC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269" name="Line 93"/>
            <p:cNvSpPr>
              <a:spLocks noChangeShapeType="1"/>
            </p:cNvSpPr>
            <p:nvPr/>
          </p:nvSpPr>
          <p:spPr bwMode="auto">
            <a:xfrm flipV="1">
              <a:off x="1468" y="792"/>
              <a:ext cx="0" cy="1044"/>
            </a:xfrm>
            <a:prstGeom prst="line">
              <a:avLst/>
            </a:prstGeom>
            <a:noFill/>
            <a:ln w="19050">
              <a:solidFill>
                <a:srgbClr val="00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5270" name="Group 117"/>
            <p:cNvGrpSpPr>
              <a:grpSpLocks/>
            </p:cNvGrpSpPr>
            <p:nvPr/>
          </p:nvGrpSpPr>
          <p:grpSpPr bwMode="auto">
            <a:xfrm>
              <a:off x="1478" y="2886"/>
              <a:ext cx="246" cy="346"/>
              <a:chOff x="1610" y="2858"/>
              <a:chExt cx="246" cy="346"/>
            </a:xfrm>
          </p:grpSpPr>
          <p:grpSp>
            <p:nvGrpSpPr>
              <p:cNvPr id="45273" name="Group 118"/>
              <p:cNvGrpSpPr>
                <a:grpSpLocks/>
              </p:cNvGrpSpPr>
              <p:nvPr/>
            </p:nvGrpSpPr>
            <p:grpSpPr bwMode="auto">
              <a:xfrm>
                <a:off x="1610" y="2858"/>
                <a:ext cx="246" cy="135"/>
                <a:chOff x="1514" y="2762"/>
                <a:chExt cx="246" cy="135"/>
              </a:xfrm>
            </p:grpSpPr>
            <p:sp>
              <p:nvSpPr>
                <p:cNvPr id="45276" name="Freeform 119"/>
                <p:cNvSpPr>
                  <a:spLocks/>
                </p:cNvSpPr>
                <p:nvPr/>
              </p:nvSpPr>
              <p:spPr bwMode="auto">
                <a:xfrm>
                  <a:off x="1514" y="2762"/>
                  <a:ext cx="86" cy="135"/>
                </a:xfrm>
                <a:custGeom>
                  <a:avLst/>
                  <a:gdLst>
                    <a:gd name="T0" fmla="*/ 0 w 86"/>
                    <a:gd name="T1" fmla="*/ 67 h 135"/>
                    <a:gd name="T2" fmla="*/ 86 w 86"/>
                    <a:gd name="T3" fmla="*/ 0 h 135"/>
                    <a:gd name="T4" fmla="*/ 56 w 86"/>
                    <a:gd name="T5" fmla="*/ 67 h 135"/>
                    <a:gd name="T6" fmla="*/ 86 w 86"/>
                    <a:gd name="T7" fmla="*/ 135 h 135"/>
                    <a:gd name="T8" fmla="*/ 0 w 86"/>
                    <a:gd name="T9" fmla="*/ 67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35"/>
                    <a:gd name="T17" fmla="*/ 86 w 86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35">
                      <a:moveTo>
                        <a:pt x="0" y="67"/>
                      </a:moveTo>
                      <a:lnTo>
                        <a:pt x="86" y="0"/>
                      </a:lnTo>
                      <a:lnTo>
                        <a:pt x="56" y="67"/>
                      </a:lnTo>
                      <a:lnTo>
                        <a:pt x="86" y="135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00CCCC"/>
                </a:solidFill>
                <a:ln w="9525">
                  <a:solidFill>
                    <a:srgbClr val="00CC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277" name="Freeform 120"/>
                <p:cNvSpPr>
                  <a:spLocks/>
                </p:cNvSpPr>
                <p:nvPr/>
              </p:nvSpPr>
              <p:spPr bwMode="auto">
                <a:xfrm>
                  <a:off x="1674" y="2762"/>
                  <a:ext cx="86" cy="135"/>
                </a:xfrm>
                <a:custGeom>
                  <a:avLst/>
                  <a:gdLst>
                    <a:gd name="T0" fmla="*/ 86 w 86"/>
                    <a:gd name="T1" fmla="*/ 67 h 135"/>
                    <a:gd name="T2" fmla="*/ 0 w 86"/>
                    <a:gd name="T3" fmla="*/ 135 h 135"/>
                    <a:gd name="T4" fmla="*/ 31 w 86"/>
                    <a:gd name="T5" fmla="*/ 67 h 135"/>
                    <a:gd name="T6" fmla="*/ 0 w 86"/>
                    <a:gd name="T7" fmla="*/ 0 h 135"/>
                    <a:gd name="T8" fmla="*/ 86 w 86"/>
                    <a:gd name="T9" fmla="*/ 67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35"/>
                    <a:gd name="T17" fmla="*/ 86 w 86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35">
                      <a:moveTo>
                        <a:pt x="86" y="67"/>
                      </a:moveTo>
                      <a:lnTo>
                        <a:pt x="0" y="135"/>
                      </a:lnTo>
                      <a:lnTo>
                        <a:pt x="31" y="67"/>
                      </a:lnTo>
                      <a:lnTo>
                        <a:pt x="0" y="0"/>
                      </a:lnTo>
                      <a:lnTo>
                        <a:pt x="86" y="67"/>
                      </a:lnTo>
                      <a:close/>
                    </a:path>
                  </a:pathLst>
                </a:custGeom>
                <a:solidFill>
                  <a:srgbClr val="00CCCC"/>
                </a:solidFill>
                <a:ln w="9525">
                  <a:solidFill>
                    <a:srgbClr val="00CC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278" name="Line 121"/>
                <p:cNvSpPr>
                  <a:spLocks noChangeShapeType="1"/>
                </p:cNvSpPr>
                <p:nvPr/>
              </p:nvSpPr>
              <p:spPr bwMode="auto">
                <a:xfrm>
                  <a:off x="1570" y="2829"/>
                  <a:ext cx="135" cy="1"/>
                </a:xfrm>
                <a:prstGeom prst="line">
                  <a:avLst/>
                </a:prstGeom>
                <a:noFill/>
                <a:ln w="77788">
                  <a:solidFill>
                    <a:srgbClr val="00CC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5274" name="Rectangle 122"/>
              <p:cNvSpPr>
                <a:spLocks noChangeArrowheads="1"/>
              </p:cNvSpPr>
              <p:nvPr/>
            </p:nvSpPr>
            <p:spPr bwMode="auto">
              <a:xfrm>
                <a:off x="1659" y="3041"/>
                <a:ext cx="89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CCCC"/>
                    </a:solidFill>
                  </a:rPr>
                  <a:t>C</a:t>
                </a:r>
                <a:r>
                  <a:rPr lang="en-US" sz="1000" baseline="-25000">
                    <a:solidFill>
                      <a:srgbClr val="00CCCC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5275" name="Rectangle 123"/>
              <p:cNvSpPr>
                <a:spLocks noChangeArrowheads="1"/>
              </p:cNvSpPr>
              <p:nvPr/>
            </p:nvSpPr>
            <p:spPr bwMode="auto">
              <a:xfrm rot="-5400000">
                <a:off x="1665" y="3029"/>
                <a:ext cx="21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777777"/>
                    </a:solidFill>
                  </a:rPr>
                  <a:t>0.76</a:t>
                </a:r>
                <a:endParaRPr lang="en-US"/>
              </a:p>
            </p:txBody>
          </p:sp>
        </p:grpSp>
        <p:sp>
          <p:nvSpPr>
            <p:cNvPr id="45271" name="Oval 186"/>
            <p:cNvSpPr>
              <a:spLocks noChangeArrowheads="1"/>
            </p:cNvSpPr>
            <p:nvPr/>
          </p:nvSpPr>
          <p:spPr bwMode="auto">
            <a:xfrm>
              <a:off x="1615" y="2278"/>
              <a:ext cx="49" cy="55"/>
            </a:xfrm>
            <a:prstGeom prst="ellipse">
              <a:avLst/>
            </a:pr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2" name="Line 536"/>
            <p:cNvSpPr>
              <a:spLocks noChangeShapeType="1"/>
            </p:cNvSpPr>
            <p:nvPr/>
          </p:nvSpPr>
          <p:spPr bwMode="auto">
            <a:xfrm>
              <a:off x="1640" y="2496"/>
              <a:ext cx="0" cy="376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540"/>
          <p:cNvGrpSpPr>
            <a:grpSpLocks/>
          </p:cNvGrpSpPr>
          <p:nvPr/>
        </p:nvGrpSpPr>
        <p:grpSpPr bwMode="auto">
          <a:xfrm>
            <a:off x="555625" y="3579813"/>
            <a:ext cx="7880350" cy="2716212"/>
            <a:chOff x="358" y="2330"/>
            <a:chExt cx="4964" cy="1711"/>
          </a:xfrm>
        </p:grpSpPr>
        <p:grpSp>
          <p:nvGrpSpPr>
            <p:cNvPr id="45133" name="Group 541"/>
            <p:cNvGrpSpPr>
              <a:grpSpLocks/>
            </p:cNvGrpSpPr>
            <p:nvPr/>
          </p:nvGrpSpPr>
          <p:grpSpPr bwMode="auto">
            <a:xfrm>
              <a:off x="1096" y="3056"/>
              <a:ext cx="4226" cy="985"/>
              <a:chOff x="1096" y="3056"/>
              <a:chExt cx="4226" cy="985"/>
            </a:xfrm>
          </p:grpSpPr>
          <p:sp>
            <p:nvSpPr>
              <p:cNvPr id="45200" name="Text Box 543"/>
              <p:cNvSpPr txBox="1">
                <a:spLocks noChangeArrowheads="1"/>
              </p:cNvSpPr>
              <p:nvPr/>
            </p:nvSpPr>
            <p:spPr bwMode="auto">
              <a:xfrm>
                <a:off x="3786" y="3791"/>
                <a:ext cx="15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proeutectoid ferrite</a:t>
                </a:r>
              </a:p>
            </p:txBody>
          </p:sp>
          <p:sp>
            <p:nvSpPr>
              <p:cNvPr id="45201" name="Text Box 544"/>
              <p:cNvSpPr txBox="1">
                <a:spLocks noChangeArrowheads="1"/>
              </p:cNvSpPr>
              <p:nvPr/>
            </p:nvSpPr>
            <p:spPr bwMode="auto">
              <a:xfrm>
                <a:off x="1096" y="3777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pearlite</a:t>
                </a:r>
              </a:p>
            </p:txBody>
          </p:sp>
          <p:grpSp>
            <p:nvGrpSpPr>
              <p:cNvPr id="45202" name="Group 545"/>
              <p:cNvGrpSpPr>
                <a:grpSpLocks/>
              </p:cNvGrpSpPr>
              <p:nvPr/>
            </p:nvGrpSpPr>
            <p:grpSpPr bwMode="auto">
              <a:xfrm>
                <a:off x="3515" y="3056"/>
                <a:ext cx="61" cy="847"/>
                <a:chOff x="3515" y="3056"/>
                <a:chExt cx="61" cy="847"/>
              </a:xfrm>
            </p:grpSpPr>
            <p:sp>
              <p:nvSpPr>
                <p:cNvPr id="45209" name="Freeform 546"/>
                <p:cNvSpPr>
                  <a:spLocks/>
                </p:cNvSpPr>
                <p:nvPr/>
              </p:nvSpPr>
              <p:spPr bwMode="auto">
                <a:xfrm>
                  <a:off x="3515" y="3056"/>
                  <a:ext cx="61" cy="68"/>
                </a:xfrm>
                <a:custGeom>
                  <a:avLst/>
                  <a:gdLst>
                    <a:gd name="T0" fmla="*/ 31 w 61"/>
                    <a:gd name="T1" fmla="*/ 0 h 68"/>
                    <a:gd name="T2" fmla="*/ 61 w 61"/>
                    <a:gd name="T3" fmla="*/ 68 h 68"/>
                    <a:gd name="T4" fmla="*/ 31 w 61"/>
                    <a:gd name="T5" fmla="*/ 43 h 68"/>
                    <a:gd name="T6" fmla="*/ 0 w 61"/>
                    <a:gd name="T7" fmla="*/ 68 h 68"/>
                    <a:gd name="T8" fmla="*/ 31 w 6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68"/>
                    <a:gd name="T17" fmla="*/ 61 w 61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68">
                      <a:moveTo>
                        <a:pt x="31" y="0"/>
                      </a:moveTo>
                      <a:lnTo>
                        <a:pt x="61" y="68"/>
                      </a:lnTo>
                      <a:lnTo>
                        <a:pt x="31" y="43"/>
                      </a:lnTo>
                      <a:lnTo>
                        <a:pt x="0" y="6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210" name="Freeform 547"/>
                <p:cNvSpPr>
                  <a:spLocks/>
                </p:cNvSpPr>
                <p:nvPr/>
              </p:nvSpPr>
              <p:spPr bwMode="auto">
                <a:xfrm>
                  <a:off x="3515" y="3836"/>
                  <a:ext cx="61" cy="67"/>
                </a:xfrm>
                <a:custGeom>
                  <a:avLst/>
                  <a:gdLst>
                    <a:gd name="T0" fmla="*/ 31 w 61"/>
                    <a:gd name="T1" fmla="*/ 67 h 67"/>
                    <a:gd name="T2" fmla="*/ 0 w 61"/>
                    <a:gd name="T3" fmla="*/ 0 h 67"/>
                    <a:gd name="T4" fmla="*/ 31 w 61"/>
                    <a:gd name="T5" fmla="*/ 24 h 67"/>
                    <a:gd name="T6" fmla="*/ 61 w 61"/>
                    <a:gd name="T7" fmla="*/ 0 h 67"/>
                    <a:gd name="T8" fmla="*/ 31 w 61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67"/>
                    <a:gd name="T17" fmla="*/ 61 w 61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67">
                      <a:moveTo>
                        <a:pt x="31" y="67"/>
                      </a:moveTo>
                      <a:lnTo>
                        <a:pt x="0" y="0"/>
                      </a:lnTo>
                      <a:lnTo>
                        <a:pt x="31" y="24"/>
                      </a:lnTo>
                      <a:lnTo>
                        <a:pt x="61" y="0"/>
                      </a:lnTo>
                      <a:lnTo>
                        <a:pt x="31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211" name="Line 548"/>
                <p:cNvSpPr>
                  <a:spLocks noChangeShapeType="1"/>
                </p:cNvSpPr>
                <p:nvPr/>
              </p:nvSpPr>
              <p:spPr bwMode="auto">
                <a:xfrm>
                  <a:off x="3546" y="3099"/>
                  <a:ext cx="1" cy="7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5203" name="Rectangle 549"/>
              <p:cNvSpPr>
                <a:spLocks noChangeArrowheads="1"/>
              </p:cNvSpPr>
              <p:nvPr/>
            </p:nvSpPr>
            <p:spPr bwMode="auto">
              <a:xfrm>
                <a:off x="3576" y="3419"/>
                <a:ext cx="37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100 </a:t>
                </a:r>
                <a:r>
                  <a:rPr lang="en-US" sz="1400">
                    <a:solidFill>
                      <a:srgbClr val="000000"/>
                    </a:solidFill>
                    <a:latin typeface="Symbol" pitchFamily="18" charset="2"/>
                  </a:rPr>
                  <a:t>m</a:t>
                </a:r>
                <a:r>
                  <a:rPr lang="en-US" sz="140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pic>
            <p:nvPicPr>
              <p:cNvPr id="45204" name="Picture 55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103" y="3056"/>
                <a:ext cx="1375" cy="8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205" name="Rectangle 551"/>
              <p:cNvSpPr>
                <a:spLocks noChangeArrowheads="1"/>
              </p:cNvSpPr>
              <p:nvPr/>
            </p:nvSpPr>
            <p:spPr bwMode="auto">
              <a:xfrm>
                <a:off x="4024" y="3363"/>
                <a:ext cx="714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CCCC"/>
                    </a:solidFill>
                  </a:rPr>
                  <a:t>Hypoeutectoid</a:t>
                </a:r>
                <a:endParaRPr lang="en-US"/>
              </a:p>
            </p:txBody>
          </p:sp>
          <p:sp>
            <p:nvSpPr>
              <p:cNvPr id="45206" name="Rectangle 552"/>
              <p:cNvSpPr>
                <a:spLocks noChangeArrowheads="1"/>
              </p:cNvSpPr>
              <p:nvPr/>
            </p:nvSpPr>
            <p:spPr bwMode="auto">
              <a:xfrm>
                <a:off x="4270" y="3492"/>
                <a:ext cx="2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CCCC"/>
                    </a:solidFill>
                  </a:rPr>
                  <a:t>steel</a:t>
                </a:r>
                <a:endParaRPr lang="en-US"/>
              </a:p>
            </p:txBody>
          </p:sp>
          <p:sp>
            <p:nvSpPr>
              <p:cNvPr id="45207" name="Line 553"/>
              <p:cNvSpPr>
                <a:spLocks noChangeShapeType="1"/>
              </p:cNvSpPr>
              <p:nvPr/>
            </p:nvSpPr>
            <p:spPr bwMode="auto">
              <a:xfrm flipV="1">
                <a:off x="1728" y="3663"/>
                <a:ext cx="439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208" name="Line 554"/>
              <p:cNvSpPr>
                <a:spLocks noChangeShapeType="1"/>
              </p:cNvSpPr>
              <p:nvPr/>
            </p:nvSpPr>
            <p:spPr bwMode="auto">
              <a:xfrm flipH="1" flipV="1">
                <a:off x="3318" y="3621"/>
                <a:ext cx="52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5134" name="Group 555"/>
            <p:cNvGrpSpPr>
              <a:grpSpLocks/>
            </p:cNvGrpSpPr>
            <p:nvPr/>
          </p:nvGrpSpPr>
          <p:grpSpPr bwMode="auto">
            <a:xfrm>
              <a:off x="1358" y="2345"/>
              <a:ext cx="2771" cy="179"/>
              <a:chOff x="1358" y="2406"/>
              <a:chExt cx="2771" cy="179"/>
            </a:xfrm>
          </p:grpSpPr>
          <p:sp>
            <p:nvSpPr>
              <p:cNvPr id="45196" name="Rectangle 556"/>
              <p:cNvSpPr>
                <a:spLocks noChangeArrowheads="1"/>
              </p:cNvSpPr>
              <p:nvPr/>
            </p:nvSpPr>
            <p:spPr bwMode="auto">
              <a:xfrm>
                <a:off x="1360" y="2406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CCCC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45197" name="Rectangle 557"/>
              <p:cNvSpPr>
                <a:spLocks noChangeArrowheads="1"/>
              </p:cNvSpPr>
              <p:nvPr/>
            </p:nvSpPr>
            <p:spPr bwMode="auto">
              <a:xfrm>
                <a:off x="1507" y="2412"/>
                <a:ext cx="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DD0000"/>
                    </a:solidFill>
                  </a:rPr>
                  <a:t>S</a:t>
                </a:r>
                <a:endParaRPr lang="en-US"/>
              </a:p>
            </p:txBody>
          </p:sp>
          <p:sp>
            <p:nvSpPr>
              <p:cNvPr id="45198" name="Line 558"/>
              <p:cNvSpPr>
                <a:spLocks noChangeShapeType="1"/>
              </p:cNvSpPr>
              <p:nvPr/>
            </p:nvSpPr>
            <p:spPr bwMode="auto">
              <a:xfrm>
                <a:off x="1463" y="2412"/>
                <a:ext cx="2666" cy="1"/>
              </a:xfrm>
              <a:prstGeom prst="line">
                <a:avLst/>
              </a:prstGeom>
              <a:noFill/>
              <a:ln w="28575">
                <a:solidFill>
                  <a:srgbClr val="DD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99" name="Line 559"/>
              <p:cNvSpPr>
                <a:spLocks noChangeShapeType="1"/>
              </p:cNvSpPr>
              <p:nvPr/>
            </p:nvSpPr>
            <p:spPr bwMode="auto">
              <a:xfrm>
                <a:off x="1358" y="2412"/>
                <a:ext cx="105" cy="1"/>
              </a:xfrm>
              <a:prstGeom prst="line">
                <a:avLst/>
              </a:prstGeom>
              <a:noFill/>
              <a:ln w="28575">
                <a:solidFill>
                  <a:srgbClr val="00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5135" name="Group 560"/>
            <p:cNvGrpSpPr>
              <a:grpSpLocks/>
            </p:cNvGrpSpPr>
            <p:nvPr/>
          </p:nvGrpSpPr>
          <p:grpSpPr bwMode="auto">
            <a:xfrm>
              <a:off x="810" y="2330"/>
              <a:ext cx="681" cy="758"/>
              <a:chOff x="810" y="2330"/>
              <a:chExt cx="681" cy="758"/>
            </a:xfrm>
          </p:grpSpPr>
          <p:sp>
            <p:nvSpPr>
              <p:cNvPr id="45192" name="Oval 561"/>
              <p:cNvSpPr>
                <a:spLocks noChangeArrowheads="1"/>
              </p:cNvSpPr>
              <p:nvPr/>
            </p:nvSpPr>
            <p:spPr bwMode="auto">
              <a:xfrm>
                <a:off x="1442" y="2330"/>
                <a:ext cx="49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3" name="Line 562"/>
              <p:cNvSpPr>
                <a:spLocks noChangeShapeType="1"/>
              </p:cNvSpPr>
              <p:nvPr/>
            </p:nvSpPr>
            <p:spPr bwMode="auto">
              <a:xfrm>
                <a:off x="1135" y="2337"/>
                <a:ext cx="3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94" name="Line 563"/>
              <p:cNvSpPr>
                <a:spLocks noChangeShapeType="1"/>
              </p:cNvSpPr>
              <p:nvPr/>
            </p:nvSpPr>
            <p:spPr bwMode="auto">
              <a:xfrm flipV="1">
                <a:off x="1006" y="2343"/>
                <a:ext cx="129" cy="5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95" name="Line 564"/>
              <p:cNvSpPr>
                <a:spLocks noChangeShapeType="1"/>
              </p:cNvSpPr>
              <p:nvPr/>
            </p:nvSpPr>
            <p:spPr bwMode="auto">
              <a:xfrm flipV="1">
                <a:off x="810" y="2846"/>
                <a:ext cx="196" cy="2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5136" name="Group 565"/>
            <p:cNvGrpSpPr>
              <a:grpSpLocks/>
            </p:cNvGrpSpPr>
            <p:nvPr/>
          </p:nvGrpSpPr>
          <p:grpSpPr bwMode="auto">
            <a:xfrm>
              <a:off x="358" y="2942"/>
              <a:ext cx="1319" cy="828"/>
              <a:chOff x="616" y="2952"/>
              <a:chExt cx="1319" cy="828"/>
            </a:xfrm>
          </p:grpSpPr>
          <p:grpSp>
            <p:nvGrpSpPr>
              <p:cNvPr id="45137" name="Group 566"/>
              <p:cNvGrpSpPr>
                <a:grpSpLocks/>
              </p:cNvGrpSpPr>
              <p:nvPr/>
            </p:nvGrpSpPr>
            <p:grpSpPr bwMode="auto">
              <a:xfrm>
                <a:off x="834" y="3100"/>
                <a:ext cx="350" cy="350"/>
                <a:chOff x="834" y="3100"/>
                <a:chExt cx="350" cy="350"/>
              </a:xfrm>
            </p:grpSpPr>
            <p:sp>
              <p:nvSpPr>
                <p:cNvPr id="45169" name="Oval 567"/>
                <p:cNvSpPr>
                  <a:spLocks noChangeArrowheads="1"/>
                </p:cNvSpPr>
                <p:nvPr/>
              </p:nvSpPr>
              <p:spPr bwMode="auto">
                <a:xfrm>
                  <a:off x="834" y="3100"/>
                  <a:ext cx="350" cy="350"/>
                </a:xfrm>
                <a:prstGeom prst="ellipse">
                  <a:avLst/>
                </a:prstGeom>
                <a:solidFill>
                  <a:srgbClr val="00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70" name="Freeform 568"/>
                <p:cNvSpPr>
                  <a:spLocks/>
                </p:cNvSpPr>
                <p:nvPr/>
              </p:nvSpPr>
              <p:spPr bwMode="auto">
                <a:xfrm>
                  <a:off x="868" y="3155"/>
                  <a:ext cx="24" cy="86"/>
                </a:xfrm>
                <a:custGeom>
                  <a:avLst/>
                  <a:gdLst>
                    <a:gd name="T0" fmla="*/ 6 w 24"/>
                    <a:gd name="T1" fmla="*/ 19 h 86"/>
                    <a:gd name="T2" fmla="*/ 0 w 24"/>
                    <a:gd name="T3" fmla="*/ 80 h 86"/>
                    <a:gd name="T4" fmla="*/ 12 w 24"/>
                    <a:gd name="T5" fmla="*/ 86 h 86"/>
                    <a:gd name="T6" fmla="*/ 18 w 24"/>
                    <a:gd name="T7" fmla="*/ 86 h 86"/>
                    <a:gd name="T8" fmla="*/ 24 w 24"/>
                    <a:gd name="T9" fmla="*/ 55 h 86"/>
                    <a:gd name="T10" fmla="*/ 24 w 24"/>
                    <a:gd name="T11" fmla="*/ 0 h 86"/>
                    <a:gd name="T12" fmla="*/ 6 w 24"/>
                    <a:gd name="T13" fmla="*/ 19 h 86"/>
                    <a:gd name="T14" fmla="*/ 6 w 24"/>
                    <a:gd name="T15" fmla="*/ 19 h 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"/>
                    <a:gd name="T25" fmla="*/ 0 h 86"/>
                    <a:gd name="T26" fmla="*/ 24 w 24"/>
                    <a:gd name="T27" fmla="*/ 86 h 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" h="86">
                      <a:moveTo>
                        <a:pt x="6" y="19"/>
                      </a:moveTo>
                      <a:lnTo>
                        <a:pt x="0" y="80"/>
                      </a:lnTo>
                      <a:lnTo>
                        <a:pt x="12" y="86"/>
                      </a:lnTo>
                      <a:lnTo>
                        <a:pt x="18" y="86"/>
                      </a:lnTo>
                      <a:lnTo>
                        <a:pt x="24" y="55"/>
                      </a:lnTo>
                      <a:lnTo>
                        <a:pt x="24" y="0"/>
                      </a:lnTo>
                      <a:lnTo>
                        <a:pt x="6" y="19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71" name="Freeform 569"/>
                <p:cNvSpPr>
                  <a:spLocks/>
                </p:cNvSpPr>
                <p:nvPr/>
              </p:nvSpPr>
              <p:spPr bwMode="auto">
                <a:xfrm>
                  <a:off x="911" y="3125"/>
                  <a:ext cx="24" cy="122"/>
                </a:xfrm>
                <a:custGeom>
                  <a:avLst/>
                  <a:gdLst>
                    <a:gd name="T0" fmla="*/ 0 w 24"/>
                    <a:gd name="T1" fmla="*/ 12 h 122"/>
                    <a:gd name="T2" fmla="*/ 0 w 24"/>
                    <a:gd name="T3" fmla="*/ 116 h 122"/>
                    <a:gd name="T4" fmla="*/ 12 w 24"/>
                    <a:gd name="T5" fmla="*/ 122 h 122"/>
                    <a:gd name="T6" fmla="*/ 18 w 24"/>
                    <a:gd name="T7" fmla="*/ 116 h 122"/>
                    <a:gd name="T8" fmla="*/ 24 w 24"/>
                    <a:gd name="T9" fmla="*/ 0 h 122"/>
                    <a:gd name="T10" fmla="*/ 0 w 24"/>
                    <a:gd name="T11" fmla="*/ 12 h 1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122"/>
                    <a:gd name="T20" fmla="*/ 24 w 24"/>
                    <a:gd name="T21" fmla="*/ 122 h 12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122">
                      <a:moveTo>
                        <a:pt x="0" y="12"/>
                      </a:moveTo>
                      <a:lnTo>
                        <a:pt x="0" y="116"/>
                      </a:lnTo>
                      <a:lnTo>
                        <a:pt x="12" y="122"/>
                      </a:lnTo>
                      <a:lnTo>
                        <a:pt x="18" y="11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72" name="Freeform 570"/>
                <p:cNvSpPr>
                  <a:spLocks/>
                </p:cNvSpPr>
                <p:nvPr/>
              </p:nvSpPr>
              <p:spPr bwMode="auto">
                <a:xfrm>
                  <a:off x="947" y="3106"/>
                  <a:ext cx="31" cy="154"/>
                </a:xfrm>
                <a:custGeom>
                  <a:avLst/>
                  <a:gdLst>
                    <a:gd name="T0" fmla="*/ 7 w 31"/>
                    <a:gd name="T1" fmla="*/ 6 h 154"/>
                    <a:gd name="T2" fmla="*/ 0 w 31"/>
                    <a:gd name="T3" fmla="*/ 141 h 154"/>
                    <a:gd name="T4" fmla="*/ 13 w 31"/>
                    <a:gd name="T5" fmla="*/ 154 h 154"/>
                    <a:gd name="T6" fmla="*/ 19 w 31"/>
                    <a:gd name="T7" fmla="*/ 147 h 154"/>
                    <a:gd name="T8" fmla="*/ 25 w 31"/>
                    <a:gd name="T9" fmla="*/ 123 h 154"/>
                    <a:gd name="T10" fmla="*/ 31 w 31"/>
                    <a:gd name="T11" fmla="*/ 0 h 154"/>
                    <a:gd name="T12" fmla="*/ 7 w 31"/>
                    <a:gd name="T13" fmla="*/ 6 h 15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154"/>
                    <a:gd name="T23" fmla="*/ 31 w 31"/>
                    <a:gd name="T24" fmla="*/ 154 h 15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154">
                      <a:moveTo>
                        <a:pt x="7" y="6"/>
                      </a:moveTo>
                      <a:lnTo>
                        <a:pt x="0" y="141"/>
                      </a:lnTo>
                      <a:lnTo>
                        <a:pt x="13" y="154"/>
                      </a:lnTo>
                      <a:lnTo>
                        <a:pt x="19" y="147"/>
                      </a:lnTo>
                      <a:lnTo>
                        <a:pt x="25" y="123"/>
                      </a:lnTo>
                      <a:lnTo>
                        <a:pt x="31" y="0"/>
                      </a:lnTo>
                      <a:lnTo>
                        <a:pt x="7" y="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73" name="Freeform 571"/>
                <p:cNvSpPr>
                  <a:spLocks/>
                </p:cNvSpPr>
                <p:nvPr/>
              </p:nvSpPr>
              <p:spPr bwMode="auto">
                <a:xfrm>
                  <a:off x="997" y="3106"/>
                  <a:ext cx="42" cy="172"/>
                </a:xfrm>
                <a:custGeom>
                  <a:avLst/>
                  <a:gdLst>
                    <a:gd name="T0" fmla="*/ 0 w 42"/>
                    <a:gd name="T1" fmla="*/ 0 h 172"/>
                    <a:gd name="T2" fmla="*/ 0 w 42"/>
                    <a:gd name="T3" fmla="*/ 147 h 172"/>
                    <a:gd name="T4" fmla="*/ 0 w 42"/>
                    <a:gd name="T5" fmla="*/ 166 h 172"/>
                    <a:gd name="T6" fmla="*/ 12 w 42"/>
                    <a:gd name="T7" fmla="*/ 172 h 172"/>
                    <a:gd name="T8" fmla="*/ 18 w 42"/>
                    <a:gd name="T9" fmla="*/ 160 h 172"/>
                    <a:gd name="T10" fmla="*/ 42 w 42"/>
                    <a:gd name="T11" fmla="*/ 0 h 172"/>
                    <a:gd name="T12" fmla="*/ 0 w 42"/>
                    <a:gd name="T13" fmla="*/ 0 h 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2"/>
                    <a:gd name="T22" fmla="*/ 0 h 172"/>
                    <a:gd name="T23" fmla="*/ 42 w 42"/>
                    <a:gd name="T24" fmla="*/ 172 h 17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2" h="172">
                      <a:moveTo>
                        <a:pt x="0" y="0"/>
                      </a:moveTo>
                      <a:lnTo>
                        <a:pt x="0" y="147"/>
                      </a:lnTo>
                      <a:lnTo>
                        <a:pt x="0" y="166"/>
                      </a:lnTo>
                      <a:lnTo>
                        <a:pt x="12" y="172"/>
                      </a:lnTo>
                      <a:lnTo>
                        <a:pt x="18" y="160"/>
                      </a:lnTo>
                      <a:lnTo>
                        <a:pt x="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74" name="Freeform 572"/>
                <p:cNvSpPr>
                  <a:spLocks/>
                </p:cNvSpPr>
                <p:nvPr/>
              </p:nvSpPr>
              <p:spPr bwMode="auto">
                <a:xfrm>
                  <a:off x="1046" y="3118"/>
                  <a:ext cx="61" cy="50"/>
                </a:xfrm>
                <a:custGeom>
                  <a:avLst/>
                  <a:gdLst>
                    <a:gd name="T0" fmla="*/ 43 w 61"/>
                    <a:gd name="T1" fmla="*/ 0 h 50"/>
                    <a:gd name="T2" fmla="*/ 12 w 61"/>
                    <a:gd name="T3" fmla="*/ 31 h 50"/>
                    <a:gd name="T4" fmla="*/ 0 w 61"/>
                    <a:gd name="T5" fmla="*/ 43 h 50"/>
                    <a:gd name="T6" fmla="*/ 12 w 61"/>
                    <a:gd name="T7" fmla="*/ 50 h 50"/>
                    <a:gd name="T8" fmla="*/ 18 w 61"/>
                    <a:gd name="T9" fmla="*/ 50 h 50"/>
                    <a:gd name="T10" fmla="*/ 61 w 61"/>
                    <a:gd name="T11" fmla="*/ 19 h 50"/>
                    <a:gd name="T12" fmla="*/ 43 w 61"/>
                    <a:gd name="T13" fmla="*/ 0 h 5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50"/>
                    <a:gd name="T23" fmla="*/ 61 w 61"/>
                    <a:gd name="T24" fmla="*/ 50 h 5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50">
                      <a:moveTo>
                        <a:pt x="43" y="0"/>
                      </a:moveTo>
                      <a:lnTo>
                        <a:pt x="12" y="31"/>
                      </a:lnTo>
                      <a:lnTo>
                        <a:pt x="0" y="43"/>
                      </a:lnTo>
                      <a:lnTo>
                        <a:pt x="12" y="50"/>
                      </a:lnTo>
                      <a:lnTo>
                        <a:pt x="18" y="50"/>
                      </a:lnTo>
                      <a:lnTo>
                        <a:pt x="61" y="19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75" name="Freeform 573"/>
                <p:cNvSpPr>
                  <a:spLocks/>
                </p:cNvSpPr>
                <p:nvPr/>
              </p:nvSpPr>
              <p:spPr bwMode="auto">
                <a:xfrm>
                  <a:off x="1076" y="3149"/>
                  <a:ext cx="62" cy="49"/>
                </a:xfrm>
                <a:custGeom>
                  <a:avLst/>
                  <a:gdLst>
                    <a:gd name="T0" fmla="*/ 43 w 62"/>
                    <a:gd name="T1" fmla="*/ 0 h 49"/>
                    <a:gd name="T2" fmla="*/ 0 w 62"/>
                    <a:gd name="T3" fmla="*/ 31 h 49"/>
                    <a:gd name="T4" fmla="*/ 0 w 62"/>
                    <a:gd name="T5" fmla="*/ 43 h 49"/>
                    <a:gd name="T6" fmla="*/ 6 w 62"/>
                    <a:gd name="T7" fmla="*/ 49 h 49"/>
                    <a:gd name="T8" fmla="*/ 43 w 62"/>
                    <a:gd name="T9" fmla="*/ 31 h 49"/>
                    <a:gd name="T10" fmla="*/ 62 w 62"/>
                    <a:gd name="T11" fmla="*/ 19 h 49"/>
                    <a:gd name="T12" fmla="*/ 43 w 62"/>
                    <a:gd name="T13" fmla="*/ 0 h 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2"/>
                    <a:gd name="T22" fmla="*/ 0 h 49"/>
                    <a:gd name="T23" fmla="*/ 62 w 62"/>
                    <a:gd name="T24" fmla="*/ 49 h 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2" h="49">
                      <a:moveTo>
                        <a:pt x="43" y="0"/>
                      </a:moveTo>
                      <a:lnTo>
                        <a:pt x="0" y="31"/>
                      </a:lnTo>
                      <a:lnTo>
                        <a:pt x="0" y="43"/>
                      </a:lnTo>
                      <a:lnTo>
                        <a:pt x="6" y="49"/>
                      </a:lnTo>
                      <a:lnTo>
                        <a:pt x="43" y="31"/>
                      </a:lnTo>
                      <a:lnTo>
                        <a:pt x="62" y="19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76" name="Freeform 574"/>
                <p:cNvSpPr>
                  <a:spLocks/>
                </p:cNvSpPr>
                <p:nvPr/>
              </p:nvSpPr>
              <p:spPr bwMode="auto">
                <a:xfrm>
                  <a:off x="1082" y="3180"/>
                  <a:ext cx="80" cy="61"/>
                </a:xfrm>
                <a:custGeom>
                  <a:avLst/>
                  <a:gdLst>
                    <a:gd name="T0" fmla="*/ 68 w 80"/>
                    <a:gd name="T1" fmla="*/ 0 h 61"/>
                    <a:gd name="T2" fmla="*/ 7 w 80"/>
                    <a:gd name="T3" fmla="*/ 37 h 61"/>
                    <a:gd name="T4" fmla="*/ 0 w 80"/>
                    <a:gd name="T5" fmla="*/ 49 h 61"/>
                    <a:gd name="T6" fmla="*/ 0 w 80"/>
                    <a:gd name="T7" fmla="*/ 55 h 61"/>
                    <a:gd name="T8" fmla="*/ 13 w 80"/>
                    <a:gd name="T9" fmla="*/ 61 h 61"/>
                    <a:gd name="T10" fmla="*/ 80 w 80"/>
                    <a:gd name="T11" fmla="*/ 18 h 61"/>
                    <a:gd name="T12" fmla="*/ 68 w 80"/>
                    <a:gd name="T13" fmla="*/ 0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61"/>
                    <a:gd name="T23" fmla="*/ 80 w 80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61">
                      <a:moveTo>
                        <a:pt x="68" y="0"/>
                      </a:moveTo>
                      <a:lnTo>
                        <a:pt x="7" y="37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13" y="61"/>
                      </a:lnTo>
                      <a:lnTo>
                        <a:pt x="80" y="18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77" name="Freeform 575"/>
                <p:cNvSpPr>
                  <a:spLocks/>
                </p:cNvSpPr>
                <p:nvPr/>
              </p:nvSpPr>
              <p:spPr bwMode="auto">
                <a:xfrm>
                  <a:off x="1101" y="3223"/>
                  <a:ext cx="80" cy="61"/>
                </a:xfrm>
                <a:custGeom>
                  <a:avLst/>
                  <a:gdLst>
                    <a:gd name="T0" fmla="*/ 73 w 80"/>
                    <a:gd name="T1" fmla="*/ 0 h 61"/>
                    <a:gd name="T2" fmla="*/ 6 w 80"/>
                    <a:gd name="T3" fmla="*/ 37 h 61"/>
                    <a:gd name="T4" fmla="*/ 0 w 80"/>
                    <a:gd name="T5" fmla="*/ 49 h 61"/>
                    <a:gd name="T6" fmla="*/ 6 w 80"/>
                    <a:gd name="T7" fmla="*/ 61 h 61"/>
                    <a:gd name="T8" fmla="*/ 18 w 80"/>
                    <a:gd name="T9" fmla="*/ 61 h 61"/>
                    <a:gd name="T10" fmla="*/ 80 w 80"/>
                    <a:gd name="T11" fmla="*/ 24 h 61"/>
                    <a:gd name="T12" fmla="*/ 73 w 80"/>
                    <a:gd name="T13" fmla="*/ 6 h 61"/>
                    <a:gd name="T14" fmla="*/ 73 w 80"/>
                    <a:gd name="T15" fmla="*/ 0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0"/>
                    <a:gd name="T25" fmla="*/ 0 h 61"/>
                    <a:gd name="T26" fmla="*/ 80 w 80"/>
                    <a:gd name="T27" fmla="*/ 61 h 6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0" h="61">
                      <a:moveTo>
                        <a:pt x="73" y="0"/>
                      </a:moveTo>
                      <a:lnTo>
                        <a:pt x="6" y="37"/>
                      </a:lnTo>
                      <a:lnTo>
                        <a:pt x="0" y="49"/>
                      </a:lnTo>
                      <a:lnTo>
                        <a:pt x="6" y="61"/>
                      </a:lnTo>
                      <a:lnTo>
                        <a:pt x="18" y="61"/>
                      </a:lnTo>
                      <a:lnTo>
                        <a:pt x="80" y="24"/>
                      </a:lnTo>
                      <a:lnTo>
                        <a:pt x="73" y="6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78" name="Freeform 576"/>
                <p:cNvSpPr>
                  <a:spLocks/>
                </p:cNvSpPr>
                <p:nvPr/>
              </p:nvSpPr>
              <p:spPr bwMode="auto">
                <a:xfrm>
                  <a:off x="1138" y="3266"/>
                  <a:ext cx="43" cy="43"/>
                </a:xfrm>
                <a:custGeom>
                  <a:avLst/>
                  <a:gdLst>
                    <a:gd name="T0" fmla="*/ 43 w 43"/>
                    <a:gd name="T1" fmla="*/ 0 h 43"/>
                    <a:gd name="T2" fmla="*/ 6 w 43"/>
                    <a:gd name="T3" fmla="*/ 18 h 43"/>
                    <a:gd name="T4" fmla="*/ 0 w 43"/>
                    <a:gd name="T5" fmla="*/ 24 h 43"/>
                    <a:gd name="T6" fmla="*/ 0 w 43"/>
                    <a:gd name="T7" fmla="*/ 37 h 43"/>
                    <a:gd name="T8" fmla="*/ 6 w 43"/>
                    <a:gd name="T9" fmla="*/ 43 h 43"/>
                    <a:gd name="T10" fmla="*/ 30 w 43"/>
                    <a:gd name="T11" fmla="*/ 37 h 43"/>
                    <a:gd name="T12" fmla="*/ 43 w 43"/>
                    <a:gd name="T13" fmla="*/ 30 h 43"/>
                    <a:gd name="T14" fmla="*/ 43 w 43"/>
                    <a:gd name="T15" fmla="*/ 18 h 43"/>
                    <a:gd name="T16" fmla="*/ 43 w 43"/>
                    <a:gd name="T17" fmla="*/ 0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3"/>
                    <a:gd name="T28" fmla="*/ 0 h 43"/>
                    <a:gd name="T29" fmla="*/ 43 w 43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3" h="43">
                      <a:moveTo>
                        <a:pt x="43" y="0"/>
                      </a:moveTo>
                      <a:lnTo>
                        <a:pt x="6" y="18"/>
                      </a:lnTo>
                      <a:lnTo>
                        <a:pt x="0" y="24"/>
                      </a:lnTo>
                      <a:lnTo>
                        <a:pt x="0" y="37"/>
                      </a:lnTo>
                      <a:lnTo>
                        <a:pt x="6" y="43"/>
                      </a:lnTo>
                      <a:lnTo>
                        <a:pt x="30" y="37"/>
                      </a:lnTo>
                      <a:lnTo>
                        <a:pt x="43" y="30"/>
                      </a:lnTo>
                      <a:lnTo>
                        <a:pt x="43" y="1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79" name="Freeform 577"/>
                <p:cNvSpPr>
                  <a:spLocks/>
                </p:cNvSpPr>
                <p:nvPr/>
              </p:nvSpPr>
              <p:spPr bwMode="auto">
                <a:xfrm>
                  <a:off x="1052" y="3303"/>
                  <a:ext cx="110" cy="61"/>
                </a:xfrm>
                <a:custGeom>
                  <a:avLst/>
                  <a:gdLst>
                    <a:gd name="T0" fmla="*/ 110 w 110"/>
                    <a:gd name="T1" fmla="*/ 42 h 61"/>
                    <a:gd name="T2" fmla="*/ 12 w 110"/>
                    <a:gd name="T3" fmla="*/ 0 h 61"/>
                    <a:gd name="T4" fmla="*/ 6 w 110"/>
                    <a:gd name="T5" fmla="*/ 0 h 61"/>
                    <a:gd name="T6" fmla="*/ 0 w 110"/>
                    <a:gd name="T7" fmla="*/ 18 h 61"/>
                    <a:gd name="T8" fmla="*/ 12 w 110"/>
                    <a:gd name="T9" fmla="*/ 24 h 61"/>
                    <a:gd name="T10" fmla="*/ 104 w 110"/>
                    <a:gd name="T11" fmla="*/ 61 h 61"/>
                    <a:gd name="T12" fmla="*/ 110 w 110"/>
                    <a:gd name="T13" fmla="*/ 49 h 61"/>
                    <a:gd name="T14" fmla="*/ 110 w 110"/>
                    <a:gd name="T15" fmla="*/ 4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0"/>
                    <a:gd name="T25" fmla="*/ 0 h 61"/>
                    <a:gd name="T26" fmla="*/ 110 w 110"/>
                    <a:gd name="T27" fmla="*/ 61 h 6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0" h="61">
                      <a:moveTo>
                        <a:pt x="110" y="42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8"/>
                      </a:lnTo>
                      <a:lnTo>
                        <a:pt x="12" y="24"/>
                      </a:lnTo>
                      <a:lnTo>
                        <a:pt x="104" y="61"/>
                      </a:lnTo>
                      <a:lnTo>
                        <a:pt x="110" y="49"/>
                      </a:lnTo>
                      <a:lnTo>
                        <a:pt x="110" y="42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80" name="Freeform 578"/>
                <p:cNvSpPr>
                  <a:spLocks/>
                </p:cNvSpPr>
                <p:nvPr/>
              </p:nvSpPr>
              <p:spPr bwMode="auto">
                <a:xfrm>
                  <a:off x="1046" y="3333"/>
                  <a:ext cx="104" cy="62"/>
                </a:xfrm>
                <a:custGeom>
                  <a:avLst/>
                  <a:gdLst>
                    <a:gd name="T0" fmla="*/ 104 w 104"/>
                    <a:gd name="T1" fmla="*/ 43 h 62"/>
                    <a:gd name="T2" fmla="*/ 12 w 104"/>
                    <a:gd name="T3" fmla="*/ 0 h 62"/>
                    <a:gd name="T4" fmla="*/ 6 w 104"/>
                    <a:gd name="T5" fmla="*/ 0 h 62"/>
                    <a:gd name="T6" fmla="*/ 0 w 104"/>
                    <a:gd name="T7" fmla="*/ 6 h 62"/>
                    <a:gd name="T8" fmla="*/ 6 w 104"/>
                    <a:gd name="T9" fmla="*/ 19 h 62"/>
                    <a:gd name="T10" fmla="*/ 18 w 104"/>
                    <a:gd name="T11" fmla="*/ 31 h 62"/>
                    <a:gd name="T12" fmla="*/ 86 w 104"/>
                    <a:gd name="T13" fmla="*/ 62 h 62"/>
                    <a:gd name="T14" fmla="*/ 104 w 104"/>
                    <a:gd name="T15" fmla="*/ 43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62"/>
                    <a:gd name="T26" fmla="*/ 104 w 104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62">
                      <a:moveTo>
                        <a:pt x="104" y="43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19"/>
                      </a:lnTo>
                      <a:lnTo>
                        <a:pt x="18" y="31"/>
                      </a:lnTo>
                      <a:lnTo>
                        <a:pt x="86" y="62"/>
                      </a:lnTo>
                      <a:lnTo>
                        <a:pt x="104" y="43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81" name="Freeform 579"/>
                <p:cNvSpPr>
                  <a:spLocks/>
                </p:cNvSpPr>
                <p:nvPr/>
              </p:nvSpPr>
              <p:spPr bwMode="auto">
                <a:xfrm>
                  <a:off x="1027" y="3364"/>
                  <a:ext cx="92" cy="49"/>
                </a:xfrm>
                <a:custGeom>
                  <a:avLst/>
                  <a:gdLst>
                    <a:gd name="T0" fmla="*/ 92 w 92"/>
                    <a:gd name="T1" fmla="*/ 37 h 49"/>
                    <a:gd name="T2" fmla="*/ 31 w 92"/>
                    <a:gd name="T3" fmla="*/ 12 h 49"/>
                    <a:gd name="T4" fmla="*/ 12 w 92"/>
                    <a:gd name="T5" fmla="*/ 0 h 49"/>
                    <a:gd name="T6" fmla="*/ 6 w 92"/>
                    <a:gd name="T7" fmla="*/ 0 h 49"/>
                    <a:gd name="T8" fmla="*/ 0 w 92"/>
                    <a:gd name="T9" fmla="*/ 6 h 49"/>
                    <a:gd name="T10" fmla="*/ 6 w 92"/>
                    <a:gd name="T11" fmla="*/ 12 h 49"/>
                    <a:gd name="T12" fmla="*/ 19 w 92"/>
                    <a:gd name="T13" fmla="*/ 24 h 49"/>
                    <a:gd name="T14" fmla="*/ 80 w 92"/>
                    <a:gd name="T15" fmla="*/ 49 h 49"/>
                    <a:gd name="T16" fmla="*/ 92 w 92"/>
                    <a:gd name="T17" fmla="*/ 37 h 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2"/>
                    <a:gd name="T28" fmla="*/ 0 h 49"/>
                    <a:gd name="T29" fmla="*/ 92 w 92"/>
                    <a:gd name="T30" fmla="*/ 49 h 4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2" h="49">
                      <a:moveTo>
                        <a:pt x="92" y="37"/>
                      </a:moveTo>
                      <a:lnTo>
                        <a:pt x="31" y="12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19" y="24"/>
                      </a:lnTo>
                      <a:lnTo>
                        <a:pt x="80" y="49"/>
                      </a:lnTo>
                      <a:lnTo>
                        <a:pt x="92" y="37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82" name="Freeform 580"/>
                <p:cNvSpPr>
                  <a:spLocks/>
                </p:cNvSpPr>
                <p:nvPr/>
              </p:nvSpPr>
              <p:spPr bwMode="auto">
                <a:xfrm>
                  <a:off x="1027" y="3401"/>
                  <a:ext cx="62" cy="37"/>
                </a:xfrm>
                <a:custGeom>
                  <a:avLst/>
                  <a:gdLst>
                    <a:gd name="T0" fmla="*/ 62 w 62"/>
                    <a:gd name="T1" fmla="*/ 24 h 37"/>
                    <a:gd name="T2" fmla="*/ 31 w 62"/>
                    <a:gd name="T3" fmla="*/ 12 h 37"/>
                    <a:gd name="T4" fmla="*/ 0 w 62"/>
                    <a:gd name="T5" fmla="*/ 0 h 37"/>
                    <a:gd name="T6" fmla="*/ 0 w 62"/>
                    <a:gd name="T7" fmla="*/ 6 h 37"/>
                    <a:gd name="T8" fmla="*/ 0 w 62"/>
                    <a:gd name="T9" fmla="*/ 12 h 37"/>
                    <a:gd name="T10" fmla="*/ 31 w 62"/>
                    <a:gd name="T11" fmla="*/ 37 h 37"/>
                    <a:gd name="T12" fmla="*/ 49 w 62"/>
                    <a:gd name="T13" fmla="*/ 30 h 37"/>
                    <a:gd name="T14" fmla="*/ 62 w 62"/>
                    <a:gd name="T15" fmla="*/ 24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2"/>
                    <a:gd name="T25" fmla="*/ 0 h 37"/>
                    <a:gd name="T26" fmla="*/ 62 w 62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2" h="37">
                      <a:moveTo>
                        <a:pt x="62" y="24"/>
                      </a:moveTo>
                      <a:lnTo>
                        <a:pt x="31" y="12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31" y="37"/>
                      </a:lnTo>
                      <a:lnTo>
                        <a:pt x="49" y="30"/>
                      </a:lnTo>
                      <a:lnTo>
                        <a:pt x="62" y="24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83" name="Freeform 581"/>
                <p:cNvSpPr>
                  <a:spLocks/>
                </p:cNvSpPr>
                <p:nvPr/>
              </p:nvSpPr>
              <p:spPr bwMode="auto">
                <a:xfrm>
                  <a:off x="954" y="3401"/>
                  <a:ext cx="55" cy="43"/>
                </a:xfrm>
                <a:custGeom>
                  <a:avLst/>
                  <a:gdLst>
                    <a:gd name="T0" fmla="*/ 24 w 55"/>
                    <a:gd name="T1" fmla="*/ 43 h 43"/>
                    <a:gd name="T2" fmla="*/ 55 w 55"/>
                    <a:gd name="T3" fmla="*/ 12 h 43"/>
                    <a:gd name="T4" fmla="*/ 55 w 55"/>
                    <a:gd name="T5" fmla="*/ 0 h 43"/>
                    <a:gd name="T6" fmla="*/ 49 w 55"/>
                    <a:gd name="T7" fmla="*/ 0 h 43"/>
                    <a:gd name="T8" fmla="*/ 43 w 55"/>
                    <a:gd name="T9" fmla="*/ 0 h 43"/>
                    <a:gd name="T10" fmla="*/ 0 w 55"/>
                    <a:gd name="T11" fmla="*/ 37 h 43"/>
                    <a:gd name="T12" fmla="*/ 12 w 55"/>
                    <a:gd name="T13" fmla="*/ 43 h 43"/>
                    <a:gd name="T14" fmla="*/ 24 w 55"/>
                    <a:gd name="T15" fmla="*/ 43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43"/>
                    <a:gd name="T26" fmla="*/ 55 w 55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43">
                      <a:moveTo>
                        <a:pt x="24" y="43"/>
                      </a:moveTo>
                      <a:lnTo>
                        <a:pt x="55" y="12"/>
                      </a:lnTo>
                      <a:lnTo>
                        <a:pt x="55" y="0"/>
                      </a:lnTo>
                      <a:lnTo>
                        <a:pt x="49" y="0"/>
                      </a:lnTo>
                      <a:lnTo>
                        <a:pt x="43" y="0"/>
                      </a:lnTo>
                      <a:lnTo>
                        <a:pt x="0" y="37"/>
                      </a:lnTo>
                      <a:lnTo>
                        <a:pt x="12" y="43"/>
                      </a:lnTo>
                      <a:lnTo>
                        <a:pt x="24" y="43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84" name="Freeform 582"/>
                <p:cNvSpPr>
                  <a:spLocks/>
                </p:cNvSpPr>
                <p:nvPr/>
              </p:nvSpPr>
              <p:spPr bwMode="auto">
                <a:xfrm>
                  <a:off x="904" y="3327"/>
                  <a:ext cx="123" cy="98"/>
                </a:xfrm>
                <a:custGeom>
                  <a:avLst/>
                  <a:gdLst>
                    <a:gd name="T0" fmla="*/ 31 w 123"/>
                    <a:gd name="T1" fmla="*/ 98 h 98"/>
                    <a:gd name="T2" fmla="*/ 86 w 123"/>
                    <a:gd name="T3" fmla="*/ 43 h 98"/>
                    <a:gd name="T4" fmla="*/ 117 w 123"/>
                    <a:gd name="T5" fmla="*/ 12 h 98"/>
                    <a:gd name="T6" fmla="*/ 123 w 123"/>
                    <a:gd name="T7" fmla="*/ 6 h 98"/>
                    <a:gd name="T8" fmla="*/ 111 w 123"/>
                    <a:gd name="T9" fmla="*/ 6 h 98"/>
                    <a:gd name="T10" fmla="*/ 105 w 123"/>
                    <a:gd name="T11" fmla="*/ 0 h 98"/>
                    <a:gd name="T12" fmla="*/ 93 w 123"/>
                    <a:gd name="T13" fmla="*/ 6 h 98"/>
                    <a:gd name="T14" fmla="*/ 0 w 123"/>
                    <a:gd name="T15" fmla="*/ 80 h 98"/>
                    <a:gd name="T16" fmla="*/ 13 w 123"/>
                    <a:gd name="T17" fmla="*/ 92 h 98"/>
                    <a:gd name="T18" fmla="*/ 31 w 123"/>
                    <a:gd name="T19" fmla="*/ 98 h 9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3"/>
                    <a:gd name="T31" fmla="*/ 0 h 98"/>
                    <a:gd name="T32" fmla="*/ 123 w 123"/>
                    <a:gd name="T33" fmla="*/ 98 h 9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3" h="98">
                      <a:moveTo>
                        <a:pt x="31" y="98"/>
                      </a:moveTo>
                      <a:lnTo>
                        <a:pt x="86" y="43"/>
                      </a:lnTo>
                      <a:lnTo>
                        <a:pt x="117" y="12"/>
                      </a:lnTo>
                      <a:lnTo>
                        <a:pt x="123" y="6"/>
                      </a:lnTo>
                      <a:lnTo>
                        <a:pt x="111" y="6"/>
                      </a:lnTo>
                      <a:lnTo>
                        <a:pt x="105" y="0"/>
                      </a:lnTo>
                      <a:lnTo>
                        <a:pt x="93" y="6"/>
                      </a:lnTo>
                      <a:lnTo>
                        <a:pt x="0" y="80"/>
                      </a:lnTo>
                      <a:lnTo>
                        <a:pt x="13" y="92"/>
                      </a:lnTo>
                      <a:lnTo>
                        <a:pt x="31" y="98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85" name="Freeform 583"/>
                <p:cNvSpPr>
                  <a:spLocks/>
                </p:cNvSpPr>
                <p:nvPr/>
              </p:nvSpPr>
              <p:spPr bwMode="auto">
                <a:xfrm>
                  <a:off x="868" y="3296"/>
                  <a:ext cx="122" cy="99"/>
                </a:xfrm>
                <a:custGeom>
                  <a:avLst/>
                  <a:gdLst>
                    <a:gd name="T0" fmla="*/ 24 w 122"/>
                    <a:gd name="T1" fmla="*/ 99 h 99"/>
                    <a:gd name="T2" fmla="*/ 122 w 122"/>
                    <a:gd name="T3" fmla="*/ 13 h 99"/>
                    <a:gd name="T4" fmla="*/ 122 w 122"/>
                    <a:gd name="T5" fmla="*/ 0 h 99"/>
                    <a:gd name="T6" fmla="*/ 110 w 122"/>
                    <a:gd name="T7" fmla="*/ 0 h 99"/>
                    <a:gd name="T8" fmla="*/ 98 w 122"/>
                    <a:gd name="T9" fmla="*/ 7 h 99"/>
                    <a:gd name="T10" fmla="*/ 0 w 122"/>
                    <a:gd name="T11" fmla="*/ 74 h 99"/>
                    <a:gd name="T12" fmla="*/ 12 w 122"/>
                    <a:gd name="T13" fmla="*/ 92 h 99"/>
                    <a:gd name="T14" fmla="*/ 24 w 122"/>
                    <a:gd name="T15" fmla="*/ 99 h 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2"/>
                    <a:gd name="T25" fmla="*/ 0 h 99"/>
                    <a:gd name="T26" fmla="*/ 122 w 122"/>
                    <a:gd name="T27" fmla="*/ 99 h 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2" h="99">
                      <a:moveTo>
                        <a:pt x="24" y="99"/>
                      </a:moveTo>
                      <a:lnTo>
                        <a:pt x="122" y="13"/>
                      </a:lnTo>
                      <a:lnTo>
                        <a:pt x="122" y="0"/>
                      </a:lnTo>
                      <a:lnTo>
                        <a:pt x="110" y="0"/>
                      </a:lnTo>
                      <a:lnTo>
                        <a:pt x="98" y="7"/>
                      </a:lnTo>
                      <a:lnTo>
                        <a:pt x="0" y="74"/>
                      </a:lnTo>
                      <a:lnTo>
                        <a:pt x="12" y="92"/>
                      </a:lnTo>
                      <a:lnTo>
                        <a:pt x="24" y="99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86" name="Freeform 584"/>
                <p:cNvSpPr>
                  <a:spLocks/>
                </p:cNvSpPr>
                <p:nvPr/>
              </p:nvSpPr>
              <p:spPr bwMode="auto">
                <a:xfrm>
                  <a:off x="874" y="3376"/>
                  <a:ext cx="18" cy="19"/>
                </a:xfrm>
                <a:custGeom>
                  <a:avLst/>
                  <a:gdLst>
                    <a:gd name="T0" fmla="*/ 18 w 18"/>
                    <a:gd name="T1" fmla="*/ 19 h 19"/>
                    <a:gd name="T2" fmla="*/ 0 w 18"/>
                    <a:gd name="T3" fmla="*/ 0 h 19"/>
                    <a:gd name="T4" fmla="*/ 18 w 18"/>
                    <a:gd name="T5" fmla="*/ 19 h 19"/>
                    <a:gd name="T6" fmla="*/ 0 60000 65536"/>
                    <a:gd name="T7" fmla="*/ 0 60000 65536"/>
                    <a:gd name="T8" fmla="*/ 0 60000 65536"/>
                    <a:gd name="T9" fmla="*/ 0 w 18"/>
                    <a:gd name="T10" fmla="*/ 0 h 19"/>
                    <a:gd name="T11" fmla="*/ 18 w 18"/>
                    <a:gd name="T12" fmla="*/ 19 h 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" h="19">
                      <a:moveTo>
                        <a:pt x="18" y="19"/>
                      </a:moveTo>
                      <a:lnTo>
                        <a:pt x="0" y="0"/>
                      </a:lnTo>
                      <a:lnTo>
                        <a:pt x="18" y="19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87" name="Line 585"/>
                <p:cNvSpPr>
                  <a:spLocks noChangeShapeType="1"/>
                </p:cNvSpPr>
                <p:nvPr/>
              </p:nvSpPr>
              <p:spPr bwMode="auto">
                <a:xfrm flipH="1" flipV="1">
                  <a:off x="874" y="3376"/>
                  <a:ext cx="18" cy="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88" name="Line 586"/>
                <p:cNvSpPr>
                  <a:spLocks noChangeShapeType="1"/>
                </p:cNvSpPr>
                <p:nvPr/>
              </p:nvSpPr>
              <p:spPr bwMode="auto">
                <a:xfrm flipH="1" flipV="1">
                  <a:off x="874" y="3376"/>
                  <a:ext cx="18" cy="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89" name="Freeform 587"/>
                <p:cNvSpPr>
                  <a:spLocks/>
                </p:cNvSpPr>
                <p:nvPr/>
              </p:nvSpPr>
              <p:spPr bwMode="auto">
                <a:xfrm>
                  <a:off x="849" y="3272"/>
                  <a:ext cx="98" cy="86"/>
                </a:xfrm>
                <a:custGeom>
                  <a:avLst/>
                  <a:gdLst>
                    <a:gd name="T0" fmla="*/ 13 w 98"/>
                    <a:gd name="T1" fmla="*/ 86 h 86"/>
                    <a:gd name="T2" fmla="*/ 92 w 98"/>
                    <a:gd name="T3" fmla="*/ 18 h 86"/>
                    <a:gd name="T4" fmla="*/ 98 w 98"/>
                    <a:gd name="T5" fmla="*/ 6 h 86"/>
                    <a:gd name="T6" fmla="*/ 98 w 98"/>
                    <a:gd name="T7" fmla="*/ 0 h 86"/>
                    <a:gd name="T8" fmla="*/ 80 w 98"/>
                    <a:gd name="T9" fmla="*/ 0 h 86"/>
                    <a:gd name="T10" fmla="*/ 0 w 98"/>
                    <a:gd name="T11" fmla="*/ 55 h 86"/>
                    <a:gd name="T12" fmla="*/ 6 w 98"/>
                    <a:gd name="T13" fmla="*/ 73 h 86"/>
                    <a:gd name="T14" fmla="*/ 13 w 98"/>
                    <a:gd name="T15" fmla="*/ 86 h 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8"/>
                    <a:gd name="T25" fmla="*/ 0 h 86"/>
                    <a:gd name="T26" fmla="*/ 98 w 98"/>
                    <a:gd name="T27" fmla="*/ 86 h 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8" h="86">
                      <a:moveTo>
                        <a:pt x="13" y="86"/>
                      </a:moveTo>
                      <a:lnTo>
                        <a:pt x="92" y="18"/>
                      </a:lnTo>
                      <a:lnTo>
                        <a:pt x="98" y="6"/>
                      </a:lnTo>
                      <a:lnTo>
                        <a:pt x="98" y="0"/>
                      </a:lnTo>
                      <a:lnTo>
                        <a:pt x="80" y="0"/>
                      </a:lnTo>
                      <a:lnTo>
                        <a:pt x="0" y="55"/>
                      </a:lnTo>
                      <a:lnTo>
                        <a:pt x="6" y="73"/>
                      </a:lnTo>
                      <a:lnTo>
                        <a:pt x="13" y="8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90" name="Freeform 588"/>
                <p:cNvSpPr>
                  <a:spLocks/>
                </p:cNvSpPr>
                <p:nvPr/>
              </p:nvSpPr>
              <p:spPr bwMode="auto">
                <a:xfrm>
                  <a:off x="837" y="3253"/>
                  <a:ext cx="67" cy="50"/>
                </a:xfrm>
                <a:custGeom>
                  <a:avLst/>
                  <a:gdLst>
                    <a:gd name="T0" fmla="*/ 6 w 67"/>
                    <a:gd name="T1" fmla="*/ 50 h 50"/>
                    <a:gd name="T2" fmla="*/ 67 w 67"/>
                    <a:gd name="T3" fmla="*/ 13 h 50"/>
                    <a:gd name="T4" fmla="*/ 67 w 67"/>
                    <a:gd name="T5" fmla="*/ 0 h 50"/>
                    <a:gd name="T6" fmla="*/ 61 w 67"/>
                    <a:gd name="T7" fmla="*/ 0 h 50"/>
                    <a:gd name="T8" fmla="*/ 49 w 67"/>
                    <a:gd name="T9" fmla="*/ 0 h 50"/>
                    <a:gd name="T10" fmla="*/ 6 w 67"/>
                    <a:gd name="T11" fmla="*/ 31 h 50"/>
                    <a:gd name="T12" fmla="*/ 0 w 67"/>
                    <a:gd name="T13" fmla="*/ 43 h 50"/>
                    <a:gd name="T14" fmla="*/ 6 w 67"/>
                    <a:gd name="T15" fmla="*/ 5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7"/>
                    <a:gd name="T25" fmla="*/ 0 h 50"/>
                    <a:gd name="T26" fmla="*/ 67 w 67"/>
                    <a:gd name="T27" fmla="*/ 50 h 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7" h="50">
                      <a:moveTo>
                        <a:pt x="6" y="50"/>
                      </a:moveTo>
                      <a:lnTo>
                        <a:pt x="67" y="13"/>
                      </a:lnTo>
                      <a:lnTo>
                        <a:pt x="67" y="0"/>
                      </a:lnTo>
                      <a:lnTo>
                        <a:pt x="61" y="0"/>
                      </a:lnTo>
                      <a:lnTo>
                        <a:pt x="49" y="0"/>
                      </a:lnTo>
                      <a:lnTo>
                        <a:pt x="6" y="31"/>
                      </a:lnTo>
                      <a:lnTo>
                        <a:pt x="0" y="43"/>
                      </a:lnTo>
                      <a:lnTo>
                        <a:pt x="6" y="5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91" name="Freeform 589"/>
                <p:cNvSpPr>
                  <a:spLocks/>
                </p:cNvSpPr>
                <p:nvPr/>
              </p:nvSpPr>
              <p:spPr bwMode="auto">
                <a:xfrm>
                  <a:off x="1033" y="3198"/>
                  <a:ext cx="31" cy="105"/>
                </a:xfrm>
                <a:custGeom>
                  <a:avLst/>
                  <a:gdLst>
                    <a:gd name="T0" fmla="*/ 13 w 31"/>
                    <a:gd name="T1" fmla="*/ 105 h 105"/>
                    <a:gd name="T2" fmla="*/ 25 w 31"/>
                    <a:gd name="T3" fmla="*/ 80 h 105"/>
                    <a:gd name="T4" fmla="*/ 31 w 31"/>
                    <a:gd name="T5" fmla="*/ 55 h 105"/>
                    <a:gd name="T6" fmla="*/ 31 w 31"/>
                    <a:gd name="T7" fmla="*/ 19 h 105"/>
                    <a:gd name="T8" fmla="*/ 25 w 31"/>
                    <a:gd name="T9" fmla="*/ 0 h 105"/>
                    <a:gd name="T10" fmla="*/ 19 w 31"/>
                    <a:gd name="T11" fmla="*/ 0 h 105"/>
                    <a:gd name="T12" fmla="*/ 13 w 31"/>
                    <a:gd name="T13" fmla="*/ 6 h 105"/>
                    <a:gd name="T14" fmla="*/ 6 w 31"/>
                    <a:gd name="T15" fmla="*/ 31 h 105"/>
                    <a:gd name="T16" fmla="*/ 0 w 31"/>
                    <a:gd name="T17" fmla="*/ 68 h 105"/>
                    <a:gd name="T18" fmla="*/ 0 w 31"/>
                    <a:gd name="T19" fmla="*/ 92 h 105"/>
                    <a:gd name="T20" fmla="*/ 13 w 31"/>
                    <a:gd name="T21" fmla="*/ 105 h 10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1"/>
                    <a:gd name="T34" fmla="*/ 0 h 105"/>
                    <a:gd name="T35" fmla="*/ 31 w 31"/>
                    <a:gd name="T36" fmla="*/ 105 h 10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1" h="105">
                      <a:moveTo>
                        <a:pt x="13" y="105"/>
                      </a:moveTo>
                      <a:lnTo>
                        <a:pt x="25" y="80"/>
                      </a:lnTo>
                      <a:lnTo>
                        <a:pt x="31" y="55"/>
                      </a:lnTo>
                      <a:lnTo>
                        <a:pt x="31" y="19"/>
                      </a:lnTo>
                      <a:lnTo>
                        <a:pt x="25" y="0"/>
                      </a:lnTo>
                      <a:lnTo>
                        <a:pt x="19" y="0"/>
                      </a:lnTo>
                      <a:lnTo>
                        <a:pt x="13" y="6"/>
                      </a:lnTo>
                      <a:lnTo>
                        <a:pt x="6" y="31"/>
                      </a:lnTo>
                      <a:lnTo>
                        <a:pt x="0" y="68"/>
                      </a:lnTo>
                      <a:lnTo>
                        <a:pt x="0" y="92"/>
                      </a:lnTo>
                      <a:lnTo>
                        <a:pt x="13" y="105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5138" name="Rectangle 590"/>
              <p:cNvSpPr>
                <a:spLocks noChangeArrowheads="1"/>
              </p:cNvSpPr>
              <p:nvPr/>
            </p:nvSpPr>
            <p:spPr bwMode="auto">
              <a:xfrm>
                <a:off x="919" y="2952"/>
                <a:ext cx="7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  <p:sp>
            <p:nvSpPr>
              <p:cNvPr id="45139" name="Rectangle 591"/>
              <p:cNvSpPr>
                <a:spLocks noChangeArrowheads="1"/>
              </p:cNvSpPr>
              <p:nvPr/>
            </p:nvSpPr>
            <p:spPr bwMode="auto">
              <a:xfrm>
                <a:off x="622" y="3453"/>
                <a:ext cx="13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CCCC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5140" name="Rectangle 592"/>
              <p:cNvSpPr>
                <a:spLocks noChangeArrowheads="1"/>
              </p:cNvSpPr>
              <p:nvPr/>
            </p:nvSpPr>
            <p:spPr bwMode="auto">
              <a:xfrm>
                <a:off x="721" y="3465"/>
                <a:ext cx="7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CCCC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  <p:sp>
            <p:nvSpPr>
              <p:cNvPr id="45141" name="Rectangle 593"/>
              <p:cNvSpPr>
                <a:spLocks noChangeArrowheads="1"/>
              </p:cNvSpPr>
              <p:nvPr/>
            </p:nvSpPr>
            <p:spPr bwMode="auto">
              <a:xfrm>
                <a:off x="800" y="3453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9933FF"/>
                    </a:solidFill>
                  </a:rPr>
                  <a:t> </a:t>
                </a:r>
                <a:endParaRPr lang="en-US"/>
              </a:p>
            </p:txBody>
          </p:sp>
          <p:sp>
            <p:nvSpPr>
              <p:cNvPr id="45142" name="Rectangle 594"/>
              <p:cNvSpPr>
                <a:spLocks noChangeArrowheads="1"/>
              </p:cNvSpPr>
              <p:nvPr/>
            </p:nvSpPr>
            <p:spPr bwMode="auto">
              <a:xfrm>
                <a:off x="831" y="3453"/>
                <a:ext cx="7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=</a:t>
                </a:r>
                <a:endParaRPr lang="en-US"/>
              </a:p>
            </p:txBody>
          </p:sp>
          <p:sp>
            <p:nvSpPr>
              <p:cNvPr id="45143" name="Rectangle 595"/>
              <p:cNvSpPr>
                <a:spLocks noChangeArrowheads="1"/>
              </p:cNvSpPr>
              <p:nvPr/>
            </p:nvSpPr>
            <p:spPr bwMode="auto">
              <a:xfrm>
                <a:off x="905" y="3453"/>
                <a:ext cx="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AA0000"/>
                    </a:solidFill>
                  </a:rPr>
                  <a:t>S</a:t>
                </a:r>
                <a:endParaRPr lang="en-US"/>
              </a:p>
            </p:txBody>
          </p:sp>
          <p:sp>
            <p:nvSpPr>
              <p:cNvPr id="45144" name="Rectangle 596"/>
              <p:cNvSpPr>
                <a:spLocks noChangeArrowheads="1"/>
              </p:cNvSpPr>
              <p:nvPr/>
            </p:nvSpPr>
            <p:spPr bwMode="auto">
              <a:xfrm>
                <a:off x="984" y="3453"/>
                <a:ext cx="7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/(</a:t>
                </a:r>
                <a:endParaRPr lang="en-US"/>
              </a:p>
            </p:txBody>
          </p:sp>
          <p:sp>
            <p:nvSpPr>
              <p:cNvPr id="45145" name="Rectangle 597"/>
              <p:cNvSpPr>
                <a:spLocks noChangeArrowheads="1"/>
              </p:cNvSpPr>
              <p:nvPr/>
            </p:nvSpPr>
            <p:spPr bwMode="auto">
              <a:xfrm>
                <a:off x="1052" y="3453"/>
                <a:ext cx="8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CCCC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45146" name="Rectangle 598"/>
              <p:cNvSpPr>
                <a:spLocks noChangeArrowheads="1"/>
              </p:cNvSpPr>
              <p:nvPr/>
            </p:nvSpPr>
            <p:spPr bwMode="auto">
              <a:xfrm>
                <a:off x="1147" y="3453"/>
                <a:ext cx="7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+</a:t>
                </a:r>
                <a:endParaRPr lang="en-US"/>
              </a:p>
            </p:txBody>
          </p:sp>
          <p:sp>
            <p:nvSpPr>
              <p:cNvPr id="45147" name="Rectangle 599"/>
              <p:cNvSpPr>
                <a:spLocks noChangeArrowheads="1"/>
              </p:cNvSpPr>
              <p:nvPr/>
            </p:nvSpPr>
            <p:spPr bwMode="auto">
              <a:xfrm>
                <a:off x="1221" y="3453"/>
                <a:ext cx="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AA0000"/>
                    </a:solidFill>
                  </a:rPr>
                  <a:t>S</a:t>
                </a:r>
                <a:endParaRPr lang="en-US"/>
              </a:p>
            </p:txBody>
          </p:sp>
          <p:sp>
            <p:nvSpPr>
              <p:cNvPr id="45148" name="Rectangle 600"/>
              <p:cNvSpPr>
                <a:spLocks noChangeArrowheads="1"/>
              </p:cNvSpPr>
              <p:nvPr/>
            </p:nvSpPr>
            <p:spPr bwMode="auto">
              <a:xfrm>
                <a:off x="1300" y="3453"/>
                <a:ext cx="4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)</a:t>
                </a:r>
                <a:endParaRPr lang="en-US"/>
              </a:p>
            </p:txBody>
          </p:sp>
          <p:sp>
            <p:nvSpPr>
              <p:cNvPr id="45149" name="Rectangle 601"/>
              <p:cNvSpPr>
                <a:spLocks noChangeArrowheads="1"/>
              </p:cNvSpPr>
              <p:nvPr/>
            </p:nvSpPr>
            <p:spPr bwMode="auto">
              <a:xfrm>
                <a:off x="616" y="3618"/>
                <a:ext cx="11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AA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5150" name="Rectangle 602"/>
              <p:cNvSpPr>
                <a:spLocks noChangeArrowheads="1"/>
              </p:cNvSpPr>
              <p:nvPr/>
            </p:nvSpPr>
            <p:spPr bwMode="auto">
              <a:xfrm>
                <a:off x="714" y="3674"/>
                <a:ext cx="198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AA0000"/>
                    </a:solidFill>
                  </a:rPr>
                  <a:t>Fe</a:t>
                </a:r>
                <a:r>
                  <a:rPr lang="en-US" sz="1100" baseline="-25000">
                    <a:solidFill>
                      <a:srgbClr val="AA0000"/>
                    </a:solidFill>
                  </a:rPr>
                  <a:t>3</a:t>
                </a:r>
                <a:r>
                  <a:rPr lang="en-US" sz="1100">
                    <a:solidFill>
                      <a:srgbClr val="AA0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45151" name="Rectangle 603"/>
              <p:cNvSpPr>
                <a:spLocks noChangeArrowheads="1"/>
              </p:cNvSpPr>
              <p:nvPr/>
            </p:nvSpPr>
            <p:spPr bwMode="auto">
              <a:xfrm>
                <a:off x="929" y="3618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9933FF"/>
                    </a:solidFill>
                  </a:rPr>
                  <a:t> </a:t>
                </a:r>
                <a:endParaRPr lang="en-US"/>
              </a:p>
            </p:txBody>
          </p:sp>
          <p:sp>
            <p:nvSpPr>
              <p:cNvPr id="45152" name="Rectangle 604"/>
              <p:cNvSpPr>
                <a:spLocks noChangeArrowheads="1"/>
              </p:cNvSpPr>
              <p:nvPr/>
            </p:nvSpPr>
            <p:spPr bwMode="auto">
              <a:xfrm>
                <a:off x="960" y="3618"/>
                <a:ext cx="7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=</a:t>
                </a:r>
                <a:endParaRPr lang="en-US"/>
              </a:p>
            </p:txBody>
          </p:sp>
          <p:sp>
            <p:nvSpPr>
              <p:cNvPr id="45153" name="Rectangle 605"/>
              <p:cNvSpPr>
                <a:spLocks noChangeArrowheads="1"/>
              </p:cNvSpPr>
              <p:nvPr/>
            </p:nvSpPr>
            <p:spPr bwMode="auto">
              <a:xfrm>
                <a:off x="1033" y="3618"/>
                <a:ext cx="1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(1-</a:t>
                </a:r>
                <a:endParaRPr lang="en-US"/>
              </a:p>
            </p:txBody>
          </p:sp>
          <p:sp>
            <p:nvSpPr>
              <p:cNvPr id="45154" name="Rectangle 606"/>
              <p:cNvSpPr>
                <a:spLocks noChangeArrowheads="1"/>
              </p:cNvSpPr>
              <p:nvPr/>
            </p:nvSpPr>
            <p:spPr bwMode="auto">
              <a:xfrm>
                <a:off x="1187" y="3618"/>
                <a:ext cx="119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CCCC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5155" name="Rectangle 607"/>
              <p:cNvSpPr>
                <a:spLocks noChangeArrowheads="1"/>
              </p:cNvSpPr>
              <p:nvPr/>
            </p:nvSpPr>
            <p:spPr bwMode="auto">
              <a:xfrm>
                <a:off x="1279" y="3631"/>
                <a:ext cx="7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CCCC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  <p:sp>
            <p:nvSpPr>
              <p:cNvPr id="45156" name="Rectangle 608"/>
              <p:cNvSpPr>
                <a:spLocks noChangeArrowheads="1"/>
              </p:cNvSpPr>
              <p:nvPr/>
            </p:nvSpPr>
            <p:spPr bwMode="auto">
              <a:xfrm>
                <a:off x="1359" y="3618"/>
                <a:ext cx="4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)</a:t>
                </a:r>
                <a:endParaRPr lang="en-US"/>
              </a:p>
            </p:txBody>
          </p:sp>
          <p:sp>
            <p:nvSpPr>
              <p:cNvPr id="45157" name="Rectangle 609"/>
              <p:cNvSpPr>
                <a:spLocks noChangeArrowheads="1"/>
              </p:cNvSpPr>
              <p:nvPr/>
            </p:nvSpPr>
            <p:spPr bwMode="auto">
              <a:xfrm>
                <a:off x="1236" y="3268"/>
                <a:ext cx="8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777777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5158" name="Rectangle 610"/>
              <p:cNvSpPr>
                <a:spLocks noChangeArrowheads="1"/>
              </p:cNvSpPr>
              <p:nvPr/>
            </p:nvSpPr>
            <p:spPr bwMode="auto">
              <a:xfrm>
                <a:off x="1334" y="3324"/>
                <a:ext cx="28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777777"/>
                    </a:solidFill>
                  </a:rPr>
                  <a:t>pearlite</a:t>
                </a:r>
                <a:endParaRPr lang="en-US"/>
              </a:p>
            </p:txBody>
          </p:sp>
          <p:sp>
            <p:nvSpPr>
              <p:cNvPr id="45159" name="Rectangle 611"/>
              <p:cNvSpPr>
                <a:spLocks noChangeArrowheads="1"/>
              </p:cNvSpPr>
              <p:nvPr/>
            </p:nvSpPr>
            <p:spPr bwMode="auto">
              <a:xfrm>
                <a:off x="1653" y="3268"/>
                <a:ext cx="3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9933FF"/>
                    </a:solidFill>
                    <a:latin typeface="Arial Rounded MT Bold" pitchFamily="34" charset="0"/>
                  </a:rPr>
                  <a:t> </a:t>
                </a:r>
                <a:endParaRPr lang="en-US"/>
              </a:p>
            </p:txBody>
          </p:sp>
          <p:sp>
            <p:nvSpPr>
              <p:cNvPr id="45160" name="Rectangle 612"/>
              <p:cNvSpPr>
                <a:spLocks noChangeArrowheads="1"/>
              </p:cNvSpPr>
              <p:nvPr/>
            </p:nvSpPr>
            <p:spPr bwMode="auto">
              <a:xfrm>
                <a:off x="1684" y="3268"/>
                <a:ext cx="10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5161" name="Rectangle 613"/>
              <p:cNvSpPr>
                <a:spLocks noChangeArrowheads="1"/>
              </p:cNvSpPr>
              <p:nvPr/>
            </p:nvSpPr>
            <p:spPr bwMode="auto">
              <a:xfrm>
                <a:off x="1788" y="3268"/>
                <a:ext cx="8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9966FF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5162" name="Rectangle 614"/>
              <p:cNvSpPr>
                <a:spLocks noChangeArrowheads="1"/>
              </p:cNvSpPr>
              <p:nvPr/>
            </p:nvSpPr>
            <p:spPr bwMode="auto">
              <a:xfrm>
                <a:off x="1886" y="3281"/>
                <a:ext cx="49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9966FF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163" name="Rectangle 615"/>
              <p:cNvSpPr>
                <a:spLocks noChangeArrowheads="1"/>
              </p:cNvSpPr>
              <p:nvPr/>
            </p:nvSpPr>
            <p:spPr bwMode="auto">
              <a:xfrm>
                <a:off x="1236" y="3171"/>
                <a:ext cx="3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777777"/>
                    </a:solidFill>
                  </a:rPr>
                  <a:t>pearlite</a:t>
                </a:r>
                <a:endParaRPr lang="en-US"/>
              </a:p>
            </p:txBody>
          </p:sp>
          <p:sp>
            <p:nvSpPr>
              <p:cNvPr id="45164" name="Freeform 616"/>
              <p:cNvSpPr>
                <a:spLocks/>
              </p:cNvSpPr>
              <p:nvPr/>
            </p:nvSpPr>
            <p:spPr bwMode="auto">
              <a:xfrm>
                <a:off x="1095" y="3109"/>
                <a:ext cx="135" cy="221"/>
              </a:xfrm>
              <a:custGeom>
                <a:avLst/>
                <a:gdLst>
                  <a:gd name="T0" fmla="*/ 0 w 135"/>
                  <a:gd name="T1" fmla="*/ 6 h 221"/>
                  <a:gd name="T2" fmla="*/ 12 w 135"/>
                  <a:gd name="T3" fmla="*/ 0 h 221"/>
                  <a:gd name="T4" fmla="*/ 31 w 135"/>
                  <a:gd name="T5" fmla="*/ 6 h 221"/>
                  <a:gd name="T6" fmla="*/ 49 w 135"/>
                  <a:gd name="T7" fmla="*/ 25 h 221"/>
                  <a:gd name="T8" fmla="*/ 73 w 135"/>
                  <a:gd name="T9" fmla="*/ 56 h 221"/>
                  <a:gd name="T10" fmla="*/ 86 w 135"/>
                  <a:gd name="T11" fmla="*/ 80 h 221"/>
                  <a:gd name="T12" fmla="*/ 92 w 135"/>
                  <a:gd name="T13" fmla="*/ 98 h 221"/>
                  <a:gd name="T14" fmla="*/ 104 w 135"/>
                  <a:gd name="T15" fmla="*/ 117 h 221"/>
                  <a:gd name="T16" fmla="*/ 116 w 135"/>
                  <a:gd name="T17" fmla="*/ 129 h 221"/>
                  <a:gd name="T18" fmla="*/ 135 w 135"/>
                  <a:gd name="T19" fmla="*/ 135 h 221"/>
                  <a:gd name="T20" fmla="*/ 123 w 135"/>
                  <a:gd name="T21" fmla="*/ 141 h 221"/>
                  <a:gd name="T22" fmla="*/ 110 w 135"/>
                  <a:gd name="T23" fmla="*/ 154 h 221"/>
                  <a:gd name="T24" fmla="*/ 104 w 135"/>
                  <a:gd name="T25" fmla="*/ 172 h 221"/>
                  <a:gd name="T26" fmla="*/ 104 w 135"/>
                  <a:gd name="T27" fmla="*/ 197 h 221"/>
                  <a:gd name="T28" fmla="*/ 98 w 135"/>
                  <a:gd name="T29" fmla="*/ 215 h 221"/>
                  <a:gd name="T30" fmla="*/ 92 w 135"/>
                  <a:gd name="T31" fmla="*/ 221 h 221"/>
                  <a:gd name="T32" fmla="*/ 92 w 135"/>
                  <a:gd name="T33" fmla="*/ 221 h 22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5"/>
                  <a:gd name="T52" fmla="*/ 0 h 221"/>
                  <a:gd name="T53" fmla="*/ 135 w 135"/>
                  <a:gd name="T54" fmla="*/ 221 h 22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5" h="221">
                    <a:moveTo>
                      <a:pt x="0" y="6"/>
                    </a:moveTo>
                    <a:lnTo>
                      <a:pt x="12" y="0"/>
                    </a:lnTo>
                    <a:lnTo>
                      <a:pt x="31" y="6"/>
                    </a:lnTo>
                    <a:lnTo>
                      <a:pt x="49" y="25"/>
                    </a:lnTo>
                    <a:lnTo>
                      <a:pt x="73" y="56"/>
                    </a:lnTo>
                    <a:lnTo>
                      <a:pt x="86" y="80"/>
                    </a:lnTo>
                    <a:lnTo>
                      <a:pt x="92" y="98"/>
                    </a:lnTo>
                    <a:lnTo>
                      <a:pt x="104" y="117"/>
                    </a:lnTo>
                    <a:lnTo>
                      <a:pt x="116" y="129"/>
                    </a:lnTo>
                    <a:lnTo>
                      <a:pt x="135" y="135"/>
                    </a:lnTo>
                    <a:lnTo>
                      <a:pt x="123" y="141"/>
                    </a:lnTo>
                    <a:lnTo>
                      <a:pt x="110" y="154"/>
                    </a:lnTo>
                    <a:lnTo>
                      <a:pt x="104" y="172"/>
                    </a:lnTo>
                    <a:lnTo>
                      <a:pt x="104" y="197"/>
                    </a:lnTo>
                    <a:lnTo>
                      <a:pt x="98" y="215"/>
                    </a:lnTo>
                    <a:lnTo>
                      <a:pt x="92" y="221"/>
                    </a:lnTo>
                  </a:path>
                </a:pathLst>
              </a:custGeom>
              <a:noFill/>
              <a:ln w="190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5165" name="Group 617"/>
              <p:cNvGrpSpPr>
                <a:grpSpLocks/>
              </p:cNvGrpSpPr>
              <p:nvPr/>
            </p:nvGrpSpPr>
            <p:grpSpPr bwMode="auto">
              <a:xfrm>
                <a:off x="837" y="3103"/>
                <a:ext cx="338" cy="338"/>
                <a:chOff x="837" y="3103"/>
                <a:chExt cx="338" cy="338"/>
              </a:xfrm>
            </p:grpSpPr>
            <p:sp>
              <p:nvSpPr>
                <p:cNvPr id="45166" name="Freeform 618"/>
                <p:cNvSpPr>
                  <a:spLocks/>
                </p:cNvSpPr>
                <p:nvPr/>
              </p:nvSpPr>
              <p:spPr bwMode="auto">
                <a:xfrm>
                  <a:off x="1003" y="3103"/>
                  <a:ext cx="172" cy="258"/>
                </a:xfrm>
                <a:custGeom>
                  <a:avLst/>
                  <a:gdLst>
                    <a:gd name="T0" fmla="*/ 61 w 172"/>
                    <a:gd name="T1" fmla="*/ 6 h 258"/>
                    <a:gd name="T2" fmla="*/ 80 w 172"/>
                    <a:gd name="T3" fmla="*/ 37 h 258"/>
                    <a:gd name="T4" fmla="*/ 86 w 172"/>
                    <a:gd name="T5" fmla="*/ 62 h 258"/>
                    <a:gd name="T6" fmla="*/ 92 w 172"/>
                    <a:gd name="T7" fmla="*/ 123 h 258"/>
                    <a:gd name="T8" fmla="*/ 110 w 172"/>
                    <a:gd name="T9" fmla="*/ 178 h 258"/>
                    <a:gd name="T10" fmla="*/ 123 w 172"/>
                    <a:gd name="T11" fmla="*/ 197 h 258"/>
                    <a:gd name="T12" fmla="*/ 172 w 172"/>
                    <a:gd name="T13" fmla="*/ 221 h 258"/>
                    <a:gd name="T14" fmla="*/ 159 w 172"/>
                    <a:gd name="T15" fmla="*/ 246 h 258"/>
                    <a:gd name="T16" fmla="*/ 153 w 172"/>
                    <a:gd name="T17" fmla="*/ 258 h 258"/>
                    <a:gd name="T18" fmla="*/ 141 w 172"/>
                    <a:gd name="T19" fmla="*/ 246 h 258"/>
                    <a:gd name="T20" fmla="*/ 129 w 172"/>
                    <a:gd name="T21" fmla="*/ 233 h 258"/>
                    <a:gd name="T22" fmla="*/ 116 w 172"/>
                    <a:gd name="T23" fmla="*/ 227 h 258"/>
                    <a:gd name="T24" fmla="*/ 92 w 172"/>
                    <a:gd name="T25" fmla="*/ 221 h 258"/>
                    <a:gd name="T26" fmla="*/ 80 w 172"/>
                    <a:gd name="T27" fmla="*/ 215 h 258"/>
                    <a:gd name="T28" fmla="*/ 67 w 172"/>
                    <a:gd name="T29" fmla="*/ 203 h 258"/>
                    <a:gd name="T30" fmla="*/ 55 w 172"/>
                    <a:gd name="T31" fmla="*/ 178 h 258"/>
                    <a:gd name="T32" fmla="*/ 43 w 172"/>
                    <a:gd name="T33" fmla="*/ 135 h 258"/>
                    <a:gd name="T34" fmla="*/ 30 w 172"/>
                    <a:gd name="T35" fmla="*/ 98 h 258"/>
                    <a:gd name="T36" fmla="*/ 24 w 172"/>
                    <a:gd name="T37" fmla="*/ 86 h 258"/>
                    <a:gd name="T38" fmla="*/ 6 w 172"/>
                    <a:gd name="T39" fmla="*/ 74 h 258"/>
                    <a:gd name="T40" fmla="*/ 6 w 172"/>
                    <a:gd name="T41" fmla="*/ 49 h 258"/>
                    <a:gd name="T42" fmla="*/ 6 w 172"/>
                    <a:gd name="T43" fmla="*/ 25 h 258"/>
                    <a:gd name="T44" fmla="*/ 0 w 172"/>
                    <a:gd name="T45" fmla="*/ 0 h 258"/>
                    <a:gd name="T46" fmla="*/ 30 w 172"/>
                    <a:gd name="T47" fmla="*/ 0 h 258"/>
                    <a:gd name="T48" fmla="*/ 61 w 172"/>
                    <a:gd name="T49" fmla="*/ 6 h 25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2"/>
                    <a:gd name="T76" fmla="*/ 0 h 258"/>
                    <a:gd name="T77" fmla="*/ 172 w 172"/>
                    <a:gd name="T78" fmla="*/ 258 h 25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2" h="258">
                      <a:moveTo>
                        <a:pt x="61" y="6"/>
                      </a:moveTo>
                      <a:lnTo>
                        <a:pt x="80" y="37"/>
                      </a:lnTo>
                      <a:lnTo>
                        <a:pt x="86" y="62"/>
                      </a:lnTo>
                      <a:lnTo>
                        <a:pt x="92" y="123"/>
                      </a:lnTo>
                      <a:lnTo>
                        <a:pt x="110" y="178"/>
                      </a:lnTo>
                      <a:lnTo>
                        <a:pt x="123" y="197"/>
                      </a:lnTo>
                      <a:lnTo>
                        <a:pt x="172" y="221"/>
                      </a:lnTo>
                      <a:lnTo>
                        <a:pt x="159" y="246"/>
                      </a:lnTo>
                      <a:lnTo>
                        <a:pt x="153" y="258"/>
                      </a:lnTo>
                      <a:lnTo>
                        <a:pt x="141" y="246"/>
                      </a:lnTo>
                      <a:lnTo>
                        <a:pt x="129" y="233"/>
                      </a:lnTo>
                      <a:lnTo>
                        <a:pt x="116" y="227"/>
                      </a:lnTo>
                      <a:lnTo>
                        <a:pt x="92" y="221"/>
                      </a:lnTo>
                      <a:lnTo>
                        <a:pt x="80" y="215"/>
                      </a:lnTo>
                      <a:lnTo>
                        <a:pt x="67" y="203"/>
                      </a:lnTo>
                      <a:lnTo>
                        <a:pt x="55" y="178"/>
                      </a:lnTo>
                      <a:lnTo>
                        <a:pt x="43" y="135"/>
                      </a:lnTo>
                      <a:lnTo>
                        <a:pt x="30" y="98"/>
                      </a:lnTo>
                      <a:lnTo>
                        <a:pt x="24" y="86"/>
                      </a:lnTo>
                      <a:lnTo>
                        <a:pt x="6" y="74"/>
                      </a:lnTo>
                      <a:lnTo>
                        <a:pt x="6" y="49"/>
                      </a:lnTo>
                      <a:lnTo>
                        <a:pt x="6" y="25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61" y="6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67" name="Freeform 619"/>
                <p:cNvSpPr>
                  <a:spLocks/>
                </p:cNvSpPr>
                <p:nvPr/>
              </p:nvSpPr>
              <p:spPr bwMode="auto">
                <a:xfrm>
                  <a:off x="837" y="3195"/>
                  <a:ext cx="209" cy="111"/>
                </a:xfrm>
                <a:custGeom>
                  <a:avLst/>
                  <a:gdLst>
                    <a:gd name="T0" fmla="*/ 19 w 209"/>
                    <a:gd name="T1" fmla="*/ 0 h 111"/>
                    <a:gd name="T2" fmla="*/ 43 w 209"/>
                    <a:gd name="T3" fmla="*/ 12 h 111"/>
                    <a:gd name="T4" fmla="*/ 74 w 209"/>
                    <a:gd name="T5" fmla="*/ 25 h 111"/>
                    <a:gd name="T6" fmla="*/ 98 w 209"/>
                    <a:gd name="T7" fmla="*/ 49 h 111"/>
                    <a:gd name="T8" fmla="*/ 123 w 209"/>
                    <a:gd name="T9" fmla="*/ 62 h 111"/>
                    <a:gd name="T10" fmla="*/ 135 w 209"/>
                    <a:gd name="T11" fmla="*/ 68 h 111"/>
                    <a:gd name="T12" fmla="*/ 166 w 209"/>
                    <a:gd name="T13" fmla="*/ 80 h 111"/>
                    <a:gd name="T14" fmla="*/ 190 w 209"/>
                    <a:gd name="T15" fmla="*/ 86 h 111"/>
                    <a:gd name="T16" fmla="*/ 209 w 209"/>
                    <a:gd name="T17" fmla="*/ 92 h 111"/>
                    <a:gd name="T18" fmla="*/ 184 w 209"/>
                    <a:gd name="T19" fmla="*/ 111 h 111"/>
                    <a:gd name="T20" fmla="*/ 166 w 209"/>
                    <a:gd name="T21" fmla="*/ 105 h 111"/>
                    <a:gd name="T22" fmla="*/ 154 w 209"/>
                    <a:gd name="T23" fmla="*/ 105 h 111"/>
                    <a:gd name="T24" fmla="*/ 111 w 209"/>
                    <a:gd name="T25" fmla="*/ 105 h 111"/>
                    <a:gd name="T26" fmla="*/ 55 w 209"/>
                    <a:gd name="T27" fmla="*/ 92 h 111"/>
                    <a:gd name="T28" fmla="*/ 37 w 209"/>
                    <a:gd name="T29" fmla="*/ 80 h 111"/>
                    <a:gd name="T30" fmla="*/ 0 w 209"/>
                    <a:gd name="T31" fmla="*/ 62 h 111"/>
                    <a:gd name="T32" fmla="*/ 0 w 209"/>
                    <a:gd name="T33" fmla="*/ 37 h 111"/>
                    <a:gd name="T34" fmla="*/ 12 w 209"/>
                    <a:gd name="T35" fmla="*/ 6 h 111"/>
                    <a:gd name="T36" fmla="*/ 19 w 209"/>
                    <a:gd name="T37" fmla="*/ 0 h 1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9"/>
                    <a:gd name="T58" fmla="*/ 0 h 111"/>
                    <a:gd name="T59" fmla="*/ 209 w 209"/>
                    <a:gd name="T60" fmla="*/ 111 h 1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9" h="111">
                      <a:moveTo>
                        <a:pt x="19" y="0"/>
                      </a:moveTo>
                      <a:lnTo>
                        <a:pt x="43" y="12"/>
                      </a:lnTo>
                      <a:lnTo>
                        <a:pt x="74" y="25"/>
                      </a:lnTo>
                      <a:lnTo>
                        <a:pt x="98" y="49"/>
                      </a:lnTo>
                      <a:lnTo>
                        <a:pt x="123" y="62"/>
                      </a:lnTo>
                      <a:lnTo>
                        <a:pt x="135" y="68"/>
                      </a:lnTo>
                      <a:lnTo>
                        <a:pt x="166" y="80"/>
                      </a:lnTo>
                      <a:lnTo>
                        <a:pt x="190" y="86"/>
                      </a:lnTo>
                      <a:lnTo>
                        <a:pt x="209" y="92"/>
                      </a:lnTo>
                      <a:lnTo>
                        <a:pt x="184" y="111"/>
                      </a:lnTo>
                      <a:lnTo>
                        <a:pt x="166" y="105"/>
                      </a:lnTo>
                      <a:lnTo>
                        <a:pt x="154" y="105"/>
                      </a:lnTo>
                      <a:lnTo>
                        <a:pt x="111" y="105"/>
                      </a:lnTo>
                      <a:lnTo>
                        <a:pt x="55" y="92"/>
                      </a:lnTo>
                      <a:lnTo>
                        <a:pt x="37" y="80"/>
                      </a:lnTo>
                      <a:lnTo>
                        <a:pt x="0" y="62"/>
                      </a:lnTo>
                      <a:lnTo>
                        <a:pt x="0" y="37"/>
                      </a:lnTo>
                      <a:lnTo>
                        <a:pt x="12" y="6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5168" name="Freeform 620"/>
                <p:cNvSpPr>
                  <a:spLocks/>
                </p:cNvSpPr>
                <p:nvPr/>
              </p:nvSpPr>
              <p:spPr bwMode="auto">
                <a:xfrm>
                  <a:off x="984" y="3281"/>
                  <a:ext cx="92" cy="160"/>
                </a:xfrm>
                <a:custGeom>
                  <a:avLst/>
                  <a:gdLst>
                    <a:gd name="T0" fmla="*/ 74 w 92"/>
                    <a:gd name="T1" fmla="*/ 0 h 160"/>
                    <a:gd name="T2" fmla="*/ 37 w 92"/>
                    <a:gd name="T3" fmla="*/ 31 h 160"/>
                    <a:gd name="T4" fmla="*/ 19 w 92"/>
                    <a:gd name="T5" fmla="*/ 49 h 160"/>
                    <a:gd name="T6" fmla="*/ 7 w 92"/>
                    <a:gd name="T7" fmla="*/ 68 h 160"/>
                    <a:gd name="T8" fmla="*/ 0 w 92"/>
                    <a:gd name="T9" fmla="*/ 86 h 160"/>
                    <a:gd name="T10" fmla="*/ 0 w 92"/>
                    <a:gd name="T11" fmla="*/ 123 h 160"/>
                    <a:gd name="T12" fmla="*/ 19 w 92"/>
                    <a:gd name="T13" fmla="*/ 154 h 160"/>
                    <a:gd name="T14" fmla="*/ 25 w 92"/>
                    <a:gd name="T15" fmla="*/ 160 h 160"/>
                    <a:gd name="T16" fmla="*/ 31 w 92"/>
                    <a:gd name="T17" fmla="*/ 160 h 160"/>
                    <a:gd name="T18" fmla="*/ 31 w 92"/>
                    <a:gd name="T19" fmla="*/ 141 h 160"/>
                    <a:gd name="T20" fmla="*/ 37 w 92"/>
                    <a:gd name="T21" fmla="*/ 111 h 160"/>
                    <a:gd name="T22" fmla="*/ 56 w 92"/>
                    <a:gd name="T23" fmla="*/ 86 h 160"/>
                    <a:gd name="T24" fmla="*/ 74 w 92"/>
                    <a:gd name="T25" fmla="*/ 74 h 160"/>
                    <a:gd name="T26" fmla="*/ 86 w 92"/>
                    <a:gd name="T27" fmla="*/ 55 h 160"/>
                    <a:gd name="T28" fmla="*/ 86 w 92"/>
                    <a:gd name="T29" fmla="*/ 43 h 160"/>
                    <a:gd name="T30" fmla="*/ 92 w 92"/>
                    <a:gd name="T31" fmla="*/ 31 h 160"/>
                    <a:gd name="T32" fmla="*/ 86 w 92"/>
                    <a:gd name="T33" fmla="*/ 25 h 160"/>
                    <a:gd name="T34" fmla="*/ 74 w 92"/>
                    <a:gd name="T35" fmla="*/ 0 h 16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2"/>
                    <a:gd name="T55" fmla="*/ 0 h 160"/>
                    <a:gd name="T56" fmla="*/ 92 w 92"/>
                    <a:gd name="T57" fmla="*/ 160 h 16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2" h="160">
                      <a:moveTo>
                        <a:pt x="74" y="0"/>
                      </a:moveTo>
                      <a:lnTo>
                        <a:pt x="37" y="31"/>
                      </a:lnTo>
                      <a:lnTo>
                        <a:pt x="19" y="49"/>
                      </a:lnTo>
                      <a:lnTo>
                        <a:pt x="7" y="68"/>
                      </a:lnTo>
                      <a:lnTo>
                        <a:pt x="0" y="86"/>
                      </a:lnTo>
                      <a:lnTo>
                        <a:pt x="0" y="123"/>
                      </a:lnTo>
                      <a:lnTo>
                        <a:pt x="19" y="154"/>
                      </a:lnTo>
                      <a:lnTo>
                        <a:pt x="25" y="160"/>
                      </a:lnTo>
                      <a:lnTo>
                        <a:pt x="31" y="160"/>
                      </a:lnTo>
                      <a:lnTo>
                        <a:pt x="31" y="141"/>
                      </a:lnTo>
                      <a:lnTo>
                        <a:pt x="37" y="111"/>
                      </a:lnTo>
                      <a:lnTo>
                        <a:pt x="56" y="86"/>
                      </a:lnTo>
                      <a:lnTo>
                        <a:pt x="74" y="74"/>
                      </a:lnTo>
                      <a:lnTo>
                        <a:pt x="86" y="55"/>
                      </a:lnTo>
                      <a:lnTo>
                        <a:pt x="86" y="43"/>
                      </a:lnTo>
                      <a:lnTo>
                        <a:pt x="92" y="31"/>
                      </a:lnTo>
                      <a:lnTo>
                        <a:pt x="86" y="25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5" name="Group 621"/>
          <p:cNvGrpSpPr>
            <a:grpSpLocks/>
          </p:cNvGrpSpPr>
          <p:nvPr/>
        </p:nvGrpSpPr>
        <p:grpSpPr bwMode="auto">
          <a:xfrm>
            <a:off x="577850" y="3313113"/>
            <a:ext cx="1947863" cy="1106487"/>
            <a:chOff x="364" y="2087"/>
            <a:chExt cx="1227" cy="697"/>
          </a:xfrm>
        </p:grpSpPr>
        <p:sp>
          <p:nvSpPr>
            <p:cNvPr id="45096" name="Line 622"/>
            <p:cNvSpPr>
              <a:spLocks noChangeShapeType="1"/>
            </p:cNvSpPr>
            <p:nvPr/>
          </p:nvSpPr>
          <p:spPr bwMode="auto">
            <a:xfrm>
              <a:off x="1364" y="2284"/>
              <a:ext cx="104" cy="0"/>
            </a:xfrm>
            <a:prstGeom prst="line">
              <a:avLst/>
            </a:prstGeom>
            <a:noFill/>
            <a:ln w="28575">
              <a:solidFill>
                <a:srgbClr val="00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97" name="Freeform 623"/>
            <p:cNvSpPr>
              <a:spLocks/>
            </p:cNvSpPr>
            <p:nvPr/>
          </p:nvSpPr>
          <p:spPr bwMode="auto">
            <a:xfrm>
              <a:off x="1463" y="2263"/>
              <a:ext cx="18" cy="43"/>
            </a:xfrm>
            <a:custGeom>
              <a:avLst/>
              <a:gdLst>
                <a:gd name="T0" fmla="*/ 18 w 18"/>
                <a:gd name="T1" fmla="*/ 30 h 43"/>
                <a:gd name="T2" fmla="*/ 12 w 18"/>
                <a:gd name="T3" fmla="*/ 0 h 43"/>
                <a:gd name="T4" fmla="*/ 0 w 18"/>
                <a:gd name="T5" fmla="*/ 12 h 43"/>
                <a:gd name="T6" fmla="*/ 6 w 18"/>
                <a:gd name="T7" fmla="*/ 43 h 43"/>
                <a:gd name="T8" fmla="*/ 18 w 18"/>
                <a:gd name="T9" fmla="*/ 3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43"/>
                <a:gd name="T17" fmla="*/ 18 w 18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43">
                  <a:moveTo>
                    <a:pt x="18" y="30"/>
                  </a:moveTo>
                  <a:lnTo>
                    <a:pt x="12" y="0"/>
                  </a:lnTo>
                  <a:lnTo>
                    <a:pt x="0" y="12"/>
                  </a:lnTo>
                  <a:lnTo>
                    <a:pt x="6" y="43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98" name="Line 624"/>
            <p:cNvSpPr>
              <a:spLocks noChangeShapeType="1"/>
            </p:cNvSpPr>
            <p:nvPr/>
          </p:nvSpPr>
          <p:spPr bwMode="auto">
            <a:xfrm>
              <a:off x="1487" y="2284"/>
              <a:ext cx="104" cy="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99" name="Rectangle 625"/>
            <p:cNvSpPr>
              <a:spLocks noChangeArrowheads="1"/>
            </p:cNvSpPr>
            <p:nvPr/>
          </p:nvSpPr>
          <p:spPr bwMode="auto">
            <a:xfrm>
              <a:off x="1382" y="2125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CCCC"/>
                  </a:solidFill>
                </a:rPr>
                <a:t>r</a:t>
              </a:r>
              <a:endParaRPr lang="en-US"/>
            </a:p>
          </p:txBody>
        </p:sp>
        <p:sp>
          <p:nvSpPr>
            <p:cNvPr id="45100" name="Rectangle 626"/>
            <p:cNvSpPr>
              <a:spLocks noChangeArrowheads="1"/>
            </p:cNvSpPr>
            <p:nvPr/>
          </p:nvSpPr>
          <p:spPr bwMode="auto">
            <a:xfrm>
              <a:off x="1499" y="2125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9933FF"/>
                  </a:solidFill>
                </a:rPr>
                <a:t>s</a:t>
              </a:r>
              <a:endParaRPr lang="en-US"/>
            </a:p>
          </p:txBody>
        </p:sp>
        <p:grpSp>
          <p:nvGrpSpPr>
            <p:cNvPr id="45101" name="Group 627"/>
            <p:cNvGrpSpPr>
              <a:grpSpLocks/>
            </p:cNvGrpSpPr>
            <p:nvPr/>
          </p:nvGrpSpPr>
          <p:grpSpPr bwMode="auto">
            <a:xfrm>
              <a:off x="364" y="2087"/>
              <a:ext cx="1129" cy="697"/>
              <a:chOff x="514" y="2135"/>
              <a:chExt cx="1129" cy="697"/>
            </a:xfrm>
          </p:grpSpPr>
          <p:grpSp>
            <p:nvGrpSpPr>
              <p:cNvPr id="45102" name="Group 628"/>
              <p:cNvGrpSpPr>
                <a:grpSpLocks/>
              </p:cNvGrpSpPr>
              <p:nvPr/>
            </p:nvGrpSpPr>
            <p:grpSpPr bwMode="auto">
              <a:xfrm>
                <a:off x="713" y="2194"/>
                <a:ext cx="344" cy="350"/>
                <a:chOff x="713" y="2194"/>
                <a:chExt cx="344" cy="350"/>
              </a:xfrm>
            </p:grpSpPr>
            <p:sp>
              <p:nvSpPr>
                <p:cNvPr id="45128" name="Oval 629"/>
                <p:cNvSpPr>
                  <a:spLocks noChangeArrowheads="1"/>
                </p:cNvSpPr>
                <p:nvPr/>
              </p:nvSpPr>
              <p:spPr bwMode="auto">
                <a:xfrm>
                  <a:off x="713" y="2194"/>
                  <a:ext cx="344" cy="350"/>
                </a:xfrm>
                <a:prstGeom prst="ellipse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5129" name="Group 630"/>
                <p:cNvGrpSpPr>
                  <a:grpSpLocks/>
                </p:cNvGrpSpPr>
                <p:nvPr/>
              </p:nvGrpSpPr>
              <p:grpSpPr bwMode="auto">
                <a:xfrm>
                  <a:off x="717" y="2203"/>
                  <a:ext cx="338" cy="338"/>
                  <a:chOff x="837" y="3103"/>
                  <a:chExt cx="338" cy="338"/>
                </a:xfrm>
              </p:grpSpPr>
              <p:sp>
                <p:nvSpPr>
                  <p:cNvPr id="45130" name="Freeform 631"/>
                  <p:cNvSpPr>
                    <a:spLocks/>
                  </p:cNvSpPr>
                  <p:nvPr/>
                </p:nvSpPr>
                <p:spPr bwMode="auto">
                  <a:xfrm>
                    <a:off x="1003" y="3103"/>
                    <a:ext cx="172" cy="258"/>
                  </a:xfrm>
                  <a:custGeom>
                    <a:avLst/>
                    <a:gdLst>
                      <a:gd name="T0" fmla="*/ 61 w 172"/>
                      <a:gd name="T1" fmla="*/ 6 h 258"/>
                      <a:gd name="T2" fmla="*/ 80 w 172"/>
                      <a:gd name="T3" fmla="*/ 37 h 258"/>
                      <a:gd name="T4" fmla="*/ 86 w 172"/>
                      <a:gd name="T5" fmla="*/ 62 h 258"/>
                      <a:gd name="T6" fmla="*/ 92 w 172"/>
                      <a:gd name="T7" fmla="*/ 123 h 258"/>
                      <a:gd name="T8" fmla="*/ 110 w 172"/>
                      <a:gd name="T9" fmla="*/ 178 h 258"/>
                      <a:gd name="T10" fmla="*/ 123 w 172"/>
                      <a:gd name="T11" fmla="*/ 197 h 258"/>
                      <a:gd name="T12" fmla="*/ 172 w 172"/>
                      <a:gd name="T13" fmla="*/ 221 h 258"/>
                      <a:gd name="T14" fmla="*/ 159 w 172"/>
                      <a:gd name="T15" fmla="*/ 246 h 258"/>
                      <a:gd name="T16" fmla="*/ 153 w 172"/>
                      <a:gd name="T17" fmla="*/ 258 h 258"/>
                      <a:gd name="T18" fmla="*/ 141 w 172"/>
                      <a:gd name="T19" fmla="*/ 246 h 258"/>
                      <a:gd name="T20" fmla="*/ 129 w 172"/>
                      <a:gd name="T21" fmla="*/ 233 h 258"/>
                      <a:gd name="T22" fmla="*/ 116 w 172"/>
                      <a:gd name="T23" fmla="*/ 227 h 258"/>
                      <a:gd name="T24" fmla="*/ 92 w 172"/>
                      <a:gd name="T25" fmla="*/ 221 h 258"/>
                      <a:gd name="T26" fmla="*/ 80 w 172"/>
                      <a:gd name="T27" fmla="*/ 215 h 258"/>
                      <a:gd name="T28" fmla="*/ 67 w 172"/>
                      <a:gd name="T29" fmla="*/ 203 h 258"/>
                      <a:gd name="T30" fmla="*/ 55 w 172"/>
                      <a:gd name="T31" fmla="*/ 178 h 258"/>
                      <a:gd name="T32" fmla="*/ 43 w 172"/>
                      <a:gd name="T33" fmla="*/ 135 h 258"/>
                      <a:gd name="T34" fmla="*/ 30 w 172"/>
                      <a:gd name="T35" fmla="*/ 98 h 258"/>
                      <a:gd name="T36" fmla="*/ 24 w 172"/>
                      <a:gd name="T37" fmla="*/ 86 h 258"/>
                      <a:gd name="T38" fmla="*/ 6 w 172"/>
                      <a:gd name="T39" fmla="*/ 74 h 258"/>
                      <a:gd name="T40" fmla="*/ 6 w 172"/>
                      <a:gd name="T41" fmla="*/ 49 h 258"/>
                      <a:gd name="T42" fmla="*/ 6 w 172"/>
                      <a:gd name="T43" fmla="*/ 25 h 258"/>
                      <a:gd name="T44" fmla="*/ 0 w 172"/>
                      <a:gd name="T45" fmla="*/ 0 h 258"/>
                      <a:gd name="T46" fmla="*/ 30 w 172"/>
                      <a:gd name="T47" fmla="*/ 0 h 258"/>
                      <a:gd name="T48" fmla="*/ 61 w 172"/>
                      <a:gd name="T49" fmla="*/ 6 h 258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172"/>
                      <a:gd name="T76" fmla="*/ 0 h 258"/>
                      <a:gd name="T77" fmla="*/ 172 w 172"/>
                      <a:gd name="T78" fmla="*/ 258 h 258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172" h="258">
                        <a:moveTo>
                          <a:pt x="61" y="6"/>
                        </a:moveTo>
                        <a:lnTo>
                          <a:pt x="80" y="37"/>
                        </a:lnTo>
                        <a:lnTo>
                          <a:pt x="86" y="62"/>
                        </a:lnTo>
                        <a:lnTo>
                          <a:pt x="92" y="123"/>
                        </a:lnTo>
                        <a:lnTo>
                          <a:pt x="110" y="178"/>
                        </a:lnTo>
                        <a:lnTo>
                          <a:pt x="123" y="197"/>
                        </a:lnTo>
                        <a:lnTo>
                          <a:pt x="172" y="221"/>
                        </a:lnTo>
                        <a:lnTo>
                          <a:pt x="159" y="246"/>
                        </a:lnTo>
                        <a:lnTo>
                          <a:pt x="153" y="258"/>
                        </a:lnTo>
                        <a:lnTo>
                          <a:pt x="141" y="246"/>
                        </a:lnTo>
                        <a:lnTo>
                          <a:pt x="129" y="233"/>
                        </a:lnTo>
                        <a:lnTo>
                          <a:pt x="116" y="227"/>
                        </a:lnTo>
                        <a:lnTo>
                          <a:pt x="92" y="221"/>
                        </a:lnTo>
                        <a:lnTo>
                          <a:pt x="80" y="215"/>
                        </a:lnTo>
                        <a:lnTo>
                          <a:pt x="67" y="203"/>
                        </a:lnTo>
                        <a:lnTo>
                          <a:pt x="55" y="178"/>
                        </a:lnTo>
                        <a:lnTo>
                          <a:pt x="43" y="135"/>
                        </a:lnTo>
                        <a:lnTo>
                          <a:pt x="30" y="98"/>
                        </a:lnTo>
                        <a:lnTo>
                          <a:pt x="24" y="86"/>
                        </a:lnTo>
                        <a:lnTo>
                          <a:pt x="6" y="74"/>
                        </a:lnTo>
                        <a:lnTo>
                          <a:pt x="6" y="49"/>
                        </a:lnTo>
                        <a:lnTo>
                          <a:pt x="6" y="25"/>
                        </a:lnTo>
                        <a:lnTo>
                          <a:pt x="0" y="0"/>
                        </a:lnTo>
                        <a:lnTo>
                          <a:pt x="30" y="0"/>
                        </a:lnTo>
                        <a:lnTo>
                          <a:pt x="61" y="6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45131" name="Freeform 632"/>
                  <p:cNvSpPr>
                    <a:spLocks/>
                  </p:cNvSpPr>
                  <p:nvPr/>
                </p:nvSpPr>
                <p:spPr bwMode="auto">
                  <a:xfrm>
                    <a:off x="837" y="3195"/>
                    <a:ext cx="209" cy="111"/>
                  </a:xfrm>
                  <a:custGeom>
                    <a:avLst/>
                    <a:gdLst>
                      <a:gd name="T0" fmla="*/ 19 w 209"/>
                      <a:gd name="T1" fmla="*/ 0 h 111"/>
                      <a:gd name="T2" fmla="*/ 43 w 209"/>
                      <a:gd name="T3" fmla="*/ 12 h 111"/>
                      <a:gd name="T4" fmla="*/ 74 w 209"/>
                      <a:gd name="T5" fmla="*/ 25 h 111"/>
                      <a:gd name="T6" fmla="*/ 98 w 209"/>
                      <a:gd name="T7" fmla="*/ 49 h 111"/>
                      <a:gd name="T8" fmla="*/ 123 w 209"/>
                      <a:gd name="T9" fmla="*/ 62 h 111"/>
                      <a:gd name="T10" fmla="*/ 135 w 209"/>
                      <a:gd name="T11" fmla="*/ 68 h 111"/>
                      <a:gd name="T12" fmla="*/ 166 w 209"/>
                      <a:gd name="T13" fmla="*/ 80 h 111"/>
                      <a:gd name="T14" fmla="*/ 190 w 209"/>
                      <a:gd name="T15" fmla="*/ 86 h 111"/>
                      <a:gd name="T16" fmla="*/ 209 w 209"/>
                      <a:gd name="T17" fmla="*/ 92 h 111"/>
                      <a:gd name="T18" fmla="*/ 184 w 209"/>
                      <a:gd name="T19" fmla="*/ 111 h 111"/>
                      <a:gd name="T20" fmla="*/ 166 w 209"/>
                      <a:gd name="T21" fmla="*/ 105 h 111"/>
                      <a:gd name="T22" fmla="*/ 154 w 209"/>
                      <a:gd name="T23" fmla="*/ 105 h 111"/>
                      <a:gd name="T24" fmla="*/ 111 w 209"/>
                      <a:gd name="T25" fmla="*/ 105 h 111"/>
                      <a:gd name="T26" fmla="*/ 55 w 209"/>
                      <a:gd name="T27" fmla="*/ 92 h 111"/>
                      <a:gd name="T28" fmla="*/ 37 w 209"/>
                      <a:gd name="T29" fmla="*/ 80 h 111"/>
                      <a:gd name="T30" fmla="*/ 0 w 209"/>
                      <a:gd name="T31" fmla="*/ 62 h 111"/>
                      <a:gd name="T32" fmla="*/ 0 w 209"/>
                      <a:gd name="T33" fmla="*/ 37 h 111"/>
                      <a:gd name="T34" fmla="*/ 12 w 209"/>
                      <a:gd name="T35" fmla="*/ 6 h 111"/>
                      <a:gd name="T36" fmla="*/ 19 w 209"/>
                      <a:gd name="T37" fmla="*/ 0 h 111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9"/>
                      <a:gd name="T58" fmla="*/ 0 h 111"/>
                      <a:gd name="T59" fmla="*/ 209 w 209"/>
                      <a:gd name="T60" fmla="*/ 111 h 111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9" h="111">
                        <a:moveTo>
                          <a:pt x="19" y="0"/>
                        </a:moveTo>
                        <a:lnTo>
                          <a:pt x="43" y="12"/>
                        </a:lnTo>
                        <a:lnTo>
                          <a:pt x="74" y="25"/>
                        </a:lnTo>
                        <a:lnTo>
                          <a:pt x="98" y="49"/>
                        </a:lnTo>
                        <a:lnTo>
                          <a:pt x="123" y="62"/>
                        </a:lnTo>
                        <a:lnTo>
                          <a:pt x="135" y="68"/>
                        </a:lnTo>
                        <a:lnTo>
                          <a:pt x="166" y="80"/>
                        </a:lnTo>
                        <a:lnTo>
                          <a:pt x="190" y="86"/>
                        </a:lnTo>
                        <a:lnTo>
                          <a:pt x="209" y="92"/>
                        </a:lnTo>
                        <a:lnTo>
                          <a:pt x="184" y="111"/>
                        </a:lnTo>
                        <a:lnTo>
                          <a:pt x="166" y="105"/>
                        </a:lnTo>
                        <a:lnTo>
                          <a:pt x="154" y="105"/>
                        </a:lnTo>
                        <a:lnTo>
                          <a:pt x="111" y="105"/>
                        </a:lnTo>
                        <a:lnTo>
                          <a:pt x="55" y="92"/>
                        </a:lnTo>
                        <a:lnTo>
                          <a:pt x="37" y="80"/>
                        </a:lnTo>
                        <a:lnTo>
                          <a:pt x="0" y="62"/>
                        </a:lnTo>
                        <a:lnTo>
                          <a:pt x="0" y="37"/>
                        </a:lnTo>
                        <a:lnTo>
                          <a:pt x="12" y="6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45132" name="Freeform 633"/>
                  <p:cNvSpPr>
                    <a:spLocks/>
                  </p:cNvSpPr>
                  <p:nvPr/>
                </p:nvSpPr>
                <p:spPr bwMode="auto">
                  <a:xfrm>
                    <a:off x="984" y="3281"/>
                    <a:ext cx="92" cy="160"/>
                  </a:xfrm>
                  <a:custGeom>
                    <a:avLst/>
                    <a:gdLst>
                      <a:gd name="T0" fmla="*/ 74 w 92"/>
                      <a:gd name="T1" fmla="*/ 0 h 160"/>
                      <a:gd name="T2" fmla="*/ 37 w 92"/>
                      <a:gd name="T3" fmla="*/ 31 h 160"/>
                      <a:gd name="T4" fmla="*/ 19 w 92"/>
                      <a:gd name="T5" fmla="*/ 49 h 160"/>
                      <a:gd name="T6" fmla="*/ 7 w 92"/>
                      <a:gd name="T7" fmla="*/ 68 h 160"/>
                      <a:gd name="T8" fmla="*/ 0 w 92"/>
                      <a:gd name="T9" fmla="*/ 86 h 160"/>
                      <a:gd name="T10" fmla="*/ 0 w 92"/>
                      <a:gd name="T11" fmla="*/ 123 h 160"/>
                      <a:gd name="T12" fmla="*/ 19 w 92"/>
                      <a:gd name="T13" fmla="*/ 154 h 160"/>
                      <a:gd name="T14" fmla="*/ 25 w 92"/>
                      <a:gd name="T15" fmla="*/ 160 h 160"/>
                      <a:gd name="T16" fmla="*/ 31 w 92"/>
                      <a:gd name="T17" fmla="*/ 160 h 160"/>
                      <a:gd name="T18" fmla="*/ 31 w 92"/>
                      <a:gd name="T19" fmla="*/ 141 h 160"/>
                      <a:gd name="T20" fmla="*/ 37 w 92"/>
                      <a:gd name="T21" fmla="*/ 111 h 160"/>
                      <a:gd name="T22" fmla="*/ 56 w 92"/>
                      <a:gd name="T23" fmla="*/ 86 h 160"/>
                      <a:gd name="T24" fmla="*/ 74 w 92"/>
                      <a:gd name="T25" fmla="*/ 74 h 160"/>
                      <a:gd name="T26" fmla="*/ 86 w 92"/>
                      <a:gd name="T27" fmla="*/ 55 h 160"/>
                      <a:gd name="T28" fmla="*/ 86 w 92"/>
                      <a:gd name="T29" fmla="*/ 43 h 160"/>
                      <a:gd name="T30" fmla="*/ 92 w 92"/>
                      <a:gd name="T31" fmla="*/ 31 h 160"/>
                      <a:gd name="T32" fmla="*/ 86 w 92"/>
                      <a:gd name="T33" fmla="*/ 25 h 160"/>
                      <a:gd name="T34" fmla="*/ 74 w 92"/>
                      <a:gd name="T35" fmla="*/ 0 h 16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92"/>
                      <a:gd name="T55" fmla="*/ 0 h 160"/>
                      <a:gd name="T56" fmla="*/ 92 w 92"/>
                      <a:gd name="T57" fmla="*/ 160 h 16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92" h="160">
                        <a:moveTo>
                          <a:pt x="74" y="0"/>
                        </a:moveTo>
                        <a:lnTo>
                          <a:pt x="37" y="31"/>
                        </a:lnTo>
                        <a:lnTo>
                          <a:pt x="19" y="49"/>
                        </a:lnTo>
                        <a:lnTo>
                          <a:pt x="7" y="68"/>
                        </a:lnTo>
                        <a:lnTo>
                          <a:pt x="0" y="86"/>
                        </a:lnTo>
                        <a:lnTo>
                          <a:pt x="0" y="123"/>
                        </a:lnTo>
                        <a:lnTo>
                          <a:pt x="19" y="154"/>
                        </a:lnTo>
                        <a:lnTo>
                          <a:pt x="25" y="160"/>
                        </a:lnTo>
                        <a:lnTo>
                          <a:pt x="31" y="160"/>
                        </a:lnTo>
                        <a:lnTo>
                          <a:pt x="31" y="141"/>
                        </a:lnTo>
                        <a:lnTo>
                          <a:pt x="37" y="111"/>
                        </a:lnTo>
                        <a:lnTo>
                          <a:pt x="56" y="86"/>
                        </a:lnTo>
                        <a:lnTo>
                          <a:pt x="74" y="74"/>
                        </a:lnTo>
                        <a:lnTo>
                          <a:pt x="86" y="55"/>
                        </a:lnTo>
                        <a:lnTo>
                          <a:pt x="86" y="43"/>
                        </a:lnTo>
                        <a:lnTo>
                          <a:pt x="92" y="31"/>
                        </a:lnTo>
                        <a:lnTo>
                          <a:pt x="86" y="25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45103" name="Line 634"/>
              <p:cNvSpPr>
                <a:spLocks noChangeShapeType="1"/>
              </p:cNvSpPr>
              <p:nvPr/>
            </p:nvSpPr>
            <p:spPr bwMode="auto">
              <a:xfrm>
                <a:off x="1050" y="2310"/>
                <a:ext cx="576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04" name="Oval 635"/>
              <p:cNvSpPr>
                <a:spLocks noChangeArrowheads="1"/>
              </p:cNvSpPr>
              <p:nvPr/>
            </p:nvSpPr>
            <p:spPr bwMode="auto">
              <a:xfrm>
                <a:off x="1594" y="2314"/>
                <a:ext cx="49" cy="49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5" name="Rectangle 636"/>
              <p:cNvSpPr>
                <a:spLocks noChangeArrowheads="1"/>
              </p:cNvSpPr>
              <p:nvPr/>
            </p:nvSpPr>
            <p:spPr bwMode="auto">
              <a:xfrm>
                <a:off x="520" y="2534"/>
                <a:ext cx="8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CCCC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5106" name="Rectangle 637"/>
              <p:cNvSpPr>
                <a:spLocks noChangeArrowheads="1"/>
              </p:cNvSpPr>
              <p:nvPr/>
            </p:nvSpPr>
            <p:spPr bwMode="auto">
              <a:xfrm>
                <a:off x="618" y="2547"/>
                <a:ext cx="7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CCCC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  <p:sp>
            <p:nvSpPr>
              <p:cNvPr id="45107" name="Rectangle 638"/>
              <p:cNvSpPr>
                <a:spLocks noChangeArrowheads="1"/>
              </p:cNvSpPr>
              <p:nvPr/>
            </p:nvSpPr>
            <p:spPr bwMode="auto">
              <a:xfrm>
                <a:off x="729" y="2534"/>
                <a:ext cx="7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=</a:t>
                </a:r>
                <a:endParaRPr lang="en-US"/>
              </a:p>
            </p:txBody>
          </p:sp>
          <p:sp>
            <p:nvSpPr>
              <p:cNvPr id="45108" name="Rectangle 639"/>
              <p:cNvSpPr>
                <a:spLocks noChangeArrowheads="1"/>
              </p:cNvSpPr>
              <p:nvPr/>
            </p:nvSpPr>
            <p:spPr bwMode="auto">
              <a:xfrm>
                <a:off x="802" y="2534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9966FF"/>
                    </a:solidFill>
                  </a:rPr>
                  <a:t>s</a:t>
                </a:r>
                <a:endParaRPr lang="en-US"/>
              </a:p>
            </p:txBody>
          </p:sp>
          <p:sp>
            <p:nvSpPr>
              <p:cNvPr id="45109" name="Rectangle 640"/>
              <p:cNvSpPr>
                <a:spLocks noChangeArrowheads="1"/>
              </p:cNvSpPr>
              <p:nvPr/>
            </p:nvSpPr>
            <p:spPr bwMode="auto">
              <a:xfrm>
                <a:off x="870" y="2534"/>
                <a:ext cx="7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/(</a:t>
                </a:r>
                <a:endParaRPr lang="en-US"/>
              </a:p>
            </p:txBody>
          </p:sp>
          <p:sp>
            <p:nvSpPr>
              <p:cNvPr id="45110" name="Rectangle 641"/>
              <p:cNvSpPr>
                <a:spLocks noChangeArrowheads="1"/>
              </p:cNvSpPr>
              <p:nvPr/>
            </p:nvSpPr>
            <p:spPr bwMode="auto">
              <a:xfrm>
                <a:off x="944" y="2534"/>
                <a:ext cx="4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CCCC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45111" name="Rectangle 642"/>
              <p:cNvSpPr>
                <a:spLocks noChangeArrowheads="1"/>
              </p:cNvSpPr>
              <p:nvPr/>
            </p:nvSpPr>
            <p:spPr bwMode="auto">
              <a:xfrm>
                <a:off x="999" y="2534"/>
                <a:ext cx="7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+</a:t>
                </a:r>
                <a:endParaRPr lang="en-US"/>
              </a:p>
            </p:txBody>
          </p:sp>
          <p:sp>
            <p:nvSpPr>
              <p:cNvPr id="45112" name="Rectangle 643"/>
              <p:cNvSpPr>
                <a:spLocks noChangeArrowheads="1"/>
              </p:cNvSpPr>
              <p:nvPr/>
            </p:nvSpPr>
            <p:spPr bwMode="auto">
              <a:xfrm>
                <a:off x="1072" y="2534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9933FF"/>
                    </a:solidFill>
                  </a:rPr>
                  <a:t>s</a:t>
                </a:r>
                <a:endParaRPr lang="en-US"/>
              </a:p>
            </p:txBody>
          </p:sp>
          <p:sp>
            <p:nvSpPr>
              <p:cNvPr id="45113" name="Rectangle 644"/>
              <p:cNvSpPr>
                <a:spLocks noChangeArrowheads="1"/>
              </p:cNvSpPr>
              <p:nvPr/>
            </p:nvSpPr>
            <p:spPr bwMode="auto">
              <a:xfrm>
                <a:off x="1134" y="2534"/>
                <a:ext cx="4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)</a:t>
                </a:r>
                <a:endParaRPr lang="en-US"/>
              </a:p>
            </p:txBody>
          </p:sp>
          <p:sp>
            <p:nvSpPr>
              <p:cNvPr id="45114" name="Rectangle 645"/>
              <p:cNvSpPr>
                <a:spLocks noChangeArrowheads="1"/>
              </p:cNvSpPr>
              <p:nvPr/>
            </p:nvSpPr>
            <p:spPr bwMode="auto">
              <a:xfrm>
                <a:off x="514" y="2675"/>
                <a:ext cx="12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9966FF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5115" name="Rectangle 646"/>
              <p:cNvSpPr>
                <a:spLocks noChangeArrowheads="1"/>
              </p:cNvSpPr>
              <p:nvPr/>
            </p:nvSpPr>
            <p:spPr bwMode="auto">
              <a:xfrm>
                <a:off x="612" y="2688"/>
                <a:ext cx="49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9966FF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116" name="Rectangle 647"/>
              <p:cNvSpPr>
                <a:spLocks noChangeArrowheads="1"/>
              </p:cNvSpPr>
              <p:nvPr/>
            </p:nvSpPr>
            <p:spPr bwMode="auto">
              <a:xfrm>
                <a:off x="692" y="2675"/>
                <a:ext cx="7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=</a:t>
                </a:r>
                <a:endParaRPr lang="en-US"/>
              </a:p>
            </p:txBody>
          </p:sp>
          <p:sp>
            <p:nvSpPr>
              <p:cNvPr id="45117" name="Rectangle 648"/>
              <p:cNvSpPr>
                <a:spLocks noChangeArrowheads="1"/>
              </p:cNvSpPr>
              <p:nvPr/>
            </p:nvSpPr>
            <p:spPr bwMode="auto">
              <a:xfrm>
                <a:off x="766" y="2675"/>
                <a:ext cx="1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(1-</a:t>
                </a:r>
                <a:endParaRPr lang="en-US"/>
              </a:p>
            </p:txBody>
          </p:sp>
          <p:sp>
            <p:nvSpPr>
              <p:cNvPr id="45118" name="Rectangle 649"/>
              <p:cNvSpPr>
                <a:spLocks noChangeArrowheads="1"/>
              </p:cNvSpPr>
              <p:nvPr/>
            </p:nvSpPr>
            <p:spPr bwMode="auto">
              <a:xfrm>
                <a:off x="937" y="2675"/>
                <a:ext cx="11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CCCC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5119" name="Rectangle 650"/>
              <p:cNvSpPr>
                <a:spLocks noChangeArrowheads="1"/>
              </p:cNvSpPr>
              <p:nvPr/>
            </p:nvSpPr>
            <p:spPr bwMode="auto">
              <a:xfrm>
                <a:off x="1023" y="2688"/>
                <a:ext cx="7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CCCC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  <p:sp>
            <p:nvSpPr>
              <p:cNvPr id="45120" name="Rectangle 651"/>
              <p:cNvSpPr>
                <a:spLocks noChangeArrowheads="1"/>
              </p:cNvSpPr>
              <p:nvPr/>
            </p:nvSpPr>
            <p:spPr bwMode="auto">
              <a:xfrm>
                <a:off x="1103" y="2675"/>
                <a:ext cx="4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)</a:t>
                </a:r>
                <a:endParaRPr lang="en-US"/>
              </a:p>
            </p:txBody>
          </p:sp>
          <p:sp>
            <p:nvSpPr>
              <p:cNvPr id="45121" name="Rectangle 652"/>
              <p:cNvSpPr>
                <a:spLocks noChangeArrowheads="1"/>
              </p:cNvSpPr>
              <p:nvPr/>
            </p:nvSpPr>
            <p:spPr bwMode="auto">
              <a:xfrm>
                <a:off x="790" y="2179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122" name="Rectangle 653"/>
              <p:cNvSpPr>
                <a:spLocks noChangeArrowheads="1"/>
              </p:cNvSpPr>
              <p:nvPr/>
            </p:nvSpPr>
            <p:spPr bwMode="auto">
              <a:xfrm>
                <a:off x="772" y="2369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123" name="Rectangle 654"/>
              <p:cNvSpPr>
                <a:spLocks noChangeArrowheads="1"/>
              </p:cNvSpPr>
              <p:nvPr/>
            </p:nvSpPr>
            <p:spPr bwMode="auto">
              <a:xfrm>
                <a:off x="968" y="2381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124" name="Rectangle 655"/>
              <p:cNvSpPr>
                <a:spLocks noChangeArrowheads="1"/>
              </p:cNvSpPr>
              <p:nvPr/>
            </p:nvSpPr>
            <p:spPr bwMode="auto">
              <a:xfrm>
                <a:off x="980" y="2179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125" name="Rectangle 656"/>
              <p:cNvSpPr>
                <a:spLocks noChangeArrowheads="1"/>
              </p:cNvSpPr>
              <p:nvPr/>
            </p:nvSpPr>
            <p:spPr bwMode="auto">
              <a:xfrm>
                <a:off x="888" y="2135"/>
                <a:ext cx="7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  <p:sp>
            <p:nvSpPr>
              <p:cNvPr id="45126" name="Rectangle 657"/>
              <p:cNvSpPr>
                <a:spLocks noChangeArrowheads="1"/>
              </p:cNvSpPr>
              <p:nvPr/>
            </p:nvSpPr>
            <p:spPr bwMode="auto">
              <a:xfrm>
                <a:off x="876" y="2332"/>
                <a:ext cx="7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  <p:sp>
            <p:nvSpPr>
              <p:cNvPr id="45127" name="Rectangle 658"/>
              <p:cNvSpPr>
                <a:spLocks noChangeArrowheads="1"/>
              </p:cNvSpPr>
              <p:nvPr/>
            </p:nvSpPr>
            <p:spPr bwMode="auto">
              <a:xfrm>
                <a:off x="717" y="2258"/>
                <a:ext cx="7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/>
              </a:p>
            </p:txBody>
          </p:sp>
        </p:grpSp>
      </p:grpSp>
      <p:grpSp>
        <p:nvGrpSpPr>
          <p:cNvPr id="19" name="Group 659"/>
          <p:cNvGrpSpPr>
            <a:grpSpLocks/>
          </p:cNvGrpSpPr>
          <p:nvPr/>
        </p:nvGrpSpPr>
        <p:grpSpPr bwMode="auto">
          <a:xfrm>
            <a:off x="889000" y="2673350"/>
            <a:ext cx="1481138" cy="808038"/>
            <a:chOff x="710" y="1774"/>
            <a:chExt cx="933" cy="509"/>
          </a:xfrm>
        </p:grpSpPr>
        <p:grpSp>
          <p:nvGrpSpPr>
            <p:cNvPr id="45077" name="Group 660"/>
            <p:cNvGrpSpPr>
              <a:grpSpLocks/>
            </p:cNvGrpSpPr>
            <p:nvPr/>
          </p:nvGrpSpPr>
          <p:grpSpPr bwMode="auto">
            <a:xfrm>
              <a:off x="710" y="1774"/>
              <a:ext cx="347" cy="365"/>
              <a:chOff x="710" y="1774"/>
              <a:chExt cx="347" cy="365"/>
            </a:xfrm>
          </p:grpSpPr>
          <p:sp>
            <p:nvSpPr>
              <p:cNvPr id="45083" name="Oval 661"/>
              <p:cNvSpPr>
                <a:spLocks noChangeArrowheads="1"/>
              </p:cNvSpPr>
              <p:nvPr/>
            </p:nvSpPr>
            <p:spPr bwMode="auto">
              <a:xfrm>
                <a:off x="713" y="1795"/>
                <a:ext cx="344" cy="344"/>
              </a:xfrm>
              <a:prstGeom prst="ellipse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4" name="Rectangle 662"/>
              <p:cNvSpPr>
                <a:spLocks noChangeArrowheads="1"/>
              </p:cNvSpPr>
              <p:nvPr/>
            </p:nvSpPr>
            <p:spPr bwMode="auto">
              <a:xfrm>
                <a:off x="944" y="1952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085" name="Rectangle 663"/>
              <p:cNvSpPr>
                <a:spLocks noChangeArrowheads="1"/>
              </p:cNvSpPr>
              <p:nvPr/>
            </p:nvSpPr>
            <p:spPr bwMode="auto">
              <a:xfrm>
                <a:off x="796" y="1934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086" name="Rectangle 664"/>
              <p:cNvSpPr>
                <a:spLocks noChangeArrowheads="1"/>
              </p:cNvSpPr>
              <p:nvPr/>
            </p:nvSpPr>
            <p:spPr bwMode="auto">
              <a:xfrm>
                <a:off x="815" y="1774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087" name="Rectangle 665"/>
              <p:cNvSpPr>
                <a:spLocks noChangeArrowheads="1"/>
              </p:cNvSpPr>
              <p:nvPr/>
            </p:nvSpPr>
            <p:spPr bwMode="auto">
              <a:xfrm>
                <a:off x="993" y="1817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088" name="Freeform 666"/>
              <p:cNvSpPr>
                <a:spLocks/>
              </p:cNvSpPr>
              <p:nvPr/>
            </p:nvSpPr>
            <p:spPr bwMode="auto">
              <a:xfrm>
                <a:off x="919" y="1798"/>
                <a:ext cx="111" cy="258"/>
              </a:xfrm>
              <a:custGeom>
                <a:avLst/>
                <a:gdLst>
                  <a:gd name="T0" fmla="*/ 0 w 111"/>
                  <a:gd name="T1" fmla="*/ 0 h 258"/>
                  <a:gd name="T2" fmla="*/ 31 w 111"/>
                  <a:gd name="T3" fmla="*/ 86 h 258"/>
                  <a:gd name="T4" fmla="*/ 49 w 111"/>
                  <a:gd name="T5" fmla="*/ 147 h 258"/>
                  <a:gd name="T6" fmla="*/ 62 w 111"/>
                  <a:gd name="T7" fmla="*/ 190 h 258"/>
                  <a:gd name="T8" fmla="*/ 80 w 111"/>
                  <a:gd name="T9" fmla="*/ 221 h 258"/>
                  <a:gd name="T10" fmla="*/ 111 w 111"/>
                  <a:gd name="T11" fmla="*/ 258 h 2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1"/>
                  <a:gd name="T19" fmla="*/ 0 h 258"/>
                  <a:gd name="T20" fmla="*/ 111 w 111"/>
                  <a:gd name="T21" fmla="*/ 258 h 2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1" h="258">
                    <a:moveTo>
                      <a:pt x="0" y="0"/>
                    </a:moveTo>
                    <a:lnTo>
                      <a:pt x="31" y="86"/>
                    </a:lnTo>
                    <a:lnTo>
                      <a:pt x="49" y="147"/>
                    </a:lnTo>
                    <a:lnTo>
                      <a:pt x="62" y="190"/>
                    </a:lnTo>
                    <a:lnTo>
                      <a:pt x="80" y="221"/>
                    </a:lnTo>
                    <a:lnTo>
                      <a:pt x="111" y="25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089" name="Freeform 667"/>
              <p:cNvSpPr>
                <a:spLocks/>
              </p:cNvSpPr>
              <p:nvPr/>
            </p:nvSpPr>
            <p:spPr bwMode="auto">
              <a:xfrm>
                <a:off x="919" y="1976"/>
                <a:ext cx="68" cy="160"/>
              </a:xfrm>
              <a:custGeom>
                <a:avLst/>
                <a:gdLst>
                  <a:gd name="T0" fmla="*/ 68 w 68"/>
                  <a:gd name="T1" fmla="*/ 0 h 160"/>
                  <a:gd name="T2" fmla="*/ 37 w 68"/>
                  <a:gd name="T3" fmla="*/ 49 h 160"/>
                  <a:gd name="T4" fmla="*/ 18 w 68"/>
                  <a:gd name="T5" fmla="*/ 80 h 160"/>
                  <a:gd name="T6" fmla="*/ 6 w 68"/>
                  <a:gd name="T7" fmla="*/ 123 h 160"/>
                  <a:gd name="T8" fmla="*/ 0 w 68"/>
                  <a:gd name="T9" fmla="*/ 16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60"/>
                  <a:gd name="T17" fmla="*/ 68 w 68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60">
                    <a:moveTo>
                      <a:pt x="68" y="0"/>
                    </a:moveTo>
                    <a:lnTo>
                      <a:pt x="37" y="49"/>
                    </a:lnTo>
                    <a:lnTo>
                      <a:pt x="18" y="80"/>
                    </a:lnTo>
                    <a:lnTo>
                      <a:pt x="6" y="123"/>
                    </a:lnTo>
                    <a:lnTo>
                      <a:pt x="0" y="16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090" name="Freeform 668"/>
              <p:cNvSpPr>
                <a:spLocks/>
              </p:cNvSpPr>
              <p:nvPr/>
            </p:nvSpPr>
            <p:spPr bwMode="auto">
              <a:xfrm>
                <a:off x="710" y="1933"/>
                <a:ext cx="227" cy="117"/>
              </a:xfrm>
              <a:custGeom>
                <a:avLst/>
                <a:gdLst>
                  <a:gd name="T0" fmla="*/ 0 w 227"/>
                  <a:gd name="T1" fmla="*/ 0 h 117"/>
                  <a:gd name="T2" fmla="*/ 43 w 227"/>
                  <a:gd name="T3" fmla="*/ 31 h 117"/>
                  <a:gd name="T4" fmla="*/ 92 w 227"/>
                  <a:gd name="T5" fmla="*/ 55 h 117"/>
                  <a:gd name="T6" fmla="*/ 142 w 227"/>
                  <a:gd name="T7" fmla="*/ 62 h 117"/>
                  <a:gd name="T8" fmla="*/ 166 w 227"/>
                  <a:gd name="T9" fmla="*/ 62 h 117"/>
                  <a:gd name="T10" fmla="*/ 197 w 227"/>
                  <a:gd name="T11" fmla="*/ 80 h 117"/>
                  <a:gd name="T12" fmla="*/ 215 w 227"/>
                  <a:gd name="T13" fmla="*/ 98 h 117"/>
                  <a:gd name="T14" fmla="*/ 227 w 227"/>
                  <a:gd name="T15" fmla="*/ 117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7"/>
                  <a:gd name="T25" fmla="*/ 0 h 117"/>
                  <a:gd name="T26" fmla="*/ 227 w 227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7" h="117">
                    <a:moveTo>
                      <a:pt x="0" y="0"/>
                    </a:moveTo>
                    <a:lnTo>
                      <a:pt x="43" y="31"/>
                    </a:lnTo>
                    <a:lnTo>
                      <a:pt x="92" y="55"/>
                    </a:lnTo>
                    <a:lnTo>
                      <a:pt x="142" y="62"/>
                    </a:lnTo>
                    <a:lnTo>
                      <a:pt x="166" y="62"/>
                    </a:lnTo>
                    <a:lnTo>
                      <a:pt x="197" y="80"/>
                    </a:lnTo>
                    <a:lnTo>
                      <a:pt x="215" y="98"/>
                    </a:lnTo>
                    <a:lnTo>
                      <a:pt x="227" y="11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5091" name="Group 669"/>
              <p:cNvGrpSpPr>
                <a:grpSpLocks/>
              </p:cNvGrpSpPr>
              <p:nvPr/>
            </p:nvGrpSpPr>
            <p:grpSpPr bwMode="auto">
              <a:xfrm>
                <a:off x="756" y="1899"/>
                <a:ext cx="228" cy="129"/>
                <a:chOff x="756" y="1899"/>
                <a:chExt cx="228" cy="129"/>
              </a:xfrm>
            </p:grpSpPr>
            <p:sp>
              <p:nvSpPr>
                <p:cNvPr id="45092" name="Oval 670"/>
                <p:cNvSpPr>
                  <a:spLocks noChangeArrowheads="1"/>
                </p:cNvSpPr>
                <p:nvPr/>
              </p:nvSpPr>
              <p:spPr bwMode="auto">
                <a:xfrm>
                  <a:off x="756" y="1961"/>
                  <a:ext cx="37" cy="31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93" name="Oval 671"/>
                <p:cNvSpPr>
                  <a:spLocks noChangeArrowheads="1"/>
                </p:cNvSpPr>
                <p:nvPr/>
              </p:nvSpPr>
              <p:spPr bwMode="auto">
                <a:xfrm>
                  <a:off x="855" y="1985"/>
                  <a:ext cx="30" cy="25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94" name="Oval 672"/>
                <p:cNvSpPr>
                  <a:spLocks noChangeArrowheads="1"/>
                </p:cNvSpPr>
                <p:nvPr/>
              </p:nvSpPr>
              <p:spPr bwMode="auto">
                <a:xfrm>
                  <a:off x="947" y="2004"/>
                  <a:ext cx="37" cy="24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95" name="Oval 673"/>
                <p:cNvSpPr>
                  <a:spLocks noChangeArrowheads="1"/>
                </p:cNvSpPr>
                <p:nvPr/>
              </p:nvSpPr>
              <p:spPr bwMode="auto">
                <a:xfrm>
                  <a:off x="953" y="1899"/>
                  <a:ext cx="31" cy="37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5078" name="Oval 674"/>
            <p:cNvSpPr>
              <a:spLocks noChangeArrowheads="1"/>
            </p:cNvSpPr>
            <p:nvPr/>
          </p:nvSpPr>
          <p:spPr bwMode="auto">
            <a:xfrm>
              <a:off x="1594" y="2228"/>
              <a:ext cx="49" cy="5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79" name="Group 675"/>
            <p:cNvGrpSpPr>
              <a:grpSpLocks/>
            </p:cNvGrpSpPr>
            <p:nvPr/>
          </p:nvGrpSpPr>
          <p:grpSpPr bwMode="auto">
            <a:xfrm>
              <a:off x="1570" y="1958"/>
              <a:ext cx="61" cy="264"/>
              <a:chOff x="1570" y="1958"/>
              <a:chExt cx="61" cy="264"/>
            </a:xfrm>
          </p:grpSpPr>
          <p:sp>
            <p:nvSpPr>
              <p:cNvPr id="45081" name="Freeform 676"/>
              <p:cNvSpPr>
                <a:spLocks/>
              </p:cNvSpPr>
              <p:nvPr/>
            </p:nvSpPr>
            <p:spPr bwMode="auto">
              <a:xfrm>
                <a:off x="1570" y="2179"/>
                <a:ext cx="61" cy="43"/>
              </a:xfrm>
              <a:custGeom>
                <a:avLst/>
                <a:gdLst>
                  <a:gd name="T0" fmla="*/ 36 w 61"/>
                  <a:gd name="T1" fmla="*/ 43 h 43"/>
                  <a:gd name="T2" fmla="*/ 0 w 61"/>
                  <a:gd name="T3" fmla="*/ 12 h 43"/>
                  <a:gd name="T4" fmla="*/ 36 w 61"/>
                  <a:gd name="T5" fmla="*/ 18 h 43"/>
                  <a:gd name="T6" fmla="*/ 61 w 61"/>
                  <a:gd name="T7" fmla="*/ 0 h 43"/>
                  <a:gd name="T8" fmla="*/ 36 w 61"/>
                  <a:gd name="T9" fmla="*/ 43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43"/>
                  <a:gd name="T17" fmla="*/ 61 w 61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43">
                    <a:moveTo>
                      <a:pt x="36" y="43"/>
                    </a:moveTo>
                    <a:lnTo>
                      <a:pt x="0" y="12"/>
                    </a:lnTo>
                    <a:lnTo>
                      <a:pt x="36" y="18"/>
                    </a:lnTo>
                    <a:lnTo>
                      <a:pt x="61" y="0"/>
                    </a:lnTo>
                    <a:lnTo>
                      <a:pt x="36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082" name="Line 677"/>
              <p:cNvSpPr>
                <a:spLocks noChangeShapeType="1"/>
              </p:cNvSpPr>
              <p:nvPr/>
            </p:nvSpPr>
            <p:spPr bwMode="auto">
              <a:xfrm>
                <a:off x="1576" y="1958"/>
                <a:ext cx="30" cy="2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5080" name="Line 678"/>
            <p:cNvSpPr>
              <a:spLocks noChangeShapeType="1"/>
            </p:cNvSpPr>
            <p:nvPr/>
          </p:nvSpPr>
          <p:spPr bwMode="auto">
            <a:xfrm>
              <a:off x="1060" y="1958"/>
              <a:ext cx="5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" name="Group 679"/>
          <p:cNvGrpSpPr>
            <a:grpSpLocks/>
          </p:cNvGrpSpPr>
          <p:nvPr/>
        </p:nvGrpSpPr>
        <p:grpSpPr bwMode="auto">
          <a:xfrm>
            <a:off x="893763" y="2001838"/>
            <a:ext cx="1476375" cy="873125"/>
            <a:chOff x="713" y="1381"/>
            <a:chExt cx="930" cy="550"/>
          </a:xfrm>
        </p:grpSpPr>
        <p:sp>
          <p:nvSpPr>
            <p:cNvPr id="45064" name="Oval 680"/>
            <p:cNvSpPr>
              <a:spLocks noChangeArrowheads="1"/>
            </p:cNvSpPr>
            <p:nvPr/>
          </p:nvSpPr>
          <p:spPr bwMode="auto">
            <a:xfrm>
              <a:off x="1594" y="1882"/>
              <a:ext cx="49" cy="4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65" name="Group 681"/>
            <p:cNvGrpSpPr>
              <a:grpSpLocks/>
            </p:cNvGrpSpPr>
            <p:nvPr/>
          </p:nvGrpSpPr>
          <p:grpSpPr bwMode="auto">
            <a:xfrm>
              <a:off x="713" y="1381"/>
              <a:ext cx="344" cy="359"/>
              <a:chOff x="713" y="1381"/>
              <a:chExt cx="344" cy="359"/>
            </a:xfrm>
          </p:grpSpPr>
          <p:sp>
            <p:nvSpPr>
              <p:cNvPr id="45069" name="Oval 682"/>
              <p:cNvSpPr>
                <a:spLocks noChangeArrowheads="1"/>
              </p:cNvSpPr>
              <p:nvPr/>
            </p:nvSpPr>
            <p:spPr bwMode="auto">
              <a:xfrm>
                <a:off x="713" y="1390"/>
                <a:ext cx="344" cy="350"/>
              </a:xfrm>
              <a:prstGeom prst="ellipse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0" name="Freeform 683"/>
              <p:cNvSpPr>
                <a:spLocks/>
              </p:cNvSpPr>
              <p:nvPr/>
            </p:nvSpPr>
            <p:spPr bwMode="auto">
              <a:xfrm>
                <a:off x="876" y="1393"/>
                <a:ext cx="147" cy="258"/>
              </a:xfrm>
              <a:custGeom>
                <a:avLst/>
                <a:gdLst>
                  <a:gd name="T0" fmla="*/ 0 w 147"/>
                  <a:gd name="T1" fmla="*/ 0 h 258"/>
                  <a:gd name="T2" fmla="*/ 19 w 147"/>
                  <a:gd name="T3" fmla="*/ 80 h 258"/>
                  <a:gd name="T4" fmla="*/ 68 w 147"/>
                  <a:gd name="T5" fmla="*/ 178 h 258"/>
                  <a:gd name="T6" fmla="*/ 147 w 147"/>
                  <a:gd name="T7" fmla="*/ 258 h 2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258"/>
                  <a:gd name="T14" fmla="*/ 147 w 147"/>
                  <a:gd name="T15" fmla="*/ 258 h 2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258">
                    <a:moveTo>
                      <a:pt x="0" y="0"/>
                    </a:moveTo>
                    <a:lnTo>
                      <a:pt x="19" y="80"/>
                    </a:lnTo>
                    <a:lnTo>
                      <a:pt x="68" y="178"/>
                    </a:lnTo>
                    <a:lnTo>
                      <a:pt x="147" y="25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071" name="Freeform 684"/>
              <p:cNvSpPr>
                <a:spLocks/>
              </p:cNvSpPr>
              <p:nvPr/>
            </p:nvSpPr>
            <p:spPr bwMode="auto">
              <a:xfrm>
                <a:off x="723" y="1504"/>
                <a:ext cx="196" cy="122"/>
              </a:xfrm>
              <a:custGeom>
                <a:avLst/>
                <a:gdLst>
                  <a:gd name="T0" fmla="*/ 0 w 196"/>
                  <a:gd name="T1" fmla="*/ 0 h 122"/>
                  <a:gd name="T2" fmla="*/ 49 w 196"/>
                  <a:gd name="T3" fmla="*/ 43 h 122"/>
                  <a:gd name="T4" fmla="*/ 98 w 196"/>
                  <a:gd name="T5" fmla="*/ 61 h 122"/>
                  <a:gd name="T6" fmla="*/ 147 w 196"/>
                  <a:gd name="T7" fmla="*/ 67 h 122"/>
                  <a:gd name="T8" fmla="*/ 178 w 196"/>
                  <a:gd name="T9" fmla="*/ 92 h 122"/>
                  <a:gd name="T10" fmla="*/ 196 w 196"/>
                  <a:gd name="T11" fmla="*/ 122 h 1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6"/>
                  <a:gd name="T19" fmla="*/ 0 h 122"/>
                  <a:gd name="T20" fmla="*/ 196 w 196"/>
                  <a:gd name="T21" fmla="*/ 122 h 1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6" h="122">
                    <a:moveTo>
                      <a:pt x="0" y="0"/>
                    </a:moveTo>
                    <a:lnTo>
                      <a:pt x="49" y="43"/>
                    </a:lnTo>
                    <a:lnTo>
                      <a:pt x="98" y="61"/>
                    </a:lnTo>
                    <a:lnTo>
                      <a:pt x="147" y="67"/>
                    </a:lnTo>
                    <a:lnTo>
                      <a:pt x="178" y="92"/>
                    </a:lnTo>
                    <a:lnTo>
                      <a:pt x="196" y="12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072" name="Freeform 685"/>
              <p:cNvSpPr>
                <a:spLocks/>
              </p:cNvSpPr>
              <p:nvPr/>
            </p:nvSpPr>
            <p:spPr bwMode="auto">
              <a:xfrm>
                <a:off x="882" y="1583"/>
                <a:ext cx="68" cy="148"/>
              </a:xfrm>
              <a:custGeom>
                <a:avLst/>
                <a:gdLst>
                  <a:gd name="T0" fmla="*/ 68 w 68"/>
                  <a:gd name="T1" fmla="*/ 0 h 148"/>
                  <a:gd name="T2" fmla="*/ 37 w 68"/>
                  <a:gd name="T3" fmla="*/ 43 h 148"/>
                  <a:gd name="T4" fmla="*/ 13 w 68"/>
                  <a:gd name="T5" fmla="*/ 92 h 148"/>
                  <a:gd name="T6" fmla="*/ 0 w 68"/>
                  <a:gd name="T7" fmla="*/ 148 h 1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48"/>
                  <a:gd name="T14" fmla="*/ 68 w 68"/>
                  <a:gd name="T15" fmla="*/ 148 h 1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48">
                    <a:moveTo>
                      <a:pt x="68" y="0"/>
                    </a:moveTo>
                    <a:lnTo>
                      <a:pt x="37" y="43"/>
                    </a:lnTo>
                    <a:lnTo>
                      <a:pt x="13" y="92"/>
                    </a:lnTo>
                    <a:lnTo>
                      <a:pt x="0" y="14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073" name="Rectangle 686"/>
              <p:cNvSpPr>
                <a:spLocks noChangeArrowheads="1"/>
              </p:cNvSpPr>
              <p:nvPr/>
            </p:nvSpPr>
            <p:spPr bwMode="auto">
              <a:xfrm>
                <a:off x="766" y="1516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074" name="Rectangle 687"/>
              <p:cNvSpPr>
                <a:spLocks noChangeArrowheads="1"/>
              </p:cNvSpPr>
              <p:nvPr/>
            </p:nvSpPr>
            <p:spPr bwMode="auto">
              <a:xfrm>
                <a:off x="919" y="1553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075" name="Rectangle 688"/>
              <p:cNvSpPr>
                <a:spLocks noChangeArrowheads="1"/>
              </p:cNvSpPr>
              <p:nvPr/>
            </p:nvSpPr>
            <p:spPr bwMode="auto">
              <a:xfrm>
                <a:off x="944" y="1381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  <p:sp>
            <p:nvSpPr>
              <p:cNvPr id="45076" name="Rectangle 689"/>
              <p:cNvSpPr>
                <a:spLocks noChangeArrowheads="1"/>
              </p:cNvSpPr>
              <p:nvPr/>
            </p:nvSpPr>
            <p:spPr bwMode="auto">
              <a:xfrm>
                <a:off x="778" y="1381"/>
                <a:ext cx="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/>
              </a:p>
            </p:txBody>
          </p:sp>
        </p:grpSp>
        <p:grpSp>
          <p:nvGrpSpPr>
            <p:cNvPr id="45066" name="Group 690"/>
            <p:cNvGrpSpPr>
              <a:grpSpLocks/>
            </p:cNvGrpSpPr>
            <p:nvPr/>
          </p:nvGrpSpPr>
          <p:grpSpPr bwMode="auto">
            <a:xfrm>
              <a:off x="1048" y="1559"/>
              <a:ext cx="558" cy="344"/>
              <a:chOff x="1048" y="1559"/>
              <a:chExt cx="558" cy="344"/>
            </a:xfrm>
          </p:grpSpPr>
          <p:sp>
            <p:nvSpPr>
              <p:cNvPr id="45067" name="Freeform 691"/>
              <p:cNvSpPr>
                <a:spLocks/>
              </p:cNvSpPr>
              <p:nvPr/>
            </p:nvSpPr>
            <p:spPr bwMode="auto">
              <a:xfrm>
                <a:off x="1557" y="1853"/>
                <a:ext cx="49" cy="50"/>
              </a:xfrm>
              <a:custGeom>
                <a:avLst/>
                <a:gdLst>
                  <a:gd name="T0" fmla="*/ 49 w 49"/>
                  <a:gd name="T1" fmla="*/ 43 h 50"/>
                  <a:gd name="T2" fmla="*/ 0 w 49"/>
                  <a:gd name="T3" fmla="*/ 50 h 50"/>
                  <a:gd name="T4" fmla="*/ 31 w 49"/>
                  <a:gd name="T5" fmla="*/ 31 h 50"/>
                  <a:gd name="T6" fmla="*/ 31 w 49"/>
                  <a:gd name="T7" fmla="*/ 0 h 50"/>
                  <a:gd name="T8" fmla="*/ 49 w 49"/>
                  <a:gd name="T9" fmla="*/ 43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50"/>
                  <a:gd name="T17" fmla="*/ 49 w 49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50">
                    <a:moveTo>
                      <a:pt x="49" y="43"/>
                    </a:moveTo>
                    <a:lnTo>
                      <a:pt x="0" y="50"/>
                    </a:lnTo>
                    <a:lnTo>
                      <a:pt x="31" y="31"/>
                    </a:lnTo>
                    <a:lnTo>
                      <a:pt x="31" y="0"/>
                    </a:lnTo>
                    <a:lnTo>
                      <a:pt x="49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068" name="Line 692"/>
              <p:cNvSpPr>
                <a:spLocks noChangeShapeType="1"/>
              </p:cNvSpPr>
              <p:nvPr/>
            </p:nvSpPr>
            <p:spPr bwMode="auto">
              <a:xfrm>
                <a:off x="1048" y="1559"/>
                <a:ext cx="540" cy="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Hypereutectoid Steel</a:t>
            </a: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1649413" y="889000"/>
            <a:ext cx="5272087" cy="4141788"/>
            <a:chOff x="1039" y="560"/>
            <a:chExt cx="3321" cy="2609"/>
          </a:xfrm>
        </p:grpSpPr>
        <p:sp>
          <p:nvSpPr>
            <p:cNvPr id="46253" name="Rectangle 5"/>
            <p:cNvSpPr>
              <a:spLocks noChangeArrowheads="1"/>
            </p:cNvSpPr>
            <p:nvPr/>
          </p:nvSpPr>
          <p:spPr bwMode="auto">
            <a:xfrm rot="-5400000">
              <a:off x="3661" y="2018"/>
              <a:ext cx="12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</a:rPr>
                <a:t>Fe</a:t>
              </a:r>
              <a:r>
                <a:rPr lang="en-US" sz="2000" baseline="-25000">
                  <a:solidFill>
                    <a:srgbClr val="CC0000"/>
                  </a:solidFill>
                </a:rPr>
                <a:t>3</a:t>
              </a:r>
              <a:r>
                <a:rPr lang="en-US" sz="2000">
                  <a:solidFill>
                    <a:srgbClr val="CC0000"/>
                  </a:solidFill>
                </a:rPr>
                <a:t>C (cementite)</a:t>
              </a:r>
              <a:endParaRPr lang="en-US"/>
            </a:p>
          </p:txBody>
        </p:sp>
        <p:sp>
          <p:nvSpPr>
            <p:cNvPr id="46254" name="Line 6"/>
            <p:cNvSpPr>
              <a:spLocks noChangeShapeType="1"/>
            </p:cNvSpPr>
            <p:nvPr/>
          </p:nvSpPr>
          <p:spPr bwMode="auto">
            <a:xfrm>
              <a:off x="1371" y="2311"/>
              <a:ext cx="2754" cy="1"/>
            </a:xfrm>
            <a:prstGeom prst="line">
              <a:avLst/>
            </a:prstGeom>
            <a:noFill/>
            <a:ln w="20638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55" name="Rectangle 7"/>
            <p:cNvSpPr>
              <a:spLocks noChangeArrowheads="1"/>
            </p:cNvSpPr>
            <p:nvPr/>
          </p:nvSpPr>
          <p:spPr bwMode="auto">
            <a:xfrm>
              <a:off x="1330" y="786"/>
              <a:ext cx="2798" cy="20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56" name="Freeform 8"/>
            <p:cNvSpPr>
              <a:spLocks/>
            </p:cNvSpPr>
            <p:nvPr/>
          </p:nvSpPr>
          <p:spPr bwMode="auto">
            <a:xfrm>
              <a:off x="1327" y="986"/>
              <a:ext cx="889" cy="1319"/>
            </a:xfrm>
            <a:custGeom>
              <a:avLst/>
              <a:gdLst>
                <a:gd name="T0" fmla="*/ 7 w 934"/>
                <a:gd name="T1" fmla="*/ 77 h 1398"/>
                <a:gd name="T2" fmla="*/ 47 w 934"/>
                <a:gd name="T3" fmla="*/ 0 h 1398"/>
                <a:gd name="T4" fmla="*/ 385 w 934"/>
                <a:gd name="T5" fmla="*/ 223 h 1398"/>
                <a:gd name="T6" fmla="*/ 404 w 934"/>
                <a:gd name="T7" fmla="*/ 234 h 1398"/>
                <a:gd name="T8" fmla="*/ 245 w 934"/>
                <a:gd name="T9" fmla="*/ 412 h 1398"/>
                <a:gd name="T10" fmla="*/ 192 w 934"/>
                <a:gd name="T11" fmla="*/ 469 h 1398"/>
                <a:gd name="T12" fmla="*/ 146 w 934"/>
                <a:gd name="T13" fmla="*/ 519 h 1398"/>
                <a:gd name="T14" fmla="*/ 125 w 934"/>
                <a:gd name="T15" fmla="*/ 514 h 1398"/>
                <a:gd name="T16" fmla="*/ 104 w 934"/>
                <a:gd name="T17" fmla="*/ 498 h 1398"/>
                <a:gd name="T18" fmla="*/ 85 w 934"/>
                <a:gd name="T19" fmla="*/ 483 h 1398"/>
                <a:gd name="T20" fmla="*/ 58 w 934"/>
                <a:gd name="T21" fmla="*/ 459 h 1398"/>
                <a:gd name="T22" fmla="*/ 41 w 934"/>
                <a:gd name="T23" fmla="*/ 438 h 1398"/>
                <a:gd name="T24" fmla="*/ 18 w 934"/>
                <a:gd name="T25" fmla="*/ 410 h 1398"/>
                <a:gd name="T26" fmla="*/ 0 w 934"/>
                <a:gd name="T27" fmla="*/ 383 h 1398"/>
                <a:gd name="T28" fmla="*/ 7 w 934"/>
                <a:gd name="T29" fmla="*/ 77 h 1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34"/>
                <a:gd name="T46" fmla="*/ 0 h 1398"/>
                <a:gd name="T47" fmla="*/ 934 w 934"/>
                <a:gd name="T48" fmla="*/ 1398 h 1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34" h="1398">
                  <a:moveTo>
                    <a:pt x="7" y="208"/>
                  </a:moveTo>
                  <a:lnTo>
                    <a:pt x="108" y="0"/>
                  </a:lnTo>
                  <a:lnTo>
                    <a:pt x="894" y="598"/>
                  </a:lnTo>
                  <a:lnTo>
                    <a:pt x="934" y="632"/>
                  </a:lnTo>
                  <a:lnTo>
                    <a:pt x="565" y="1109"/>
                  </a:lnTo>
                  <a:lnTo>
                    <a:pt x="444" y="1263"/>
                  </a:lnTo>
                  <a:lnTo>
                    <a:pt x="336" y="1398"/>
                  </a:lnTo>
                  <a:lnTo>
                    <a:pt x="289" y="1384"/>
                  </a:lnTo>
                  <a:lnTo>
                    <a:pt x="242" y="1344"/>
                  </a:lnTo>
                  <a:lnTo>
                    <a:pt x="195" y="1297"/>
                  </a:lnTo>
                  <a:lnTo>
                    <a:pt x="135" y="1236"/>
                  </a:lnTo>
                  <a:lnTo>
                    <a:pt x="94" y="1176"/>
                  </a:lnTo>
                  <a:lnTo>
                    <a:pt x="40" y="1102"/>
                  </a:lnTo>
                  <a:lnTo>
                    <a:pt x="0" y="1028"/>
                  </a:lnTo>
                  <a:lnTo>
                    <a:pt x="7" y="208"/>
                  </a:lnTo>
                  <a:close/>
                </a:path>
              </a:pathLst>
            </a:custGeom>
            <a:solidFill>
              <a:srgbClr val="CCCC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57" name="Freeform 9"/>
            <p:cNvSpPr>
              <a:spLocks/>
            </p:cNvSpPr>
            <p:nvPr/>
          </p:nvSpPr>
          <p:spPr bwMode="auto">
            <a:xfrm>
              <a:off x="1333" y="991"/>
              <a:ext cx="890" cy="1314"/>
            </a:xfrm>
            <a:custGeom>
              <a:avLst/>
              <a:gdLst>
                <a:gd name="T0" fmla="*/ 7 w 934"/>
                <a:gd name="T1" fmla="*/ 78 h 1392"/>
                <a:gd name="T2" fmla="*/ 45 w 934"/>
                <a:gd name="T3" fmla="*/ 0 h 1392"/>
                <a:gd name="T4" fmla="*/ 394 w 934"/>
                <a:gd name="T5" fmla="*/ 221 h 1392"/>
                <a:gd name="T6" fmla="*/ 412 w 934"/>
                <a:gd name="T7" fmla="*/ 233 h 1392"/>
                <a:gd name="T8" fmla="*/ 248 w 934"/>
                <a:gd name="T9" fmla="*/ 413 h 1392"/>
                <a:gd name="T10" fmla="*/ 192 w 934"/>
                <a:gd name="T11" fmla="*/ 472 h 1392"/>
                <a:gd name="T12" fmla="*/ 149 w 934"/>
                <a:gd name="T13" fmla="*/ 523 h 1392"/>
                <a:gd name="T14" fmla="*/ 125 w 934"/>
                <a:gd name="T15" fmla="*/ 517 h 1392"/>
                <a:gd name="T16" fmla="*/ 107 w 934"/>
                <a:gd name="T17" fmla="*/ 504 h 1392"/>
                <a:gd name="T18" fmla="*/ 83 w 934"/>
                <a:gd name="T19" fmla="*/ 486 h 1392"/>
                <a:gd name="T20" fmla="*/ 59 w 934"/>
                <a:gd name="T21" fmla="*/ 461 h 1392"/>
                <a:gd name="T22" fmla="*/ 43 w 934"/>
                <a:gd name="T23" fmla="*/ 439 h 1392"/>
                <a:gd name="T24" fmla="*/ 15 w 934"/>
                <a:gd name="T25" fmla="*/ 413 h 1392"/>
                <a:gd name="T26" fmla="*/ 0 w 934"/>
                <a:gd name="T27" fmla="*/ 383 h 1392"/>
                <a:gd name="T28" fmla="*/ 0 w 934"/>
                <a:gd name="T29" fmla="*/ 76 h 13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34"/>
                <a:gd name="T46" fmla="*/ 0 h 1392"/>
                <a:gd name="T47" fmla="*/ 934 w 934"/>
                <a:gd name="T48" fmla="*/ 1392 h 13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34" h="1392">
                  <a:moveTo>
                    <a:pt x="7" y="209"/>
                  </a:moveTo>
                  <a:lnTo>
                    <a:pt x="101" y="0"/>
                  </a:lnTo>
                  <a:lnTo>
                    <a:pt x="894" y="592"/>
                  </a:lnTo>
                  <a:lnTo>
                    <a:pt x="934" y="626"/>
                  </a:lnTo>
                  <a:lnTo>
                    <a:pt x="564" y="1103"/>
                  </a:lnTo>
                  <a:lnTo>
                    <a:pt x="437" y="1257"/>
                  </a:lnTo>
                  <a:lnTo>
                    <a:pt x="336" y="1392"/>
                  </a:lnTo>
                  <a:lnTo>
                    <a:pt x="282" y="1378"/>
                  </a:lnTo>
                  <a:lnTo>
                    <a:pt x="242" y="1345"/>
                  </a:lnTo>
                  <a:lnTo>
                    <a:pt x="188" y="1291"/>
                  </a:lnTo>
                  <a:lnTo>
                    <a:pt x="134" y="1230"/>
                  </a:lnTo>
                  <a:lnTo>
                    <a:pt x="94" y="1170"/>
                  </a:lnTo>
                  <a:lnTo>
                    <a:pt x="33" y="1103"/>
                  </a:lnTo>
                  <a:lnTo>
                    <a:pt x="0" y="1022"/>
                  </a:lnTo>
                  <a:lnTo>
                    <a:pt x="0" y="20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58" name="Freeform 10"/>
            <p:cNvSpPr>
              <a:spLocks/>
            </p:cNvSpPr>
            <p:nvPr/>
          </p:nvSpPr>
          <p:spPr bwMode="auto">
            <a:xfrm>
              <a:off x="1327" y="788"/>
              <a:ext cx="2798" cy="788"/>
            </a:xfrm>
            <a:custGeom>
              <a:avLst/>
              <a:gdLst>
                <a:gd name="T0" fmla="*/ 7 w 2937"/>
                <a:gd name="T1" fmla="*/ 0 h 834"/>
                <a:gd name="T2" fmla="*/ 0 w 2937"/>
                <a:gd name="T3" fmla="*/ 39 h 834"/>
                <a:gd name="T4" fmla="*/ 80 w 2937"/>
                <a:gd name="T5" fmla="*/ 59 h 834"/>
                <a:gd name="T6" fmla="*/ 124 w 2937"/>
                <a:gd name="T7" fmla="*/ 77 h 834"/>
                <a:gd name="T8" fmla="*/ 176 w 2937"/>
                <a:gd name="T9" fmla="*/ 93 h 834"/>
                <a:gd name="T10" fmla="*/ 339 w 2937"/>
                <a:gd name="T11" fmla="*/ 142 h 834"/>
                <a:gd name="T12" fmla="*/ 525 w 2937"/>
                <a:gd name="T13" fmla="*/ 201 h 834"/>
                <a:gd name="T14" fmla="*/ 716 w 2937"/>
                <a:gd name="T15" fmla="*/ 267 h 834"/>
                <a:gd name="T16" fmla="*/ 832 w 2937"/>
                <a:gd name="T17" fmla="*/ 317 h 834"/>
                <a:gd name="T18" fmla="*/ 908 w 2937"/>
                <a:gd name="T19" fmla="*/ 295 h 834"/>
                <a:gd name="T20" fmla="*/ 1032 w 2937"/>
                <a:gd name="T21" fmla="*/ 274 h 834"/>
                <a:gd name="T22" fmla="*/ 1161 w 2937"/>
                <a:gd name="T23" fmla="*/ 252 h 834"/>
                <a:gd name="T24" fmla="*/ 1246 w 2937"/>
                <a:gd name="T25" fmla="*/ 247 h 834"/>
                <a:gd name="T26" fmla="*/ 1288 w 2937"/>
                <a:gd name="T27" fmla="*/ 244 h 834"/>
                <a:gd name="T28" fmla="*/ 1288 w 2937"/>
                <a:gd name="T29" fmla="*/ 0 h 834"/>
                <a:gd name="T30" fmla="*/ 7 w 2937"/>
                <a:gd name="T31" fmla="*/ 0 h 8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37"/>
                <a:gd name="T49" fmla="*/ 0 h 834"/>
                <a:gd name="T50" fmla="*/ 2937 w 2937"/>
                <a:gd name="T51" fmla="*/ 834 h 83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37" h="834">
                  <a:moveTo>
                    <a:pt x="7" y="0"/>
                  </a:moveTo>
                  <a:lnTo>
                    <a:pt x="0" y="101"/>
                  </a:lnTo>
                  <a:lnTo>
                    <a:pt x="182" y="155"/>
                  </a:lnTo>
                  <a:lnTo>
                    <a:pt x="282" y="202"/>
                  </a:lnTo>
                  <a:lnTo>
                    <a:pt x="403" y="242"/>
                  </a:lnTo>
                  <a:lnTo>
                    <a:pt x="773" y="370"/>
                  </a:lnTo>
                  <a:lnTo>
                    <a:pt x="1196" y="531"/>
                  </a:lnTo>
                  <a:lnTo>
                    <a:pt x="1633" y="706"/>
                  </a:lnTo>
                  <a:lnTo>
                    <a:pt x="1895" y="834"/>
                  </a:lnTo>
                  <a:lnTo>
                    <a:pt x="2070" y="773"/>
                  </a:lnTo>
                  <a:lnTo>
                    <a:pt x="2352" y="720"/>
                  </a:lnTo>
                  <a:lnTo>
                    <a:pt x="2648" y="666"/>
                  </a:lnTo>
                  <a:lnTo>
                    <a:pt x="2843" y="646"/>
                  </a:lnTo>
                  <a:lnTo>
                    <a:pt x="2937" y="639"/>
                  </a:lnTo>
                  <a:lnTo>
                    <a:pt x="293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CFFCC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59" name="Freeform 11"/>
            <p:cNvSpPr>
              <a:spLocks/>
            </p:cNvSpPr>
            <p:nvPr/>
          </p:nvSpPr>
          <p:spPr bwMode="auto">
            <a:xfrm>
              <a:off x="1333" y="788"/>
              <a:ext cx="2792" cy="788"/>
            </a:xfrm>
            <a:custGeom>
              <a:avLst/>
              <a:gdLst>
                <a:gd name="T0" fmla="*/ 0 w 2930"/>
                <a:gd name="T1" fmla="*/ 0 h 834"/>
                <a:gd name="T2" fmla="*/ 0 w 2930"/>
                <a:gd name="T3" fmla="*/ 41 h 834"/>
                <a:gd name="T4" fmla="*/ 78 w 2930"/>
                <a:gd name="T5" fmla="*/ 61 h 834"/>
                <a:gd name="T6" fmla="*/ 121 w 2930"/>
                <a:gd name="T7" fmla="*/ 79 h 834"/>
                <a:gd name="T8" fmla="*/ 174 w 2930"/>
                <a:gd name="T9" fmla="*/ 94 h 834"/>
                <a:gd name="T10" fmla="*/ 338 w 2930"/>
                <a:gd name="T11" fmla="*/ 142 h 834"/>
                <a:gd name="T12" fmla="*/ 524 w 2930"/>
                <a:gd name="T13" fmla="*/ 205 h 834"/>
                <a:gd name="T14" fmla="*/ 716 w 2930"/>
                <a:gd name="T15" fmla="*/ 267 h 834"/>
                <a:gd name="T16" fmla="*/ 832 w 2930"/>
                <a:gd name="T17" fmla="*/ 317 h 834"/>
                <a:gd name="T18" fmla="*/ 909 w 2930"/>
                <a:gd name="T19" fmla="*/ 299 h 834"/>
                <a:gd name="T20" fmla="*/ 1032 w 2930"/>
                <a:gd name="T21" fmla="*/ 274 h 834"/>
                <a:gd name="T22" fmla="*/ 1163 w 2930"/>
                <a:gd name="T23" fmla="*/ 255 h 834"/>
                <a:gd name="T24" fmla="*/ 1248 w 2930"/>
                <a:gd name="T25" fmla="*/ 249 h 834"/>
                <a:gd name="T26" fmla="*/ 1292 w 2930"/>
                <a:gd name="T27" fmla="*/ 247 h 834"/>
                <a:gd name="T28" fmla="*/ 1292 w 2930"/>
                <a:gd name="T29" fmla="*/ 0 h 834"/>
                <a:gd name="T30" fmla="*/ 0 w 2930"/>
                <a:gd name="T31" fmla="*/ 0 h 8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30"/>
                <a:gd name="T49" fmla="*/ 0 h 834"/>
                <a:gd name="T50" fmla="*/ 2930 w 2930"/>
                <a:gd name="T51" fmla="*/ 834 h 83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30" h="834">
                  <a:moveTo>
                    <a:pt x="0" y="0"/>
                  </a:moveTo>
                  <a:lnTo>
                    <a:pt x="0" y="108"/>
                  </a:lnTo>
                  <a:lnTo>
                    <a:pt x="175" y="162"/>
                  </a:lnTo>
                  <a:lnTo>
                    <a:pt x="275" y="209"/>
                  </a:lnTo>
                  <a:lnTo>
                    <a:pt x="396" y="249"/>
                  </a:lnTo>
                  <a:lnTo>
                    <a:pt x="766" y="370"/>
                  </a:lnTo>
                  <a:lnTo>
                    <a:pt x="1189" y="538"/>
                  </a:lnTo>
                  <a:lnTo>
                    <a:pt x="1626" y="706"/>
                  </a:lnTo>
                  <a:lnTo>
                    <a:pt x="1888" y="834"/>
                  </a:lnTo>
                  <a:lnTo>
                    <a:pt x="2063" y="780"/>
                  </a:lnTo>
                  <a:lnTo>
                    <a:pt x="2345" y="720"/>
                  </a:lnTo>
                  <a:lnTo>
                    <a:pt x="2641" y="672"/>
                  </a:lnTo>
                  <a:lnTo>
                    <a:pt x="2836" y="652"/>
                  </a:lnTo>
                  <a:lnTo>
                    <a:pt x="2930" y="646"/>
                  </a:lnTo>
                  <a:lnTo>
                    <a:pt x="29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60" name="Freeform 12"/>
            <p:cNvSpPr>
              <a:spLocks/>
            </p:cNvSpPr>
            <p:nvPr/>
          </p:nvSpPr>
          <p:spPr bwMode="auto">
            <a:xfrm>
              <a:off x="1328" y="1975"/>
              <a:ext cx="39" cy="907"/>
            </a:xfrm>
            <a:custGeom>
              <a:avLst/>
              <a:gdLst>
                <a:gd name="T0" fmla="*/ 0 w 41"/>
                <a:gd name="T1" fmla="*/ 0 h 961"/>
                <a:gd name="T2" fmla="*/ 18 w 41"/>
                <a:gd name="T3" fmla="*/ 133 h 961"/>
                <a:gd name="T4" fmla="*/ 0 w 41"/>
                <a:gd name="T5" fmla="*/ 360 h 961"/>
                <a:gd name="T6" fmla="*/ 0 w 41"/>
                <a:gd name="T7" fmla="*/ 0 h 9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961"/>
                <a:gd name="T14" fmla="*/ 41 w 41"/>
                <a:gd name="T15" fmla="*/ 961 h 9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961">
                  <a:moveTo>
                    <a:pt x="0" y="0"/>
                  </a:moveTo>
                  <a:lnTo>
                    <a:pt x="41" y="356"/>
                  </a:lnTo>
                  <a:lnTo>
                    <a:pt x="0" y="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61" name="Freeform 13"/>
            <p:cNvSpPr>
              <a:spLocks/>
            </p:cNvSpPr>
            <p:nvPr/>
          </p:nvSpPr>
          <p:spPr bwMode="auto">
            <a:xfrm>
              <a:off x="1331" y="1982"/>
              <a:ext cx="32" cy="900"/>
            </a:xfrm>
            <a:custGeom>
              <a:avLst/>
              <a:gdLst>
                <a:gd name="T0" fmla="*/ 0 w 34"/>
                <a:gd name="T1" fmla="*/ 0 h 954"/>
                <a:gd name="T2" fmla="*/ 12 w 34"/>
                <a:gd name="T3" fmla="*/ 128 h 954"/>
                <a:gd name="T4" fmla="*/ 0 w 34"/>
                <a:gd name="T5" fmla="*/ 355 h 954"/>
                <a:gd name="T6" fmla="*/ 0 w 34"/>
                <a:gd name="T7" fmla="*/ 0 h 9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954"/>
                <a:gd name="T14" fmla="*/ 34 w 34"/>
                <a:gd name="T15" fmla="*/ 954 h 9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954">
                  <a:moveTo>
                    <a:pt x="0" y="0"/>
                  </a:moveTo>
                  <a:lnTo>
                    <a:pt x="34" y="349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62" name="Line 14"/>
            <p:cNvSpPr>
              <a:spLocks noChangeShapeType="1"/>
            </p:cNvSpPr>
            <p:nvPr/>
          </p:nvSpPr>
          <p:spPr bwMode="auto">
            <a:xfrm>
              <a:off x="2213" y="1588"/>
              <a:ext cx="1917" cy="1"/>
            </a:xfrm>
            <a:prstGeom prst="line">
              <a:avLst/>
            </a:prstGeom>
            <a:noFill/>
            <a:ln w="20638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63" name="Line 15"/>
            <p:cNvSpPr>
              <a:spLocks noChangeShapeType="1"/>
            </p:cNvSpPr>
            <p:nvPr/>
          </p:nvSpPr>
          <p:spPr bwMode="auto">
            <a:xfrm>
              <a:off x="1385" y="986"/>
              <a:ext cx="1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64" name="Freeform 16"/>
            <p:cNvSpPr>
              <a:spLocks/>
            </p:cNvSpPr>
            <p:nvPr/>
          </p:nvSpPr>
          <p:spPr bwMode="auto">
            <a:xfrm>
              <a:off x="1320" y="897"/>
              <a:ext cx="58" cy="254"/>
            </a:xfrm>
            <a:custGeom>
              <a:avLst/>
              <a:gdLst>
                <a:gd name="T0" fmla="*/ 0 w 61"/>
                <a:gd name="T1" fmla="*/ 0 h 269"/>
                <a:gd name="T2" fmla="*/ 26 w 61"/>
                <a:gd name="T3" fmla="*/ 36 h 269"/>
                <a:gd name="T4" fmla="*/ 7 w 61"/>
                <a:gd name="T5" fmla="*/ 102 h 269"/>
                <a:gd name="T6" fmla="*/ 0 w 61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269"/>
                <a:gd name="T14" fmla="*/ 61 w 61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269">
                  <a:moveTo>
                    <a:pt x="0" y="0"/>
                  </a:moveTo>
                  <a:lnTo>
                    <a:pt x="61" y="94"/>
                  </a:lnTo>
                  <a:lnTo>
                    <a:pt x="7" y="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65" name="Freeform 17"/>
            <p:cNvSpPr>
              <a:spLocks/>
            </p:cNvSpPr>
            <p:nvPr/>
          </p:nvSpPr>
          <p:spPr bwMode="auto">
            <a:xfrm>
              <a:off x="1327" y="903"/>
              <a:ext cx="51" cy="248"/>
            </a:xfrm>
            <a:custGeom>
              <a:avLst/>
              <a:gdLst>
                <a:gd name="T0" fmla="*/ 0 w 54"/>
                <a:gd name="T1" fmla="*/ 0 h 263"/>
                <a:gd name="T2" fmla="*/ 22 w 54"/>
                <a:gd name="T3" fmla="*/ 35 h 263"/>
                <a:gd name="T4" fmla="*/ 0 w 54"/>
                <a:gd name="T5" fmla="*/ 97 h 263"/>
                <a:gd name="T6" fmla="*/ 0 w 54"/>
                <a:gd name="T7" fmla="*/ 7 h 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263"/>
                <a:gd name="T14" fmla="*/ 54 w 54"/>
                <a:gd name="T15" fmla="*/ 263 h 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263">
                  <a:moveTo>
                    <a:pt x="0" y="0"/>
                  </a:moveTo>
                  <a:lnTo>
                    <a:pt x="54" y="94"/>
                  </a:lnTo>
                  <a:lnTo>
                    <a:pt x="0" y="263"/>
                  </a:lnTo>
                  <a:lnTo>
                    <a:pt x="0" y="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66" name="Rectangle 18"/>
            <p:cNvSpPr>
              <a:spLocks noChangeArrowheads="1"/>
            </p:cNvSpPr>
            <p:nvPr/>
          </p:nvSpPr>
          <p:spPr bwMode="auto">
            <a:xfrm>
              <a:off x="1039" y="738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1600</a:t>
              </a:r>
              <a:endParaRPr lang="en-US"/>
            </a:p>
          </p:txBody>
        </p:sp>
        <p:sp>
          <p:nvSpPr>
            <p:cNvPr id="46267" name="Rectangle 19"/>
            <p:cNvSpPr>
              <a:spLocks noChangeArrowheads="1"/>
            </p:cNvSpPr>
            <p:nvPr/>
          </p:nvSpPr>
          <p:spPr bwMode="auto">
            <a:xfrm>
              <a:off x="1051" y="1081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1400</a:t>
              </a:r>
              <a:endParaRPr lang="en-US"/>
            </a:p>
          </p:txBody>
        </p:sp>
        <p:sp>
          <p:nvSpPr>
            <p:cNvPr id="46268" name="Line 20"/>
            <p:cNvSpPr>
              <a:spLocks noChangeShapeType="1"/>
            </p:cNvSpPr>
            <p:nvPr/>
          </p:nvSpPr>
          <p:spPr bwMode="auto">
            <a:xfrm>
              <a:off x="1320" y="1138"/>
              <a:ext cx="7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69" name="Line 21"/>
            <p:cNvSpPr>
              <a:spLocks noChangeShapeType="1"/>
            </p:cNvSpPr>
            <p:nvPr/>
          </p:nvSpPr>
          <p:spPr bwMode="auto">
            <a:xfrm>
              <a:off x="1320" y="1487"/>
              <a:ext cx="7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70" name="Line 22"/>
            <p:cNvSpPr>
              <a:spLocks noChangeShapeType="1"/>
            </p:cNvSpPr>
            <p:nvPr/>
          </p:nvSpPr>
          <p:spPr bwMode="auto">
            <a:xfrm>
              <a:off x="1320" y="1835"/>
              <a:ext cx="7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71" name="Line 23"/>
            <p:cNvSpPr>
              <a:spLocks noChangeShapeType="1"/>
            </p:cNvSpPr>
            <p:nvPr/>
          </p:nvSpPr>
          <p:spPr bwMode="auto">
            <a:xfrm>
              <a:off x="1320" y="2184"/>
              <a:ext cx="7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72" name="Line 24"/>
            <p:cNvSpPr>
              <a:spLocks noChangeShapeType="1"/>
            </p:cNvSpPr>
            <p:nvPr/>
          </p:nvSpPr>
          <p:spPr bwMode="auto">
            <a:xfrm>
              <a:off x="1320" y="2534"/>
              <a:ext cx="7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73" name="Rectangle 25"/>
            <p:cNvSpPr>
              <a:spLocks noChangeArrowheads="1"/>
            </p:cNvSpPr>
            <p:nvPr/>
          </p:nvSpPr>
          <p:spPr bwMode="auto">
            <a:xfrm>
              <a:off x="1045" y="1424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1200</a:t>
              </a:r>
              <a:endParaRPr lang="en-US"/>
            </a:p>
          </p:txBody>
        </p:sp>
        <p:sp>
          <p:nvSpPr>
            <p:cNvPr id="46274" name="Rectangle 26"/>
            <p:cNvSpPr>
              <a:spLocks noChangeArrowheads="1"/>
            </p:cNvSpPr>
            <p:nvPr/>
          </p:nvSpPr>
          <p:spPr bwMode="auto">
            <a:xfrm>
              <a:off x="1051" y="1779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1000</a:t>
              </a:r>
              <a:endParaRPr lang="en-US"/>
            </a:p>
          </p:txBody>
        </p:sp>
        <p:sp>
          <p:nvSpPr>
            <p:cNvPr id="46275" name="Rectangle 27"/>
            <p:cNvSpPr>
              <a:spLocks noChangeArrowheads="1"/>
            </p:cNvSpPr>
            <p:nvPr/>
          </p:nvSpPr>
          <p:spPr bwMode="auto">
            <a:xfrm>
              <a:off x="1109" y="2134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800</a:t>
              </a:r>
              <a:endParaRPr lang="en-US"/>
            </a:p>
          </p:txBody>
        </p:sp>
        <p:sp>
          <p:nvSpPr>
            <p:cNvPr id="46276" name="Rectangle 28"/>
            <p:cNvSpPr>
              <a:spLocks noChangeArrowheads="1"/>
            </p:cNvSpPr>
            <p:nvPr/>
          </p:nvSpPr>
          <p:spPr bwMode="auto">
            <a:xfrm>
              <a:off x="1109" y="2483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600</a:t>
              </a:r>
              <a:endParaRPr lang="en-US"/>
            </a:p>
          </p:txBody>
        </p:sp>
        <p:sp>
          <p:nvSpPr>
            <p:cNvPr id="46277" name="Rectangle 29"/>
            <p:cNvSpPr>
              <a:spLocks noChangeArrowheads="1"/>
            </p:cNvSpPr>
            <p:nvPr/>
          </p:nvSpPr>
          <p:spPr bwMode="auto">
            <a:xfrm>
              <a:off x="1115" y="2807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400</a:t>
              </a:r>
              <a:endParaRPr lang="en-US"/>
            </a:p>
          </p:txBody>
        </p:sp>
        <p:sp>
          <p:nvSpPr>
            <p:cNvPr id="46278" name="Rectangle 30"/>
            <p:cNvSpPr>
              <a:spLocks noChangeArrowheads="1"/>
            </p:cNvSpPr>
            <p:nvPr/>
          </p:nvSpPr>
          <p:spPr bwMode="auto">
            <a:xfrm>
              <a:off x="1295" y="288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46279" name="Rectangle 31"/>
            <p:cNvSpPr>
              <a:spLocks noChangeArrowheads="1"/>
            </p:cNvSpPr>
            <p:nvPr/>
          </p:nvSpPr>
          <p:spPr bwMode="auto">
            <a:xfrm>
              <a:off x="1717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6280" name="Rectangle 32"/>
            <p:cNvSpPr>
              <a:spLocks noChangeArrowheads="1"/>
            </p:cNvSpPr>
            <p:nvPr/>
          </p:nvSpPr>
          <p:spPr bwMode="auto">
            <a:xfrm>
              <a:off x="2140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46281" name="Rectangle 33"/>
            <p:cNvSpPr>
              <a:spLocks noChangeArrowheads="1"/>
            </p:cNvSpPr>
            <p:nvPr/>
          </p:nvSpPr>
          <p:spPr bwMode="auto">
            <a:xfrm>
              <a:off x="2555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6282" name="Rectangle 34"/>
            <p:cNvSpPr>
              <a:spLocks noChangeArrowheads="1"/>
            </p:cNvSpPr>
            <p:nvPr/>
          </p:nvSpPr>
          <p:spPr bwMode="auto">
            <a:xfrm>
              <a:off x="2972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46283" name="Rectangle 35"/>
            <p:cNvSpPr>
              <a:spLocks noChangeArrowheads="1"/>
            </p:cNvSpPr>
            <p:nvPr/>
          </p:nvSpPr>
          <p:spPr bwMode="auto">
            <a:xfrm>
              <a:off x="3388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46284" name="Rectangle 36"/>
            <p:cNvSpPr>
              <a:spLocks noChangeArrowheads="1"/>
            </p:cNvSpPr>
            <p:nvPr/>
          </p:nvSpPr>
          <p:spPr bwMode="auto">
            <a:xfrm>
              <a:off x="3810" y="2889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46285" name="Rectangle 37"/>
            <p:cNvSpPr>
              <a:spLocks noChangeArrowheads="1"/>
            </p:cNvSpPr>
            <p:nvPr/>
          </p:nvSpPr>
          <p:spPr bwMode="auto">
            <a:xfrm>
              <a:off x="4047" y="2889"/>
              <a:ext cx="1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6.7</a:t>
              </a:r>
              <a:endParaRPr lang="en-US"/>
            </a:p>
          </p:txBody>
        </p:sp>
        <p:sp>
          <p:nvSpPr>
            <p:cNvPr id="46286" name="Rectangle 38"/>
            <p:cNvSpPr>
              <a:spLocks noChangeArrowheads="1"/>
            </p:cNvSpPr>
            <p:nvPr/>
          </p:nvSpPr>
          <p:spPr bwMode="auto">
            <a:xfrm>
              <a:off x="2831" y="1023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</a:t>
              </a:r>
              <a:endParaRPr lang="en-US"/>
            </a:p>
          </p:txBody>
        </p:sp>
        <p:sp>
          <p:nvSpPr>
            <p:cNvPr id="46287" name="Rectangle 39"/>
            <p:cNvSpPr>
              <a:spLocks noChangeArrowheads="1"/>
            </p:cNvSpPr>
            <p:nvPr/>
          </p:nvSpPr>
          <p:spPr bwMode="auto">
            <a:xfrm>
              <a:off x="1685" y="1316"/>
              <a:ext cx="1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g </a:t>
              </a:r>
              <a:endParaRPr lang="en-US"/>
            </a:p>
          </p:txBody>
        </p:sp>
        <p:sp>
          <p:nvSpPr>
            <p:cNvPr id="46288" name="Rectangle 40"/>
            <p:cNvSpPr>
              <a:spLocks noChangeArrowheads="1"/>
            </p:cNvSpPr>
            <p:nvPr/>
          </p:nvSpPr>
          <p:spPr bwMode="auto">
            <a:xfrm>
              <a:off x="1350" y="1511"/>
              <a:ext cx="7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(austenite)</a:t>
              </a:r>
              <a:endParaRPr lang="en-US"/>
            </a:p>
          </p:txBody>
        </p:sp>
        <p:sp>
          <p:nvSpPr>
            <p:cNvPr id="46289" name="Line 41"/>
            <p:cNvSpPr>
              <a:spLocks noChangeShapeType="1"/>
            </p:cNvSpPr>
            <p:nvPr/>
          </p:nvSpPr>
          <p:spPr bwMode="auto">
            <a:xfrm flipV="1">
              <a:off x="1750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90" name="Line 42"/>
            <p:cNvSpPr>
              <a:spLocks noChangeShapeType="1"/>
            </p:cNvSpPr>
            <p:nvPr/>
          </p:nvSpPr>
          <p:spPr bwMode="auto">
            <a:xfrm flipV="1">
              <a:off x="2165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91" name="Line 43"/>
            <p:cNvSpPr>
              <a:spLocks noChangeShapeType="1"/>
            </p:cNvSpPr>
            <p:nvPr/>
          </p:nvSpPr>
          <p:spPr bwMode="auto">
            <a:xfrm flipV="1">
              <a:off x="2576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92" name="Line 44"/>
            <p:cNvSpPr>
              <a:spLocks noChangeShapeType="1"/>
            </p:cNvSpPr>
            <p:nvPr/>
          </p:nvSpPr>
          <p:spPr bwMode="auto">
            <a:xfrm flipV="1">
              <a:off x="2985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93" name="Line 45"/>
            <p:cNvSpPr>
              <a:spLocks noChangeShapeType="1"/>
            </p:cNvSpPr>
            <p:nvPr/>
          </p:nvSpPr>
          <p:spPr bwMode="auto">
            <a:xfrm flipV="1">
              <a:off x="3414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94" name="Line 46"/>
            <p:cNvSpPr>
              <a:spLocks noChangeShapeType="1"/>
            </p:cNvSpPr>
            <p:nvPr/>
          </p:nvSpPr>
          <p:spPr bwMode="auto">
            <a:xfrm flipV="1">
              <a:off x="3849" y="2819"/>
              <a:ext cx="1" cy="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95" name="Rectangle 47"/>
            <p:cNvSpPr>
              <a:spLocks noChangeArrowheads="1"/>
            </p:cNvSpPr>
            <p:nvPr/>
          </p:nvSpPr>
          <p:spPr bwMode="auto">
            <a:xfrm>
              <a:off x="2075" y="1271"/>
              <a:ext cx="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/>
            </a:p>
          </p:txBody>
        </p:sp>
        <p:sp>
          <p:nvSpPr>
            <p:cNvPr id="46296" name="Rectangle 48"/>
            <p:cNvSpPr>
              <a:spLocks noChangeArrowheads="1"/>
            </p:cNvSpPr>
            <p:nvPr/>
          </p:nvSpPr>
          <p:spPr bwMode="auto">
            <a:xfrm>
              <a:off x="2157" y="1276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+L</a:t>
              </a:r>
              <a:endParaRPr lang="en-US"/>
            </a:p>
          </p:txBody>
        </p:sp>
        <p:sp>
          <p:nvSpPr>
            <p:cNvPr id="46297" name="Rectangle 49"/>
            <p:cNvSpPr>
              <a:spLocks noChangeArrowheads="1"/>
            </p:cNvSpPr>
            <p:nvPr/>
          </p:nvSpPr>
          <p:spPr bwMode="auto">
            <a:xfrm>
              <a:off x="2863" y="1842"/>
              <a:ext cx="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/>
            </a:p>
          </p:txBody>
        </p:sp>
        <p:sp>
          <p:nvSpPr>
            <p:cNvPr id="46298" name="Rectangle 50"/>
            <p:cNvSpPr>
              <a:spLocks noChangeArrowheads="1"/>
            </p:cNvSpPr>
            <p:nvPr/>
          </p:nvSpPr>
          <p:spPr bwMode="auto">
            <a:xfrm>
              <a:off x="2939" y="1848"/>
              <a:ext cx="4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+Fe</a:t>
              </a:r>
              <a:r>
                <a:rPr lang="en-US" baseline="-25000">
                  <a:solidFill>
                    <a:srgbClr val="000000"/>
                  </a:solidFill>
                </a:rPr>
                <a:t>3</a:t>
              </a: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46299" name="Rectangle 51"/>
            <p:cNvSpPr>
              <a:spLocks noChangeArrowheads="1"/>
            </p:cNvSpPr>
            <p:nvPr/>
          </p:nvSpPr>
          <p:spPr bwMode="auto">
            <a:xfrm>
              <a:off x="2703" y="2515"/>
              <a:ext cx="1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/>
            </a:p>
          </p:txBody>
        </p:sp>
        <p:sp>
          <p:nvSpPr>
            <p:cNvPr id="46300" name="Rectangle 52"/>
            <p:cNvSpPr>
              <a:spLocks noChangeArrowheads="1"/>
            </p:cNvSpPr>
            <p:nvPr/>
          </p:nvSpPr>
          <p:spPr bwMode="auto">
            <a:xfrm>
              <a:off x="2800" y="2521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+Fe</a:t>
              </a:r>
              <a:r>
                <a:rPr lang="en-US" sz="2000" baseline="-25000">
                  <a:solidFill>
                    <a:srgbClr val="000000"/>
                  </a:solidFill>
                </a:rPr>
                <a:t>3</a:t>
              </a:r>
              <a:r>
                <a:rPr lang="en-US" sz="20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46301" name="Rectangle 53"/>
            <p:cNvSpPr>
              <a:spLocks noChangeArrowheads="1"/>
            </p:cNvSpPr>
            <p:nvPr/>
          </p:nvSpPr>
          <p:spPr bwMode="auto">
            <a:xfrm>
              <a:off x="3581" y="1429"/>
              <a:ext cx="4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L+Fe</a:t>
              </a:r>
              <a:r>
                <a:rPr lang="en-US" baseline="-25000">
                  <a:solidFill>
                    <a:srgbClr val="000000"/>
                  </a:solidFill>
                </a:rPr>
                <a:t>3</a:t>
              </a: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46302" name="Rectangle 54"/>
            <p:cNvSpPr>
              <a:spLocks noChangeArrowheads="1"/>
            </p:cNvSpPr>
            <p:nvPr/>
          </p:nvSpPr>
          <p:spPr bwMode="auto">
            <a:xfrm>
              <a:off x="1135" y="839"/>
              <a:ext cx="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66CC00"/>
                  </a:solidFill>
                  <a:latin typeface="Symbol" pitchFamily="18" charset="2"/>
                </a:rPr>
                <a:t>d</a:t>
              </a:r>
              <a:endParaRPr lang="en-US"/>
            </a:p>
          </p:txBody>
        </p:sp>
        <p:sp>
          <p:nvSpPr>
            <p:cNvPr id="46303" name="Rectangle 55"/>
            <p:cNvSpPr>
              <a:spLocks noChangeArrowheads="1"/>
            </p:cNvSpPr>
            <p:nvPr/>
          </p:nvSpPr>
          <p:spPr bwMode="auto">
            <a:xfrm>
              <a:off x="1225" y="3003"/>
              <a:ext cx="22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(Fe)</a:t>
              </a:r>
              <a:endParaRPr lang="en-US"/>
            </a:p>
          </p:txBody>
        </p:sp>
        <p:sp>
          <p:nvSpPr>
            <p:cNvPr id="46304" name="Rectangle 56"/>
            <p:cNvSpPr>
              <a:spLocks noChangeArrowheads="1"/>
            </p:cNvSpPr>
            <p:nvPr/>
          </p:nvSpPr>
          <p:spPr bwMode="auto">
            <a:xfrm>
              <a:off x="3599" y="2996"/>
              <a:ext cx="6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</a:t>
              </a:r>
              <a:r>
                <a:rPr lang="en-US" baseline="-25000">
                  <a:solidFill>
                    <a:srgbClr val="000000"/>
                  </a:solidFill>
                </a:rPr>
                <a:t>o</a:t>
              </a:r>
              <a:r>
                <a:rPr lang="en-US" sz="800" baseline="-25000">
                  <a:solidFill>
                    <a:srgbClr val="000000"/>
                  </a:solidFill>
                </a:rPr>
                <a:t> </a:t>
              </a:r>
              <a:r>
                <a:rPr lang="en-US">
                  <a:solidFill>
                    <a:srgbClr val="000000"/>
                  </a:solidFill>
                </a:rPr>
                <a:t>, wt%C</a:t>
              </a:r>
              <a:endParaRPr lang="en-US" sz="2000"/>
            </a:p>
          </p:txBody>
        </p:sp>
        <p:grpSp>
          <p:nvGrpSpPr>
            <p:cNvPr id="46305" name="Group 57"/>
            <p:cNvGrpSpPr>
              <a:grpSpLocks/>
            </p:cNvGrpSpPr>
            <p:nvPr/>
          </p:nvGrpSpPr>
          <p:grpSpPr bwMode="auto">
            <a:xfrm>
              <a:off x="1199" y="947"/>
              <a:ext cx="153" cy="58"/>
              <a:chOff x="2075" y="1107"/>
              <a:chExt cx="161" cy="61"/>
            </a:xfrm>
          </p:grpSpPr>
          <p:sp>
            <p:nvSpPr>
              <p:cNvPr id="46311" name="Freeform 58"/>
              <p:cNvSpPr>
                <a:spLocks/>
              </p:cNvSpPr>
              <p:nvPr/>
            </p:nvSpPr>
            <p:spPr bwMode="auto">
              <a:xfrm>
                <a:off x="2155" y="1107"/>
                <a:ext cx="81" cy="61"/>
              </a:xfrm>
              <a:custGeom>
                <a:avLst/>
                <a:gdLst>
                  <a:gd name="T0" fmla="*/ 81 w 81"/>
                  <a:gd name="T1" fmla="*/ 54 h 61"/>
                  <a:gd name="T2" fmla="*/ 0 w 81"/>
                  <a:gd name="T3" fmla="*/ 61 h 61"/>
                  <a:gd name="T4" fmla="*/ 34 w 81"/>
                  <a:gd name="T5" fmla="*/ 41 h 61"/>
                  <a:gd name="T6" fmla="*/ 21 w 81"/>
                  <a:gd name="T7" fmla="*/ 0 h 61"/>
                  <a:gd name="T8" fmla="*/ 81 w 81"/>
                  <a:gd name="T9" fmla="*/ 54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61"/>
                  <a:gd name="T17" fmla="*/ 81 w 8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61">
                    <a:moveTo>
                      <a:pt x="81" y="54"/>
                    </a:moveTo>
                    <a:lnTo>
                      <a:pt x="0" y="61"/>
                    </a:lnTo>
                    <a:lnTo>
                      <a:pt x="34" y="41"/>
                    </a:lnTo>
                    <a:lnTo>
                      <a:pt x="21" y="0"/>
                    </a:lnTo>
                    <a:lnTo>
                      <a:pt x="81" y="54"/>
                    </a:lnTo>
                    <a:close/>
                  </a:path>
                </a:pathLst>
              </a:custGeom>
              <a:solidFill>
                <a:srgbClr val="66CC00"/>
              </a:solidFill>
              <a:ln w="11113">
                <a:solidFill>
                  <a:srgbClr val="66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312" name="Line 59"/>
              <p:cNvSpPr>
                <a:spLocks noChangeShapeType="1"/>
              </p:cNvSpPr>
              <p:nvPr/>
            </p:nvSpPr>
            <p:spPr bwMode="auto">
              <a:xfrm>
                <a:off x="2075" y="1107"/>
                <a:ext cx="114" cy="41"/>
              </a:xfrm>
              <a:prstGeom prst="line">
                <a:avLst/>
              </a:prstGeom>
              <a:noFill/>
              <a:ln w="11113">
                <a:solidFill>
                  <a:srgbClr val="66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6306" name="Rectangle 60"/>
            <p:cNvSpPr>
              <a:spLocks noChangeArrowheads="1"/>
            </p:cNvSpPr>
            <p:nvPr/>
          </p:nvSpPr>
          <p:spPr bwMode="auto">
            <a:xfrm>
              <a:off x="2464" y="1450"/>
              <a:ext cx="4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777777"/>
                  </a:solidFill>
                </a:rPr>
                <a:t>1148°C</a:t>
              </a:r>
              <a:endParaRPr lang="en-US"/>
            </a:p>
          </p:txBody>
        </p:sp>
        <p:sp>
          <p:nvSpPr>
            <p:cNvPr id="46307" name="Rectangle 61"/>
            <p:cNvSpPr>
              <a:spLocks noChangeArrowheads="1"/>
            </p:cNvSpPr>
            <p:nvPr/>
          </p:nvSpPr>
          <p:spPr bwMode="auto">
            <a:xfrm>
              <a:off x="1218" y="56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T(°C)</a:t>
              </a:r>
              <a:endParaRPr lang="en-US"/>
            </a:p>
          </p:txBody>
        </p:sp>
        <p:sp>
          <p:nvSpPr>
            <p:cNvPr id="46308" name="Rectangle 62"/>
            <p:cNvSpPr>
              <a:spLocks noChangeArrowheads="1"/>
            </p:cNvSpPr>
            <p:nvPr/>
          </p:nvSpPr>
          <p:spPr bwMode="auto">
            <a:xfrm>
              <a:off x="1192" y="2301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CCCC"/>
                  </a:solidFill>
                  <a:latin typeface="Symbol" pitchFamily="18" charset="2"/>
                </a:rPr>
                <a:t>a</a:t>
              </a:r>
              <a:endParaRPr lang="en-US"/>
            </a:p>
          </p:txBody>
        </p:sp>
        <p:sp>
          <p:nvSpPr>
            <p:cNvPr id="46309" name="Line 63"/>
            <p:cNvSpPr>
              <a:spLocks noChangeShapeType="1"/>
            </p:cNvSpPr>
            <p:nvPr/>
          </p:nvSpPr>
          <p:spPr bwMode="auto">
            <a:xfrm flipV="1">
              <a:off x="4128" y="1393"/>
              <a:ext cx="0" cy="148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310" name="Rectangle 64"/>
            <p:cNvSpPr>
              <a:spLocks noChangeArrowheads="1"/>
            </p:cNvSpPr>
            <p:nvPr/>
          </p:nvSpPr>
          <p:spPr bwMode="auto">
            <a:xfrm>
              <a:off x="2134" y="2180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6084" name="Group 66"/>
          <p:cNvGrpSpPr>
            <a:grpSpLocks/>
          </p:cNvGrpSpPr>
          <p:nvPr/>
        </p:nvGrpSpPr>
        <p:grpSpPr bwMode="auto">
          <a:xfrm>
            <a:off x="6826250" y="1676400"/>
            <a:ext cx="838200" cy="547688"/>
            <a:chOff x="4300" y="1209"/>
            <a:chExt cx="528" cy="345"/>
          </a:xfrm>
        </p:grpSpPr>
        <p:sp>
          <p:nvSpPr>
            <p:cNvPr id="46251" name="Rectangle 67"/>
            <p:cNvSpPr>
              <a:spLocks noChangeArrowheads="1"/>
            </p:cNvSpPr>
            <p:nvPr/>
          </p:nvSpPr>
          <p:spPr bwMode="auto">
            <a:xfrm>
              <a:off x="4300" y="1209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(Fe-C </a:t>
              </a:r>
              <a:endParaRPr lang="en-US"/>
            </a:p>
          </p:txBody>
        </p:sp>
        <p:sp>
          <p:nvSpPr>
            <p:cNvPr id="46252" name="Rectangle 68"/>
            <p:cNvSpPr>
              <a:spLocks noChangeArrowheads="1"/>
            </p:cNvSpPr>
            <p:nvPr/>
          </p:nvSpPr>
          <p:spPr bwMode="auto">
            <a:xfrm>
              <a:off x="4300" y="1381"/>
              <a:ext cx="5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System)</a:t>
              </a:r>
              <a:endParaRPr lang="en-US"/>
            </a:p>
          </p:txBody>
        </p:sp>
      </p:grpSp>
      <p:sp>
        <p:nvSpPr>
          <p:cNvPr id="46085" name="Line 83"/>
          <p:cNvSpPr>
            <a:spLocks noChangeShapeType="1"/>
          </p:cNvSpPr>
          <p:nvPr/>
        </p:nvSpPr>
        <p:spPr bwMode="auto">
          <a:xfrm>
            <a:off x="2159000" y="4000500"/>
            <a:ext cx="0" cy="552450"/>
          </a:xfrm>
          <a:prstGeom prst="line">
            <a:avLst/>
          </a:prstGeom>
          <a:noFill/>
          <a:ln w="19050">
            <a:solidFill>
              <a:srgbClr val="777777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6086" name="Line 84"/>
          <p:cNvSpPr>
            <a:spLocks noChangeShapeType="1"/>
          </p:cNvSpPr>
          <p:nvPr/>
        </p:nvSpPr>
        <p:spPr bwMode="auto">
          <a:xfrm>
            <a:off x="3527425" y="2525713"/>
            <a:ext cx="0" cy="2046287"/>
          </a:xfrm>
          <a:prstGeom prst="line">
            <a:avLst/>
          </a:prstGeom>
          <a:noFill/>
          <a:ln w="19050">
            <a:solidFill>
              <a:srgbClr val="777777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6087" name="Oval 85"/>
          <p:cNvSpPr>
            <a:spLocks noChangeArrowheads="1"/>
          </p:cNvSpPr>
          <p:nvPr/>
        </p:nvSpPr>
        <p:spPr bwMode="auto">
          <a:xfrm>
            <a:off x="4932363" y="2470150"/>
            <a:ext cx="82550" cy="84138"/>
          </a:xfrm>
          <a:prstGeom prst="ellipse">
            <a:avLst/>
          </a:prstGeom>
          <a:solidFill>
            <a:srgbClr val="99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Oval 86"/>
          <p:cNvSpPr>
            <a:spLocks noChangeArrowheads="1"/>
          </p:cNvSpPr>
          <p:nvPr/>
        </p:nvSpPr>
        <p:spPr bwMode="auto">
          <a:xfrm>
            <a:off x="3487738" y="2478088"/>
            <a:ext cx="82550" cy="84137"/>
          </a:xfrm>
          <a:prstGeom prst="ellipse">
            <a:avLst/>
          </a:prstGeom>
          <a:solidFill>
            <a:srgbClr val="99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9" name="Line 87"/>
          <p:cNvSpPr>
            <a:spLocks noChangeShapeType="1"/>
          </p:cNvSpPr>
          <p:nvPr/>
        </p:nvSpPr>
        <p:spPr bwMode="auto">
          <a:xfrm flipV="1">
            <a:off x="2959100" y="2908300"/>
            <a:ext cx="0" cy="1612900"/>
          </a:xfrm>
          <a:prstGeom prst="line">
            <a:avLst/>
          </a:prstGeom>
          <a:noFill/>
          <a:ln w="19050">
            <a:solidFill>
              <a:srgbClr val="DD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6090" name="Line 88"/>
          <p:cNvSpPr>
            <a:spLocks noChangeShapeType="1"/>
          </p:cNvSpPr>
          <p:nvPr/>
        </p:nvSpPr>
        <p:spPr bwMode="auto">
          <a:xfrm flipV="1">
            <a:off x="2959100" y="1257300"/>
            <a:ext cx="0" cy="1657350"/>
          </a:xfrm>
          <a:prstGeom prst="line">
            <a:avLst/>
          </a:prstGeom>
          <a:noFill/>
          <a:ln w="28575">
            <a:solidFill>
              <a:srgbClr val="DD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6091" name="Line 89"/>
          <p:cNvSpPr>
            <a:spLocks noChangeShapeType="1"/>
          </p:cNvSpPr>
          <p:nvPr/>
        </p:nvSpPr>
        <p:spPr bwMode="auto">
          <a:xfrm>
            <a:off x="2603500" y="3962400"/>
            <a:ext cx="0" cy="596900"/>
          </a:xfrm>
          <a:prstGeom prst="line">
            <a:avLst/>
          </a:prstGeom>
          <a:noFill/>
          <a:ln w="19050">
            <a:solidFill>
              <a:srgbClr val="777777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6092" name="Oval 90"/>
          <p:cNvSpPr>
            <a:spLocks noChangeArrowheads="1"/>
          </p:cNvSpPr>
          <p:nvPr/>
        </p:nvSpPr>
        <p:spPr bwMode="auto">
          <a:xfrm>
            <a:off x="2563813" y="3616325"/>
            <a:ext cx="77787" cy="87313"/>
          </a:xfrm>
          <a:prstGeom prst="ellipse">
            <a:avLst/>
          </a:pr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Rectangle 91"/>
          <p:cNvSpPr>
            <a:spLocks noChangeArrowheads="1"/>
          </p:cNvSpPr>
          <p:nvPr/>
        </p:nvSpPr>
        <p:spPr bwMode="auto">
          <a:xfrm rot="-5400000">
            <a:off x="2414587" y="4762501"/>
            <a:ext cx="371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777777"/>
                </a:solidFill>
              </a:rPr>
              <a:t>0.76</a:t>
            </a:r>
            <a:endParaRPr lang="en-US"/>
          </a:p>
        </p:txBody>
      </p:sp>
      <p:grpSp>
        <p:nvGrpSpPr>
          <p:cNvPr id="46094" name="Group 92"/>
          <p:cNvGrpSpPr>
            <a:grpSpLocks/>
          </p:cNvGrpSpPr>
          <p:nvPr/>
        </p:nvGrpSpPr>
        <p:grpSpPr bwMode="auto">
          <a:xfrm>
            <a:off x="2622550" y="4313238"/>
            <a:ext cx="893763" cy="214312"/>
            <a:chOff x="1589" y="2789"/>
            <a:chExt cx="609" cy="144"/>
          </a:xfrm>
        </p:grpSpPr>
        <p:sp>
          <p:nvSpPr>
            <p:cNvPr id="46248" name="Freeform 93"/>
            <p:cNvSpPr>
              <a:spLocks/>
            </p:cNvSpPr>
            <p:nvPr/>
          </p:nvSpPr>
          <p:spPr bwMode="auto">
            <a:xfrm>
              <a:off x="1589" y="2789"/>
              <a:ext cx="92" cy="144"/>
            </a:xfrm>
            <a:custGeom>
              <a:avLst/>
              <a:gdLst>
                <a:gd name="T0" fmla="*/ 0 w 92"/>
                <a:gd name="T1" fmla="*/ 72 h 144"/>
                <a:gd name="T2" fmla="*/ 92 w 92"/>
                <a:gd name="T3" fmla="*/ 0 h 144"/>
                <a:gd name="T4" fmla="*/ 59 w 92"/>
                <a:gd name="T5" fmla="*/ 72 h 144"/>
                <a:gd name="T6" fmla="*/ 92 w 92"/>
                <a:gd name="T7" fmla="*/ 144 h 144"/>
                <a:gd name="T8" fmla="*/ 0 w 92"/>
                <a:gd name="T9" fmla="*/ 72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44"/>
                <a:gd name="T17" fmla="*/ 92 w 92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44">
                  <a:moveTo>
                    <a:pt x="0" y="72"/>
                  </a:moveTo>
                  <a:lnTo>
                    <a:pt x="92" y="0"/>
                  </a:lnTo>
                  <a:lnTo>
                    <a:pt x="59" y="72"/>
                  </a:lnTo>
                  <a:lnTo>
                    <a:pt x="92" y="144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C0000"/>
            </a:solidFill>
            <a:ln w="11113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49" name="Freeform 94"/>
            <p:cNvSpPr>
              <a:spLocks/>
            </p:cNvSpPr>
            <p:nvPr/>
          </p:nvSpPr>
          <p:spPr bwMode="auto">
            <a:xfrm>
              <a:off x="2106" y="2789"/>
              <a:ext cx="92" cy="144"/>
            </a:xfrm>
            <a:custGeom>
              <a:avLst/>
              <a:gdLst>
                <a:gd name="T0" fmla="*/ 92 w 92"/>
                <a:gd name="T1" fmla="*/ 72 h 144"/>
                <a:gd name="T2" fmla="*/ 0 w 92"/>
                <a:gd name="T3" fmla="*/ 144 h 144"/>
                <a:gd name="T4" fmla="*/ 33 w 92"/>
                <a:gd name="T5" fmla="*/ 72 h 144"/>
                <a:gd name="T6" fmla="*/ 0 w 92"/>
                <a:gd name="T7" fmla="*/ 0 h 144"/>
                <a:gd name="T8" fmla="*/ 92 w 92"/>
                <a:gd name="T9" fmla="*/ 72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44"/>
                <a:gd name="T17" fmla="*/ 92 w 92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44">
                  <a:moveTo>
                    <a:pt x="92" y="72"/>
                  </a:moveTo>
                  <a:lnTo>
                    <a:pt x="0" y="144"/>
                  </a:lnTo>
                  <a:lnTo>
                    <a:pt x="33" y="72"/>
                  </a:lnTo>
                  <a:lnTo>
                    <a:pt x="0" y="0"/>
                  </a:lnTo>
                  <a:lnTo>
                    <a:pt x="92" y="72"/>
                  </a:lnTo>
                  <a:close/>
                </a:path>
              </a:pathLst>
            </a:custGeom>
            <a:solidFill>
              <a:srgbClr val="CC0000"/>
            </a:solidFill>
            <a:ln w="11113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50" name="Line 95"/>
            <p:cNvSpPr>
              <a:spLocks noChangeShapeType="1"/>
            </p:cNvSpPr>
            <p:nvPr/>
          </p:nvSpPr>
          <p:spPr bwMode="auto">
            <a:xfrm>
              <a:off x="1648" y="2861"/>
              <a:ext cx="491" cy="1"/>
            </a:xfrm>
            <a:prstGeom prst="line">
              <a:avLst/>
            </a:prstGeom>
            <a:noFill/>
            <a:ln w="825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095" name="Text Box 96"/>
          <p:cNvSpPr txBox="1">
            <a:spLocks noChangeArrowheads="1"/>
          </p:cNvSpPr>
          <p:nvPr/>
        </p:nvSpPr>
        <p:spPr bwMode="auto">
          <a:xfrm>
            <a:off x="2800350" y="4557713"/>
            <a:ext cx="479425" cy="304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DD0000"/>
                </a:solidFill>
              </a:rPr>
              <a:t>C</a:t>
            </a:r>
            <a:r>
              <a:rPr lang="en-US" sz="1400" baseline="-25000">
                <a:solidFill>
                  <a:srgbClr val="DD0000"/>
                </a:solidFill>
              </a:rPr>
              <a:t>o</a:t>
            </a:r>
            <a:endParaRPr lang="en-US" sz="1400">
              <a:solidFill>
                <a:srgbClr val="DD0000"/>
              </a:solidFill>
            </a:endParaRPr>
          </a:p>
        </p:txBody>
      </p:sp>
      <p:grpSp>
        <p:nvGrpSpPr>
          <p:cNvPr id="6" name="Group 237"/>
          <p:cNvGrpSpPr>
            <a:grpSpLocks/>
          </p:cNvGrpSpPr>
          <p:nvPr/>
        </p:nvGrpSpPr>
        <p:grpSpPr bwMode="auto">
          <a:xfrm>
            <a:off x="2222500" y="5030788"/>
            <a:ext cx="5999163" cy="1373187"/>
            <a:chOff x="1400" y="3169"/>
            <a:chExt cx="3779" cy="865"/>
          </a:xfrm>
        </p:grpSpPr>
        <p:sp>
          <p:nvSpPr>
            <p:cNvPr id="46236" name="Text Box 71"/>
            <p:cNvSpPr txBox="1">
              <a:spLocks noChangeArrowheads="1"/>
            </p:cNvSpPr>
            <p:nvPr/>
          </p:nvSpPr>
          <p:spPr bwMode="auto">
            <a:xfrm>
              <a:off x="3643" y="3773"/>
              <a:ext cx="1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proeutectoid Fe</a:t>
              </a:r>
              <a:r>
                <a:rPr lang="en-US" baseline="-25000"/>
                <a:t>3</a:t>
              </a:r>
              <a:r>
                <a:rPr lang="en-US"/>
                <a:t>C</a:t>
              </a:r>
            </a:p>
          </p:txBody>
        </p:sp>
        <p:grpSp>
          <p:nvGrpSpPr>
            <p:cNvPr id="46237" name="Group 72"/>
            <p:cNvGrpSpPr>
              <a:grpSpLocks/>
            </p:cNvGrpSpPr>
            <p:nvPr/>
          </p:nvGrpSpPr>
          <p:grpSpPr bwMode="auto">
            <a:xfrm>
              <a:off x="3460" y="3182"/>
              <a:ext cx="65" cy="798"/>
              <a:chOff x="3460" y="3182"/>
              <a:chExt cx="65" cy="798"/>
            </a:xfrm>
          </p:grpSpPr>
          <p:sp>
            <p:nvSpPr>
              <p:cNvPr id="46245" name="Freeform 73"/>
              <p:cNvSpPr>
                <a:spLocks/>
              </p:cNvSpPr>
              <p:nvPr/>
            </p:nvSpPr>
            <p:spPr bwMode="auto">
              <a:xfrm>
                <a:off x="3460" y="3182"/>
                <a:ext cx="65" cy="72"/>
              </a:xfrm>
              <a:custGeom>
                <a:avLst/>
                <a:gdLst>
                  <a:gd name="T0" fmla="*/ 32 w 65"/>
                  <a:gd name="T1" fmla="*/ 0 h 72"/>
                  <a:gd name="T2" fmla="*/ 65 w 65"/>
                  <a:gd name="T3" fmla="*/ 72 h 72"/>
                  <a:gd name="T4" fmla="*/ 32 w 65"/>
                  <a:gd name="T5" fmla="*/ 46 h 72"/>
                  <a:gd name="T6" fmla="*/ 0 w 65"/>
                  <a:gd name="T7" fmla="*/ 72 h 72"/>
                  <a:gd name="T8" fmla="*/ 32 w 65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72"/>
                  <a:gd name="T17" fmla="*/ 65 w 6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72">
                    <a:moveTo>
                      <a:pt x="32" y="0"/>
                    </a:moveTo>
                    <a:lnTo>
                      <a:pt x="65" y="72"/>
                    </a:lnTo>
                    <a:lnTo>
                      <a:pt x="32" y="46"/>
                    </a:lnTo>
                    <a:lnTo>
                      <a:pt x="0" y="7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246" name="Freeform 74"/>
              <p:cNvSpPr>
                <a:spLocks/>
              </p:cNvSpPr>
              <p:nvPr/>
            </p:nvSpPr>
            <p:spPr bwMode="auto">
              <a:xfrm>
                <a:off x="3460" y="3908"/>
                <a:ext cx="65" cy="72"/>
              </a:xfrm>
              <a:custGeom>
                <a:avLst/>
                <a:gdLst>
                  <a:gd name="T0" fmla="*/ 32 w 65"/>
                  <a:gd name="T1" fmla="*/ 72 h 72"/>
                  <a:gd name="T2" fmla="*/ 0 w 65"/>
                  <a:gd name="T3" fmla="*/ 0 h 72"/>
                  <a:gd name="T4" fmla="*/ 32 w 65"/>
                  <a:gd name="T5" fmla="*/ 26 h 72"/>
                  <a:gd name="T6" fmla="*/ 65 w 65"/>
                  <a:gd name="T7" fmla="*/ 0 h 72"/>
                  <a:gd name="T8" fmla="*/ 32 w 65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72"/>
                  <a:gd name="T17" fmla="*/ 65 w 6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72">
                    <a:moveTo>
                      <a:pt x="32" y="72"/>
                    </a:moveTo>
                    <a:lnTo>
                      <a:pt x="0" y="0"/>
                    </a:lnTo>
                    <a:lnTo>
                      <a:pt x="32" y="26"/>
                    </a:lnTo>
                    <a:lnTo>
                      <a:pt x="65" y="0"/>
                    </a:lnTo>
                    <a:lnTo>
                      <a:pt x="32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247" name="Line 75"/>
              <p:cNvSpPr>
                <a:spLocks noChangeShapeType="1"/>
              </p:cNvSpPr>
              <p:nvPr/>
            </p:nvSpPr>
            <p:spPr bwMode="auto">
              <a:xfrm>
                <a:off x="3492" y="3228"/>
                <a:ext cx="1" cy="70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6238" name="Rectangle 76"/>
            <p:cNvSpPr>
              <a:spLocks noChangeArrowheads="1"/>
            </p:cNvSpPr>
            <p:nvPr/>
          </p:nvSpPr>
          <p:spPr bwMode="auto">
            <a:xfrm>
              <a:off x="3519" y="3503"/>
              <a:ext cx="3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60</a:t>
              </a:r>
              <a:r>
                <a:rPr lang="en-US" sz="1500">
                  <a:solidFill>
                    <a:srgbClr val="000000"/>
                  </a:solidFill>
                  <a:latin typeface="Arial Rounded MT Bold" pitchFamily="34" charset="0"/>
                </a:rPr>
                <a:t> </a:t>
              </a:r>
              <a:r>
                <a:rPr lang="en-US" sz="1500">
                  <a:solidFill>
                    <a:srgbClr val="000000"/>
                  </a:solidFill>
                  <a:latin typeface="Symbol" pitchFamily="18" charset="2"/>
                </a:rPr>
                <a:t>m</a:t>
              </a:r>
              <a:r>
                <a:rPr lang="en-US" sz="1500">
                  <a:solidFill>
                    <a:srgbClr val="000000"/>
                  </a:solidFill>
                </a:rPr>
                <a:t>m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6239" name="Rectangle 77"/>
            <p:cNvSpPr>
              <a:spLocks noChangeArrowheads="1"/>
            </p:cNvSpPr>
            <p:nvPr/>
          </p:nvSpPr>
          <p:spPr bwMode="auto">
            <a:xfrm>
              <a:off x="3852" y="3457"/>
              <a:ext cx="8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AA0000"/>
                  </a:solidFill>
                </a:rPr>
                <a:t>Hypereutectoid </a:t>
              </a:r>
              <a:endParaRPr lang="en-US"/>
            </a:p>
          </p:txBody>
        </p:sp>
        <p:sp>
          <p:nvSpPr>
            <p:cNvPr id="46240" name="Rectangle 78"/>
            <p:cNvSpPr>
              <a:spLocks noChangeArrowheads="1"/>
            </p:cNvSpPr>
            <p:nvPr/>
          </p:nvSpPr>
          <p:spPr bwMode="auto">
            <a:xfrm>
              <a:off x="4140" y="3594"/>
              <a:ext cx="25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AA0000"/>
                  </a:solidFill>
                </a:rPr>
                <a:t>steel</a:t>
              </a:r>
              <a:endParaRPr lang="en-US"/>
            </a:p>
          </p:txBody>
        </p:sp>
        <p:pic>
          <p:nvPicPr>
            <p:cNvPr id="46241" name="Picture 7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69" y="3169"/>
              <a:ext cx="1024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242" name="Line 80"/>
            <p:cNvSpPr>
              <a:spLocks noChangeShapeType="1"/>
            </p:cNvSpPr>
            <p:nvPr/>
          </p:nvSpPr>
          <p:spPr bwMode="auto">
            <a:xfrm flipH="1" flipV="1">
              <a:off x="3209" y="3565"/>
              <a:ext cx="551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43" name="Line 81"/>
            <p:cNvSpPr>
              <a:spLocks noChangeShapeType="1"/>
            </p:cNvSpPr>
            <p:nvPr/>
          </p:nvSpPr>
          <p:spPr bwMode="auto">
            <a:xfrm flipV="1">
              <a:off x="1984" y="3490"/>
              <a:ext cx="505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44" name="Text Box 82"/>
            <p:cNvSpPr txBox="1">
              <a:spLocks noChangeArrowheads="1"/>
            </p:cNvSpPr>
            <p:nvPr/>
          </p:nvSpPr>
          <p:spPr bwMode="auto">
            <a:xfrm>
              <a:off x="1400" y="3759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pearlite</a:t>
              </a:r>
            </a:p>
          </p:txBody>
        </p:sp>
      </p:grpSp>
      <p:grpSp>
        <p:nvGrpSpPr>
          <p:cNvPr id="46097" name="Group 101"/>
          <p:cNvGrpSpPr>
            <a:grpSpLocks/>
          </p:cNvGrpSpPr>
          <p:nvPr/>
        </p:nvGrpSpPr>
        <p:grpSpPr bwMode="auto">
          <a:xfrm>
            <a:off x="2168525" y="3743325"/>
            <a:ext cx="4383088" cy="312738"/>
            <a:chOff x="1366" y="2430"/>
            <a:chExt cx="2761" cy="197"/>
          </a:xfrm>
        </p:grpSpPr>
        <p:sp>
          <p:nvSpPr>
            <p:cNvPr id="46232" name="Line 98"/>
            <p:cNvSpPr>
              <a:spLocks noChangeShapeType="1"/>
            </p:cNvSpPr>
            <p:nvPr/>
          </p:nvSpPr>
          <p:spPr bwMode="auto">
            <a:xfrm>
              <a:off x="1366" y="2430"/>
              <a:ext cx="504" cy="1"/>
            </a:xfrm>
            <a:prstGeom prst="line">
              <a:avLst/>
            </a:prstGeom>
            <a:noFill/>
            <a:ln w="31750">
              <a:solidFill>
                <a:srgbClr val="00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233" name="Rectangle 99"/>
            <p:cNvSpPr>
              <a:spLocks noChangeArrowheads="1"/>
            </p:cNvSpPr>
            <p:nvPr/>
          </p:nvSpPr>
          <p:spPr bwMode="auto">
            <a:xfrm>
              <a:off x="1483" y="2435"/>
              <a:ext cx="1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solidFill>
                    <a:srgbClr val="00CCCC"/>
                  </a:solidFill>
                </a:rPr>
                <a:t>R</a:t>
              </a:r>
              <a:endParaRPr lang="en-US"/>
            </a:p>
          </p:txBody>
        </p:sp>
        <p:sp>
          <p:nvSpPr>
            <p:cNvPr id="46234" name="Rectangle 100"/>
            <p:cNvSpPr>
              <a:spLocks noChangeArrowheads="1"/>
            </p:cNvSpPr>
            <p:nvPr/>
          </p:nvSpPr>
          <p:spPr bwMode="auto">
            <a:xfrm>
              <a:off x="2000" y="2435"/>
              <a:ext cx="1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solidFill>
                    <a:srgbClr val="DD0000"/>
                  </a:solidFill>
                </a:rPr>
                <a:t>S</a:t>
              </a:r>
              <a:endParaRPr lang="en-US">
                <a:solidFill>
                  <a:srgbClr val="DD0000"/>
                </a:solidFill>
              </a:endParaRPr>
            </a:p>
          </p:txBody>
        </p:sp>
        <p:sp>
          <p:nvSpPr>
            <p:cNvPr id="46235" name="Line 97"/>
            <p:cNvSpPr>
              <a:spLocks noChangeShapeType="1"/>
            </p:cNvSpPr>
            <p:nvPr/>
          </p:nvSpPr>
          <p:spPr bwMode="auto">
            <a:xfrm>
              <a:off x="1851" y="2430"/>
              <a:ext cx="2276" cy="1"/>
            </a:xfrm>
            <a:prstGeom prst="line">
              <a:avLst/>
            </a:prstGeom>
            <a:noFill/>
            <a:ln w="31750">
              <a:solidFill>
                <a:srgbClr val="DD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107"/>
          <p:cNvGrpSpPr>
            <a:grpSpLocks/>
          </p:cNvGrpSpPr>
          <p:nvPr/>
        </p:nvGrpSpPr>
        <p:grpSpPr bwMode="auto">
          <a:xfrm>
            <a:off x="447675" y="3697288"/>
            <a:ext cx="2554288" cy="2174875"/>
            <a:chOff x="262" y="2417"/>
            <a:chExt cx="1609" cy="1370"/>
          </a:xfrm>
        </p:grpSpPr>
        <p:sp>
          <p:nvSpPr>
            <p:cNvPr id="46175" name="Rectangle 108"/>
            <p:cNvSpPr>
              <a:spLocks noChangeArrowheads="1"/>
            </p:cNvSpPr>
            <p:nvPr/>
          </p:nvSpPr>
          <p:spPr bwMode="auto">
            <a:xfrm>
              <a:off x="268" y="3437"/>
              <a:ext cx="1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600">
                  <a:solidFill>
                    <a:srgbClr val="00CCCC"/>
                  </a:solidFill>
                </a:rPr>
                <a:t>w</a:t>
              </a:r>
              <a:endParaRPr lang="en-US"/>
            </a:p>
          </p:txBody>
        </p:sp>
        <p:sp>
          <p:nvSpPr>
            <p:cNvPr id="46176" name="Rectangle 109"/>
            <p:cNvSpPr>
              <a:spLocks noChangeArrowheads="1"/>
            </p:cNvSpPr>
            <p:nvPr/>
          </p:nvSpPr>
          <p:spPr bwMode="auto">
            <a:xfrm>
              <a:off x="373" y="3450"/>
              <a:ext cx="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CCCC"/>
                  </a:solidFill>
                  <a:latin typeface="Symbol" pitchFamily="18" charset="2"/>
                </a:rPr>
                <a:t>a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6177" name="Rectangle 110"/>
            <p:cNvSpPr>
              <a:spLocks noChangeArrowheads="1"/>
            </p:cNvSpPr>
            <p:nvPr/>
          </p:nvSpPr>
          <p:spPr bwMode="auto">
            <a:xfrm>
              <a:off x="458" y="3437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9933FF"/>
                  </a:solidFill>
                  <a:latin typeface="Arial Rounded MT Bold" pitchFamily="34" charset="0"/>
                </a:rPr>
                <a:t>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6178" name="Rectangle 111"/>
            <p:cNvSpPr>
              <a:spLocks noChangeArrowheads="1"/>
            </p:cNvSpPr>
            <p:nvPr/>
          </p:nvSpPr>
          <p:spPr bwMode="auto">
            <a:xfrm>
              <a:off x="491" y="3437"/>
              <a:ext cx="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=</a:t>
              </a:r>
              <a:endParaRPr lang="en-US"/>
            </a:p>
          </p:txBody>
        </p:sp>
        <p:sp>
          <p:nvSpPr>
            <p:cNvPr id="46179" name="Rectangle 112"/>
            <p:cNvSpPr>
              <a:spLocks noChangeArrowheads="1"/>
            </p:cNvSpPr>
            <p:nvPr/>
          </p:nvSpPr>
          <p:spPr bwMode="auto">
            <a:xfrm>
              <a:off x="569" y="3437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AA0000"/>
                  </a:solidFill>
                </a:rPr>
                <a:t>S</a:t>
              </a:r>
              <a:endParaRPr lang="en-US"/>
            </a:p>
          </p:txBody>
        </p:sp>
        <p:sp>
          <p:nvSpPr>
            <p:cNvPr id="46180" name="Rectangle 113"/>
            <p:cNvSpPr>
              <a:spLocks noChangeArrowheads="1"/>
            </p:cNvSpPr>
            <p:nvPr/>
          </p:nvSpPr>
          <p:spPr bwMode="auto">
            <a:xfrm>
              <a:off x="654" y="3437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/(</a:t>
              </a:r>
              <a:endParaRPr lang="en-US"/>
            </a:p>
          </p:txBody>
        </p:sp>
        <p:sp>
          <p:nvSpPr>
            <p:cNvPr id="46181" name="Rectangle 114"/>
            <p:cNvSpPr>
              <a:spLocks noChangeArrowheads="1"/>
            </p:cNvSpPr>
            <p:nvPr/>
          </p:nvSpPr>
          <p:spPr bwMode="auto">
            <a:xfrm>
              <a:off x="739" y="343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CCCC"/>
                  </a:solidFill>
                </a:rPr>
                <a:t>R</a:t>
              </a:r>
              <a:endParaRPr lang="en-US"/>
            </a:p>
          </p:txBody>
        </p:sp>
        <p:sp>
          <p:nvSpPr>
            <p:cNvPr id="46182" name="Rectangle 115"/>
            <p:cNvSpPr>
              <a:spLocks noChangeArrowheads="1"/>
            </p:cNvSpPr>
            <p:nvPr/>
          </p:nvSpPr>
          <p:spPr bwMode="auto">
            <a:xfrm>
              <a:off x="843" y="3437"/>
              <a:ext cx="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+</a:t>
              </a:r>
              <a:endParaRPr lang="en-US"/>
            </a:p>
          </p:txBody>
        </p:sp>
        <p:sp>
          <p:nvSpPr>
            <p:cNvPr id="46183" name="Rectangle 116"/>
            <p:cNvSpPr>
              <a:spLocks noChangeArrowheads="1"/>
            </p:cNvSpPr>
            <p:nvPr/>
          </p:nvSpPr>
          <p:spPr bwMode="auto">
            <a:xfrm>
              <a:off x="921" y="3437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AA0000"/>
                  </a:solidFill>
                </a:rPr>
                <a:t>S</a:t>
              </a:r>
              <a:endParaRPr lang="en-US"/>
            </a:p>
          </p:txBody>
        </p:sp>
        <p:sp>
          <p:nvSpPr>
            <p:cNvPr id="46184" name="Rectangle 117"/>
            <p:cNvSpPr>
              <a:spLocks noChangeArrowheads="1"/>
            </p:cNvSpPr>
            <p:nvPr/>
          </p:nvSpPr>
          <p:spPr bwMode="auto">
            <a:xfrm>
              <a:off x="1006" y="3437"/>
              <a:ext cx="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46185" name="Rectangle 118"/>
            <p:cNvSpPr>
              <a:spLocks noChangeArrowheads="1"/>
            </p:cNvSpPr>
            <p:nvPr/>
          </p:nvSpPr>
          <p:spPr bwMode="auto">
            <a:xfrm>
              <a:off x="262" y="3614"/>
              <a:ext cx="1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600">
                  <a:solidFill>
                    <a:srgbClr val="AA0000"/>
                  </a:solidFill>
                </a:rPr>
                <a:t>w</a:t>
              </a:r>
              <a:endParaRPr lang="en-US"/>
            </a:p>
          </p:txBody>
        </p:sp>
        <p:sp>
          <p:nvSpPr>
            <p:cNvPr id="46186" name="Rectangle 119"/>
            <p:cNvSpPr>
              <a:spLocks noChangeArrowheads="1"/>
            </p:cNvSpPr>
            <p:nvPr/>
          </p:nvSpPr>
          <p:spPr bwMode="auto">
            <a:xfrm>
              <a:off x="366" y="3672"/>
              <a:ext cx="21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AA0000"/>
                  </a:solidFill>
                </a:rPr>
                <a:t>Fe</a:t>
              </a:r>
              <a:r>
                <a:rPr lang="en-US" sz="1200" baseline="-25000">
                  <a:solidFill>
                    <a:srgbClr val="AA0000"/>
                  </a:solidFill>
                </a:rPr>
                <a:t>3</a:t>
              </a:r>
              <a:r>
                <a:rPr lang="en-US" sz="1200">
                  <a:solidFill>
                    <a:srgbClr val="AA0000"/>
                  </a:solidFill>
                </a:rPr>
                <a:t>C</a:t>
              </a:r>
              <a:endParaRPr lang="en-US"/>
            </a:p>
          </p:txBody>
        </p:sp>
        <p:sp>
          <p:nvSpPr>
            <p:cNvPr id="46187" name="Rectangle 120"/>
            <p:cNvSpPr>
              <a:spLocks noChangeArrowheads="1"/>
            </p:cNvSpPr>
            <p:nvPr/>
          </p:nvSpPr>
          <p:spPr bwMode="auto">
            <a:xfrm>
              <a:off x="595" y="3614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9933FF"/>
                  </a:solidFill>
                  <a:latin typeface="Arial Rounded MT Bold" pitchFamily="34" charset="0"/>
                </a:rPr>
                <a:t>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6188" name="Rectangle 121"/>
            <p:cNvSpPr>
              <a:spLocks noChangeArrowheads="1"/>
            </p:cNvSpPr>
            <p:nvPr/>
          </p:nvSpPr>
          <p:spPr bwMode="auto">
            <a:xfrm>
              <a:off x="628" y="3614"/>
              <a:ext cx="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=</a:t>
              </a:r>
              <a:endParaRPr lang="en-US"/>
            </a:p>
          </p:txBody>
        </p:sp>
        <p:sp>
          <p:nvSpPr>
            <p:cNvPr id="46189" name="Rectangle 122"/>
            <p:cNvSpPr>
              <a:spLocks noChangeArrowheads="1"/>
            </p:cNvSpPr>
            <p:nvPr/>
          </p:nvSpPr>
          <p:spPr bwMode="auto">
            <a:xfrm>
              <a:off x="706" y="3614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(1-</a:t>
              </a:r>
              <a:endParaRPr lang="en-US"/>
            </a:p>
          </p:txBody>
        </p:sp>
        <p:sp>
          <p:nvSpPr>
            <p:cNvPr id="46190" name="Rectangle 123"/>
            <p:cNvSpPr>
              <a:spLocks noChangeArrowheads="1"/>
            </p:cNvSpPr>
            <p:nvPr/>
          </p:nvSpPr>
          <p:spPr bwMode="auto">
            <a:xfrm>
              <a:off x="870" y="3614"/>
              <a:ext cx="1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600">
                  <a:solidFill>
                    <a:srgbClr val="00CCCC"/>
                  </a:solidFill>
                </a:rPr>
                <a:t>w</a:t>
              </a:r>
              <a:endParaRPr lang="en-US"/>
            </a:p>
          </p:txBody>
        </p:sp>
        <p:sp>
          <p:nvSpPr>
            <p:cNvPr id="46191" name="Rectangle 124"/>
            <p:cNvSpPr>
              <a:spLocks noChangeArrowheads="1"/>
            </p:cNvSpPr>
            <p:nvPr/>
          </p:nvSpPr>
          <p:spPr bwMode="auto">
            <a:xfrm>
              <a:off x="981" y="3626"/>
              <a:ext cx="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CCCC"/>
                  </a:solidFill>
                  <a:latin typeface="Symbol" pitchFamily="18" charset="2"/>
                </a:rPr>
                <a:t>a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6192" name="Rectangle 125"/>
            <p:cNvSpPr>
              <a:spLocks noChangeArrowheads="1"/>
            </p:cNvSpPr>
            <p:nvPr/>
          </p:nvSpPr>
          <p:spPr bwMode="auto">
            <a:xfrm>
              <a:off x="1066" y="3614"/>
              <a:ext cx="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46193" name="Rectangle 126"/>
            <p:cNvSpPr>
              <a:spLocks noChangeArrowheads="1"/>
            </p:cNvSpPr>
            <p:nvPr/>
          </p:nvSpPr>
          <p:spPr bwMode="auto">
            <a:xfrm>
              <a:off x="922" y="3241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600">
                  <a:solidFill>
                    <a:srgbClr val="777777"/>
                  </a:solidFill>
                </a:rPr>
                <a:t>w</a:t>
              </a:r>
              <a:endParaRPr lang="en-US"/>
            </a:p>
          </p:txBody>
        </p:sp>
        <p:sp>
          <p:nvSpPr>
            <p:cNvPr id="46194" name="Rectangle 127"/>
            <p:cNvSpPr>
              <a:spLocks noChangeArrowheads="1"/>
            </p:cNvSpPr>
            <p:nvPr/>
          </p:nvSpPr>
          <p:spPr bwMode="auto">
            <a:xfrm>
              <a:off x="1027" y="3300"/>
              <a:ext cx="31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777777"/>
                  </a:solidFill>
                </a:rPr>
                <a:t>pearlite</a:t>
              </a:r>
              <a:endParaRPr lang="en-US"/>
            </a:p>
          </p:txBody>
        </p:sp>
        <p:sp>
          <p:nvSpPr>
            <p:cNvPr id="46195" name="Rectangle 128"/>
            <p:cNvSpPr>
              <a:spLocks noChangeArrowheads="1"/>
            </p:cNvSpPr>
            <p:nvPr/>
          </p:nvSpPr>
          <p:spPr bwMode="auto">
            <a:xfrm>
              <a:off x="1400" y="3241"/>
              <a:ext cx="11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6196" name="Rectangle 129"/>
            <p:cNvSpPr>
              <a:spLocks noChangeArrowheads="1"/>
            </p:cNvSpPr>
            <p:nvPr/>
          </p:nvSpPr>
          <p:spPr bwMode="auto">
            <a:xfrm>
              <a:off x="1511" y="3241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600">
                  <a:solidFill>
                    <a:srgbClr val="9966FF"/>
                  </a:solidFill>
                </a:rPr>
                <a:t>w</a:t>
              </a:r>
              <a:endParaRPr lang="en-US"/>
            </a:p>
          </p:txBody>
        </p:sp>
        <p:sp>
          <p:nvSpPr>
            <p:cNvPr id="46197" name="Rectangle 130"/>
            <p:cNvSpPr>
              <a:spLocks noChangeArrowheads="1"/>
            </p:cNvSpPr>
            <p:nvPr/>
          </p:nvSpPr>
          <p:spPr bwMode="auto">
            <a:xfrm>
              <a:off x="1615" y="3254"/>
              <a:ext cx="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9966FF"/>
                  </a:solidFill>
                  <a:latin typeface="Symbol" pitchFamily="18" charset="2"/>
                </a:rPr>
                <a:t>g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6198" name="Rectangle 131"/>
            <p:cNvSpPr>
              <a:spLocks noChangeArrowheads="1"/>
            </p:cNvSpPr>
            <p:nvPr/>
          </p:nvSpPr>
          <p:spPr bwMode="auto">
            <a:xfrm>
              <a:off x="922" y="3136"/>
              <a:ext cx="3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777777"/>
                  </a:solidFill>
                </a:rPr>
                <a:t>pearlite</a:t>
              </a:r>
              <a:endParaRPr lang="en-US"/>
            </a:p>
          </p:txBody>
        </p:sp>
        <p:grpSp>
          <p:nvGrpSpPr>
            <p:cNvPr id="46199" name="Group 132"/>
            <p:cNvGrpSpPr>
              <a:grpSpLocks/>
            </p:cNvGrpSpPr>
            <p:nvPr/>
          </p:nvGrpSpPr>
          <p:grpSpPr bwMode="auto">
            <a:xfrm>
              <a:off x="700" y="2417"/>
              <a:ext cx="1171" cy="654"/>
              <a:chOff x="700" y="2397"/>
              <a:chExt cx="1171" cy="654"/>
            </a:xfrm>
          </p:grpSpPr>
          <p:sp>
            <p:nvSpPr>
              <p:cNvPr id="46227" name="Oval 133"/>
              <p:cNvSpPr>
                <a:spLocks noChangeArrowheads="1"/>
              </p:cNvSpPr>
              <p:nvPr/>
            </p:nvSpPr>
            <p:spPr bwMode="auto">
              <a:xfrm>
                <a:off x="1818" y="2397"/>
                <a:ext cx="53" cy="59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8" name="Line 134"/>
              <p:cNvSpPr>
                <a:spLocks noChangeShapeType="1"/>
              </p:cNvSpPr>
              <p:nvPr/>
            </p:nvSpPr>
            <p:spPr bwMode="auto">
              <a:xfrm flipV="1">
                <a:off x="700" y="2717"/>
                <a:ext cx="798" cy="33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6229" name="Group 135"/>
              <p:cNvGrpSpPr>
                <a:grpSpLocks/>
              </p:cNvGrpSpPr>
              <p:nvPr/>
            </p:nvGrpSpPr>
            <p:grpSpPr bwMode="auto">
              <a:xfrm>
                <a:off x="1498" y="2449"/>
                <a:ext cx="327" cy="268"/>
                <a:chOff x="1498" y="2449"/>
                <a:chExt cx="327" cy="268"/>
              </a:xfrm>
            </p:grpSpPr>
            <p:sp>
              <p:nvSpPr>
                <p:cNvPr id="46230" name="Freeform 136"/>
                <p:cNvSpPr>
                  <a:spLocks/>
                </p:cNvSpPr>
                <p:nvPr/>
              </p:nvSpPr>
              <p:spPr bwMode="auto">
                <a:xfrm>
                  <a:off x="1772" y="2449"/>
                  <a:ext cx="53" cy="53"/>
                </a:xfrm>
                <a:custGeom>
                  <a:avLst/>
                  <a:gdLst>
                    <a:gd name="T0" fmla="*/ 53 w 53"/>
                    <a:gd name="T1" fmla="*/ 0 h 53"/>
                    <a:gd name="T2" fmla="*/ 46 w 53"/>
                    <a:gd name="T3" fmla="*/ 53 h 53"/>
                    <a:gd name="T4" fmla="*/ 33 w 53"/>
                    <a:gd name="T5" fmla="*/ 20 h 53"/>
                    <a:gd name="T6" fmla="*/ 0 w 53"/>
                    <a:gd name="T7" fmla="*/ 0 h 53"/>
                    <a:gd name="T8" fmla="*/ 53 w 53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53"/>
                    <a:gd name="T17" fmla="*/ 53 w 53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53">
                      <a:moveTo>
                        <a:pt x="53" y="0"/>
                      </a:moveTo>
                      <a:lnTo>
                        <a:pt x="46" y="53"/>
                      </a:lnTo>
                      <a:lnTo>
                        <a:pt x="33" y="20"/>
                      </a:lnTo>
                      <a:lnTo>
                        <a:pt x="0" y="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3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1498" y="2469"/>
                  <a:ext cx="307" cy="24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46200" name="Freeform 138"/>
            <p:cNvSpPr>
              <a:spLocks/>
            </p:cNvSpPr>
            <p:nvPr/>
          </p:nvSpPr>
          <p:spPr bwMode="auto">
            <a:xfrm>
              <a:off x="772" y="3071"/>
              <a:ext cx="144" cy="235"/>
            </a:xfrm>
            <a:custGeom>
              <a:avLst/>
              <a:gdLst>
                <a:gd name="T0" fmla="*/ 0 w 144"/>
                <a:gd name="T1" fmla="*/ 6 h 235"/>
                <a:gd name="T2" fmla="*/ 13 w 144"/>
                <a:gd name="T3" fmla="*/ 0 h 235"/>
                <a:gd name="T4" fmla="*/ 33 w 144"/>
                <a:gd name="T5" fmla="*/ 6 h 235"/>
                <a:gd name="T6" fmla="*/ 52 w 144"/>
                <a:gd name="T7" fmla="*/ 26 h 235"/>
                <a:gd name="T8" fmla="*/ 78 w 144"/>
                <a:gd name="T9" fmla="*/ 58 h 235"/>
                <a:gd name="T10" fmla="*/ 91 w 144"/>
                <a:gd name="T11" fmla="*/ 85 h 235"/>
                <a:gd name="T12" fmla="*/ 98 w 144"/>
                <a:gd name="T13" fmla="*/ 104 h 235"/>
                <a:gd name="T14" fmla="*/ 111 w 144"/>
                <a:gd name="T15" fmla="*/ 124 h 235"/>
                <a:gd name="T16" fmla="*/ 124 w 144"/>
                <a:gd name="T17" fmla="*/ 137 h 235"/>
                <a:gd name="T18" fmla="*/ 144 w 144"/>
                <a:gd name="T19" fmla="*/ 144 h 235"/>
                <a:gd name="T20" fmla="*/ 131 w 144"/>
                <a:gd name="T21" fmla="*/ 150 h 235"/>
                <a:gd name="T22" fmla="*/ 118 w 144"/>
                <a:gd name="T23" fmla="*/ 163 h 235"/>
                <a:gd name="T24" fmla="*/ 111 w 144"/>
                <a:gd name="T25" fmla="*/ 183 h 235"/>
                <a:gd name="T26" fmla="*/ 111 w 144"/>
                <a:gd name="T27" fmla="*/ 209 h 235"/>
                <a:gd name="T28" fmla="*/ 104 w 144"/>
                <a:gd name="T29" fmla="*/ 229 h 235"/>
                <a:gd name="T30" fmla="*/ 98 w 144"/>
                <a:gd name="T31" fmla="*/ 235 h 235"/>
                <a:gd name="T32" fmla="*/ 98 w 144"/>
                <a:gd name="T33" fmla="*/ 235 h 2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4"/>
                <a:gd name="T52" fmla="*/ 0 h 235"/>
                <a:gd name="T53" fmla="*/ 144 w 144"/>
                <a:gd name="T54" fmla="*/ 235 h 2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4" h="235">
                  <a:moveTo>
                    <a:pt x="0" y="6"/>
                  </a:moveTo>
                  <a:lnTo>
                    <a:pt x="13" y="0"/>
                  </a:lnTo>
                  <a:lnTo>
                    <a:pt x="33" y="6"/>
                  </a:lnTo>
                  <a:lnTo>
                    <a:pt x="52" y="26"/>
                  </a:lnTo>
                  <a:lnTo>
                    <a:pt x="78" y="58"/>
                  </a:lnTo>
                  <a:lnTo>
                    <a:pt x="91" y="85"/>
                  </a:lnTo>
                  <a:lnTo>
                    <a:pt x="98" y="104"/>
                  </a:lnTo>
                  <a:lnTo>
                    <a:pt x="111" y="124"/>
                  </a:lnTo>
                  <a:lnTo>
                    <a:pt x="124" y="137"/>
                  </a:lnTo>
                  <a:lnTo>
                    <a:pt x="144" y="144"/>
                  </a:lnTo>
                  <a:lnTo>
                    <a:pt x="131" y="150"/>
                  </a:lnTo>
                  <a:lnTo>
                    <a:pt x="118" y="163"/>
                  </a:lnTo>
                  <a:lnTo>
                    <a:pt x="111" y="183"/>
                  </a:lnTo>
                  <a:lnTo>
                    <a:pt x="111" y="209"/>
                  </a:lnTo>
                  <a:lnTo>
                    <a:pt x="104" y="229"/>
                  </a:lnTo>
                  <a:lnTo>
                    <a:pt x="98" y="235"/>
                  </a:lnTo>
                </a:path>
              </a:pathLst>
            </a:custGeom>
            <a:noFill/>
            <a:ln w="20638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6201" name="Group 139"/>
            <p:cNvGrpSpPr>
              <a:grpSpLocks/>
            </p:cNvGrpSpPr>
            <p:nvPr/>
          </p:nvGrpSpPr>
          <p:grpSpPr bwMode="auto">
            <a:xfrm>
              <a:off x="494" y="3074"/>
              <a:ext cx="368" cy="366"/>
              <a:chOff x="494" y="3074"/>
              <a:chExt cx="368" cy="366"/>
            </a:xfrm>
          </p:grpSpPr>
          <p:grpSp>
            <p:nvGrpSpPr>
              <p:cNvPr id="46202" name="Group 140"/>
              <p:cNvGrpSpPr>
                <a:grpSpLocks/>
              </p:cNvGrpSpPr>
              <p:nvPr/>
            </p:nvGrpSpPr>
            <p:grpSpPr bwMode="auto">
              <a:xfrm>
                <a:off x="494" y="3074"/>
                <a:ext cx="368" cy="366"/>
                <a:chOff x="494" y="3074"/>
                <a:chExt cx="368" cy="366"/>
              </a:xfrm>
            </p:grpSpPr>
            <p:sp>
              <p:nvSpPr>
                <p:cNvPr id="46204" name="Oval 141"/>
                <p:cNvSpPr>
                  <a:spLocks noChangeArrowheads="1"/>
                </p:cNvSpPr>
                <p:nvPr/>
              </p:nvSpPr>
              <p:spPr bwMode="auto">
                <a:xfrm>
                  <a:off x="494" y="3074"/>
                  <a:ext cx="366" cy="366"/>
                </a:xfrm>
                <a:prstGeom prst="ellipse">
                  <a:avLst/>
                </a:prstGeom>
                <a:solidFill>
                  <a:srgbClr val="00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05" name="Freeform 142"/>
                <p:cNvSpPr>
                  <a:spLocks/>
                </p:cNvSpPr>
                <p:nvPr/>
              </p:nvSpPr>
              <p:spPr bwMode="auto">
                <a:xfrm>
                  <a:off x="529" y="3127"/>
                  <a:ext cx="32" cy="92"/>
                </a:xfrm>
                <a:custGeom>
                  <a:avLst/>
                  <a:gdLst>
                    <a:gd name="T0" fmla="*/ 6 w 32"/>
                    <a:gd name="T1" fmla="*/ 20 h 92"/>
                    <a:gd name="T2" fmla="*/ 0 w 32"/>
                    <a:gd name="T3" fmla="*/ 85 h 92"/>
                    <a:gd name="T4" fmla="*/ 13 w 32"/>
                    <a:gd name="T5" fmla="*/ 92 h 92"/>
                    <a:gd name="T6" fmla="*/ 19 w 32"/>
                    <a:gd name="T7" fmla="*/ 92 h 92"/>
                    <a:gd name="T8" fmla="*/ 26 w 32"/>
                    <a:gd name="T9" fmla="*/ 59 h 92"/>
                    <a:gd name="T10" fmla="*/ 32 w 32"/>
                    <a:gd name="T11" fmla="*/ 0 h 92"/>
                    <a:gd name="T12" fmla="*/ 6 w 32"/>
                    <a:gd name="T13" fmla="*/ 20 h 92"/>
                    <a:gd name="T14" fmla="*/ 6 w 32"/>
                    <a:gd name="T15" fmla="*/ 20 h 9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"/>
                    <a:gd name="T25" fmla="*/ 0 h 92"/>
                    <a:gd name="T26" fmla="*/ 32 w 32"/>
                    <a:gd name="T27" fmla="*/ 92 h 9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" h="92">
                      <a:moveTo>
                        <a:pt x="6" y="20"/>
                      </a:moveTo>
                      <a:lnTo>
                        <a:pt x="0" y="85"/>
                      </a:lnTo>
                      <a:lnTo>
                        <a:pt x="13" y="92"/>
                      </a:lnTo>
                      <a:lnTo>
                        <a:pt x="19" y="92"/>
                      </a:lnTo>
                      <a:lnTo>
                        <a:pt x="26" y="59"/>
                      </a:lnTo>
                      <a:lnTo>
                        <a:pt x="32" y="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06" name="Freeform 143"/>
                <p:cNvSpPr>
                  <a:spLocks/>
                </p:cNvSpPr>
                <p:nvPr/>
              </p:nvSpPr>
              <p:spPr bwMode="auto">
                <a:xfrm>
                  <a:off x="581" y="3094"/>
                  <a:ext cx="26" cy="131"/>
                </a:xfrm>
                <a:custGeom>
                  <a:avLst/>
                  <a:gdLst>
                    <a:gd name="T0" fmla="*/ 0 w 26"/>
                    <a:gd name="T1" fmla="*/ 13 h 131"/>
                    <a:gd name="T2" fmla="*/ 0 w 26"/>
                    <a:gd name="T3" fmla="*/ 125 h 131"/>
                    <a:gd name="T4" fmla="*/ 7 w 26"/>
                    <a:gd name="T5" fmla="*/ 131 h 131"/>
                    <a:gd name="T6" fmla="*/ 13 w 26"/>
                    <a:gd name="T7" fmla="*/ 125 h 131"/>
                    <a:gd name="T8" fmla="*/ 26 w 26"/>
                    <a:gd name="T9" fmla="*/ 0 h 131"/>
                    <a:gd name="T10" fmla="*/ 0 w 26"/>
                    <a:gd name="T11" fmla="*/ 13 h 1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31"/>
                    <a:gd name="T20" fmla="*/ 26 w 26"/>
                    <a:gd name="T21" fmla="*/ 131 h 13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31">
                      <a:moveTo>
                        <a:pt x="0" y="13"/>
                      </a:moveTo>
                      <a:lnTo>
                        <a:pt x="0" y="125"/>
                      </a:lnTo>
                      <a:lnTo>
                        <a:pt x="7" y="131"/>
                      </a:lnTo>
                      <a:lnTo>
                        <a:pt x="13" y="125"/>
                      </a:lnTo>
                      <a:lnTo>
                        <a:pt x="26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07" name="Freeform 144"/>
                <p:cNvSpPr>
                  <a:spLocks/>
                </p:cNvSpPr>
                <p:nvPr/>
              </p:nvSpPr>
              <p:spPr bwMode="auto">
                <a:xfrm>
                  <a:off x="620" y="3081"/>
                  <a:ext cx="26" cy="157"/>
                </a:xfrm>
                <a:custGeom>
                  <a:avLst/>
                  <a:gdLst>
                    <a:gd name="T0" fmla="*/ 0 w 26"/>
                    <a:gd name="T1" fmla="*/ 0 h 157"/>
                    <a:gd name="T2" fmla="*/ 0 w 26"/>
                    <a:gd name="T3" fmla="*/ 144 h 157"/>
                    <a:gd name="T4" fmla="*/ 7 w 26"/>
                    <a:gd name="T5" fmla="*/ 157 h 157"/>
                    <a:gd name="T6" fmla="*/ 20 w 26"/>
                    <a:gd name="T7" fmla="*/ 151 h 157"/>
                    <a:gd name="T8" fmla="*/ 26 w 26"/>
                    <a:gd name="T9" fmla="*/ 124 h 157"/>
                    <a:gd name="T10" fmla="*/ 26 w 26"/>
                    <a:gd name="T11" fmla="*/ 0 h 157"/>
                    <a:gd name="T12" fmla="*/ 0 w 26"/>
                    <a:gd name="T13" fmla="*/ 0 h 1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57"/>
                    <a:gd name="T23" fmla="*/ 26 w 26"/>
                    <a:gd name="T24" fmla="*/ 157 h 1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57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7" y="157"/>
                      </a:lnTo>
                      <a:lnTo>
                        <a:pt x="20" y="151"/>
                      </a:lnTo>
                      <a:lnTo>
                        <a:pt x="26" y="124"/>
                      </a:lnTo>
                      <a:lnTo>
                        <a:pt x="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08" name="Freeform 145"/>
                <p:cNvSpPr>
                  <a:spLocks/>
                </p:cNvSpPr>
                <p:nvPr/>
              </p:nvSpPr>
              <p:spPr bwMode="auto">
                <a:xfrm>
                  <a:off x="666" y="3075"/>
                  <a:ext cx="46" cy="183"/>
                </a:xfrm>
                <a:custGeom>
                  <a:avLst/>
                  <a:gdLst>
                    <a:gd name="T0" fmla="*/ 0 w 46"/>
                    <a:gd name="T1" fmla="*/ 0 h 183"/>
                    <a:gd name="T2" fmla="*/ 0 w 46"/>
                    <a:gd name="T3" fmla="*/ 157 h 183"/>
                    <a:gd name="T4" fmla="*/ 0 w 46"/>
                    <a:gd name="T5" fmla="*/ 176 h 183"/>
                    <a:gd name="T6" fmla="*/ 13 w 46"/>
                    <a:gd name="T7" fmla="*/ 183 h 183"/>
                    <a:gd name="T8" fmla="*/ 26 w 46"/>
                    <a:gd name="T9" fmla="*/ 170 h 183"/>
                    <a:gd name="T10" fmla="*/ 46 w 46"/>
                    <a:gd name="T11" fmla="*/ 0 h 183"/>
                    <a:gd name="T12" fmla="*/ 0 w 46"/>
                    <a:gd name="T13" fmla="*/ 0 h 1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"/>
                    <a:gd name="T22" fmla="*/ 0 h 183"/>
                    <a:gd name="T23" fmla="*/ 46 w 46"/>
                    <a:gd name="T24" fmla="*/ 183 h 1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" h="183">
                      <a:moveTo>
                        <a:pt x="0" y="0"/>
                      </a:moveTo>
                      <a:lnTo>
                        <a:pt x="0" y="157"/>
                      </a:lnTo>
                      <a:lnTo>
                        <a:pt x="0" y="176"/>
                      </a:lnTo>
                      <a:lnTo>
                        <a:pt x="13" y="183"/>
                      </a:lnTo>
                      <a:lnTo>
                        <a:pt x="26" y="170"/>
                      </a:lnTo>
                      <a:lnTo>
                        <a:pt x="4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09" name="Freeform 146"/>
                <p:cNvSpPr>
                  <a:spLocks/>
                </p:cNvSpPr>
                <p:nvPr/>
              </p:nvSpPr>
              <p:spPr bwMode="auto">
                <a:xfrm>
                  <a:off x="725" y="3094"/>
                  <a:ext cx="59" cy="46"/>
                </a:xfrm>
                <a:custGeom>
                  <a:avLst/>
                  <a:gdLst>
                    <a:gd name="T0" fmla="*/ 39 w 59"/>
                    <a:gd name="T1" fmla="*/ 0 h 46"/>
                    <a:gd name="T2" fmla="*/ 7 w 59"/>
                    <a:gd name="T3" fmla="*/ 26 h 46"/>
                    <a:gd name="T4" fmla="*/ 0 w 59"/>
                    <a:gd name="T5" fmla="*/ 39 h 46"/>
                    <a:gd name="T6" fmla="*/ 7 w 59"/>
                    <a:gd name="T7" fmla="*/ 46 h 46"/>
                    <a:gd name="T8" fmla="*/ 20 w 59"/>
                    <a:gd name="T9" fmla="*/ 46 h 46"/>
                    <a:gd name="T10" fmla="*/ 59 w 59"/>
                    <a:gd name="T11" fmla="*/ 13 h 46"/>
                    <a:gd name="T12" fmla="*/ 39 w 59"/>
                    <a:gd name="T13" fmla="*/ 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9"/>
                    <a:gd name="T22" fmla="*/ 0 h 46"/>
                    <a:gd name="T23" fmla="*/ 59 w 59"/>
                    <a:gd name="T24" fmla="*/ 46 h 4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9" h="46">
                      <a:moveTo>
                        <a:pt x="39" y="0"/>
                      </a:moveTo>
                      <a:lnTo>
                        <a:pt x="7" y="26"/>
                      </a:lnTo>
                      <a:lnTo>
                        <a:pt x="0" y="39"/>
                      </a:lnTo>
                      <a:lnTo>
                        <a:pt x="7" y="46"/>
                      </a:lnTo>
                      <a:lnTo>
                        <a:pt x="20" y="46"/>
                      </a:lnTo>
                      <a:lnTo>
                        <a:pt x="59" y="1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10" name="Freeform 147"/>
                <p:cNvSpPr>
                  <a:spLocks/>
                </p:cNvSpPr>
                <p:nvPr/>
              </p:nvSpPr>
              <p:spPr bwMode="auto">
                <a:xfrm>
                  <a:off x="751" y="3120"/>
                  <a:ext cx="66" cy="53"/>
                </a:xfrm>
                <a:custGeom>
                  <a:avLst/>
                  <a:gdLst>
                    <a:gd name="T0" fmla="*/ 52 w 66"/>
                    <a:gd name="T1" fmla="*/ 0 h 53"/>
                    <a:gd name="T2" fmla="*/ 7 w 66"/>
                    <a:gd name="T3" fmla="*/ 33 h 53"/>
                    <a:gd name="T4" fmla="*/ 0 w 66"/>
                    <a:gd name="T5" fmla="*/ 46 h 53"/>
                    <a:gd name="T6" fmla="*/ 7 w 66"/>
                    <a:gd name="T7" fmla="*/ 53 h 53"/>
                    <a:gd name="T8" fmla="*/ 46 w 66"/>
                    <a:gd name="T9" fmla="*/ 40 h 53"/>
                    <a:gd name="T10" fmla="*/ 66 w 66"/>
                    <a:gd name="T11" fmla="*/ 20 h 53"/>
                    <a:gd name="T12" fmla="*/ 52 w 66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"/>
                    <a:gd name="T22" fmla="*/ 0 h 53"/>
                    <a:gd name="T23" fmla="*/ 66 w 66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" h="53">
                      <a:moveTo>
                        <a:pt x="52" y="0"/>
                      </a:moveTo>
                      <a:lnTo>
                        <a:pt x="7" y="33"/>
                      </a:lnTo>
                      <a:lnTo>
                        <a:pt x="0" y="46"/>
                      </a:lnTo>
                      <a:lnTo>
                        <a:pt x="7" y="53"/>
                      </a:lnTo>
                      <a:lnTo>
                        <a:pt x="46" y="40"/>
                      </a:lnTo>
                      <a:lnTo>
                        <a:pt x="66" y="2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11" name="Freeform 148"/>
                <p:cNvSpPr>
                  <a:spLocks/>
                </p:cNvSpPr>
                <p:nvPr/>
              </p:nvSpPr>
              <p:spPr bwMode="auto">
                <a:xfrm>
                  <a:off x="758" y="3153"/>
                  <a:ext cx="85" cy="66"/>
                </a:xfrm>
                <a:custGeom>
                  <a:avLst/>
                  <a:gdLst>
                    <a:gd name="T0" fmla="*/ 72 w 85"/>
                    <a:gd name="T1" fmla="*/ 0 h 66"/>
                    <a:gd name="T2" fmla="*/ 6 w 85"/>
                    <a:gd name="T3" fmla="*/ 39 h 66"/>
                    <a:gd name="T4" fmla="*/ 0 w 85"/>
                    <a:gd name="T5" fmla="*/ 52 h 66"/>
                    <a:gd name="T6" fmla="*/ 0 w 85"/>
                    <a:gd name="T7" fmla="*/ 59 h 66"/>
                    <a:gd name="T8" fmla="*/ 19 w 85"/>
                    <a:gd name="T9" fmla="*/ 66 h 66"/>
                    <a:gd name="T10" fmla="*/ 85 w 85"/>
                    <a:gd name="T11" fmla="*/ 26 h 66"/>
                    <a:gd name="T12" fmla="*/ 72 w 85"/>
                    <a:gd name="T13" fmla="*/ 0 h 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5"/>
                    <a:gd name="T22" fmla="*/ 0 h 66"/>
                    <a:gd name="T23" fmla="*/ 85 w 85"/>
                    <a:gd name="T24" fmla="*/ 66 h 6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5" h="66">
                      <a:moveTo>
                        <a:pt x="72" y="0"/>
                      </a:moveTo>
                      <a:lnTo>
                        <a:pt x="6" y="39"/>
                      </a:lnTo>
                      <a:lnTo>
                        <a:pt x="0" y="52"/>
                      </a:lnTo>
                      <a:lnTo>
                        <a:pt x="0" y="59"/>
                      </a:lnTo>
                      <a:lnTo>
                        <a:pt x="19" y="66"/>
                      </a:lnTo>
                      <a:lnTo>
                        <a:pt x="85" y="26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12" name="Freeform 149"/>
                <p:cNvSpPr>
                  <a:spLocks/>
                </p:cNvSpPr>
                <p:nvPr/>
              </p:nvSpPr>
              <p:spPr bwMode="auto">
                <a:xfrm>
                  <a:off x="777" y="3199"/>
                  <a:ext cx="85" cy="65"/>
                </a:xfrm>
                <a:custGeom>
                  <a:avLst/>
                  <a:gdLst>
                    <a:gd name="T0" fmla="*/ 79 w 85"/>
                    <a:gd name="T1" fmla="*/ 0 h 65"/>
                    <a:gd name="T2" fmla="*/ 7 w 85"/>
                    <a:gd name="T3" fmla="*/ 46 h 65"/>
                    <a:gd name="T4" fmla="*/ 0 w 85"/>
                    <a:gd name="T5" fmla="*/ 52 h 65"/>
                    <a:gd name="T6" fmla="*/ 7 w 85"/>
                    <a:gd name="T7" fmla="*/ 65 h 65"/>
                    <a:gd name="T8" fmla="*/ 20 w 85"/>
                    <a:gd name="T9" fmla="*/ 65 h 65"/>
                    <a:gd name="T10" fmla="*/ 85 w 85"/>
                    <a:gd name="T11" fmla="*/ 26 h 65"/>
                    <a:gd name="T12" fmla="*/ 79 w 85"/>
                    <a:gd name="T13" fmla="*/ 6 h 65"/>
                    <a:gd name="T14" fmla="*/ 79 w 85"/>
                    <a:gd name="T15" fmla="*/ 0 h 6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5"/>
                    <a:gd name="T25" fmla="*/ 0 h 65"/>
                    <a:gd name="T26" fmla="*/ 85 w 85"/>
                    <a:gd name="T27" fmla="*/ 65 h 6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5" h="65">
                      <a:moveTo>
                        <a:pt x="79" y="0"/>
                      </a:moveTo>
                      <a:lnTo>
                        <a:pt x="7" y="46"/>
                      </a:lnTo>
                      <a:lnTo>
                        <a:pt x="0" y="52"/>
                      </a:lnTo>
                      <a:lnTo>
                        <a:pt x="7" y="65"/>
                      </a:lnTo>
                      <a:lnTo>
                        <a:pt x="20" y="65"/>
                      </a:lnTo>
                      <a:lnTo>
                        <a:pt x="85" y="26"/>
                      </a:lnTo>
                      <a:lnTo>
                        <a:pt x="79" y="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13" name="Freeform 150"/>
                <p:cNvSpPr>
                  <a:spLocks/>
                </p:cNvSpPr>
                <p:nvPr/>
              </p:nvSpPr>
              <p:spPr bwMode="auto">
                <a:xfrm>
                  <a:off x="817" y="3245"/>
                  <a:ext cx="45" cy="45"/>
                </a:xfrm>
                <a:custGeom>
                  <a:avLst/>
                  <a:gdLst>
                    <a:gd name="T0" fmla="*/ 45 w 45"/>
                    <a:gd name="T1" fmla="*/ 0 h 45"/>
                    <a:gd name="T2" fmla="*/ 6 w 45"/>
                    <a:gd name="T3" fmla="*/ 19 h 45"/>
                    <a:gd name="T4" fmla="*/ 0 w 45"/>
                    <a:gd name="T5" fmla="*/ 26 h 45"/>
                    <a:gd name="T6" fmla="*/ 0 w 45"/>
                    <a:gd name="T7" fmla="*/ 39 h 45"/>
                    <a:gd name="T8" fmla="*/ 6 w 45"/>
                    <a:gd name="T9" fmla="*/ 45 h 45"/>
                    <a:gd name="T10" fmla="*/ 32 w 45"/>
                    <a:gd name="T11" fmla="*/ 39 h 45"/>
                    <a:gd name="T12" fmla="*/ 45 w 45"/>
                    <a:gd name="T13" fmla="*/ 32 h 45"/>
                    <a:gd name="T14" fmla="*/ 45 w 45"/>
                    <a:gd name="T15" fmla="*/ 19 h 45"/>
                    <a:gd name="T16" fmla="*/ 45 w 45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5"/>
                    <a:gd name="T28" fmla="*/ 0 h 45"/>
                    <a:gd name="T29" fmla="*/ 45 w 45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5" h="45">
                      <a:moveTo>
                        <a:pt x="45" y="0"/>
                      </a:moveTo>
                      <a:lnTo>
                        <a:pt x="6" y="19"/>
                      </a:lnTo>
                      <a:lnTo>
                        <a:pt x="0" y="26"/>
                      </a:lnTo>
                      <a:lnTo>
                        <a:pt x="0" y="39"/>
                      </a:lnTo>
                      <a:lnTo>
                        <a:pt x="6" y="45"/>
                      </a:lnTo>
                      <a:lnTo>
                        <a:pt x="32" y="39"/>
                      </a:lnTo>
                      <a:lnTo>
                        <a:pt x="45" y="32"/>
                      </a:lnTo>
                      <a:lnTo>
                        <a:pt x="45" y="19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14" name="Freeform 151"/>
                <p:cNvSpPr>
                  <a:spLocks/>
                </p:cNvSpPr>
                <p:nvPr/>
              </p:nvSpPr>
              <p:spPr bwMode="auto">
                <a:xfrm>
                  <a:off x="725" y="3284"/>
                  <a:ext cx="124" cy="65"/>
                </a:xfrm>
                <a:custGeom>
                  <a:avLst/>
                  <a:gdLst>
                    <a:gd name="T0" fmla="*/ 124 w 124"/>
                    <a:gd name="T1" fmla="*/ 46 h 65"/>
                    <a:gd name="T2" fmla="*/ 13 w 124"/>
                    <a:gd name="T3" fmla="*/ 0 h 65"/>
                    <a:gd name="T4" fmla="*/ 7 w 124"/>
                    <a:gd name="T5" fmla="*/ 6 h 65"/>
                    <a:gd name="T6" fmla="*/ 0 w 124"/>
                    <a:gd name="T7" fmla="*/ 20 h 65"/>
                    <a:gd name="T8" fmla="*/ 13 w 124"/>
                    <a:gd name="T9" fmla="*/ 26 h 65"/>
                    <a:gd name="T10" fmla="*/ 111 w 124"/>
                    <a:gd name="T11" fmla="*/ 65 h 65"/>
                    <a:gd name="T12" fmla="*/ 118 w 124"/>
                    <a:gd name="T13" fmla="*/ 52 h 65"/>
                    <a:gd name="T14" fmla="*/ 124 w 124"/>
                    <a:gd name="T15" fmla="*/ 46 h 6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4"/>
                    <a:gd name="T25" fmla="*/ 0 h 65"/>
                    <a:gd name="T26" fmla="*/ 124 w 124"/>
                    <a:gd name="T27" fmla="*/ 65 h 6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4" h="65">
                      <a:moveTo>
                        <a:pt x="124" y="46"/>
                      </a:moveTo>
                      <a:lnTo>
                        <a:pt x="13" y="0"/>
                      </a:lnTo>
                      <a:lnTo>
                        <a:pt x="7" y="6"/>
                      </a:lnTo>
                      <a:lnTo>
                        <a:pt x="0" y="20"/>
                      </a:lnTo>
                      <a:lnTo>
                        <a:pt x="13" y="26"/>
                      </a:lnTo>
                      <a:lnTo>
                        <a:pt x="111" y="65"/>
                      </a:lnTo>
                      <a:lnTo>
                        <a:pt x="118" y="52"/>
                      </a:lnTo>
                      <a:lnTo>
                        <a:pt x="124" y="4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15" name="Freeform 152"/>
                <p:cNvSpPr>
                  <a:spLocks/>
                </p:cNvSpPr>
                <p:nvPr/>
              </p:nvSpPr>
              <p:spPr bwMode="auto">
                <a:xfrm>
                  <a:off x="718" y="3317"/>
                  <a:ext cx="112" cy="65"/>
                </a:xfrm>
                <a:custGeom>
                  <a:avLst/>
                  <a:gdLst>
                    <a:gd name="T0" fmla="*/ 112 w 112"/>
                    <a:gd name="T1" fmla="*/ 45 h 65"/>
                    <a:gd name="T2" fmla="*/ 14 w 112"/>
                    <a:gd name="T3" fmla="*/ 6 h 65"/>
                    <a:gd name="T4" fmla="*/ 7 w 112"/>
                    <a:gd name="T5" fmla="*/ 0 h 65"/>
                    <a:gd name="T6" fmla="*/ 0 w 112"/>
                    <a:gd name="T7" fmla="*/ 6 h 65"/>
                    <a:gd name="T8" fmla="*/ 7 w 112"/>
                    <a:gd name="T9" fmla="*/ 19 h 65"/>
                    <a:gd name="T10" fmla="*/ 27 w 112"/>
                    <a:gd name="T11" fmla="*/ 32 h 65"/>
                    <a:gd name="T12" fmla="*/ 92 w 112"/>
                    <a:gd name="T13" fmla="*/ 65 h 65"/>
                    <a:gd name="T14" fmla="*/ 112 w 112"/>
                    <a:gd name="T15" fmla="*/ 45 h 6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2"/>
                    <a:gd name="T25" fmla="*/ 0 h 65"/>
                    <a:gd name="T26" fmla="*/ 112 w 112"/>
                    <a:gd name="T27" fmla="*/ 65 h 6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2" h="65">
                      <a:moveTo>
                        <a:pt x="112" y="45"/>
                      </a:moveTo>
                      <a:lnTo>
                        <a:pt x="14" y="6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7" y="19"/>
                      </a:lnTo>
                      <a:lnTo>
                        <a:pt x="27" y="32"/>
                      </a:lnTo>
                      <a:lnTo>
                        <a:pt x="92" y="65"/>
                      </a:lnTo>
                      <a:lnTo>
                        <a:pt x="112" y="45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16" name="Freeform 153"/>
                <p:cNvSpPr>
                  <a:spLocks/>
                </p:cNvSpPr>
                <p:nvPr/>
              </p:nvSpPr>
              <p:spPr bwMode="auto">
                <a:xfrm>
                  <a:off x="699" y="3349"/>
                  <a:ext cx="104" cy="59"/>
                </a:xfrm>
                <a:custGeom>
                  <a:avLst/>
                  <a:gdLst>
                    <a:gd name="T0" fmla="*/ 104 w 104"/>
                    <a:gd name="T1" fmla="*/ 40 h 59"/>
                    <a:gd name="T2" fmla="*/ 39 w 104"/>
                    <a:gd name="T3" fmla="*/ 13 h 59"/>
                    <a:gd name="T4" fmla="*/ 13 w 104"/>
                    <a:gd name="T5" fmla="*/ 0 h 59"/>
                    <a:gd name="T6" fmla="*/ 6 w 104"/>
                    <a:gd name="T7" fmla="*/ 0 h 59"/>
                    <a:gd name="T8" fmla="*/ 0 w 104"/>
                    <a:gd name="T9" fmla="*/ 7 h 59"/>
                    <a:gd name="T10" fmla="*/ 6 w 104"/>
                    <a:gd name="T11" fmla="*/ 13 h 59"/>
                    <a:gd name="T12" fmla="*/ 26 w 104"/>
                    <a:gd name="T13" fmla="*/ 27 h 59"/>
                    <a:gd name="T14" fmla="*/ 85 w 104"/>
                    <a:gd name="T15" fmla="*/ 59 h 59"/>
                    <a:gd name="T16" fmla="*/ 104 w 104"/>
                    <a:gd name="T17" fmla="*/ 40 h 5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4"/>
                    <a:gd name="T28" fmla="*/ 0 h 59"/>
                    <a:gd name="T29" fmla="*/ 104 w 104"/>
                    <a:gd name="T30" fmla="*/ 59 h 5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4" h="59">
                      <a:moveTo>
                        <a:pt x="104" y="40"/>
                      </a:moveTo>
                      <a:lnTo>
                        <a:pt x="39" y="13"/>
                      </a:lnTo>
                      <a:lnTo>
                        <a:pt x="13" y="0"/>
                      </a:lnTo>
                      <a:lnTo>
                        <a:pt x="6" y="0"/>
                      </a:lnTo>
                      <a:lnTo>
                        <a:pt x="0" y="7"/>
                      </a:lnTo>
                      <a:lnTo>
                        <a:pt x="6" y="13"/>
                      </a:lnTo>
                      <a:lnTo>
                        <a:pt x="26" y="27"/>
                      </a:lnTo>
                      <a:lnTo>
                        <a:pt x="85" y="59"/>
                      </a:lnTo>
                      <a:lnTo>
                        <a:pt x="104" y="4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17" name="Freeform 154"/>
                <p:cNvSpPr>
                  <a:spLocks/>
                </p:cNvSpPr>
                <p:nvPr/>
              </p:nvSpPr>
              <p:spPr bwMode="auto">
                <a:xfrm>
                  <a:off x="699" y="3389"/>
                  <a:ext cx="65" cy="39"/>
                </a:xfrm>
                <a:custGeom>
                  <a:avLst/>
                  <a:gdLst>
                    <a:gd name="T0" fmla="*/ 65 w 65"/>
                    <a:gd name="T1" fmla="*/ 26 h 39"/>
                    <a:gd name="T2" fmla="*/ 33 w 65"/>
                    <a:gd name="T3" fmla="*/ 13 h 39"/>
                    <a:gd name="T4" fmla="*/ 6 w 65"/>
                    <a:gd name="T5" fmla="*/ 0 h 39"/>
                    <a:gd name="T6" fmla="*/ 0 w 65"/>
                    <a:gd name="T7" fmla="*/ 6 h 39"/>
                    <a:gd name="T8" fmla="*/ 0 w 65"/>
                    <a:gd name="T9" fmla="*/ 13 h 39"/>
                    <a:gd name="T10" fmla="*/ 39 w 65"/>
                    <a:gd name="T11" fmla="*/ 39 h 39"/>
                    <a:gd name="T12" fmla="*/ 52 w 65"/>
                    <a:gd name="T13" fmla="*/ 32 h 39"/>
                    <a:gd name="T14" fmla="*/ 65 w 65"/>
                    <a:gd name="T15" fmla="*/ 26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5"/>
                    <a:gd name="T25" fmla="*/ 0 h 39"/>
                    <a:gd name="T26" fmla="*/ 65 w 65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5" h="39">
                      <a:moveTo>
                        <a:pt x="65" y="26"/>
                      </a:moveTo>
                      <a:lnTo>
                        <a:pt x="33" y="13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39" y="39"/>
                      </a:lnTo>
                      <a:lnTo>
                        <a:pt x="52" y="32"/>
                      </a:lnTo>
                      <a:lnTo>
                        <a:pt x="65" y="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18" name="Freeform 155"/>
                <p:cNvSpPr>
                  <a:spLocks/>
                </p:cNvSpPr>
                <p:nvPr/>
              </p:nvSpPr>
              <p:spPr bwMode="auto">
                <a:xfrm>
                  <a:off x="529" y="3277"/>
                  <a:ext cx="131" cy="112"/>
                </a:xfrm>
                <a:custGeom>
                  <a:avLst/>
                  <a:gdLst>
                    <a:gd name="T0" fmla="*/ 26 w 131"/>
                    <a:gd name="T1" fmla="*/ 112 h 112"/>
                    <a:gd name="T2" fmla="*/ 131 w 131"/>
                    <a:gd name="T3" fmla="*/ 13 h 112"/>
                    <a:gd name="T4" fmla="*/ 131 w 131"/>
                    <a:gd name="T5" fmla="*/ 0 h 112"/>
                    <a:gd name="T6" fmla="*/ 117 w 131"/>
                    <a:gd name="T7" fmla="*/ 0 h 112"/>
                    <a:gd name="T8" fmla="*/ 104 w 131"/>
                    <a:gd name="T9" fmla="*/ 7 h 112"/>
                    <a:gd name="T10" fmla="*/ 0 w 131"/>
                    <a:gd name="T11" fmla="*/ 79 h 112"/>
                    <a:gd name="T12" fmla="*/ 19 w 131"/>
                    <a:gd name="T13" fmla="*/ 99 h 112"/>
                    <a:gd name="T14" fmla="*/ 26 w 131"/>
                    <a:gd name="T15" fmla="*/ 112 h 1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112"/>
                    <a:gd name="T26" fmla="*/ 131 w 131"/>
                    <a:gd name="T27" fmla="*/ 112 h 1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112">
                      <a:moveTo>
                        <a:pt x="26" y="112"/>
                      </a:moveTo>
                      <a:lnTo>
                        <a:pt x="131" y="13"/>
                      </a:lnTo>
                      <a:lnTo>
                        <a:pt x="131" y="0"/>
                      </a:lnTo>
                      <a:lnTo>
                        <a:pt x="117" y="0"/>
                      </a:lnTo>
                      <a:lnTo>
                        <a:pt x="104" y="7"/>
                      </a:lnTo>
                      <a:lnTo>
                        <a:pt x="0" y="79"/>
                      </a:lnTo>
                      <a:lnTo>
                        <a:pt x="19" y="99"/>
                      </a:lnTo>
                      <a:lnTo>
                        <a:pt x="26" y="112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19" name="Freeform 156"/>
                <p:cNvSpPr>
                  <a:spLocks/>
                </p:cNvSpPr>
                <p:nvPr/>
              </p:nvSpPr>
              <p:spPr bwMode="auto">
                <a:xfrm>
                  <a:off x="509" y="3251"/>
                  <a:ext cx="105" cy="92"/>
                </a:xfrm>
                <a:custGeom>
                  <a:avLst/>
                  <a:gdLst>
                    <a:gd name="T0" fmla="*/ 13 w 105"/>
                    <a:gd name="T1" fmla="*/ 92 h 92"/>
                    <a:gd name="T2" fmla="*/ 98 w 105"/>
                    <a:gd name="T3" fmla="*/ 20 h 92"/>
                    <a:gd name="T4" fmla="*/ 105 w 105"/>
                    <a:gd name="T5" fmla="*/ 7 h 92"/>
                    <a:gd name="T6" fmla="*/ 105 w 105"/>
                    <a:gd name="T7" fmla="*/ 0 h 92"/>
                    <a:gd name="T8" fmla="*/ 85 w 105"/>
                    <a:gd name="T9" fmla="*/ 0 h 92"/>
                    <a:gd name="T10" fmla="*/ 0 w 105"/>
                    <a:gd name="T11" fmla="*/ 59 h 92"/>
                    <a:gd name="T12" fmla="*/ 7 w 105"/>
                    <a:gd name="T13" fmla="*/ 79 h 92"/>
                    <a:gd name="T14" fmla="*/ 13 w 105"/>
                    <a:gd name="T15" fmla="*/ 92 h 9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5"/>
                    <a:gd name="T25" fmla="*/ 0 h 92"/>
                    <a:gd name="T26" fmla="*/ 105 w 105"/>
                    <a:gd name="T27" fmla="*/ 92 h 9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5" h="92">
                      <a:moveTo>
                        <a:pt x="13" y="92"/>
                      </a:moveTo>
                      <a:lnTo>
                        <a:pt x="98" y="20"/>
                      </a:lnTo>
                      <a:lnTo>
                        <a:pt x="105" y="7"/>
                      </a:lnTo>
                      <a:lnTo>
                        <a:pt x="105" y="0"/>
                      </a:lnTo>
                      <a:lnTo>
                        <a:pt x="85" y="0"/>
                      </a:lnTo>
                      <a:lnTo>
                        <a:pt x="0" y="59"/>
                      </a:lnTo>
                      <a:lnTo>
                        <a:pt x="7" y="79"/>
                      </a:lnTo>
                      <a:lnTo>
                        <a:pt x="13" y="92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20" name="Freeform 157"/>
                <p:cNvSpPr>
                  <a:spLocks/>
                </p:cNvSpPr>
                <p:nvPr/>
              </p:nvSpPr>
              <p:spPr bwMode="auto">
                <a:xfrm>
                  <a:off x="496" y="3228"/>
                  <a:ext cx="79" cy="52"/>
                </a:xfrm>
                <a:custGeom>
                  <a:avLst/>
                  <a:gdLst>
                    <a:gd name="T0" fmla="*/ 7 w 79"/>
                    <a:gd name="T1" fmla="*/ 52 h 52"/>
                    <a:gd name="T2" fmla="*/ 72 w 79"/>
                    <a:gd name="T3" fmla="*/ 13 h 52"/>
                    <a:gd name="T4" fmla="*/ 79 w 79"/>
                    <a:gd name="T5" fmla="*/ 0 h 52"/>
                    <a:gd name="T6" fmla="*/ 65 w 79"/>
                    <a:gd name="T7" fmla="*/ 0 h 52"/>
                    <a:gd name="T8" fmla="*/ 52 w 79"/>
                    <a:gd name="T9" fmla="*/ 0 h 52"/>
                    <a:gd name="T10" fmla="*/ 7 w 79"/>
                    <a:gd name="T11" fmla="*/ 32 h 52"/>
                    <a:gd name="T12" fmla="*/ 0 w 79"/>
                    <a:gd name="T13" fmla="*/ 45 h 52"/>
                    <a:gd name="T14" fmla="*/ 7 w 79"/>
                    <a:gd name="T15" fmla="*/ 52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52"/>
                    <a:gd name="T26" fmla="*/ 79 w 79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52">
                      <a:moveTo>
                        <a:pt x="7" y="52"/>
                      </a:moveTo>
                      <a:lnTo>
                        <a:pt x="72" y="13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2" y="0"/>
                      </a:lnTo>
                      <a:lnTo>
                        <a:pt x="7" y="32"/>
                      </a:lnTo>
                      <a:lnTo>
                        <a:pt x="0" y="45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21" name="Freeform 158"/>
                <p:cNvSpPr>
                  <a:spLocks/>
                </p:cNvSpPr>
                <p:nvPr/>
              </p:nvSpPr>
              <p:spPr bwMode="auto">
                <a:xfrm>
                  <a:off x="705" y="3173"/>
                  <a:ext cx="33" cy="111"/>
                </a:xfrm>
                <a:custGeom>
                  <a:avLst/>
                  <a:gdLst>
                    <a:gd name="T0" fmla="*/ 13 w 33"/>
                    <a:gd name="T1" fmla="*/ 111 h 111"/>
                    <a:gd name="T2" fmla="*/ 27 w 33"/>
                    <a:gd name="T3" fmla="*/ 85 h 111"/>
                    <a:gd name="T4" fmla="*/ 33 w 33"/>
                    <a:gd name="T5" fmla="*/ 59 h 111"/>
                    <a:gd name="T6" fmla="*/ 33 w 33"/>
                    <a:gd name="T7" fmla="*/ 19 h 111"/>
                    <a:gd name="T8" fmla="*/ 27 w 33"/>
                    <a:gd name="T9" fmla="*/ 0 h 111"/>
                    <a:gd name="T10" fmla="*/ 20 w 33"/>
                    <a:gd name="T11" fmla="*/ 0 h 111"/>
                    <a:gd name="T12" fmla="*/ 13 w 33"/>
                    <a:gd name="T13" fmla="*/ 6 h 111"/>
                    <a:gd name="T14" fmla="*/ 7 w 33"/>
                    <a:gd name="T15" fmla="*/ 32 h 111"/>
                    <a:gd name="T16" fmla="*/ 0 w 33"/>
                    <a:gd name="T17" fmla="*/ 72 h 111"/>
                    <a:gd name="T18" fmla="*/ 7 w 33"/>
                    <a:gd name="T19" fmla="*/ 98 h 111"/>
                    <a:gd name="T20" fmla="*/ 13 w 33"/>
                    <a:gd name="T21" fmla="*/ 111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3"/>
                    <a:gd name="T34" fmla="*/ 0 h 111"/>
                    <a:gd name="T35" fmla="*/ 33 w 33"/>
                    <a:gd name="T36" fmla="*/ 111 h 1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3" h="111">
                      <a:moveTo>
                        <a:pt x="13" y="111"/>
                      </a:moveTo>
                      <a:lnTo>
                        <a:pt x="27" y="85"/>
                      </a:lnTo>
                      <a:lnTo>
                        <a:pt x="33" y="59"/>
                      </a:lnTo>
                      <a:lnTo>
                        <a:pt x="33" y="19"/>
                      </a:lnTo>
                      <a:lnTo>
                        <a:pt x="27" y="0"/>
                      </a:lnTo>
                      <a:lnTo>
                        <a:pt x="20" y="0"/>
                      </a:lnTo>
                      <a:lnTo>
                        <a:pt x="13" y="6"/>
                      </a:lnTo>
                      <a:lnTo>
                        <a:pt x="7" y="32"/>
                      </a:lnTo>
                      <a:lnTo>
                        <a:pt x="0" y="72"/>
                      </a:lnTo>
                      <a:lnTo>
                        <a:pt x="7" y="98"/>
                      </a:lnTo>
                      <a:lnTo>
                        <a:pt x="13" y="111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22" name="Freeform 159"/>
                <p:cNvSpPr>
                  <a:spLocks/>
                </p:cNvSpPr>
                <p:nvPr/>
              </p:nvSpPr>
              <p:spPr bwMode="auto">
                <a:xfrm>
                  <a:off x="627" y="3389"/>
                  <a:ext cx="52" cy="45"/>
                </a:xfrm>
                <a:custGeom>
                  <a:avLst/>
                  <a:gdLst>
                    <a:gd name="T0" fmla="*/ 19 w 52"/>
                    <a:gd name="T1" fmla="*/ 45 h 45"/>
                    <a:gd name="T2" fmla="*/ 52 w 52"/>
                    <a:gd name="T3" fmla="*/ 13 h 45"/>
                    <a:gd name="T4" fmla="*/ 52 w 52"/>
                    <a:gd name="T5" fmla="*/ 0 h 45"/>
                    <a:gd name="T6" fmla="*/ 46 w 52"/>
                    <a:gd name="T7" fmla="*/ 0 h 45"/>
                    <a:gd name="T8" fmla="*/ 39 w 52"/>
                    <a:gd name="T9" fmla="*/ 0 h 45"/>
                    <a:gd name="T10" fmla="*/ 0 w 52"/>
                    <a:gd name="T11" fmla="*/ 39 h 45"/>
                    <a:gd name="T12" fmla="*/ 6 w 52"/>
                    <a:gd name="T13" fmla="*/ 45 h 45"/>
                    <a:gd name="T14" fmla="*/ 19 w 52"/>
                    <a:gd name="T15" fmla="*/ 45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45"/>
                    <a:gd name="T26" fmla="*/ 52 w 5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45">
                      <a:moveTo>
                        <a:pt x="19" y="45"/>
                      </a:moveTo>
                      <a:lnTo>
                        <a:pt x="52" y="13"/>
                      </a:lnTo>
                      <a:lnTo>
                        <a:pt x="52" y="0"/>
                      </a:lnTo>
                      <a:lnTo>
                        <a:pt x="46" y="0"/>
                      </a:lnTo>
                      <a:lnTo>
                        <a:pt x="39" y="0"/>
                      </a:lnTo>
                      <a:lnTo>
                        <a:pt x="0" y="39"/>
                      </a:lnTo>
                      <a:lnTo>
                        <a:pt x="6" y="45"/>
                      </a:lnTo>
                      <a:lnTo>
                        <a:pt x="19" y="45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23" name="Freeform 160"/>
                <p:cNvSpPr>
                  <a:spLocks/>
                </p:cNvSpPr>
                <p:nvPr/>
              </p:nvSpPr>
              <p:spPr bwMode="auto">
                <a:xfrm>
                  <a:off x="568" y="3310"/>
                  <a:ext cx="131" cy="105"/>
                </a:xfrm>
                <a:custGeom>
                  <a:avLst/>
                  <a:gdLst>
                    <a:gd name="T0" fmla="*/ 33 w 131"/>
                    <a:gd name="T1" fmla="*/ 105 h 105"/>
                    <a:gd name="T2" fmla="*/ 92 w 131"/>
                    <a:gd name="T3" fmla="*/ 46 h 105"/>
                    <a:gd name="T4" fmla="*/ 124 w 131"/>
                    <a:gd name="T5" fmla="*/ 13 h 105"/>
                    <a:gd name="T6" fmla="*/ 131 w 131"/>
                    <a:gd name="T7" fmla="*/ 7 h 105"/>
                    <a:gd name="T8" fmla="*/ 124 w 131"/>
                    <a:gd name="T9" fmla="*/ 7 h 105"/>
                    <a:gd name="T10" fmla="*/ 111 w 131"/>
                    <a:gd name="T11" fmla="*/ 0 h 105"/>
                    <a:gd name="T12" fmla="*/ 98 w 131"/>
                    <a:gd name="T13" fmla="*/ 13 h 105"/>
                    <a:gd name="T14" fmla="*/ 0 w 131"/>
                    <a:gd name="T15" fmla="*/ 85 h 105"/>
                    <a:gd name="T16" fmla="*/ 13 w 131"/>
                    <a:gd name="T17" fmla="*/ 98 h 105"/>
                    <a:gd name="T18" fmla="*/ 33 w 131"/>
                    <a:gd name="T19" fmla="*/ 105 h 10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1"/>
                    <a:gd name="T31" fmla="*/ 0 h 105"/>
                    <a:gd name="T32" fmla="*/ 131 w 131"/>
                    <a:gd name="T33" fmla="*/ 105 h 10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1" h="105">
                      <a:moveTo>
                        <a:pt x="33" y="105"/>
                      </a:moveTo>
                      <a:lnTo>
                        <a:pt x="92" y="46"/>
                      </a:lnTo>
                      <a:lnTo>
                        <a:pt x="124" y="13"/>
                      </a:lnTo>
                      <a:lnTo>
                        <a:pt x="131" y="7"/>
                      </a:lnTo>
                      <a:lnTo>
                        <a:pt x="124" y="7"/>
                      </a:lnTo>
                      <a:lnTo>
                        <a:pt x="111" y="0"/>
                      </a:lnTo>
                      <a:lnTo>
                        <a:pt x="98" y="13"/>
                      </a:lnTo>
                      <a:lnTo>
                        <a:pt x="0" y="85"/>
                      </a:lnTo>
                      <a:lnTo>
                        <a:pt x="13" y="98"/>
                      </a:lnTo>
                      <a:lnTo>
                        <a:pt x="33" y="105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24" name="Freeform 161"/>
                <p:cNvSpPr>
                  <a:spLocks/>
                </p:cNvSpPr>
                <p:nvPr/>
              </p:nvSpPr>
              <p:spPr bwMode="auto">
                <a:xfrm>
                  <a:off x="535" y="3362"/>
                  <a:ext cx="20" cy="27"/>
                </a:xfrm>
                <a:custGeom>
                  <a:avLst/>
                  <a:gdLst>
                    <a:gd name="T0" fmla="*/ 20 w 20"/>
                    <a:gd name="T1" fmla="*/ 27 h 27"/>
                    <a:gd name="T2" fmla="*/ 0 w 20"/>
                    <a:gd name="T3" fmla="*/ 0 h 27"/>
                    <a:gd name="T4" fmla="*/ 20 w 20"/>
                    <a:gd name="T5" fmla="*/ 27 h 27"/>
                    <a:gd name="T6" fmla="*/ 0 60000 65536"/>
                    <a:gd name="T7" fmla="*/ 0 60000 65536"/>
                    <a:gd name="T8" fmla="*/ 0 60000 65536"/>
                    <a:gd name="T9" fmla="*/ 0 w 20"/>
                    <a:gd name="T10" fmla="*/ 0 h 27"/>
                    <a:gd name="T11" fmla="*/ 20 w 20"/>
                    <a:gd name="T12" fmla="*/ 27 h 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" h="27">
                      <a:moveTo>
                        <a:pt x="20" y="27"/>
                      </a:moveTo>
                      <a:lnTo>
                        <a:pt x="0" y="0"/>
                      </a:lnTo>
                      <a:lnTo>
                        <a:pt x="20" y="27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25" name="Line 162"/>
                <p:cNvSpPr>
                  <a:spLocks noChangeShapeType="1"/>
                </p:cNvSpPr>
                <p:nvPr/>
              </p:nvSpPr>
              <p:spPr bwMode="auto">
                <a:xfrm flipH="1" flipV="1">
                  <a:off x="535" y="3362"/>
                  <a:ext cx="20" cy="27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226" name="Line 163"/>
                <p:cNvSpPr>
                  <a:spLocks noChangeShapeType="1"/>
                </p:cNvSpPr>
                <p:nvPr/>
              </p:nvSpPr>
              <p:spPr bwMode="auto">
                <a:xfrm flipH="1" flipV="1">
                  <a:off x="535" y="3362"/>
                  <a:ext cx="20" cy="2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6203" name="Freeform 164"/>
              <p:cNvSpPr>
                <a:spLocks/>
              </p:cNvSpPr>
              <p:nvPr/>
            </p:nvSpPr>
            <p:spPr bwMode="auto">
              <a:xfrm>
                <a:off x="499" y="3079"/>
                <a:ext cx="359" cy="359"/>
              </a:xfrm>
              <a:custGeom>
                <a:avLst/>
                <a:gdLst>
                  <a:gd name="T0" fmla="*/ 6 w 359"/>
                  <a:gd name="T1" fmla="*/ 117 h 359"/>
                  <a:gd name="T2" fmla="*/ 91 w 359"/>
                  <a:gd name="T3" fmla="*/ 137 h 359"/>
                  <a:gd name="T4" fmla="*/ 137 w 359"/>
                  <a:gd name="T5" fmla="*/ 137 h 359"/>
                  <a:gd name="T6" fmla="*/ 183 w 359"/>
                  <a:gd name="T7" fmla="*/ 157 h 359"/>
                  <a:gd name="T8" fmla="*/ 222 w 359"/>
                  <a:gd name="T9" fmla="*/ 183 h 359"/>
                  <a:gd name="T10" fmla="*/ 235 w 359"/>
                  <a:gd name="T11" fmla="*/ 202 h 359"/>
                  <a:gd name="T12" fmla="*/ 248 w 359"/>
                  <a:gd name="T13" fmla="*/ 176 h 359"/>
                  <a:gd name="T14" fmla="*/ 235 w 359"/>
                  <a:gd name="T15" fmla="*/ 130 h 359"/>
                  <a:gd name="T16" fmla="*/ 202 w 359"/>
                  <a:gd name="T17" fmla="*/ 85 h 359"/>
                  <a:gd name="T18" fmla="*/ 196 w 359"/>
                  <a:gd name="T19" fmla="*/ 45 h 359"/>
                  <a:gd name="T20" fmla="*/ 196 w 359"/>
                  <a:gd name="T21" fmla="*/ 6 h 359"/>
                  <a:gd name="T22" fmla="*/ 222 w 359"/>
                  <a:gd name="T23" fmla="*/ 0 h 359"/>
                  <a:gd name="T24" fmla="*/ 248 w 359"/>
                  <a:gd name="T25" fmla="*/ 19 h 359"/>
                  <a:gd name="T26" fmla="*/ 242 w 359"/>
                  <a:gd name="T27" fmla="*/ 32 h 359"/>
                  <a:gd name="T28" fmla="*/ 242 w 359"/>
                  <a:gd name="T29" fmla="*/ 58 h 359"/>
                  <a:gd name="T30" fmla="*/ 261 w 359"/>
                  <a:gd name="T31" fmla="*/ 98 h 359"/>
                  <a:gd name="T32" fmla="*/ 268 w 359"/>
                  <a:gd name="T33" fmla="*/ 144 h 359"/>
                  <a:gd name="T34" fmla="*/ 274 w 359"/>
                  <a:gd name="T35" fmla="*/ 163 h 359"/>
                  <a:gd name="T36" fmla="*/ 307 w 359"/>
                  <a:gd name="T37" fmla="*/ 202 h 359"/>
                  <a:gd name="T38" fmla="*/ 333 w 359"/>
                  <a:gd name="T39" fmla="*/ 215 h 359"/>
                  <a:gd name="T40" fmla="*/ 359 w 359"/>
                  <a:gd name="T41" fmla="*/ 229 h 359"/>
                  <a:gd name="T42" fmla="*/ 340 w 359"/>
                  <a:gd name="T43" fmla="*/ 255 h 359"/>
                  <a:gd name="T44" fmla="*/ 314 w 359"/>
                  <a:gd name="T45" fmla="*/ 248 h 359"/>
                  <a:gd name="T46" fmla="*/ 274 w 359"/>
                  <a:gd name="T47" fmla="*/ 215 h 359"/>
                  <a:gd name="T48" fmla="*/ 268 w 359"/>
                  <a:gd name="T49" fmla="*/ 209 h 359"/>
                  <a:gd name="T50" fmla="*/ 235 w 359"/>
                  <a:gd name="T51" fmla="*/ 222 h 359"/>
                  <a:gd name="T52" fmla="*/ 202 w 359"/>
                  <a:gd name="T53" fmla="*/ 274 h 359"/>
                  <a:gd name="T54" fmla="*/ 202 w 359"/>
                  <a:gd name="T55" fmla="*/ 307 h 359"/>
                  <a:gd name="T56" fmla="*/ 202 w 359"/>
                  <a:gd name="T57" fmla="*/ 353 h 359"/>
                  <a:gd name="T58" fmla="*/ 176 w 359"/>
                  <a:gd name="T59" fmla="*/ 359 h 359"/>
                  <a:gd name="T60" fmla="*/ 176 w 359"/>
                  <a:gd name="T61" fmla="*/ 320 h 359"/>
                  <a:gd name="T62" fmla="*/ 183 w 359"/>
                  <a:gd name="T63" fmla="*/ 294 h 359"/>
                  <a:gd name="T64" fmla="*/ 196 w 359"/>
                  <a:gd name="T65" fmla="*/ 235 h 359"/>
                  <a:gd name="T66" fmla="*/ 196 w 359"/>
                  <a:gd name="T67" fmla="*/ 222 h 359"/>
                  <a:gd name="T68" fmla="*/ 163 w 359"/>
                  <a:gd name="T69" fmla="*/ 202 h 359"/>
                  <a:gd name="T70" fmla="*/ 111 w 359"/>
                  <a:gd name="T71" fmla="*/ 176 h 359"/>
                  <a:gd name="T72" fmla="*/ 65 w 359"/>
                  <a:gd name="T73" fmla="*/ 163 h 359"/>
                  <a:gd name="T74" fmla="*/ 26 w 359"/>
                  <a:gd name="T75" fmla="*/ 157 h 359"/>
                  <a:gd name="T76" fmla="*/ 0 w 359"/>
                  <a:gd name="T77" fmla="*/ 157 h 359"/>
                  <a:gd name="T78" fmla="*/ 6 w 359"/>
                  <a:gd name="T79" fmla="*/ 117 h 35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59"/>
                  <a:gd name="T121" fmla="*/ 0 h 359"/>
                  <a:gd name="T122" fmla="*/ 359 w 359"/>
                  <a:gd name="T123" fmla="*/ 359 h 35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59" h="359">
                    <a:moveTo>
                      <a:pt x="6" y="117"/>
                    </a:moveTo>
                    <a:lnTo>
                      <a:pt x="91" y="137"/>
                    </a:lnTo>
                    <a:lnTo>
                      <a:pt x="137" y="137"/>
                    </a:lnTo>
                    <a:lnTo>
                      <a:pt x="183" y="157"/>
                    </a:lnTo>
                    <a:lnTo>
                      <a:pt x="222" y="183"/>
                    </a:lnTo>
                    <a:lnTo>
                      <a:pt x="235" y="202"/>
                    </a:lnTo>
                    <a:lnTo>
                      <a:pt x="248" y="176"/>
                    </a:lnTo>
                    <a:lnTo>
                      <a:pt x="235" y="130"/>
                    </a:lnTo>
                    <a:lnTo>
                      <a:pt x="202" y="85"/>
                    </a:lnTo>
                    <a:lnTo>
                      <a:pt x="196" y="45"/>
                    </a:lnTo>
                    <a:lnTo>
                      <a:pt x="196" y="6"/>
                    </a:lnTo>
                    <a:lnTo>
                      <a:pt x="222" y="0"/>
                    </a:lnTo>
                    <a:lnTo>
                      <a:pt x="248" y="19"/>
                    </a:lnTo>
                    <a:lnTo>
                      <a:pt x="242" y="32"/>
                    </a:lnTo>
                    <a:lnTo>
                      <a:pt x="242" y="58"/>
                    </a:lnTo>
                    <a:lnTo>
                      <a:pt x="261" y="98"/>
                    </a:lnTo>
                    <a:lnTo>
                      <a:pt x="268" y="144"/>
                    </a:lnTo>
                    <a:lnTo>
                      <a:pt x="274" y="163"/>
                    </a:lnTo>
                    <a:lnTo>
                      <a:pt x="307" y="202"/>
                    </a:lnTo>
                    <a:lnTo>
                      <a:pt x="333" y="215"/>
                    </a:lnTo>
                    <a:lnTo>
                      <a:pt x="359" y="229"/>
                    </a:lnTo>
                    <a:lnTo>
                      <a:pt x="340" y="255"/>
                    </a:lnTo>
                    <a:lnTo>
                      <a:pt x="314" y="248"/>
                    </a:lnTo>
                    <a:lnTo>
                      <a:pt x="274" y="215"/>
                    </a:lnTo>
                    <a:lnTo>
                      <a:pt x="268" y="209"/>
                    </a:lnTo>
                    <a:lnTo>
                      <a:pt x="235" y="222"/>
                    </a:lnTo>
                    <a:lnTo>
                      <a:pt x="202" y="274"/>
                    </a:lnTo>
                    <a:lnTo>
                      <a:pt x="202" y="307"/>
                    </a:lnTo>
                    <a:lnTo>
                      <a:pt x="202" y="353"/>
                    </a:lnTo>
                    <a:lnTo>
                      <a:pt x="176" y="359"/>
                    </a:lnTo>
                    <a:lnTo>
                      <a:pt x="176" y="320"/>
                    </a:lnTo>
                    <a:lnTo>
                      <a:pt x="183" y="294"/>
                    </a:lnTo>
                    <a:lnTo>
                      <a:pt x="196" y="235"/>
                    </a:lnTo>
                    <a:lnTo>
                      <a:pt x="196" y="222"/>
                    </a:lnTo>
                    <a:lnTo>
                      <a:pt x="163" y="202"/>
                    </a:lnTo>
                    <a:lnTo>
                      <a:pt x="111" y="176"/>
                    </a:lnTo>
                    <a:lnTo>
                      <a:pt x="65" y="163"/>
                    </a:lnTo>
                    <a:lnTo>
                      <a:pt x="26" y="157"/>
                    </a:lnTo>
                    <a:lnTo>
                      <a:pt x="0" y="157"/>
                    </a:lnTo>
                    <a:lnTo>
                      <a:pt x="6" y="117"/>
                    </a:lnTo>
                    <a:close/>
                  </a:path>
                </a:pathLst>
              </a:custGeom>
              <a:solidFill>
                <a:srgbClr val="CC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4" name="Group 235"/>
          <p:cNvGrpSpPr>
            <a:grpSpLocks/>
          </p:cNvGrpSpPr>
          <p:nvPr/>
        </p:nvGrpSpPr>
        <p:grpSpPr bwMode="auto">
          <a:xfrm>
            <a:off x="415925" y="3228975"/>
            <a:ext cx="6145213" cy="1312863"/>
            <a:chOff x="262" y="2034"/>
            <a:chExt cx="3871" cy="827"/>
          </a:xfrm>
        </p:grpSpPr>
        <p:grpSp>
          <p:nvGrpSpPr>
            <p:cNvPr id="46134" name="Group 106"/>
            <p:cNvGrpSpPr>
              <a:grpSpLocks/>
            </p:cNvGrpSpPr>
            <p:nvPr/>
          </p:nvGrpSpPr>
          <p:grpSpPr bwMode="auto">
            <a:xfrm>
              <a:off x="1692" y="2081"/>
              <a:ext cx="2441" cy="198"/>
              <a:chOff x="1692" y="2081"/>
              <a:chExt cx="2441" cy="198"/>
            </a:xfrm>
          </p:grpSpPr>
          <p:sp>
            <p:nvSpPr>
              <p:cNvPr id="46171" name="Line 102"/>
              <p:cNvSpPr>
                <a:spLocks noChangeShapeType="1"/>
              </p:cNvSpPr>
              <p:nvPr/>
            </p:nvSpPr>
            <p:spPr bwMode="auto">
              <a:xfrm>
                <a:off x="1692" y="2257"/>
                <a:ext cx="183" cy="1"/>
              </a:xfrm>
              <a:prstGeom prst="line">
                <a:avLst/>
              </a:prstGeom>
              <a:noFill/>
              <a:ln w="31750">
                <a:solidFill>
                  <a:srgbClr val="99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72" name="Rectangle 103"/>
              <p:cNvSpPr>
                <a:spLocks noChangeArrowheads="1"/>
              </p:cNvSpPr>
              <p:nvPr/>
            </p:nvSpPr>
            <p:spPr bwMode="auto">
              <a:xfrm>
                <a:off x="1988" y="2081"/>
                <a:ext cx="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DD0000"/>
                    </a:solidFill>
                  </a:rPr>
                  <a:t>s</a:t>
                </a:r>
                <a:endParaRPr lang="en-US"/>
              </a:p>
            </p:txBody>
          </p:sp>
          <p:sp>
            <p:nvSpPr>
              <p:cNvPr id="46173" name="Line 104"/>
              <p:cNvSpPr>
                <a:spLocks noChangeShapeType="1"/>
              </p:cNvSpPr>
              <p:nvPr/>
            </p:nvSpPr>
            <p:spPr bwMode="auto">
              <a:xfrm>
                <a:off x="1857" y="2257"/>
                <a:ext cx="2276" cy="1"/>
              </a:xfrm>
              <a:prstGeom prst="line">
                <a:avLst/>
              </a:prstGeom>
              <a:noFill/>
              <a:ln w="31750">
                <a:solidFill>
                  <a:srgbClr val="DD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74" name="Rectangle 105"/>
              <p:cNvSpPr>
                <a:spLocks noChangeArrowheads="1"/>
              </p:cNvSpPr>
              <p:nvPr/>
            </p:nvSpPr>
            <p:spPr bwMode="auto">
              <a:xfrm>
                <a:off x="1772" y="2087"/>
                <a:ext cx="5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9966FF"/>
                    </a:solidFill>
                  </a:rPr>
                  <a:t>r</a:t>
                </a:r>
                <a:endParaRPr lang="en-US"/>
              </a:p>
            </p:txBody>
          </p:sp>
        </p:grpSp>
        <p:grpSp>
          <p:nvGrpSpPr>
            <p:cNvPr id="46135" name="Group 165"/>
            <p:cNvGrpSpPr>
              <a:grpSpLocks/>
            </p:cNvGrpSpPr>
            <p:nvPr/>
          </p:nvGrpSpPr>
          <p:grpSpPr bwMode="auto">
            <a:xfrm>
              <a:off x="262" y="2034"/>
              <a:ext cx="1629" cy="827"/>
              <a:chOff x="242" y="2058"/>
              <a:chExt cx="1629" cy="827"/>
            </a:xfrm>
          </p:grpSpPr>
          <p:sp>
            <p:nvSpPr>
              <p:cNvPr id="46136" name="Rectangle 166"/>
              <p:cNvSpPr>
                <a:spLocks noChangeArrowheads="1"/>
              </p:cNvSpPr>
              <p:nvPr/>
            </p:nvSpPr>
            <p:spPr bwMode="auto">
              <a:xfrm>
                <a:off x="249" y="2561"/>
                <a:ext cx="1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DD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6137" name="Rectangle 167"/>
              <p:cNvSpPr>
                <a:spLocks noChangeArrowheads="1"/>
              </p:cNvSpPr>
              <p:nvPr/>
            </p:nvSpPr>
            <p:spPr bwMode="auto">
              <a:xfrm>
                <a:off x="353" y="2619"/>
                <a:ext cx="21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DD0000"/>
                    </a:solidFill>
                  </a:rPr>
                  <a:t>Fe</a:t>
                </a:r>
                <a:r>
                  <a:rPr lang="en-US" sz="1200" baseline="-25000">
                    <a:solidFill>
                      <a:srgbClr val="DD0000"/>
                    </a:solidFill>
                  </a:rPr>
                  <a:t>3</a:t>
                </a:r>
                <a:r>
                  <a:rPr lang="en-US" sz="1200">
                    <a:solidFill>
                      <a:srgbClr val="DD0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46138" name="Rectangle 168"/>
              <p:cNvSpPr>
                <a:spLocks noChangeArrowheads="1"/>
              </p:cNvSpPr>
              <p:nvPr/>
            </p:nvSpPr>
            <p:spPr bwMode="auto">
              <a:xfrm>
                <a:off x="582" y="2561"/>
                <a:ext cx="3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9933FF"/>
                    </a:solidFill>
                  </a:rPr>
                  <a:t> </a:t>
                </a:r>
                <a:endParaRPr lang="en-US"/>
              </a:p>
            </p:txBody>
          </p:sp>
          <p:sp>
            <p:nvSpPr>
              <p:cNvPr id="46139" name="Rectangle 169"/>
              <p:cNvSpPr>
                <a:spLocks noChangeArrowheads="1"/>
              </p:cNvSpPr>
              <p:nvPr/>
            </p:nvSpPr>
            <p:spPr bwMode="auto">
              <a:xfrm>
                <a:off x="615" y="2561"/>
                <a:ext cx="7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=</a:t>
                </a:r>
                <a:endParaRPr lang="en-US"/>
              </a:p>
            </p:txBody>
          </p:sp>
          <p:sp>
            <p:nvSpPr>
              <p:cNvPr id="46140" name="Rectangle 170"/>
              <p:cNvSpPr>
                <a:spLocks noChangeArrowheads="1"/>
              </p:cNvSpPr>
              <p:nvPr/>
            </p:nvSpPr>
            <p:spPr bwMode="auto">
              <a:xfrm>
                <a:off x="693" y="2561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9966FF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46141" name="Rectangle 171"/>
              <p:cNvSpPr>
                <a:spLocks noChangeArrowheads="1"/>
              </p:cNvSpPr>
              <p:nvPr/>
            </p:nvSpPr>
            <p:spPr bwMode="auto">
              <a:xfrm>
                <a:off x="746" y="2561"/>
                <a:ext cx="7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/(</a:t>
                </a:r>
                <a:endParaRPr lang="en-US"/>
              </a:p>
            </p:txBody>
          </p:sp>
          <p:sp>
            <p:nvSpPr>
              <p:cNvPr id="46142" name="Rectangle 172"/>
              <p:cNvSpPr>
                <a:spLocks noChangeArrowheads="1"/>
              </p:cNvSpPr>
              <p:nvPr/>
            </p:nvSpPr>
            <p:spPr bwMode="auto">
              <a:xfrm>
                <a:off x="831" y="2561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9966FF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46143" name="Rectangle 173"/>
              <p:cNvSpPr>
                <a:spLocks noChangeArrowheads="1"/>
              </p:cNvSpPr>
              <p:nvPr/>
            </p:nvSpPr>
            <p:spPr bwMode="auto">
              <a:xfrm>
                <a:off x="890" y="2561"/>
                <a:ext cx="7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+</a:t>
                </a:r>
                <a:endParaRPr lang="en-US"/>
              </a:p>
            </p:txBody>
          </p:sp>
          <p:sp>
            <p:nvSpPr>
              <p:cNvPr id="46144" name="Rectangle 174"/>
              <p:cNvSpPr>
                <a:spLocks noChangeArrowheads="1"/>
              </p:cNvSpPr>
              <p:nvPr/>
            </p:nvSpPr>
            <p:spPr bwMode="auto">
              <a:xfrm>
                <a:off x="968" y="2561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DD0000"/>
                    </a:solidFill>
                  </a:rPr>
                  <a:t>s</a:t>
                </a:r>
                <a:endParaRPr lang="en-US"/>
              </a:p>
            </p:txBody>
          </p:sp>
          <p:sp>
            <p:nvSpPr>
              <p:cNvPr id="46145" name="Rectangle 175"/>
              <p:cNvSpPr>
                <a:spLocks noChangeArrowheads="1"/>
              </p:cNvSpPr>
              <p:nvPr/>
            </p:nvSpPr>
            <p:spPr bwMode="auto">
              <a:xfrm>
                <a:off x="1033" y="2561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)</a:t>
                </a:r>
                <a:endParaRPr lang="en-US"/>
              </a:p>
            </p:txBody>
          </p:sp>
          <p:sp>
            <p:nvSpPr>
              <p:cNvPr id="46146" name="Rectangle 176"/>
              <p:cNvSpPr>
                <a:spLocks noChangeArrowheads="1"/>
              </p:cNvSpPr>
              <p:nvPr/>
            </p:nvSpPr>
            <p:spPr bwMode="auto">
              <a:xfrm>
                <a:off x="255" y="2711"/>
                <a:ext cx="1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9966FF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6147" name="Rectangle 177"/>
              <p:cNvSpPr>
                <a:spLocks noChangeArrowheads="1"/>
              </p:cNvSpPr>
              <p:nvPr/>
            </p:nvSpPr>
            <p:spPr bwMode="auto">
              <a:xfrm>
                <a:off x="360" y="2724"/>
                <a:ext cx="5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9966FF"/>
                    </a:solidFill>
                    <a:latin typeface="Symbol" pitchFamily="18" charset="2"/>
                  </a:rPr>
                  <a:t>g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6148" name="Rectangle 178"/>
              <p:cNvSpPr>
                <a:spLocks noChangeArrowheads="1"/>
              </p:cNvSpPr>
              <p:nvPr/>
            </p:nvSpPr>
            <p:spPr bwMode="auto">
              <a:xfrm>
                <a:off x="412" y="2711"/>
                <a:ext cx="3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9933FF"/>
                    </a:solidFill>
                    <a:latin typeface="Arial Rounded MT Bold" pitchFamily="34" charset="0"/>
                  </a:rPr>
                  <a:t> 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6149" name="Rectangle 179"/>
              <p:cNvSpPr>
                <a:spLocks noChangeArrowheads="1"/>
              </p:cNvSpPr>
              <p:nvPr/>
            </p:nvSpPr>
            <p:spPr bwMode="auto">
              <a:xfrm>
                <a:off x="445" y="2711"/>
                <a:ext cx="23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=(1-</a:t>
                </a:r>
                <a:endParaRPr lang="en-US"/>
              </a:p>
            </p:txBody>
          </p:sp>
          <p:sp>
            <p:nvSpPr>
              <p:cNvPr id="46150" name="Rectangle 180"/>
              <p:cNvSpPr>
                <a:spLocks noChangeArrowheads="1"/>
              </p:cNvSpPr>
              <p:nvPr/>
            </p:nvSpPr>
            <p:spPr bwMode="auto">
              <a:xfrm>
                <a:off x="687" y="2711"/>
                <a:ext cx="11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DD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6151" name="Rectangle 181"/>
              <p:cNvSpPr>
                <a:spLocks noChangeArrowheads="1"/>
              </p:cNvSpPr>
              <p:nvPr/>
            </p:nvSpPr>
            <p:spPr bwMode="auto">
              <a:xfrm>
                <a:off x="798" y="2770"/>
                <a:ext cx="21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DD0000"/>
                    </a:solidFill>
                  </a:rPr>
                  <a:t>Fe</a:t>
                </a:r>
                <a:r>
                  <a:rPr lang="en-US" sz="1200" baseline="-25000">
                    <a:solidFill>
                      <a:srgbClr val="DD0000"/>
                    </a:solidFill>
                  </a:rPr>
                  <a:t>3</a:t>
                </a:r>
                <a:r>
                  <a:rPr lang="en-US" sz="1200">
                    <a:solidFill>
                      <a:srgbClr val="DD0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46152" name="Rectangle 182"/>
              <p:cNvSpPr>
                <a:spLocks noChangeArrowheads="1"/>
              </p:cNvSpPr>
              <p:nvPr/>
            </p:nvSpPr>
            <p:spPr bwMode="auto">
              <a:xfrm>
                <a:off x="1027" y="2711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)</a:t>
                </a:r>
                <a:endParaRPr lang="en-US"/>
              </a:p>
            </p:txBody>
          </p:sp>
          <p:grpSp>
            <p:nvGrpSpPr>
              <p:cNvPr id="46153" name="Group 183"/>
              <p:cNvGrpSpPr>
                <a:grpSpLocks/>
              </p:cNvGrpSpPr>
              <p:nvPr/>
            </p:nvGrpSpPr>
            <p:grpSpPr bwMode="auto">
              <a:xfrm>
                <a:off x="242" y="2058"/>
                <a:ext cx="1629" cy="505"/>
                <a:chOff x="242" y="2058"/>
                <a:chExt cx="1629" cy="505"/>
              </a:xfrm>
            </p:grpSpPr>
            <p:sp>
              <p:nvSpPr>
                <p:cNvPr id="46154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798" y="2148"/>
                  <a:ext cx="72" cy="10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155" name="Oval 185"/>
                <p:cNvSpPr>
                  <a:spLocks noChangeArrowheads="1"/>
                </p:cNvSpPr>
                <p:nvPr/>
              </p:nvSpPr>
              <p:spPr bwMode="auto">
                <a:xfrm>
                  <a:off x="1818" y="2305"/>
                  <a:ext cx="53" cy="5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6156" name="Group 186"/>
                <p:cNvGrpSpPr>
                  <a:grpSpLocks/>
                </p:cNvGrpSpPr>
                <p:nvPr/>
              </p:nvGrpSpPr>
              <p:grpSpPr bwMode="auto">
                <a:xfrm>
                  <a:off x="1419" y="2148"/>
                  <a:ext cx="399" cy="170"/>
                  <a:chOff x="1419" y="2148"/>
                  <a:chExt cx="399" cy="170"/>
                </a:xfrm>
              </p:grpSpPr>
              <p:sp>
                <p:nvSpPr>
                  <p:cNvPr id="46169" name="Freeform 187"/>
                  <p:cNvSpPr>
                    <a:spLocks/>
                  </p:cNvSpPr>
                  <p:nvPr/>
                </p:nvSpPr>
                <p:spPr bwMode="auto">
                  <a:xfrm>
                    <a:off x="1772" y="2260"/>
                    <a:ext cx="46" cy="58"/>
                  </a:xfrm>
                  <a:custGeom>
                    <a:avLst/>
                    <a:gdLst>
                      <a:gd name="T0" fmla="*/ 46 w 46"/>
                      <a:gd name="T1" fmla="*/ 45 h 58"/>
                      <a:gd name="T2" fmla="*/ 0 w 46"/>
                      <a:gd name="T3" fmla="*/ 58 h 58"/>
                      <a:gd name="T4" fmla="*/ 20 w 46"/>
                      <a:gd name="T5" fmla="*/ 39 h 58"/>
                      <a:gd name="T6" fmla="*/ 20 w 46"/>
                      <a:gd name="T7" fmla="*/ 0 h 58"/>
                      <a:gd name="T8" fmla="*/ 46 w 46"/>
                      <a:gd name="T9" fmla="*/ 45 h 5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6"/>
                      <a:gd name="T16" fmla="*/ 0 h 58"/>
                      <a:gd name="T17" fmla="*/ 46 w 46"/>
                      <a:gd name="T18" fmla="*/ 58 h 5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6" h="58">
                        <a:moveTo>
                          <a:pt x="46" y="45"/>
                        </a:moveTo>
                        <a:lnTo>
                          <a:pt x="0" y="58"/>
                        </a:lnTo>
                        <a:lnTo>
                          <a:pt x="20" y="39"/>
                        </a:lnTo>
                        <a:lnTo>
                          <a:pt x="20" y="0"/>
                        </a:lnTo>
                        <a:lnTo>
                          <a:pt x="46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46170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1419" y="2148"/>
                    <a:ext cx="373" cy="151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46157" name="Line 189"/>
                <p:cNvSpPr>
                  <a:spLocks noChangeShapeType="1"/>
                </p:cNvSpPr>
                <p:nvPr/>
              </p:nvSpPr>
              <p:spPr bwMode="auto">
                <a:xfrm>
                  <a:off x="871" y="2147"/>
                  <a:ext cx="550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46158" name="Group 190"/>
                <p:cNvGrpSpPr>
                  <a:grpSpLocks/>
                </p:cNvGrpSpPr>
                <p:nvPr/>
              </p:nvGrpSpPr>
              <p:grpSpPr bwMode="auto">
                <a:xfrm>
                  <a:off x="399" y="2220"/>
                  <a:ext cx="65" cy="131"/>
                  <a:chOff x="399" y="2220"/>
                  <a:chExt cx="65" cy="131"/>
                </a:xfrm>
              </p:grpSpPr>
              <p:sp>
                <p:nvSpPr>
                  <p:cNvPr id="46167" name="Freeform 191"/>
                  <p:cNvSpPr>
                    <a:spLocks/>
                  </p:cNvSpPr>
                  <p:nvPr/>
                </p:nvSpPr>
                <p:spPr bwMode="auto">
                  <a:xfrm>
                    <a:off x="406" y="2273"/>
                    <a:ext cx="58" cy="78"/>
                  </a:xfrm>
                  <a:custGeom>
                    <a:avLst/>
                    <a:gdLst>
                      <a:gd name="T0" fmla="*/ 58 w 58"/>
                      <a:gd name="T1" fmla="*/ 78 h 78"/>
                      <a:gd name="T2" fmla="*/ 0 w 58"/>
                      <a:gd name="T3" fmla="*/ 26 h 78"/>
                      <a:gd name="T4" fmla="*/ 39 w 58"/>
                      <a:gd name="T5" fmla="*/ 39 h 78"/>
                      <a:gd name="T6" fmla="*/ 58 w 58"/>
                      <a:gd name="T7" fmla="*/ 0 h 78"/>
                      <a:gd name="T8" fmla="*/ 58 w 58"/>
                      <a:gd name="T9" fmla="*/ 78 h 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8"/>
                      <a:gd name="T16" fmla="*/ 0 h 78"/>
                      <a:gd name="T17" fmla="*/ 58 w 58"/>
                      <a:gd name="T18" fmla="*/ 78 h 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8" h="78">
                        <a:moveTo>
                          <a:pt x="58" y="78"/>
                        </a:moveTo>
                        <a:lnTo>
                          <a:pt x="0" y="26"/>
                        </a:lnTo>
                        <a:lnTo>
                          <a:pt x="39" y="39"/>
                        </a:lnTo>
                        <a:lnTo>
                          <a:pt x="58" y="0"/>
                        </a:lnTo>
                        <a:lnTo>
                          <a:pt x="58" y="78"/>
                        </a:lnTo>
                        <a:close/>
                      </a:path>
                    </a:pathLst>
                  </a:custGeom>
                  <a:solidFill>
                    <a:srgbClr val="CC0000"/>
                  </a:solidFill>
                  <a:ln w="11113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46168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399" y="2220"/>
                    <a:ext cx="46" cy="92"/>
                  </a:xfrm>
                  <a:prstGeom prst="line">
                    <a:avLst/>
                  </a:prstGeom>
                  <a:noFill/>
                  <a:ln w="11113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46159" name="Rectangle 193"/>
                <p:cNvSpPr>
                  <a:spLocks noChangeArrowheads="1"/>
                </p:cNvSpPr>
                <p:nvPr/>
              </p:nvSpPr>
              <p:spPr bwMode="auto">
                <a:xfrm>
                  <a:off x="242" y="2058"/>
                  <a:ext cx="271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CC0000"/>
                      </a:solidFill>
                    </a:rPr>
                    <a:t>Fe</a:t>
                  </a:r>
                  <a:r>
                    <a:rPr lang="en-US" sz="1500" baseline="-25000">
                      <a:solidFill>
                        <a:srgbClr val="CC0000"/>
                      </a:solidFill>
                    </a:rPr>
                    <a:t>3</a:t>
                  </a:r>
                  <a:r>
                    <a:rPr lang="en-US" sz="1500">
                      <a:solidFill>
                        <a:srgbClr val="CC0000"/>
                      </a:solidFill>
                    </a:rPr>
                    <a:t>C</a:t>
                  </a:r>
                  <a:endParaRPr lang="en-US"/>
                </a:p>
              </p:txBody>
            </p:sp>
            <p:grpSp>
              <p:nvGrpSpPr>
                <p:cNvPr id="46160" name="Group 194"/>
                <p:cNvGrpSpPr>
                  <a:grpSpLocks/>
                </p:cNvGrpSpPr>
                <p:nvPr/>
              </p:nvGrpSpPr>
              <p:grpSpPr bwMode="auto">
                <a:xfrm>
                  <a:off x="467" y="2136"/>
                  <a:ext cx="367" cy="427"/>
                  <a:chOff x="467" y="2136"/>
                  <a:chExt cx="367" cy="427"/>
                </a:xfrm>
              </p:grpSpPr>
              <p:sp>
                <p:nvSpPr>
                  <p:cNvPr id="46161" name="Oval 19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2196"/>
                    <a:ext cx="367" cy="367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162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2347"/>
                    <a:ext cx="66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000000"/>
                        </a:solidFill>
                        <a:latin typeface="Symbol" pitchFamily="18" charset="2"/>
                      </a:rPr>
                      <a:t>g</a:t>
                    </a:r>
                    <a:endParaRPr lang="en-US">
                      <a:latin typeface="Times" pitchFamily="18" charset="0"/>
                    </a:endParaRPr>
                  </a:p>
                </p:txBody>
              </p:sp>
              <p:sp>
                <p:nvSpPr>
                  <p:cNvPr id="46163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563" y="2345"/>
                    <a:ext cx="66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000000"/>
                        </a:solidFill>
                        <a:latin typeface="Symbol" pitchFamily="18" charset="2"/>
                      </a:rPr>
                      <a:t>g</a:t>
                    </a:r>
                    <a:endParaRPr lang="en-US">
                      <a:latin typeface="Times" pitchFamily="18" charset="0"/>
                    </a:endParaRPr>
                  </a:p>
                </p:txBody>
              </p:sp>
              <p:sp>
                <p:nvSpPr>
                  <p:cNvPr id="4616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582" y="2136"/>
                    <a:ext cx="66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000000"/>
                        </a:solidFill>
                        <a:latin typeface="Symbol" pitchFamily="18" charset="2"/>
                      </a:rPr>
                      <a:t>g</a:t>
                    </a:r>
                    <a:endParaRPr lang="en-US">
                      <a:latin typeface="Times" pitchFamily="18" charset="0"/>
                    </a:endParaRPr>
                  </a:p>
                </p:txBody>
              </p:sp>
              <p:sp>
                <p:nvSpPr>
                  <p:cNvPr id="4616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741" y="2186"/>
                    <a:ext cx="66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000000"/>
                        </a:solidFill>
                        <a:latin typeface="Symbol" pitchFamily="18" charset="2"/>
                      </a:rPr>
                      <a:t>g</a:t>
                    </a:r>
                    <a:endParaRPr lang="en-US">
                      <a:latin typeface="Times" pitchFamily="18" charset="0"/>
                    </a:endParaRPr>
                  </a:p>
                </p:txBody>
              </p:sp>
              <p:sp>
                <p:nvSpPr>
                  <p:cNvPr id="46166" name="Freeform 200"/>
                  <p:cNvSpPr>
                    <a:spLocks/>
                  </p:cNvSpPr>
                  <p:nvPr/>
                </p:nvSpPr>
                <p:spPr bwMode="auto">
                  <a:xfrm>
                    <a:off x="471" y="2199"/>
                    <a:ext cx="359" cy="359"/>
                  </a:xfrm>
                  <a:custGeom>
                    <a:avLst/>
                    <a:gdLst>
                      <a:gd name="T0" fmla="*/ 6 w 359"/>
                      <a:gd name="T1" fmla="*/ 117 h 359"/>
                      <a:gd name="T2" fmla="*/ 91 w 359"/>
                      <a:gd name="T3" fmla="*/ 137 h 359"/>
                      <a:gd name="T4" fmla="*/ 137 w 359"/>
                      <a:gd name="T5" fmla="*/ 137 h 359"/>
                      <a:gd name="T6" fmla="*/ 183 w 359"/>
                      <a:gd name="T7" fmla="*/ 157 h 359"/>
                      <a:gd name="T8" fmla="*/ 222 w 359"/>
                      <a:gd name="T9" fmla="*/ 183 h 359"/>
                      <a:gd name="T10" fmla="*/ 235 w 359"/>
                      <a:gd name="T11" fmla="*/ 202 h 359"/>
                      <a:gd name="T12" fmla="*/ 248 w 359"/>
                      <a:gd name="T13" fmla="*/ 176 h 359"/>
                      <a:gd name="T14" fmla="*/ 235 w 359"/>
                      <a:gd name="T15" fmla="*/ 130 h 359"/>
                      <a:gd name="T16" fmla="*/ 202 w 359"/>
                      <a:gd name="T17" fmla="*/ 85 h 359"/>
                      <a:gd name="T18" fmla="*/ 196 w 359"/>
                      <a:gd name="T19" fmla="*/ 45 h 359"/>
                      <a:gd name="T20" fmla="*/ 196 w 359"/>
                      <a:gd name="T21" fmla="*/ 6 h 359"/>
                      <a:gd name="T22" fmla="*/ 222 w 359"/>
                      <a:gd name="T23" fmla="*/ 0 h 359"/>
                      <a:gd name="T24" fmla="*/ 248 w 359"/>
                      <a:gd name="T25" fmla="*/ 19 h 359"/>
                      <a:gd name="T26" fmla="*/ 242 w 359"/>
                      <a:gd name="T27" fmla="*/ 32 h 359"/>
                      <a:gd name="T28" fmla="*/ 242 w 359"/>
                      <a:gd name="T29" fmla="*/ 58 h 359"/>
                      <a:gd name="T30" fmla="*/ 261 w 359"/>
                      <a:gd name="T31" fmla="*/ 98 h 359"/>
                      <a:gd name="T32" fmla="*/ 268 w 359"/>
                      <a:gd name="T33" fmla="*/ 144 h 359"/>
                      <a:gd name="T34" fmla="*/ 274 w 359"/>
                      <a:gd name="T35" fmla="*/ 163 h 359"/>
                      <a:gd name="T36" fmla="*/ 307 w 359"/>
                      <a:gd name="T37" fmla="*/ 202 h 359"/>
                      <a:gd name="T38" fmla="*/ 333 w 359"/>
                      <a:gd name="T39" fmla="*/ 215 h 359"/>
                      <a:gd name="T40" fmla="*/ 359 w 359"/>
                      <a:gd name="T41" fmla="*/ 229 h 359"/>
                      <a:gd name="T42" fmla="*/ 340 w 359"/>
                      <a:gd name="T43" fmla="*/ 255 h 359"/>
                      <a:gd name="T44" fmla="*/ 314 w 359"/>
                      <a:gd name="T45" fmla="*/ 248 h 359"/>
                      <a:gd name="T46" fmla="*/ 274 w 359"/>
                      <a:gd name="T47" fmla="*/ 215 h 359"/>
                      <a:gd name="T48" fmla="*/ 268 w 359"/>
                      <a:gd name="T49" fmla="*/ 209 h 359"/>
                      <a:gd name="T50" fmla="*/ 235 w 359"/>
                      <a:gd name="T51" fmla="*/ 222 h 359"/>
                      <a:gd name="T52" fmla="*/ 202 w 359"/>
                      <a:gd name="T53" fmla="*/ 274 h 359"/>
                      <a:gd name="T54" fmla="*/ 202 w 359"/>
                      <a:gd name="T55" fmla="*/ 307 h 359"/>
                      <a:gd name="T56" fmla="*/ 202 w 359"/>
                      <a:gd name="T57" fmla="*/ 353 h 359"/>
                      <a:gd name="T58" fmla="*/ 176 w 359"/>
                      <a:gd name="T59" fmla="*/ 359 h 359"/>
                      <a:gd name="T60" fmla="*/ 176 w 359"/>
                      <a:gd name="T61" fmla="*/ 320 h 359"/>
                      <a:gd name="T62" fmla="*/ 183 w 359"/>
                      <a:gd name="T63" fmla="*/ 294 h 359"/>
                      <a:gd name="T64" fmla="*/ 196 w 359"/>
                      <a:gd name="T65" fmla="*/ 235 h 359"/>
                      <a:gd name="T66" fmla="*/ 196 w 359"/>
                      <a:gd name="T67" fmla="*/ 222 h 359"/>
                      <a:gd name="T68" fmla="*/ 163 w 359"/>
                      <a:gd name="T69" fmla="*/ 202 h 359"/>
                      <a:gd name="T70" fmla="*/ 111 w 359"/>
                      <a:gd name="T71" fmla="*/ 176 h 359"/>
                      <a:gd name="T72" fmla="*/ 65 w 359"/>
                      <a:gd name="T73" fmla="*/ 163 h 359"/>
                      <a:gd name="T74" fmla="*/ 26 w 359"/>
                      <a:gd name="T75" fmla="*/ 157 h 359"/>
                      <a:gd name="T76" fmla="*/ 0 w 359"/>
                      <a:gd name="T77" fmla="*/ 157 h 359"/>
                      <a:gd name="T78" fmla="*/ 6 w 359"/>
                      <a:gd name="T79" fmla="*/ 117 h 359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359"/>
                      <a:gd name="T121" fmla="*/ 0 h 359"/>
                      <a:gd name="T122" fmla="*/ 359 w 359"/>
                      <a:gd name="T123" fmla="*/ 359 h 359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359" h="359">
                        <a:moveTo>
                          <a:pt x="6" y="117"/>
                        </a:moveTo>
                        <a:lnTo>
                          <a:pt x="91" y="137"/>
                        </a:lnTo>
                        <a:lnTo>
                          <a:pt x="137" y="137"/>
                        </a:lnTo>
                        <a:lnTo>
                          <a:pt x="183" y="157"/>
                        </a:lnTo>
                        <a:lnTo>
                          <a:pt x="222" y="183"/>
                        </a:lnTo>
                        <a:lnTo>
                          <a:pt x="235" y="202"/>
                        </a:lnTo>
                        <a:lnTo>
                          <a:pt x="248" y="176"/>
                        </a:lnTo>
                        <a:lnTo>
                          <a:pt x="235" y="130"/>
                        </a:lnTo>
                        <a:lnTo>
                          <a:pt x="202" y="85"/>
                        </a:lnTo>
                        <a:lnTo>
                          <a:pt x="196" y="45"/>
                        </a:lnTo>
                        <a:lnTo>
                          <a:pt x="196" y="6"/>
                        </a:lnTo>
                        <a:lnTo>
                          <a:pt x="222" y="0"/>
                        </a:lnTo>
                        <a:lnTo>
                          <a:pt x="248" y="19"/>
                        </a:lnTo>
                        <a:lnTo>
                          <a:pt x="242" y="32"/>
                        </a:lnTo>
                        <a:lnTo>
                          <a:pt x="242" y="58"/>
                        </a:lnTo>
                        <a:lnTo>
                          <a:pt x="261" y="98"/>
                        </a:lnTo>
                        <a:lnTo>
                          <a:pt x="268" y="144"/>
                        </a:lnTo>
                        <a:lnTo>
                          <a:pt x="274" y="163"/>
                        </a:lnTo>
                        <a:lnTo>
                          <a:pt x="307" y="202"/>
                        </a:lnTo>
                        <a:lnTo>
                          <a:pt x="333" y="215"/>
                        </a:lnTo>
                        <a:lnTo>
                          <a:pt x="359" y="229"/>
                        </a:lnTo>
                        <a:lnTo>
                          <a:pt x="340" y="255"/>
                        </a:lnTo>
                        <a:lnTo>
                          <a:pt x="314" y="248"/>
                        </a:lnTo>
                        <a:lnTo>
                          <a:pt x="274" y="215"/>
                        </a:lnTo>
                        <a:lnTo>
                          <a:pt x="268" y="209"/>
                        </a:lnTo>
                        <a:lnTo>
                          <a:pt x="235" y="222"/>
                        </a:lnTo>
                        <a:lnTo>
                          <a:pt x="202" y="274"/>
                        </a:lnTo>
                        <a:lnTo>
                          <a:pt x="202" y="307"/>
                        </a:lnTo>
                        <a:lnTo>
                          <a:pt x="202" y="353"/>
                        </a:lnTo>
                        <a:lnTo>
                          <a:pt x="176" y="359"/>
                        </a:lnTo>
                        <a:lnTo>
                          <a:pt x="176" y="320"/>
                        </a:lnTo>
                        <a:lnTo>
                          <a:pt x="183" y="294"/>
                        </a:lnTo>
                        <a:lnTo>
                          <a:pt x="196" y="235"/>
                        </a:lnTo>
                        <a:lnTo>
                          <a:pt x="196" y="222"/>
                        </a:lnTo>
                        <a:lnTo>
                          <a:pt x="163" y="202"/>
                        </a:lnTo>
                        <a:lnTo>
                          <a:pt x="111" y="176"/>
                        </a:lnTo>
                        <a:lnTo>
                          <a:pt x="65" y="163"/>
                        </a:lnTo>
                        <a:lnTo>
                          <a:pt x="26" y="157"/>
                        </a:lnTo>
                        <a:lnTo>
                          <a:pt x="0" y="157"/>
                        </a:lnTo>
                        <a:lnTo>
                          <a:pt x="6" y="117"/>
                        </a:lnTo>
                        <a:close/>
                      </a:path>
                    </a:pathLst>
                  </a:custGeom>
                  <a:solidFill>
                    <a:srgbClr val="CC000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</p:grpSp>
      <p:grpSp>
        <p:nvGrpSpPr>
          <p:cNvPr id="21" name="Group 201"/>
          <p:cNvGrpSpPr>
            <a:grpSpLocks/>
          </p:cNvGrpSpPr>
          <p:nvPr/>
        </p:nvGrpSpPr>
        <p:grpSpPr bwMode="auto">
          <a:xfrm>
            <a:off x="773113" y="2649538"/>
            <a:ext cx="2238375" cy="633412"/>
            <a:chOff x="467" y="1749"/>
            <a:chExt cx="1410" cy="399"/>
          </a:xfrm>
        </p:grpSpPr>
        <p:grpSp>
          <p:nvGrpSpPr>
            <p:cNvPr id="46115" name="Group 202"/>
            <p:cNvGrpSpPr>
              <a:grpSpLocks/>
            </p:cNvGrpSpPr>
            <p:nvPr/>
          </p:nvGrpSpPr>
          <p:grpSpPr bwMode="auto">
            <a:xfrm>
              <a:off x="1393" y="1946"/>
              <a:ext cx="399" cy="170"/>
              <a:chOff x="1393" y="1946"/>
              <a:chExt cx="399" cy="170"/>
            </a:xfrm>
          </p:grpSpPr>
          <p:sp>
            <p:nvSpPr>
              <p:cNvPr id="46132" name="Freeform 203"/>
              <p:cNvSpPr>
                <a:spLocks/>
              </p:cNvSpPr>
              <p:nvPr/>
            </p:nvSpPr>
            <p:spPr bwMode="auto">
              <a:xfrm>
                <a:off x="1746" y="2057"/>
                <a:ext cx="46" cy="59"/>
              </a:xfrm>
              <a:custGeom>
                <a:avLst/>
                <a:gdLst>
                  <a:gd name="T0" fmla="*/ 46 w 46"/>
                  <a:gd name="T1" fmla="*/ 46 h 59"/>
                  <a:gd name="T2" fmla="*/ 0 w 46"/>
                  <a:gd name="T3" fmla="*/ 59 h 59"/>
                  <a:gd name="T4" fmla="*/ 20 w 46"/>
                  <a:gd name="T5" fmla="*/ 39 h 59"/>
                  <a:gd name="T6" fmla="*/ 20 w 46"/>
                  <a:gd name="T7" fmla="*/ 0 h 59"/>
                  <a:gd name="T8" fmla="*/ 46 w 46"/>
                  <a:gd name="T9" fmla="*/ 46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59"/>
                  <a:gd name="T17" fmla="*/ 46 w 46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59">
                    <a:moveTo>
                      <a:pt x="46" y="46"/>
                    </a:moveTo>
                    <a:lnTo>
                      <a:pt x="0" y="59"/>
                    </a:lnTo>
                    <a:lnTo>
                      <a:pt x="20" y="39"/>
                    </a:lnTo>
                    <a:lnTo>
                      <a:pt x="20" y="0"/>
                    </a:lnTo>
                    <a:lnTo>
                      <a:pt x="4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33" name="Line 204"/>
              <p:cNvSpPr>
                <a:spLocks noChangeShapeType="1"/>
              </p:cNvSpPr>
              <p:nvPr/>
            </p:nvSpPr>
            <p:spPr bwMode="auto">
              <a:xfrm>
                <a:off x="1393" y="1946"/>
                <a:ext cx="373" cy="15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6116" name="Line 205"/>
            <p:cNvSpPr>
              <a:spLocks noChangeShapeType="1"/>
            </p:cNvSpPr>
            <p:nvPr/>
          </p:nvSpPr>
          <p:spPr bwMode="auto">
            <a:xfrm>
              <a:off x="837" y="1946"/>
              <a:ext cx="55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17" name="Oval 206"/>
            <p:cNvSpPr>
              <a:spLocks noChangeArrowheads="1"/>
            </p:cNvSpPr>
            <p:nvPr/>
          </p:nvSpPr>
          <p:spPr bwMode="auto">
            <a:xfrm>
              <a:off x="1818" y="2090"/>
              <a:ext cx="59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18" name="Group 207"/>
            <p:cNvGrpSpPr>
              <a:grpSpLocks/>
            </p:cNvGrpSpPr>
            <p:nvPr/>
          </p:nvGrpSpPr>
          <p:grpSpPr bwMode="auto">
            <a:xfrm>
              <a:off x="467" y="1749"/>
              <a:ext cx="367" cy="390"/>
              <a:chOff x="467" y="1749"/>
              <a:chExt cx="367" cy="390"/>
            </a:xfrm>
          </p:grpSpPr>
          <p:sp>
            <p:nvSpPr>
              <p:cNvPr id="46119" name="Oval 208"/>
              <p:cNvSpPr>
                <a:spLocks noChangeArrowheads="1"/>
              </p:cNvSpPr>
              <p:nvPr/>
            </p:nvSpPr>
            <p:spPr bwMode="auto">
              <a:xfrm>
                <a:off x="467" y="1772"/>
                <a:ext cx="367" cy="367"/>
              </a:xfrm>
              <a:prstGeom prst="ellipse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0" name="Rectangle 209"/>
              <p:cNvSpPr>
                <a:spLocks noChangeArrowheads="1"/>
              </p:cNvSpPr>
              <p:nvPr/>
            </p:nvSpPr>
            <p:spPr bwMode="auto">
              <a:xfrm>
                <a:off x="713" y="1939"/>
                <a:ext cx="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6121" name="Rectangle 210"/>
              <p:cNvSpPr>
                <a:spLocks noChangeArrowheads="1"/>
              </p:cNvSpPr>
              <p:nvPr/>
            </p:nvSpPr>
            <p:spPr bwMode="auto">
              <a:xfrm>
                <a:off x="556" y="1919"/>
                <a:ext cx="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6122" name="Rectangle 211"/>
              <p:cNvSpPr>
                <a:spLocks noChangeArrowheads="1"/>
              </p:cNvSpPr>
              <p:nvPr/>
            </p:nvSpPr>
            <p:spPr bwMode="auto">
              <a:xfrm>
                <a:off x="576" y="1749"/>
                <a:ext cx="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6123" name="Rectangle 212"/>
              <p:cNvSpPr>
                <a:spLocks noChangeArrowheads="1"/>
              </p:cNvSpPr>
              <p:nvPr/>
            </p:nvSpPr>
            <p:spPr bwMode="auto">
              <a:xfrm>
                <a:off x="759" y="1795"/>
                <a:ext cx="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6124" name="Freeform 213"/>
              <p:cNvSpPr>
                <a:spLocks/>
              </p:cNvSpPr>
              <p:nvPr/>
            </p:nvSpPr>
            <p:spPr bwMode="auto">
              <a:xfrm>
                <a:off x="693" y="1777"/>
                <a:ext cx="118" cy="267"/>
              </a:xfrm>
              <a:custGeom>
                <a:avLst/>
                <a:gdLst>
                  <a:gd name="T0" fmla="*/ 0 w 118"/>
                  <a:gd name="T1" fmla="*/ 0 h 275"/>
                  <a:gd name="T2" fmla="*/ 33 w 118"/>
                  <a:gd name="T3" fmla="*/ 55 h 275"/>
                  <a:gd name="T4" fmla="*/ 53 w 118"/>
                  <a:gd name="T5" fmla="*/ 96 h 275"/>
                  <a:gd name="T6" fmla="*/ 66 w 118"/>
                  <a:gd name="T7" fmla="*/ 122 h 275"/>
                  <a:gd name="T8" fmla="*/ 85 w 118"/>
                  <a:gd name="T9" fmla="*/ 143 h 275"/>
                  <a:gd name="T10" fmla="*/ 118 w 118"/>
                  <a:gd name="T11" fmla="*/ 167 h 2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8"/>
                  <a:gd name="T19" fmla="*/ 0 h 275"/>
                  <a:gd name="T20" fmla="*/ 118 w 118"/>
                  <a:gd name="T21" fmla="*/ 275 h 2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8" h="275">
                    <a:moveTo>
                      <a:pt x="0" y="0"/>
                    </a:moveTo>
                    <a:lnTo>
                      <a:pt x="33" y="92"/>
                    </a:lnTo>
                    <a:lnTo>
                      <a:pt x="53" y="157"/>
                    </a:lnTo>
                    <a:lnTo>
                      <a:pt x="66" y="203"/>
                    </a:lnTo>
                    <a:lnTo>
                      <a:pt x="85" y="236"/>
                    </a:lnTo>
                    <a:lnTo>
                      <a:pt x="118" y="2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25" name="Freeform 214"/>
              <p:cNvSpPr>
                <a:spLocks/>
              </p:cNvSpPr>
              <p:nvPr/>
            </p:nvSpPr>
            <p:spPr bwMode="auto">
              <a:xfrm>
                <a:off x="687" y="1965"/>
                <a:ext cx="72" cy="170"/>
              </a:xfrm>
              <a:custGeom>
                <a:avLst/>
                <a:gdLst>
                  <a:gd name="T0" fmla="*/ 72 w 72"/>
                  <a:gd name="T1" fmla="*/ 0 h 170"/>
                  <a:gd name="T2" fmla="*/ 39 w 72"/>
                  <a:gd name="T3" fmla="*/ 53 h 170"/>
                  <a:gd name="T4" fmla="*/ 19 w 72"/>
                  <a:gd name="T5" fmla="*/ 85 h 170"/>
                  <a:gd name="T6" fmla="*/ 6 w 72"/>
                  <a:gd name="T7" fmla="*/ 131 h 170"/>
                  <a:gd name="T8" fmla="*/ 0 w 72"/>
                  <a:gd name="T9" fmla="*/ 170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70"/>
                  <a:gd name="T17" fmla="*/ 72 w 72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70">
                    <a:moveTo>
                      <a:pt x="72" y="0"/>
                    </a:moveTo>
                    <a:lnTo>
                      <a:pt x="39" y="53"/>
                    </a:lnTo>
                    <a:lnTo>
                      <a:pt x="19" y="85"/>
                    </a:lnTo>
                    <a:lnTo>
                      <a:pt x="6" y="131"/>
                    </a:lnTo>
                    <a:lnTo>
                      <a:pt x="0" y="17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26" name="Freeform 215"/>
              <p:cNvSpPr>
                <a:spLocks/>
              </p:cNvSpPr>
              <p:nvPr/>
            </p:nvSpPr>
            <p:spPr bwMode="auto">
              <a:xfrm>
                <a:off x="472" y="1919"/>
                <a:ext cx="234" cy="125"/>
              </a:xfrm>
              <a:custGeom>
                <a:avLst/>
                <a:gdLst>
                  <a:gd name="T0" fmla="*/ 0 w 242"/>
                  <a:gd name="T1" fmla="*/ 0 h 125"/>
                  <a:gd name="T2" fmla="*/ 28 w 242"/>
                  <a:gd name="T3" fmla="*/ 33 h 125"/>
                  <a:gd name="T4" fmla="*/ 57 w 242"/>
                  <a:gd name="T5" fmla="*/ 59 h 125"/>
                  <a:gd name="T6" fmla="*/ 86 w 242"/>
                  <a:gd name="T7" fmla="*/ 66 h 125"/>
                  <a:gd name="T8" fmla="*/ 100 w 242"/>
                  <a:gd name="T9" fmla="*/ 66 h 125"/>
                  <a:gd name="T10" fmla="*/ 120 w 242"/>
                  <a:gd name="T11" fmla="*/ 86 h 125"/>
                  <a:gd name="T12" fmla="*/ 129 w 242"/>
                  <a:gd name="T13" fmla="*/ 105 h 125"/>
                  <a:gd name="T14" fmla="*/ 136 w 242"/>
                  <a:gd name="T15" fmla="*/ 125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25"/>
                  <a:gd name="T26" fmla="*/ 242 w 242"/>
                  <a:gd name="T27" fmla="*/ 125 h 1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25">
                    <a:moveTo>
                      <a:pt x="0" y="0"/>
                    </a:moveTo>
                    <a:lnTo>
                      <a:pt x="46" y="33"/>
                    </a:lnTo>
                    <a:lnTo>
                      <a:pt x="99" y="59"/>
                    </a:lnTo>
                    <a:lnTo>
                      <a:pt x="151" y="66"/>
                    </a:lnTo>
                    <a:lnTo>
                      <a:pt x="177" y="66"/>
                    </a:lnTo>
                    <a:lnTo>
                      <a:pt x="210" y="86"/>
                    </a:lnTo>
                    <a:lnTo>
                      <a:pt x="229" y="105"/>
                    </a:lnTo>
                    <a:lnTo>
                      <a:pt x="242" y="12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6127" name="Group 216"/>
              <p:cNvGrpSpPr>
                <a:grpSpLocks/>
              </p:cNvGrpSpPr>
              <p:nvPr/>
            </p:nvGrpSpPr>
            <p:grpSpPr bwMode="auto">
              <a:xfrm>
                <a:off x="513" y="1883"/>
                <a:ext cx="243" cy="138"/>
                <a:chOff x="513" y="1883"/>
                <a:chExt cx="243" cy="138"/>
              </a:xfrm>
            </p:grpSpPr>
            <p:sp>
              <p:nvSpPr>
                <p:cNvPr id="46128" name="Oval 217"/>
                <p:cNvSpPr>
                  <a:spLocks noChangeArrowheads="1"/>
                </p:cNvSpPr>
                <p:nvPr/>
              </p:nvSpPr>
              <p:spPr bwMode="auto">
                <a:xfrm>
                  <a:off x="513" y="1949"/>
                  <a:ext cx="40" cy="33"/>
                </a:xfrm>
                <a:prstGeom prst="ellipse">
                  <a:avLst/>
                </a:pr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29" name="Oval 218"/>
                <p:cNvSpPr>
                  <a:spLocks noChangeArrowheads="1"/>
                </p:cNvSpPr>
                <p:nvPr/>
              </p:nvSpPr>
              <p:spPr bwMode="auto">
                <a:xfrm>
                  <a:off x="618" y="1975"/>
                  <a:ext cx="33" cy="27"/>
                </a:xfrm>
                <a:prstGeom prst="ellipse">
                  <a:avLst/>
                </a:pr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30" name="Oval 219"/>
                <p:cNvSpPr>
                  <a:spLocks noChangeArrowheads="1"/>
                </p:cNvSpPr>
                <p:nvPr/>
              </p:nvSpPr>
              <p:spPr bwMode="auto">
                <a:xfrm>
                  <a:off x="716" y="1994"/>
                  <a:ext cx="40" cy="27"/>
                </a:xfrm>
                <a:prstGeom prst="ellipse">
                  <a:avLst/>
                </a:pr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31" name="Oval 220"/>
                <p:cNvSpPr>
                  <a:spLocks noChangeArrowheads="1"/>
                </p:cNvSpPr>
                <p:nvPr/>
              </p:nvSpPr>
              <p:spPr bwMode="auto">
                <a:xfrm>
                  <a:off x="723" y="1883"/>
                  <a:ext cx="33" cy="40"/>
                </a:xfrm>
                <a:prstGeom prst="ellipse">
                  <a:avLst/>
                </a:prstGeom>
                <a:solidFill>
                  <a:srgbClr val="CC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5" name="Group 221"/>
          <p:cNvGrpSpPr>
            <a:grpSpLocks/>
          </p:cNvGrpSpPr>
          <p:nvPr/>
        </p:nvGrpSpPr>
        <p:grpSpPr bwMode="auto">
          <a:xfrm>
            <a:off x="773113" y="2027238"/>
            <a:ext cx="2235200" cy="955675"/>
            <a:chOff x="463" y="1317"/>
            <a:chExt cx="1408" cy="602"/>
          </a:xfrm>
        </p:grpSpPr>
        <p:grpSp>
          <p:nvGrpSpPr>
            <p:cNvPr id="46102" name="Group 222"/>
            <p:cNvGrpSpPr>
              <a:grpSpLocks/>
            </p:cNvGrpSpPr>
            <p:nvPr/>
          </p:nvGrpSpPr>
          <p:grpSpPr bwMode="auto">
            <a:xfrm>
              <a:off x="463" y="1317"/>
              <a:ext cx="367" cy="390"/>
              <a:chOff x="463" y="1317"/>
              <a:chExt cx="367" cy="390"/>
            </a:xfrm>
          </p:grpSpPr>
          <p:sp>
            <p:nvSpPr>
              <p:cNvPr id="46107" name="Oval 223"/>
              <p:cNvSpPr>
                <a:spLocks noChangeArrowheads="1"/>
              </p:cNvSpPr>
              <p:nvPr/>
            </p:nvSpPr>
            <p:spPr bwMode="auto">
              <a:xfrm>
                <a:off x="463" y="1340"/>
                <a:ext cx="367" cy="367"/>
              </a:xfrm>
              <a:prstGeom prst="ellipse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Rectangle 224"/>
              <p:cNvSpPr>
                <a:spLocks noChangeArrowheads="1"/>
              </p:cNvSpPr>
              <p:nvPr/>
            </p:nvSpPr>
            <p:spPr bwMode="auto">
              <a:xfrm>
                <a:off x="709" y="1507"/>
                <a:ext cx="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6109" name="Rectangle 225"/>
              <p:cNvSpPr>
                <a:spLocks noChangeArrowheads="1"/>
              </p:cNvSpPr>
              <p:nvPr/>
            </p:nvSpPr>
            <p:spPr bwMode="auto">
              <a:xfrm>
                <a:off x="552" y="1487"/>
                <a:ext cx="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6110" name="Rectangle 226"/>
              <p:cNvSpPr>
                <a:spLocks noChangeArrowheads="1"/>
              </p:cNvSpPr>
              <p:nvPr/>
            </p:nvSpPr>
            <p:spPr bwMode="auto">
              <a:xfrm>
                <a:off x="572" y="1317"/>
                <a:ext cx="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6111" name="Rectangle 227"/>
              <p:cNvSpPr>
                <a:spLocks noChangeArrowheads="1"/>
              </p:cNvSpPr>
              <p:nvPr/>
            </p:nvSpPr>
            <p:spPr bwMode="auto">
              <a:xfrm>
                <a:off x="755" y="1363"/>
                <a:ext cx="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Symbol" pitchFamily="18" charset="2"/>
                  </a:rPr>
                  <a:t>g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6112" name="Freeform 228"/>
              <p:cNvSpPr>
                <a:spLocks/>
              </p:cNvSpPr>
              <p:nvPr/>
            </p:nvSpPr>
            <p:spPr bwMode="auto">
              <a:xfrm>
                <a:off x="689" y="1345"/>
                <a:ext cx="118" cy="267"/>
              </a:xfrm>
              <a:custGeom>
                <a:avLst/>
                <a:gdLst>
                  <a:gd name="T0" fmla="*/ 0 w 118"/>
                  <a:gd name="T1" fmla="*/ 0 h 275"/>
                  <a:gd name="T2" fmla="*/ 33 w 118"/>
                  <a:gd name="T3" fmla="*/ 55 h 275"/>
                  <a:gd name="T4" fmla="*/ 53 w 118"/>
                  <a:gd name="T5" fmla="*/ 96 h 275"/>
                  <a:gd name="T6" fmla="*/ 66 w 118"/>
                  <a:gd name="T7" fmla="*/ 122 h 275"/>
                  <a:gd name="T8" fmla="*/ 85 w 118"/>
                  <a:gd name="T9" fmla="*/ 143 h 275"/>
                  <a:gd name="T10" fmla="*/ 118 w 118"/>
                  <a:gd name="T11" fmla="*/ 167 h 2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8"/>
                  <a:gd name="T19" fmla="*/ 0 h 275"/>
                  <a:gd name="T20" fmla="*/ 118 w 118"/>
                  <a:gd name="T21" fmla="*/ 275 h 2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8" h="275">
                    <a:moveTo>
                      <a:pt x="0" y="0"/>
                    </a:moveTo>
                    <a:lnTo>
                      <a:pt x="33" y="92"/>
                    </a:lnTo>
                    <a:lnTo>
                      <a:pt x="53" y="157"/>
                    </a:lnTo>
                    <a:lnTo>
                      <a:pt x="66" y="203"/>
                    </a:lnTo>
                    <a:lnTo>
                      <a:pt x="85" y="236"/>
                    </a:lnTo>
                    <a:lnTo>
                      <a:pt x="118" y="2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13" name="Freeform 229"/>
              <p:cNvSpPr>
                <a:spLocks/>
              </p:cNvSpPr>
              <p:nvPr/>
            </p:nvSpPr>
            <p:spPr bwMode="auto">
              <a:xfrm>
                <a:off x="683" y="1533"/>
                <a:ext cx="72" cy="170"/>
              </a:xfrm>
              <a:custGeom>
                <a:avLst/>
                <a:gdLst>
                  <a:gd name="T0" fmla="*/ 72 w 72"/>
                  <a:gd name="T1" fmla="*/ 0 h 170"/>
                  <a:gd name="T2" fmla="*/ 39 w 72"/>
                  <a:gd name="T3" fmla="*/ 53 h 170"/>
                  <a:gd name="T4" fmla="*/ 19 w 72"/>
                  <a:gd name="T5" fmla="*/ 85 h 170"/>
                  <a:gd name="T6" fmla="*/ 6 w 72"/>
                  <a:gd name="T7" fmla="*/ 131 h 170"/>
                  <a:gd name="T8" fmla="*/ 0 w 72"/>
                  <a:gd name="T9" fmla="*/ 170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70"/>
                  <a:gd name="T17" fmla="*/ 72 w 72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70">
                    <a:moveTo>
                      <a:pt x="72" y="0"/>
                    </a:moveTo>
                    <a:lnTo>
                      <a:pt x="39" y="53"/>
                    </a:lnTo>
                    <a:lnTo>
                      <a:pt x="19" y="85"/>
                    </a:lnTo>
                    <a:lnTo>
                      <a:pt x="6" y="131"/>
                    </a:lnTo>
                    <a:lnTo>
                      <a:pt x="0" y="17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14" name="Freeform 230"/>
              <p:cNvSpPr>
                <a:spLocks/>
              </p:cNvSpPr>
              <p:nvPr/>
            </p:nvSpPr>
            <p:spPr bwMode="auto">
              <a:xfrm>
                <a:off x="468" y="1487"/>
                <a:ext cx="234" cy="125"/>
              </a:xfrm>
              <a:custGeom>
                <a:avLst/>
                <a:gdLst>
                  <a:gd name="T0" fmla="*/ 0 w 242"/>
                  <a:gd name="T1" fmla="*/ 0 h 125"/>
                  <a:gd name="T2" fmla="*/ 28 w 242"/>
                  <a:gd name="T3" fmla="*/ 33 h 125"/>
                  <a:gd name="T4" fmla="*/ 57 w 242"/>
                  <a:gd name="T5" fmla="*/ 59 h 125"/>
                  <a:gd name="T6" fmla="*/ 86 w 242"/>
                  <a:gd name="T7" fmla="*/ 66 h 125"/>
                  <a:gd name="T8" fmla="*/ 100 w 242"/>
                  <a:gd name="T9" fmla="*/ 66 h 125"/>
                  <a:gd name="T10" fmla="*/ 120 w 242"/>
                  <a:gd name="T11" fmla="*/ 86 h 125"/>
                  <a:gd name="T12" fmla="*/ 129 w 242"/>
                  <a:gd name="T13" fmla="*/ 105 h 125"/>
                  <a:gd name="T14" fmla="*/ 136 w 242"/>
                  <a:gd name="T15" fmla="*/ 125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25"/>
                  <a:gd name="T26" fmla="*/ 242 w 242"/>
                  <a:gd name="T27" fmla="*/ 125 h 1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25">
                    <a:moveTo>
                      <a:pt x="0" y="0"/>
                    </a:moveTo>
                    <a:lnTo>
                      <a:pt x="46" y="33"/>
                    </a:lnTo>
                    <a:lnTo>
                      <a:pt x="99" y="59"/>
                    </a:lnTo>
                    <a:lnTo>
                      <a:pt x="151" y="66"/>
                    </a:lnTo>
                    <a:lnTo>
                      <a:pt x="177" y="66"/>
                    </a:lnTo>
                    <a:lnTo>
                      <a:pt x="210" y="86"/>
                    </a:lnTo>
                    <a:lnTo>
                      <a:pt x="229" y="105"/>
                    </a:lnTo>
                    <a:lnTo>
                      <a:pt x="242" y="12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6103" name="Oval 231"/>
            <p:cNvSpPr>
              <a:spLocks noChangeArrowheads="1"/>
            </p:cNvSpPr>
            <p:nvPr/>
          </p:nvSpPr>
          <p:spPr bwMode="auto">
            <a:xfrm>
              <a:off x="1812" y="1861"/>
              <a:ext cx="59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04" name="Group 232"/>
            <p:cNvGrpSpPr>
              <a:grpSpLocks/>
            </p:cNvGrpSpPr>
            <p:nvPr/>
          </p:nvGrpSpPr>
          <p:grpSpPr bwMode="auto">
            <a:xfrm>
              <a:off x="832" y="1521"/>
              <a:ext cx="973" cy="379"/>
              <a:chOff x="824" y="1521"/>
              <a:chExt cx="981" cy="379"/>
            </a:xfrm>
          </p:grpSpPr>
          <p:sp>
            <p:nvSpPr>
              <p:cNvPr id="46105" name="Freeform 233"/>
              <p:cNvSpPr>
                <a:spLocks/>
              </p:cNvSpPr>
              <p:nvPr/>
            </p:nvSpPr>
            <p:spPr bwMode="auto">
              <a:xfrm>
                <a:off x="1759" y="1834"/>
                <a:ext cx="46" cy="66"/>
              </a:xfrm>
              <a:custGeom>
                <a:avLst/>
                <a:gdLst>
                  <a:gd name="T0" fmla="*/ 46 w 46"/>
                  <a:gd name="T1" fmla="*/ 46 h 66"/>
                  <a:gd name="T2" fmla="*/ 0 w 46"/>
                  <a:gd name="T3" fmla="*/ 66 h 66"/>
                  <a:gd name="T4" fmla="*/ 20 w 46"/>
                  <a:gd name="T5" fmla="*/ 40 h 66"/>
                  <a:gd name="T6" fmla="*/ 20 w 46"/>
                  <a:gd name="T7" fmla="*/ 0 h 66"/>
                  <a:gd name="T8" fmla="*/ 46 w 46"/>
                  <a:gd name="T9" fmla="*/ 46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66"/>
                  <a:gd name="T17" fmla="*/ 46 w 46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66">
                    <a:moveTo>
                      <a:pt x="46" y="46"/>
                    </a:moveTo>
                    <a:lnTo>
                      <a:pt x="0" y="66"/>
                    </a:lnTo>
                    <a:lnTo>
                      <a:pt x="20" y="40"/>
                    </a:lnTo>
                    <a:lnTo>
                      <a:pt x="20" y="0"/>
                    </a:lnTo>
                    <a:lnTo>
                      <a:pt x="4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06" name="Line 234"/>
              <p:cNvSpPr>
                <a:spLocks noChangeShapeType="1"/>
              </p:cNvSpPr>
              <p:nvPr/>
            </p:nvSpPr>
            <p:spPr bwMode="auto">
              <a:xfrm>
                <a:off x="824" y="1521"/>
                <a:ext cx="955" cy="35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1597025" y="-26988"/>
            <a:ext cx="5927725" cy="76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/>
              <a:t>Other Phase Diagrams</a:t>
            </a:r>
            <a:endParaRPr lang="en-IN" sz="4400"/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250825" y="1125538"/>
            <a:ext cx="864235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Eutectoid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Peritectic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>
                <a:solidFill>
                  <a:srgbClr val="0000FF"/>
                </a:solidFill>
              </a:rPr>
              <a:t>Peritectoid</a:t>
            </a:r>
            <a:endParaRPr lang="en-IN" sz="2800" dirty="0">
              <a:solidFill>
                <a:srgbClr val="0000FF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143108" y="1214422"/>
            <a:ext cx="1571635" cy="400110"/>
            <a:chOff x="1071538" y="4857760"/>
            <a:chExt cx="1571635" cy="400110"/>
          </a:xfrm>
        </p:grpSpPr>
        <p:grpSp>
          <p:nvGrpSpPr>
            <p:cNvPr id="38" name="Group 37"/>
            <p:cNvGrpSpPr/>
            <p:nvPr/>
          </p:nvGrpSpPr>
          <p:grpSpPr>
            <a:xfrm>
              <a:off x="1428728" y="5000636"/>
              <a:ext cx="414338" cy="146050"/>
              <a:chOff x="3595688" y="5991226"/>
              <a:chExt cx="414338" cy="146050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3595688" y="6053139"/>
                <a:ext cx="414338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3595688" y="6089651"/>
                <a:ext cx="414338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 flipH="1" flipV="1">
                <a:off x="3930899" y="5991226"/>
                <a:ext cx="79127" cy="61913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3595688" y="6089651"/>
                <a:ext cx="112217" cy="47625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071538" y="4857760"/>
              <a:ext cx="1571635" cy="40011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008000"/>
                  </a:solidFill>
                  <a:sym typeface="Symbol" pitchFamily="18" charset="2"/>
                </a:rPr>
                <a:t>         </a:t>
              </a:r>
              <a:r>
                <a:rPr lang="en-US" sz="2000" b="1" dirty="0">
                  <a:solidFill>
                    <a:srgbClr val="008000"/>
                  </a:solidFill>
                  <a:sym typeface="Symbol" pitchFamily="18" charset="2"/>
                </a:rPr>
                <a:t> + </a:t>
              </a:r>
              <a:endParaRPr lang="en-US" sz="2000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285984" y="5000636"/>
            <a:ext cx="1500198" cy="396875"/>
            <a:chOff x="1857356" y="3929066"/>
            <a:chExt cx="1500198" cy="396875"/>
          </a:xfrm>
        </p:grpSpPr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1857356" y="3929066"/>
              <a:ext cx="1500198" cy="396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2000" b="1" dirty="0" smtClean="0">
                  <a:solidFill>
                    <a:srgbClr val="0000FF"/>
                  </a:solidFill>
                  <a:latin typeface="Arial"/>
                  <a:cs typeface="Arial"/>
                  <a:sym typeface="Symbol" pitchFamily="18" charset="2"/>
                </a:rPr>
                <a:t>α</a:t>
              </a:r>
              <a:r>
                <a:rPr lang="en-US" sz="2000" b="1" dirty="0" smtClean="0">
                  <a:solidFill>
                    <a:srgbClr val="0000FF"/>
                  </a:solidFill>
                  <a:sym typeface="Symbol" pitchFamily="18" charset="2"/>
                </a:rPr>
                <a:t>+ </a:t>
              </a:r>
              <a:r>
                <a:rPr lang="en-US" sz="2000" b="1" dirty="0" smtClean="0">
                  <a:solidFill>
                    <a:srgbClr val="0000FF"/>
                  </a:solidFill>
                  <a:sym typeface="Symbol"/>
                </a:rPr>
                <a:t></a:t>
              </a:r>
              <a:r>
                <a:rPr lang="en-US" sz="2000" b="1" dirty="0" smtClean="0">
                  <a:solidFill>
                    <a:srgbClr val="0000FF"/>
                  </a:solidFill>
                </a:rPr>
                <a:t>        </a:t>
              </a:r>
              <a:r>
                <a:rPr lang="en-US" sz="2000" b="1" dirty="0">
                  <a:solidFill>
                    <a:srgbClr val="0000FF"/>
                  </a:solidFill>
                  <a:sym typeface="Symbol" pitchFamily="18" charset="2"/>
                </a:rPr>
                <a:t></a:t>
              </a:r>
            </a:p>
          </p:txBody>
        </p:sp>
        <p:grpSp>
          <p:nvGrpSpPr>
            <p:cNvPr id="28" name="Group 15"/>
            <p:cNvGrpSpPr>
              <a:grpSpLocks/>
            </p:cNvGrpSpPr>
            <p:nvPr/>
          </p:nvGrpSpPr>
          <p:grpSpPr bwMode="auto">
            <a:xfrm>
              <a:off x="2500298" y="4071942"/>
              <a:ext cx="400050" cy="146050"/>
              <a:chOff x="1632" y="1161"/>
              <a:chExt cx="288" cy="92"/>
            </a:xfrm>
          </p:grpSpPr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>
                <a:off x="1632" y="1223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Line 18"/>
              <p:cNvSpPr>
                <a:spLocks noChangeShapeType="1"/>
              </p:cNvSpPr>
              <p:nvPr/>
            </p:nvSpPr>
            <p:spPr bwMode="auto">
              <a:xfrm flipH="1" flipV="1">
                <a:off x="1865" y="1161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>
                <a:off x="1632" y="1223"/>
                <a:ext cx="78" cy="3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143108" y="3357562"/>
            <a:ext cx="1500198" cy="396875"/>
            <a:chOff x="3857621" y="1571612"/>
            <a:chExt cx="1500198" cy="396875"/>
          </a:xfrm>
        </p:grpSpPr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3857621" y="1571612"/>
              <a:ext cx="1500198" cy="396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sym typeface="Symbol" pitchFamily="18" charset="2"/>
                </a:rPr>
                <a:t> + </a:t>
              </a:r>
              <a:r>
                <a:rPr lang="en-US" sz="2000" b="1" dirty="0">
                  <a:solidFill>
                    <a:srgbClr val="FF0000"/>
                  </a:solidFill>
                  <a:sym typeface="Symbol" pitchFamily="18" charset="2"/>
                </a:rPr>
                <a:t>L</a:t>
              </a:r>
              <a:r>
                <a:rPr lang="en-US" sz="2000" b="1" dirty="0">
                  <a:solidFill>
                    <a:srgbClr val="FF0000"/>
                  </a:solidFill>
                </a:rPr>
                <a:t>        </a:t>
              </a:r>
              <a:r>
                <a:rPr lang="en-US" sz="2000" b="1" dirty="0">
                  <a:solidFill>
                    <a:srgbClr val="FF0000"/>
                  </a:solidFill>
                  <a:sym typeface="Symbol" pitchFamily="18" charset="2"/>
                </a:rPr>
                <a:t></a:t>
              </a:r>
            </a:p>
          </p:txBody>
        </p:sp>
        <p:grpSp>
          <p:nvGrpSpPr>
            <p:cNvPr id="23" name="Group 29"/>
            <p:cNvGrpSpPr>
              <a:grpSpLocks/>
            </p:cNvGrpSpPr>
            <p:nvPr/>
          </p:nvGrpSpPr>
          <p:grpSpPr bwMode="auto">
            <a:xfrm>
              <a:off x="4572000" y="1714488"/>
              <a:ext cx="414338" cy="146050"/>
              <a:chOff x="1632" y="1161"/>
              <a:chExt cx="288" cy="92"/>
            </a:xfrm>
          </p:grpSpPr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>
                <a:off x="1632" y="1223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H="1" flipV="1">
                <a:off x="1865" y="1161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>
                <a:off x="1632" y="1223"/>
                <a:ext cx="78" cy="3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322570" name="Picture 10" descr="Chart 3"/>
          <p:cNvPicPr>
            <a:picLocks noChangeAspect="1" noChangeArrowheads="1"/>
          </p:cNvPicPr>
          <p:nvPr/>
        </p:nvPicPr>
        <p:blipFill>
          <a:blip r:embed="rId2"/>
          <a:srcRect l="23333" t="86615" r="13333" b="3543"/>
          <a:stretch>
            <a:fillRect/>
          </a:stretch>
        </p:blipFill>
        <p:spPr bwMode="auto">
          <a:xfrm>
            <a:off x="4429124" y="4929198"/>
            <a:ext cx="3257573" cy="857256"/>
          </a:xfrm>
          <a:prstGeom prst="rect">
            <a:avLst/>
          </a:prstGeom>
          <a:noFill/>
        </p:spPr>
      </p:pic>
      <p:pic>
        <p:nvPicPr>
          <p:cNvPr id="62" name="Picture 10" descr="Chart 3"/>
          <p:cNvPicPr>
            <a:picLocks noChangeAspect="1" noChangeArrowheads="1"/>
          </p:cNvPicPr>
          <p:nvPr/>
        </p:nvPicPr>
        <p:blipFill>
          <a:blip r:embed="rId2"/>
          <a:srcRect l="22889" t="76509" r="13777" b="13648"/>
          <a:stretch>
            <a:fillRect/>
          </a:stretch>
        </p:blipFill>
        <p:spPr bwMode="auto">
          <a:xfrm>
            <a:off x="4572000" y="3357562"/>
            <a:ext cx="2986108" cy="785818"/>
          </a:xfrm>
          <a:prstGeom prst="rect">
            <a:avLst/>
          </a:prstGeom>
          <a:noFill/>
        </p:spPr>
      </p:pic>
      <p:pic>
        <p:nvPicPr>
          <p:cNvPr id="63" name="Picture 10" descr="Chart 3"/>
          <p:cNvPicPr>
            <a:picLocks noChangeAspect="1" noChangeArrowheads="1"/>
          </p:cNvPicPr>
          <p:nvPr/>
        </p:nvPicPr>
        <p:blipFill>
          <a:blip r:embed="rId2"/>
          <a:srcRect l="22445" t="52625" r="10888" b="35564"/>
          <a:stretch>
            <a:fillRect/>
          </a:stretch>
        </p:blipFill>
        <p:spPr bwMode="auto">
          <a:xfrm>
            <a:off x="4214810" y="928670"/>
            <a:ext cx="3571900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71407" y="-26988"/>
            <a:ext cx="907259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err="1" smtClean="0"/>
              <a:t>Peritectic</a:t>
            </a:r>
            <a:r>
              <a:rPr lang="en-US" sz="4400" dirty="0" smtClean="0"/>
              <a:t> and </a:t>
            </a:r>
            <a:r>
              <a:rPr lang="en-US" sz="4400" dirty="0" err="1" smtClean="0"/>
              <a:t>Peritectoid</a:t>
            </a:r>
            <a:r>
              <a:rPr lang="en-US" sz="4400" dirty="0" smtClean="0"/>
              <a:t> </a:t>
            </a:r>
            <a:r>
              <a:rPr lang="en-US" sz="4400" dirty="0"/>
              <a:t>Phase Diagrams</a:t>
            </a:r>
            <a:endParaRPr lang="en-IN" sz="4400" dirty="0"/>
          </a:p>
        </p:txBody>
      </p:sp>
      <p:pic>
        <p:nvPicPr>
          <p:cNvPr id="322562" name="Picture 2" descr="http://www.sv.vt.edu/classes/MSE2094_NoteBook/96ClassProj/analytic/vic_1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4214810" cy="4214812"/>
          </a:xfrm>
          <a:prstGeom prst="rect">
            <a:avLst/>
          </a:prstGeom>
          <a:noFill/>
        </p:spPr>
      </p:pic>
      <p:pic>
        <p:nvPicPr>
          <p:cNvPr id="322564" name="Picture 4" descr="https://upload.wikimedia.org/wikipedia/commons/f/f7/Peritectoid_phase_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14488"/>
            <a:ext cx="4549841" cy="4419597"/>
          </a:xfrm>
          <a:prstGeom prst="rect">
            <a:avLst/>
          </a:prstGeom>
          <a:noFill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072198" y="1714488"/>
            <a:ext cx="1928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Peritectoid</a:t>
            </a:r>
            <a:endParaRPr lang="en-IN" sz="28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750199" y="3750471"/>
            <a:ext cx="5500726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1071538" y="1477020"/>
            <a:ext cx="1857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Peritectic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34" name="Picture 2" descr="\begin{figure}\resizebox{6in}{!}&#10;{\epsfig{file=figures/e-type.eps}}&#10;\end{figure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785794"/>
            <a:ext cx="4200525" cy="1276350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32" y="571480"/>
            <a:ext cx="196372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Eutectic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008000"/>
                </a:solidFill>
              </a:rPr>
              <a:t>Eutectoid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3504" y="496653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Single Phase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857752" y="164305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Two solid Phases</a:t>
            </a:r>
            <a:endParaRPr lang="en-IN" dirty="0"/>
          </a:p>
        </p:txBody>
      </p:sp>
      <p:pic>
        <p:nvPicPr>
          <p:cNvPr id="402436" name="Picture 4" descr="\begin{figure}\resizebox{6in}{!}&#10;{\epsfig{file=figures/p-type.eps}}&#10;\end{figure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571744"/>
            <a:ext cx="6858016" cy="4226953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32" y="3643314"/>
            <a:ext cx="196372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Peritectic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  <a:p>
            <a:r>
              <a:rPr lang="en-US" sz="2800" dirty="0" err="1">
                <a:solidFill>
                  <a:srgbClr val="0000FF"/>
                </a:solidFill>
              </a:rPr>
              <a:t>Peritectoid</a:t>
            </a:r>
            <a:endParaRPr lang="en-IN" sz="2800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1406" y="2428868"/>
            <a:ext cx="9001156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71934" y="4467533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Single Phase</a:t>
            </a:r>
          </a:p>
          <a:p>
            <a:r>
              <a:rPr lang="en-IN" sz="1200" b="1" dirty="0" smtClean="0"/>
              <a:t>solid</a:t>
            </a:r>
            <a:endParaRPr lang="en-I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86182" y="393781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Two Phases</a:t>
            </a:r>
            <a:endParaRPr lang="en-I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9950" y="-26988"/>
            <a:ext cx="7404100" cy="76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/>
              <a:t>Cu-Zn : Intermediate Phases</a:t>
            </a:r>
          </a:p>
        </p:txBody>
      </p:sp>
      <p:pic>
        <p:nvPicPr>
          <p:cNvPr id="3051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857232"/>
            <a:ext cx="8245475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Eutectoid &amp; Peritectic</a:t>
            </a:r>
            <a:endParaRPr lang="en-US" smtClean="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cs typeface="Times New Roman" pitchFamily="18" charset="0"/>
                <a:sym typeface="Symbol" pitchFamily="18" charset="2"/>
              </a:rPr>
              <a:t>Cu-Zn Phase diagram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1475" y="2105025"/>
            <a:ext cx="5861050" cy="351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762000" y="3903663"/>
            <a:ext cx="4067175" cy="2368550"/>
            <a:chOff x="480" y="2459"/>
            <a:chExt cx="2562" cy="1492"/>
          </a:xfrm>
        </p:grpSpPr>
        <p:grpSp>
          <p:nvGrpSpPr>
            <p:cNvPr id="37911" name="Group 35"/>
            <p:cNvGrpSpPr>
              <a:grpSpLocks/>
            </p:cNvGrpSpPr>
            <p:nvPr/>
          </p:nvGrpSpPr>
          <p:grpSpPr bwMode="auto">
            <a:xfrm>
              <a:off x="480" y="2575"/>
              <a:ext cx="2562" cy="1376"/>
              <a:chOff x="480" y="2575"/>
              <a:chExt cx="2562" cy="1376"/>
            </a:xfrm>
          </p:grpSpPr>
          <p:grpSp>
            <p:nvGrpSpPr>
              <p:cNvPr id="37913" name="Group 6"/>
              <p:cNvGrpSpPr>
                <a:grpSpLocks/>
              </p:cNvGrpSpPr>
              <p:nvPr/>
            </p:nvGrpSpPr>
            <p:grpSpPr bwMode="auto">
              <a:xfrm>
                <a:off x="2265" y="3774"/>
                <a:ext cx="261" cy="92"/>
                <a:chOff x="1632" y="1161"/>
                <a:chExt cx="288" cy="92"/>
              </a:xfrm>
            </p:grpSpPr>
            <p:sp>
              <p:nvSpPr>
                <p:cNvPr id="37917" name="Line 7"/>
                <p:cNvSpPr>
                  <a:spLocks noChangeShapeType="1"/>
                </p:cNvSpPr>
                <p:nvPr/>
              </p:nvSpPr>
              <p:spPr bwMode="auto">
                <a:xfrm>
                  <a:off x="1632" y="12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918" name="Line 8"/>
                <p:cNvSpPr>
                  <a:spLocks noChangeShapeType="1"/>
                </p:cNvSpPr>
                <p:nvPr/>
              </p:nvSpPr>
              <p:spPr bwMode="auto">
                <a:xfrm>
                  <a:off x="1632" y="1223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919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865" y="1161"/>
                  <a:ext cx="55" cy="39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920" name="Line 10"/>
                <p:cNvSpPr>
                  <a:spLocks noChangeShapeType="1"/>
                </p:cNvSpPr>
                <p:nvPr/>
              </p:nvSpPr>
              <p:spPr bwMode="auto">
                <a:xfrm>
                  <a:off x="1632" y="1223"/>
                  <a:ext cx="78" cy="3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37914" name="Group 25"/>
              <p:cNvGrpSpPr>
                <a:grpSpLocks/>
              </p:cNvGrpSpPr>
              <p:nvPr/>
            </p:nvGrpSpPr>
            <p:grpSpPr bwMode="auto">
              <a:xfrm>
                <a:off x="480" y="2575"/>
                <a:ext cx="2562" cy="1376"/>
                <a:chOff x="480" y="2575"/>
                <a:chExt cx="2562" cy="1376"/>
              </a:xfrm>
            </p:grpSpPr>
            <p:sp>
              <p:nvSpPr>
                <p:cNvPr id="3791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80" y="3701"/>
                  <a:ext cx="256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/>
                      </a:solidFill>
                    </a:rPr>
                    <a:t>Eutectoid transition    </a:t>
                  </a:r>
                  <a:r>
                    <a:rPr lang="en-US" sz="2000" dirty="0">
                      <a:solidFill>
                        <a:schemeClr val="accent2"/>
                      </a:solidFill>
                      <a:sym typeface="Symbol" pitchFamily="18" charset="2"/>
                    </a:rPr>
                    <a:t>          + </a:t>
                  </a:r>
                  <a:endParaRPr lang="en-US" sz="20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791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797" y="2575"/>
                  <a:ext cx="745" cy="10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37912" name="Oval 24"/>
            <p:cNvSpPr>
              <a:spLocks noChangeArrowheads="1"/>
            </p:cNvSpPr>
            <p:nvPr/>
          </p:nvSpPr>
          <p:spPr bwMode="auto">
            <a:xfrm>
              <a:off x="2514" y="2459"/>
              <a:ext cx="137" cy="13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Times" pitchFamily="18" charset="0"/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875088" y="1001713"/>
            <a:ext cx="4938712" cy="1755775"/>
            <a:chOff x="2441" y="631"/>
            <a:chExt cx="3111" cy="1106"/>
          </a:xfrm>
        </p:grpSpPr>
        <p:sp>
          <p:nvSpPr>
            <p:cNvPr id="37895" name="Oval 23"/>
            <p:cNvSpPr>
              <a:spLocks noChangeArrowheads="1"/>
            </p:cNvSpPr>
            <p:nvPr/>
          </p:nvSpPr>
          <p:spPr bwMode="auto">
            <a:xfrm>
              <a:off x="2441" y="1582"/>
              <a:ext cx="146" cy="155"/>
            </a:xfrm>
            <a:prstGeom prst="ellips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CC00"/>
                </a:solidFill>
                <a:latin typeface="Times" pitchFamily="18" charset="0"/>
              </a:endParaRPr>
            </a:p>
          </p:txBody>
        </p:sp>
        <p:grpSp>
          <p:nvGrpSpPr>
            <p:cNvPr id="37896" name="Group 34"/>
            <p:cNvGrpSpPr>
              <a:grpSpLocks/>
            </p:cNvGrpSpPr>
            <p:nvPr/>
          </p:nvGrpSpPr>
          <p:grpSpPr bwMode="auto">
            <a:xfrm>
              <a:off x="2568" y="631"/>
              <a:ext cx="2984" cy="967"/>
              <a:chOff x="2568" y="631"/>
              <a:chExt cx="2984" cy="967"/>
            </a:xfrm>
          </p:grpSpPr>
          <p:grpSp>
            <p:nvGrpSpPr>
              <p:cNvPr id="37897" name="Group 28"/>
              <p:cNvGrpSpPr>
                <a:grpSpLocks/>
              </p:cNvGrpSpPr>
              <p:nvPr/>
            </p:nvGrpSpPr>
            <p:grpSpPr bwMode="auto">
              <a:xfrm>
                <a:off x="2568" y="631"/>
                <a:ext cx="2984" cy="967"/>
                <a:chOff x="2568" y="631"/>
                <a:chExt cx="2984" cy="967"/>
              </a:xfrm>
            </p:grpSpPr>
            <p:grpSp>
              <p:nvGrpSpPr>
                <p:cNvPr id="37903" name="Group 15"/>
                <p:cNvGrpSpPr>
                  <a:grpSpLocks/>
                </p:cNvGrpSpPr>
                <p:nvPr/>
              </p:nvGrpSpPr>
              <p:grpSpPr bwMode="auto">
                <a:xfrm>
                  <a:off x="4956" y="705"/>
                  <a:ext cx="252" cy="92"/>
                  <a:chOff x="1632" y="1161"/>
                  <a:chExt cx="288" cy="92"/>
                </a:xfrm>
              </p:grpSpPr>
              <p:sp>
                <p:nvSpPr>
                  <p:cNvPr id="3790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20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790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223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7909" name="Line 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65" y="1161"/>
                    <a:ext cx="55" cy="39"/>
                  </a:xfrm>
                  <a:prstGeom prst="line">
                    <a:avLst/>
                  </a:prstGeom>
                  <a:noFill/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791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223"/>
                    <a:ext cx="78" cy="30"/>
                  </a:xfrm>
                  <a:prstGeom prst="line">
                    <a:avLst/>
                  </a:prstGeom>
                  <a:noFill/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37904" name="Group 26"/>
                <p:cNvGrpSpPr>
                  <a:grpSpLocks/>
                </p:cNvGrpSpPr>
                <p:nvPr/>
              </p:nvGrpSpPr>
              <p:grpSpPr bwMode="auto">
                <a:xfrm>
                  <a:off x="2568" y="631"/>
                  <a:ext cx="2984" cy="967"/>
                  <a:chOff x="2568" y="631"/>
                  <a:chExt cx="2984" cy="967"/>
                </a:xfrm>
              </p:grpSpPr>
              <p:sp>
                <p:nvSpPr>
                  <p:cNvPr id="3790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1" y="631"/>
                    <a:ext cx="2471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00CC00"/>
                        </a:solidFill>
                      </a:rPr>
                      <a:t>Peritectic transition  </a:t>
                    </a:r>
                    <a:r>
                      <a:rPr lang="en-US" sz="2000">
                        <a:solidFill>
                          <a:srgbClr val="00CC00"/>
                        </a:solidFill>
                        <a:sym typeface="Symbol" pitchFamily="18" charset="2"/>
                      </a:rPr>
                      <a:t> + L</a:t>
                    </a:r>
                    <a:r>
                      <a:rPr lang="en-US" sz="2000">
                        <a:solidFill>
                          <a:srgbClr val="00CC00"/>
                        </a:solidFill>
                      </a:rPr>
                      <a:t>        </a:t>
                    </a:r>
                    <a:r>
                      <a:rPr lang="en-US" sz="2000">
                        <a:solidFill>
                          <a:srgbClr val="00CC00"/>
                        </a:solidFill>
                        <a:sym typeface="Symbol" pitchFamily="18" charset="2"/>
                      </a:rPr>
                      <a:t></a:t>
                    </a:r>
                  </a:p>
                </p:txBody>
              </p:sp>
              <p:sp>
                <p:nvSpPr>
                  <p:cNvPr id="3790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68" y="869"/>
                    <a:ext cx="979" cy="72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37898" name="Group 29"/>
              <p:cNvGrpSpPr>
                <a:grpSpLocks/>
              </p:cNvGrpSpPr>
              <p:nvPr/>
            </p:nvGrpSpPr>
            <p:grpSpPr bwMode="auto">
              <a:xfrm>
                <a:off x="4966" y="698"/>
                <a:ext cx="261" cy="92"/>
                <a:chOff x="1632" y="1161"/>
                <a:chExt cx="288" cy="92"/>
              </a:xfrm>
            </p:grpSpPr>
            <p:sp>
              <p:nvSpPr>
                <p:cNvPr id="37899" name="Line 30"/>
                <p:cNvSpPr>
                  <a:spLocks noChangeShapeType="1"/>
                </p:cNvSpPr>
                <p:nvPr/>
              </p:nvSpPr>
              <p:spPr bwMode="auto">
                <a:xfrm>
                  <a:off x="1632" y="12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CC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900" name="Line 31"/>
                <p:cNvSpPr>
                  <a:spLocks noChangeShapeType="1"/>
                </p:cNvSpPr>
                <p:nvPr/>
              </p:nvSpPr>
              <p:spPr bwMode="auto">
                <a:xfrm>
                  <a:off x="1632" y="1223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CC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901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1865" y="1161"/>
                  <a:ext cx="55" cy="39"/>
                </a:xfrm>
                <a:prstGeom prst="line">
                  <a:avLst/>
                </a:prstGeom>
                <a:noFill/>
                <a:ln w="9525">
                  <a:solidFill>
                    <a:srgbClr val="00CC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902" name="Line 33"/>
                <p:cNvSpPr>
                  <a:spLocks noChangeShapeType="1"/>
                </p:cNvSpPr>
                <p:nvPr/>
              </p:nvSpPr>
              <p:spPr bwMode="auto">
                <a:xfrm>
                  <a:off x="1632" y="1223"/>
                  <a:ext cx="78" cy="30"/>
                </a:xfrm>
                <a:prstGeom prst="line">
                  <a:avLst/>
                </a:prstGeom>
                <a:noFill/>
                <a:ln w="9525">
                  <a:solidFill>
                    <a:srgbClr val="00CC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123950"/>
            <a:ext cx="6323013" cy="47402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950" y="-100013"/>
            <a:ext cx="9396413" cy="1143001"/>
          </a:xfrm>
        </p:spPr>
        <p:txBody>
          <a:bodyPr/>
          <a:lstStyle/>
          <a:p>
            <a:r>
              <a:rPr lang="en-US" smtClean="0"/>
              <a:t>Intermediate/ Intermetallic Compounds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3408363" y="4491038"/>
            <a:ext cx="1287462" cy="519112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CC0000"/>
                </a:solidFill>
                <a:cs typeface="Times New Roman" pitchFamily="18" charset="0"/>
              </a:rPr>
              <a:t>Mg</a:t>
            </a:r>
            <a:r>
              <a:rPr lang="en-US" sz="2800" baseline="-25000">
                <a:solidFill>
                  <a:srgbClr val="CC0000"/>
                </a:solidFill>
                <a:cs typeface="Times New Roman" pitchFamily="18" charset="0"/>
              </a:rPr>
              <a:t>2</a:t>
            </a:r>
            <a:r>
              <a:rPr lang="en-US" sz="2800">
                <a:solidFill>
                  <a:srgbClr val="CC0000"/>
                </a:solidFill>
                <a:cs typeface="Times New Roman" pitchFamily="18" charset="0"/>
              </a:rPr>
              <a:t>Pb</a:t>
            </a:r>
          </a:p>
        </p:txBody>
      </p:sp>
      <p:sp>
        <p:nvSpPr>
          <p:cNvPr id="39941" name="Rectangle 9"/>
          <p:cNvSpPr>
            <a:spLocks noChangeArrowheads="1"/>
          </p:cNvSpPr>
          <p:nvPr/>
        </p:nvSpPr>
        <p:spPr bwMode="auto">
          <a:xfrm>
            <a:off x="0" y="5991225"/>
            <a:ext cx="6516688" cy="7080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cs typeface="Times New Roman" pitchFamily="18" charset="0"/>
              </a:rPr>
              <a:t>Note: intermetallic compound forms a line - not an area - because stoichiometry (i.e. composition) is exact.</a:t>
            </a:r>
          </a:p>
        </p:txBody>
      </p:sp>
      <p:sp>
        <p:nvSpPr>
          <p:cNvPr id="39942" name="Line 11"/>
          <p:cNvSpPr>
            <a:spLocks noChangeShapeType="1"/>
          </p:cNvSpPr>
          <p:nvPr/>
        </p:nvSpPr>
        <p:spPr bwMode="auto">
          <a:xfrm flipV="1">
            <a:off x="4979988" y="2471738"/>
            <a:ext cx="0" cy="2757487"/>
          </a:xfrm>
          <a:prstGeom prst="line">
            <a:avLst/>
          </a:prstGeom>
          <a:noFill/>
          <a:ln w="38100">
            <a:solidFill>
              <a:srgbClr val="DD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6624638" y="1412875"/>
            <a:ext cx="251936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buFont typeface="Arial" charset="0"/>
              <a:buChar char="•"/>
            </a:pPr>
            <a:r>
              <a:rPr lang="en-US" sz="2400">
                <a:solidFill>
                  <a:srgbClr val="0000FF"/>
                </a:solidFill>
              </a:rPr>
              <a:t>Not isomorphous with either of the components of the alloy system</a:t>
            </a:r>
          </a:p>
          <a:p>
            <a:pPr marL="365125" indent="-365125">
              <a:buFont typeface="Arial" charset="0"/>
              <a:buChar char="•"/>
            </a:pPr>
            <a:endParaRPr lang="en-US" sz="2400">
              <a:solidFill>
                <a:srgbClr val="0000FF"/>
              </a:solidFill>
            </a:endParaRPr>
          </a:p>
          <a:p>
            <a:pPr marL="365125" indent="-365125">
              <a:buFont typeface="Arial" charset="0"/>
              <a:buChar char="•"/>
            </a:pPr>
            <a:r>
              <a:rPr lang="en-US" sz="2400">
                <a:solidFill>
                  <a:srgbClr val="0000FF"/>
                </a:solidFill>
              </a:rPr>
              <a:t>Congruently melting intermediate phases </a:t>
            </a:r>
            <a:r>
              <a:rPr lang="en-US" sz="240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sz="2400">
                <a:solidFill>
                  <a:srgbClr val="0000FF"/>
                </a:solidFill>
              </a:rPr>
              <a:t> Intermetallic phase</a:t>
            </a:r>
            <a:endParaRPr lang="en-IN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1143001"/>
          </a:xfrm>
        </p:spPr>
        <p:txBody>
          <a:bodyPr/>
          <a:lstStyle/>
          <a:p>
            <a:r>
              <a:rPr lang="en-US" smtClean="0"/>
              <a:t>Few Principles about Phase Diagrams</a:t>
            </a:r>
            <a:endParaRPr lang="en-IN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52513"/>
            <a:ext cx="8497887" cy="5256212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One phase regions may touch each other only at single points (point of congruent transformation), never along a boundary 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400" smtClean="0">
                <a:solidFill>
                  <a:srgbClr val="002060"/>
                </a:solidFill>
              </a:rPr>
              <a:t>Adjacent one phase regions are seperated from each other by 2 phase regions involving the same 2 phases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400" smtClean="0">
                <a:solidFill>
                  <a:srgbClr val="008000"/>
                </a:solidFill>
              </a:rPr>
              <a:t>Three 2 phase regions must originate upon three phase isotherm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400" smtClean="0">
                <a:solidFill>
                  <a:srgbClr val="0070C0"/>
                </a:solidFill>
              </a:rPr>
              <a:t>Two three phase isotherms may be connected by a 2 phase region provided that there are 2 phases which are common to both of the three phase equilibria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400" smtClean="0">
                <a:solidFill>
                  <a:srgbClr val="9900CC"/>
                </a:solidFill>
              </a:rPr>
              <a:t>All boundaries of 2 phase fields must project into 2 phase fields when they join a three phase isotherm</a:t>
            </a:r>
            <a:endParaRPr lang="en-IN" sz="2400" smtClean="0">
              <a:solidFill>
                <a:srgbClr val="99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6125" y="-100013"/>
            <a:ext cx="76517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Fe-</a:t>
            </a:r>
            <a:r>
              <a:rPr lang="en-US" sz="4400" dirty="0" err="1"/>
              <a:t>Cementite</a:t>
            </a:r>
            <a:r>
              <a:rPr lang="en-US" sz="4400" dirty="0"/>
              <a:t> Phase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6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54061"/>
            <a:ext cx="7056437" cy="623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23520</TotalTime>
  <Words>627</Words>
  <Application>Microsoft Office PowerPoint</Application>
  <PresentationFormat>On-screen Show (4:3)</PresentationFormat>
  <Paragraphs>342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Eutectoid &amp; Peritectic</vt:lpstr>
      <vt:lpstr>Intermediate/ Intermetallic Compounds</vt:lpstr>
      <vt:lpstr>Few Principles about Phase Diagrams</vt:lpstr>
      <vt:lpstr>Slide 9</vt:lpstr>
      <vt:lpstr>Iron-Carbon (Fe-C) Phase Diagram</vt:lpstr>
      <vt:lpstr>Slide 11</vt:lpstr>
      <vt:lpstr>Hypoeutectoid Steel</vt:lpstr>
      <vt:lpstr>Hypereutectoid Steel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Prof.Sujoy Kar</dc:creator>
  <cp:lastModifiedBy>Prof.Sujoy Kar</cp:lastModifiedBy>
  <cp:revision>164</cp:revision>
  <dcterms:created xsi:type="dcterms:W3CDTF">2011-07-14T16:55:38Z</dcterms:created>
  <dcterms:modified xsi:type="dcterms:W3CDTF">2018-08-28T04:23:56Z</dcterms:modified>
</cp:coreProperties>
</file>