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53" r:id="rId2"/>
    <p:sldId id="412" r:id="rId3"/>
    <p:sldId id="413" r:id="rId4"/>
    <p:sldId id="414" r:id="rId5"/>
    <p:sldId id="420" r:id="rId6"/>
    <p:sldId id="421" r:id="rId7"/>
    <p:sldId id="337" r:id="rId8"/>
    <p:sldId id="349" r:id="rId9"/>
    <p:sldId id="415" r:id="rId10"/>
    <p:sldId id="409" r:id="rId11"/>
    <p:sldId id="427" r:id="rId12"/>
    <p:sldId id="428" r:id="rId13"/>
    <p:sldId id="339" r:id="rId14"/>
    <p:sldId id="462" r:id="rId15"/>
    <p:sldId id="425" r:id="rId16"/>
    <p:sldId id="496" r:id="rId17"/>
    <p:sldId id="410" r:id="rId18"/>
    <p:sldId id="429" r:id="rId19"/>
    <p:sldId id="464" r:id="rId20"/>
    <p:sldId id="434" r:id="rId21"/>
    <p:sldId id="435" r:id="rId22"/>
    <p:sldId id="436" r:id="rId23"/>
    <p:sldId id="437" r:id="rId24"/>
    <p:sldId id="465" r:id="rId25"/>
    <p:sldId id="466" r:id="rId26"/>
    <p:sldId id="47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CC"/>
    <a:srgbClr val="FF6600"/>
    <a:srgbClr val="9900CC"/>
    <a:srgbClr val="6699FF"/>
    <a:srgbClr val="00CC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1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9478AC-9F46-4842-9935-AF033C60D621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2BC503-D5C2-4F56-8880-0F8BE8BFF2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13B9D2-EF83-43AE-80AE-4D85F6F9CC7A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BC503-D5C2-4F56-8880-0F8BE8BFF2EB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33723-4AFC-4103-9B55-CFB240A9ACED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EB82D-BA51-4725-9128-BC6715539213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CE58-CE98-442D-BB7F-BCA28762BAE2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C8A9-55F0-4ABE-9BBB-BFBB05ADCD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9B059-4F17-4671-BF67-90E0586FAC31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A09D3-874C-4E07-A2D3-582D0EB5DD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3D40-5C7A-4CD0-9F63-372898A5698E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BFA3-981C-449B-B236-BA56888277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7C55-F32F-4350-96DB-9425D99CDE39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5C4B-023A-4A55-B4A8-9FB69322AB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93E67-4172-4E49-B340-EE87E89E24EA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431E0-2F1B-4192-929C-D79C623C64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187F-2617-4149-A983-6F497D64EA76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A98EC-23E4-4A22-94DB-AF4C2CA6C1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3B923-C0A9-499D-8075-81D368C1DFA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6889E-A133-4240-B285-93A5FCC2658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87B32-203C-4D43-9BF7-6315AACEE2CC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26E7F-E439-488C-B6C8-78C731FD330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1FD1A-F5F8-4448-9FAB-8C4B00619AA5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4E2D-D8B8-473B-817F-1A8ED2265F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EEC0-7327-4A1B-AACB-0094B8D046D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4C3C-0F35-4D27-9B28-3C39E59315F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2D976-2732-4427-8AB5-C49451604683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4B2C0-66DB-4036-B299-D6E01B96680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AC56D3-EBE0-4D84-AECE-AC8C516F750F}" type="datetimeFigureOut">
              <a:rPr lang="en-IN"/>
              <a:pPr>
                <a:defRPr/>
              </a:pPr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521FAD-9C90-4BAE-87CC-9D5A2950345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jpeg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jpeg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4.jpe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2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4.png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jpeg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945" y="1571612"/>
            <a:ext cx="76491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 smtClean="0">
                <a:solidFill>
                  <a:srgbClr val="0000FF"/>
                </a:solidFill>
                <a:latin typeface="+mj-lt"/>
              </a:rPr>
              <a:t>Phase Transformation</a:t>
            </a:r>
            <a:endParaRPr lang="en-IN" sz="6600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642910" y="1071546"/>
          <a:ext cx="7281863" cy="714375"/>
        </p:xfrm>
        <a:graphic>
          <a:graphicData uri="http://schemas.openxmlformats.org/presentationml/2006/ole">
            <p:oleObj spid="_x0000_s214018" name="Equation" r:id="rId3" imgW="4012920" imgH="393480" progId="Equation.3">
              <p:embed/>
            </p:oleObj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5857884" y="2214554"/>
          <a:ext cx="2306638" cy="784225"/>
        </p:xfrm>
        <a:graphic>
          <a:graphicData uri="http://schemas.openxmlformats.org/presentationml/2006/ole">
            <p:oleObj spid="_x0000_s214019" name="Equation" r:id="rId4" imgW="1269720" imgH="431640" progId="Equation.3">
              <p:embed/>
            </p:oleObj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5572132" y="3143248"/>
          <a:ext cx="2814638" cy="854075"/>
        </p:xfrm>
        <a:graphic>
          <a:graphicData uri="http://schemas.openxmlformats.org/presentationml/2006/ole">
            <p:oleObj spid="_x0000_s214020" name="Equation" r:id="rId5" imgW="1549080" imgH="4698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5852" y="0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Homogeneous nucleation in solid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4786322"/>
            <a:ext cx="3786214" cy="144655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Both r* and </a:t>
            </a:r>
            <a:r>
              <a:rPr lang="en-IN" sz="22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G* increase because of  strain energy involved in solid state transformation</a:t>
            </a:r>
            <a:endParaRPr lang="en-IN" sz="22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143116"/>
            <a:ext cx="4229100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94" y="642918"/>
            <a:ext cx="53721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857256"/>
          </a:xfrm>
        </p:spPr>
        <p:txBody>
          <a:bodyPr/>
          <a:lstStyle/>
          <a:p>
            <a:r>
              <a:rPr lang="en-I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Rate of Homogeneous nucleation</a:t>
            </a:r>
            <a:endParaRPr lang="en-IN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4"/>
          <a:srcRect l="29492" t="12500" r="31836" b="75000"/>
          <a:stretch>
            <a:fillRect/>
          </a:stretch>
        </p:blipFill>
        <p:spPr bwMode="auto">
          <a:xfrm>
            <a:off x="2071670" y="5857892"/>
            <a:ext cx="47149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86446" y="2357430"/>
            <a:ext cx="3125200" cy="230832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</a:rPr>
              <a:t>As T </a:t>
            </a:r>
            <a:r>
              <a:rPr lang="en-IN" b="1" dirty="0" smtClean="0">
                <a:solidFill>
                  <a:srgbClr val="008000"/>
                </a:solidFill>
                <a:sym typeface="Symbol"/>
              </a:rPr>
              <a:t>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T </a:t>
            </a:r>
            <a:r>
              <a:rPr lang="en-IN" b="1" dirty="0" smtClean="0">
                <a:solidFill>
                  <a:srgbClr val="C00000"/>
                </a:solidFill>
                <a:sym typeface="Symbol"/>
              </a:rPr>
              <a:t>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G* </a:t>
            </a:r>
            <a:r>
              <a:rPr lang="en-IN" b="1" dirty="0" smtClean="0">
                <a:solidFill>
                  <a:srgbClr val="008000"/>
                </a:solidFill>
                <a:sym typeface="Symbol"/>
              </a:rPr>
              <a:t></a:t>
            </a:r>
          </a:p>
          <a:p>
            <a:endParaRPr lang="en-IN" b="1" dirty="0" smtClean="0">
              <a:solidFill>
                <a:srgbClr val="0000FF"/>
              </a:solidFill>
              <a:sym typeface="Wingdings" pitchFamily="2" charset="2"/>
            </a:endParaRPr>
          </a:p>
          <a:p>
            <a:endParaRPr lang="en-IN" b="1" dirty="0" smtClean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exp(-(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G*</a:t>
            </a:r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)/</a:t>
            </a:r>
            <a:r>
              <a:rPr lang="en-IN" b="1" dirty="0" err="1" smtClean="0">
                <a:solidFill>
                  <a:srgbClr val="0000FF"/>
                </a:solidFill>
                <a:sym typeface="Wingdings" pitchFamily="2" charset="2"/>
              </a:rPr>
              <a:t>kT</a:t>
            </a:r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) </a:t>
            </a:r>
            <a:r>
              <a:rPr lang="en-IN" b="1" dirty="0" smtClean="0">
                <a:solidFill>
                  <a:srgbClr val="C00000"/>
                </a:solidFill>
                <a:sym typeface="Symbol"/>
              </a:rPr>
              <a:t></a:t>
            </a:r>
          </a:p>
          <a:p>
            <a:endParaRPr lang="en-IN" b="1" dirty="0" smtClean="0">
              <a:solidFill>
                <a:srgbClr val="0000FF"/>
              </a:solidFill>
              <a:sym typeface="Symbol"/>
            </a:endParaRPr>
          </a:p>
          <a:p>
            <a:endParaRPr lang="en-IN" b="1" dirty="0" smtClean="0">
              <a:solidFill>
                <a:srgbClr val="0000FF"/>
              </a:solidFill>
              <a:sym typeface="Symbol"/>
            </a:endParaRPr>
          </a:p>
          <a:p>
            <a:r>
              <a:rPr lang="en-IN" b="1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</a:t>
            </a:r>
            <a:r>
              <a:rPr lang="en-IN" b="1" baseline="-25000" dirty="0" smtClean="0">
                <a:solidFill>
                  <a:srgbClr val="0000FF"/>
                </a:solidFill>
                <a:sym typeface="Symbol"/>
              </a:rPr>
              <a:t>d</a:t>
            </a:r>
            <a:r>
              <a:rPr lang="en-IN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IN" b="1" dirty="0" smtClean="0">
                <a:solidFill>
                  <a:srgbClr val="008000"/>
                </a:solidFill>
                <a:sym typeface="Symbol"/>
              </a:rPr>
              <a:t></a:t>
            </a:r>
          </a:p>
          <a:p>
            <a:endParaRPr lang="en-IN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6215074" y="642918"/>
          <a:ext cx="1571625" cy="785812"/>
        </p:xfrm>
        <a:graphic>
          <a:graphicData uri="http://schemas.openxmlformats.org/presentationml/2006/ole">
            <p:oleObj spid="_x0000_s370689" name="Equation" r:id="rId5" imgW="86328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43636" y="1571612"/>
          <a:ext cx="1457325" cy="415925"/>
        </p:xfrm>
        <a:graphic>
          <a:graphicData uri="http://schemas.openxmlformats.org/presentationml/2006/ole">
            <p:oleObj spid="_x0000_s370691" name="Equation" r:id="rId6" imgW="799920" imgH="228600" progId="Equation.3">
              <p:embed/>
            </p:oleObj>
          </a:graphicData>
        </a:graphic>
      </p:graphicFrame>
      <p:sp>
        <p:nvSpPr>
          <p:cNvPr id="9" name="Right Brace 8"/>
          <p:cNvSpPr/>
          <p:nvPr/>
        </p:nvSpPr>
        <p:spPr>
          <a:xfrm rot="16200000">
            <a:off x="5679289" y="4893479"/>
            <a:ext cx="500066" cy="157163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 9"/>
          <p:cNvSpPr/>
          <p:nvPr/>
        </p:nvSpPr>
        <p:spPr>
          <a:xfrm>
            <a:off x="5963034" y="3619500"/>
            <a:ext cx="1288224" cy="1743696"/>
          </a:xfrm>
          <a:custGeom>
            <a:avLst/>
            <a:gdLst>
              <a:gd name="connsiteX0" fmla="*/ 18666 w 1288224"/>
              <a:gd name="connsiteY0" fmla="*/ 1733550 h 1743696"/>
              <a:gd name="connsiteX1" fmla="*/ 75816 w 1288224"/>
              <a:gd name="connsiteY1" fmla="*/ 1695450 h 1743696"/>
              <a:gd name="connsiteX2" fmla="*/ 152016 w 1288224"/>
              <a:gd name="connsiteY2" fmla="*/ 1638300 h 1743696"/>
              <a:gd name="connsiteX3" fmla="*/ 199641 w 1288224"/>
              <a:gd name="connsiteY3" fmla="*/ 1600200 h 1743696"/>
              <a:gd name="connsiteX4" fmla="*/ 228216 w 1288224"/>
              <a:gd name="connsiteY4" fmla="*/ 1571625 h 1743696"/>
              <a:gd name="connsiteX5" fmla="*/ 256791 w 1288224"/>
              <a:gd name="connsiteY5" fmla="*/ 1562100 h 1743696"/>
              <a:gd name="connsiteX6" fmla="*/ 342516 w 1288224"/>
              <a:gd name="connsiteY6" fmla="*/ 1524000 h 1743696"/>
              <a:gd name="connsiteX7" fmla="*/ 380616 w 1288224"/>
              <a:gd name="connsiteY7" fmla="*/ 1495425 h 1743696"/>
              <a:gd name="connsiteX8" fmla="*/ 466341 w 1288224"/>
              <a:gd name="connsiteY8" fmla="*/ 1447800 h 1743696"/>
              <a:gd name="connsiteX9" fmla="*/ 494916 w 1288224"/>
              <a:gd name="connsiteY9" fmla="*/ 1419225 h 1743696"/>
              <a:gd name="connsiteX10" fmla="*/ 533016 w 1288224"/>
              <a:gd name="connsiteY10" fmla="*/ 1400175 h 1743696"/>
              <a:gd name="connsiteX11" fmla="*/ 580641 w 1288224"/>
              <a:gd name="connsiteY11" fmla="*/ 1371600 h 1743696"/>
              <a:gd name="connsiteX12" fmla="*/ 656841 w 1288224"/>
              <a:gd name="connsiteY12" fmla="*/ 1333500 h 1743696"/>
              <a:gd name="connsiteX13" fmla="*/ 761616 w 1288224"/>
              <a:gd name="connsiteY13" fmla="*/ 1247775 h 1743696"/>
              <a:gd name="connsiteX14" fmla="*/ 799716 w 1288224"/>
              <a:gd name="connsiteY14" fmla="*/ 1238250 h 1743696"/>
              <a:gd name="connsiteX15" fmla="*/ 875916 w 1288224"/>
              <a:gd name="connsiteY15" fmla="*/ 1171575 h 1743696"/>
              <a:gd name="connsiteX16" fmla="*/ 904491 w 1288224"/>
              <a:gd name="connsiteY16" fmla="*/ 1133475 h 1743696"/>
              <a:gd name="connsiteX17" fmla="*/ 961641 w 1288224"/>
              <a:gd name="connsiteY17" fmla="*/ 1076325 h 1743696"/>
              <a:gd name="connsiteX18" fmla="*/ 980691 w 1288224"/>
              <a:gd name="connsiteY18" fmla="*/ 1047750 h 1743696"/>
              <a:gd name="connsiteX19" fmla="*/ 1009266 w 1288224"/>
              <a:gd name="connsiteY19" fmla="*/ 990600 h 1743696"/>
              <a:gd name="connsiteX20" fmla="*/ 1037841 w 1288224"/>
              <a:gd name="connsiteY20" fmla="*/ 971550 h 1743696"/>
              <a:gd name="connsiteX21" fmla="*/ 1075941 w 1288224"/>
              <a:gd name="connsiteY21" fmla="*/ 914400 h 1743696"/>
              <a:gd name="connsiteX22" fmla="*/ 1085466 w 1288224"/>
              <a:gd name="connsiteY22" fmla="*/ 885825 h 1743696"/>
              <a:gd name="connsiteX23" fmla="*/ 1104516 w 1288224"/>
              <a:gd name="connsiteY23" fmla="*/ 857250 h 1743696"/>
              <a:gd name="connsiteX24" fmla="*/ 1114041 w 1288224"/>
              <a:gd name="connsiteY24" fmla="*/ 819150 h 1743696"/>
              <a:gd name="connsiteX25" fmla="*/ 1161666 w 1288224"/>
              <a:gd name="connsiteY25" fmla="*/ 723900 h 1743696"/>
              <a:gd name="connsiteX26" fmla="*/ 1180716 w 1288224"/>
              <a:gd name="connsiteY26" fmla="*/ 657225 h 1743696"/>
              <a:gd name="connsiteX27" fmla="*/ 1199766 w 1288224"/>
              <a:gd name="connsiteY27" fmla="*/ 609600 h 1743696"/>
              <a:gd name="connsiteX28" fmla="*/ 1228341 w 1288224"/>
              <a:gd name="connsiteY28" fmla="*/ 542925 h 1743696"/>
              <a:gd name="connsiteX29" fmla="*/ 1237866 w 1288224"/>
              <a:gd name="connsiteY29" fmla="*/ 504825 h 1743696"/>
              <a:gd name="connsiteX30" fmla="*/ 1247391 w 1288224"/>
              <a:gd name="connsiteY30" fmla="*/ 476250 h 1743696"/>
              <a:gd name="connsiteX31" fmla="*/ 1266441 w 1288224"/>
              <a:gd name="connsiteY31" fmla="*/ 381000 h 1743696"/>
              <a:gd name="connsiteX32" fmla="*/ 1285491 w 1288224"/>
              <a:gd name="connsiteY32" fmla="*/ 295275 h 1743696"/>
              <a:gd name="connsiteX33" fmla="*/ 1285491 w 1288224"/>
              <a:gd name="connsiteY33" fmla="*/ 0 h 174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88224" h="1743696">
                <a:moveTo>
                  <a:pt x="18666" y="1733550"/>
                </a:moveTo>
                <a:cubicBezTo>
                  <a:pt x="100576" y="1651640"/>
                  <a:pt x="0" y="1743696"/>
                  <a:pt x="75816" y="1695450"/>
                </a:cubicBezTo>
                <a:cubicBezTo>
                  <a:pt x="102602" y="1678404"/>
                  <a:pt x="126850" y="1657658"/>
                  <a:pt x="152016" y="1638300"/>
                </a:cubicBezTo>
                <a:cubicBezTo>
                  <a:pt x="168130" y="1625905"/>
                  <a:pt x="185266" y="1614575"/>
                  <a:pt x="199641" y="1600200"/>
                </a:cubicBezTo>
                <a:cubicBezTo>
                  <a:pt x="209166" y="1590675"/>
                  <a:pt x="217008" y="1579097"/>
                  <a:pt x="228216" y="1571625"/>
                </a:cubicBezTo>
                <a:cubicBezTo>
                  <a:pt x="236570" y="1566056"/>
                  <a:pt x="247811" y="1566590"/>
                  <a:pt x="256791" y="1562100"/>
                </a:cubicBezTo>
                <a:cubicBezTo>
                  <a:pt x="347357" y="1516817"/>
                  <a:pt x="195074" y="1573147"/>
                  <a:pt x="342516" y="1524000"/>
                </a:cubicBezTo>
                <a:cubicBezTo>
                  <a:pt x="355216" y="1514475"/>
                  <a:pt x="367154" y="1503839"/>
                  <a:pt x="380616" y="1495425"/>
                </a:cubicBezTo>
                <a:cubicBezTo>
                  <a:pt x="434896" y="1461500"/>
                  <a:pt x="407035" y="1492280"/>
                  <a:pt x="466341" y="1447800"/>
                </a:cubicBezTo>
                <a:cubicBezTo>
                  <a:pt x="477117" y="1439718"/>
                  <a:pt x="483955" y="1427055"/>
                  <a:pt x="494916" y="1419225"/>
                </a:cubicBezTo>
                <a:cubicBezTo>
                  <a:pt x="506470" y="1410972"/>
                  <a:pt x="520604" y="1407071"/>
                  <a:pt x="533016" y="1400175"/>
                </a:cubicBezTo>
                <a:cubicBezTo>
                  <a:pt x="549200" y="1391184"/>
                  <a:pt x="565830" y="1382708"/>
                  <a:pt x="580641" y="1371600"/>
                </a:cubicBezTo>
                <a:cubicBezTo>
                  <a:pt x="638856" y="1327939"/>
                  <a:pt x="574143" y="1350040"/>
                  <a:pt x="656841" y="1333500"/>
                </a:cubicBezTo>
                <a:cubicBezTo>
                  <a:pt x="695870" y="1294471"/>
                  <a:pt x="711063" y="1273052"/>
                  <a:pt x="761616" y="1247775"/>
                </a:cubicBezTo>
                <a:cubicBezTo>
                  <a:pt x="773325" y="1241921"/>
                  <a:pt x="787016" y="1241425"/>
                  <a:pt x="799716" y="1238250"/>
                </a:cubicBezTo>
                <a:cubicBezTo>
                  <a:pt x="836331" y="1210789"/>
                  <a:pt x="844527" y="1207448"/>
                  <a:pt x="875916" y="1171575"/>
                </a:cubicBezTo>
                <a:cubicBezTo>
                  <a:pt x="886370" y="1159628"/>
                  <a:pt x="893871" y="1145275"/>
                  <a:pt x="904491" y="1133475"/>
                </a:cubicBezTo>
                <a:cubicBezTo>
                  <a:pt x="922513" y="1113450"/>
                  <a:pt x="946697" y="1098741"/>
                  <a:pt x="961641" y="1076325"/>
                </a:cubicBezTo>
                <a:cubicBezTo>
                  <a:pt x="967991" y="1066800"/>
                  <a:pt x="975571" y="1057989"/>
                  <a:pt x="980691" y="1047750"/>
                </a:cubicBezTo>
                <a:cubicBezTo>
                  <a:pt x="996185" y="1016762"/>
                  <a:pt x="981969" y="1017897"/>
                  <a:pt x="1009266" y="990600"/>
                </a:cubicBezTo>
                <a:cubicBezTo>
                  <a:pt x="1017361" y="982505"/>
                  <a:pt x="1028316" y="977900"/>
                  <a:pt x="1037841" y="971550"/>
                </a:cubicBezTo>
                <a:cubicBezTo>
                  <a:pt x="1060489" y="903606"/>
                  <a:pt x="1028375" y="985749"/>
                  <a:pt x="1075941" y="914400"/>
                </a:cubicBezTo>
                <a:cubicBezTo>
                  <a:pt x="1081510" y="906046"/>
                  <a:pt x="1080976" y="894805"/>
                  <a:pt x="1085466" y="885825"/>
                </a:cubicBezTo>
                <a:cubicBezTo>
                  <a:pt x="1090586" y="875586"/>
                  <a:pt x="1098166" y="866775"/>
                  <a:pt x="1104516" y="857250"/>
                </a:cubicBezTo>
                <a:cubicBezTo>
                  <a:pt x="1107691" y="844550"/>
                  <a:pt x="1108724" y="831113"/>
                  <a:pt x="1114041" y="819150"/>
                </a:cubicBezTo>
                <a:cubicBezTo>
                  <a:pt x="1161765" y="711771"/>
                  <a:pt x="1126179" y="830360"/>
                  <a:pt x="1161666" y="723900"/>
                </a:cubicBezTo>
                <a:cubicBezTo>
                  <a:pt x="1191690" y="633828"/>
                  <a:pt x="1153197" y="730609"/>
                  <a:pt x="1180716" y="657225"/>
                </a:cubicBezTo>
                <a:cubicBezTo>
                  <a:pt x="1186719" y="641216"/>
                  <a:pt x="1192822" y="625224"/>
                  <a:pt x="1199766" y="609600"/>
                </a:cubicBezTo>
                <a:cubicBezTo>
                  <a:pt x="1220086" y="563880"/>
                  <a:pt x="1216603" y="584009"/>
                  <a:pt x="1228341" y="542925"/>
                </a:cubicBezTo>
                <a:cubicBezTo>
                  <a:pt x="1231937" y="530338"/>
                  <a:pt x="1234270" y="517412"/>
                  <a:pt x="1237866" y="504825"/>
                </a:cubicBezTo>
                <a:cubicBezTo>
                  <a:pt x="1240624" y="495171"/>
                  <a:pt x="1245133" y="486033"/>
                  <a:pt x="1247391" y="476250"/>
                </a:cubicBezTo>
                <a:cubicBezTo>
                  <a:pt x="1254672" y="444700"/>
                  <a:pt x="1258588" y="412412"/>
                  <a:pt x="1266441" y="381000"/>
                </a:cubicBezTo>
                <a:cubicBezTo>
                  <a:pt x="1270420" y="365084"/>
                  <a:pt x="1285113" y="308879"/>
                  <a:pt x="1285491" y="295275"/>
                </a:cubicBezTo>
                <a:cubicBezTo>
                  <a:pt x="1288224" y="196888"/>
                  <a:pt x="1285491" y="98425"/>
                  <a:pt x="1285491" y="0"/>
                </a:cubicBezTo>
              </a:path>
            </a:pathLst>
          </a:cu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e 10"/>
          <p:cNvSpPr/>
          <p:nvPr/>
        </p:nvSpPr>
        <p:spPr>
          <a:xfrm rot="16200000">
            <a:off x="4143372" y="5143512"/>
            <a:ext cx="500066" cy="1357322"/>
          </a:xfrm>
          <a:prstGeom prst="rightBrac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4410075" y="4429125"/>
            <a:ext cx="1897563" cy="1085850"/>
          </a:xfrm>
          <a:custGeom>
            <a:avLst/>
            <a:gdLst>
              <a:gd name="connsiteX0" fmla="*/ 0 w 1897563"/>
              <a:gd name="connsiteY0" fmla="*/ 1085850 h 1085850"/>
              <a:gd name="connsiteX1" fmla="*/ 19050 w 1897563"/>
              <a:gd name="connsiteY1" fmla="*/ 1009650 h 1085850"/>
              <a:gd name="connsiteX2" fmla="*/ 28575 w 1897563"/>
              <a:gd name="connsiteY2" fmla="*/ 981075 h 1085850"/>
              <a:gd name="connsiteX3" fmla="*/ 57150 w 1897563"/>
              <a:gd name="connsiteY3" fmla="*/ 942975 h 1085850"/>
              <a:gd name="connsiteX4" fmla="*/ 123825 w 1897563"/>
              <a:gd name="connsiteY4" fmla="*/ 857250 h 1085850"/>
              <a:gd name="connsiteX5" fmla="*/ 152400 w 1897563"/>
              <a:gd name="connsiteY5" fmla="*/ 847725 h 1085850"/>
              <a:gd name="connsiteX6" fmla="*/ 219075 w 1897563"/>
              <a:gd name="connsiteY6" fmla="*/ 790575 h 1085850"/>
              <a:gd name="connsiteX7" fmla="*/ 276225 w 1897563"/>
              <a:gd name="connsiteY7" fmla="*/ 752475 h 1085850"/>
              <a:gd name="connsiteX8" fmla="*/ 304800 w 1897563"/>
              <a:gd name="connsiteY8" fmla="*/ 742950 h 1085850"/>
              <a:gd name="connsiteX9" fmla="*/ 333375 w 1897563"/>
              <a:gd name="connsiteY9" fmla="*/ 723900 h 1085850"/>
              <a:gd name="connsiteX10" fmla="*/ 371475 w 1897563"/>
              <a:gd name="connsiteY10" fmla="*/ 704850 h 1085850"/>
              <a:gd name="connsiteX11" fmla="*/ 438150 w 1897563"/>
              <a:gd name="connsiteY11" fmla="*/ 666750 h 1085850"/>
              <a:gd name="connsiteX12" fmla="*/ 514350 w 1897563"/>
              <a:gd name="connsiteY12" fmla="*/ 647700 h 1085850"/>
              <a:gd name="connsiteX13" fmla="*/ 552450 w 1897563"/>
              <a:gd name="connsiteY13" fmla="*/ 628650 h 1085850"/>
              <a:gd name="connsiteX14" fmla="*/ 657225 w 1897563"/>
              <a:gd name="connsiteY14" fmla="*/ 600075 h 1085850"/>
              <a:gd name="connsiteX15" fmla="*/ 685800 w 1897563"/>
              <a:gd name="connsiteY15" fmla="*/ 581025 h 1085850"/>
              <a:gd name="connsiteX16" fmla="*/ 781050 w 1897563"/>
              <a:gd name="connsiteY16" fmla="*/ 571500 h 1085850"/>
              <a:gd name="connsiteX17" fmla="*/ 847725 w 1897563"/>
              <a:gd name="connsiteY17" fmla="*/ 561975 h 1085850"/>
              <a:gd name="connsiteX18" fmla="*/ 923925 w 1897563"/>
              <a:gd name="connsiteY18" fmla="*/ 552450 h 1085850"/>
              <a:gd name="connsiteX19" fmla="*/ 962025 w 1897563"/>
              <a:gd name="connsiteY19" fmla="*/ 542925 h 1085850"/>
              <a:gd name="connsiteX20" fmla="*/ 1038225 w 1897563"/>
              <a:gd name="connsiteY20" fmla="*/ 533400 h 1085850"/>
              <a:gd name="connsiteX21" fmla="*/ 1076325 w 1897563"/>
              <a:gd name="connsiteY21" fmla="*/ 523875 h 1085850"/>
              <a:gd name="connsiteX22" fmla="*/ 1143000 w 1897563"/>
              <a:gd name="connsiteY22" fmla="*/ 514350 h 1085850"/>
              <a:gd name="connsiteX23" fmla="*/ 1209675 w 1897563"/>
              <a:gd name="connsiteY23" fmla="*/ 495300 h 1085850"/>
              <a:gd name="connsiteX24" fmla="*/ 1428750 w 1897563"/>
              <a:gd name="connsiteY24" fmla="*/ 485775 h 1085850"/>
              <a:gd name="connsiteX25" fmla="*/ 1552575 w 1897563"/>
              <a:gd name="connsiteY25" fmla="*/ 457200 h 1085850"/>
              <a:gd name="connsiteX26" fmla="*/ 1647825 w 1897563"/>
              <a:gd name="connsiteY26" fmla="*/ 428625 h 1085850"/>
              <a:gd name="connsiteX27" fmla="*/ 1714500 w 1897563"/>
              <a:gd name="connsiteY27" fmla="*/ 400050 h 1085850"/>
              <a:gd name="connsiteX28" fmla="*/ 1743075 w 1897563"/>
              <a:gd name="connsiteY28" fmla="*/ 361950 h 1085850"/>
              <a:gd name="connsiteX29" fmla="*/ 1771650 w 1897563"/>
              <a:gd name="connsiteY29" fmla="*/ 342900 h 1085850"/>
              <a:gd name="connsiteX30" fmla="*/ 1800225 w 1897563"/>
              <a:gd name="connsiteY30" fmla="*/ 304800 h 1085850"/>
              <a:gd name="connsiteX31" fmla="*/ 1847850 w 1897563"/>
              <a:gd name="connsiteY31" fmla="*/ 219075 h 1085850"/>
              <a:gd name="connsiteX32" fmla="*/ 1866900 w 1897563"/>
              <a:gd name="connsiteY32" fmla="*/ 123825 h 1085850"/>
              <a:gd name="connsiteX33" fmla="*/ 1885950 w 1897563"/>
              <a:gd name="connsiteY33" fmla="*/ 95250 h 1085850"/>
              <a:gd name="connsiteX34" fmla="*/ 1895475 w 1897563"/>
              <a:gd name="connsiteY34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97563" h="1085850">
                <a:moveTo>
                  <a:pt x="0" y="1085850"/>
                </a:moveTo>
                <a:cubicBezTo>
                  <a:pt x="6350" y="1060450"/>
                  <a:pt x="10771" y="1034488"/>
                  <a:pt x="19050" y="1009650"/>
                </a:cubicBezTo>
                <a:cubicBezTo>
                  <a:pt x="22225" y="1000125"/>
                  <a:pt x="23594" y="989792"/>
                  <a:pt x="28575" y="981075"/>
                </a:cubicBezTo>
                <a:cubicBezTo>
                  <a:pt x="36451" y="967292"/>
                  <a:pt x="48046" y="955980"/>
                  <a:pt x="57150" y="942975"/>
                </a:cubicBezTo>
                <a:cubicBezTo>
                  <a:pt x="73707" y="919322"/>
                  <a:pt x="96131" y="875712"/>
                  <a:pt x="123825" y="857250"/>
                </a:cubicBezTo>
                <a:cubicBezTo>
                  <a:pt x="132179" y="851681"/>
                  <a:pt x="142875" y="850900"/>
                  <a:pt x="152400" y="847725"/>
                </a:cubicBezTo>
                <a:cubicBezTo>
                  <a:pt x="185288" y="814837"/>
                  <a:pt x="178345" y="819086"/>
                  <a:pt x="219075" y="790575"/>
                </a:cubicBezTo>
                <a:cubicBezTo>
                  <a:pt x="237832" y="777445"/>
                  <a:pt x="254505" y="759715"/>
                  <a:pt x="276225" y="752475"/>
                </a:cubicBezTo>
                <a:cubicBezTo>
                  <a:pt x="285750" y="749300"/>
                  <a:pt x="295820" y="747440"/>
                  <a:pt x="304800" y="742950"/>
                </a:cubicBezTo>
                <a:cubicBezTo>
                  <a:pt x="315039" y="737830"/>
                  <a:pt x="323436" y="729580"/>
                  <a:pt x="333375" y="723900"/>
                </a:cubicBezTo>
                <a:cubicBezTo>
                  <a:pt x="345703" y="716855"/>
                  <a:pt x="359147" y="711895"/>
                  <a:pt x="371475" y="704850"/>
                </a:cubicBezTo>
                <a:cubicBezTo>
                  <a:pt x="419304" y="677519"/>
                  <a:pt x="380583" y="691422"/>
                  <a:pt x="438150" y="666750"/>
                </a:cubicBezTo>
                <a:cubicBezTo>
                  <a:pt x="463778" y="655767"/>
                  <a:pt x="486397" y="653291"/>
                  <a:pt x="514350" y="647700"/>
                </a:cubicBezTo>
                <a:cubicBezTo>
                  <a:pt x="527050" y="641350"/>
                  <a:pt x="538980" y="633140"/>
                  <a:pt x="552450" y="628650"/>
                </a:cubicBezTo>
                <a:cubicBezTo>
                  <a:pt x="588233" y="616722"/>
                  <a:pt x="623827" y="622340"/>
                  <a:pt x="657225" y="600075"/>
                </a:cubicBezTo>
                <a:cubicBezTo>
                  <a:pt x="666750" y="593725"/>
                  <a:pt x="674646" y="583599"/>
                  <a:pt x="685800" y="581025"/>
                </a:cubicBezTo>
                <a:cubicBezTo>
                  <a:pt x="716891" y="573850"/>
                  <a:pt x="749360" y="575228"/>
                  <a:pt x="781050" y="571500"/>
                </a:cubicBezTo>
                <a:cubicBezTo>
                  <a:pt x="803347" y="568877"/>
                  <a:pt x="825471" y="564942"/>
                  <a:pt x="847725" y="561975"/>
                </a:cubicBezTo>
                <a:cubicBezTo>
                  <a:pt x="873098" y="558592"/>
                  <a:pt x="898676" y="556658"/>
                  <a:pt x="923925" y="552450"/>
                </a:cubicBezTo>
                <a:cubicBezTo>
                  <a:pt x="936838" y="550298"/>
                  <a:pt x="949112" y="545077"/>
                  <a:pt x="962025" y="542925"/>
                </a:cubicBezTo>
                <a:cubicBezTo>
                  <a:pt x="987274" y="538717"/>
                  <a:pt x="1012976" y="537608"/>
                  <a:pt x="1038225" y="533400"/>
                </a:cubicBezTo>
                <a:cubicBezTo>
                  <a:pt x="1051138" y="531248"/>
                  <a:pt x="1063445" y="526217"/>
                  <a:pt x="1076325" y="523875"/>
                </a:cubicBezTo>
                <a:cubicBezTo>
                  <a:pt x="1098414" y="519859"/>
                  <a:pt x="1120775" y="517525"/>
                  <a:pt x="1143000" y="514350"/>
                </a:cubicBezTo>
                <a:cubicBezTo>
                  <a:pt x="1159096" y="508985"/>
                  <a:pt x="1194298" y="496439"/>
                  <a:pt x="1209675" y="495300"/>
                </a:cubicBezTo>
                <a:cubicBezTo>
                  <a:pt x="1282569" y="489900"/>
                  <a:pt x="1355725" y="488950"/>
                  <a:pt x="1428750" y="485775"/>
                </a:cubicBezTo>
                <a:cubicBezTo>
                  <a:pt x="1511254" y="452773"/>
                  <a:pt x="1442772" y="475500"/>
                  <a:pt x="1552575" y="457200"/>
                </a:cubicBezTo>
                <a:cubicBezTo>
                  <a:pt x="1581365" y="452402"/>
                  <a:pt x="1622418" y="437094"/>
                  <a:pt x="1647825" y="428625"/>
                </a:cubicBezTo>
                <a:cubicBezTo>
                  <a:pt x="1689870" y="414610"/>
                  <a:pt x="1667420" y="423590"/>
                  <a:pt x="1714500" y="400050"/>
                </a:cubicBezTo>
                <a:cubicBezTo>
                  <a:pt x="1724025" y="387350"/>
                  <a:pt x="1731850" y="373175"/>
                  <a:pt x="1743075" y="361950"/>
                </a:cubicBezTo>
                <a:cubicBezTo>
                  <a:pt x="1751170" y="353855"/>
                  <a:pt x="1763555" y="350995"/>
                  <a:pt x="1771650" y="342900"/>
                </a:cubicBezTo>
                <a:cubicBezTo>
                  <a:pt x="1782875" y="331675"/>
                  <a:pt x="1791121" y="317805"/>
                  <a:pt x="1800225" y="304800"/>
                </a:cubicBezTo>
                <a:cubicBezTo>
                  <a:pt x="1841909" y="245251"/>
                  <a:pt x="1831955" y="266759"/>
                  <a:pt x="1847850" y="219075"/>
                </a:cubicBezTo>
                <a:cubicBezTo>
                  <a:pt x="1851360" y="194504"/>
                  <a:pt x="1853600" y="150424"/>
                  <a:pt x="1866900" y="123825"/>
                </a:cubicBezTo>
                <a:cubicBezTo>
                  <a:pt x="1872020" y="113586"/>
                  <a:pt x="1879600" y="104775"/>
                  <a:pt x="1885950" y="95250"/>
                </a:cubicBezTo>
                <a:cubicBezTo>
                  <a:pt x="1897563" y="25573"/>
                  <a:pt x="1895475" y="57413"/>
                  <a:pt x="1895475" y="0"/>
                </a:cubicBezTo>
              </a:path>
            </a:pathLst>
          </a:custGeom>
          <a:ln w="38100"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857256"/>
          </a:xfrm>
        </p:spPr>
        <p:txBody>
          <a:bodyPr/>
          <a:lstStyle/>
          <a:p>
            <a:r>
              <a:rPr lang="en-IN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Rate of Homogeneous nucleation</a:t>
            </a:r>
            <a:endParaRPr lang="en-IN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/>
          <a:srcRect l="29883" t="22917" r="27343" b="36458"/>
          <a:stretch>
            <a:fillRect/>
          </a:stretch>
        </p:blipFill>
        <p:spPr bwMode="auto">
          <a:xfrm>
            <a:off x="2339149" y="4000528"/>
            <a:ext cx="4947495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17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14356"/>
            <a:ext cx="5303837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23850" y="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Heterogeneous nucleation</a:t>
            </a:r>
          </a:p>
        </p:txBody>
      </p:sp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142844" y="2571744"/>
          <a:ext cx="4696838" cy="428628"/>
        </p:xfrm>
        <a:graphic>
          <a:graphicData uri="http://schemas.openxmlformats.org/presentationml/2006/ole">
            <p:oleObj spid="_x0000_s208898" name="Equation" r:id="rId3" imgW="2501640" imgH="228600" progId="Equation.3">
              <p:embed/>
            </p:oleObj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643042" y="3500438"/>
          <a:ext cx="2600325" cy="428625"/>
        </p:xfrm>
        <a:graphic>
          <a:graphicData uri="http://schemas.openxmlformats.org/presentationml/2006/ole">
            <p:oleObj spid="_x0000_s208899" name="Equation" r:id="rId4" imgW="1384200" imgH="228600" progId="Equation.3">
              <p:embed/>
            </p:oleObj>
          </a:graphicData>
        </a:graphic>
      </p:graphicFrame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785794"/>
            <a:ext cx="44354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23850" y="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Heterogeneous nucleation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714884"/>
            <a:ext cx="8286808" cy="4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143248"/>
            <a:ext cx="2571768" cy="55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142844" y="2571744"/>
          <a:ext cx="4696838" cy="428628"/>
        </p:xfrm>
        <a:graphic>
          <a:graphicData uri="http://schemas.openxmlformats.org/presentationml/2006/ole">
            <p:oleObj spid="_x0000_s499714" name="Equation" r:id="rId5" imgW="2501640" imgH="228600" progId="Equation.3">
              <p:embed/>
            </p:oleObj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1643042" y="3500438"/>
          <a:ext cx="2600325" cy="428625"/>
        </p:xfrm>
        <a:graphic>
          <a:graphicData uri="http://schemas.openxmlformats.org/presentationml/2006/ole">
            <p:oleObj spid="_x0000_s499715" name="Equation" r:id="rId6" imgW="1384200" imgH="228600" progId="Equation.3">
              <p:embed/>
            </p:oleObj>
          </a:graphicData>
        </a:graphic>
      </p:graphicFrame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4143380"/>
            <a:ext cx="2749559" cy="56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6286512" y="3714752"/>
          <a:ext cx="2409825" cy="452437"/>
        </p:xfrm>
        <a:graphic>
          <a:graphicData uri="http://schemas.openxmlformats.org/presentationml/2006/ole">
            <p:oleObj spid="_x0000_s499716" name="Equation" r:id="rId8" imgW="1282680" imgH="241200" progId="Equation.3">
              <p:embed/>
            </p:oleObj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85720" y="5143512"/>
          <a:ext cx="1741488" cy="738188"/>
        </p:xfrm>
        <a:graphic>
          <a:graphicData uri="http://schemas.openxmlformats.org/presentationml/2006/ole">
            <p:oleObj spid="_x0000_s499717" name="Equation" r:id="rId9" imgW="927000" imgH="393480" progId="Equation.3">
              <p:embed/>
            </p:oleObj>
          </a:graphicData>
        </a:graphic>
      </p:graphicFrame>
      <p:pic>
        <p:nvPicPr>
          <p:cNvPr id="22" name="Picture 10" descr="http://www.matter.org.uk/matscicdrom/manual/images/image128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643306" y="5214950"/>
            <a:ext cx="3563937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1928794" y="6000768"/>
          <a:ext cx="3617912" cy="782637"/>
        </p:xfrm>
        <a:graphic>
          <a:graphicData uri="http://schemas.openxmlformats.org/presentationml/2006/ole">
            <p:oleObj spid="_x0000_s499718" name="Equation" r:id="rId11" imgW="1993680" imgH="431640" progId="Equation.3">
              <p:embed/>
            </p:oleObj>
          </a:graphicData>
        </a:graphic>
      </p:graphicFrame>
      <p:pic>
        <p:nvPicPr>
          <p:cNvPr id="499719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357950" y="1071546"/>
            <a:ext cx="231616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9720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7158" y="928670"/>
            <a:ext cx="44354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23850" y="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Heterogeneous nucleation</a:t>
            </a:r>
          </a:p>
        </p:txBody>
      </p:sp>
      <p:pic>
        <p:nvPicPr>
          <p:cNvPr id="53252" name="Picture 6" descr="http://www.matter.org.uk/matscicdrom/manual/images/image12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330993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8" descr="http://www.matter.org.uk/matscicdrom/manual/images/image127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5072074"/>
            <a:ext cx="52673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10" descr="http://www.matter.org.uk/matscicdrom/manual/images/image128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4286256"/>
            <a:ext cx="3563937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1185" name="Object 1"/>
          <p:cNvGraphicFramePr>
            <a:graphicFrameLocks noChangeAspect="1"/>
          </p:cNvGraphicFramePr>
          <p:nvPr/>
        </p:nvGraphicFramePr>
        <p:xfrm>
          <a:off x="54759" y="2786058"/>
          <a:ext cx="4945869" cy="1000128"/>
        </p:xfrm>
        <a:graphic>
          <a:graphicData uri="http://schemas.openxmlformats.org/presentationml/2006/ole">
            <p:oleObj spid="_x0000_s221185" name="Equation" r:id="rId6" imgW="2133360" imgH="431640" progId="Equation.3">
              <p:embed/>
            </p:oleObj>
          </a:graphicData>
        </a:graphic>
      </p:graphicFrame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928670"/>
            <a:ext cx="3810000" cy="29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1000108"/>
            <a:ext cx="44354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3" y="1203342"/>
            <a:ext cx="6761162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860675" y="5430855"/>
            <a:ext cx="1858963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 (degrees)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  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6200000">
            <a:off x="-1031874" y="2492392"/>
            <a:ext cx="2595562" cy="427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G</a:t>
            </a:r>
            <a:r>
              <a:rPr lang="en-US" sz="2200" baseline="30000">
                <a:solidFill>
                  <a:srgbClr val="00CC00"/>
                </a:solidFill>
                <a:latin typeface="Times New Roman" pitchFamily="18" charset="0"/>
              </a:rPr>
              <a:t>*</a:t>
            </a:r>
            <a:r>
              <a:rPr lang="en-US" sz="2200" baseline="-25000">
                <a:solidFill>
                  <a:srgbClr val="00CC00"/>
                </a:solidFill>
                <a:latin typeface="Times New Roman" pitchFamily="18" charset="0"/>
              </a:rPr>
              <a:t>hetero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 / 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G</a:t>
            </a:r>
            <a:r>
              <a:rPr lang="en-US" sz="2200" baseline="30000">
                <a:solidFill>
                  <a:srgbClr val="00CC00"/>
                </a:solidFill>
                <a:latin typeface="Times New Roman" pitchFamily="18" charset="0"/>
              </a:rPr>
              <a:t>*</a:t>
            </a:r>
            <a:r>
              <a:rPr lang="en-US" sz="2200" baseline="-25000">
                <a:solidFill>
                  <a:srgbClr val="00CC00"/>
                </a:solidFill>
                <a:latin typeface="Times New Roman" pitchFamily="18" charset="0"/>
              </a:rPr>
              <a:t>homo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 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35300" y="4205305"/>
            <a:ext cx="1365250" cy="593725"/>
            <a:chOff x="1922" y="3229"/>
            <a:chExt cx="860" cy="374"/>
          </a:xfrm>
        </p:grpSpPr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2036" y="3229"/>
              <a:ext cx="630" cy="220"/>
            </a:xfrm>
            <a:custGeom>
              <a:avLst/>
              <a:gdLst/>
              <a:ahLst/>
              <a:cxnLst>
                <a:cxn ang="0">
                  <a:pos x="0" y="750"/>
                </a:cxn>
                <a:cxn ang="0">
                  <a:pos x="101" y="376"/>
                </a:cxn>
                <a:cxn ang="0">
                  <a:pos x="394" y="103"/>
                </a:cxn>
                <a:cxn ang="0">
                  <a:pos x="798" y="2"/>
                </a:cxn>
                <a:cxn ang="0">
                  <a:pos x="1192" y="93"/>
                </a:cxn>
                <a:cxn ang="0">
                  <a:pos x="1485" y="386"/>
                </a:cxn>
                <a:cxn ang="0">
                  <a:pos x="1587" y="750"/>
                </a:cxn>
              </a:cxnLst>
              <a:rect l="0" t="0" r="r" b="b"/>
              <a:pathLst>
                <a:path w="1587" h="750">
                  <a:moveTo>
                    <a:pt x="0" y="750"/>
                  </a:moveTo>
                  <a:cubicBezTo>
                    <a:pt x="17" y="617"/>
                    <a:pt x="35" y="484"/>
                    <a:pt x="101" y="376"/>
                  </a:cubicBezTo>
                  <a:cubicBezTo>
                    <a:pt x="167" y="268"/>
                    <a:pt x="278" y="165"/>
                    <a:pt x="394" y="103"/>
                  </a:cubicBezTo>
                  <a:cubicBezTo>
                    <a:pt x="510" y="41"/>
                    <a:pt x="665" y="4"/>
                    <a:pt x="798" y="2"/>
                  </a:cubicBezTo>
                  <a:cubicBezTo>
                    <a:pt x="931" y="0"/>
                    <a:pt x="1078" y="29"/>
                    <a:pt x="1192" y="93"/>
                  </a:cubicBezTo>
                  <a:cubicBezTo>
                    <a:pt x="1306" y="157"/>
                    <a:pt x="1419" y="276"/>
                    <a:pt x="1485" y="386"/>
                  </a:cubicBezTo>
                  <a:cubicBezTo>
                    <a:pt x="1551" y="496"/>
                    <a:pt x="1569" y="623"/>
                    <a:pt x="1587" y="750"/>
                  </a:cubicBezTo>
                </a:path>
              </a:pathLst>
            </a:custGeom>
            <a:solidFill>
              <a:srgbClr val="00CC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922" y="3459"/>
              <a:ext cx="860" cy="144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52438" y="4318017"/>
            <a:ext cx="1362075" cy="452438"/>
            <a:chOff x="285" y="3410"/>
            <a:chExt cx="858" cy="285"/>
          </a:xfrm>
        </p:grpSpPr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85" y="3553"/>
              <a:ext cx="858" cy="142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289" y="3410"/>
              <a:ext cx="854" cy="143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632450" y="3905267"/>
            <a:ext cx="1365250" cy="857250"/>
            <a:chOff x="4248" y="3160"/>
            <a:chExt cx="860" cy="540"/>
          </a:xfrm>
        </p:grpSpPr>
        <p:sp>
          <p:nvSpPr>
            <p:cNvPr id="13332" name="Rectangle 20"/>
            <p:cNvSpPr>
              <a:spLocks noChangeArrowheads="1"/>
            </p:cNvSpPr>
            <p:nvPr/>
          </p:nvSpPr>
          <p:spPr bwMode="auto">
            <a:xfrm>
              <a:off x="4248" y="3556"/>
              <a:ext cx="860" cy="144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467" y="3160"/>
              <a:ext cx="394" cy="394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39" name="Line 27"/>
          <p:cNvSpPr>
            <a:spLocks noChangeShapeType="1"/>
          </p:cNvSpPr>
          <p:nvPr/>
        </p:nvSpPr>
        <p:spPr bwMode="auto">
          <a:xfrm flipV="1">
            <a:off x="1154113" y="4787917"/>
            <a:ext cx="0" cy="1952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3729038" y="4787917"/>
            <a:ext cx="0" cy="1952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6319838" y="4787917"/>
            <a:ext cx="0" cy="1952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1357313" y="1681180"/>
            <a:ext cx="2630487" cy="7048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G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000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hetero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(0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0</a:t>
            </a:r>
            <a:b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 barrier to nucleation</a:t>
            </a:r>
            <a:endParaRPr lang="en-US" sz="200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400550" y="2624155"/>
            <a:ext cx="2919413" cy="4000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G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000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hetero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(90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G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000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homo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 </a:t>
            </a:r>
            <a:endParaRPr lang="en-US" sz="2000" i="1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246813" y="1855805"/>
            <a:ext cx="2849562" cy="70485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G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000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hetero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(180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G</a:t>
            </a:r>
            <a:r>
              <a:rPr lang="en-US" sz="20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sz="2000" baseline="-25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homo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br>
              <a:rPr lang="en-US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 benefit</a:t>
            </a:r>
          </a:p>
        </p:txBody>
      </p:sp>
      <p:cxnSp>
        <p:nvCxnSpPr>
          <p:cNvPr id="13345" name="AutoShape 33"/>
          <p:cNvCxnSpPr>
            <a:cxnSpLocks noChangeShapeType="1"/>
            <a:stCxn id="13342" idx="2"/>
            <a:endCxn id="13339" idx="0"/>
          </p:cNvCxnSpPr>
          <p:nvPr/>
        </p:nvCxnSpPr>
        <p:spPr bwMode="auto">
          <a:xfrm rot="5400000">
            <a:off x="614363" y="2925780"/>
            <a:ext cx="2598737" cy="1519237"/>
          </a:xfrm>
          <a:prstGeom prst="curvedConnector3">
            <a:avLst>
              <a:gd name="adj1" fmla="val 92727"/>
            </a:avLst>
          </a:prstGeom>
          <a:noFill/>
          <a:ln w="9525">
            <a:solidFill>
              <a:srgbClr val="CC3300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13348" name="Oval 36"/>
          <p:cNvSpPr>
            <a:spLocks noChangeArrowheads="1"/>
          </p:cNvSpPr>
          <p:nvPr/>
        </p:nvSpPr>
        <p:spPr bwMode="auto">
          <a:xfrm>
            <a:off x="6223000" y="1665305"/>
            <a:ext cx="192088" cy="2127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3663950" y="3338530"/>
            <a:ext cx="192088" cy="2127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350" name="AutoShape 38"/>
          <p:cNvCxnSpPr>
            <a:cxnSpLocks noChangeShapeType="1"/>
            <a:stCxn id="13343" idx="2"/>
            <a:endCxn id="13349" idx="0"/>
          </p:cNvCxnSpPr>
          <p:nvPr/>
        </p:nvCxnSpPr>
        <p:spPr bwMode="auto">
          <a:xfrm flipH="1">
            <a:off x="3760788" y="3024205"/>
            <a:ext cx="2100262" cy="314325"/>
          </a:xfrm>
          <a:prstGeom prst="straightConnector1">
            <a:avLst/>
          </a:prstGeom>
          <a:noFill/>
          <a:ln w="9525">
            <a:solidFill>
              <a:srgbClr val="CC330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3351" name="AutoShape 39"/>
          <p:cNvCxnSpPr>
            <a:cxnSpLocks noChangeShapeType="1"/>
            <a:stCxn id="13344" idx="0"/>
            <a:endCxn id="13348" idx="0"/>
          </p:cNvCxnSpPr>
          <p:nvPr/>
        </p:nvCxnSpPr>
        <p:spPr bwMode="auto">
          <a:xfrm flipH="1" flipV="1">
            <a:off x="6319838" y="1665305"/>
            <a:ext cx="1352550" cy="190500"/>
          </a:xfrm>
          <a:prstGeom prst="straightConnector1">
            <a:avLst/>
          </a:prstGeom>
          <a:noFill/>
          <a:ln w="9525">
            <a:solidFill>
              <a:srgbClr val="CC3300"/>
            </a:solidFill>
            <a:prstDash val="sysDot"/>
            <a:round/>
            <a:headEnd/>
            <a:tailEnd type="triangle" w="med" len="med"/>
          </a:ln>
          <a:effectLst/>
        </p:spPr>
      </p:cxn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39713" y="4464067"/>
            <a:ext cx="181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Complete wetting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5684838" y="4456130"/>
            <a:ext cx="120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No wetting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954338" y="4487880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Partial wetting</a:t>
            </a:r>
          </a:p>
        </p:txBody>
      </p:sp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7308850" y="3667125"/>
          <a:ext cx="1765300" cy="673100"/>
        </p:xfrm>
        <a:graphic>
          <a:graphicData uri="http://schemas.openxmlformats.org/presentationml/2006/ole">
            <p:oleObj spid="_x0000_s654338" name="Equation" r:id="rId4" imgW="1130040" imgH="4316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57356" y="142852"/>
            <a:ext cx="5301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Variation of S(</a:t>
            </a:r>
            <a:r>
              <a:rPr lang="en-IN" sz="4000" dirty="0" smtClean="0">
                <a:sym typeface="Symbol"/>
              </a:rPr>
              <a:t>) with 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14338"/>
            <a:ext cx="9144000" cy="857256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Solidification: Nucleation Processes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3143248"/>
            <a:ext cx="7772400" cy="1955800"/>
          </a:xfrm>
        </p:spPr>
        <p:txBody>
          <a:bodyPr/>
          <a:lstStyle/>
          <a:p>
            <a:r>
              <a:rPr lang="en-US" sz="2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Homogeneous nucleation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nuclei form in the bulk of liquid metal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supercooling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(typically 80-300°C max)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42910" y="5000636"/>
            <a:ext cx="7772400" cy="165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Heterogeneous nucleation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Nuclei form on mold wall or inoculants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solidification with only 0.1-10ºC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supercooling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28604"/>
            <a:ext cx="518160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</p:spPr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Nucleation rate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8" y="669925"/>
            <a:ext cx="5303837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42875" y="1000108"/>
          <a:ext cx="4270375" cy="1247775"/>
        </p:xfrm>
        <a:graphic>
          <a:graphicData uri="http://schemas.openxmlformats.org/presentationml/2006/ole">
            <p:oleObj spid="_x0000_s538626" name="Equation" r:id="rId3" imgW="1434960" imgH="4190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638675" y="1015983"/>
          <a:ext cx="4454525" cy="1257300"/>
        </p:xfrm>
        <a:graphic>
          <a:graphicData uri="http://schemas.openxmlformats.org/presentationml/2006/ole">
            <p:oleObj spid="_x0000_s538627" name="Equation" r:id="rId4" imgW="1485720" imgH="419040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9263" y="2886058"/>
            <a:ext cx="3651250" cy="933450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f(number of nucleation sites)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~ 10</a:t>
            </a:r>
            <a:r>
              <a:rPr lang="en-US" sz="22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42</a:t>
            </a:r>
            <a:endParaRPr lang="en-US" sz="22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712913" y="1530333"/>
            <a:ext cx="1004887" cy="682625"/>
          </a:xfrm>
          <a:prstGeom prst="ellips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1270" name="AutoShape 6"/>
          <p:cNvCxnSpPr>
            <a:cxnSpLocks noChangeShapeType="1"/>
            <a:endCxn id="11268" idx="0"/>
          </p:cNvCxnSpPr>
          <p:nvPr/>
        </p:nvCxnSpPr>
        <p:spPr bwMode="auto">
          <a:xfrm flipH="1">
            <a:off x="2274888" y="2247883"/>
            <a:ext cx="3175" cy="638175"/>
          </a:xfrm>
          <a:prstGeom prst="straightConnector1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013325" y="2863833"/>
            <a:ext cx="3651250" cy="933450"/>
          </a:xfrm>
          <a:prstGeom prst="rect">
            <a:avLst/>
          </a:prstGeom>
          <a:noFill/>
          <a:ln w="31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f(number of nucleation sites)</a:t>
            </a:r>
          </a:p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~ 10</a:t>
            </a:r>
            <a:r>
              <a:rPr lang="en-US" sz="2200" baseline="30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26</a:t>
            </a:r>
            <a:endParaRPr lang="en-US" sz="2200">
              <a:solidFill>
                <a:srgbClr val="FF33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276975" y="1555733"/>
            <a:ext cx="1004888" cy="682625"/>
          </a:xfrm>
          <a:prstGeom prst="ellips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1274" name="AutoShape 10"/>
          <p:cNvCxnSpPr>
            <a:cxnSpLocks noChangeShapeType="1"/>
            <a:endCxn id="11272" idx="0"/>
          </p:cNvCxnSpPr>
          <p:nvPr/>
        </p:nvCxnSpPr>
        <p:spPr bwMode="auto">
          <a:xfrm flipH="1">
            <a:off x="6838950" y="2225658"/>
            <a:ext cx="3175" cy="638175"/>
          </a:xfrm>
          <a:prstGeom prst="straightConnector1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697163" y="4257658"/>
            <a:ext cx="3700462" cy="765175"/>
          </a:xfrm>
          <a:prstGeom prst="rect">
            <a:avLst/>
          </a:prstGeom>
          <a:noFill/>
          <a:ln w="31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BUT</a:t>
            </a:r>
            <a:br>
              <a:rPr lang="en-US" sz="220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200" i="1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exponential term dominates</a:t>
            </a:r>
            <a:endParaRPr lang="en-US" sz="2200">
              <a:solidFill>
                <a:srgbClr val="00CC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277" name="AutoShape 13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>
            <a:off x="2274888" y="3819508"/>
            <a:ext cx="227330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78" name="AutoShape 14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4548188" y="3797283"/>
            <a:ext cx="229076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611563" y="5584808"/>
            <a:ext cx="1900237" cy="492125"/>
          </a:xfrm>
          <a:prstGeom prst="rect">
            <a:avLst/>
          </a:prstGeom>
          <a:solidFill>
            <a:srgbClr val="0066FF"/>
          </a:solidFill>
          <a:ln w="317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6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hetero</a:t>
            </a:r>
            <a:r>
              <a:rPr lang="en-US" sz="2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I</a:t>
            </a:r>
            <a:r>
              <a:rPr lang="en-US" sz="2600" b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homo</a:t>
            </a:r>
            <a:endParaRPr lang="en-US" sz="2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280" name="AutoShape 16"/>
          <p:cNvCxnSpPr>
            <a:cxnSpLocks noChangeShapeType="1"/>
            <a:stCxn id="11275" idx="2"/>
            <a:endCxn id="11279" idx="0"/>
          </p:cNvCxnSpPr>
          <p:nvPr/>
        </p:nvCxnSpPr>
        <p:spPr bwMode="auto">
          <a:xfrm>
            <a:off x="4548188" y="5022833"/>
            <a:ext cx="14287" cy="5619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-71470" y="71414"/>
            <a:ext cx="9384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Nucleation rate: Homogeneous vs. Heterogeneous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302359"/>
            <a:ext cx="85011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 transformations (change of the microstructure)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divided into three categories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Diffusion-dependent </a:t>
            </a: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no change in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 composition </a:t>
            </a: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 number of phases present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(e.g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melting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solidification of pure metal,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allotropic transformations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recrystallization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etc.)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Diffusion-dependent </a:t>
            </a: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changes in 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 compositions </a:t>
            </a: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and/or number of phases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eutectic or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eutectoid transformations)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Diffusionless</a:t>
            </a:r>
            <a:r>
              <a:rPr lang="en-I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 transformation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cooperative small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displacements of all atoms in structure,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(e.g.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martensitic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transformation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Diffusion-dependent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phase transformations can 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rather slow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the final structure often depend on the rate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cooling/heating.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/>
          <a:srcRect l="18750" t="25000" r="17968" b="7291"/>
          <a:stretch>
            <a:fillRect/>
          </a:stretch>
        </p:blipFill>
        <p:spPr bwMode="auto">
          <a:xfrm>
            <a:off x="928662" y="0"/>
            <a:ext cx="7143800" cy="429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21680" t="14583" r="20312" b="65625"/>
          <a:stretch>
            <a:fillRect/>
          </a:stretch>
        </p:blipFill>
        <p:spPr bwMode="auto">
          <a:xfrm>
            <a:off x="312039" y="4714884"/>
            <a:ext cx="818905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2"/>
          <a:srcRect l="18359" t="15625" r="17187" b="58333"/>
          <a:stretch>
            <a:fillRect/>
          </a:stretch>
        </p:blipFill>
        <p:spPr bwMode="auto">
          <a:xfrm>
            <a:off x="714348" y="0"/>
            <a:ext cx="785818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68475"/>
            <a:ext cx="76581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/>
          <a:lstStyle/>
          <a:p>
            <a:r>
              <a:rPr lang="en-IN" dirty="0" smtClean="0"/>
              <a:t>Rate of Phase Transformation</a:t>
            </a:r>
            <a:endParaRPr lang="en-IN" dirty="0"/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/>
          <a:srcRect l="16992" t="23958" r="17383" b="48958"/>
          <a:stretch>
            <a:fillRect/>
          </a:stretch>
        </p:blipFill>
        <p:spPr bwMode="auto">
          <a:xfrm>
            <a:off x="571472" y="4857760"/>
            <a:ext cx="800105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928670"/>
            <a:ext cx="5516563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963" y="144463"/>
            <a:ext cx="6950075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09788" y="1482725"/>
            <a:ext cx="4067175" cy="3176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05113" y="4660900"/>
            <a:ext cx="12938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t (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  <a:sym typeface="Symbol" pitchFamily="18" charset="2"/>
              </a:rPr>
              <a:t>sec)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</a:rPr>
              <a:t>  </a:t>
            </a:r>
            <a:r>
              <a:rPr lang="en-US" sz="220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 rot="16200000">
            <a:off x="1200150" y="2892425"/>
            <a:ext cx="1233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Times New Roman" pitchFamily="18" charset="0"/>
              </a:rPr>
              <a:t>T (K) 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6151" name="Freeform 7"/>
          <p:cNvSpPr>
            <a:spLocks/>
          </p:cNvSpPr>
          <p:nvPr/>
        </p:nvSpPr>
        <p:spPr bwMode="auto">
          <a:xfrm flipH="1">
            <a:off x="2241550" y="1844675"/>
            <a:ext cx="2822575" cy="264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288"/>
              </a:cxn>
              <a:cxn ang="0">
                <a:pos x="2016" y="672"/>
              </a:cxn>
              <a:cxn ang="0">
                <a:pos x="432" y="1152"/>
              </a:cxn>
              <a:cxn ang="0">
                <a:pos x="0" y="1728"/>
              </a:cxn>
            </a:cxnLst>
            <a:rect l="0" t="0" r="r" b="b"/>
            <a:pathLst>
              <a:path w="2040" h="1728">
                <a:moveTo>
                  <a:pt x="0" y="0"/>
                </a:moveTo>
                <a:cubicBezTo>
                  <a:pt x="120" y="88"/>
                  <a:pt x="240" y="176"/>
                  <a:pt x="576" y="288"/>
                </a:cubicBezTo>
                <a:cubicBezTo>
                  <a:pt x="912" y="400"/>
                  <a:pt x="2040" y="528"/>
                  <a:pt x="2016" y="672"/>
                </a:cubicBezTo>
                <a:cubicBezTo>
                  <a:pt x="1992" y="816"/>
                  <a:pt x="768" y="976"/>
                  <a:pt x="432" y="1152"/>
                </a:cubicBezTo>
                <a:cubicBezTo>
                  <a:pt x="96" y="1328"/>
                  <a:pt x="48" y="1528"/>
                  <a:pt x="0" y="1728"/>
                </a:cubicBezTo>
              </a:path>
            </a:pathLst>
          </a:cu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 flipH="1">
            <a:off x="3140075" y="1854200"/>
            <a:ext cx="2822575" cy="264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288"/>
              </a:cxn>
              <a:cxn ang="0">
                <a:pos x="2016" y="672"/>
              </a:cxn>
              <a:cxn ang="0">
                <a:pos x="432" y="1152"/>
              </a:cxn>
              <a:cxn ang="0">
                <a:pos x="0" y="1728"/>
              </a:cxn>
            </a:cxnLst>
            <a:rect l="0" t="0" r="r" b="b"/>
            <a:pathLst>
              <a:path w="2040" h="1728">
                <a:moveTo>
                  <a:pt x="0" y="0"/>
                </a:moveTo>
                <a:cubicBezTo>
                  <a:pt x="120" y="88"/>
                  <a:pt x="240" y="176"/>
                  <a:pt x="576" y="288"/>
                </a:cubicBezTo>
                <a:cubicBezTo>
                  <a:pt x="912" y="400"/>
                  <a:pt x="2040" y="528"/>
                  <a:pt x="2016" y="672"/>
                </a:cubicBezTo>
                <a:cubicBezTo>
                  <a:pt x="1992" y="816"/>
                  <a:pt x="768" y="976"/>
                  <a:pt x="432" y="1152"/>
                </a:cubicBezTo>
                <a:cubicBezTo>
                  <a:pt x="96" y="1328"/>
                  <a:pt x="48" y="1528"/>
                  <a:pt x="0" y="172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21300" y="2928938"/>
            <a:ext cx="1614488" cy="427037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99% = </a:t>
            </a:r>
            <a:r>
              <a:rPr lang="en-US" sz="22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endParaRPr lang="en-US" sz="2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717800" y="2246313"/>
            <a:ext cx="26035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2533650" y="1638300"/>
            <a:ext cx="3429000" cy="430213"/>
          </a:xfrm>
          <a:prstGeom prst="rect">
            <a:avLst/>
          </a:prstGeom>
          <a:solidFill>
            <a:schemeClr val="bg1">
              <a:alpha val="70000"/>
            </a:schemeClr>
          </a:solidFill>
          <a:ln w="31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CC00"/>
              </a:buClr>
              <a:buFont typeface="Wingdings" pitchFamily="2" charset="2"/>
              <a:buNone/>
            </a:pPr>
            <a:r>
              <a:rPr lang="en-US" sz="2200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Increasing % transformation</a:t>
            </a:r>
          </a:p>
        </p:txBody>
      </p:sp>
      <p:sp>
        <p:nvSpPr>
          <p:cNvPr id="6157" name="Text Box 13"/>
          <p:cNvSpPr txBox="1">
            <a:spLocks noChangeAspect="1" noChangeArrowheads="1"/>
          </p:cNvSpPr>
          <p:nvPr/>
        </p:nvSpPr>
        <p:spPr bwMode="auto">
          <a:xfrm>
            <a:off x="2347913" y="3378200"/>
            <a:ext cx="185737" cy="34448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321300" y="2489200"/>
            <a:ext cx="163513" cy="344488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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</a:rPr>
              <a:t>Time – Temperature – Transformation (TTT) </a:t>
            </a:r>
            <a:r>
              <a:rPr lang="en-US" sz="3200" dirty="0">
                <a:latin typeface="Times New Roman" pitchFamily="18" charset="0"/>
              </a:rPr>
              <a:t>diagram 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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  phase transformation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3970338" y="3346450"/>
            <a:ext cx="128587" cy="1127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694238" y="3340100"/>
            <a:ext cx="128587" cy="1127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163" name="AutoShape 19"/>
          <p:cNvCxnSpPr>
            <a:cxnSpLocks noChangeShapeType="1"/>
            <a:stCxn id="6154" idx="1"/>
            <a:endCxn id="6162" idx="7"/>
          </p:cNvCxnSpPr>
          <p:nvPr/>
        </p:nvCxnSpPr>
        <p:spPr bwMode="auto">
          <a:xfrm flipH="1">
            <a:off x="4803775" y="3143250"/>
            <a:ext cx="517525" cy="21272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4" name="AutoShape 20"/>
          <p:cNvCxnSpPr>
            <a:cxnSpLocks noChangeShapeType="1"/>
            <a:stCxn id="6149" idx="0"/>
            <a:endCxn id="6161" idx="3"/>
          </p:cNvCxnSpPr>
          <p:nvPr/>
        </p:nvCxnSpPr>
        <p:spPr bwMode="auto">
          <a:xfrm flipV="1">
            <a:off x="3487738" y="3443288"/>
            <a:ext cx="501650" cy="623887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</p:cxn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805113" y="4067175"/>
            <a:ext cx="1365250" cy="42703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1% = </a:t>
            </a:r>
            <a:r>
              <a:rPr lang="en-US" sz="2200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2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88" y="304800"/>
            <a:ext cx="7772400" cy="533400"/>
          </a:xfrm>
        </p:spPr>
        <p:txBody>
          <a:bodyPr/>
          <a:lstStyle/>
          <a:p>
            <a:r>
              <a:rPr lang="en-US" sz="3000" smtClean="0"/>
              <a:t>Transformations &amp; Undercooling</a:t>
            </a:r>
          </a:p>
        </p:txBody>
      </p:sp>
      <p:sp>
        <p:nvSpPr>
          <p:cNvPr id="12291" name="Rectangle 126"/>
          <p:cNvSpPr>
            <a:spLocks noChangeArrowheads="1"/>
          </p:cNvSpPr>
          <p:nvPr/>
        </p:nvSpPr>
        <p:spPr bwMode="auto">
          <a:xfrm>
            <a:off x="549275" y="1376363"/>
            <a:ext cx="1762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 Rounded MT Bold" pitchFamily="34" charset="0"/>
              </a:rPr>
              <a:t>• </a:t>
            </a:r>
            <a:endParaRPr lang="en-US"/>
          </a:p>
        </p:txBody>
      </p:sp>
      <p:sp>
        <p:nvSpPr>
          <p:cNvPr id="12292" name="Rectangle 127"/>
          <p:cNvSpPr>
            <a:spLocks noChangeArrowheads="1"/>
          </p:cNvSpPr>
          <p:nvPr/>
        </p:nvSpPr>
        <p:spPr bwMode="auto">
          <a:xfrm>
            <a:off x="728663" y="1376363"/>
            <a:ext cx="3722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>
                <a:latin typeface="Arial" charset="0"/>
              </a:rPr>
              <a:t>For transformation to occur, must cool to below 727°C </a:t>
            </a:r>
          </a:p>
        </p:txBody>
      </p:sp>
      <p:sp>
        <p:nvSpPr>
          <p:cNvPr id="12293" name="Rectangle 129"/>
          <p:cNvSpPr>
            <a:spLocks noChangeArrowheads="1"/>
          </p:cNvSpPr>
          <p:nvPr/>
        </p:nvSpPr>
        <p:spPr bwMode="auto">
          <a:xfrm>
            <a:off x="3802063" y="167481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990066"/>
                </a:solidFill>
                <a:latin typeface="Arial Rounded MT Bold" pitchFamily="34" charset="0"/>
              </a:rPr>
              <a:t> </a:t>
            </a:r>
            <a:endParaRPr lang="en-US"/>
          </a:p>
        </p:txBody>
      </p:sp>
      <p:sp>
        <p:nvSpPr>
          <p:cNvPr id="12294" name="Rectangle 131"/>
          <p:cNvSpPr>
            <a:spLocks noChangeArrowheads="1"/>
          </p:cNvSpPr>
          <p:nvPr/>
        </p:nvSpPr>
        <p:spPr bwMode="auto">
          <a:xfrm>
            <a:off x="560388" y="1041400"/>
            <a:ext cx="1762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 Rounded MT Bold" pitchFamily="34" charset="0"/>
              </a:rPr>
              <a:t>• </a:t>
            </a:r>
            <a:endParaRPr lang="en-US"/>
          </a:p>
        </p:txBody>
      </p:sp>
      <p:sp>
        <p:nvSpPr>
          <p:cNvPr id="12295" name="Rectangle 132"/>
          <p:cNvSpPr>
            <a:spLocks noChangeArrowheads="1"/>
          </p:cNvSpPr>
          <p:nvPr/>
        </p:nvSpPr>
        <p:spPr bwMode="auto">
          <a:xfrm>
            <a:off x="739775" y="1041400"/>
            <a:ext cx="4884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CC6600"/>
                </a:solidFill>
                <a:latin typeface="Arial" charset="0"/>
              </a:rPr>
              <a:t>Eutectoid</a:t>
            </a:r>
            <a:r>
              <a:rPr lang="en-US" sz="2000">
                <a:latin typeface="Arial" charset="0"/>
              </a:rPr>
              <a:t> transformation (Fe-Fe</a:t>
            </a:r>
            <a:r>
              <a:rPr lang="en-US" sz="2000" baseline="-25000">
                <a:latin typeface="Arial" charset="0"/>
              </a:rPr>
              <a:t>3</a:t>
            </a:r>
            <a:r>
              <a:rPr lang="en-US" sz="2000">
                <a:latin typeface="Arial" charset="0"/>
              </a:rPr>
              <a:t>C system):</a:t>
            </a:r>
          </a:p>
        </p:txBody>
      </p:sp>
      <p:sp>
        <p:nvSpPr>
          <p:cNvPr id="12296" name="Rectangle 134"/>
          <p:cNvSpPr>
            <a:spLocks noChangeArrowheads="1"/>
          </p:cNvSpPr>
          <p:nvPr/>
        </p:nvSpPr>
        <p:spPr bwMode="auto">
          <a:xfrm>
            <a:off x="6259513" y="976313"/>
            <a:ext cx="104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DD"/>
                </a:solidFill>
                <a:latin typeface="Symbol" pitchFamily="18" charset="2"/>
              </a:rPr>
              <a:t>g</a:t>
            </a:r>
            <a:endParaRPr lang="en-US"/>
          </a:p>
        </p:txBody>
      </p:sp>
      <p:sp>
        <p:nvSpPr>
          <p:cNvPr id="12297" name="Rectangle 135"/>
          <p:cNvSpPr>
            <a:spLocks noChangeArrowheads="1"/>
          </p:cNvSpPr>
          <p:nvPr/>
        </p:nvSpPr>
        <p:spPr bwMode="auto">
          <a:xfrm>
            <a:off x="6448425" y="976313"/>
            <a:ext cx="250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Symbol" pitchFamily="18" charset="2"/>
              </a:rPr>
              <a:t>Þ</a:t>
            </a:r>
            <a:endParaRPr lang="en-US"/>
          </a:p>
        </p:txBody>
      </p:sp>
      <p:sp>
        <p:nvSpPr>
          <p:cNvPr id="12298" name="Rectangle 136"/>
          <p:cNvSpPr>
            <a:spLocks noChangeArrowheads="1"/>
          </p:cNvSpPr>
          <p:nvPr/>
        </p:nvSpPr>
        <p:spPr bwMode="auto">
          <a:xfrm>
            <a:off x="6754813" y="976313"/>
            <a:ext cx="160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CCCC"/>
                </a:solidFill>
                <a:latin typeface="Symbol" pitchFamily="18" charset="2"/>
              </a:rPr>
              <a:t>a</a:t>
            </a:r>
            <a:endParaRPr lang="en-US"/>
          </a:p>
        </p:txBody>
      </p:sp>
      <p:sp>
        <p:nvSpPr>
          <p:cNvPr id="12299" name="Rectangle 137"/>
          <p:cNvSpPr>
            <a:spLocks noChangeArrowheads="1"/>
          </p:cNvSpPr>
          <p:nvPr/>
        </p:nvSpPr>
        <p:spPr bwMode="auto">
          <a:xfrm>
            <a:off x="6977063" y="976313"/>
            <a:ext cx="147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+</a:t>
            </a:r>
            <a:endParaRPr lang="en-US">
              <a:latin typeface="Arial" charset="0"/>
            </a:endParaRPr>
          </a:p>
        </p:txBody>
      </p:sp>
      <p:sp>
        <p:nvSpPr>
          <p:cNvPr id="12300" name="Rectangle 138"/>
          <p:cNvSpPr>
            <a:spLocks noChangeArrowheads="1"/>
          </p:cNvSpPr>
          <p:nvPr/>
        </p:nvSpPr>
        <p:spPr bwMode="auto">
          <a:xfrm>
            <a:off x="7188200" y="99377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charset="0"/>
              </a:rPr>
              <a:t>Fe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C</a:t>
            </a:r>
            <a:endParaRPr lang="en-US">
              <a:latin typeface="Arial" charset="0"/>
            </a:endParaRPr>
          </a:p>
        </p:txBody>
      </p:sp>
      <p:sp>
        <p:nvSpPr>
          <p:cNvPr id="12301" name="Rectangle 139"/>
          <p:cNvSpPr>
            <a:spLocks noChangeArrowheads="1"/>
          </p:cNvSpPr>
          <p:nvPr/>
        </p:nvSpPr>
        <p:spPr bwMode="auto">
          <a:xfrm>
            <a:off x="5205413" y="1403350"/>
            <a:ext cx="1106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CC6600"/>
                </a:solidFill>
                <a:latin typeface="Arial" charset="0"/>
              </a:rPr>
              <a:t>0.76 wt% C</a:t>
            </a:r>
            <a:endParaRPr lang="en-US">
              <a:latin typeface="Arial" charset="0"/>
            </a:endParaRPr>
          </a:p>
        </p:txBody>
      </p:sp>
      <p:sp>
        <p:nvSpPr>
          <p:cNvPr id="12302" name="Rectangle 140"/>
          <p:cNvSpPr>
            <a:spLocks noChangeArrowheads="1"/>
          </p:cNvSpPr>
          <p:nvPr/>
        </p:nvSpPr>
        <p:spPr bwMode="auto">
          <a:xfrm>
            <a:off x="6229350" y="1625600"/>
            <a:ext cx="1227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CCCC"/>
                </a:solidFill>
                <a:latin typeface="Arial" charset="0"/>
              </a:rPr>
              <a:t>0.022 wt% C</a:t>
            </a:r>
            <a:endParaRPr lang="en-US">
              <a:latin typeface="Arial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99263" y="1382713"/>
            <a:ext cx="106362" cy="315912"/>
            <a:chOff x="3844" y="883"/>
            <a:chExt cx="67" cy="199"/>
          </a:xfrm>
        </p:grpSpPr>
        <p:sp>
          <p:nvSpPr>
            <p:cNvPr id="12387" name="Freeform 142"/>
            <p:cNvSpPr>
              <a:spLocks/>
            </p:cNvSpPr>
            <p:nvPr/>
          </p:nvSpPr>
          <p:spPr bwMode="auto">
            <a:xfrm>
              <a:off x="3844" y="883"/>
              <a:ext cx="67" cy="79"/>
            </a:xfrm>
            <a:custGeom>
              <a:avLst/>
              <a:gdLst>
                <a:gd name="T0" fmla="*/ 47 w 67"/>
                <a:gd name="T1" fmla="*/ 0 h 79"/>
                <a:gd name="T2" fmla="*/ 67 w 67"/>
                <a:gd name="T3" fmla="*/ 79 h 79"/>
                <a:gd name="T4" fmla="*/ 40 w 67"/>
                <a:gd name="T5" fmla="*/ 46 h 79"/>
                <a:gd name="T6" fmla="*/ 0 w 67"/>
                <a:gd name="T7" fmla="*/ 66 h 79"/>
                <a:gd name="T8" fmla="*/ 47 w 67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79"/>
                <a:gd name="T17" fmla="*/ 67 w 67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79">
                  <a:moveTo>
                    <a:pt x="47" y="0"/>
                  </a:moveTo>
                  <a:lnTo>
                    <a:pt x="67" y="79"/>
                  </a:lnTo>
                  <a:lnTo>
                    <a:pt x="40" y="46"/>
                  </a:lnTo>
                  <a:lnTo>
                    <a:pt x="0" y="6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Line 143"/>
            <p:cNvSpPr>
              <a:spLocks noChangeShapeType="1"/>
            </p:cNvSpPr>
            <p:nvPr/>
          </p:nvSpPr>
          <p:spPr bwMode="auto">
            <a:xfrm flipV="1">
              <a:off x="3851" y="929"/>
              <a:ext cx="33" cy="1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4" name="Rectangle 144"/>
          <p:cNvSpPr>
            <a:spLocks noChangeArrowheads="1"/>
          </p:cNvSpPr>
          <p:nvPr/>
        </p:nvSpPr>
        <p:spPr bwMode="auto">
          <a:xfrm>
            <a:off x="7348538" y="1414463"/>
            <a:ext cx="984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0000"/>
                </a:solidFill>
                <a:latin typeface="Arial" charset="0"/>
              </a:rPr>
              <a:t>6.7 wt% C</a:t>
            </a:r>
            <a:endParaRPr lang="en-US"/>
          </a:p>
        </p:txBody>
      </p: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7686675" y="1319213"/>
            <a:ext cx="158750" cy="147637"/>
            <a:chOff x="4403" y="843"/>
            <a:chExt cx="100" cy="93"/>
          </a:xfrm>
        </p:grpSpPr>
        <p:sp>
          <p:nvSpPr>
            <p:cNvPr id="12385" name="Freeform 147"/>
            <p:cNvSpPr>
              <a:spLocks/>
            </p:cNvSpPr>
            <p:nvPr/>
          </p:nvSpPr>
          <p:spPr bwMode="auto">
            <a:xfrm>
              <a:off x="4403" y="843"/>
              <a:ext cx="73" cy="73"/>
            </a:xfrm>
            <a:custGeom>
              <a:avLst/>
              <a:gdLst>
                <a:gd name="T0" fmla="*/ 0 w 73"/>
                <a:gd name="T1" fmla="*/ 0 h 73"/>
                <a:gd name="T2" fmla="*/ 73 w 73"/>
                <a:gd name="T3" fmla="*/ 26 h 73"/>
                <a:gd name="T4" fmla="*/ 33 w 73"/>
                <a:gd name="T5" fmla="*/ 33 h 73"/>
                <a:gd name="T6" fmla="*/ 33 w 73"/>
                <a:gd name="T7" fmla="*/ 73 h 73"/>
                <a:gd name="T8" fmla="*/ 0 w 73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73"/>
                <a:gd name="T17" fmla="*/ 73 w 73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73">
                  <a:moveTo>
                    <a:pt x="0" y="0"/>
                  </a:moveTo>
                  <a:lnTo>
                    <a:pt x="73" y="26"/>
                  </a:lnTo>
                  <a:lnTo>
                    <a:pt x="33" y="33"/>
                  </a:lnTo>
                  <a:lnTo>
                    <a:pt x="3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148"/>
            <p:cNvSpPr>
              <a:spLocks noChangeShapeType="1"/>
            </p:cNvSpPr>
            <p:nvPr/>
          </p:nvSpPr>
          <p:spPr bwMode="auto">
            <a:xfrm>
              <a:off x="4436" y="876"/>
              <a:ext cx="67" cy="6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6134100" y="1287463"/>
            <a:ext cx="169863" cy="147637"/>
            <a:chOff x="3425" y="823"/>
            <a:chExt cx="107" cy="93"/>
          </a:xfrm>
        </p:grpSpPr>
        <p:sp>
          <p:nvSpPr>
            <p:cNvPr id="12383" name="Freeform 150"/>
            <p:cNvSpPr>
              <a:spLocks/>
            </p:cNvSpPr>
            <p:nvPr/>
          </p:nvSpPr>
          <p:spPr bwMode="auto">
            <a:xfrm>
              <a:off x="3459" y="823"/>
              <a:ext cx="73" cy="73"/>
            </a:xfrm>
            <a:custGeom>
              <a:avLst/>
              <a:gdLst>
                <a:gd name="T0" fmla="*/ 73 w 73"/>
                <a:gd name="T1" fmla="*/ 0 h 73"/>
                <a:gd name="T2" fmla="*/ 40 w 73"/>
                <a:gd name="T3" fmla="*/ 73 h 73"/>
                <a:gd name="T4" fmla="*/ 40 w 73"/>
                <a:gd name="T5" fmla="*/ 33 h 73"/>
                <a:gd name="T6" fmla="*/ 0 w 73"/>
                <a:gd name="T7" fmla="*/ 26 h 73"/>
                <a:gd name="T8" fmla="*/ 73 w 73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73"/>
                <a:gd name="T17" fmla="*/ 73 w 73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73">
                  <a:moveTo>
                    <a:pt x="73" y="0"/>
                  </a:moveTo>
                  <a:lnTo>
                    <a:pt x="40" y="73"/>
                  </a:lnTo>
                  <a:lnTo>
                    <a:pt x="40" y="33"/>
                  </a:lnTo>
                  <a:lnTo>
                    <a:pt x="0" y="2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151"/>
            <p:cNvSpPr>
              <a:spLocks noChangeShapeType="1"/>
            </p:cNvSpPr>
            <p:nvPr/>
          </p:nvSpPr>
          <p:spPr bwMode="auto">
            <a:xfrm flipV="1">
              <a:off x="3425" y="856"/>
              <a:ext cx="74" cy="6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07" name="Rectangle 123"/>
          <p:cNvSpPr>
            <a:spLocks noChangeArrowheads="1"/>
          </p:cNvSpPr>
          <p:nvPr/>
        </p:nvSpPr>
        <p:spPr bwMode="auto">
          <a:xfrm>
            <a:off x="1870075" y="4938713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i="1">
              <a:latin typeface="Arial" charset="0"/>
            </a:endParaRPr>
          </a:p>
        </p:txBody>
      </p:sp>
      <p:sp>
        <p:nvSpPr>
          <p:cNvPr id="12308" name="Rectangle 125"/>
          <p:cNvSpPr>
            <a:spLocks noChangeArrowheads="1"/>
          </p:cNvSpPr>
          <p:nvPr/>
        </p:nvSpPr>
        <p:spPr bwMode="auto">
          <a:xfrm>
            <a:off x="3319463" y="4752975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i="1">
              <a:latin typeface="Arial" charset="0"/>
            </a:endParaRPr>
          </a:p>
        </p:txBody>
      </p:sp>
      <p:pic>
        <p:nvPicPr>
          <p:cNvPr id="66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14554"/>
            <a:ext cx="6423025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c11f13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38200" y="28575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ker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Isothermal </a:t>
            </a:r>
            <a:r>
              <a:rPr lang="en-US" sz="3000" ker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Transformation</a:t>
            </a:r>
            <a:r>
              <a:rPr lang="en-US" sz="3200" kern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 Diagrams</a:t>
            </a:r>
            <a:endParaRPr lang="en-US" sz="3200" kern="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125" y="908050"/>
            <a:ext cx="3200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8600" indent="-228600">
              <a:defRPr/>
            </a:pPr>
            <a:r>
              <a:rPr lang="en-US" sz="1800" dirty="0">
                <a:solidFill>
                  <a:srgbClr val="3366CC"/>
                </a:solidFill>
                <a:latin typeface="+mj-lt"/>
              </a:rPr>
              <a:t>2 solid curves are plotted: </a:t>
            </a:r>
          </a:p>
          <a:p>
            <a:pPr lvl="1" indent="-228600">
              <a:buSzPct val="84000"/>
              <a:buFont typeface="Wingdings" pitchFamily="2" charset="2"/>
              <a:buChar char="q"/>
              <a:defRPr/>
            </a:pPr>
            <a:r>
              <a:rPr lang="en-US" sz="1800" dirty="0">
                <a:latin typeface="+mj-lt"/>
              </a:rPr>
              <a:t>one represents the time required at each temperature for the start of the transformation;</a:t>
            </a:r>
          </a:p>
          <a:p>
            <a:pPr lvl="1" indent="-228600">
              <a:buSzPct val="84000"/>
              <a:buFont typeface="Wingdings" pitchFamily="2" charset="2"/>
              <a:buChar char="q"/>
              <a:defRPr/>
            </a:pPr>
            <a:r>
              <a:rPr lang="en-US" sz="1800" dirty="0">
                <a:latin typeface="+mj-lt"/>
              </a:rPr>
              <a:t>the other is for transformation completion.</a:t>
            </a:r>
          </a:p>
          <a:p>
            <a:pPr lvl="1" indent="-228600">
              <a:buSzPct val="84000"/>
              <a:buFont typeface="Wingdings" pitchFamily="2" charset="2"/>
              <a:buChar char="q"/>
              <a:defRPr/>
            </a:pPr>
            <a:r>
              <a:rPr lang="en-US" sz="1800" dirty="0">
                <a:latin typeface="+mj-lt"/>
              </a:rPr>
              <a:t>The dashed curve corresponds to 50% completion.</a:t>
            </a:r>
          </a:p>
          <a:p>
            <a:pPr lvl="1" indent="-228600">
              <a:buSzPct val="84000"/>
              <a:defRPr/>
            </a:pPr>
            <a:r>
              <a:rPr lang="en-US" sz="1800" dirty="0">
                <a:latin typeface="+mj-lt"/>
              </a:rPr>
              <a:t>The </a:t>
            </a:r>
            <a:r>
              <a:rPr lang="en-US" sz="1800" dirty="0">
                <a:solidFill>
                  <a:srgbClr val="3366CC"/>
                </a:solidFill>
                <a:latin typeface="+mj-lt"/>
              </a:rPr>
              <a:t>austenite to pearlite </a:t>
            </a:r>
            <a:r>
              <a:rPr lang="en-US" sz="1800" dirty="0">
                <a:latin typeface="+mj-lt"/>
              </a:rPr>
              <a:t>transformation will occur only if the alloy is </a:t>
            </a:r>
            <a:r>
              <a:rPr lang="en-US" sz="1800" dirty="0" err="1">
                <a:solidFill>
                  <a:srgbClr val="3366CC"/>
                </a:solidFill>
                <a:latin typeface="+mj-lt"/>
              </a:rPr>
              <a:t>supercooled</a:t>
            </a:r>
            <a:r>
              <a:rPr lang="en-US" sz="1800" dirty="0">
                <a:latin typeface="+mj-lt"/>
              </a:rPr>
              <a:t> to below the eutectoid temperature (727˚C).</a:t>
            </a:r>
          </a:p>
          <a:p>
            <a:pPr lvl="1" indent="-228600">
              <a:buSzPct val="84000"/>
              <a:defRPr/>
            </a:pPr>
            <a:r>
              <a:rPr lang="en-US" sz="1800" dirty="0">
                <a:latin typeface="+mj-lt"/>
              </a:rPr>
              <a:t>Time for process to complete depends on the temperature.</a:t>
            </a:r>
          </a:p>
        </p:txBody>
      </p:sp>
      <p:pic>
        <p:nvPicPr>
          <p:cNvPr id="66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928670"/>
            <a:ext cx="4808537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4213" y="136525"/>
            <a:ext cx="5235575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925" y="84138"/>
            <a:ext cx="5516563" cy="668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 l="28711" t="13541" r="27929" b="56251"/>
          <a:stretch>
            <a:fillRect/>
          </a:stretch>
        </p:blipFill>
        <p:spPr bwMode="auto">
          <a:xfrm>
            <a:off x="0" y="0"/>
            <a:ext cx="5286412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28711" t="71875" r="32031" b="14583"/>
          <a:stretch>
            <a:fillRect/>
          </a:stretch>
        </p:blipFill>
        <p:spPr bwMode="auto">
          <a:xfrm>
            <a:off x="1357290" y="2214554"/>
            <a:ext cx="478634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8" y="3071810"/>
            <a:ext cx="8929718" cy="76944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phase transformation occurs spontaneously only when G decreases in the course of the transformation</a:t>
            </a:r>
            <a:endParaRPr lang="en-IN" sz="22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78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143380"/>
            <a:ext cx="54483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3"/>
          <a:srcRect l="28711" t="61797" r="27929" b="10416"/>
          <a:stretch>
            <a:fillRect/>
          </a:stretch>
        </p:blipFill>
        <p:spPr bwMode="auto">
          <a:xfrm>
            <a:off x="428596" y="1071546"/>
            <a:ext cx="61436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4"/>
          <a:srcRect l="28906" t="79167" r="33008" b="16666"/>
          <a:stretch>
            <a:fillRect/>
          </a:stretch>
        </p:blipFill>
        <p:spPr bwMode="auto">
          <a:xfrm>
            <a:off x="357158" y="1357298"/>
            <a:ext cx="407193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684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formation of a solid nucleus leads to a Gibbs free energy change of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3419505" y="500042"/>
          <a:ext cx="5438775" cy="714375"/>
        </p:xfrm>
        <a:graphic>
          <a:graphicData uri="http://schemas.openxmlformats.org/presentationml/2006/ole">
            <p:oleObj spid="_x0000_s206852" name="Equation" r:id="rId5" imgW="299700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15206" y="1571612"/>
            <a:ext cx="1785949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Free energy change per unit volume. Below T</a:t>
            </a:r>
            <a:r>
              <a:rPr lang="en-IN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it is -</a:t>
            </a:r>
            <a:r>
              <a:rPr lang="en-I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endParaRPr lang="en-I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7358082" y="1142984"/>
            <a:ext cx="500066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571876"/>
            <a:ext cx="715486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9915" y="922355"/>
            <a:ext cx="4359275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833438" y="6002338"/>
            <a:ext cx="7572375" cy="3667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r</a:t>
            </a:r>
            <a:r>
              <a:rPr lang="en-US"/>
              <a:t>* = </a:t>
            </a:r>
            <a:r>
              <a:rPr lang="en-US">
                <a:solidFill>
                  <a:srgbClr val="0033CC"/>
                </a:solidFill>
              </a:rPr>
              <a:t>critical nucleus</a:t>
            </a:r>
            <a:r>
              <a:rPr lang="en-US"/>
              <a:t>: nuclei &lt; </a:t>
            </a:r>
            <a:r>
              <a:rPr lang="en-US" i="1"/>
              <a:t>r</a:t>
            </a:r>
            <a:r>
              <a:rPr lang="en-US"/>
              <a:t>* shrink;  nuclei&gt;</a:t>
            </a:r>
            <a:r>
              <a:rPr lang="en-US" i="1"/>
              <a:t>r</a:t>
            </a:r>
            <a:r>
              <a:rPr lang="en-US"/>
              <a:t>* grow (to reduce energy) </a:t>
            </a:r>
          </a:p>
        </p:txBody>
      </p:sp>
      <p:sp>
        <p:nvSpPr>
          <p:cNvPr id="410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-214338"/>
            <a:ext cx="91440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Homogeneous Nucleation &amp; Energy Effects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106863" y="3162300"/>
            <a:ext cx="3986212" cy="1163638"/>
            <a:chOff x="2587" y="1992"/>
            <a:chExt cx="2511" cy="733"/>
          </a:xfrm>
        </p:grpSpPr>
        <p:sp>
          <p:nvSpPr>
            <p:cNvPr id="4112" name="Rectangle 11"/>
            <p:cNvSpPr>
              <a:spLocks noChangeArrowheads="1"/>
            </p:cNvSpPr>
            <p:nvPr/>
          </p:nvSpPr>
          <p:spPr bwMode="auto">
            <a:xfrm>
              <a:off x="3305" y="1992"/>
              <a:ext cx="179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i="1" dirty="0">
                  <a:solidFill>
                    <a:srgbClr val="000000"/>
                  </a:solidFill>
                </a:rPr>
                <a:t>G</a:t>
              </a:r>
              <a:r>
                <a:rPr lang="en-US" sz="2000" i="1" baseline="-25000" dirty="0">
                  <a:solidFill>
                    <a:srgbClr val="000000"/>
                  </a:solidFill>
                </a:rPr>
                <a:t>T</a:t>
              </a:r>
              <a:r>
                <a:rPr lang="en-US" sz="2000" dirty="0">
                  <a:solidFill>
                    <a:srgbClr val="000000"/>
                  </a:solidFill>
                </a:rPr>
                <a:t> = </a:t>
              </a:r>
              <a:r>
                <a:rPr lang="en-US" sz="2000" dirty="0">
                  <a:solidFill>
                    <a:srgbClr val="339933"/>
                  </a:solidFill>
                </a:rPr>
                <a:t>Total Free Energy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H="1">
              <a:off x="2587" y="2178"/>
              <a:ext cx="697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4" name="Rectangle 19"/>
            <p:cNvSpPr>
              <a:spLocks noChangeArrowheads="1"/>
            </p:cNvSpPr>
            <p:nvPr/>
          </p:nvSpPr>
          <p:spPr bwMode="auto">
            <a:xfrm>
              <a:off x="3623" y="2186"/>
              <a:ext cx="9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= </a:t>
              </a:r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i="1">
                  <a:solidFill>
                    <a:srgbClr val="000000"/>
                  </a:solidFill>
                </a:rPr>
                <a:t>G</a:t>
              </a:r>
              <a:r>
                <a:rPr lang="en-US" sz="2000" i="1" baseline="-25000">
                  <a:solidFill>
                    <a:srgbClr val="000000"/>
                  </a:solidFill>
                </a:rPr>
                <a:t>S</a:t>
              </a:r>
              <a:r>
                <a:rPr lang="en-US" sz="2000"/>
                <a:t> + </a:t>
              </a:r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sz="2000" i="1">
                  <a:solidFill>
                    <a:srgbClr val="000000"/>
                  </a:solidFill>
                </a:rPr>
                <a:t>G</a:t>
              </a:r>
              <a:r>
                <a:rPr lang="en-US" sz="2000" i="1" baseline="-25000">
                  <a:solidFill>
                    <a:srgbClr val="000000"/>
                  </a:solidFill>
                </a:rPr>
                <a:t>V</a:t>
              </a:r>
              <a:r>
                <a:rPr lang="en-US" sz="2000"/>
                <a:t> 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48000" y="952500"/>
            <a:ext cx="5881692" cy="1765300"/>
            <a:chOff x="1920" y="600"/>
            <a:chExt cx="3705" cy="1112"/>
          </a:xfrm>
        </p:grpSpPr>
        <p:sp>
          <p:nvSpPr>
            <p:cNvPr id="4109" name="Rectangle 10"/>
            <p:cNvSpPr>
              <a:spLocks noChangeArrowheads="1"/>
            </p:cNvSpPr>
            <p:nvPr/>
          </p:nvSpPr>
          <p:spPr bwMode="auto">
            <a:xfrm>
              <a:off x="3157" y="600"/>
              <a:ext cx="246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Surface Free Energy-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smtClean="0"/>
                <a:t>Energy needed to make an </a:t>
              </a:r>
              <a:r>
                <a:rPr lang="en-US" dirty="0"/>
                <a:t>interface)</a:t>
              </a:r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3147" y="1151"/>
            <a:ext cx="1032" cy="271"/>
          </p:xfrm>
          <a:graphic>
            <a:graphicData uri="http://schemas.openxmlformats.org/presentationml/2006/ole">
              <p:oleObj spid="_x0000_s4100" name="Equation" r:id="rId5" imgW="914400" imgH="241200" progId="Equation.3">
                <p:embed/>
              </p:oleObj>
            </a:graphicData>
          </a:graphic>
        </p:graphicFrame>
        <p:sp>
          <p:nvSpPr>
            <p:cNvPr id="4110" name="Line 16"/>
            <p:cNvSpPr>
              <a:spLocks noChangeShapeType="1"/>
            </p:cNvSpPr>
            <p:nvPr/>
          </p:nvSpPr>
          <p:spPr bwMode="auto">
            <a:xfrm flipH="1" flipV="1">
              <a:off x="1920" y="887"/>
              <a:ext cx="12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11" name="Text Box 20"/>
            <p:cNvSpPr txBox="1">
              <a:spLocks noChangeArrowheads="1"/>
            </p:cNvSpPr>
            <p:nvPr/>
          </p:nvSpPr>
          <p:spPr bwMode="auto">
            <a:xfrm>
              <a:off x="3406" y="1481"/>
              <a:ext cx="1316" cy="231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Symbol" pitchFamily="18" charset="2"/>
                </a:rPr>
                <a:t>g</a:t>
              </a:r>
              <a:r>
                <a:rPr lang="en-US"/>
                <a:t> = surface tension</a:t>
              </a:r>
              <a:endParaRPr lang="en-US">
                <a:latin typeface="Symbol" pitchFamily="18" charset="2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033713" y="4143378"/>
            <a:ext cx="5891216" cy="1504951"/>
            <a:chOff x="1911" y="2610"/>
            <a:chExt cx="3711" cy="948"/>
          </a:xfrm>
        </p:grpSpPr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2835" y="2610"/>
              <a:ext cx="278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Volume (Bulk) Free Energy</a:t>
              </a:r>
              <a:r>
                <a:rPr lang="en-US" dirty="0">
                  <a:solidFill>
                    <a:srgbClr val="000000"/>
                  </a:solidFill>
                </a:rPr>
                <a:t> – </a:t>
              </a:r>
            </a:p>
            <a:p>
              <a:r>
                <a:rPr lang="en-US" dirty="0" smtClean="0"/>
                <a:t>releases of energy</a:t>
              </a:r>
              <a:r>
                <a:rPr lang="en-US" dirty="0"/>
                <a:t> </a:t>
              </a:r>
              <a:r>
                <a:rPr lang="en-US" dirty="0" smtClean="0"/>
                <a:t>due to formation of solid</a:t>
              </a:r>
              <a:endParaRPr lang="en-US" dirty="0"/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3465" y="3105"/>
            <a:ext cx="1185" cy="453"/>
          </p:xfrm>
          <a:graphic>
            <a:graphicData uri="http://schemas.openxmlformats.org/presentationml/2006/ole">
              <p:oleObj spid="_x0000_s4098" name="Equation" r:id="rId6" imgW="1028520" imgH="393480" progId="Equation.3">
                <p:embed/>
              </p:oleObj>
            </a:graphicData>
          </a:graphic>
        </p:graphicFrame>
        <p:sp>
          <p:nvSpPr>
            <p:cNvPr id="4108" name="Line 18"/>
            <p:cNvSpPr>
              <a:spLocks noChangeShapeType="1"/>
            </p:cNvSpPr>
            <p:nvPr/>
          </p:nvSpPr>
          <p:spPr bwMode="auto">
            <a:xfrm flipH="1">
              <a:off x="1911" y="3113"/>
              <a:ext cx="150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00100" y="635795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r=r*,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000231" y="6286520"/>
          <a:ext cx="848003" cy="571480"/>
        </p:xfrm>
        <a:graphic>
          <a:graphicData uri="http://schemas.openxmlformats.org/presentationml/2006/ole">
            <p:oleObj spid="_x0000_s4101" name="Equation" r:id="rId7" imgW="583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58888" y="44450"/>
            <a:ext cx="658971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/>
              <a:t>Homogeneous nucleation</a:t>
            </a: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5720" y="1214422"/>
          <a:ext cx="5438776" cy="714375"/>
        </p:xfrm>
        <a:graphic>
          <a:graphicData uri="http://schemas.openxmlformats.org/presentationml/2006/ole">
            <p:oleObj spid="_x0000_s199682" name="Equation" r:id="rId4" imgW="2997000" imgH="393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720" y="78579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r=r*,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85851" y="714356"/>
          <a:ext cx="848003" cy="571480"/>
        </p:xfrm>
        <a:graphic>
          <a:graphicData uri="http://schemas.openxmlformats.org/presentationml/2006/ole">
            <p:oleObj spid="_x0000_s199683" name="Equation" r:id="rId5" imgW="583920" imgH="393480" progId="Equation.3">
              <p:embed/>
            </p:oleObj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57158" y="2000240"/>
            <a:ext cx="4724420" cy="854075"/>
            <a:chOff x="357158" y="2000240"/>
            <a:chExt cx="4724420" cy="854075"/>
          </a:xfrm>
        </p:grpSpPr>
        <p:graphicFrame>
          <p:nvGraphicFramePr>
            <p:cNvPr id="199684" name="Object 4"/>
            <p:cNvGraphicFramePr>
              <a:graphicFrameLocks noChangeAspect="1"/>
            </p:cNvGraphicFramePr>
            <p:nvPr/>
          </p:nvGraphicFramePr>
          <p:xfrm>
            <a:off x="357158" y="2000240"/>
            <a:ext cx="1314450" cy="784225"/>
          </p:xfrm>
          <a:graphic>
            <a:graphicData uri="http://schemas.openxmlformats.org/presentationml/2006/ole">
              <p:oleObj spid="_x0000_s199684" name="Equation" r:id="rId6" imgW="723600" imgH="431640" progId="Equation.3">
                <p:embed/>
              </p:oleObj>
            </a:graphicData>
          </a:graphic>
        </p:graphicFrame>
        <p:graphicFrame>
          <p:nvGraphicFramePr>
            <p:cNvPr id="199685" name="Object 5"/>
            <p:cNvGraphicFramePr>
              <a:graphicFrameLocks noChangeAspect="1"/>
            </p:cNvGraphicFramePr>
            <p:nvPr/>
          </p:nvGraphicFramePr>
          <p:xfrm>
            <a:off x="3143240" y="2000240"/>
            <a:ext cx="1938338" cy="854075"/>
          </p:xfrm>
          <a:graphic>
            <a:graphicData uri="http://schemas.openxmlformats.org/presentationml/2006/ole">
              <p:oleObj spid="_x0000_s199685" name="Equation" r:id="rId7" imgW="1066680" imgH="469800" progId="Equation.3">
                <p:embed/>
              </p:oleObj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214282" y="3286124"/>
            <a:ext cx="7135488" cy="1443671"/>
            <a:chOff x="214282" y="3286124"/>
            <a:chExt cx="7135488" cy="1443671"/>
          </a:xfrm>
        </p:grpSpPr>
        <p:graphicFrame>
          <p:nvGraphicFramePr>
            <p:cNvPr id="199686" name="Object 6"/>
            <p:cNvGraphicFramePr>
              <a:graphicFrameLocks noChangeAspect="1"/>
            </p:cNvGraphicFramePr>
            <p:nvPr/>
          </p:nvGraphicFramePr>
          <p:xfrm>
            <a:off x="214282" y="3286124"/>
            <a:ext cx="2659063" cy="785813"/>
          </p:xfrm>
          <a:graphic>
            <a:graphicData uri="http://schemas.openxmlformats.org/presentationml/2006/ole">
              <p:oleObj spid="_x0000_s199686" name="Equation" r:id="rId8" imgW="1460160" imgH="431640" progId="Equation.3">
                <p:embed/>
              </p:oleObj>
            </a:graphicData>
          </a:graphic>
        </p:graphicFrame>
        <p:graphicFrame>
          <p:nvGraphicFramePr>
            <p:cNvPr id="199687" name="Object 7"/>
            <p:cNvGraphicFramePr>
              <a:graphicFrameLocks noChangeAspect="1"/>
            </p:cNvGraphicFramePr>
            <p:nvPr/>
          </p:nvGraphicFramePr>
          <p:xfrm>
            <a:off x="3786182" y="3500438"/>
            <a:ext cx="3262312" cy="415925"/>
          </p:xfrm>
          <a:graphic>
            <a:graphicData uri="http://schemas.openxmlformats.org/presentationml/2006/ole">
              <p:oleObj spid="_x0000_s199687" name="Equation" r:id="rId9" imgW="1790640" imgH="228600" progId="Equation.3">
                <p:embed/>
              </p:oleObj>
            </a:graphicData>
          </a:graphic>
        </p:graphicFrame>
        <p:graphicFrame>
          <p:nvGraphicFramePr>
            <p:cNvPr id="199688" name="Object 8"/>
            <p:cNvGraphicFramePr>
              <a:graphicFrameLocks noChangeAspect="1"/>
            </p:cNvGraphicFramePr>
            <p:nvPr/>
          </p:nvGraphicFramePr>
          <p:xfrm>
            <a:off x="214282" y="4249354"/>
            <a:ext cx="2428892" cy="480441"/>
          </p:xfrm>
          <a:graphic>
            <a:graphicData uri="http://schemas.openxmlformats.org/presentationml/2006/ole">
              <p:oleObj spid="_x0000_s199688" name="Equation" r:id="rId10" imgW="1155600" imgH="228600" progId="Equation.3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3643306" y="3929066"/>
              <a:ext cx="370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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H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  <a:sym typeface="Symbol"/>
                </a:rPr>
                <a:t>v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</a:t>
              </a:r>
              <a:r>
                <a:rPr lang="en-IN" dirty="0" err="1" smtClean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IN" baseline="-25000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 is latent heat of solidification</a:t>
              </a:r>
              <a:endParaRPr lang="en-IN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3677" y="4714884"/>
            <a:ext cx="8593165" cy="2143140"/>
            <a:chOff x="193677" y="4714884"/>
            <a:chExt cx="8593165" cy="2143140"/>
          </a:xfrm>
        </p:grpSpPr>
        <p:graphicFrame>
          <p:nvGraphicFramePr>
            <p:cNvPr id="199689" name="Object 9"/>
            <p:cNvGraphicFramePr>
              <a:graphicFrameLocks noChangeAspect="1"/>
            </p:cNvGraphicFramePr>
            <p:nvPr/>
          </p:nvGraphicFramePr>
          <p:xfrm>
            <a:off x="285720" y="5000636"/>
            <a:ext cx="3297238" cy="876300"/>
          </p:xfrm>
          <a:graphic>
            <a:graphicData uri="http://schemas.openxmlformats.org/presentationml/2006/ole">
              <p:oleObj spid="_x0000_s199689" name="Equation" r:id="rId11" imgW="1815840" imgH="482400" progId="Equation.3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4282" y="4714884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Times New Roman" pitchFamily="18" charset="0"/>
                  <a:cs typeface="Times New Roman" pitchFamily="18" charset="0"/>
                </a:rPr>
                <a:t>Therefore,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9690" name="Object 10"/>
            <p:cNvGraphicFramePr>
              <a:graphicFrameLocks noChangeAspect="1"/>
            </p:cNvGraphicFramePr>
            <p:nvPr/>
          </p:nvGraphicFramePr>
          <p:xfrm>
            <a:off x="193677" y="5934099"/>
            <a:ext cx="4592637" cy="923925"/>
          </p:xfrm>
          <a:graphic>
            <a:graphicData uri="http://schemas.openxmlformats.org/presentationml/2006/ole">
              <p:oleObj spid="_x0000_s199690" name="Equation" r:id="rId12" imgW="2527200" imgH="507960" progId="Equation.3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000628" y="5429264"/>
              <a:ext cx="3786214" cy="7694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2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Both r* and </a:t>
              </a:r>
              <a:r>
                <a:rPr lang="en-IN" sz="2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G* decrease with increasing </a:t>
              </a:r>
              <a:r>
                <a:rPr lang="en-IN" sz="2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undercooling</a:t>
              </a:r>
              <a:endParaRPr lang="en-I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214282" y="4000504"/>
            <a:ext cx="8593165" cy="1857388"/>
            <a:chOff x="193677" y="5000636"/>
            <a:chExt cx="8593165" cy="1857388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285720" y="5000636"/>
            <a:ext cx="3297238" cy="876300"/>
          </p:xfrm>
          <a:graphic>
            <a:graphicData uri="http://schemas.openxmlformats.org/presentationml/2006/ole">
              <p:oleObj spid="_x0000_s198657" name="Equation" r:id="rId3" imgW="1815840" imgH="482400" progId="Equation.3">
                <p:embed/>
              </p:oleObj>
            </a:graphicData>
          </a:graphic>
        </p:graphicFrame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193677" y="5934099"/>
            <a:ext cx="4592637" cy="923925"/>
          </p:xfrm>
          <a:graphic>
            <a:graphicData uri="http://schemas.openxmlformats.org/presentationml/2006/ole">
              <p:oleObj spid="_x0000_s198658" name="Equation" r:id="rId4" imgW="2527200" imgH="507960" progId="Equation.3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000628" y="5429264"/>
              <a:ext cx="3786214" cy="76944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2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Both r* and </a:t>
              </a:r>
              <a:r>
                <a:rPr lang="en-IN" sz="2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G* decrease with increasing </a:t>
              </a:r>
              <a:r>
                <a:rPr lang="en-IN" sz="2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undercooling</a:t>
              </a:r>
              <a:endParaRPr lang="en-IN" sz="2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142852"/>
            <a:ext cx="530383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23623</TotalTime>
  <Words>575</Words>
  <Application>Microsoft Office PowerPoint</Application>
  <PresentationFormat>On-screen Show (4:3)</PresentationFormat>
  <Paragraphs>100</Paragraphs>
  <Slides>26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Homogeneous Nucleation &amp; Energy Effects</vt:lpstr>
      <vt:lpstr>Slide 8</vt:lpstr>
      <vt:lpstr>Slide 9</vt:lpstr>
      <vt:lpstr>Slide 10</vt:lpstr>
      <vt:lpstr>Rate of Homogeneous nucleation</vt:lpstr>
      <vt:lpstr>Rate of Homogeneous nucleation</vt:lpstr>
      <vt:lpstr>Slide 13</vt:lpstr>
      <vt:lpstr>Slide 14</vt:lpstr>
      <vt:lpstr>Slide 15</vt:lpstr>
      <vt:lpstr>Slide 16</vt:lpstr>
      <vt:lpstr>Solidification: Nucleation Processes</vt:lpstr>
      <vt:lpstr>Nucleation rate</vt:lpstr>
      <vt:lpstr>Slide 19</vt:lpstr>
      <vt:lpstr>Slide 20</vt:lpstr>
      <vt:lpstr>Slide 21</vt:lpstr>
      <vt:lpstr>Rate of Phase Transformation</vt:lpstr>
      <vt:lpstr>Slide 23</vt:lpstr>
      <vt:lpstr>Slide 24</vt:lpstr>
      <vt:lpstr>Transformations &amp; Undercooling</vt:lpstr>
      <vt:lpstr>c11f13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Prof.Sujoy Kar</dc:creator>
  <cp:lastModifiedBy>Prof.Sujoy Kar</cp:lastModifiedBy>
  <cp:revision>164</cp:revision>
  <dcterms:created xsi:type="dcterms:W3CDTF">2011-07-14T16:55:38Z</dcterms:created>
  <dcterms:modified xsi:type="dcterms:W3CDTF">2018-08-28T04:24:53Z</dcterms:modified>
</cp:coreProperties>
</file>