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13" r:id="rId3"/>
    <p:sldId id="400" r:id="rId4"/>
    <p:sldId id="401" r:id="rId5"/>
    <p:sldId id="403" r:id="rId6"/>
    <p:sldId id="405" r:id="rId7"/>
    <p:sldId id="407" r:id="rId8"/>
    <p:sldId id="408" r:id="rId9"/>
    <p:sldId id="409" r:id="rId10"/>
    <p:sldId id="410" r:id="rId11"/>
    <p:sldId id="412" r:id="rId12"/>
    <p:sldId id="414" r:id="rId13"/>
    <p:sldId id="415" r:id="rId14"/>
    <p:sldId id="318" r:id="rId15"/>
    <p:sldId id="416" r:id="rId16"/>
    <p:sldId id="417" r:id="rId17"/>
    <p:sldId id="420" r:id="rId18"/>
    <p:sldId id="422" r:id="rId19"/>
    <p:sldId id="419" r:id="rId20"/>
    <p:sldId id="431" r:id="rId21"/>
    <p:sldId id="569" r:id="rId22"/>
    <p:sldId id="570"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E389C"/>
    <a:srgbClr val="9900CC"/>
    <a:srgbClr val="DA2CA8"/>
    <a:srgbClr val="6699FF"/>
    <a:srgbClr val="FF9900"/>
    <a:srgbClr val="FFFFCC"/>
    <a:srgbClr val="00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08"/>
    <p:restoredTop sz="94621"/>
  </p:normalViewPr>
  <p:slideViewPr>
    <p:cSldViewPr>
      <p:cViewPr varScale="1">
        <p:scale>
          <a:sx n="91" d="100"/>
          <a:sy n="91" d="100"/>
        </p:scale>
        <p:origin x="170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9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1156EA3-40F1-409C-AA61-5EB0452D98B9}" type="datetimeFigureOut">
              <a:rPr lang="en-IN"/>
              <a:pPr>
                <a:defRPr/>
              </a:pPr>
              <a:t>31/07/18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825D2D9-BF73-4F2B-9721-D99701001DF5}" type="slidenum">
              <a:rPr lang="en-IN"/>
              <a:pPr>
                <a:defRPr/>
              </a:pPr>
              <a:t>‹#›</a:t>
            </a:fld>
            <a:endParaRPr lang="en-IN"/>
          </a:p>
        </p:txBody>
      </p:sp>
    </p:spTree>
    <p:extLst>
      <p:ext uri="{BB962C8B-B14F-4D97-AF65-F5344CB8AC3E}">
        <p14:creationId xmlns:p14="http://schemas.microsoft.com/office/powerpoint/2010/main" val="112214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46043A1-BE89-4849-90C7-A3900F3C58A2}" type="slidenum">
              <a:rPr lang="en-US"/>
              <a:pPr/>
              <a:t>2</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
        <p:nvSpPr>
          <p:cNvPr id="163844"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p_pg48.jpg</a:t>
            </a:r>
            <a:br>
              <a:rPr lang="en-US" sz="1600" b="1"/>
            </a:br>
            <a:endParaRPr lang="en-US" sz="1600" b="1"/>
          </a:p>
        </p:txBody>
      </p:sp>
    </p:spTree>
    <p:extLst>
      <p:ext uri="{BB962C8B-B14F-4D97-AF65-F5344CB8AC3E}">
        <p14:creationId xmlns:p14="http://schemas.microsoft.com/office/powerpoint/2010/main" val="500677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B43D31-60E5-469B-8397-5308D2B8DD12}" type="slidenum">
              <a:rPr lang="en-US" smtClean="0"/>
              <a:pPr fontAlgn="base">
                <a:spcBef>
                  <a:spcPct val="0"/>
                </a:spcBef>
                <a:spcAft>
                  <a:spcPct val="0"/>
                </a:spcAft>
                <a:defRPr/>
              </a:pPr>
              <a:t>22</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0890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68BF0E1-F746-4A29-85FE-8FD9D27F1FBC}" type="slidenum">
              <a:rPr lang="en-US" smtClean="0"/>
              <a:pPr/>
              <a:t>9</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
        <p:nvSpPr>
          <p:cNvPr id="72709"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p:spPr>
        <p:txBody>
          <a:bodyPr>
            <a:spAutoFit/>
          </a:bodyPr>
          <a:lstStyle/>
          <a:p>
            <a:pPr algn="ctr" eaLnBrk="0" hangingPunct="0"/>
            <a:r>
              <a:rPr lang="en-US" sz="1600"/>
              <a:t>t02_03_pg47.jpg</a:t>
            </a:r>
            <a:br>
              <a:rPr lang="en-US" sz="1600"/>
            </a:br>
            <a:endParaRPr lang="en-US" sz="1600"/>
          </a:p>
        </p:txBody>
      </p:sp>
    </p:spTree>
    <p:extLst>
      <p:ext uri="{BB962C8B-B14F-4D97-AF65-F5344CB8AC3E}">
        <p14:creationId xmlns:p14="http://schemas.microsoft.com/office/powerpoint/2010/main" val="35939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2934CC-2316-46B1-B6B9-2E6F0BD087FC}" type="slidenum">
              <a:rPr lang="en-US"/>
              <a:pPr/>
              <a:t>12</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
        <p:nvSpPr>
          <p:cNvPr id="169988"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f05_03_pg49.jpg</a:t>
            </a:r>
            <a:br>
              <a:rPr lang="en-US" sz="1600" b="1"/>
            </a:br>
            <a:endParaRPr lang="en-US" sz="1600" b="1"/>
          </a:p>
        </p:txBody>
      </p:sp>
    </p:spTree>
    <p:extLst>
      <p:ext uri="{BB962C8B-B14F-4D97-AF65-F5344CB8AC3E}">
        <p14:creationId xmlns:p14="http://schemas.microsoft.com/office/powerpoint/2010/main" val="165472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5219DE6-BB03-4667-A51A-EFB09642CD35}" type="slidenum">
              <a:rPr lang="en-US"/>
              <a:pPr/>
              <a:t>13</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
        <p:nvSpPr>
          <p:cNvPr id="209924"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p_pg50.jpg</a:t>
            </a:r>
            <a:br>
              <a:rPr lang="en-US" sz="1600" b="1"/>
            </a:br>
            <a:endParaRPr lang="en-US" sz="1600" b="1"/>
          </a:p>
        </p:txBody>
      </p:sp>
    </p:spTree>
    <p:extLst>
      <p:ext uri="{BB962C8B-B14F-4D97-AF65-F5344CB8AC3E}">
        <p14:creationId xmlns:p14="http://schemas.microsoft.com/office/powerpoint/2010/main" val="104767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25FDBC-7ABF-4B79-A0C2-A01028E16024}" type="slidenum">
              <a:rPr lang="en-US" smtClean="0"/>
              <a:pPr fontAlgn="base">
                <a:spcBef>
                  <a:spcPct val="0"/>
                </a:spcBef>
                <a:spcAft>
                  <a:spcPct val="0"/>
                </a:spcAft>
                <a:defRPr/>
              </a:pPr>
              <a:t>14</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Lecture 2 ended here</a:t>
            </a:r>
          </a:p>
        </p:txBody>
      </p:sp>
    </p:spTree>
    <p:extLst>
      <p:ext uri="{BB962C8B-B14F-4D97-AF65-F5344CB8AC3E}">
        <p14:creationId xmlns:p14="http://schemas.microsoft.com/office/powerpoint/2010/main" val="110987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3B2C9E1-E42E-4AEC-9034-792885B8436B}" type="slidenum">
              <a:rPr lang="en-US"/>
              <a:pPr/>
              <a:t>15</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
        <p:nvSpPr>
          <p:cNvPr id="214020"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p_pg52.jpg</a:t>
            </a:r>
            <a:br>
              <a:rPr lang="en-US" sz="1600" b="1"/>
            </a:br>
            <a:endParaRPr lang="en-US" sz="1600" b="1"/>
          </a:p>
        </p:txBody>
      </p:sp>
    </p:spTree>
    <p:extLst>
      <p:ext uri="{BB962C8B-B14F-4D97-AF65-F5344CB8AC3E}">
        <p14:creationId xmlns:p14="http://schemas.microsoft.com/office/powerpoint/2010/main" val="6358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3D8E2E4-0C6F-410E-B747-74236356E7CB}" type="slidenum">
              <a:rPr lang="en-US"/>
              <a:pPr/>
              <a:t>16</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
        <p:nvSpPr>
          <p:cNvPr id="216068"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p_pg53.jpg</a:t>
            </a:r>
            <a:br>
              <a:rPr lang="en-US" sz="1600" b="1"/>
            </a:br>
            <a:endParaRPr lang="en-US" sz="1600" b="1"/>
          </a:p>
        </p:txBody>
      </p:sp>
    </p:spTree>
    <p:extLst>
      <p:ext uri="{BB962C8B-B14F-4D97-AF65-F5344CB8AC3E}">
        <p14:creationId xmlns:p14="http://schemas.microsoft.com/office/powerpoint/2010/main" val="81854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493828B-45A7-4BBD-A3E1-E210A0261358}" type="slidenum">
              <a:rPr lang="en-US"/>
              <a:pPr/>
              <a:t>17</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
        <p:nvSpPr>
          <p:cNvPr id="173060" name="Text Box 4"/>
          <p:cNvSpPr txBox="1">
            <a:spLocks noChangeArrowheads="1"/>
          </p:cNvSpPr>
          <p:nvPr>
            <p:custDataLst>
              <p:tags r:id="rId1"/>
            </p:custDataLst>
          </p:nvPr>
        </p:nvSpPr>
        <p:spPr bwMode="auto">
          <a:xfrm>
            <a:off x="0" y="4127500"/>
            <a:ext cx="6858000" cy="12700"/>
          </a:xfrm>
          <a:prstGeom prst="rect">
            <a:avLst/>
          </a:prstGeom>
          <a:noFill/>
          <a:ln w="9525">
            <a:noFill/>
            <a:miter lim="800000"/>
            <a:headEnd/>
            <a:tailEnd/>
          </a:ln>
          <a:effectLst/>
        </p:spPr>
        <p:txBody>
          <a:bodyPr>
            <a:spAutoFit/>
          </a:bodyPr>
          <a:lstStyle/>
          <a:p>
            <a:pPr algn="ctr"/>
            <a:r>
              <a:rPr lang="en-US" sz="1600" b="1"/>
              <a:t>f06_03_pg52.jpg</a:t>
            </a:r>
            <a:br>
              <a:rPr lang="en-US" sz="1600" b="1"/>
            </a:br>
            <a:endParaRPr lang="en-US" sz="1600" b="1"/>
          </a:p>
        </p:txBody>
      </p:sp>
    </p:spTree>
    <p:extLst>
      <p:ext uri="{BB962C8B-B14F-4D97-AF65-F5344CB8AC3E}">
        <p14:creationId xmlns:p14="http://schemas.microsoft.com/office/powerpoint/2010/main" val="429234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BDDD7D-D049-479C-97C1-1E877104DD80}" type="slidenum">
              <a:rPr lang="en-US" smtClean="0"/>
              <a:pPr fontAlgn="base">
                <a:spcBef>
                  <a:spcPct val="0"/>
                </a:spcBef>
                <a:spcAft>
                  <a:spcPct val="0"/>
                </a:spcAft>
                <a:defRPr/>
              </a:pPr>
              <a:t>21</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1798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81B0D612-940A-43EB-85B5-194E0940FBD8}" type="datetimeFigureOut">
              <a:rPr lang="en-IN"/>
              <a:pPr>
                <a:defRPr/>
              </a:pPr>
              <a:t>31/07/18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1E12BCC0-990F-44C3-8297-080DED44D49B}"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3036CC9-3A89-404A-908A-10C974B4EA1B}" type="datetimeFigureOut">
              <a:rPr lang="en-IN"/>
              <a:pPr>
                <a:defRPr/>
              </a:pPr>
              <a:t>31/07/18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FB5A6DD-6AFB-4A8A-9E9A-2E0BC7FF4519}"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8C32539B-4268-4E51-9E3E-E24BF7A32DC3}" type="datetimeFigureOut">
              <a:rPr lang="en-IN"/>
              <a:pPr>
                <a:defRPr/>
              </a:pPr>
              <a:t>31/07/18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B18CAA9-1766-4C67-9558-B39FA4063876}"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B4CFD315-CB12-4845-AFDA-26A5163B0C5F}" type="datetimeFigureOut">
              <a:rPr lang="en-IN"/>
              <a:pPr>
                <a:defRPr/>
              </a:pPr>
              <a:t>31/07/18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9C4E3F0-BC99-4B88-A822-E5932F3391B5}"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6A00E6-A8A1-49BB-BFBA-A0C5FDF6A692}" type="datetimeFigureOut">
              <a:rPr lang="en-IN"/>
              <a:pPr>
                <a:defRPr/>
              </a:pPr>
              <a:t>31/07/18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9D8CDBD-7484-48AD-AD8C-7DF09F06B5EB}"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27680012-F79D-4B2F-A6BD-20D06476197D}" type="datetimeFigureOut">
              <a:rPr lang="en-IN"/>
              <a:pPr>
                <a:defRPr/>
              </a:pPr>
              <a:t>31/07/18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2AA94B7-5D02-4AAE-82E0-05FFEF02C5A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946A1D99-228C-4797-A3F0-6949DAC0A553}" type="datetimeFigureOut">
              <a:rPr lang="en-IN"/>
              <a:pPr>
                <a:defRPr/>
              </a:pPr>
              <a:t>31/07/18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B08E2422-9066-489A-AC3D-F12527235945}"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CF91EC4D-BE0D-4EC7-8847-2ACC4830D0CB}" type="datetimeFigureOut">
              <a:rPr lang="en-IN"/>
              <a:pPr>
                <a:defRPr/>
              </a:pPr>
              <a:t>31/07/18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08C5FAD5-4D36-4A2E-82B9-AA4650A3400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0293665-D66D-4FA4-A5B5-408A7A6BAAB0}" type="datetimeFigureOut">
              <a:rPr lang="en-IN"/>
              <a:pPr>
                <a:defRPr/>
              </a:pPr>
              <a:t>31/07/18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285A79AF-52F8-4276-AE33-178BFB506016}"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28C300-0D70-49B2-BF7B-68CEBBC5225A}" type="datetimeFigureOut">
              <a:rPr lang="en-IN"/>
              <a:pPr>
                <a:defRPr/>
              </a:pPr>
              <a:t>31/07/18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D5EC1F6C-90B0-44D8-9AAA-CD755371BA88}"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356D7A-BF0D-4AC3-84DD-D20C9D2E86FC}" type="datetimeFigureOut">
              <a:rPr lang="en-IN"/>
              <a:pPr>
                <a:defRPr/>
              </a:pPr>
              <a:t>31/07/18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4D955E9-0A65-473E-964C-2ABF11735B73}"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CC59D1C-7A94-41EF-BF29-5C1E1EE8C686}" type="datetimeFigureOut">
              <a:rPr lang="en-IN"/>
              <a:pPr>
                <a:defRPr/>
              </a:pPr>
              <a:t>31/07/18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8F534BA-EEF5-4DF5-924D-D230548FD2E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image" Target="../media/image4.jpeg"/><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jpe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jpeg"/><Relationship Id="rId1" Type="http://schemas.openxmlformats.org/officeDocument/2006/relationships/tags" Target="../tags/tag12.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jpe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8.xml"/><Relationship Id="rId5" Type="http://schemas.openxmlformats.org/officeDocument/2006/relationships/image" Target="../media/image10.jpeg"/><Relationship Id="rId1" Type="http://schemas.openxmlformats.org/officeDocument/2006/relationships/tags" Target="../tags/tag18.xml"/><Relationship Id="rId2"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wmf"/><Relationship Id="rId5" Type="http://schemas.openxmlformats.org/officeDocument/2006/relationships/oleObject" Target="../embeddings/oleObject2.bin"/><Relationship Id="rId6"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xml"/><Relationship Id="rId5" Type="http://schemas.openxmlformats.org/officeDocument/2006/relationships/image" Target="../media/image1.jpeg"/><Relationship Id="rId6" Type="http://schemas.openxmlformats.org/officeDocument/2006/relationships/image" Target="../media/image2.jpeg"/><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hyperlink" Target="https://en.wikipedia.org/wiki/Lattice_constant"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eg"/><Relationship Id="rId1" Type="http://schemas.openxmlformats.org/officeDocument/2006/relationships/tags" Target="../tags/tag5.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39552" y="1052736"/>
            <a:ext cx="7772400" cy="2448272"/>
          </a:xfrm>
        </p:spPr>
        <p:txBody>
          <a:bodyPr/>
          <a:lstStyle/>
          <a:p>
            <a:pPr eaLnBrk="1" hangingPunct="1"/>
            <a:r>
              <a:rPr lang="en-US" dirty="0" smtClean="0"/>
              <a:t>Structure of Crystalline Solids</a:t>
            </a:r>
            <a:endParaRPr lang="en-IN" dirty="0" smtClean="0"/>
          </a:p>
        </p:txBody>
      </p:sp>
      <p:sp>
        <p:nvSpPr>
          <p:cNvPr id="3" name="Subtitle 2"/>
          <p:cNvSpPr>
            <a:spLocks noGrp="1"/>
          </p:cNvSpPr>
          <p:nvPr>
            <p:ph type="subTitle" idx="1"/>
          </p:nvPr>
        </p:nvSpPr>
        <p:spPr>
          <a:xfrm>
            <a:off x="1043608" y="5949280"/>
            <a:ext cx="6768752" cy="908720"/>
          </a:xfrm>
        </p:spPr>
        <p:txBody>
          <a:bodyPr rtlCol="0">
            <a:normAutofit fontScale="85000" lnSpcReduction="20000"/>
          </a:bodyPr>
          <a:lstStyle/>
          <a:p>
            <a:pPr eaLnBrk="1" fontAlgn="auto" hangingPunct="1">
              <a:spcAft>
                <a:spcPts val="0"/>
              </a:spcAft>
              <a:defRPr/>
            </a:pPr>
            <a:r>
              <a:rPr lang="en-US" dirty="0" smtClean="0">
                <a:solidFill>
                  <a:schemeClr val="bg2">
                    <a:lumMod val="10000"/>
                  </a:schemeClr>
                </a:solidFill>
              </a:rPr>
              <a:t>Instructor:</a:t>
            </a:r>
          </a:p>
          <a:p>
            <a:pPr eaLnBrk="1" fontAlgn="auto" hangingPunct="1">
              <a:spcAft>
                <a:spcPts val="0"/>
              </a:spcAft>
              <a:defRPr/>
            </a:pPr>
            <a:r>
              <a:rPr lang="en-US" dirty="0" smtClean="0">
                <a:solidFill>
                  <a:schemeClr val="bg2">
                    <a:lumMod val="10000"/>
                  </a:schemeClr>
                </a:solidFill>
              </a:rPr>
              <a:t>Prof. </a:t>
            </a:r>
            <a:r>
              <a:rPr lang="en-US" dirty="0" err="1" smtClean="0">
                <a:solidFill>
                  <a:schemeClr val="bg2">
                    <a:lumMod val="10000"/>
                  </a:schemeClr>
                </a:solidFill>
              </a:rPr>
              <a:t>Sujoy</a:t>
            </a:r>
            <a:r>
              <a:rPr lang="en-US" dirty="0" smtClean="0">
                <a:solidFill>
                  <a:schemeClr val="bg2">
                    <a:lumMod val="10000"/>
                  </a:schemeClr>
                </a:solidFill>
              </a:rPr>
              <a:t> Kumar </a:t>
            </a:r>
            <a:r>
              <a:rPr lang="en-US" dirty="0" err="1" smtClean="0">
                <a:solidFill>
                  <a:schemeClr val="bg2">
                    <a:lumMod val="10000"/>
                  </a:schemeClr>
                </a:solidFill>
              </a:rPr>
              <a:t>Kar</a:t>
            </a:r>
            <a:endParaRPr lang="en-US"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02_03_pg47"/>
          <p:cNvPicPr preferRelativeResize="0">
            <a:picLocks noChangeAspect="1" noChangeArrowheads="1"/>
          </p:cNvPicPr>
          <p:nvPr>
            <p:custDataLst>
              <p:tags r:id="rId1"/>
            </p:custDataLst>
          </p:nvPr>
        </p:nvPicPr>
        <p:blipFill>
          <a:blip r:embed="rId4" cstate="print"/>
          <a:srcRect b="95340"/>
          <a:stretch>
            <a:fillRect/>
          </a:stretch>
        </p:blipFill>
        <p:spPr bwMode="auto">
          <a:xfrm>
            <a:off x="835025" y="49213"/>
            <a:ext cx="7470775" cy="560387"/>
          </a:xfrm>
          <a:prstGeom prst="rect">
            <a:avLst/>
          </a:prstGeom>
          <a:noFill/>
          <a:ln w="9525">
            <a:noFill/>
            <a:miter lim="800000"/>
            <a:headEnd/>
            <a:tailEnd/>
          </a:ln>
        </p:spPr>
      </p:pic>
      <p:pic>
        <p:nvPicPr>
          <p:cNvPr id="12291" name="Picture 2" descr="t02_03_pg47"/>
          <p:cNvPicPr preferRelativeResize="0">
            <a:picLocks noChangeAspect="1" noChangeArrowheads="1"/>
          </p:cNvPicPr>
          <p:nvPr>
            <p:custDataLst>
              <p:tags r:id="rId2"/>
            </p:custDataLst>
          </p:nvPr>
        </p:nvPicPr>
        <p:blipFill>
          <a:blip r:embed="rId4" cstate="print"/>
          <a:srcRect t="47624" b="862"/>
          <a:stretch>
            <a:fillRect/>
          </a:stretch>
        </p:blipFill>
        <p:spPr bwMode="auto">
          <a:xfrm>
            <a:off x="838200" y="609600"/>
            <a:ext cx="7467600" cy="619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9144000" cy="1143000"/>
          </a:xfrm>
        </p:spPr>
        <p:txBody>
          <a:bodyPr/>
          <a:lstStyle/>
          <a:p>
            <a:r>
              <a:rPr lang="en-US" dirty="0" smtClean="0"/>
              <a:t>Labeling conventions of crystallographic planes and directions</a:t>
            </a:r>
            <a:endParaRPr lang="en-IN" dirty="0"/>
          </a:p>
        </p:txBody>
      </p:sp>
      <p:sp>
        <p:nvSpPr>
          <p:cNvPr id="3" name="TextBox 2"/>
          <p:cNvSpPr txBox="1"/>
          <p:nvPr/>
        </p:nvSpPr>
        <p:spPr>
          <a:xfrm>
            <a:off x="251520" y="1398786"/>
            <a:ext cx="8892480" cy="954107"/>
          </a:xfrm>
          <a:prstGeom prst="rect">
            <a:avLst/>
          </a:prstGeom>
          <a:noFill/>
        </p:spPr>
        <p:txBody>
          <a:bodyPr wrap="square" rtlCol="0">
            <a:spAutoFit/>
          </a:bodyPr>
          <a:lstStyle/>
          <a:p>
            <a:pPr marL="360363" indent="-360363">
              <a:buFont typeface="Arial" pitchFamily="34" charset="0"/>
              <a:buChar char="•"/>
            </a:pPr>
            <a:r>
              <a:rPr lang="en-US" sz="2800" dirty="0" smtClean="0">
                <a:solidFill>
                  <a:srgbClr val="FF0000"/>
                </a:solidFill>
              </a:rPr>
              <a:t>Three </a:t>
            </a:r>
            <a:r>
              <a:rPr lang="en-IN" sz="2800" dirty="0" smtClean="0">
                <a:solidFill>
                  <a:srgbClr val="FF0000"/>
                </a:solidFill>
              </a:rPr>
              <a:t>integers or indices are used to designate directions and planes. </a:t>
            </a:r>
          </a:p>
        </p:txBody>
      </p:sp>
      <p:pic>
        <p:nvPicPr>
          <p:cNvPr id="4" name="Picture 2" descr="f04_03_pg46"/>
          <p:cNvPicPr preferRelativeResize="0">
            <a:picLocks noChangeAspect="1" noChangeArrowheads="1"/>
          </p:cNvPicPr>
          <p:nvPr>
            <p:custDataLst>
              <p:tags r:id="rId1"/>
            </p:custDataLst>
          </p:nvPr>
        </p:nvPicPr>
        <p:blipFill>
          <a:blip r:embed="rId3" cstate="print"/>
          <a:srcRect/>
          <a:stretch>
            <a:fillRect/>
          </a:stretch>
        </p:blipFill>
        <p:spPr bwMode="auto">
          <a:xfrm>
            <a:off x="6010938" y="2132856"/>
            <a:ext cx="3097566" cy="3600400"/>
          </a:xfrm>
          <a:prstGeom prst="rect">
            <a:avLst/>
          </a:prstGeom>
          <a:noFill/>
          <a:ln w="9525">
            <a:noFill/>
            <a:miter lim="800000"/>
            <a:headEnd/>
            <a:tailEnd/>
          </a:ln>
          <a:effectLst/>
        </p:spPr>
      </p:pic>
      <p:sp>
        <p:nvSpPr>
          <p:cNvPr id="5" name="TextBox 4"/>
          <p:cNvSpPr txBox="1"/>
          <p:nvPr/>
        </p:nvSpPr>
        <p:spPr>
          <a:xfrm>
            <a:off x="179513" y="2276872"/>
            <a:ext cx="6336703" cy="4832092"/>
          </a:xfrm>
          <a:prstGeom prst="rect">
            <a:avLst/>
          </a:prstGeom>
          <a:noFill/>
        </p:spPr>
        <p:txBody>
          <a:bodyPr wrap="square" rtlCol="0">
            <a:spAutoFit/>
          </a:bodyPr>
          <a:lstStyle/>
          <a:p>
            <a:pPr marL="360363" indent="-360363">
              <a:buFont typeface="Arial" pitchFamily="34" charset="0"/>
              <a:buChar char="•"/>
            </a:pPr>
            <a:r>
              <a:rPr lang="en-IN" sz="2800" dirty="0" smtClean="0">
                <a:solidFill>
                  <a:srgbClr val="008000"/>
                </a:solidFill>
              </a:rPr>
              <a:t>The basis for determining index values is the unit cell, with a coordinate system consisting of three (</a:t>
            </a:r>
            <a:r>
              <a:rPr lang="en-IN" sz="2800" i="1" dirty="0" smtClean="0">
                <a:solidFill>
                  <a:srgbClr val="008000"/>
                </a:solidFill>
              </a:rPr>
              <a:t>x, y, and z) </a:t>
            </a:r>
            <a:r>
              <a:rPr lang="en-IN" sz="2800" dirty="0" smtClean="0">
                <a:solidFill>
                  <a:srgbClr val="008000"/>
                </a:solidFill>
              </a:rPr>
              <a:t>axes situated at one</a:t>
            </a:r>
            <a:r>
              <a:rPr lang="en-IN" sz="2800" i="1" dirty="0" smtClean="0">
                <a:solidFill>
                  <a:srgbClr val="008000"/>
                </a:solidFill>
              </a:rPr>
              <a:t> </a:t>
            </a:r>
            <a:r>
              <a:rPr lang="en-IN" sz="2800" dirty="0" smtClean="0">
                <a:solidFill>
                  <a:srgbClr val="008000"/>
                </a:solidFill>
              </a:rPr>
              <a:t>of the corners and coinciding with the unit cell edges</a:t>
            </a:r>
          </a:p>
          <a:p>
            <a:pPr marL="360363" indent="-360363">
              <a:buFont typeface="Arial" pitchFamily="34" charset="0"/>
              <a:buChar char="•"/>
            </a:pPr>
            <a:endParaRPr lang="en-IN" sz="2800" dirty="0" smtClean="0"/>
          </a:p>
          <a:p>
            <a:pPr marL="360363" indent="-360363">
              <a:buFont typeface="Arial" pitchFamily="34" charset="0"/>
              <a:buChar char="•"/>
            </a:pPr>
            <a:r>
              <a:rPr lang="en-IN" sz="2800" dirty="0" smtClean="0">
                <a:solidFill>
                  <a:srgbClr val="0000FF"/>
                </a:solidFill>
              </a:rPr>
              <a:t>For hexagonal, </a:t>
            </a:r>
            <a:r>
              <a:rPr lang="en-IN" sz="2800" dirty="0" err="1" smtClean="0">
                <a:solidFill>
                  <a:srgbClr val="0000FF"/>
                </a:solidFill>
              </a:rPr>
              <a:t>rhombohedral</a:t>
            </a:r>
            <a:r>
              <a:rPr lang="en-IN" sz="2800" dirty="0" smtClean="0">
                <a:solidFill>
                  <a:srgbClr val="0000FF"/>
                </a:solidFill>
              </a:rPr>
              <a:t>, monoclinic, and triclinic—the three axes are </a:t>
            </a:r>
            <a:r>
              <a:rPr lang="en-IN" sz="2800" i="1" dirty="0" smtClean="0">
                <a:solidFill>
                  <a:srgbClr val="0000FF"/>
                </a:solidFill>
              </a:rPr>
              <a:t>not mutually perpendicular</a:t>
            </a:r>
            <a:endParaRPr lang="en-IN" sz="2800" dirty="0" smtClean="0">
              <a:solidFill>
                <a:srgbClr val="0000FF"/>
              </a:solidFill>
            </a:endParaRPr>
          </a:p>
          <a:p>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f05_03_pg49"/>
          <p:cNvPicPr preferRelativeResize="0">
            <a:picLocks noChangeAspect="1" noChangeArrowheads="1"/>
          </p:cNvPicPr>
          <p:nvPr>
            <p:custDataLst>
              <p:tags r:id="rId1"/>
            </p:custDataLst>
          </p:nvPr>
        </p:nvPicPr>
        <p:blipFill>
          <a:blip r:embed="rId4" cstate="print"/>
          <a:srcRect/>
          <a:stretch>
            <a:fillRect/>
          </a:stretch>
        </p:blipFill>
        <p:spPr bwMode="auto">
          <a:xfrm>
            <a:off x="939800" y="342900"/>
            <a:ext cx="7262813" cy="6172200"/>
          </a:xfrm>
          <a:prstGeom prst="rect">
            <a:avLst/>
          </a:prstGeom>
          <a:noFill/>
          <a:ln w="9525">
            <a:noFill/>
            <a:miter lim="800000"/>
            <a:headEnd/>
            <a:tailEnd/>
          </a:ln>
          <a:effectLst/>
        </p:spPr>
      </p:pic>
      <p:sp>
        <p:nvSpPr>
          <p:cNvPr id="168964" name="Rectangle 4" hidden="1"/>
          <p:cNvSpPr>
            <a:spLocks noGrp="1" noChangeArrowheads="1"/>
          </p:cNvSpPr>
          <p:nvPr>
            <p:ph type="title"/>
          </p:nvPr>
        </p:nvSpPr>
        <p:spPr/>
        <p:txBody>
          <a:bodyPr/>
          <a:lstStyle/>
          <a:p>
            <a:r>
              <a:rPr lang="en-US"/>
              <a:t>f05_03_pg49</a:t>
            </a:r>
          </a:p>
        </p:txBody>
      </p:sp>
      <p:sp>
        <p:nvSpPr>
          <p:cNvPr id="5" name="Rectangle 2"/>
          <p:cNvSpPr txBox="1">
            <a:spLocks noChangeArrowheads="1"/>
          </p:cNvSpPr>
          <p:nvPr/>
        </p:nvSpPr>
        <p:spPr bwMode="auto">
          <a:xfrm>
            <a:off x="762000" y="0"/>
            <a:ext cx="7772400"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Times New Roman" pitchFamily="18" charset="0"/>
              </a:rPr>
              <a:t>Point Coordinates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descr="p_pg50"/>
          <p:cNvPicPr preferRelativeResize="0">
            <a:picLocks noChangeAspect="1" noChangeArrowheads="1"/>
          </p:cNvPicPr>
          <p:nvPr>
            <p:custDataLst>
              <p:tags r:id="rId1"/>
            </p:custDataLst>
          </p:nvPr>
        </p:nvPicPr>
        <p:blipFill>
          <a:blip r:embed="rId4" cstate="print"/>
          <a:srcRect/>
          <a:stretch>
            <a:fillRect/>
          </a:stretch>
        </p:blipFill>
        <p:spPr bwMode="auto">
          <a:xfrm>
            <a:off x="457200" y="1739900"/>
            <a:ext cx="8229600" cy="3382963"/>
          </a:xfrm>
          <a:prstGeom prst="rect">
            <a:avLst/>
          </a:prstGeom>
          <a:noFill/>
          <a:ln w="9525">
            <a:noFill/>
            <a:miter lim="800000"/>
            <a:headEnd/>
            <a:tailEnd/>
          </a:ln>
          <a:effectLst/>
        </p:spPr>
      </p:pic>
      <p:sp>
        <p:nvSpPr>
          <p:cNvPr id="208900" name="Rectangle 4" hidden="1"/>
          <p:cNvSpPr>
            <a:spLocks noGrp="1" noChangeArrowheads="1"/>
          </p:cNvSpPr>
          <p:nvPr>
            <p:ph type="title"/>
          </p:nvPr>
        </p:nvSpPr>
        <p:spPr/>
        <p:txBody>
          <a:bodyPr/>
          <a:lstStyle/>
          <a:p>
            <a:r>
              <a:rPr lang="en-US"/>
              <a:t>p_pg50</a:t>
            </a:r>
          </a:p>
        </p:txBody>
      </p:sp>
      <p:sp>
        <p:nvSpPr>
          <p:cNvPr id="5" name="Rectangle 2"/>
          <p:cNvSpPr txBox="1">
            <a:spLocks noChangeArrowheads="1"/>
          </p:cNvSpPr>
          <p:nvPr/>
        </p:nvSpPr>
        <p:spPr bwMode="auto">
          <a:xfrm>
            <a:off x="762000" y="0"/>
            <a:ext cx="7772400"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Times New Roman" pitchFamily="18" charset="0"/>
              </a:rPr>
              <a:t>Point Coordinates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0"/>
            <a:ext cx="7772400" cy="1143000"/>
          </a:xfrm>
        </p:spPr>
        <p:txBody>
          <a:bodyPr/>
          <a:lstStyle/>
          <a:p>
            <a:pPr eaLnBrk="1" hangingPunct="1"/>
            <a:r>
              <a:rPr lang="en-US" dirty="0" smtClean="0">
                <a:cs typeface="Times New Roman" pitchFamily="18" charset="0"/>
              </a:rPr>
              <a:t>Crystallographic Directions</a:t>
            </a:r>
          </a:p>
        </p:txBody>
      </p:sp>
      <p:sp>
        <p:nvSpPr>
          <p:cNvPr id="29699" name="Text Box 4"/>
          <p:cNvSpPr txBox="1">
            <a:spLocks noChangeArrowheads="1"/>
          </p:cNvSpPr>
          <p:nvPr/>
        </p:nvSpPr>
        <p:spPr bwMode="auto">
          <a:xfrm>
            <a:off x="3473450" y="1531938"/>
            <a:ext cx="5391150" cy="2616101"/>
          </a:xfrm>
          <a:prstGeom prst="rect">
            <a:avLst/>
          </a:prstGeom>
          <a:noFill/>
          <a:ln w="9525">
            <a:noFill/>
            <a:prstDash val="dash"/>
            <a:miter lim="800000"/>
            <a:headEnd/>
            <a:tailEnd/>
          </a:ln>
        </p:spPr>
        <p:txBody>
          <a:bodyPr>
            <a:spAutoFit/>
          </a:bodyPr>
          <a:lstStyle/>
          <a:p>
            <a:r>
              <a:rPr lang="en-US" sz="2000" dirty="0">
                <a:latin typeface="Calibri" pitchFamily="34" charset="0"/>
                <a:cs typeface="Times New Roman" pitchFamily="18" charset="0"/>
              </a:rPr>
              <a:t>1. Vector repositioned (if necessary) to pass  </a:t>
            </a:r>
          </a:p>
          <a:p>
            <a:r>
              <a:rPr lang="en-US" sz="2000" dirty="0">
                <a:latin typeface="Calibri" pitchFamily="34" charset="0"/>
                <a:cs typeface="Times New Roman" pitchFamily="18" charset="0"/>
              </a:rPr>
              <a:t>     through origin.</a:t>
            </a:r>
            <a:br>
              <a:rPr lang="en-US" sz="2000" dirty="0">
                <a:latin typeface="Calibri" pitchFamily="34" charset="0"/>
                <a:cs typeface="Times New Roman" pitchFamily="18" charset="0"/>
              </a:rPr>
            </a:br>
            <a:r>
              <a:rPr lang="en-US" sz="2000" dirty="0">
                <a:latin typeface="Calibri" pitchFamily="34" charset="0"/>
                <a:cs typeface="Times New Roman" pitchFamily="18" charset="0"/>
              </a:rPr>
              <a:t>2. Read off projections in terms of </a:t>
            </a:r>
            <a:br>
              <a:rPr lang="en-US" sz="2000" dirty="0">
                <a:latin typeface="Calibri" pitchFamily="34" charset="0"/>
                <a:cs typeface="Times New Roman" pitchFamily="18" charset="0"/>
              </a:rPr>
            </a:br>
            <a:r>
              <a:rPr lang="en-US" sz="2000" dirty="0">
                <a:latin typeface="Calibri" pitchFamily="34" charset="0"/>
                <a:cs typeface="Times New Roman" pitchFamily="18" charset="0"/>
              </a:rPr>
              <a:t>     unit cell dimensions </a:t>
            </a:r>
            <a:r>
              <a:rPr lang="en-US" sz="2000" i="1" dirty="0">
                <a:latin typeface="Calibri" pitchFamily="34" charset="0"/>
                <a:cs typeface="Times New Roman" pitchFamily="18" charset="0"/>
              </a:rPr>
              <a:t>a</a:t>
            </a:r>
            <a:r>
              <a:rPr lang="en-US" sz="2000" dirty="0">
                <a:latin typeface="Calibri" pitchFamily="34" charset="0"/>
                <a:cs typeface="Times New Roman" pitchFamily="18" charset="0"/>
              </a:rPr>
              <a:t>, </a:t>
            </a:r>
            <a:r>
              <a:rPr lang="en-US" sz="2000" i="1" dirty="0">
                <a:latin typeface="Calibri" pitchFamily="34" charset="0"/>
                <a:cs typeface="Times New Roman" pitchFamily="18" charset="0"/>
              </a:rPr>
              <a:t>b</a:t>
            </a:r>
            <a:r>
              <a:rPr lang="en-US" sz="2000" dirty="0">
                <a:latin typeface="Calibri" pitchFamily="34" charset="0"/>
                <a:cs typeface="Times New Roman" pitchFamily="18" charset="0"/>
              </a:rPr>
              <a:t>, and </a:t>
            </a:r>
            <a:r>
              <a:rPr lang="en-US" sz="2000" i="1" dirty="0">
                <a:latin typeface="Calibri" pitchFamily="34" charset="0"/>
                <a:cs typeface="Times New Roman" pitchFamily="18" charset="0"/>
              </a:rPr>
              <a:t>c</a:t>
            </a:r>
            <a:r>
              <a:rPr lang="en-US" sz="2000" dirty="0">
                <a:latin typeface="Calibri" pitchFamily="34" charset="0"/>
                <a:cs typeface="Times New Roman" pitchFamily="18" charset="0"/>
              </a:rPr>
              <a:t/>
            </a:r>
            <a:br>
              <a:rPr lang="en-US" sz="2000" dirty="0">
                <a:latin typeface="Calibri" pitchFamily="34" charset="0"/>
                <a:cs typeface="Times New Roman" pitchFamily="18" charset="0"/>
              </a:rPr>
            </a:br>
            <a:r>
              <a:rPr lang="en-US" sz="2000" dirty="0">
                <a:latin typeface="Calibri" pitchFamily="34" charset="0"/>
                <a:cs typeface="Times New Roman" pitchFamily="18" charset="0"/>
              </a:rPr>
              <a:t>3. Adjust to smallest integer </a:t>
            </a:r>
            <a:r>
              <a:rPr lang="en-US" sz="2000" dirty="0" smtClean="0">
                <a:latin typeface="Calibri" pitchFamily="34" charset="0"/>
                <a:cs typeface="Times New Roman" pitchFamily="18" charset="0"/>
              </a:rPr>
              <a:t>values (Multiply or              divide by a common factor)</a:t>
            </a:r>
            <a:r>
              <a:rPr lang="en-US" sz="2000" dirty="0">
                <a:latin typeface="Calibri" pitchFamily="34" charset="0"/>
                <a:cs typeface="Times New Roman" pitchFamily="18" charset="0"/>
              </a:rPr>
              <a:t/>
            </a:r>
            <a:br>
              <a:rPr lang="en-US" sz="2000" dirty="0">
                <a:latin typeface="Calibri" pitchFamily="34" charset="0"/>
                <a:cs typeface="Times New Roman" pitchFamily="18" charset="0"/>
              </a:rPr>
            </a:br>
            <a:r>
              <a:rPr lang="en-US" sz="2000" dirty="0">
                <a:latin typeface="Calibri" pitchFamily="34" charset="0"/>
                <a:cs typeface="Times New Roman" pitchFamily="18" charset="0"/>
              </a:rPr>
              <a:t>4. Enclose in square brackets, no commas</a:t>
            </a:r>
          </a:p>
          <a:p>
            <a:r>
              <a:rPr lang="en-US" sz="400" dirty="0">
                <a:latin typeface="Calibri" pitchFamily="34" charset="0"/>
                <a:cs typeface="Times New Roman" pitchFamily="18" charset="0"/>
              </a:rPr>
              <a:t>	</a:t>
            </a:r>
          </a:p>
          <a:p>
            <a:r>
              <a:rPr lang="en-US" sz="2000" dirty="0">
                <a:latin typeface="Calibri" pitchFamily="34" charset="0"/>
                <a:cs typeface="Times New Roman" pitchFamily="18" charset="0"/>
              </a:rPr>
              <a:t>	</a:t>
            </a:r>
            <a:r>
              <a:rPr lang="en-US" dirty="0">
                <a:latin typeface="Calibri" pitchFamily="34" charset="0"/>
                <a:cs typeface="Times New Roman" pitchFamily="18" charset="0"/>
              </a:rPr>
              <a:t>[</a:t>
            </a:r>
            <a:r>
              <a:rPr lang="en-US" i="1" dirty="0" err="1">
                <a:latin typeface="Calibri" pitchFamily="34" charset="0"/>
                <a:cs typeface="Times New Roman" pitchFamily="18" charset="0"/>
              </a:rPr>
              <a:t>uvw</a:t>
            </a:r>
            <a:r>
              <a:rPr lang="en-US" dirty="0">
                <a:latin typeface="Calibri" pitchFamily="34" charset="0"/>
                <a:cs typeface="Times New Roman" pitchFamily="18" charset="0"/>
              </a:rPr>
              <a:t>]</a:t>
            </a:r>
          </a:p>
        </p:txBody>
      </p:sp>
      <p:sp>
        <p:nvSpPr>
          <p:cNvPr id="358436" name="Text Box 36"/>
          <p:cNvSpPr txBox="1">
            <a:spLocks noChangeArrowheads="1"/>
          </p:cNvSpPr>
          <p:nvPr/>
        </p:nvSpPr>
        <p:spPr bwMode="auto">
          <a:xfrm>
            <a:off x="563563" y="4392613"/>
            <a:ext cx="1771650" cy="457200"/>
          </a:xfrm>
          <a:prstGeom prst="rect">
            <a:avLst/>
          </a:prstGeom>
          <a:noFill/>
          <a:ln w="9525">
            <a:noFill/>
            <a:prstDash val="dash"/>
            <a:miter lim="800000"/>
            <a:headEnd/>
            <a:tailEnd/>
          </a:ln>
        </p:spPr>
        <p:txBody>
          <a:bodyPr>
            <a:spAutoFit/>
          </a:bodyPr>
          <a:lstStyle/>
          <a:p>
            <a:pPr>
              <a:spcBef>
                <a:spcPct val="50000"/>
              </a:spcBef>
            </a:pPr>
            <a:r>
              <a:rPr lang="en-US">
                <a:latin typeface="Calibri" pitchFamily="34" charset="0"/>
                <a:cs typeface="Times New Roman" pitchFamily="18" charset="0"/>
              </a:rPr>
              <a:t>ex:</a:t>
            </a:r>
            <a:r>
              <a:rPr lang="en-US" sz="2000">
                <a:latin typeface="Calibri" pitchFamily="34" charset="0"/>
                <a:cs typeface="Times New Roman" pitchFamily="18" charset="0"/>
              </a:rPr>
              <a:t> </a:t>
            </a:r>
            <a:r>
              <a:rPr lang="en-US">
                <a:solidFill>
                  <a:schemeClr val="accent2"/>
                </a:solidFill>
                <a:latin typeface="Calibri" pitchFamily="34" charset="0"/>
                <a:cs typeface="Times New Roman" pitchFamily="18" charset="0"/>
              </a:rPr>
              <a:t>1, 0, ½</a:t>
            </a:r>
          </a:p>
        </p:txBody>
      </p:sp>
      <p:sp>
        <p:nvSpPr>
          <p:cNvPr id="358437" name="Text Box 37"/>
          <p:cNvSpPr txBox="1">
            <a:spLocks noChangeArrowheads="1"/>
          </p:cNvSpPr>
          <p:nvPr/>
        </p:nvSpPr>
        <p:spPr bwMode="auto">
          <a:xfrm>
            <a:off x="2216150" y="4392613"/>
            <a:ext cx="1755775" cy="457200"/>
          </a:xfrm>
          <a:prstGeom prst="rect">
            <a:avLst/>
          </a:prstGeom>
          <a:noFill/>
          <a:ln w="9525">
            <a:noFill/>
            <a:prstDash val="dash"/>
            <a:miter lim="800000"/>
            <a:headEnd/>
            <a:tailEnd/>
          </a:ln>
        </p:spPr>
        <p:txBody>
          <a:bodyPr>
            <a:spAutoFit/>
          </a:bodyPr>
          <a:lstStyle/>
          <a:p>
            <a:pPr>
              <a:spcBef>
                <a:spcPct val="50000"/>
              </a:spcBef>
            </a:pPr>
            <a:r>
              <a:rPr lang="en-US">
                <a:solidFill>
                  <a:schemeClr val="accent2"/>
                </a:solidFill>
                <a:latin typeface="Calibri" pitchFamily="34" charset="0"/>
                <a:cs typeface="Times New Roman" pitchFamily="18" charset="0"/>
              </a:rPr>
              <a:t>=&gt;   2, 0, 1</a:t>
            </a:r>
          </a:p>
        </p:txBody>
      </p:sp>
      <p:sp>
        <p:nvSpPr>
          <p:cNvPr id="358438" name="Text Box 38"/>
          <p:cNvSpPr txBox="1">
            <a:spLocks noChangeArrowheads="1"/>
          </p:cNvSpPr>
          <p:nvPr/>
        </p:nvSpPr>
        <p:spPr bwMode="auto">
          <a:xfrm>
            <a:off x="3830638" y="4392613"/>
            <a:ext cx="1670050" cy="457200"/>
          </a:xfrm>
          <a:prstGeom prst="rect">
            <a:avLst/>
          </a:prstGeom>
          <a:noFill/>
          <a:ln w="9525">
            <a:noFill/>
            <a:prstDash val="dash"/>
            <a:miter lim="800000"/>
            <a:headEnd/>
            <a:tailEnd/>
          </a:ln>
        </p:spPr>
        <p:txBody>
          <a:bodyPr>
            <a:spAutoFit/>
          </a:bodyPr>
          <a:lstStyle/>
          <a:p>
            <a:pPr>
              <a:spcBef>
                <a:spcPct val="50000"/>
              </a:spcBef>
            </a:pPr>
            <a:r>
              <a:rPr lang="en-US">
                <a:solidFill>
                  <a:schemeClr val="accent2"/>
                </a:solidFill>
                <a:latin typeface="Calibri" pitchFamily="34" charset="0"/>
                <a:cs typeface="Times New Roman" pitchFamily="18" charset="0"/>
              </a:rPr>
              <a:t>=&gt;  [</a:t>
            </a:r>
            <a:r>
              <a:rPr lang="en-US" sz="1200">
                <a:solidFill>
                  <a:schemeClr val="accent2"/>
                </a:solidFill>
                <a:latin typeface="Calibri" pitchFamily="34" charset="0"/>
                <a:cs typeface="Times New Roman" pitchFamily="18" charset="0"/>
              </a:rPr>
              <a:t> </a:t>
            </a:r>
            <a:r>
              <a:rPr lang="en-US">
                <a:solidFill>
                  <a:schemeClr val="accent2"/>
                </a:solidFill>
                <a:latin typeface="Calibri" pitchFamily="34" charset="0"/>
                <a:cs typeface="Times New Roman" pitchFamily="18" charset="0"/>
              </a:rPr>
              <a:t>201</a:t>
            </a:r>
            <a:r>
              <a:rPr lang="en-US" sz="1200">
                <a:solidFill>
                  <a:schemeClr val="accent2"/>
                </a:solidFill>
                <a:latin typeface="Calibri" pitchFamily="34" charset="0"/>
                <a:cs typeface="Times New Roman" pitchFamily="18" charset="0"/>
              </a:rPr>
              <a:t> </a:t>
            </a:r>
            <a:r>
              <a:rPr lang="en-US">
                <a:solidFill>
                  <a:schemeClr val="accent2"/>
                </a:solidFill>
                <a:latin typeface="Calibri" pitchFamily="34" charset="0"/>
                <a:cs typeface="Times New Roman" pitchFamily="18" charset="0"/>
              </a:rPr>
              <a:t>]</a:t>
            </a:r>
          </a:p>
        </p:txBody>
      </p:sp>
      <p:sp>
        <p:nvSpPr>
          <p:cNvPr id="358439" name="Text Box 39"/>
          <p:cNvSpPr txBox="1">
            <a:spLocks noChangeArrowheads="1"/>
          </p:cNvSpPr>
          <p:nvPr/>
        </p:nvSpPr>
        <p:spPr bwMode="auto">
          <a:xfrm>
            <a:off x="987425" y="4935538"/>
            <a:ext cx="1214438" cy="457200"/>
          </a:xfrm>
          <a:prstGeom prst="rect">
            <a:avLst/>
          </a:prstGeom>
          <a:noFill/>
          <a:ln w="9525">
            <a:noFill/>
            <a:prstDash val="dash"/>
            <a:miter lim="800000"/>
            <a:headEnd/>
            <a:tailEnd/>
          </a:ln>
        </p:spPr>
        <p:txBody>
          <a:bodyPr>
            <a:spAutoFit/>
          </a:bodyPr>
          <a:lstStyle/>
          <a:p>
            <a:pPr>
              <a:spcBef>
                <a:spcPct val="50000"/>
              </a:spcBef>
            </a:pPr>
            <a:r>
              <a:rPr lang="en-US">
                <a:solidFill>
                  <a:srgbClr val="FF3300"/>
                </a:solidFill>
                <a:latin typeface="Calibri" pitchFamily="34" charset="0"/>
                <a:cs typeface="Times New Roman" pitchFamily="18" charset="0"/>
              </a:rPr>
              <a:t>-1, 1, 1</a:t>
            </a:r>
          </a:p>
        </p:txBody>
      </p:sp>
      <p:sp>
        <p:nvSpPr>
          <p:cNvPr id="29705" name="Text Box 44"/>
          <p:cNvSpPr txBox="1">
            <a:spLocks noChangeArrowheads="1"/>
          </p:cNvSpPr>
          <p:nvPr/>
        </p:nvSpPr>
        <p:spPr bwMode="auto">
          <a:xfrm>
            <a:off x="1254125" y="1112838"/>
            <a:ext cx="314325" cy="457200"/>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z</a:t>
            </a:r>
          </a:p>
        </p:txBody>
      </p:sp>
      <p:sp>
        <p:nvSpPr>
          <p:cNvPr id="29706" name="Line 45"/>
          <p:cNvSpPr>
            <a:spLocks noChangeShapeType="1"/>
          </p:cNvSpPr>
          <p:nvPr/>
        </p:nvSpPr>
        <p:spPr bwMode="auto">
          <a:xfrm flipV="1">
            <a:off x="1454150" y="1504950"/>
            <a:ext cx="0" cy="1476375"/>
          </a:xfrm>
          <a:prstGeom prst="line">
            <a:avLst/>
          </a:prstGeom>
          <a:noFill/>
          <a:ln w="28575">
            <a:solidFill>
              <a:schemeClr val="tx1"/>
            </a:solidFill>
            <a:round/>
            <a:headEnd/>
            <a:tailEnd type="triangle" w="med" len="med"/>
          </a:ln>
        </p:spPr>
        <p:txBody>
          <a:bodyPr/>
          <a:lstStyle/>
          <a:p>
            <a:endParaRPr lang="en-IN"/>
          </a:p>
        </p:txBody>
      </p:sp>
      <p:sp>
        <p:nvSpPr>
          <p:cNvPr id="29707" name="Line 46"/>
          <p:cNvSpPr>
            <a:spLocks noChangeShapeType="1"/>
          </p:cNvSpPr>
          <p:nvPr/>
        </p:nvSpPr>
        <p:spPr bwMode="auto">
          <a:xfrm flipV="1">
            <a:off x="1449388" y="2974975"/>
            <a:ext cx="1604962" cy="0"/>
          </a:xfrm>
          <a:prstGeom prst="line">
            <a:avLst/>
          </a:prstGeom>
          <a:noFill/>
          <a:ln w="28575">
            <a:solidFill>
              <a:schemeClr val="tx1"/>
            </a:solidFill>
            <a:round/>
            <a:headEnd/>
            <a:tailEnd type="triangle" w="med" len="med"/>
          </a:ln>
        </p:spPr>
        <p:txBody>
          <a:bodyPr/>
          <a:lstStyle/>
          <a:p>
            <a:endParaRPr lang="en-IN"/>
          </a:p>
        </p:txBody>
      </p:sp>
      <p:sp>
        <p:nvSpPr>
          <p:cNvPr id="29708" name="Line 47"/>
          <p:cNvSpPr>
            <a:spLocks noChangeShapeType="1"/>
          </p:cNvSpPr>
          <p:nvPr/>
        </p:nvSpPr>
        <p:spPr bwMode="auto">
          <a:xfrm flipH="1">
            <a:off x="703263" y="2974975"/>
            <a:ext cx="746125" cy="681038"/>
          </a:xfrm>
          <a:prstGeom prst="line">
            <a:avLst/>
          </a:prstGeom>
          <a:noFill/>
          <a:ln w="28575">
            <a:solidFill>
              <a:schemeClr val="tx1"/>
            </a:solidFill>
            <a:round/>
            <a:headEnd/>
            <a:tailEnd type="triangle" w="med" len="med"/>
          </a:ln>
        </p:spPr>
        <p:txBody>
          <a:bodyPr/>
          <a:lstStyle/>
          <a:p>
            <a:endParaRPr lang="en-IN"/>
          </a:p>
        </p:txBody>
      </p:sp>
      <p:sp>
        <p:nvSpPr>
          <p:cNvPr id="29709" name="Text Box 48"/>
          <p:cNvSpPr txBox="1">
            <a:spLocks noChangeArrowheads="1"/>
          </p:cNvSpPr>
          <p:nvPr/>
        </p:nvSpPr>
        <p:spPr bwMode="auto">
          <a:xfrm>
            <a:off x="460375" y="3549650"/>
            <a:ext cx="303213" cy="457200"/>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x</a:t>
            </a:r>
          </a:p>
        </p:txBody>
      </p:sp>
      <p:sp>
        <p:nvSpPr>
          <p:cNvPr id="29710" name="Line 50"/>
          <p:cNvSpPr>
            <a:spLocks noChangeShapeType="1"/>
          </p:cNvSpPr>
          <p:nvPr/>
        </p:nvSpPr>
        <p:spPr bwMode="auto">
          <a:xfrm flipV="1">
            <a:off x="2549525" y="2922588"/>
            <a:ext cx="0" cy="134937"/>
          </a:xfrm>
          <a:prstGeom prst="line">
            <a:avLst/>
          </a:prstGeom>
          <a:noFill/>
          <a:ln w="19050">
            <a:solidFill>
              <a:schemeClr val="tx1"/>
            </a:solidFill>
            <a:round/>
            <a:headEnd/>
            <a:tailEnd/>
          </a:ln>
        </p:spPr>
        <p:txBody>
          <a:bodyPr/>
          <a:lstStyle/>
          <a:p>
            <a:endParaRPr lang="en-IN"/>
          </a:p>
        </p:txBody>
      </p:sp>
      <p:sp>
        <p:nvSpPr>
          <p:cNvPr id="29711" name="Line 51"/>
          <p:cNvSpPr>
            <a:spLocks noChangeShapeType="1"/>
          </p:cNvSpPr>
          <p:nvPr/>
        </p:nvSpPr>
        <p:spPr bwMode="auto">
          <a:xfrm flipV="1">
            <a:off x="1028700" y="3286125"/>
            <a:ext cx="0" cy="165100"/>
          </a:xfrm>
          <a:prstGeom prst="line">
            <a:avLst/>
          </a:prstGeom>
          <a:noFill/>
          <a:ln w="19050">
            <a:solidFill>
              <a:schemeClr val="tx1"/>
            </a:solidFill>
            <a:round/>
            <a:headEnd/>
            <a:tailEnd/>
          </a:ln>
        </p:spPr>
        <p:txBody>
          <a:bodyPr/>
          <a:lstStyle/>
          <a:p>
            <a:endParaRPr lang="en-IN"/>
          </a:p>
        </p:txBody>
      </p:sp>
      <p:sp>
        <p:nvSpPr>
          <p:cNvPr id="29712" name="Line 52"/>
          <p:cNvSpPr>
            <a:spLocks noChangeShapeType="1"/>
          </p:cNvSpPr>
          <p:nvPr/>
        </p:nvSpPr>
        <p:spPr bwMode="auto">
          <a:xfrm>
            <a:off x="1370013" y="1951038"/>
            <a:ext cx="180975" cy="0"/>
          </a:xfrm>
          <a:prstGeom prst="line">
            <a:avLst/>
          </a:prstGeom>
          <a:noFill/>
          <a:ln w="19050">
            <a:solidFill>
              <a:schemeClr val="tx1"/>
            </a:solidFill>
            <a:round/>
            <a:headEnd/>
            <a:tailEnd/>
          </a:ln>
        </p:spPr>
        <p:txBody>
          <a:bodyPr/>
          <a:lstStyle/>
          <a:p>
            <a:endParaRPr lang="en-IN"/>
          </a:p>
        </p:txBody>
      </p:sp>
      <p:sp>
        <p:nvSpPr>
          <p:cNvPr id="29713" name="Line 55"/>
          <p:cNvSpPr>
            <a:spLocks noChangeShapeType="1"/>
          </p:cNvSpPr>
          <p:nvPr/>
        </p:nvSpPr>
        <p:spPr bwMode="auto">
          <a:xfrm flipH="1">
            <a:off x="1027113" y="1960563"/>
            <a:ext cx="415925" cy="381000"/>
          </a:xfrm>
          <a:prstGeom prst="line">
            <a:avLst/>
          </a:prstGeom>
          <a:noFill/>
          <a:ln w="19050">
            <a:solidFill>
              <a:schemeClr val="tx1"/>
            </a:solidFill>
            <a:round/>
            <a:headEnd/>
            <a:tailEnd/>
          </a:ln>
        </p:spPr>
        <p:txBody>
          <a:bodyPr/>
          <a:lstStyle/>
          <a:p>
            <a:endParaRPr lang="en-IN"/>
          </a:p>
        </p:txBody>
      </p:sp>
      <p:sp>
        <p:nvSpPr>
          <p:cNvPr id="29714" name="Line 57"/>
          <p:cNvSpPr>
            <a:spLocks noChangeShapeType="1"/>
          </p:cNvSpPr>
          <p:nvPr/>
        </p:nvSpPr>
        <p:spPr bwMode="auto">
          <a:xfrm flipH="1">
            <a:off x="2132013" y="2990850"/>
            <a:ext cx="404812" cy="369888"/>
          </a:xfrm>
          <a:prstGeom prst="line">
            <a:avLst/>
          </a:prstGeom>
          <a:noFill/>
          <a:ln w="19050">
            <a:solidFill>
              <a:schemeClr val="tx1"/>
            </a:solidFill>
            <a:round/>
            <a:headEnd/>
            <a:tailEnd/>
          </a:ln>
        </p:spPr>
        <p:txBody>
          <a:bodyPr/>
          <a:lstStyle/>
          <a:p>
            <a:endParaRPr lang="en-IN"/>
          </a:p>
        </p:txBody>
      </p:sp>
      <p:sp>
        <p:nvSpPr>
          <p:cNvPr id="29715" name="Line 60"/>
          <p:cNvSpPr>
            <a:spLocks noChangeShapeType="1"/>
          </p:cNvSpPr>
          <p:nvPr/>
        </p:nvSpPr>
        <p:spPr bwMode="auto">
          <a:xfrm flipH="1">
            <a:off x="2119313" y="1952625"/>
            <a:ext cx="425450" cy="392113"/>
          </a:xfrm>
          <a:prstGeom prst="line">
            <a:avLst/>
          </a:prstGeom>
          <a:noFill/>
          <a:ln w="19050">
            <a:solidFill>
              <a:schemeClr val="tx1"/>
            </a:solidFill>
            <a:round/>
            <a:headEnd/>
            <a:tailEnd/>
          </a:ln>
        </p:spPr>
        <p:txBody>
          <a:bodyPr/>
          <a:lstStyle/>
          <a:p>
            <a:endParaRPr lang="en-IN"/>
          </a:p>
        </p:txBody>
      </p:sp>
      <p:sp>
        <p:nvSpPr>
          <p:cNvPr id="29716" name="Line 62"/>
          <p:cNvSpPr>
            <a:spLocks noChangeShapeType="1"/>
          </p:cNvSpPr>
          <p:nvPr/>
        </p:nvSpPr>
        <p:spPr bwMode="auto">
          <a:xfrm flipH="1">
            <a:off x="1449388" y="1574800"/>
            <a:ext cx="406400" cy="371475"/>
          </a:xfrm>
          <a:prstGeom prst="line">
            <a:avLst/>
          </a:prstGeom>
          <a:noFill/>
          <a:ln w="19050">
            <a:solidFill>
              <a:schemeClr val="tx1"/>
            </a:solidFill>
            <a:prstDash val="sysDot"/>
            <a:round/>
            <a:headEnd/>
            <a:tailEnd/>
          </a:ln>
        </p:spPr>
        <p:txBody>
          <a:bodyPr/>
          <a:lstStyle/>
          <a:p>
            <a:endParaRPr lang="en-IN"/>
          </a:p>
        </p:txBody>
      </p:sp>
      <p:sp>
        <p:nvSpPr>
          <p:cNvPr id="29717" name="Line 63"/>
          <p:cNvSpPr>
            <a:spLocks noChangeShapeType="1"/>
          </p:cNvSpPr>
          <p:nvPr/>
        </p:nvSpPr>
        <p:spPr bwMode="auto">
          <a:xfrm flipH="1">
            <a:off x="2538413" y="1576388"/>
            <a:ext cx="406400" cy="371475"/>
          </a:xfrm>
          <a:prstGeom prst="line">
            <a:avLst/>
          </a:prstGeom>
          <a:noFill/>
          <a:ln w="19050">
            <a:solidFill>
              <a:schemeClr val="tx1"/>
            </a:solidFill>
            <a:prstDash val="sysDot"/>
            <a:round/>
            <a:headEnd/>
            <a:tailEnd/>
          </a:ln>
        </p:spPr>
        <p:txBody>
          <a:bodyPr/>
          <a:lstStyle/>
          <a:p>
            <a:endParaRPr lang="en-IN"/>
          </a:p>
        </p:txBody>
      </p:sp>
      <p:sp>
        <p:nvSpPr>
          <p:cNvPr id="29718" name="Line 64"/>
          <p:cNvSpPr>
            <a:spLocks noChangeShapeType="1"/>
          </p:cNvSpPr>
          <p:nvPr/>
        </p:nvSpPr>
        <p:spPr bwMode="auto">
          <a:xfrm flipH="1">
            <a:off x="2554288" y="2592388"/>
            <a:ext cx="406400" cy="371475"/>
          </a:xfrm>
          <a:prstGeom prst="line">
            <a:avLst/>
          </a:prstGeom>
          <a:noFill/>
          <a:ln w="19050">
            <a:solidFill>
              <a:schemeClr val="tx1"/>
            </a:solidFill>
            <a:prstDash val="sysDot"/>
            <a:round/>
            <a:headEnd/>
            <a:tailEnd/>
          </a:ln>
        </p:spPr>
        <p:txBody>
          <a:bodyPr/>
          <a:lstStyle/>
          <a:p>
            <a:endParaRPr lang="en-IN"/>
          </a:p>
        </p:txBody>
      </p:sp>
      <p:sp>
        <p:nvSpPr>
          <p:cNvPr id="29719" name="Line 65"/>
          <p:cNvSpPr>
            <a:spLocks noChangeShapeType="1"/>
          </p:cNvSpPr>
          <p:nvPr/>
        </p:nvSpPr>
        <p:spPr bwMode="auto">
          <a:xfrm flipH="1">
            <a:off x="1465263" y="2592388"/>
            <a:ext cx="406400" cy="371475"/>
          </a:xfrm>
          <a:prstGeom prst="line">
            <a:avLst/>
          </a:prstGeom>
          <a:noFill/>
          <a:ln w="19050">
            <a:solidFill>
              <a:schemeClr val="tx1"/>
            </a:solidFill>
            <a:prstDash val="sysDot"/>
            <a:round/>
            <a:headEnd/>
            <a:tailEnd/>
          </a:ln>
        </p:spPr>
        <p:txBody>
          <a:bodyPr/>
          <a:lstStyle/>
          <a:p>
            <a:endParaRPr lang="en-IN"/>
          </a:p>
        </p:txBody>
      </p:sp>
      <p:sp>
        <p:nvSpPr>
          <p:cNvPr id="29720" name="Line 70"/>
          <p:cNvSpPr>
            <a:spLocks noChangeShapeType="1"/>
          </p:cNvSpPr>
          <p:nvPr/>
        </p:nvSpPr>
        <p:spPr bwMode="auto">
          <a:xfrm flipH="1" flipV="1">
            <a:off x="1028700" y="2800350"/>
            <a:ext cx="406400" cy="160338"/>
          </a:xfrm>
          <a:prstGeom prst="line">
            <a:avLst/>
          </a:prstGeom>
          <a:noFill/>
          <a:ln w="28575">
            <a:solidFill>
              <a:schemeClr val="accent2"/>
            </a:solidFill>
            <a:round/>
            <a:headEnd/>
            <a:tailEnd type="triangle" w="med" len="med"/>
          </a:ln>
        </p:spPr>
        <p:txBody>
          <a:bodyPr/>
          <a:lstStyle/>
          <a:p>
            <a:endParaRPr lang="en-IN"/>
          </a:p>
        </p:txBody>
      </p:sp>
      <p:sp>
        <p:nvSpPr>
          <p:cNvPr id="358471" name="Line 71"/>
          <p:cNvSpPr>
            <a:spLocks noChangeShapeType="1"/>
          </p:cNvSpPr>
          <p:nvPr/>
        </p:nvSpPr>
        <p:spPr bwMode="auto">
          <a:xfrm flipV="1">
            <a:off x="1449388" y="1581150"/>
            <a:ext cx="1509712" cy="1393825"/>
          </a:xfrm>
          <a:prstGeom prst="line">
            <a:avLst/>
          </a:prstGeom>
          <a:noFill/>
          <a:ln w="28575">
            <a:solidFill>
              <a:srgbClr val="FF3300"/>
            </a:solidFill>
            <a:round/>
            <a:headEnd/>
            <a:tailEnd type="triangle" w="med" len="med"/>
          </a:ln>
        </p:spPr>
        <p:txBody>
          <a:bodyPr/>
          <a:lstStyle/>
          <a:p>
            <a:endParaRPr lang="en-IN"/>
          </a:p>
        </p:txBody>
      </p:sp>
      <p:sp>
        <p:nvSpPr>
          <p:cNvPr id="358474" name="Oval 74"/>
          <p:cNvSpPr>
            <a:spLocks noChangeArrowheads="1"/>
          </p:cNvSpPr>
          <p:nvPr/>
        </p:nvSpPr>
        <p:spPr bwMode="auto">
          <a:xfrm>
            <a:off x="925513" y="2705100"/>
            <a:ext cx="196850" cy="201613"/>
          </a:xfrm>
          <a:prstGeom prst="ellipse">
            <a:avLst/>
          </a:prstGeom>
          <a:noFill/>
          <a:ln w="28575">
            <a:solidFill>
              <a:schemeClr val="accent2"/>
            </a:solidFill>
            <a:round/>
            <a:headEnd/>
            <a:tailEnd/>
          </a:ln>
        </p:spPr>
        <p:txBody>
          <a:bodyPr wrap="none" anchor="ctr"/>
          <a:lstStyle/>
          <a:p>
            <a:endParaRPr lang="en-US">
              <a:latin typeface="Calibri" pitchFamily="34" charset="0"/>
            </a:endParaRPr>
          </a:p>
        </p:txBody>
      </p:sp>
      <p:sp>
        <p:nvSpPr>
          <p:cNvPr id="358475" name="Oval 75"/>
          <p:cNvSpPr>
            <a:spLocks noChangeArrowheads="1"/>
          </p:cNvSpPr>
          <p:nvPr/>
        </p:nvSpPr>
        <p:spPr bwMode="auto">
          <a:xfrm>
            <a:off x="2847975" y="1479550"/>
            <a:ext cx="196850" cy="201613"/>
          </a:xfrm>
          <a:prstGeom prst="ellipse">
            <a:avLst/>
          </a:prstGeom>
          <a:noFill/>
          <a:ln w="28575">
            <a:solidFill>
              <a:srgbClr val="FF0000"/>
            </a:solidFill>
            <a:round/>
            <a:headEnd/>
            <a:tailEnd/>
          </a:ln>
        </p:spPr>
        <p:txBody>
          <a:bodyPr wrap="none" anchor="ctr"/>
          <a:lstStyle/>
          <a:p>
            <a:endParaRPr lang="en-US">
              <a:latin typeface="Calibri" pitchFamily="34" charset="0"/>
            </a:endParaRPr>
          </a:p>
        </p:txBody>
      </p:sp>
      <p:sp>
        <p:nvSpPr>
          <p:cNvPr id="29724" name="Text Box 76"/>
          <p:cNvSpPr txBox="1">
            <a:spLocks noChangeArrowheads="1"/>
          </p:cNvSpPr>
          <p:nvPr/>
        </p:nvSpPr>
        <p:spPr bwMode="auto">
          <a:xfrm>
            <a:off x="3286125" y="1093788"/>
            <a:ext cx="1473200" cy="457200"/>
          </a:xfrm>
          <a:prstGeom prst="rect">
            <a:avLst/>
          </a:prstGeom>
          <a:noFill/>
          <a:ln w="9525">
            <a:noFill/>
            <a:prstDash val="dash"/>
            <a:miter lim="800000"/>
            <a:headEnd/>
            <a:tailEnd/>
          </a:ln>
        </p:spPr>
        <p:txBody>
          <a:bodyPr wrap="none">
            <a:spAutoFit/>
          </a:bodyPr>
          <a:lstStyle/>
          <a:p>
            <a:r>
              <a:rPr lang="en-US">
                <a:solidFill>
                  <a:schemeClr val="accent2"/>
                </a:solidFill>
                <a:latin typeface="Calibri" pitchFamily="34" charset="0"/>
              </a:rPr>
              <a:t>Algorithm</a:t>
            </a:r>
          </a:p>
        </p:txBody>
      </p:sp>
      <p:grpSp>
        <p:nvGrpSpPr>
          <p:cNvPr id="2" name="Group 87"/>
          <p:cNvGrpSpPr>
            <a:grpSpLocks/>
          </p:cNvGrpSpPr>
          <p:nvPr/>
        </p:nvGrpSpPr>
        <p:grpSpPr bwMode="auto">
          <a:xfrm>
            <a:off x="2219325" y="4935538"/>
            <a:ext cx="6496050" cy="822325"/>
            <a:chOff x="1398" y="3109"/>
            <a:chExt cx="4092" cy="518"/>
          </a:xfrm>
        </p:grpSpPr>
        <p:sp>
          <p:nvSpPr>
            <p:cNvPr id="29731" name="Text Box 81"/>
            <p:cNvSpPr txBox="1">
              <a:spLocks noChangeArrowheads="1"/>
            </p:cNvSpPr>
            <p:nvPr/>
          </p:nvSpPr>
          <p:spPr bwMode="auto">
            <a:xfrm>
              <a:off x="2461" y="3109"/>
              <a:ext cx="3029" cy="518"/>
            </a:xfrm>
            <a:prstGeom prst="rect">
              <a:avLst/>
            </a:prstGeom>
            <a:noFill/>
            <a:ln w="9525">
              <a:noFill/>
              <a:prstDash val="dash"/>
              <a:miter lim="800000"/>
              <a:headEnd/>
              <a:tailEnd/>
            </a:ln>
          </p:spPr>
          <p:txBody>
            <a:bodyPr>
              <a:spAutoFit/>
            </a:bodyPr>
            <a:lstStyle/>
            <a:p>
              <a:pPr>
                <a:spcBef>
                  <a:spcPct val="50000"/>
                </a:spcBef>
              </a:pPr>
              <a:r>
                <a:rPr lang="en-US">
                  <a:latin typeface="Calibri" pitchFamily="34" charset="0"/>
                  <a:cs typeface="Times New Roman" pitchFamily="18" charset="0"/>
                </a:rPr>
                <a:t>where overbar represents a negative index</a:t>
              </a:r>
            </a:p>
          </p:txBody>
        </p:sp>
        <p:grpSp>
          <p:nvGrpSpPr>
            <p:cNvPr id="3" name="Group 85"/>
            <p:cNvGrpSpPr>
              <a:grpSpLocks/>
            </p:cNvGrpSpPr>
            <p:nvPr/>
          </p:nvGrpSpPr>
          <p:grpSpPr bwMode="auto">
            <a:xfrm>
              <a:off x="1772" y="3112"/>
              <a:ext cx="597" cy="288"/>
              <a:chOff x="3820" y="2368"/>
              <a:chExt cx="597" cy="288"/>
            </a:xfrm>
          </p:grpSpPr>
          <p:sp>
            <p:nvSpPr>
              <p:cNvPr id="29734" name="Rectangle 82"/>
              <p:cNvSpPr>
                <a:spLocks noChangeArrowheads="1"/>
              </p:cNvSpPr>
              <p:nvPr/>
            </p:nvSpPr>
            <p:spPr bwMode="auto">
              <a:xfrm>
                <a:off x="3820" y="2368"/>
                <a:ext cx="597" cy="288"/>
              </a:xfrm>
              <a:prstGeom prst="rect">
                <a:avLst/>
              </a:prstGeom>
              <a:noFill/>
              <a:ln w="9525">
                <a:noFill/>
                <a:prstDash val="dash"/>
                <a:miter lim="800000"/>
                <a:headEnd/>
                <a:tailEnd/>
              </a:ln>
            </p:spPr>
            <p:txBody>
              <a:bodyPr wrap="none">
                <a:spAutoFit/>
              </a:bodyPr>
              <a:lstStyle/>
              <a:p>
                <a:r>
                  <a:rPr lang="en-US">
                    <a:solidFill>
                      <a:srgbClr val="FF3300"/>
                    </a:solidFill>
                    <a:latin typeface="Calibri" pitchFamily="34" charset="0"/>
                  </a:rPr>
                  <a:t>[</a:t>
                </a:r>
                <a:r>
                  <a:rPr lang="en-US" sz="1200">
                    <a:solidFill>
                      <a:srgbClr val="FF3300"/>
                    </a:solidFill>
                    <a:latin typeface="Calibri" pitchFamily="34" charset="0"/>
                  </a:rPr>
                  <a:t> </a:t>
                </a:r>
                <a:r>
                  <a:rPr lang="en-US">
                    <a:solidFill>
                      <a:srgbClr val="FF3300"/>
                    </a:solidFill>
                    <a:latin typeface="Calibri" pitchFamily="34" charset="0"/>
                  </a:rPr>
                  <a:t>111</a:t>
                </a:r>
                <a:r>
                  <a:rPr lang="en-US" sz="1200">
                    <a:solidFill>
                      <a:srgbClr val="FF3300"/>
                    </a:solidFill>
                    <a:latin typeface="Calibri" pitchFamily="34" charset="0"/>
                  </a:rPr>
                  <a:t> </a:t>
                </a:r>
                <a:r>
                  <a:rPr lang="en-US">
                    <a:solidFill>
                      <a:srgbClr val="FF3300"/>
                    </a:solidFill>
                    <a:latin typeface="Calibri" pitchFamily="34" charset="0"/>
                  </a:rPr>
                  <a:t>]</a:t>
                </a:r>
              </a:p>
            </p:txBody>
          </p:sp>
          <p:sp>
            <p:nvSpPr>
              <p:cNvPr id="29735" name="Line 84"/>
              <p:cNvSpPr>
                <a:spLocks noChangeShapeType="1"/>
              </p:cNvSpPr>
              <p:nvPr/>
            </p:nvSpPr>
            <p:spPr bwMode="auto">
              <a:xfrm>
                <a:off x="3930" y="2396"/>
                <a:ext cx="69" cy="0"/>
              </a:xfrm>
              <a:prstGeom prst="line">
                <a:avLst/>
              </a:prstGeom>
              <a:noFill/>
              <a:ln w="19050">
                <a:solidFill>
                  <a:srgbClr val="FF3300"/>
                </a:solidFill>
                <a:round/>
                <a:headEnd/>
                <a:tailEnd/>
              </a:ln>
            </p:spPr>
            <p:txBody>
              <a:bodyPr/>
              <a:lstStyle/>
              <a:p>
                <a:endParaRPr lang="en-IN"/>
              </a:p>
            </p:txBody>
          </p:sp>
        </p:grpSp>
        <p:sp>
          <p:nvSpPr>
            <p:cNvPr id="29733" name="Rectangle 86"/>
            <p:cNvSpPr>
              <a:spLocks noChangeArrowheads="1"/>
            </p:cNvSpPr>
            <p:nvPr/>
          </p:nvSpPr>
          <p:spPr bwMode="auto">
            <a:xfrm>
              <a:off x="1398" y="3128"/>
              <a:ext cx="340" cy="288"/>
            </a:xfrm>
            <a:prstGeom prst="rect">
              <a:avLst/>
            </a:prstGeom>
            <a:noFill/>
            <a:ln w="9525">
              <a:noFill/>
              <a:prstDash val="dash"/>
              <a:miter lim="800000"/>
              <a:headEnd/>
              <a:tailEnd/>
            </a:ln>
          </p:spPr>
          <p:txBody>
            <a:bodyPr wrap="none">
              <a:spAutoFit/>
            </a:bodyPr>
            <a:lstStyle/>
            <a:p>
              <a:r>
                <a:rPr lang="en-US">
                  <a:solidFill>
                    <a:srgbClr val="FF3300"/>
                  </a:solidFill>
                  <a:latin typeface="Calibri" pitchFamily="34" charset="0"/>
                </a:rPr>
                <a:t>=&gt;</a:t>
              </a:r>
            </a:p>
          </p:txBody>
        </p:sp>
      </p:grpSp>
      <p:sp>
        <p:nvSpPr>
          <p:cNvPr id="29726" name="Rectangle 89"/>
          <p:cNvSpPr>
            <a:spLocks noChangeArrowheads="1"/>
          </p:cNvSpPr>
          <p:nvPr/>
        </p:nvSpPr>
        <p:spPr bwMode="auto">
          <a:xfrm>
            <a:off x="1028700" y="2343150"/>
            <a:ext cx="1103313" cy="1019175"/>
          </a:xfrm>
          <a:prstGeom prst="rect">
            <a:avLst/>
          </a:prstGeom>
          <a:noFill/>
          <a:ln w="19050">
            <a:solidFill>
              <a:schemeClr val="tx1"/>
            </a:solidFill>
            <a:miter lim="800000"/>
            <a:headEnd/>
            <a:tailEnd/>
          </a:ln>
        </p:spPr>
        <p:txBody>
          <a:bodyPr wrap="none" anchor="ctr"/>
          <a:lstStyle/>
          <a:p>
            <a:endParaRPr lang="en-US">
              <a:latin typeface="Calibri" pitchFamily="34" charset="0"/>
            </a:endParaRPr>
          </a:p>
        </p:txBody>
      </p:sp>
      <p:sp>
        <p:nvSpPr>
          <p:cNvPr id="29727" name="Rectangle 91"/>
          <p:cNvSpPr>
            <a:spLocks noChangeArrowheads="1"/>
          </p:cNvSpPr>
          <p:nvPr/>
        </p:nvSpPr>
        <p:spPr bwMode="auto">
          <a:xfrm>
            <a:off x="1847850" y="1576388"/>
            <a:ext cx="1103313" cy="1019175"/>
          </a:xfrm>
          <a:prstGeom prst="rect">
            <a:avLst/>
          </a:prstGeom>
          <a:noFill/>
          <a:ln w="19050">
            <a:solidFill>
              <a:schemeClr val="tx1"/>
            </a:solidFill>
            <a:prstDash val="sysDot"/>
            <a:miter lim="800000"/>
            <a:headEnd/>
            <a:tailEnd/>
          </a:ln>
        </p:spPr>
        <p:txBody>
          <a:bodyPr wrap="none" anchor="ctr"/>
          <a:lstStyle/>
          <a:p>
            <a:endParaRPr lang="en-US">
              <a:latin typeface="Calibri" pitchFamily="34" charset="0"/>
            </a:endParaRPr>
          </a:p>
        </p:txBody>
      </p:sp>
      <p:sp>
        <p:nvSpPr>
          <p:cNvPr id="29728" name="Line 54"/>
          <p:cNvSpPr>
            <a:spLocks noChangeShapeType="1"/>
          </p:cNvSpPr>
          <p:nvPr/>
        </p:nvSpPr>
        <p:spPr bwMode="auto">
          <a:xfrm flipV="1">
            <a:off x="2549525" y="1951038"/>
            <a:ext cx="0" cy="1020762"/>
          </a:xfrm>
          <a:prstGeom prst="line">
            <a:avLst/>
          </a:prstGeom>
          <a:noFill/>
          <a:ln w="19050">
            <a:solidFill>
              <a:schemeClr val="tx1"/>
            </a:solidFill>
            <a:round/>
            <a:headEnd/>
            <a:tailEnd/>
          </a:ln>
        </p:spPr>
        <p:txBody>
          <a:bodyPr/>
          <a:lstStyle/>
          <a:p>
            <a:endParaRPr lang="en-IN"/>
          </a:p>
        </p:txBody>
      </p:sp>
      <p:sp>
        <p:nvSpPr>
          <p:cNvPr id="29729" name="Line 53"/>
          <p:cNvSpPr>
            <a:spLocks noChangeShapeType="1"/>
          </p:cNvSpPr>
          <p:nvPr/>
        </p:nvSpPr>
        <p:spPr bwMode="auto">
          <a:xfrm>
            <a:off x="1449388" y="1951038"/>
            <a:ext cx="1106487" cy="0"/>
          </a:xfrm>
          <a:prstGeom prst="line">
            <a:avLst/>
          </a:prstGeom>
          <a:noFill/>
          <a:ln w="19050">
            <a:solidFill>
              <a:schemeClr val="tx1"/>
            </a:solidFill>
            <a:round/>
            <a:headEnd/>
            <a:tailEnd/>
          </a:ln>
        </p:spPr>
        <p:txBody>
          <a:bodyPr/>
          <a:lstStyle/>
          <a:p>
            <a:endParaRPr lang="en-IN"/>
          </a:p>
        </p:txBody>
      </p:sp>
      <p:sp>
        <p:nvSpPr>
          <p:cNvPr id="29730" name="Text Box 49"/>
          <p:cNvSpPr txBox="1">
            <a:spLocks noChangeArrowheads="1"/>
          </p:cNvSpPr>
          <p:nvPr/>
        </p:nvSpPr>
        <p:spPr bwMode="auto">
          <a:xfrm>
            <a:off x="3108325" y="2781300"/>
            <a:ext cx="303213" cy="457200"/>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74"/>
                                        </p:tgtEl>
                                        <p:attrNameLst>
                                          <p:attrName>style.visibility</p:attrName>
                                        </p:attrNameLst>
                                      </p:cBhvr>
                                      <p:to>
                                        <p:strVal val="visible"/>
                                      </p:to>
                                    </p:set>
                                    <p:anim calcmode="lin" valueType="num">
                                      <p:cBhvr additive="base">
                                        <p:cTn id="7" dur="500" fill="hold"/>
                                        <p:tgtEl>
                                          <p:spTgt spid="358474"/>
                                        </p:tgtEl>
                                        <p:attrNameLst>
                                          <p:attrName>ppt_x</p:attrName>
                                        </p:attrNameLst>
                                      </p:cBhvr>
                                      <p:tavLst>
                                        <p:tav tm="0">
                                          <p:val>
                                            <p:strVal val="0-#ppt_w/2"/>
                                          </p:val>
                                        </p:tav>
                                        <p:tav tm="100000">
                                          <p:val>
                                            <p:strVal val="#ppt_x"/>
                                          </p:val>
                                        </p:tav>
                                      </p:tavLst>
                                    </p:anim>
                                    <p:anim calcmode="lin" valueType="num">
                                      <p:cBhvr additive="base">
                                        <p:cTn id="8" dur="500" fill="hold"/>
                                        <p:tgtEl>
                                          <p:spTgt spid="358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6"/>
                                        </p:tgtEl>
                                        <p:attrNameLst>
                                          <p:attrName>style.visibility</p:attrName>
                                        </p:attrNameLst>
                                      </p:cBhvr>
                                      <p:to>
                                        <p:strVal val="visible"/>
                                      </p:to>
                                    </p:set>
                                    <p:anim calcmode="lin" valueType="num">
                                      <p:cBhvr additive="base">
                                        <p:cTn id="13" dur="500" fill="hold"/>
                                        <p:tgtEl>
                                          <p:spTgt spid="358436"/>
                                        </p:tgtEl>
                                        <p:attrNameLst>
                                          <p:attrName>ppt_x</p:attrName>
                                        </p:attrNameLst>
                                      </p:cBhvr>
                                      <p:tavLst>
                                        <p:tav tm="0">
                                          <p:val>
                                            <p:strVal val="0-#ppt_w/2"/>
                                          </p:val>
                                        </p:tav>
                                        <p:tav tm="100000">
                                          <p:val>
                                            <p:strVal val="#ppt_x"/>
                                          </p:val>
                                        </p:tav>
                                      </p:tavLst>
                                    </p:anim>
                                    <p:anim calcmode="lin" valueType="num">
                                      <p:cBhvr additive="base">
                                        <p:cTn id="14" dur="500" fill="hold"/>
                                        <p:tgtEl>
                                          <p:spTgt spid="3584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437"/>
                                        </p:tgtEl>
                                        <p:attrNameLst>
                                          <p:attrName>style.visibility</p:attrName>
                                        </p:attrNameLst>
                                      </p:cBhvr>
                                      <p:to>
                                        <p:strVal val="visible"/>
                                      </p:to>
                                    </p:set>
                                    <p:anim calcmode="lin" valueType="num">
                                      <p:cBhvr additive="base">
                                        <p:cTn id="19" dur="500" fill="hold"/>
                                        <p:tgtEl>
                                          <p:spTgt spid="358437"/>
                                        </p:tgtEl>
                                        <p:attrNameLst>
                                          <p:attrName>ppt_x</p:attrName>
                                        </p:attrNameLst>
                                      </p:cBhvr>
                                      <p:tavLst>
                                        <p:tav tm="0">
                                          <p:val>
                                            <p:strVal val="1+#ppt_w/2"/>
                                          </p:val>
                                        </p:tav>
                                        <p:tav tm="100000">
                                          <p:val>
                                            <p:strVal val="#ppt_x"/>
                                          </p:val>
                                        </p:tav>
                                      </p:tavLst>
                                    </p:anim>
                                    <p:anim calcmode="lin" valueType="num">
                                      <p:cBhvr additive="base">
                                        <p:cTn id="20" dur="500" fill="hold"/>
                                        <p:tgtEl>
                                          <p:spTgt spid="3584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38"/>
                                        </p:tgtEl>
                                        <p:attrNameLst>
                                          <p:attrName>style.visibility</p:attrName>
                                        </p:attrNameLst>
                                      </p:cBhvr>
                                      <p:to>
                                        <p:strVal val="visible"/>
                                      </p:to>
                                    </p:set>
                                    <p:anim calcmode="lin" valueType="num">
                                      <p:cBhvr additive="base">
                                        <p:cTn id="25" dur="500" fill="hold"/>
                                        <p:tgtEl>
                                          <p:spTgt spid="358438"/>
                                        </p:tgtEl>
                                        <p:attrNameLst>
                                          <p:attrName>ppt_x</p:attrName>
                                        </p:attrNameLst>
                                      </p:cBhvr>
                                      <p:tavLst>
                                        <p:tav tm="0">
                                          <p:val>
                                            <p:strVal val="1+#ppt_w/2"/>
                                          </p:val>
                                        </p:tav>
                                        <p:tav tm="100000">
                                          <p:val>
                                            <p:strVal val="#ppt_x"/>
                                          </p:val>
                                        </p:tav>
                                      </p:tavLst>
                                    </p:anim>
                                    <p:anim calcmode="lin" valueType="num">
                                      <p:cBhvr additive="base">
                                        <p:cTn id="26" dur="500" fill="hold"/>
                                        <p:tgtEl>
                                          <p:spTgt spid="3584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58475"/>
                                        </p:tgtEl>
                                        <p:attrNameLst>
                                          <p:attrName>style.visibility</p:attrName>
                                        </p:attrNameLst>
                                      </p:cBhvr>
                                      <p:to>
                                        <p:strVal val="visible"/>
                                      </p:to>
                                    </p:set>
                                    <p:anim calcmode="lin" valueType="num">
                                      <p:cBhvr additive="base">
                                        <p:cTn id="35" dur="500" fill="hold"/>
                                        <p:tgtEl>
                                          <p:spTgt spid="358475"/>
                                        </p:tgtEl>
                                        <p:attrNameLst>
                                          <p:attrName>ppt_x</p:attrName>
                                        </p:attrNameLst>
                                      </p:cBhvr>
                                      <p:tavLst>
                                        <p:tav tm="0">
                                          <p:val>
                                            <p:strVal val="#ppt_x"/>
                                          </p:val>
                                        </p:tav>
                                        <p:tav tm="100000">
                                          <p:val>
                                            <p:strVal val="#ppt_x"/>
                                          </p:val>
                                        </p:tav>
                                      </p:tavLst>
                                    </p:anim>
                                    <p:anim calcmode="lin" valueType="num">
                                      <p:cBhvr additive="base">
                                        <p:cTn id="36" dur="500" fill="hold"/>
                                        <p:tgtEl>
                                          <p:spTgt spid="35847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58439"/>
                                        </p:tgtEl>
                                        <p:attrNameLst>
                                          <p:attrName>style.visibility</p:attrName>
                                        </p:attrNameLst>
                                      </p:cBhvr>
                                      <p:to>
                                        <p:strVal val="visible"/>
                                      </p:to>
                                    </p:set>
                                    <p:anim calcmode="lin" valueType="num">
                                      <p:cBhvr additive="base">
                                        <p:cTn id="41" dur="500" fill="hold"/>
                                        <p:tgtEl>
                                          <p:spTgt spid="358439"/>
                                        </p:tgtEl>
                                        <p:attrNameLst>
                                          <p:attrName>ppt_x</p:attrName>
                                        </p:attrNameLst>
                                      </p:cBhvr>
                                      <p:tavLst>
                                        <p:tav tm="0">
                                          <p:val>
                                            <p:strVal val="0-#ppt_w/2"/>
                                          </p:val>
                                        </p:tav>
                                        <p:tav tm="100000">
                                          <p:val>
                                            <p:strVal val="#ppt_x"/>
                                          </p:val>
                                        </p:tav>
                                      </p:tavLst>
                                    </p:anim>
                                    <p:anim calcmode="lin" valueType="num">
                                      <p:cBhvr additive="base">
                                        <p:cTn id="42" dur="500" fill="hold"/>
                                        <p:tgtEl>
                                          <p:spTgt spid="35843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6" grpId="0" autoUpdateAnimBg="0"/>
      <p:bldP spid="358437" grpId="0" autoUpdateAnimBg="0"/>
      <p:bldP spid="358438" grpId="0" autoUpdateAnimBg="0"/>
      <p:bldP spid="358439" grpId="0" autoUpdateAnimBg="0"/>
      <p:bldP spid="358471" grpId="0" animBg="1"/>
      <p:bldP spid="358474" grpId="0" animBg="1"/>
      <p:bldP spid="3584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descr="p_pg52"/>
          <p:cNvPicPr preferRelativeResize="0">
            <a:picLocks noChangeAspect="1" noChangeArrowheads="1"/>
          </p:cNvPicPr>
          <p:nvPr>
            <p:custDataLst>
              <p:tags r:id="rId1"/>
            </p:custDataLst>
          </p:nvPr>
        </p:nvPicPr>
        <p:blipFill>
          <a:blip r:embed="rId4" cstate="print"/>
          <a:srcRect/>
          <a:stretch>
            <a:fillRect/>
          </a:stretch>
        </p:blipFill>
        <p:spPr bwMode="auto">
          <a:xfrm>
            <a:off x="539552" y="692696"/>
            <a:ext cx="5291772" cy="4392488"/>
          </a:xfrm>
          <a:prstGeom prst="rect">
            <a:avLst/>
          </a:prstGeom>
          <a:noFill/>
          <a:ln w="9525">
            <a:noFill/>
            <a:miter lim="800000"/>
            <a:headEnd/>
            <a:tailEnd/>
          </a:ln>
          <a:effectLst/>
        </p:spPr>
      </p:pic>
      <p:sp>
        <p:nvSpPr>
          <p:cNvPr id="212996" name="Rectangle 4" hidden="1"/>
          <p:cNvSpPr>
            <a:spLocks noGrp="1" noChangeArrowheads="1"/>
          </p:cNvSpPr>
          <p:nvPr>
            <p:ph type="title"/>
          </p:nvPr>
        </p:nvSpPr>
        <p:spPr/>
        <p:txBody>
          <a:bodyPr/>
          <a:lstStyle/>
          <a:p>
            <a:r>
              <a:rPr lang="en-US"/>
              <a:t>p_pg52</a:t>
            </a:r>
          </a:p>
        </p:txBody>
      </p:sp>
      <p:pic>
        <p:nvPicPr>
          <p:cNvPr id="117762" name="Picture 2"/>
          <p:cNvPicPr>
            <a:picLocks noChangeAspect="1" noChangeArrowheads="1"/>
          </p:cNvPicPr>
          <p:nvPr/>
        </p:nvPicPr>
        <p:blipFill>
          <a:blip r:embed="rId5" cstate="print"/>
          <a:srcRect/>
          <a:stretch>
            <a:fillRect/>
          </a:stretch>
        </p:blipFill>
        <p:spPr bwMode="auto">
          <a:xfrm>
            <a:off x="0" y="5013176"/>
            <a:ext cx="8820472" cy="170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descr="p_pg53"/>
          <p:cNvPicPr preferRelativeResize="0">
            <a:picLocks noChangeAspect="1" noChangeArrowheads="1"/>
          </p:cNvPicPr>
          <p:nvPr>
            <p:custDataLst>
              <p:tags r:id="rId1"/>
            </p:custDataLst>
          </p:nvPr>
        </p:nvPicPr>
        <p:blipFill>
          <a:blip r:embed="rId4" cstate="print"/>
          <a:srcRect/>
          <a:stretch>
            <a:fillRect/>
          </a:stretch>
        </p:blipFill>
        <p:spPr bwMode="auto">
          <a:xfrm>
            <a:off x="457200" y="673100"/>
            <a:ext cx="8229600" cy="5505450"/>
          </a:xfrm>
          <a:prstGeom prst="rect">
            <a:avLst/>
          </a:prstGeom>
          <a:noFill/>
          <a:ln w="9525">
            <a:noFill/>
            <a:miter lim="800000"/>
            <a:headEnd/>
            <a:tailEnd/>
          </a:ln>
          <a:effectLst/>
        </p:spPr>
      </p:pic>
      <p:sp>
        <p:nvSpPr>
          <p:cNvPr id="215044" name="Rectangle 4" hidden="1"/>
          <p:cNvSpPr>
            <a:spLocks noGrp="1" noChangeArrowheads="1"/>
          </p:cNvSpPr>
          <p:nvPr>
            <p:ph type="title"/>
          </p:nvPr>
        </p:nvSpPr>
        <p:spPr/>
        <p:txBody>
          <a:bodyPr/>
          <a:lstStyle/>
          <a:p>
            <a:r>
              <a:rPr lang="en-US"/>
              <a:t>p_pg53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descr="f06_03_pg52"/>
          <p:cNvPicPr preferRelativeResize="0">
            <a:picLocks noChangeAspect="1" noChangeArrowheads="1"/>
          </p:cNvPicPr>
          <p:nvPr>
            <p:custDataLst>
              <p:tags r:id="rId1"/>
            </p:custDataLst>
          </p:nvPr>
        </p:nvPicPr>
        <p:blipFill>
          <a:blip r:embed="rId5" cstate="print"/>
          <a:srcRect/>
          <a:stretch>
            <a:fillRect/>
          </a:stretch>
        </p:blipFill>
        <p:spPr bwMode="auto">
          <a:xfrm>
            <a:off x="1943100" y="342900"/>
            <a:ext cx="5267325" cy="6172200"/>
          </a:xfrm>
          <a:prstGeom prst="rect">
            <a:avLst/>
          </a:prstGeom>
          <a:noFill/>
          <a:ln w="9525">
            <a:noFill/>
            <a:miter lim="800000"/>
            <a:headEnd/>
            <a:tailEnd/>
          </a:ln>
          <a:effectLst/>
        </p:spPr>
      </p:pic>
      <p:sp>
        <p:nvSpPr>
          <p:cNvPr id="172035" name="Text Box 3"/>
          <p:cNvSpPr txBox="1">
            <a:spLocks noChangeArrowheads="1"/>
          </p:cNvSpPr>
          <p:nvPr>
            <p:custDataLst>
              <p:tags r:id="rId2"/>
            </p:custDataLst>
          </p:nvPr>
        </p:nvSpPr>
        <p:spPr bwMode="auto">
          <a:xfrm>
            <a:off x="3875088" y="6550025"/>
            <a:ext cx="1401762" cy="336550"/>
          </a:xfrm>
          <a:prstGeom prst="rect">
            <a:avLst/>
          </a:prstGeom>
          <a:noFill/>
          <a:ln w="9525">
            <a:noFill/>
            <a:miter lim="800000"/>
            <a:headEnd/>
            <a:tailEnd/>
          </a:ln>
          <a:effectLst/>
        </p:spPr>
        <p:txBody>
          <a:bodyPr wrap="none">
            <a:spAutoFit/>
          </a:bodyPr>
          <a:lstStyle/>
          <a:p>
            <a:pPr algn="ctr"/>
            <a:r>
              <a:rPr lang="en-US" sz="1600" b="1"/>
              <a:t>f04_03_pg46</a:t>
            </a:r>
          </a:p>
        </p:txBody>
      </p:sp>
      <p:sp>
        <p:nvSpPr>
          <p:cNvPr id="172036" name="Rectangle 4" hidden="1"/>
          <p:cNvSpPr>
            <a:spLocks noGrp="1" noChangeArrowheads="1"/>
          </p:cNvSpPr>
          <p:nvPr>
            <p:ph type="title"/>
          </p:nvPr>
        </p:nvSpPr>
        <p:spPr/>
        <p:txBody>
          <a:bodyPr/>
          <a:lstStyle/>
          <a:p>
            <a:r>
              <a:rPr lang="en-US"/>
              <a:t>f06_03_pg52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85800" y="381000"/>
            <a:ext cx="7772400" cy="1143000"/>
          </a:xfrm>
        </p:spPr>
        <p:txBody>
          <a:bodyPr/>
          <a:lstStyle/>
          <a:p>
            <a:pPr eaLnBrk="1" hangingPunct="1"/>
            <a:r>
              <a:rPr lang="en-US" smtClean="0"/>
              <a:t>Miller Indices - Directions</a:t>
            </a:r>
          </a:p>
        </p:txBody>
      </p:sp>
      <p:grpSp>
        <p:nvGrpSpPr>
          <p:cNvPr id="2" name="Group 3"/>
          <p:cNvGrpSpPr>
            <a:grpSpLocks/>
          </p:cNvGrpSpPr>
          <p:nvPr/>
        </p:nvGrpSpPr>
        <p:grpSpPr bwMode="auto">
          <a:xfrm>
            <a:off x="1600200" y="1676400"/>
            <a:ext cx="5486400" cy="4572000"/>
            <a:chOff x="1200" y="864"/>
            <a:chExt cx="3456" cy="2880"/>
          </a:xfrm>
        </p:grpSpPr>
        <p:sp>
          <p:nvSpPr>
            <p:cNvPr id="3107" name="Freeform 4"/>
            <p:cNvSpPr>
              <a:spLocks/>
            </p:cNvSpPr>
            <p:nvPr/>
          </p:nvSpPr>
          <p:spPr bwMode="auto">
            <a:xfrm>
              <a:off x="1200" y="864"/>
              <a:ext cx="3456" cy="576"/>
            </a:xfrm>
            <a:custGeom>
              <a:avLst/>
              <a:gdLst>
                <a:gd name="T0" fmla="*/ 0 w 3456"/>
                <a:gd name="T1" fmla="*/ 576 h 576"/>
                <a:gd name="T2" fmla="*/ 2304 w 3456"/>
                <a:gd name="T3" fmla="*/ 576 h 576"/>
                <a:gd name="T4" fmla="*/ 3456 w 3456"/>
                <a:gd name="T5" fmla="*/ 0 h 576"/>
                <a:gd name="T6" fmla="*/ 1152 w 3456"/>
                <a:gd name="T7" fmla="*/ 0 h 576"/>
                <a:gd name="T8" fmla="*/ 0 w 3456"/>
                <a:gd name="T9" fmla="*/ 576 h 576"/>
                <a:gd name="T10" fmla="*/ 0 60000 65536"/>
                <a:gd name="T11" fmla="*/ 0 60000 65536"/>
                <a:gd name="T12" fmla="*/ 0 60000 65536"/>
                <a:gd name="T13" fmla="*/ 0 60000 65536"/>
                <a:gd name="T14" fmla="*/ 0 60000 65536"/>
                <a:gd name="T15" fmla="*/ 0 w 3456"/>
                <a:gd name="T16" fmla="*/ 0 h 576"/>
                <a:gd name="T17" fmla="*/ 3456 w 3456"/>
                <a:gd name="T18" fmla="*/ 576 h 576"/>
              </a:gdLst>
              <a:ahLst/>
              <a:cxnLst>
                <a:cxn ang="T10">
                  <a:pos x="T0" y="T1"/>
                </a:cxn>
                <a:cxn ang="T11">
                  <a:pos x="T2" y="T3"/>
                </a:cxn>
                <a:cxn ang="T12">
                  <a:pos x="T4" y="T5"/>
                </a:cxn>
                <a:cxn ang="T13">
                  <a:pos x="T6" y="T7"/>
                </a:cxn>
                <a:cxn ang="T14">
                  <a:pos x="T8" y="T9"/>
                </a:cxn>
              </a:cxnLst>
              <a:rect l="T15" t="T16" r="T17" b="T18"/>
              <a:pathLst>
                <a:path w="3456" h="576">
                  <a:moveTo>
                    <a:pt x="0" y="576"/>
                  </a:moveTo>
                  <a:lnTo>
                    <a:pt x="2304" y="576"/>
                  </a:lnTo>
                  <a:lnTo>
                    <a:pt x="3456" y="0"/>
                  </a:lnTo>
                  <a:lnTo>
                    <a:pt x="1152" y="0"/>
                  </a:lnTo>
                  <a:lnTo>
                    <a:pt x="0" y="576"/>
                  </a:lnTo>
                  <a:close/>
                </a:path>
              </a:pathLst>
            </a:custGeom>
            <a:noFill/>
            <a:ln w="9525">
              <a:solidFill>
                <a:schemeClr val="tx1"/>
              </a:solidFill>
              <a:round/>
              <a:headEnd/>
              <a:tailEnd/>
            </a:ln>
          </p:spPr>
          <p:txBody>
            <a:bodyPr wrap="none" anchor="ctr"/>
            <a:lstStyle/>
            <a:p>
              <a:endParaRPr lang="en-US">
                <a:latin typeface="Calibri" pitchFamily="34" charset="0"/>
              </a:endParaRPr>
            </a:p>
          </p:txBody>
        </p:sp>
        <p:sp>
          <p:nvSpPr>
            <p:cNvPr id="3108" name="Freeform 5"/>
            <p:cNvSpPr>
              <a:spLocks/>
            </p:cNvSpPr>
            <p:nvPr/>
          </p:nvSpPr>
          <p:spPr bwMode="auto">
            <a:xfrm>
              <a:off x="1200" y="3168"/>
              <a:ext cx="3456" cy="576"/>
            </a:xfrm>
            <a:custGeom>
              <a:avLst/>
              <a:gdLst>
                <a:gd name="T0" fmla="*/ 0 w 3456"/>
                <a:gd name="T1" fmla="*/ 576 h 576"/>
                <a:gd name="T2" fmla="*/ 2304 w 3456"/>
                <a:gd name="T3" fmla="*/ 576 h 576"/>
                <a:gd name="T4" fmla="*/ 3456 w 3456"/>
                <a:gd name="T5" fmla="*/ 0 h 576"/>
                <a:gd name="T6" fmla="*/ 1152 w 3456"/>
                <a:gd name="T7" fmla="*/ 0 h 576"/>
                <a:gd name="T8" fmla="*/ 0 w 3456"/>
                <a:gd name="T9" fmla="*/ 576 h 576"/>
                <a:gd name="T10" fmla="*/ 0 60000 65536"/>
                <a:gd name="T11" fmla="*/ 0 60000 65536"/>
                <a:gd name="T12" fmla="*/ 0 60000 65536"/>
                <a:gd name="T13" fmla="*/ 0 60000 65536"/>
                <a:gd name="T14" fmla="*/ 0 60000 65536"/>
                <a:gd name="T15" fmla="*/ 0 w 3456"/>
                <a:gd name="T16" fmla="*/ 0 h 576"/>
                <a:gd name="T17" fmla="*/ 3456 w 3456"/>
                <a:gd name="T18" fmla="*/ 576 h 576"/>
              </a:gdLst>
              <a:ahLst/>
              <a:cxnLst>
                <a:cxn ang="T10">
                  <a:pos x="T0" y="T1"/>
                </a:cxn>
                <a:cxn ang="T11">
                  <a:pos x="T2" y="T3"/>
                </a:cxn>
                <a:cxn ang="T12">
                  <a:pos x="T4" y="T5"/>
                </a:cxn>
                <a:cxn ang="T13">
                  <a:pos x="T6" y="T7"/>
                </a:cxn>
                <a:cxn ang="T14">
                  <a:pos x="T8" y="T9"/>
                </a:cxn>
              </a:cxnLst>
              <a:rect l="T15" t="T16" r="T17" b="T18"/>
              <a:pathLst>
                <a:path w="3456" h="576">
                  <a:moveTo>
                    <a:pt x="0" y="576"/>
                  </a:moveTo>
                  <a:lnTo>
                    <a:pt x="2304" y="576"/>
                  </a:lnTo>
                  <a:lnTo>
                    <a:pt x="3456" y="0"/>
                  </a:lnTo>
                  <a:lnTo>
                    <a:pt x="1152" y="0"/>
                  </a:lnTo>
                  <a:lnTo>
                    <a:pt x="0" y="576"/>
                  </a:lnTo>
                  <a:close/>
                </a:path>
              </a:pathLst>
            </a:custGeom>
            <a:noFill/>
            <a:ln w="9525">
              <a:solidFill>
                <a:schemeClr val="tx1"/>
              </a:solidFill>
              <a:round/>
              <a:headEnd/>
              <a:tailEnd/>
            </a:ln>
          </p:spPr>
          <p:txBody>
            <a:bodyPr wrap="none" anchor="ctr"/>
            <a:lstStyle/>
            <a:p>
              <a:endParaRPr lang="en-US">
                <a:latin typeface="Calibri" pitchFamily="34" charset="0"/>
              </a:endParaRPr>
            </a:p>
          </p:txBody>
        </p:sp>
        <p:sp>
          <p:nvSpPr>
            <p:cNvPr id="3109" name="Line 6"/>
            <p:cNvSpPr>
              <a:spLocks noChangeShapeType="1"/>
            </p:cNvSpPr>
            <p:nvPr/>
          </p:nvSpPr>
          <p:spPr bwMode="auto">
            <a:xfrm>
              <a:off x="1200" y="1440"/>
              <a:ext cx="0" cy="2304"/>
            </a:xfrm>
            <a:prstGeom prst="line">
              <a:avLst/>
            </a:prstGeom>
            <a:noFill/>
            <a:ln w="9525">
              <a:solidFill>
                <a:schemeClr val="tx1"/>
              </a:solidFill>
              <a:round/>
              <a:headEnd/>
              <a:tailEnd/>
            </a:ln>
          </p:spPr>
          <p:txBody>
            <a:bodyPr wrap="none" anchor="ctr"/>
            <a:lstStyle/>
            <a:p>
              <a:endParaRPr lang="en-IN"/>
            </a:p>
          </p:txBody>
        </p:sp>
        <p:sp>
          <p:nvSpPr>
            <p:cNvPr id="3110" name="Line 7"/>
            <p:cNvSpPr>
              <a:spLocks noChangeShapeType="1"/>
            </p:cNvSpPr>
            <p:nvPr/>
          </p:nvSpPr>
          <p:spPr bwMode="auto">
            <a:xfrm>
              <a:off x="3504" y="1440"/>
              <a:ext cx="0" cy="2304"/>
            </a:xfrm>
            <a:prstGeom prst="line">
              <a:avLst/>
            </a:prstGeom>
            <a:noFill/>
            <a:ln w="9525">
              <a:solidFill>
                <a:schemeClr val="tx1"/>
              </a:solidFill>
              <a:round/>
              <a:headEnd/>
              <a:tailEnd/>
            </a:ln>
          </p:spPr>
          <p:txBody>
            <a:bodyPr wrap="none" anchor="ctr"/>
            <a:lstStyle/>
            <a:p>
              <a:endParaRPr lang="en-IN"/>
            </a:p>
          </p:txBody>
        </p:sp>
        <p:sp>
          <p:nvSpPr>
            <p:cNvPr id="3111" name="Line 8"/>
            <p:cNvSpPr>
              <a:spLocks noChangeShapeType="1"/>
            </p:cNvSpPr>
            <p:nvPr/>
          </p:nvSpPr>
          <p:spPr bwMode="auto">
            <a:xfrm>
              <a:off x="4656" y="864"/>
              <a:ext cx="0" cy="2304"/>
            </a:xfrm>
            <a:prstGeom prst="line">
              <a:avLst/>
            </a:prstGeom>
            <a:noFill/>
            <a:ln w="9525">
              <a:solidFill>
                <a:schemeClr val="tx1"/>
              </a:solidFill>
              <a:round/>
              <a:headEnd/>
              <a:tailEnd/>
            </a:ln>
          </p:spPr>
          <p:txBody>
            <a:bodyPr wrap="none" anchor="ctr"/>
            <a:lstStyle/>
            <a:p>
              <a:endParaRPr lang="en-IN"/>
            </a:p>
          </p:txBody>
        </p:sp>
        <p:sp>
          <p:nvSpPr>
            <p:cNvPr id="3112" name="Line 9"/>
            <p:cNvSpPr>
              <a:spLocks noChangeShapeType="1"/>
            </p:cNvSpPr>
            <p:nvPr/>
          </p:nvSpPr>
          <p:spPr bwMode="auto">
            <a:xfrm>
              <a:off x="2352" y="864"/>
              <a:ext cx="0" cy="2304"/>
            </a:xfrm>
            <a:prstGeom prst="line">
              <a:avLst/>
            </a:prstGeom>
            <a:noFill/>
            <a:ln w="9525">
              <a:solidFill>
                <a:schemeClr val="tx1"/>
              </a:solidFill>
              <a:round/>
              <a:headEnd/>
              <a:tailEnd/>
            </a:ln>
          </p:spPr>
          <p:txBody>
            <a:bodyPr wrap="none" anchor="ctr"/>
            <a:lstStyle/>
            <a:p>
              <a:endParaRPr lang="en-IN"/>
            </a:p>
          </p:txBody>
        </p:sp>
      </p:grpSp>
      <p:grpSp>
        <p:nvGrpSpPr>
          <p:cNvPr id="3" name="Group 10"/>
          <p:cNvGrpSpPr>
            <a:grpSpLocks/>
          </p:cNvGrpSpPr>
          <p:nvPr/>
        </p:nvGrpSpPr>
        <p:grpSpPr bwMode="auto">
          <a:xfrm>
            <a:off x="838200" y="1371600"/>
            <a:ext cx="1146175" cy="977900"/>
            <a:chOff x="1296" y="412"/>
            <a:chExt cx="722" cy="616"/>
          </a:xfrm>
        </p:grpSpPr>
        <p:sp>
          <p:nvSpPr>
            <p:cNvPr id="3101" name="Line 11"/>
            <p:cNvSpPr>
              <a:spLocks noChangeShapeType="1"/>
            </p:cNvSpPr>
            <p:nvPr/>
          </p:nvSpPr>
          <p:spPr bwMode="auto">
            <a:xfrm flipH="1">
              <a:off x="1440" y="816"/>
              <a:ext cx="192" cy="96"/>
            </a:xfrm>
            <a:prstGeom prst="line">
              <a:avLst/>
            </a:prstGeom>
            <a:noFill/>
            <a:ln w="12700">
              <a:solidFill>
                <a:schemeClr val="tx1"/>
              </a:solidFill>
              <a:round/>
              <a:headEnd/>
              <a:tailEnd type="triangle" w="med" len="med"/>
            </a:ln>
          </p:spPr>
          <p:txBody>
            <a:bodyPr wrap="none" anchor="ctr"/>
            <a:lstStyle/>
            <a:p>
              <a:endParaRPr lang="en-IN"/>
            </a:p>
          </p:txBody>
        </p:sp>
        <p:sp>
          <p:nvSpPr>
            <p:cNvPr id="3102" name="Line 12"/>
            <p:cNvSpPr>
              <a:spLocks noChangeShapeType="1"/>
            </p:cNvSpPr>
            <p:nvPr/>
          </p:nvSpPr>
          <p:spPr bwMode="auto">
            <a:xfrm flipV="1">
              <a:off x="1632" y="576"/>
              <a:ext cx="0" cy="240"/>
            </a:xfrm>
            <a:prstGeom prst="line">
              <a:avLst/>
            </a:prstGeom>
            <a:noFill/>
            <a:ln w="12700">
              <a:solidFill>
                <a:schemeClr val="tx1"/>
              </a:solidFill>
              <a:round/>
              <a:headEnd/>
              <a:tailEnd type="triangle" w="med" len="med"/>
            </a:ln>
          </p:spPr>
          <p:txBody>
            <a:bodyPr wrap="none" anchor="ctr"/>
            <a:lstStyle/>
            <a:p>
              <a:endParaRPr lang="en-IN"/>
            </a:p>
          </p:txBody>
        </p:sp>
        <p:sp>
          <p:nvSpPr>
            <p:cNvPr id="3103" name="Line 13"/>
            <p:cNvSpPr>
              <a:spLocks noChangeShapeType="1"/>
            </p:cNvSpPr>
            <p:nvPr/>
          </p:nvSpPr>
          <p:spPr bwMode="auto">
            <a:xfrm>
              <a:off x="1632" y="816"/>
              <a:ext cx="240" cy="0"/>
            </a:xfrm>
            <a:prstGeom prst="line">
              <a:avLst/>
            </a:prstGeom>
            <a:noFill/>
            <a:ln w="12700">
              <a:solidFill>
                <a:schemeClr val="tx1"/>
              </a:solidFill>
              <a:round/>
              <a:headEnd/>
              <a:tailEnd type="triangle" w="med" len="med"/>
            </a:ln>
          </p:spPr>
          <p:txBody>
            <a:bodyPr wrap="none" anchor="ctr"/>
            <a:lstStyle/>
            <a:p>
              <a:endParaRPr lang="en-IN"/>
            </a:p>
          </p:txBody>
        </p:sp>
        <p:sp>
          <p:nvSpPr>
            <p:cNvPr id="3104" name="Text Box 14" descr="20%"/>
            <p:cNvSpPr txBox="1">
              <a:spLocks noChangeArrowheads="1"/>
            </p:cNvSpPr>
            <p:nvPr/>
          </p:nvSpPr>
          <p:spPr bwMode="auto">
            <a:xfrm>
              <a:off x="1824" y="710"/>
              <a:ext cx="194" cy="212"/>
            </a:xfrm>
            <a:prstGeom prst="rect">
              <a:avLst/>
            </a:prstGeom>
            <a:noFill/>
            <a:ln w="9525">
              <a:noFill/>
              <a:miter lim="800000"/>
              <a:headEnd/>
              <a:tailEnd/>
            </a:ln>
          </p:spPr>
          <p:txBody>
            <a:bodyPr wrap="none" anchor="ctr">
              <a:spAutoFit/>
            </a:bodyPr>
            <a:lstStyle/>
            <a:p>
              <a:r>
                <a:rPr lang="en-US" sz="1600"/>
                <a:t>b</a:t>
              </a:r>
            </a:p>
          </p:txBody>
        </p:sp>
        <p:sp>
          <p:nvSpPr>
            <p:cNvPr id="3105" name="Text Box 15" descr="20%"/>
            <p:cNvSpPr txBox="1">
              <a:spLocks noChangeArrowheads="1"/>
            </p:cNvSpPr>
            <p:nvPr/>
          </p:nvSpPr>
          <p:spPr bwMode="auto">
            <a:xfrm>
              <a:off x="1296" y="816"/>
              <a:ext cx="187" cy="212"/>
            </a:xfrm>
            <a:prstGeom prst="rect">
              <a:avLst/>
            </a:prstGeom>
            <a:noFill/>
            <a:ln w="9525">
              <a:noFill/>
              <a:miter lim="800000"/>
              <a:headEnd/>
              <a:tailEnd/>
            </a:ln>
          </p:spPr>
          <p:txBody>
            <a:bodyPr wrap="none" anchor="ctr">
              <a:spAutoFit/>
            </a:bodyPr>
            <a:lstStyle/>
            <a:p>
              <a:r>
                <a:rPr lang="en-US" sz="1600"/>
                <a:t>a</a:t>
              </a:r>
            </a:p>
          </p:txBody>
        </p:sp>
        <p:sp>
          <p:nvSpPr>
            <p:cNvPr id="3106" name="Text Box 16" descr="20%"/>
            <p:cNvSpPr txBox="1">
              <a:spLocks noChangeArrowheads="1"/>
            </p:cNvSpPr>
            <p:nvPr/>
          </p:nvSpPr>
          <p:spPr bwMode="auto">
            <a:xfrm>
              <a:off x="1541" y="412"/>
              <a:ext cx="187" cy="212"/>
            </a:xfrm>
            <a:prstGeom prst="rect">
              <a:avLst/>
            </a:prstGeom>
            <a:noFill/>
            <a:ln w="9525">
              <a:noFill/>
              <a:miter lim="800000"/>
              <a:headEnd/>
              <a:tailEnd/>
            </a:ln>
          </p:spPr>
          <p:txBody>
            <a:bodyPr wrap="none" anchor="ctr">
              <a:spAutoFit/>
            </a:bodyPr>
            <a:lstStyle/>
            <a:p>
              <a:r>
                <a:rPr lang="en-US" sz="1600"/>
                <a:t>c</a:t>
              </a:r>
            </a:p>
          </p:txBody>
        </p:sp>
      </p:grpSp>
      <p:sp>
        <p:nvSpPr>
          <p:cNvPr id="3079" name="Line 17"/>
          <p:cNvSpPr>
            <a:spLocks noChangeShapeType="1"/>
          </p:cNvSpPr>
          <p:nvPr/>
        </p:nvSpPr>
        <p:spPr bwMode="auto">
          <a:xfrm flipH="1">
            <a:off x="1600200" y="5334000"/>
            <a:ext cx="1828800" cy="91440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0" name="Line 18"/>
          <p:cNvSpPr>
            <a:spLocks noChangeShapeType="1"/>
          </p:cNvSpPr>
          <p:nvPr/>
        </p:nvSpPr>
        <p:spPr bwMode="auto">
          <a:xfrm flipV="1">
            <a:off x="1600200" y="6248400"/>
            <a:ext cx="914400" cy="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1" name="Line 20"/>
          <p:cNvSpPr>
            <a:spLocks noChangeShapeType="1"/>
          </p:cNvSpPr>
          <p:nvPr/>
        </p:nvSpPr>
        <p:spPr bwMode="auto">
          <a:xfrm flipH="1" flipV="1">
            <a:off x="2438400" y="4495800"/>
            <a:ext cx="0" cy="175260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2" name="Line 24"/>
          <p:cNvSpPr>
            <a:spLocks noChangeShapeType="1"/>
          </p:cNvSpPr>
          <p:nvPr/>
        </p:nvSpPr>
        <p:spPr bwMode="auto">
          <a:xfrm flipH="1" flipV="1">
            <a:off x="2438400" y="4495800"/>
            <a:ext cx="990600" cy="838200"/>
          </a:xfrm>
          <a:prstGeom prst="line">
            <a:avLst/>
          </a:prstGeom>
          <a:noFill/>
          <a:ln w="25400">
            <a:solidFill>
              <a:schemeClr val="tx1"/>
            </a:solidFill>
            <a:round/>
            <a:headEnd/>
            <a:tailEnd type="triangle" w="med" len="med"/>
          </a:ln>
        </p:spPr>
        <p:txBody>
          <a:bodyPr wrap="none" anchor="ctr"/>
          <a:lstStyle/>
          <a:p>
            <a:endParaRPr lang="en-IN"/>
          </a:p>
        </p:txBody>
      </p:sp>
      <p:sp>
        <p:nvSpPr>
          <p:cNvPr id="3083" name="Text Box 25"/>
          <p:cNvSpPr txBox="1">
            <a:spLocks noChangeArrowheads="1"/>
          </p:cNvSpPr>
          <p:nvPr/>
        </p:nvSpPr>
        <p:spPr bwMode="auto">
          <a:xfrm>
            <a:off x="2057400" y="5410200"/>
            <a:ext cx="354013" cy="457200"/>
          </a:xfrm>
          <a:prstGeom prst="rect">
            <a:avLst/>
          </a:prstGeom>
          <a:noFill/>
          <a:ln w="12700">
            <a:noFill/>
            <a:miter lim="800000"/>
            <a:headEnd/>
            <a:tailEnd/>
          </a:ln>
        </p:spPr>
        <p:txBody>
          <a:bodyPr wrap="none" anchor="ctr">
            <a:spAutoFit/>
          </a:bodyPr>
          <a:lstStyle/>
          <a:p>
            <a:r>
              <a:rPr lang="en-US"/>
              <a:t>1</a:t>
            </a:r>
          </a:p>
        </p:txBody>
      </p:sp>
      <p:sp>
        <p:nvSpPr>
          <p:cNvPr id="3084" name="Text Box 26"/>
          <p:cNvSpPr txBox="1">
            <a:spLocks noChangeArrowheads="1"/>
          </p:cNvSpPr>
          <p:nvPr/>
        </p:nvSpPr>
        <p:spPr bwMode="auto">
          <a:xfrm>
            <a:off x="1676400" y="6400800"/>
            <a:ext cx="608013" cy="457200"/>
          </a:xfrm>
          <a:prstGeom prst="rect">
            <a:avLst/>
          </a:prstGeom>
          <a:noFill/>
          <a:ln w="12700">
            <a:noFill/>
            <a:miter lim="800000"/>
            <a:headEnd/>
            <a:tailEnd/>
          </a:ln>
        </p:spPr>
        <p:txBody>
          <a:bodyPr wrap="none" anchor="ctr">
            <a:spAutoFit/>
          </a:bodyPr>
          <a:lstStyle/>
          <a:p>
            <a:r>
              <a:rPr lang="en-US"/>
              <a:t>1/4</a:t>
            </a:r>
          </a:p>
        </p:txBody>
      </p:sp>
      <p:sp>
        <p:nvSpPr>
          <p:cNvPr id="3085" name="Text Box 27"/>
          <p:cNvSpPr txBox="1">
            <a:spLocks noChangeArrowheads="1"/>
          </p:cNvSpPr>
          <p:nvPr/>
        </p:nvSpPr>
        <p:spPr bwMode="auto">
          <a:xfrm>
            <a:off x="2438400" y="4953000"/>
            <a:ext cx="608013" cy="457200"/>
          </a:xfrm>
          <a:prstGeom prst="rect">
            <a:avLst/>
          </a:prstGeom>
          <a:noFill/>
          <a:ln w="12700">
            <a:noFill/>
            <a:miter lim="800000"/>
            <a:headEnd/>
            <a:tailEnd/>
          </a:ln>
        </p:spPr>
        <p:txBody>
          <a:bodyPr wrap="none" anchor="ctr">
            <a:spAutoFit/>
          </a:bodyPr>
          <a:lstStyle/>
          <a:p>
            <a:r>
              <a:rPr lang="en-US"/>
              <a:t>1/2</a:t>
            </a:r>
          </a:p>
        </p:txBody>
      </p:sp>
      <p:sp>
        <p:nvSpPr>
          <p:cNvPr id="3086" name="Line 29"/>
          <p:cNvSpPr>
            <a:spLocks noChangeShapeType="1"/>
          </p:cNvSpPr>
          <p:nvPr/>
        </p:nvSpPr>
        <p:spPr bwMode="auto">
          <a:xfrm flipH="1">
            <a:off x="6172200" y="1676400"/>
            <a:ext cx="914400" cy="45720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7" name="Line 30"/>
          <p:cNvSpPr>
            <a:spLocks noChangeShapeType="1"/>
          </p:cNvSpPr>
          <p:nvPr/>
        </p:nvSpPr>
        <p:spPr bwMode="auto">
          <a:xfrm flipH="1">
            <a:off x="2514600" y="2133600"/>
            <a:ext cx="3657600" cy="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8" name="Line 31"/>
          <p:cNvSpPr>
            <a:spLocks noChangeShapeType="1"/>
          </p:cNvSpPr>
          <p:nvPr/>
        </p:nvSpPr>
        <p:spPr bwMode="auto">
          <a:xfrm>
            <a:off x="2514600" y="2133600"/>
            <a:ext cx="0" cy="1295400"/>
          </a:xfrm>
          <a:prstGeom prst="line">
            <a:avLst/>
          </a:prstGeom>
          <a:noFill/>
          <a:ln w="19050">
            <a:solidFill>
              <a:schemeClr val="tx1"/>
            </a:solidFill>
            <a:prstDash val="sysDot"/>
            <a:round/>
            <a:headEnd/>
            <a:tailEnd type="triangle" w="med" len="med"/>
          </a:ln>
        </p:spPr>
        <p:txBody>
          <a:bodyPr wrap="none" anchor="ctr"/>
          <a:lstStyle/>
          <a:p>
            <a:endParaRPr lang="en-IN"/>
          </a:p>
        </p:txBody>
      </p:sp>
      <p:sp>
        <p:nvSpPr>
          <p:cNvPr id="3089" name="Line 32"/>
          <p:cNvSpPr>
            <a:spLocks noChangeShapeType="1"/>
          </p:cNvSpPr>
          <p:nvPr/>
        </p:nvSpPr>
        <p:spPr bwMode="auto">
          <a:xfrm flipH="1">
            <a:off x="2514600" y="1676400"/>
            <a:ext cx="4572000" cy="1752600"/>
          </a:xfrm>
          <a:prstGeom prst="line">
            <a:avLst/>
          </a:prstGeom>
          <a:noFill/>
          <a:ln w="25400">
            <a:solidFill>
              <a:schemeClr val="tx1"/>
            </a:solidFill>
            <a:round/>
            <a:headEnd/>
            <a:tailEnd type="triangle" w="med" len="med"/>
          </a:ln>
        </p:spPr>
        <p:txBody>
          <a:bodyPr wrap="none" anchor="ctr"/>
          <a:lstStyle/>
          <a:p>
            <a:endParaRPr lang="en-IN"/>
          </a:p>
        </p:txBody>
      </p:sp>
      <p:sp>
        <p:nvSpPr>
          <p:cNvPr id="3090" name="Text Box 33"/>
          <p:cNvSpPr txBox="1">
            <a:spLocks noChangeArrowheads="1"/>
          </p:cNvSpPr>
          <p:nvPr/>
        </p:nvSpPr>
        <p:spPr bwMode="auto">
          <a:xfrm>
            <a:off x="1828800" y="2667000"/>
            <a:ext cx="709613" cy="457200"/>
          </a:xfrm>
          <a:prstGeom prst="rect">
            <a:avLst/>
          </a:prstGeom>
          <a:noFill/>
          <a:ln w="12700">
            <a:noFill/>
            <a:miter lim="800000"/>
            <a:headEnd/>
            <a:tailEnd/>
          </a:ln>
        </p:spPr>
        <p:txBody>
          <a:bodyPr wrap="none" anchor="ctr">
            <a:spAutoFit/>
          </a:bodyPr>
          <a:lstStyle/>
          <a:p>
            <a:r>
              <a:rPr lang="en-US"/>
              <a:t>-1/3</a:t>
            </a:r>
          </a:p>
        </p:txBody>
      </p:sp>
      <p:sp>
        <p:nvSpPr>
          <p:cNvPr id="3091" name="Text Box 34"/>
          <p:cNvSpPr txBox="1">
            <a:spLocks noChangeArrowheads="1"/>
          </p:cNvSpPr>
          <p:nvPr/>
        </p:nvSpPr>
        <p:spPr bwMode="auto">
          <a:xfrm>
            <a:off x="6553200" y="1828800"/>
            <a:ext cx="608013" cy="457200"/>
          </a:xfrm>
          <a:prstGeom prst="rect">
            <a:avLst/>
          </a:prstGeom>
          <a:noFill/>
          <a:ln w="12700">
            <a:noFill/>
            <a:miter lim="800000"/>
            <a:headEnd/>
            <a:tailEnd/>
          </a:ln>
        </p:spPr>
        <p:txBody>
          <a:bodyPr wrap="none" anchor="ctr">
            <a:spAutoFit/>
          </a:bodyPr>
          <a:lstStyle/>
          <a:p>
            <a:r>
              <a:rPr lang="en-US"/>
              <a:t>1/2</a:t>
            </a:r>
          </a:p>
        </p:txBody>
      </p:sp>
      <p:sp>
        <p:nvSpPr>
          <p:cNvPr id="3092" name="Text Box 35"/>
          <p:cNvSpPr txBox="1">
            <a:spLocks noChangeArrowheads="1"/>
          </p:cNvSpPr>
          <p:nvPr/>
        </p:nvSpPr>
        <p:spPr bwMode="auto">
          <a:xfrm>
            <a:off x="4368800" y="1752600"/>
            <a:ext cx="455613" cy="457200"/>
          </a:xfrm>
          <a:prstGeom prst="rect">
            <a:avLst/>
          </a:prstGeom>
          <a:noFill/>
          <a:ln w="12700">
            <a:noFill/>
            <a:miter lim="800000"/>
            <a:headEnd/>
            <a:tailEnd/>
          </a:ln>
        </p:spPr>
        <p:txBody>
          <a:bodyPr wrap="none" anchor="ctr">
            <a:spAutoFit/>
          </a:bodyPr>
          <a:lstStyle/>
          <a:p>
            <a:r>
              <a:rPr lang="en-US"/>
              <a:t>-1</a:t>
            </a:r>
          </a:p>
        </p:txBody>
      </p:sp>
      <p:sp>
        <p:nvSpPr>
          <p:cNvPr id="3093" name="Text Box 36"/>
          <p:cNvSpPr txBox="1">
            <a:spLocks noChangeArrowheads="1"/>
          </p:cNvSpPr>
          <p:nvPr/>
        </p:nvSpPr>
        <p:spPr bwMode="auto">
          <a:xfrm>
            <a:off x="3048000" y="5486400"/>
            <a:ext cx="325438" cy="701675"/>
          </a:xfrm>
          <a:prstGeom prst="rect">
            <a:avLst/>
          </a:prstGeom>
          <a:noFill/>
          <a:ln w="12700">
            <a:noFill/>
            <a:miter lim="800000"/>
            <a:headEnd/>
            <a:tailEnd/>
          </a:ln>
        </p:spPr>
        <p:txBody>
          <a:bodyPr wrap="none" anchor="ctr">
            <a:spAutoFit/>
          </a:bodyPr>
          <a:lstStyle/>
          <a:p>
            <a:r>
              <a:rPr lang="en-US" sz="2000"/>
              <a:t>x</a:t>
            </a:r>
          </a:p>
          <a:p>
            <a:r>
              <a:rPr lang="en-US" sz="2000"/>
              <a:t>1</a:t>
            </a:r>
          </a:p>
        </p:txBody>
      </p:sp>
      <p:sp>
        <p:nvSpPr>
          <p:cNvPr id="3094" name="Text Box 37"/>
          <p:cNvSpPr txBox="1">
            <a:spLocks noChangeArrowheads="1"/>
          </p:cNvSpPr>
          <p:nvPr/>
        </p:nvSpPr>
        <p:spPr bwMode="auto">
          <a:xfrm>
            <a:off x="3455988" y="5486400"/>
            <a:ext cx="536575" cy="701675"/>
          </a:xfrm>
          <a:prstGeom prst="rect">
            <a:avLst/>
          </a:prstGeom>
          <a:solidFill>
            <a:schemeClr val="bg1"/>
          </a:solidFill>
          <a:ln w="12700">
            <a:noFill/>
            <a:miter lim="800000"/>
            <a:headEnd/>
            <a:tailEnd/>
          </a:ln>
        </p:spPr>
        <p:txBody>
          <a:bodyPr wrap="none" anchor="ctr">
            <a:spAutoFit/>
          </a:bodyPr>
          <a:lstStyle/>
          <a:p>
            <a:r>
              <a:rPr lang="en-US" sz="2000"/>
              <a:t>y</a:t>
            </a:r>
          </a:p>
          <a:p>
            <a:r>
              <a:rPr lang="en-US" sz="2000"/>
              <a:t>1/4</a:t>
            </a:r>
          </a:p>
        </p:txBody>
      </p:sp>
      <p:sp>
        <p:nvSpPr>
          <p:cNvPr id="3095" name="Text Box 38"/>
          <p:cNvSpPr txBox="1">
            <a:spLocks noChangeArrowheads="1"/>
          </p:cNvSpPr>
          <p:nvPr/>
        </p:nvSpPr>
        <p:spPr bwMode="auto">
          <a:xfrm>
            <a:off x="4075113" y="5486400"/>
            <a:ext cx="536575" cy="701675"/>
          </a:xfrm>
          <a:prstGeom prst="rect">
            <a:avLst/>
          </a:prstGeom>
          <a:solidFill>
            <a:schemeClr val="bg1"/>
          </a:solidFill>
          <a:ln w="12700">
            <a:noFill/>
            <a:miter lim="800000"/>
            <a:headEnd/>
            <a:tailEnd/>
          </a:ln>
        </p:spPr>
        <p:txBody>
          <a:bodyPr wrap="none" anchor="ctr">
            <a:spAutoFit/>
          </a:bodyPr>
          <a:lstStyle/>
          <a:p>
            <a:r>
              <a:rPr lang="en-US" sz="2000"/>
              <a:t>z</a:t>
            </a:r>
          </a:p>
          <a:p>
            <a:r>
              <a:rPr lang="en-US" sz="2000"/>
              <a:t>1/2</a:t>
            </a:r>
          </a:p>
        </p:txBody>
      </p:sp>
      <p:sp>
        <p:nvSpPr>
          <p:cNvPr id="3096" name="Text Box 39"/>
          <p:cNvSpPr txBox="1">
            <a:spLocks noChangeArrowheads="1"/>
          </p:cNvSpPr>
          <p:nvPr/>
        </p:nvSpPr>
        <p:spPr bwMode="auto">
          <a:xfrm>
            <a:off x="4572000" y="5791200"/>
            <a:ext cx="690563" cy="396875"/>
          </a:xfrm>
          <a:prstGeom prst="rect">
            <a:avLst/>
          </a:prstGeom>
          <a:noFill/>
          <a:ln w="12700">
            <a:noFill/>
            <a:miter lim="800000"/>
            <a:headEnd/>
            <a:tailEnd/>
          </a:ln>
        </p:spPr>
        <p:txBody>
          <a:bodyPr wrap="none" anchor="ctr">
            <a:spAutoFit/>
          </a:bodyPr>
          <a:lstStyle/>
          <a:p>
            <a:r>
              <a:rPr lang="en-US" sz="2000"/>
              <a:t>(x 4)</a:t>
            </a:r>
          </a:p>
        </p:txBody>
      </p:sp>
      <p:graphicFrame>
        <p:nvGraphicFramePr>
          <p:cNvPr id="6146" name="Object 40"/>
          <p:cNvGraphicFramePr>
            <a:graphicFrameLocks noChangeAspect="1"/>
          </p:cNvGraphicFramePr>
          <p:nvPr/>
        </p:nvGraphicFramePr>
        <p:xfrm>
          <a:off x="3516313" y="6324600"/>
          <a:ext cx="660400" cy="315913"/>
        </p:xfrm>
        <a:graphic>
          <a:graphicData uri="http://schemas.openxmlformats.org/presentationml/2006/ole">
            <mc:AlternateContent xmlns:mc="http://schemas.openxmlformats.org/markup-compatibility/2006">
              <mc:Choice xmlns:v="urn:schemas-microsoft-com:vml" Requires="v">
                <p:oleObj spid="_x0000_s118835" name="Equation" r:id="rId3" imgW="660240" imgH="317160" progId="Equation.3">
                  <p:embed/>
                </p:oleObj>
              </mc:Choice>
              <mc:Fallback>
                <p:oleObj name="Equation" r:id="rId3" imgW="660240" imgH="317160" progId="Equation.3">
                  <p:embed/>
                  <p:pic>
                    <p:nvPicPr>
                      <p:cNvPr id="0" name="Object 4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6324600"/>
                        <a:ext cx="660400" cy="315913"/>
                      </a:xfrm>
                      <a:prstGeom prst="rect">
                        <a:avLst/>
                      </a:prstGeom>
                      <a:solidFill>
                        <a:schemeClr val="bg1"/>
                      </a:solidFill>
                    </p:spPr>
                  </p:pic>
                </p:oleObj>
              </mc:Fallback>
            </mc:AlternateContent>
          </a:graphicData>
        </a:graphic>
      </p:graphicFrame>
      <p:sp>
        <p:nvSpPr>
          <p:cNvPr id="3097" name="Text Box 41"/>
          <p:cNvSpPr txBox="1">
            <a:spLocks noChangeArrowheads="1"/>
          </p:cNvSpPr>
          <p:nvPr/>
        </p:nvSpPr>
        <p:spPr bwMode="auto">
          <a:xfrm>
            <a:off x="5638800" y="2503488"/>
            <a:ext cx="536575" cy="701675"/>
          </a:xfrm>
          <a:prstGeom prst="rect">
            <a:avLst/>
          </a:prstGeom>
          <a:solidFill>
            <a:schemeClr val="bg1"/>
          </a:solidFill>
          <a:ln w="12700">
            <a:noFill/>
            <a:miter lim="800000"/>
            <a:headEnd/>
            <a:tailEnd/>
          </a:ln>
        </p:spPr>
        <p:txBody>
          <a:bodyPr wrap="none" anchor="ctr">
            <a:spAutoFit/>
          </a:bodyPr>
          <a:lstStyle/>
          <a:p>
            <a:r>
              <a:rPr lang="en-US" sz="2000"/>
              <a:t>x</a:t>
            </a:r>
          </a:p>
          <a:p>
            <a:r>
              <a:rPr lang="en-US" sz="2000"/>
              <a:t>1/2</a:t>
            </a:r>
          </a:p>
        </p:txBody>
      </p:sp>
      <p:sp>
        <p:nvSpPr>
          <p:cNvPr id="3098" name="Text Box 42"/>
          <p:cNvSpPr txBox="1">
            <a:spLocks noChangeArrowheads="1"/>
          </p:cNvSpPr>
          <p:nvPr/>
        </p:nvSpPr>
        <p:spPr bwMode="auto">
          <a:xfrm>
            <a:off x="6215063" y="2503488"/>
            <a:ext cx="409575" cy="701675"/>
          </a:xfrm>
          <a:prstGeom prst="rect">
            <a:avLst/>
          </a:prstGeom>
          <a:solidFill>
            <a:schemeClr val="bg1"/>
          </a:solidFill>
          <a:ln w="12700">
            <a:noFill/>
            <a:miter lim="800000"/>
            <a:headEnd/>
            <a:tailEnd/>
          </a:ln>
        </p:spPr>
        <p:txBody>
          <a:bodyPr wrap="none" anchor="ctr">
            <a:spAutoFit/>
          </a:bodyPr>
          <a:lstStyle/>
          <a:p>
            <a:r>
              <a:rPr lang="en-US" sz="2000"/>
              <a:t>y</a:t>
            </a:r>
          </a:p>
          <a:p>
            <a:r>
              <a:rPr lang="en-US" sz="2000"/>
              <a:t>-1</a:t>
            </a:r>
          </a:p>
        </p:txBody>
      </p:sp>
      <p:sp>
        <p:nvSpPr>
          <p:cNvPr id="3099" name="Text Box 43"/>
          <p:cNvSpPr txBox="1">
            <a:spLocks noChangeArrowheads="1"/>
          </p:cNvSpPr>
          <p:nvPr/>
        </p:nvSpPr>
        <p:spPr bwMode="auto">
          <a:xfrm>
            <a:off x="6729413" y="2503488"/>
            <a:ext cx="620712" cy="701675"/>
          </a:xfrm>
          <a:prstGeom prst="rect">
            <a:avLst/>
          </a:prstGeom>
          <a:solidFill>
            <a:schemeClr val="bg1"/>
          </a:solidFill>
          <a:ln w="12700">
            <a:noFill/>
            <a:miter lim="800000"/>
            <a:headEnd/>
            <a:tailEnd/>
          </a:ln>
        </p:spPr>
        <p:txBody>
          <a:bodyPr wrap="none" anchor="ctr">
            <a:spAutoFit/>
          </a:bodyPr>
          <a:lstStyle/>
          <a:p>
            <a:r>
              <a:rPr lang="en-US" sz="2000"/>
              <a:t>z</a:t>
            </a:r>
          </a:p>
          <a:p>
            <a:r>
              <a:rPr lang="en-US" sz="2000"/>
              <a:t>-1/3</a:t>
            </a:r>
          </a:p>
        </p:txBody>
      </p:sp>
      <p:sp>
        <p:nvSpPr>
          <p:cNvPr id="3100" name="Text Box 44"/>
          <p:cNvSpPr txBox="1">
            <a:spLocks noChangeArrowheads="1"/>
          </p:cNvSpPr>
          <p:nvPr/>
        </p:nvSpPr>
        <p:spPr bwMode="auto">
          <a:xfrm>
            <a:off x="7389813" y="2808288"/>
            <a:ext cx="690562" cy="396875"/>
          </a:xfrm>
          <a:prstGeom prst="rect">
            <a:avLst/>
          </a:prstGeom>
          <a:solidFill>
            <a:schemeClr val="bg1"/>
          </a:solidFill>
          <a:ln w="12700">
            <a:noFill/>
            <a:miter lim="800000"/>
            <a:headEnd/>
            <a:tailEnd/>
          </a:ln>
        </p:spPr>
        <p:txBody>
          <a:bodyPr wrap="none" anchor="ctr">
            <a:spAutoFit/>
          </a:bodyPr>
          <a:lstStyle/>
          <a:p>
            <a:r>
              <a:rPr lang="en-US" sz="2000"/>
              <a:t>(x 6)</a:t>
            </a:r>
          </a:p>
        </p:txBody>
      </p:sp>
      <p:graphicFrame>
        <p:nvGraphicFramePr>
          <p:cNvPr id="6147" name="Object 45"/>
          <p:cNvGraphicFramePr>
            <a:graphicFrameLocks noChangeAspect="1"/>
          </p:cNvGraphicFramePr>
          <p:nvPr/>
        </p:nvGraphicFramePr>
        <p:xfrm>
          <a:off x="6175375" y="3200400"/>
          <a:ext cx="736600" cy="330200"/>
        </p:xfrm>
        <a:graphic>
          <a:graphicData uri="http://schemas.openxmlformats.org/presentationml/2006/ole">
            <mc:AlternateContent xmlns:mc="http://schemas.openxmlformats.org/markup-compatibility/2006">
              <mc:Choice xmlns:v="urn:schemas-microsoft-com:vml" Requires="v">
                <p:oleObj spid="_x0000_s118836" name="Equation" r:id="rId5" imgW="736560" imgH="330120" progId="Equation.3">
                  <p:embed/>
                </p:oleObj>
              </mc:Choice>
              <mc:Fallback>
                <p:oleObj name="Equation" r:id="rId5" imgW="736560" imgH="330120" progId="Equation.3">
                  <p:embed/>
                  <p:pic>
                    <p:nvPicPr>
                      <p:cNvPr id="0" name="Object 4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5375" y="3200400"/>
                        <a:ext cx="736600" cy="330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78098"/>
          </a:xfrm>
        </p:spPr>
        <p:txBody>
          <a:bodyPr/>
          <a:lstStyle/>
          <a:p>
            <a:r>
              <a:rPr lang="en-US" dirty="0" smtClean="0"/>
              <a:t>Equivalent directions</a:t>
            </a:r>
            <a:endParaRPr lang="en-IN" dirty="0"/>
          </a:p>
        </p:txBody>
      </p:sp>
      <p:sp>
        <p:nvSpPr>
          <p:cNvPr id="3" name="TextBox 2"/>
          <p:cNvSpPr txBox="1"/>
          <p:nvPr/>
        </p:nvSpPr>
        <p:spPr>
          <a:xfrm>
            <a:off x="0" y="1052736"/>
            <a:ext cx="9144000" cy="5262979"/>
          </a:xfrm>
          <a:prstGeom prst="rect">
            <a:avLst/>
          </a:prstGeom>
          <a:noFill/>
        </p:spPr>
        <p:txBody>
          <a:bodyPr wrap="square" rtlCol="0">
            <a:spAutoFit/>
          </a:bodyPr>
          <a:lstStyle/>
          <a:p>
            <a:pPr marL="360363" indent="-360363">
              <a:buFont typeface="Arial" pitchFamily="34" charset="0"/>
              <a:buChar char="•"/>
            </a:pPr>
            <a:r>
              <a:rPr lang="en-IN" sz="2800" dirty="0" smtClean="0">
                <a:solidFill>
                  <a:srgbClr val="FF0000"/>
                </a:solidFill>
              </a:rPr>
              <a:t>Equivalent directions -- The spacing of atoms along each direction is the same</a:t>
            </a:r>
            <a:r>
              <a:rPr lang="en-IN" sz="2800" dirty="0" smtClean="0"/>
              <a:t>. </a:t>
            </a:r>
          </a:p>
          <a:p>
            <a:pPr marL="360363" indent="-360363">
              <a:buFont typeface="Arial" pitchFamily="34" charset="0"/>
              <a:buChar char="•"/>
            </a:pPr>
            <a:r>
              <a:rPr lang="en-IN" sz="2800" dirty="0" smtClean="0">
                <a:solidFill>
                  <a:srgbClr val="9900CC"/>
                </a:solidFill>
              </a:rPr>
              <a:t>In cubic crystals, [100], [100], [010], [010], [001], and [001] are equivalent. </a:t>
            </a:r>
          </a:p>
          <a:p>
            <a:pPr marL="360363" indent="-360363">
              <a:buFont typeface="Arial" pitchFamily="34" charset="0"/>
              <a:buChar char="•"/>
            </a:pPr>
            <a:r>
              <a:rPr lang="en-IN" sz="2800" dirty="0" smtClean="0">
                <a:solidFill>
                  <a:srgbClr val="6699FF"/>
                </a:solidFill>
              </a:rPr>
              <a:t>Equivalent directions are grouped together into a </a:t>
            </a:r>
            <a:r>
              <a:rPr lang="en-IN" sz="2800" i="1" dirty="0" smtClean="0">
                <a:solidFill>
                  <a:srgbClr val="6699FF"/>
                </a:solidFill>
              </a:rPr>
              <a:t>family, </a:t>
            </a:r>
            <a:r>
              <a:rPr lang="en-IN" sz="2800" dirty="0" smtClean="0">
                <a:solidFill>
                  <a:srgbClr val="6699FF"/>
                </a:solidFill>
              </a:rPr>
              <a:t>enclosed in angle brackets, thus: &lt;100&gt;. </a:t>
            </a:r>
          </a:p>
          <a:p>
            <a:pPr marL="360363" indent="-360363">
              <a:buFont typeface="Arial" pitchFamily="34" charset="0"/>
              <a:buChar char="•"/>
            </a:pPr>
            <a:r>
              <a:rPr lang="en-IN" sz="2800" dirty="0" smtClean="0">
                <a:solidFill>
                  <a:srgbClr val="00B050"/>
                </a:solidFill>
              </a:rPr>
              <a:t>Directions in cubic crystals having the same indices without regard to order or sign, for example, [123] and [213], are equivalent. </a:t>
            </a:r>
          </a:p>
          <a:p>
            <a:pPr marL="360363" indent="-360363">
              <a:buFont typeface="Arial" pitchFamily="34" charset="0"/>
              <a:buChar char="•"/>
            </a:pPr>
            <a:r>
              <a:rPr lang="en-IN" sz="2800" dirty="0" smtClean="0">
                <a:solidFill>
                  <a:srgbClr val="0000FF"/>
                </a:solidFill>
              </a:rPr>
              <a:t>In general, not true for other crystal systems. In tetragonal crystal system, [100] and [010] directions are equivalent, whereas [100] and [001] are not.</a:t>
            </a:r>
            <a:endParaRPr lang="en-IN" sz="2800"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p_pg48"/>
          <p:cNvPicPr preferRelativeResize="0">
            <a:picLocks noChangeAspect="1" noChangeArrowheads="1"/>
          </p:cNvPicPr>
          <p:nvPr>
            <p:custDataLst>
              <p:tags r:id="rId1"/>
            </p:custDataLst>
          </p:nvPr>
        </p:nvPicPr>
        <p:blipFill>
          <a:blip r:embed="rId5" cstate="print"/>
          <a:srcRect/>
          <a:stretch>
            <a:fillRect/>
          </a:stretch>
        </p:blipFill>
        <p:spPr bwMode="auto">
          <a:xfrm>
            <a:off x="395536" y="188640"/>
            <a:ext cx="8229600" cy="2846388"/>
          </a:xfrm>
          <a:prstGeom prst="rect">
            <a:avLst/>
          </a:prstGeom>
          <a:noFill/>
          <a:ln w="9525">
            <a:noFill/>
            <a:miter lim="800000"/>
            <a:headEnd/>
            <a:tailEnd/>
          </a:ln>
          <a:effectLst/>
        </p:spPr>
      </p:pic>
      <p:sp>
        <p:nvSpPr>
          <p:cNvPr id="162820" name="Rectangle 4" hidden="1"/>
          <p:cNvSpPr>
            <a:spLocks noGrp="1" noChangeArrowheads="1"/>
          </p:cNvSpPr>
          <p:nvPr>
            <p:ph type="title"/>
          </p:nvPr>
        </p:nvSpPr>
        <p:spPr/>
        <p:txBody>
          <a:bodyPr/>
          <a:lstStyle/>
          <a:p>
            <a:r>
              <a:rPr lang="en-US"/>
              <a:t>p_pg48</a:t>
            </a:r>
          </a:p>
        </p:txBody>
      </p:sp>
      <p:pic>
        <p:nvPicPr>
          <p:cNvPr id="5" name="Picture 2" descr="p02_pg48"/>
          <p:cNvPicPr preferRelativeResize="0">
            <a:picLocks noChangeAspect="1" noChangeArrowheads="1"/>
          </p:cNvPicPr>
          <p:nvPr>
            <p:custDataLst>
              <p:tags r:id="rId2"/>
            </p:custDataLst>
          </p:nvPr>
        </p:nvPicPr>
        <p:blipFill>
          <a:blip r:embed="rId6" cstate="print"/>
          <a:srcRect l="8876" t="13649" r="13250" b="16244"/>
          <a:stretch>
            <a:fillRect/>
          </a:stretch>
        </p:blipFill>
        <p:spPr bwMode="auto">
          <a:xfrm>
            <a:off x="1763688" y="3212976"/>
            <a:ext cx="4824536" cy="32524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r>
              <a:rPr lang="en-US" dirty="0" smtClean="0"/>
              <a:t>Crystallographic Directions and Planes</a:t>
            </a:r>
            <a:endParaRPr lang="en-IN" dirty="0"/>
          </a:p>
        </p:txBody>
      </p:sp>
      <p:sp>
        <p:nvSpPr>
          <p:cNvPr id="3" name="TextBox 2"/>
          <p:cNvSpPr txBox="1"/>
          <p:nvPr/>
        </p:nvSpPr>
        <p:spPr>
          <a:xfrm>
            <a:off x="85110" y="1772816"/>
            <a:ext cx="9058890" cy="2677656"/>
          </a:xfrm>
          <a:prstGeom prst="rect">
            <a:avLst/>
          </a:prstGeom>
          <a:noFill/>
        </p:spPr>
        <p:txBody>
          <a:bodyPr wrap="square" rtlCol="0">
            <a:spAutoFit/>
          </a:bodyPr>
          <a:lstStyle/>
          <a:p>
            <a:pPr marL="360363" indent="-360363">
              <a:buFont typeface="Arial" pitchFamily="34" charset="0"/>
              <a:buChar char="•"/>
            </a:pPr>
            <a:r>
              <a:rPr lang="en-IN" sz="2800" dirty="0" smtClean="0">
                <a:solidFill>
                  <a:srgbClr val="FF0000"/>
                </a:solidFill>
              </a:rPr>
              <a:t>All directions and planes are represented in the </a:t>
            </a:r>
            <a:r>
              <a:rPr lang="en-IN" sz="2800" u="sng" dirty="0" smtClean="0">
                <a:solidFill>
                  <a:srgbClr val="FF0000"/>
                </a:solidFill>
              </a:rPr>
              <a:t>crystallographic coordinate system.</a:t>
            </a:r>
          </a:p>
          <a:p>
            <a:pPr marL="360363" indent="-360363">
              <a:buFont typeface="Arial" pitchFamily="34" charset="0"/>
              <a:buChar char="•"/>
            </a:pPr>
            <a:endParaRPr lang="en-IN" sz="2800" dirty="0" smtClean="0"/>
          </a:p>
          <a:p>
            <a:pPr marL="360363" indent="-360363">
              <a:buFont typeface="Arial" pitchFamily="34" charset="0"/>
              <a:buChar char="•"/>
            </a:pPr>
            <a:r>
              <a:rPr lang="en-IN" sz="2800" dirty="0" smtClean="0">
                <a:solidFill>
                  <a:srgbClr val="0000FF"/>
                </a:solidFill>
              </a:rPr>
              <a:t>This is always a </a:t>
            </a:r>
            <a:r>
              <a:rPr lang="en-IN" sz="2800" u="sng" dirty="0" smtClean="0">
                <a:solidFill>
                  <a:srgbClr val="0000FF"/>
                </a:solidFill>
              </a:rPr>
              <a:t>right-handed coordinate system based on the unit cell</a:t>
            </a:r>
            <a:r>
              <a:rPr lang="en-IN" sz="2800" dirty="0" smtClean="0">
                <a:solidFill>
                  <a:srgbClr val="0000FF"/>
                </a:solidFill>
              </a:rPr>
              <a:t>. </a:t>
            </a:r>
          </a:p>
          <a:p>
            <a:pPr>
              <a:buFont typeface="Arial" pitchFamily="34" charset="0"/>
              <a:buChar char="•"/>
            </a:pPr>
            <a:endParaRPr lang="en-I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43408"/>
            <a:ext cx="7772400" cy="1143000"/>
          </a:xfrm>
        </p:spPr>
        <p:txBody>
          <a:bodyPr/>
          <a:lstStyle/>
          <a:p>
            <a:pPr eaLnBrk="1" hangingPunct="1"/>
            <a:r>
              <a:rPr lang="en-US" dirty="0" smtClean="0"/>
              <a:t>Crystallographic Planes</a:t>
            </a:r>
          </a:p>
        </p:txBody>
      </p:sp>
      <p:sp>
        <p:nvSpPr>
          <p:cNvPr id="33795" name="Rectangle 3"/>
          <p:cNvSpPr>
            <a:spLocks noGrp="1" noChangeArrowheads="1"/>
          </p:cNvSpPr>
          <p:nvPr>
            <p:ph type="body" idx="1"/>
          </p:nvPr>
        </p:nvSpPr>
        <p:spPr>
          <a:xfrm>
            <a:off x="0" y="476672"/>
            <a:ext cx="9144000" cy="2852936"/>
          </a:xfrm>
        </p:spPr>
        <p:txBody>
          <a:bodyPr/>
          <a:lstStyle/>
          <a:p>
            <a:pPr eaLnBrk="1" hangingPunct="1">
              <a:lnSpc>
                <a:spcPct val="90000"/>
              </a:lnSpc>
            </a:pPr>
            <a:r>
              <a:rPr lang="en-US" sz="2000" dirty="0" smtClean="0">
                <a:solidFill>
                  <a:srgbClr val="0000FF"/>
                </a:solidFill>
                <a:cs typeface="Times New Roman" pitchFamily="18" charset="0"/>
              </a:rPr>
              <a:t>Algorithm </a:t>
            </a:r>
          </a:p>
          <a:p>
            <a:pPr lvl="1" eaLnBrk="1" hangingPunct="1">
              <a:lnSpc>
                <a:spcPct val="90000"/>
              </a:lnSpc>
              <a:spcBef>
                <a:spcPct val="0"/>
              </a:spcBef>
              <a:buFontTx/>
              <a:buNone/>
            </a:pPr>
            <a:r>
              <a:rPr lang="en-US" sz="2000" dirty="0" smtClean="0">
                <a:solidFill>
                  <a:srgbClr val="0000FF"/>
                </a:solidFill>
                <a:cs typeface="Times New Roman" pitchFamily="18" charset="0"/>
              </a:rPr>
              <a:t>1.  </a:t>
            </a:r>
            <a:r>
              <a:rPr lang="en-IN" sz="2000" dirty="0" smtClean="0">
                <a:solidFill>
                  <a:srgbClr val="0000FF"/>
                </a:solidFill>
                <a:cs typeface="Times New Roman" pitchFamily="18" charset="0"/>
              </a:rPr>
              <a:t>If the plane passes through the selected origin, either another parallel plane must be constructed within the unit cell by an appropriate translation or, new origin must be established at the corner of another unit cell. </a:t>
            </a:r>
            <a:r>
              <a:rPr lang="en-IN" sz="2000" dirty="0" smtClean="0">
                <a:solidFill>
                  <a:srgbClr val="0000FF"/>
                </a:solidFill>
                <a:cs typeface="Times New Roman" pitchFamily="18" charset="0"/>
                <a:sym typeface="Wingdings" pitchFamily="2" charset="2"/>
              </a:rPr>
              <a:t>At this point the crystallographic plane either intersects or parallels each of the three axes</a:t>
            </a:r>
          </a:p>
          <a:p>
            <a:pPr lvl="1" eaLnBrk="1" hangingPunct="1">
              <a:lnSpc>
                <a:spcPct val="90000"/>
              </a:lnSpc>
              <a:spcBef>
                <a:spcPct val="0"/>
              </a:spcBef>
              <a:buFontTx/>
              <a:buNone/>
            </a:pPr>
            <a:endParaRPr lang="en-US" sz="2000" dirty="0" smtClean="0">
              <a:solidFill>
                <a:srgbClr val="0000FF"/>
              </a:solidFill>
              <a:cs typeface="Times New Roman" pitchFamily="18" charset="0"/>
              <a:sym typeface="Wingdings" pitchFamily="2" charset="2"/>
            </a:endParaRPr>
          </a:p>
          <a:p>
            <a:pPr lvl="1" eaLnBrk="1" hangingPunct="1">
              <a:lnSpc>
                <a:spcPct val="90000"/>
              </a:lnSpc>
              <a:spcBef>
                <a:spcPct val="0"/>
              </a:spcBef>
              <a:buFontTx/>
              <a:buNone/>
            </a:pPr>
            <a:r>
              <a:rPr lang="en-US" sz="2000" dirty="0" smtClean="0">
                <a:solidFill>
                  <a:srgbClr val="0000FF"/>
                </a:solidFill>
                <a:cs typeface="Times New Roman" pitchFamily="18" charset="0"/>
                <a:sym typeface="Wingdings" pitchFamily="2" charset="2"/>
              </a:rPr>
              <a:t>2. </a:t>
            </a:r>
            <a:r>
              <a:rPr lang="en-US" sz="2000" dirty="0" smtClean="0">
                <a:solidFill>
                  <a:srgbClr val="0000FF"/>
                </a:solidFill>
                <a:cs typeface="Times New Roman" pitchFamily="18" charset="0"/>
              </a:rPr>
              <a:t>Read off intercepts of plane with axes in terms of </a:t>
            </a:r>
            <a:r>
              <a:rPr lang="en-US" sz="2000" i="1" dirty="0" smtClean="0">
                <a:solidFill>
                  <a:srgbClr val="0000FF"/>
                </a:solidFill>
                <a:cs typeface="Times New Roman" pitchFamily="18" charset="0"/>
              </a:rPr>
              <a:t>a</a:t>
            </a:r>
            <a:r>
              <a:rPr lang="en-US" sz="2000" dirty="0" smtClean="0">
                <a:solidFill>
                  <a:srgbClr val="0000FF"/>
                </a:solidFill>
                <a:cs typeface="Times New Roman" pitchFamily="18" charset="0"/>
              </a:rPr>
              <a:t>, </a:t>
            </a:r>
            <a:r>
              <a:rPr lang="en-US" sz="2000" i="1" dirty="0" smtClean="0">
                <a:solidFill>
                  <a:srgbClr val="0000FF"/>
                </a:solidFill>
                <a:cs typeface="Times New Roman" pitchFamily="18" charset="0"/>
              </a:rPr>
              <a:t>b</a:t>
            </a:r>
            <a:r>
              <a:rPr lang="en-US" sz="2000" dirty="0" smtClean="0">
                <a:solidFill>
                  <a:srgbClr val="0000FF"/>
                </a:solidFill>
                <a:cs typeface="Times New Roman" pitchFamily="18" charset="0"/>
              </a:rPr>
              <a:t>, </a:t>
            </a:r>
            <a:r>
              <a:rPr lang="en-US" sz="2000" i="1" dirty="0" smtClean="0">
                <a:solidFill>
                  <a:srgbClr val="0000FF"/>
                </a:solidFill>
                <a:cs typeface="Times New Roman" pitchFamily="18" charset="0"/>
              </a:rPr>
              <a:t>c</a:t>
            </a:r>
          </a:p>
          <a:p>
            <a:pPr lvl="1" eaLnBrk="1" hangingPunct="1">
              <a:lnSpc>
                <a:spcPct val="90000"/>
              </a:lnSpc>
              <a:spcBef>
                <a:spcPct val="0"/>
              </a:spcBef>
              <a:buFontTx/>
              <a:buNone/>
            </a:pPr>
            <a:endParaRPr lang="en-US" sz="2000" dirty="0" smtClean="0">
              <a:solidFill>
                <a:srgbClr val="0000FF"/>
              </a:solidFill>
              <a:cs typeface="Times New Roman" pitchFamily="18" charset="0"/>
            </a:endParaRPr>
          </a:p>
          <a:p>
            <a:pPr lvl="1" eaLnBrk="1" hangingPunct="1">
              <a:lnSpc>
                <a:spcPct val="90000"/>
              </a:lnSpc>
              <a:spcBef>
                <a:spcPct val="0"/>
              </a:spcBef>
              <a:buFontTx/>
              <a:buNone/>
            </a:pPr>
            <a:r>
              <a:rPr lang="en-US" sz="2000" dirty="0" smtClean="0">
                <a:solidFill>
                  <a:srgbClr val="0000FF"/>
                </a:solidFill>
                <a:cs typeface="Times New Roman" pitchFamily="18" charset="0"/>
              </a:rPr>
              <a:t>3. Take reciprocals of intercepts</a:t>
            </a:r>
          </a:p>
          <a:p>
            <a:pPr lvl="1" eaLnBrk="1" hangingPunct="1">
              <a:lnSpc>
                <a:spcPct val="90000"/>
              </a:lnSpc>
              <a:spcBef>
                <a:spcPct val="0"/>
              </a:spcBef>
              <a:buFontTx/>
              <a:buNone/>
            </a:pPr>
            <a:endParaRPr lang="en-US" sz="2000" dirty="0" smtClean="0">
              <a:solidFill>
                <a:srgbClr val="0000FF"/>
              </a:solidFill>
              <a:cs typeface="Times New Roman" pitchFamily="18" charset="0"/>
            </a:endParaRPr>
          </a:p>
          <a:p>
            <a:pPr lvl="1" eaLnBrk="1" hangingPunct="1">
              <a:lnSpc>
                <a:spcPct val="90000"/>
              </a:lnSpc>
              <a:spcBef>
                <a:spcPct val="0"/>
              </a:spcBef>
              <a:buFontTx/>
              <a:buNone/>
            </a:pPr>
            <a:r>
              <a:rPr lang="en-US" sz="2000" dirty="0" smtClean="0">
                <a:solidFill>
                  <a:srgbClr val="0000FF"/>
                </a:solidFill>
                <a:cs typeface="Times New Roman" pitchFamily="18" charset="0"/>
              </a:rPr>
              <a:t>4. Reduce to smallest integer values</a:t>
            </a:r>
          </a:p>
          <a:p>
            <a:pPr lvl="1" eaLnBrk="1" hangingPunct="1">
              <a:lnSpc>
                <a:spcPct val="90000"/>
              </a:lnSpc>
              <a:spcBef>
                <a:spcPct val="0"/>
              </a:spcBef>
              <a:buFontTx/>
              <a:buNone/>
            </a:pPr>
            <a:endParaRPr lang="en-US" sz="2000" dirty="0" smtClean="0">
              <a:solidFill>
                <a:srgbClr val="0000FF"/>
              </a:solidFill>
              <a:cs typeface="Times New Roman" pitchFamily="18" charset="0"/>
            </a:endParaRPr>
          </a:p>
          <a:p>
            <a:pPr lvl="1" eaLnBrk="1" hangingPunct="1">
              <a:lnSpc>
                <a:spcPct val="90000"/>
              </a:lnSpc>
              <a:spcBef>
                <a:spcPct val="0"/>
              </a:spcBef>
              <a:buFontTx/>
              <a:buNone/>
            </a:pPr>
            <a:r>
              <a:rPr lang="en-US" sz="2000" dirty="0" smtClean="0">
                <a:solidFill>
                  <a:srgbClr val="0000FF"/>
                </a:solidFill>
                <a:cs typeface="Times New Roman" pitchFamily="18" charset="0"/>
              </a:rPr>
              <a:t>5. Enclose in parentheses, no commas i.e., (</a:t>
            </a:r>
            <a:r>
              <a:rPr lang="en-US" sz="2000" i="1" dirty="0" err="1" smtClean="0">
                <a:solidFill>
                  <a:srgbClr val="0000FF"/>
                </a:solidFill>
                <a:cs typeface="Times New Roman" pitchFamily="18" charset="0"/>
              </a:rPr>
              <a:t>hkl</a:t>
            </a:r>
            <a:r>
              <a:rPr lang="en-US" sz="2000" dirty="0" smtClean="0">
                <a:solidFill>
                  <a:srgbClr val="0000FF"/>
                </a:solidFill>
                <a:cs typeface="Times New Roman" pitchFamily="18" charset="0"/>
              </a:rPr>
              <a:t>) </a:t>
            </a:r>
            <a:br>
              <a:rPr lang="en-US" sz="2000" dirty="0" smtClean="0">
                <a:solidFill>
                  <a:srgbClr val="0000FF"/>
                </a:solidFill>
                <a:cs typeface="Times New Roman" pitchFamily="18" charset="0"/>
              </a:rPr>
            </a:br>
            <a:endParaRPr lang="en-US" sz="2000" dirty="0" smtClean="0">
              <a:solidFill>
                <a:srgbClr val="0000FF"/>
              </a:solidFill>
              <a:cs typeface="Times New Roman" pitchFamily="18" charset="0"/>
            </a:endParaRPr>
          </a:p>
        </p:txBody>
      </p:sp>
      <p:grpSp>
        <p:nvGrpSpPr>
          <p:cNvPr id="2" name="Group 43"/>
          <p:cNvGrpSpPr>
            <a:grpSpLocks/>
          </p:cNvGrpSpPr>
          <p:nvPr/>
        </p:nvGrpSpPr>
        <p:grpSpPr bwMode="auto">
          <a:xfrm>
            <a:off x="5657850" y="4192537"/>
            <a:ext cx="2951163" cy="2836863"/>
            <a:chOff x="3537" y="846"/>
            <a:chExt cx="1859" cy="1787"/>
          </a:xfrm>
        </p:grpSpPr>
        <p:sp>
          <p:nvSpPr>
            <p:cNvPr id="5" name="Freeform 42"/>
            <p:cNvSpPr>
              <a:spLocks/>
            </p:cNvSpPr>
            <p:nvPr/>
          </p:nvSpPr>
          <p:spPr bwMode="auto">
            <a:xfrm>
              <a:off x="3895" y="1335"/>
              <a:ext cx="951" cy="896"/>
            </a:xfrm>
            <a:custGeom>
              <a:avLst/>
              <a:gdLst>
                <a:gd name="T0" fmla="*/ 0 w 923"/>
                <a:gd name="T1" fmla="*/ 896 h 896"/>
                <a:gd name="T2" fmla="*/ 0 w 923"/>
                <a:gd name="T3" fmla="*/ 247 h 896"/>
                <a:gd name="T4" fmla="*/ 1205 w 923"/>
                <a:gd name="T5" fmla="*/ 0 h 896"/>
                <a:gd name="T6" fmla="*/ 1211 w 923"/>
                <a:gd name="T7" fmla="*/ 658 h 896"/>
                <a:gd name="T8" fmla="*/ 0 w 923"/>
                <a:gd name="T9" fmla="*/ 896 h 896"/>
                <a:gd name="T10" fmla="*/ 0 60000 65536"/>
                <a:gd name="T11" fmla="*/ 0 60000 65536"/>
                <a:gd name="T12" fmla="*/ 0 60000 65536"/>
                <a:gd name="T13" fmla="*/ 0 60000 65536"/>
                <a:gd name="T14" fmla="*/ 0 60000 65536"/>
                <a:gd name="T15" fmla="*/ 0 w 923"/>
                <a:gd name="T16" fmla="*/ 0 h 896"/>
                <a:gd name="T17" fmla="*/ 923 w 923"/>
                <a:gd name="T18" fmla="*/ 896 h 896"/>
              </a:gdLst>
              <a:ahLst/>
              <a:cxnLst>
                <a:cxn ang="T10">
                  <a:pos x="T0" y="T1"/>
                </a:cxn>
                <a:cxn ang="T11">
                  <a:pos x="T2" y="T3"/>
                </a:cxn>
                <a:cxn ang="T12">
                  <a:pos x="T4" y="T5"/>
                </a:cxn>
                <a:cxn ang="T13">
                  <a:pos x="T6" y="T7"/>
                </a:cxn>
                <a:cxn ang="T14">
                  <a:pos x="T8" y="T9"/>
                </a:cxn>
              </a:cxnLst>
              <a:rect l="T15" t="T16" r="T17" b="T18"/>
              <a:pathLst>
                <a:path w="923" h="896">
                  <a:moveTo>
                    <a:pt x="0" y="896"/>
                  </a:moveTo>
                  <a:lnTo>
                    <a:pt x="0" y="247"/>
                  </a:lnTo>
                  <a:lnTo>
                    <a:pt x="921" y="0"/>
                  </a:lnTo>
                  <a:lnTo>
                    <a:pt x="923" y="658"/>
                  </a:lnTo>
                  <a:lnTo>
                    <a:pt x="0" y="896"/>
                  </a:lnTo>
                  <a:close/>
                </a:path>
              </a:pathLst>
            </a:custGeom>
            <a:solidFill>
              <a:srgbClr val="B0D1FE"/>
            </a:solidFill>
            <a:ln w="3175">
              <a:solidFill>
                <a:schemeClr val="tx1"/>
              </a:solidFill>
              <a:round/>
              <a:headEnd/>
              <a:tailEnd/>
            </a:ln>
          </p:spPr>
          <p:txBody>
            <a:bodyPr/>
            <a:lstStyle/>
            <a:p>
              <a:endParaRPr lang="en-US">
                <a:latin typeface="Calibri" pitchFamily="34" charset="0"/>
              </a:endParaRPr>
            </a:p>
          </p:txBody>
        </p:sp>
        <p:sp>
          <p:nvSpPr>
            <p:cNvPr id="6" name="Text Box 8"/>
            <p:cNvSpPr txBox="1">
              <a:spLocks noChangeArrowheads="1"/>
            </p:cNvSpPr>
            <p:nvPr/>
          </p:nvSpPr>
          <p:spPr bwMode="auto">
            <a:xfrm>
              <a:off x="4092" y="846"/>
              <a:ext cx="198"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z</a:t>
              </a:r>
            </a:p>
          </p:txBody>
        </p:sp>
        <p:sp>
          <p:nvSpPr>
            <p:cNvPr id="7" name="Line 9"/>
            <p:cNvSpPr>
              <a:spLocks noChangeShapeType="1"/>
            </p:cNvSpPr>
            <p:nvPr/>
          </p:nvSpPr>
          <p:spPr bwMode="auto">
            <a:xfrm flipV="1">
              <a:off x="4163" y="1057"/>
              <a:ext cx="0" cy="930"/>
            </a:xfrm>
            <a:prstGeom prst="line">
              <a:avLst/>
            </a:prstGeom>
            <a:noFill/>
            <a:ln w="28575">
              <a:solidFill>
                <a:schemeClr val="tx1"/>
              </a:solidFill>
              <a:round/>
              <a:headEnd/>
              <a:tailEnd type="triangle" w="med" len="med"/>
            </a:ln>
          </p:spPr>
          <p:txBody>
            <a:bodyPr/>
            <a:lstStyle/>
            <a:p>
              <a:endParaRPr lang="en-IN"/>
            </a:p>
          </p:txBody>
        </p:sp>
        <p:sp>
          <p:nvSpPr>
            <p:cNvPr id="8" name="Line 10"/>
            <p:cNvSpPr>
              <a:spLocks noChangeShapeType="1"/>
            </p:cNvSpPr>
            <p:nvPr/>
          </p:nvSpPr>
          <p:spPr bwMode="auto">
            <a:xfrm flipV="1">
              <a:off x="4160" y="1983"/>
              <a:ext cx="1011" cy="0"/>
            </a:xfrm>
            <a:prstGeom prst="line">
              <a:avLst/>
            </a:prstGeom>
            <a:noFill/>
            <a:ln w="28575">
              <a:solidFill>
                <a:schemeClr val="tx1"/>
              </a:solidFill>
              <a:round/>
              <a:headEnd/>
              <a:tailEnd type="triangle" w="med" len="med"/>
            </a:ln>
          </p:spPr>
          <p:txBody>
            <a:bodyPr/>
            <a:lstStyle/>
            <a:p>
              <a:endParaRPr lang="en-IN"/>
            </a:p>
          </p:txBody>
        </p:sp>
        <p:sp>
          <p:nvSpPr>
            <p:cNvPr id="9" name="Line 11"/>
            <p:cNvSpPr>
              <a:spLocks noChangeShapeType="1"/>
            </p:cNvSpPr>
            <p:nvPr/>
          </p:nvSpPr>
          <p:spPr bwMode="auto">
            <a:xfrm flipH="1">
              <a:off x="3690" y="1983"/>
              <a:ext cx="470" cy="429"/>
            </a:xfrm>
            <a:prstGeom prst="line">
              <a:avLst/>
            </a:prstGeom>
            <a:noFill/>
            <a:ln w="28575">
              <a:solidFill>
                <a:schemeClr val="tx1"/>
              </a:solidFill>
              <a:round/>
              <a:headEnd/>
              <a:tailEnd type="triangle" w="med" len="med"/>
            </a:ln>
          </p:spPr>
          <p:txBody>
            <a:bodyPr/>
            <a:lstStyle/>
            <a:p>
              <a:endParaRPr lang="en-IN"/>
            </a:p>
          </p:txBody>
        </p:sp>
        <p:sp>
          <p:nvSpPr>
            <p:cNvPr id="10" name="Text Box 12"/>
            <p:cNvSpPr txBox="1">
              <a:spLocks noChangeArrowheads="1"/>
            </p:cNvSpPr>
            <p:nvPr/>
          </p:nvSpPr>
          <p:spPr bwMode="auto">
            <a:xfrm>
              <a:off x="3537" y="2345"/>
              <a:ext cx="191"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x</a:t>
              </a:r>
            </a:p>
          </p:txBody>
        </p:sp>
        <p:sp>
          <p:nvSpPr>
            <p:cNvPr id="11" name="Text Box 13"/>
            <p:cNvSpPr txBox="1">
              <a:spLocks noChangeArrowheads="1"/>
            </p:cNvSpPr>
            <p:nvPr/>
          </p:nvSpPr>
          <p:spPr bwMode="auto">
            <a:xfrm>
              <a:off x="5205" y="1861"/>
              <a:ext cx="191"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y</a:t>
              </a:r>
            </a:p>
          </p:txBody>
        </p:sp>
        <p:sp>
          <p:nvSpPr>
            <p:cNvPr id="12" name="Line 14"/>
            <p:cNvSpPr>
              <a:spLocks noChangeShapeType="1"/>
            </p:cNvSpPr>
            <p:nvPr/>
          </p:nvSpPr>
          <p:spPr bwMode="auto">
            <a:xfrm flipV="1">
              <a:off x="4853" y="1935"/>
              <a:ext cx="0" cy="85"/>
            </a:xfrm>
            <a:prstGeom prst="line">
              <a:avLst/>
            </a:prstGeom>
            <a:noFill/>
            <a:ln w="28575">
              <a:solidFill>
                <a:schemeClr val="tx1"/>
              </a:solidFill>
              <a:round/>
              <a:headEnd/>
              <a:tailEnd/>
            </a:ln>
          </p:spPr>
          <p:txBody>
            <a:bodyPr/>
            <a:lstStyle/>
            <a:p>
              <a:endParaRPr lang="en-IN"/>
            </a:p>
          </p:txBody>
        </p:sp>
        <p:sp>
          <p:nvSpPr>
            <p:cNvPr id="13" name="Line 15"/>
            <p:cNvSpPr>
              <a:spLocks noChangeShapeType="1"/>
            </p:cNvSpPr>
            <p:nvPr/>
          </p:nvSpPr>
          <p:spPr bwMode="auto">
            <a:xfrm flipV="1">
              <a:off x="3889" y="2179"/>
              <a:ext cx="0" cy="104"/>
            </a:xfrm>
            <a:prstGeom prst="line">
              <a:avLst/>
            </a:prstGeom>
            <a:noFill/>
            <a:ln w="28575">
              <a:solidFill>
                <a:schemeClr val="tx1"/>
              </a:solidFill>
              <a:round/>
              <a:headEnd/>
              <a:tailEnd/>
            </a:ln>
          </p:spPr>
          <p:txBody>
            <a:bodyPr/>
            <a:lstStyle/>
            <a:p>
              <a:endParaRPr lang="en-IN"/>
            </a:p>
          </p:txBody>
        </p:sp>
        <p:sp>
          <p:nvSpPr>
            <p:cNvPr id="14" name="Line 16"/>
            <p:cNvSpPr>
              <a:spLocks noChangeShapeType="1"/>
            </p:cNvSpPr>
            <p:nvPr/>
          </p:nvSpPr>
          <p:spPr bwMode="auto">
            <a:xfrm>
              <a:off x="4113" y="1344"/>
              <a:ext cx="114" cy="0"/>
            </a:xfrm>
            <a:prstGeom prst="line">
              <a:avLst/>
            </a:prstGeom>
            <a:noFill/>
            <a:ln w="28575">
              <a:solidFill>
                <a:schemeClr val="tx1"/>
              </a:solidFill>
              <a:round/>
              <a:headEnd/>
              <a:tailEnd/>
            </a:ln>
          </p:spPr>
          <p:txBody>
            <a:bodyPr/>
            <a:lstStyle/>
            <a:p>
              <a:endParaRPr lang="en-IN"/>
            </a:p>
          </p:txBody>
        </p:sp>
        <p:sp>
          <p:nvSpPr>
            <p:cNvPr id="15" name="Line 17"/>
            <p:cNvSpPr>
              <a:spLocks noChangeShapeType="1"/>
            </p:cNvSpPr>
            <p:nvPr/>
          </p:nvSpPr>
          <p:spPr bwMode="auto">
            <a:xfrm>
              <a:off x="4163" y="1338"/>
              <a:ext cx="697" cy="0"/>
            </a:xfrm>
            <a:prstGeom prst="line">
              <a:avLst/>
            </a:prstGeom>
            <a:noFill/>
            <a:ln w="19050">
              <a:solidFill>
                <a:schemeClr val="tx1"/>
              </a:solidFill>
              <a:round/>
              <a:headEnd/>
              <a:tailEnd/>
            </a:ln>
          </p:spPr>
          <p:txBody>
            <a:bodyPr/>
            <a:lstStyle/>
            <a:p>
              <a:endParaRPr lang="en-IN"/>
            </a:p>
          </p:txBody>
        </p:sp>
        <p:sp>
          <p:nvSpPr>
            <p:cNvPr id="16" name="Line 18"/>
            <p:cNvSpPr>
              <a:spLocks noChangeShapeType="1"/>
            </p:cNvSpPr>
            <p:nvPr/>
          </p:nvSpPr>
          <p:spPr bwMode="auto">
            <a:xfrm flipV="1">
              <a:off x="4853" y="1338"/>
              <a:ext cx="0" cy="625"/>
            </a:xfrm>
            <a:prstGeom prst="line">
              <a:avLst/>
            </a:prstGeom>
            <a:noFill/>
            <a:ln w="28575">
              <a:solidFill>
                <a:schemeClr val="accent2"/>
              </a:solidFill>
              <a:round/>
              <a:headEnd/>
              <a:tailEnd/>
            </a:ln>
          </p:spPr>
          <p:txBody>
            <a:bodyPr/>
            <a:lstStyle/>
            <a:p>
              <a:endParaRPr lang="en-IN"/>
            </a:p>
          </p:txBody>
        </p:sp>
        <p:sp>
          <p:nvSpPr>
            <p:cNvPr id="17" name="Line 19"/>
            <p:cNvSpPr>
              <a:spLocks noChangeShapeType="1"/>
            </p:cNvSpPr>
            <p:nvPr/>
          </p:nvSpPr>
          <p:spPr bwMode="auto">
            <a:xfrm flipH="1">
              <a:off x="3900" y="1344"/>
              <a:ext cx="256" cy="234"/>
            </a:xfrm>
            <a:prstGeom prst="line">
              <a:avLst/>
            </a:prstGeom>
            <a:noFill/>
            <a:ln w="19050">
              <a:solidFill>
                <a:schemeClr val="tx1"/>
              </a:solidFill>
              <a:round/>
              <a:headEnd/>
              <a:tailEnd/>
            </a:ln>
          </p:spPr>
          <p:txBody>
            <a:bodyPr/>
            <a:lstStyle/>
            <a:p>
              <a:endParaRPr lang="en-IN"/>
            </a:p>
          </p:txBody>
        </p:sp>
        <p:sp>
          <p:nvSpPr>
            <p:cNvPr id="18" name="Line 20"/>
            <p:cNvSpPr>
              <a:spLocks noChangeShapeType="1"/>
            </p:cNvSpPr>
            <p:nvPr/>
          </p:nvSpPr>
          <p:spPr bwMode="auto">
            <a:xfrm flipV="1">
              <a:off x="3895" y="1579"/>
              <a:ext cx="0" cy="650"/>
            </a:xfrm>
            <a:prstGeom prst="line">
              <a:avLst/>
            </a:prstGeom>
            <a:noFill/>
            <a:ln w="19050">
              <a:solidFill>
                <a:schemeClr val="tx1"/>
              </a:solidFill>
              <a:round/>
              <a:headEnd/>
              <a:tailEnd/>
            </a:ln>
          </p:spPr>
          <p:txBody>
            <a:bodyPr/>
            <a:lstStyle/>
            <a:p>
              <a:endParaRPr lang="en-IN"/>
            </a:p>
          </p:txBody>
        </p:sp>
        <p:sp>
          <p:nvSpPr>
            <p:cNvPr id="19" name="Line 21"/>
            <p:cNvSpPr>
              <a:spLocks noChangeShapeType="1"/>
            </p:cNvSpPr>
            <p:nvPr/>
          </p:nvSpPr>
          <p:spPr bwMode="auto">
            <a:xfrm flipH="1">
              <a:off x="4596" y="1987"/>
              <a:ext cx="249" cy="228"/>
            </a:xfrm>
            <a:prstGeom prst="line">
              <a:avLst/>
            </a:prstGeom>
            <a:noFill/>
            <a:ln w="19050">
              <a:solidFill>
                <a:schemeClr val="tx1"/>
              </a:solidFill>
              <a:round/>
              <a:headEnd/>
              <a:tailEnd/>
            </a:ln>
          </p:spPr>
          <p:txBody>
            <a:bodyPr/>
            <a:lstStyle/>
            <a:p>
              <a:endParaRPr lang="en-IN"/>
            </a:p>
          </p:txBody>
        </p:sp>
        <p:sp>
          <p:nvSpPr>
            <p:cNvPr id="20" name="Line 22"/>
            <p:cNvSpPr>
              <a:spLocks noChangeShapeType="1"/>
            </p:cNvSpPr>
            <p:nvPr/>
          </p:nvSpPr>
          <p:spPr bwMode="auto">
            <a:xfrm>
              <a:off x="3885" y="2229"/>
              <a:ext cx="705" cy="0"/>
            </a:xfrm>
            <a:prstGeom prst="line">
              <a:avLst/>
            </a:prstGeom>
            <a:noFill/>
            <a:ln w="19050">
              <a:solidFill>
                <a:schemeClr val="tx1"/>
              </a:solidFill>
              <a:round/>
              <a:headEnd/>
              <a:tailEnd/>
            </a:ln>
          </p:spPr>
          <p:txBody>
            <a:bodyPr/>
            <a:lstStyle/>
            <a:p>
              <a:endParaRPr lang="en-IN"/>
            </a:p>
          </p:txBody>
        </p:sp>
        <p:sp>
          <p:nvSpPr>
            <p:cNvPr id="21" name="Text Box 23"/>
            <p:cNvSpPr txBox="1">
              <a:spLocks noChangeArrowheads="1"/>
            </p:cNvSpPr>
            <p:nvPr/>
          </p:nvSpPr>
          <p:spPr bwMode="auto">
            <a:xfrm>
              <a:off x="3651" y="2042"/>
              <a:ext cx="192"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a</a:t>
              </a:r>
            </a:p>
          </p:txBody>
        </p:sp>
        <p:sp>
          <p:nvSpPr>
            <p:cNvPr id="22" name="Text Box 24"/>
            <p:cNvSpPr txBox="1">
              <a:spLocks noChangeArrowheads="1"/>
            </p:cNvSpPr>
            <p:nvPr/>
          </p:nvSpPr>
          <p:spPr bwMode="auto">
            <a:xfrm>
              <a:off x="4797" y="2040"/>
              <a:ext cx="191"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b</a:t>
              </a:r>
            </a:p>
          </p:txBody>
        </p:sp>
        <p:sp>
          <p:nvSpPr>
            <p:cNvPr id="23" name="Text Box 25"/>
            <p:cNvSpPr txBox="1">
              <a:spLocks noChangeArrowheads="1"/>
            </p:cNvSpPr>
            <p:nvPr/>
          </p:nvSpPr>
          <p:spPr bwMode="auto">
            <a:xfrm>
              <a:off x="3904" y="1217"/>
              <a:ext cx="192" cy="288"/>
            </a:xfrm>
            <a:prstGeom prst="rect">
              <a:avLst/>
            </a:prstGeom>
            <a:noFill/>
            <a:ln w="9525">
              <a:noFill/>
              <a:prstDash val="dash"/>
              <a:miter lim="800000"/>
              <a:headEnd/>
              <a:tailEnd/>
            </a:ln>
          </p:spPr>
          <p:txBody>
            <a:bodyPr>
              <a:spAutoFit/>
            </a:bodyPr>
            <a:lstStyle/>
            <a:p>
              <a:pPr>
                <a:spcBef>
                  <a:spcPct val="50000"/>
                </a:spcBef>
              </a:pPr>
              <a:r>
                <a:rPr lang="en-US" i="1">
                  <a:latin typeface="Calibri" pitchFamily="34" charset="0"/>
                </a:rPr>
                <a:t>c</a:t>
              </a:r>
            </a:p>
          </p:txBody>
        </p:sp>
        <p:sp>
          <p:nvSpPr>
            <p:cNvPr id="24" name="Line 26"/>
            <p:cNvSpPr>
              <a:spLocks noChangeShapeType="1"/>
            </p:cNvSpPr>
            <p:nvPr/>
          </p:nvSpPr>
          <p:spPr bwMode="auto">
            <a:xfrm>
              <a:off x="3902" y="1585"/>
              <a:ext cx="697" cy="0"/>
            </a:xfrm>
            <a:prstGeom prst="line">
              <a:avLst/>
            </a:prstGeom>
            <a:noFill/>
            <a:ln w="19050">
              <a:solidFill>
                <a:schemeClr val="tx1"/>
              </a:solidFill>
              <a:round/>
              <a:headEnd/>
              <a:tailEnd/>
            </a:ln>
          </p:spPr>
          <p:txBody>
            <a:bodyPr/>
            <a:lstStyle/>
            <a:p>
              <a:endParaRPr lang="en-IN"/>
            </a:p>
          </p:txBody>
        </p:sp>
        <p:sp>
          <p:nvSpPr>
            <p:cNvPr id="25" name="Line 27"/>
            <p:cNvSpPr>
              <a:spLocks noChangeShapeType="1"/>
            </p:cNvSpPr>
            <p:nvPr/>
          </p:nvSpPr>
          <p:spPr bwMode="auto">
            <a:xfrm flipH="1">
              <a:off x="4582" y="1342"/>
              <a:ext cx="268" cy="247"/>
            </a:xfrm>
            <a:prstGeom prst="line">
              <a:avLst/>
            </a:prstGeom>
            <a:noFill/>
            <a:ln w="19050">
              <a:solidFill>
                <a:schemeClr val="tx1"/>
              </a:solidFill>
              <a:round/>
              <a:headEnd/>
              <a:tailEnd/>
            </a:ln>
          </p:spPr>
          <p:txBody>
            <a:bodyPr/>
            <a:lstStyle/>
            <a:p>
              <a:endParaRPr lang="en-IN"/>
            </a:p>
          </p:txBody>
        </p:sp>
        <p:sp>
          <p:nvSpPr>
            <p:cNvPr id="26" name="Line 28"/>
            <p:cNvSpPr>
              <a:spLocks noChangeShapeType="1"/>
            </p:cNvSpPr>
            <p:nvPr/>
          </p:nvSpPr>
          <p:spPr bwMode="auto">
            <a:xfrm flipV="1">
              <a:off x="4592" y="1585"/>
              <a:ext cx="0" cy="643"/>
            </a:xfrm>
            <a:prstGeom prst="line">
              <a:avLst/>
            </a:prstGeom>
            <a:noFill/>
            <a:ln w="19050">
              <a:solidFill>
                <a:schemeClr val="tx1"/>
              </a:solidFill>
              <a:round/>
              <a:headEnd/>
              <a:tailEnd/>
            </a:ln>
          </p:spPr>
          <p:txBody>
            <a:bodyPr/>
            <a:lstStyle/>
            <a:p>
              <a:endParaRPr lang="en-IN"/>
            </a:p>
          </p:txBody>
        </p:sp>
        <p:sp>
          <p:nvSpPr>
            <p:cNvPr id="27" name="Line 34"/>
            <p:cNvSpPr>
              <a:spLocks noChangeShapeType="1"/>
            </p:cNvSpPr>
            <p:nvPr/>
          </p:nvSpPr>
          <p:spPr bwMode="auto">
            <a:xfrm flipV="1">
              <a:off x="3895" y="1335"/>
              <a:ext cx="960" cy="247"/>
            </a:xfrm>
            <a:prstGeom prst="line">
              <a:avLst/>
            </a:prstGeom>
            <a:noFill/>
            <a:ln w="28575">
              <a:solidFill>
                <a:schemeClr val="accent2"/>
              </a:solidFill>
              <a:round/>
              <a:headEnd/>
              <a:tailEnd/>
            </a:ln>
          </p:spPr>
          <p:txBody>
            <a:bodyPr/>
            <a:lstStyle/>
            <a:p>
              <a:endParaRPr lang="en-IN"/>
            </a:p>
          </p:txBody>
        </p:sp>
        <p:sp>
          <p:nvSpPr>
            <p:cNvPr id="28" name="Line 35"/>
            <p:cNvSpPr>
              <a:spLocks noChangeShapeType="1"/>
            </p:cNvSpPr>
            <p:nvPr/>
          </p:nvSpPr>
          <p:spPr bwMode="auto">
            <a:xfrm flipV="1">
              <a:off x="3895" y="1984"/>
              <a:ext cx="960" cy="238"/>
            </a:xfrm>
            <a:prstGeom prst="line">
              <a:avLst/>
            </a:prstGeom>
            <a:noFill/>
            <a:ln w="28575">
              <a:solidFill>
                <a:schemeClr val="accent2"/>
              </a:solidFill>
              <a:round/>
              <a:headEnd/>
              <a:tailEnd/>
            </a:ln>
          </p:spPr>
          <p:txBody>
            <a:bodyPr/>
            <a:lstStyle/>
            <a:p>
              <a:endParaRPr lang="en-IN"/>
            </a:p>
          </p:txBody>
        </p:sp>
        <p:sp>
          <p:nvSpPr>
            <p:cNvPr id="29" name="Line 36"/>
            <p:cNvSpPr>
              <a:spLocks noChangeShapeType="1"/>
            </p:cNvSpPr>
            <p:nvPr/>
          </p:nvSpPr>
          <p:spPr bwMode="auto">
            <a:xfrm>
              <a:off x="3895" y="1573"/>
              <a:ext cx="0" cy="649"/>
            </a:xfrm>
            <a:prstGeom prst="line">
              <a:avLst/>
            </a:prstGeom>
            <a:noFill/>
            <a:ln w="28575">
              <a:solidFill>
                <a:schemeClr val="accent2"/>
              </a:solidFill>
              <a:round/>
              <a:headEnd/>
              <a:tailEnd/>
            </a:ln>
          </p:spPr>
          <p:txBody>
            <a:bodyPr/>
            <a:lstStyle/>
            <a:p>
              <a:endParaRPr lang="en-IN"/>
            </a:p>
          </p:txBody>
        </p:sp>
      </p:grpSp>
      <p:sp>
        <p:nvSpPr>
          <p:cNvPr id="30" name="Text Box 79"/>
          <p:cNvSpPr txBox="1">
            <a:spLocks noChangeArrowheads="1"/>
          </p:cNvSpPr>
          <p:nvPr/>
        </p:nvSpPr>
        <p:spPr bwMode="auto">
          <a:xfrm>
            <a:off x="768350" y="6421387"/>
            <a:ext cx="4208463" cy="396875"/>
          </a:xfrm>
          <a:prstGeom prst="rect">
            <a:avLst/>
          </a:prstGeom>
          <a:noFill/>
          <a:ln w="9525">
            <a:noFill/>
            <a:prstDash val="dash"/>
            <a:miter lim="800000"/>
            <a:headEnd/>
            <a:tailEnd/>
          </a:ln>
        </p:spPr>
        <p:txBody>
          <a:bodyPr>
            <a:spAutoFit/>
          </a:bodyPr>
          <a:lstStyle/>
          <a:p>
            <a:pPr>
              <a:spcBef>
                <a:spcPct val="50000"/>
              </a:spcBef>
            </a:pPr>
            <a:r>
              <a:rPr lang="en-US" sz="2000">
                <a:latin typeface="Calibri" pitchFamily="34" charset="0"/>
                <a:cs typeface="Times New Roman" pitchFamily="18" charset="0"/>
              </a:rPr>
              <a:t>4.     Miller Indices      (110)</a:t>
            </a:r>
          </a:p>
        </p:txBody>
      </p:sp>
      <p:grpSp>
        <p:nvGrpSpPr>
          <p:cNvPr id="3" name="Group 91"/>
          <p:cNvGrpSpPr>
            <a:grpSpLocks/>
          </p:cNvGrpSpPr>
          <p:nvPr/>
        </p:nvGrpSpPr>
        <p:grpSpPr bwMode="auto">
          <a:xfrm>
            <a:off x="768350" y="4956125"/>
            <a:ext cx="4375150" cy="401637"/>
            <a:chOff x="484" y="1031"/>
            <a:chExt cx="2756" cy="253"/>
          </a:xfrm>
        </p:grpSpPr>
        <p:sp>
          <p:nvSpPr>
            <p:cNvPr id="32" name="Text Box 76"/>
            <p:cNvSpPr txBox="1">
              <a:spLocks noChangeArrowheads="1"/>
            </p:cNvSpPr>
            <p:nvPr/>
          </p:nvSpPr>
          <p:spPr bwMode="auto">
            <a:xfrm>
              <a:off x="484" y="1034"/>
              <a:ext cx="1437" cy="250"/>
            </a:xfrm>
            <a:prstGeom prst="rect">
              <a:avLst/>
            </a:prstGeom>
            <a:noFill/>
            <a:ln w="9525">
              <a:noFill/>
              <a:prstDash val="dash"/>
              <a:miter lim="800000"/>
              <a:headEnd/>
              <a:tailEnd/>
            </a:ln>
          </p:spPr>
          <p:txBody>
            <a:bodyPr>
              <a:spAutoFit/>
            </a:bodyPr>
            <a:lstStyle/>
            <a:p>
              <a:pPr>
                <a:spcBef>
                  <a:spcPct val="50000"/>
                </a:spcBef>
              </a:pPr>
              <a:r>
                <a:rPr lang="en-US" sz="2000">
                  <a:latin typeface="Calibri" pitchFamily="34" charset="0"/>
                  <a:cs typeface="Times New Roman" pitchFamily="18" charset="0"/>
                </a:rPr>
                <a:t>1.     Intercepts</a:t>
              </a:r>
              <a:endParaRPr lang="en-US" sz="2000">
                <a:latin typeface="Calibri" pitchFamily="34" charset="0"/>
                <a:cs typeface="Times New Roman" pitchFamily="18" charset="0"/>
                <a:sym typeface="Symbol" pitchFamily="18" charset="2"/>
              </a:endParaRPr>
            </a:p>
          </p:txBody>
        </p:sp>
        <p:sp>
          <p:nvSpPr>
            <p:cNvPr id="33" name="Rectangle 87"/>
            <p:cNvSpPr>
              <a:spLocks noChangeArrowheads="1"/>
            </p:cNvSpPr>
            <p:nvPr/>
          </p:nvSpPr>
          <p:spPr bwMode="auto">
            <a:xfrm>
              <a:off x="2084" y="1031"/>
              <a:ext cx="1156" cy="250"/>
            </a:xfrm>
            <a:prstGeom prst="rect">
              <a:avLst/>
            </a:prstGeom>
            <a:noFill/>
            <a:ln w="9525">
              <a:noFill/>
              <a:prstDash val="dash"/>
              <a:miter lim="800000"/>
              <a:headEnd/>
              <a:tailEnd/>
            </a:ln>
          </p:spPr>
          <p:txBody>
            <a:bodyPr wrap="none">
              <a:spAutoFit/>
            </a:bodyPr>
            <a:lstStyle/>
            <a:p>
              <a:pPr>
                <a:spcBef>
                  <a:spcPct val="50000"/>
                </a:spcBef>
              </a:pPr>
              <a:r>
                <a:rPr lang="en-US" sz="2000">
                  <a:latin typeface="Calibri" pitchFamily="34" charset="0"/>
                </a:rPr>
                <a:t>1         1        </a:t>
              </a:r>
              <a:r>
                <a:rPr lang="en-US" sz="2000">
                  <a:latin typeface="Calibri" pitchFamily="34" charset="0"/>
                  <a:sym typeface="Symbol" pitchFamily="18" charset="2"/>
                </a:rPr>
                <a:t></a:t>
              </a:r>
            </a:p>
          </p:txBody>
        </p:sp>
      </p:grpSp>
      <p:grpSp>
        <p:nvGrpSpPr>
          <p:cNvPr id="4" name="Group 99"/>
          <p:cNvGrpSpPr>
            <a:grpSpLocks/>
          </p:cNvGrpSpPr>
          <p:nvPr/>
        </p:nvGrpSpPr>
        <p:grpSpPr bwMode="auto">
          <a:xfrm>
            <a:off x="768350" y="5311725"/>
            <a:ext cx="4503738" cy="725487"/>
            <a:chOff x="484" y="1231"/>
            <a:chExt cx="2837" cy="457"/>
          </a:xfrm>
        </p:grpSpPr>
        <p:sp>
          <p:nvSpPr>
            <p:cNvPr id="35" name="Text Box 77"/>
            <p:cNvSpPr txBox="1">
              <a:spLocks noChangeArrowheads="1"/>
            </p:cNvSpPr>
            <p:nvPr/>
          </p:nvSpPr>
          <p:spPr bwMode="auto">
            <a:xfrm>
              <a:off x="484" y="1243"/>
              <a:ext cx="1466" cy="250"/>
            </a:xfrm>
            <a:prstGeom prst="rect">
              <a:avLst/>
            </a:prstGeom>
            <a:noFill/>
            <a:ln w="9525">
              <a:noFill/>
              <a:prstDash val="dash"/>
              <a:miter lim="800000"/>
              <a:headEnd/>
              <a:tailEnd/>
            </a:ln>
          </p:spPr>
          <p:txBody>
            <a:bodyPr>
              <a:spAutoFit/>
            </a:bodyPr>
            <a:lstStyle/>
            <a:p>
              <a:pPr>
                <a:spcBef>
                  <a:spcPct val="50000"/>
                </a:spcBef>
              </a:pPr>
              <a:r>
                <a:rPr lang="en-US" sz="2000">
                  <a:latin typeface="Calibri" pitchFamily="34" charset="0"/>
                  <a:cs typeface="Times New Roman" pitchFamily="18" charset="0"/>
                </a:rPr>
                <a:t>2.     Reciprocals</a:t>
              </a:r>
            </a:p>
          </p:txBody>
        </p:sp>
        <p:sp>
          <p:nvSpPr>
            <p:cNvPr id="36" name="Rectangle 88"/>
            <p:cNvSpPr>
              <a:spLocks noChangeArrowheads="1"/>
            </p:cNvSpPr>
            <p:nvPr/>
          </p:nvSpPr>
          <p:spPr bwMode="auto">
            <a:xfrm>
              <a:off x="2030" y="1231"/>
              <a:ext cx="1291" cy="250"/>
            </a:xfrm>
            <a:prstGeom prst="rect">
              <a:avLst/>
            </a:prstGeom>
            <a:noFill/>
            <a:ln w="9525">
              <a:noFill/>
              <a:prstDash val="dash"/>
              <a:miter lim="800000"/>
              <a:headEnd/>
              <a:tailEnd/>
            </a:ln>
          </p:spPr>
          <p:txBody>
            <a:bodyPr wrap="none">
              <a:spAutoFit/>
            </a:bodyPr>
            <a:lstStyle/>
            <a:p>
              <a:r>
                <a:rPr lang="en-US" sz="2000" dirty="0">
                  <a:latin typeface="Calibri" pitchFamily="34" charset="0"/>
                </a:rPr>
                <a:t>1/1      1/1     1/</a:t>
              </a:r>
              <a:r>
                <a:rPr lang="en-US" sz="2000" dirty="0">
                  <a:latin typeface="Calibri" pitchFamily="34" charset="0"/>
                  <a:sym typeface="Symbol" pitchFamily="18" charset="2"/>
                </a:rPr>
                <a:t></a:t>
              </a:r>
            </a:p>
          </p:txBody>
        </p:sp>
        <p:sp>
          <p:nvSpPr>
            <p:cNvPr id="37" name="Rectangle 89"/>
            <p:cNvSpPr>
              <a:spLocks noChangeArrowheads="1"/>
            </p:cNvSpPr>
            <p:nvPr/>
          </p:nvSpPr>
          <p:spPr bwMode="auto">
            <a:xfrm>
              <a:off x="2086" y="1438"/>
              <a:ext cx="1131" cy="250"/>
            </a:xfrm>
            <a:prstGeom prst="rect">
              <a:avLst/>
            </a:prstGeom>
            <a:noFill/>
            <a:ln w="9525">
              <a:noFill/>
              <a:prstDash val="dash"/>
              <a:miter lim="800000"/>
              <a:headEnd/>
              <a:tailEnd/>
            </a:ln>
          </p:spPr>
          <p:txBody>
            <a:bodyPr wrap="none">
              <a:spAutoFit/>
            </a:bodyPr>
            <a:lstStyle/>
            <a:p>
              <a:r>
                <a:rPr lang="en-US" sz="2000">
                  <a:latin typeface="Calibri" pitchFamily="34" charset="0"/>
                </a:rPr>
                <a:t>1         1        0</a:t>
              </a:r>
            </a:p>
          </p:txBody>
        </p:sp>
      </p:grpSp>
      <p:grpSp>
        <p:nvGrpSpPr>
          <p:cNvPr id="31" name="Group 112"/>
          <p:cNvGrpSpPr>
            <a:grpSpLocks/>
          </p:cNvGrpSpPr>
          <p:nvPr/>
        </p:nvGrpSpPr>
        <p:grpSpPr bwMode="auto">
          <a:xfrm>
            <a:off x="768350" y="5926087"/>
            <a:ext cx="4338638" cy="403225"/>
            <a:chOff x="484" y="1618"/>
            <a:chExt cx="2733" cy="254"/>
          </a:xfrm>
        </p:grpSpPr>
        <p:sp>
          <p:nvSpPr>
            <p:cNvPr id="39" name="Text Box 78"/>
            <p:cNvSpPr txBox="1">
              <a:spLocks noChangeArrowheads="1"/>
            </p:cNvSpPr>
            <p:nvPr/>
          </p:nvSpPr>
          <p:spPr bwMode="auto">
            <a:xfrm>
              <a:off x="484" y="1618"/>
              <a:ext cx="1425" cy="250"/>
            </a:xfrm>
            <a:prstGeom prst="rect">
              <a:avLst/>
            </a:prstGeom>
            <a:noFill/>
            <a:ln w="9525">
              <a:noFill/>
              <a:prstDash val="dash"/>
              <a:miter lim="800000"/>
              <a:headEnd/>
              <a:tailEnd/>
            </a:ln>
          </p:spPr>
          <p:txBody>
            <a:bodyPr>
              <a:spAutoFit/>
            </a:bodyPr>
            <a:lstStyle/>
            <a:p>
              <a:pPr>
                <a:spcBef>
                  <a:spcPct val="50000"/>
                </a:spcBef>
              </a:pPr>
              <a:r>
                <a:rPr lang="en-US" sz="2000">
                  <a:latin typeface="Calibri" pitchFamily="34" charset="0"/>
                  <a:cs typeface="Times New Roman" pitchFamily="18" charset="0"/>
                </a:rPr>
                <a:t>3.     Reduction</a:t>
              </a:r>
            </a:p>
          </p:txBody>
        </p:sp>
        <p:sp>
          <p:nvSpPr>
            <p:cNvPr id="40" name="Rectangle 90"/>
            <p:cNvSpPr>
              <a:spLocks noChangeArrowheads="1"/>
            </p:cNvSpPr>
            <p:nvPr/>
          </p:nvSpPr>
          <p:spPr bwMode="auto">
            <a:xfrm>
              <a:off x="2086" y="1622"/>
              <a:ext cx="1131" cy="250"/>
            </a:xfrm>
            <a:prstGeom prst="rect">
              <a:avLst/>
            </a:prstGeom>
            <a:noFill/>
            <a:ln w="9525">
              <a:noFill/>
              <a:prstDash val="dash"/>
              <a:miter lim="800000"/>
              <a:headEnd/>
              <a:tailEnd/>
            </a:ln>
          </p:spPr>
          <p:txBody>
            <a:bodyPr wrap="none">
              <a:spAutoFit/>
            </a:bodyPr>
            <a:lstStyle/>
            <a:p>
              <a:r>
                <a:rPr lang="en-US" sz="2000">
                  <a:latin typeface="Calibri" pitchFamily="34" charset="0"/>
                </a:rPr>
                <a:t>1         1        0</a:t>
              </a:r>
            </a:p>
          </p:txBody>
        </p:sp>
      </p:grpSp>
      <p:grpSp>
        <p:nvGrpSpPr>
          <p:cNvPr id="34" name="Group 105"/>
          <p:cNvGrpSpPr>
            <a:grpSpLocks/>
          </p:cNvGrpSpPr>
          <p:nvPr/>
        </p:nvGrpSpPr>
        <p:grpSpPr bwMode="auto">
          <a:xfrm>
            <a:off x="768350" y="4649737"/>
            <a:ext cx="4316413" cy="396875"/>
            <a:chOff x="484" y="814"/>
            <a:chExt cx="2719" cy="250"/>
          </a:xfrm>
        </p:grpSpPr>
        <p:sp>
          <p:nvSpPr>
            <p:cNvPr id="42" name="Text Box 80"/>
            <p:cNvSpPr txBox="1">
              <a:spLocks noChangeArrowheads="1"/>
            </p:cNvSpPr>
            <p:nvPr/>
          </p:nvSpPr>
          <p:spPr bwMode="auto">
            <a:xfrm>
              <a:off x="484" y="814"/>
              <a:ext cx="920" cy="250"/>
            </a:xfrm>
            <a:prstGeom prst="rect">
              <a:avLst/>
            </a:prstGeom>
            <a:noFill/>
            <a:ln w="9525">
              <a:noFill/>
              <a:prstDash val="dash"/>
              <a:miter lim="800000"/>
              <a:headEnd/>
              <a:tailEnd/>
            </a:ln>
          </p:spPr>
          <p:txBody>
            <a:bodyPr>
              <a:spAutoFit/>
            </a:bodyPr>
            <a:lstStyle/>
            <a:p>
              <a:pPr>
                <a:spcBef>
                  <a:spcPct val="50000"/>
                </a:spcBef>
              </a:pPr>
              <a:r>
                <a:rPr lang="en-US" sz="2000" u="sng">
                  <a:latin typeface="Calibri" pitchFamily="34" charset="0"/>
                  <a:cs typeface="Times New Roman" pitchFamily="18" charset="0"/>
                </a:rPr>
                <a:t>example</a:t>
              </a:r>
              <a:endParaRPr lang="en-US" sz="2000">
                <a:latin typeface="Calibri" pitchFamily="34" charset="0"/>
                <a:cs typeface="Times New Roman" pitchFamily="18" charset="0"/>
              </a:endParaRPr>
            </a:p>
          </p:txBody>
        </p:sp>
        <p:sp>
          <p:nvSpPr>
            <p:cNvPr id="43" name="Rectangle 104"/>
            <p:cNvSpPr>
              <a:spLocks noChangeArrowheads="1"/>
            </p:cNvSpPr>
            <p:nvPr/>
          </p:nvSpPr>
          <p:spPr bwMode="auto">
            <a:xfrm>
              <a:off x="2081" y="814"/>
              <a:ext cx="1122" cy="250"/>
            </a:xfrm>
            <a:prstGeom prst="rect">
              <a:avLst/>
            </a:prstGeom>
            <a:noFill/>
            <a:ln w="9525">
              <a:noFill/>
              <a:prstDash val="dash"/>
              <a:miter lim="800000"/>
              <a:headEnd/>
              <a:tailEnd/>
            </a:ln>
          </p:spPr>
          <p:txBody>
            <a:bodyPr wrap="none">
              <a:spAutoFit/>
            </a:bodyPr>
            <a:lstStyle/>
            <a:p>
              <a:r>
                <a:rPr lang="en-US" sz="2000" i="1">
                  <a:latin typeface="Calibri" pitchFamily="34" charset="0"/>
                </a:rPr>
                <a:t>a</a:t>
              </a:r>
              <a:r>
                <a:rPr lang="en-US" sz="2000">
                  <a:latin typeface="Calibri" pitchFamily="34" charset="0"/>
                </a:rPr>
                <a:t>         </a:t>
              </a:r>
              <a:r>
                <a:rPr lang="en-US" sz="2000" i="1">
                  <a:latin typeface="Calibri" pitchFamily="34" charset="0"/>
                </a:rPr>
                <a:t>b</a:t>
              </a:r>
              <a:r>
                <a:rPr lang="en-US" sz="2000">
                  <a:latin typeface="Calibri" pitchFamily="34" charset="0"/>
                </a:rPr>
                <a:t>        </a:t>
              </a:r>
              <a:r>
                <a:rPr lang="en-US" sz="2000" i="1">
                  <a:latin typeface="Calibri" pitchFamily="34"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a:xfrm>
            <a:off x="685800" y="0"/>
            <a:ext cx="7772400" cy="1143000"/>
          </a:xfrm>
        </p:spPr>
        <p:txBody>
          <a:bodyPr/>
          <a:lstStyle/>
          <a:p>
            <a:pPr eaLnBrk="1" hangingPunct="1"/>
            <a:r>
              <a:rPr lang="en-US" smtClean="0"/>
              <a:t>Crystallographic Planes</a:t>
            </a:r>
            <a:endParaRPr lang="en-US" sz="3200" smtClean="0"/>
          </a:p>
        </p:txBody>
      </p:sp>
      <p:pic>
        <p:nvPicPr>
          <p:cNvPr id="32771" name="Picture 13" descr="Figure 3_9_a"/>
          <p:cNvPicPr>
            <a:picLocks noChangeAspect="1" noChangeArrowheads="1"/>
          </p:cNvPicPr>
          <p:nvPr/>
        </p:nvPicPr>
        <p:blipFill>
          <a:blip r:embed="rId3" cstate="print"/>
          <a:srcRect/>
          <a:stretch>
            <a:fillRect/>
          </a:stretch>
        </p:blipFill>
        <p:spPr bwMode="auto">
          <a:xfrm>
            <a:off x="820738" y="1647825"/>
            <a:ext cx="3187700" cy="3846513"/>
          </a:xfrm>
          <a:prstGeom prst="rect">
            <a:avLst/>
          </a:prstGeom>
          <a:noFill/>
          <a:ln w="9525">
            <a:noFill/>
            <a:miter lim="800000"/>
            <a:headEnd/>
            <a:tailEnd/>
          </a:ln>
        </p:spPr>
      </p:pic>
      <p:pic>
        <p:nvPicPr>
          <p:cNvPr id="32772" name="Picture 16" descr="Figure 3_9c"/>
          <p:cNvPicPr>
            <a:picLocks noChangeAspect="1" noChangeArrowheads="1"/>
          </p:cNvPicPr>
          <p:nvPr/>
        </p:nvPicPr>
        <p:blipFill>
          <a:blip r:embed="rId4" cstate="print"/>
          <a:srcRect/>
          <a:stretch>
            <a:fillRect/>
          </a:stretch>
        </p:blipFill>
        <p:spPr bwMode="auto">
          <a:xfrm>
            <a:off x="4275138" y="3578225"/>
            <a:ext cx="3783012" cy="2690813"/>
          </a:xfrm>
          <a:prstGeom prst="rect">
            <a:avLst/>
          </a:prstGeom>
          <a:noFill/>
          <a:ln w="9525">
            <a:noFill/>
            <a:miter lim="800000"/>
            <a:headEnd/>
            <a:tailEnd/>
          </a:ln>
        </p:spPr>
      </p:pic>
      <p:pic>
        <p:nvPicPr>
          <p:cNvPr id="32773" name="Picture 17" descr="Figure 3_9b"/>
          <p:cNvPicPr>
            <a:picLocks noChangeAspect="1" noChangeArrowheads="1"/>
          </p:cNvPicPr>
          <p:nvPr/>
        </p:nvPicPr>
        <p:blipFill>
          <a:blip r:embed="rId5" cstate="print"/>
          <a:srcRect/>
          <a:stretch>
            <a:fillRect/>
          </a:stretch>
        </p:blipFill>
        <p:spPr bwMode="auto">
          <a:xfrm>
            <a:off x="4275138" y="1065213"/>
            <a:ext cx="3700462" cy="2501900"/>
          </a:xfrm>
          <a:prstGeom prst="rect">
            <a:avLst/>
          </a:prstGeom>
          <a:noFill/>
          <a:ln w="9525">
            <a:noFill/>
            <a:miter lim="800000"/>
            <a:headEnd/>
            <a:tailEnd/>
          </a:ln>
        </p:spPr>
      </p:pic>
      <p:sp>
        <p:nvSpPr>
          <p:cNvPr id="6" name="TextBox 5"/>
          <p:cNvSpPr txBox="1"/>
          <p:nvPr/>
        </p:nvSpPr>
        <p:spPr>
          <a:xfrm>
            <a:off x="0" y="5903893"/>
            <a:ext cx="9144000" cy="954107"/>
          </a:xfrm>
          <a:prstGeom prst="rect">
            <a:avLst/>
          </a:prstGeom>
          <a:noFill/>
        </p:spPr>
        <p:txBody>
          <a:bodyPr wrap="square" rtlCol="0">
            <a:spAutoFit/>
          </a:bodyPr>
          <a:lstStyle/>
          <a:p>
            <a:r>
              <a:rPr lang="en-IN" sz="2800" b="1" dirty="0" smtClean="0">
                <a:solidFill>
                  <a:srgbClr val="0000FF"/>
                </a:solidFill>
              </a:rPr>
              <a:t>Any two planes parallel to each other are equivalent and have identical indices</a:t>
            </a:r>
            <a:endParaRPr lang="en-IN" sz="2800" b="1"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4213" y="-27384"/>
            <a:ext cx="7772400" cy="1079847"/>
          </a:xfrm>
        </p:spPr>
        <p:txBody>
          <a:bodyPr/>
          <a:lstStyle/>
          <a:p>
            <a:pPr eaLnBrk="1" hangingPunct="1"/>
            <a:r>
              <a:rPr lang="en-US" dirty="0" smtClean="0"/>
              <a:t>What are we going to discuss?</a:t>
            </a:r>
            <a:endParaRPr lang="en-IN" dirty="0" smtClean="0"/>
          </a:p>
        </p:txBody>
      </p:sp>
      <p:sp>
        <p:nvSpPr>
          <p:cNvPr id="5" name="TextBox 4"/>
          <p:cNvSpPr txBox="1"/>
          <p:nvPr/>
        </p:nvSpPr>
        <p:spPr>
          <a:xfrm>
            <a:off x="251520" y="980728"/>
            <a:ext cx="8892480" cy="4832092"/>
          </a:xfrm>
          <a:prstGeom prst="rect">
            <a:avLst/>
          </a:prstGeom>
          <a:noFill/>
        </p:spPr>
        <p:txBody>
          <a:bodyPr wrap="square" rtlCol="0">
            <a:spAutoFit/>
          </a:bodyPr>
          <a:lstStyle/>
          <a:p>
            <a:pPr marL="269875" indent="-269875">
              <a:buFont typeface="Arial" pitchFamily="34" charset="0"/>
              <a:buChar char="•"/>
            </a:pPr>
            <a:r>
              <a:rPr lang="en-IN" sz="2800" dirty="0" smtClean="0">
                <a:solidFill>
                  <a:srgbClr val="008000"/>
                </a:solidFill>
              </a:rPr>
              <a:t>Concepts </a:t>
            </a:r>
            <a:r>
              <a:rPr lang="en-IN" sz="2800" dirty="0">
                <a:solidFill>
                  <a:srgbClr val="008000"/>
                </a:solidFill>
              </a:rPr>
              <a:t>of crystallinity and </a:t>
            </a:r>
            <a:r>
              <a:rPr lang="en-IN" sz="2800" dirty="0" err="1" smtClean="0">
                <a:solidFill>
                  <a:srgbClr val="008000"/>
                </a:solidFill>
              </a:rPr>
              <a:t>noncrystallinity</a:t>
            </a:r>
            <a:endParaRPr lang="en-IN" sz="2800" dirty="0" smtClean="0">
              <a:solidFill>
                <a:srgbClr val="008000"/>
              </a:solidFill>
            </a:endParaRPr>
          </a:p>
          <a:p>
            <a:pPr marL="269875" indent="-269875">
              <a:buFont typeface="Arial" pitchFamily="34" charset="0"/>
              <a:buChar char="•"/>
            </a:pPr>
            <a:endParaRPr lang="en-IN" sz="2800" dirty="0" smtClean="0"/>
          </a:p>
          <a:p>
            <a:pPr marL="269875" indent="-269875">
              <a:buFont typeface="Arial" pitchFamily="34" charset="0"/>
              <a:buChar char="•"/>
            </a:pPr>
            <a:r>
              <a:rPr lang="en-IN" sz="2800" dirty="0" smtClean="0">
                <a:solidFill>
                  <a:srgbClr val="0000FF"/>
                </a:solidFill>
              </a:rPr>
              <a:t>Notion </a:t>
            </a:r>
            <a:r>
              <a:rPr lang="en-IN" sz="2800" dirty="0">
                <a:solidFill>
                  <a:srgbClr val="0000FF"/>
                </a:solidFill>
              </a:rPr>
              <a:t>of </a:t>
            </a:r>
            <a:r>
              <a:rPr lang="en-IN" sz="2800" dirty="0" smtClean="0">
                <a:solidFill>
                  <a:srgbClr val="0000FF"/>
                </a:solidFill>
              </a:rPr>
              <a:t>lattice, unit cell, lattice parameters, crystal systems</a:t>
            </a:r>
          </a:p>
          <a:p>
            <a:pPr marL="269875" indent="-269875"/>
            <a:endParaRPr lang="en-IN" sz="2800" dirty="0" smtClean="0"/>
          </a:p>
          <a:p>
            <a:pPr marL="269875" indent="-269875">
              <a:buFont typeface="Arial" pitchFamily="34" charset="0"/>
              <a:buChar char="•"/>
            </a:pPr>
            <a:r>
              <a:rPr lang="en-IN" sz="2800" dirty="0" smtClean="0">
                <a:solidFill>
                  <a:srgbClr val="9900CC"/>
                </a:solidFill>
              </a:rPr>
              <a:t>Labelling conventions (indexing) for points inside unit cell, crystallographic </a:t>
            </a:r>
            <a:r>
              <a:rPr lang="en-IN" sz="2800" dirty="0">
                <a:solidFill>
                  <a:srgbClr val="9900CC"/>
                </a:solidFill>
              </a:rPr>
              <a:t>directions and </a:t>
            </a:r>
            <a:r>
              <a:rPr lang="en-IN" sz="2800" dirty="0" smtClean="0">
                <a:solidFill>
                  <a:srgbClr val="9900CC"/>
                </a:solidFill>
              </a:rPr>
              <a:t>planes</a:t>
            </a:r>
          </a:p>
          <a:p>
            <a:pPr marL="269875" indent="-269875">
              <a:buFont typeface="Arial" pitchFamily="34" charset="0"/>
              <a:buChar char="•"/>
            </a:pPr>
            <a:endParaRPr lang="en-IN" sz="2800" dirty="0">
              <a:solidFill>
                <a:srgbClr val="9900CC"/>
              </a:solidFill>
            </a:endParaRPr>
          </a:p>
          <a:p>
            <a:pPr marL="269875" indent="-269875">
              <a:buFont typeface="Arial" pitchFamily="34" charset="0"/>
              <a:buChar char="•"/>
            </a:pPr>
            <a:r>
              <a:rPr lang="en-IN" sz="2800" dirty="0" smtClean="0">
                <a:solidFill>
                  <a:srgbClr val="9900CC"/>
                </a:solidFill>
              </a:rPr>
              <a:t>Family of directions and family of planes</a:t>
            </a:r>
          </a:p>
          <a:p>
            <a:pPr marL="269875" indent="-269875">
              <a:buFont typeface="Arial" pitchFamily="34" charset="0"/>
              <a:buChar char="•"/>
            </a:pPr>
            <a:endParaRPr lang="en-IN" sz="2800" dirty="0">
              <a:solidFill>
                <a:srgbClr val="9900CC"/>
              </a:solidFill>
            </a:endParaRPr>
          </a:p>
          <a:p>
            <a:pPr marL="269875" indent="-269875">
              <a:buFont typeface="Arial" pitchFamily="34" charset="0"/>
              <a:buChar char="•"/>
            </a:pPr>
            <a:r>
              <a:rPr lang="en-IN" sz="2800" dirty="0" err="1" smtClean="0">
                <a:solidFill>
                  <a:srgbClr val="9900CC"/>
                </a:solidFill>
              </a:rPr>
              <a:t>Bravais</a:t>
            </a:r>
            <a:r>
              <a:rPr lang="en-IN" sz="2800" smtClean="0">
                <a:solidFill>
                  <a:srgbClr val="9900CC"/>
                </a:solidFill>
              </a:rPr>
              <a:t> lattices</a:t>
            </a:r>
            <a:endParaRPr lang="en-IN" sz="2800" dirty="0">
              <a:solidFill>
                <a:srgbClr val="99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34082"/>
          </a:xfrm>
        </p:spPr>
        <p:txBody>
          <a:bodyPr/>
          <a:lstStyle/>
          <a:p>
            <a:r>
              <a:rPr lang="en-US" sz="3600" dirty="0" smtClean="0">
                <a:latin typeface="Times New Roman" charset="0"/>
                <a:ea typeface="Times New Roman" charset="0"/>
                <a:cs typeface="Times New Roman" charset="0"/>
              </a:rPr>
              <a:t>Crystalline vs. Non-crystalline material</a:t>
            </a:r>
            <a:endParaRPr lang="en-IN" sz="36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72008" y="908720"/>
            <a:ext cx="8964488" cy="5616624"/>
          </a:xfrm>
        </p:spPr>
        <p:txBody>
          <a:bodyPr/>
          <a:lstStyle/>
          <a:p>
            <a:pPr algn="just"/>
            <a:r>
              <a:rPr lang="en-IN" sz="2800" dirty="0" smtClean="0">
                <a:solidFill>
                  <a:srgbClr val="0000FF"/>
                </a:solidFill>
                <a:latin typeface="Times New Roman" charset="0"/>
                <a:ea typeface="Times New Roman" charset="0"/>
                <a:cs typeface="Times New Roman" charset="0"/>
              </a:rPr>
              <a:t>C</a:t>
            </a:r>
            <a:r>
              <a:rPr lang="en-IN" sz="2800" b="1" dirty="0" smtClean="0">
                <a:solidFill>
                  <a:srgbClr val="0000FF"/>
                </a:solidFill>
                <a:latin typeface="Times New Roman" charset="0"/>
                <a:ea typeface="Times New Roman" charset="0"/>
                <a:cs typeface="Times New Roman" charset="0"/>
              </a:rPr>
              <a:t>rystalline material: </a:t>
            </a:r>
            <a:r>
              <a:rPr lang="en-IN" sz="2800" dirty="0" smtClean="0">
                <a:solidFill>
                  <a:srgbClr val="0000FF"/>
                </a:solidFill>
                <a:latin typeface="Times New Roman" charset="0"/>
                <a:ea typeface="Times New Roman" charset="0"/>
                <a:cs typeface="Times New Roman" charset="0"/>
              </a:rPr>
              <a:t>One in which the atoms/ molecules/ ions are situated in a 3-dimensional repeating or periodic array over large atomic distances</a:t>
            </a:r>
          </a:p>
          <a:p>
            <a:pPr lvl="1" algn="just"/>
            <a:r>
              <a:rPr lang="en-IN" dirty="0" smtClean="0">
                <a:solidFill>
                  <a:srgbClr val="0000FF"/>
                </a:solidFill>
                <a:latin typeface="Times New Roman" charset="0"/>
                <a:ea typeface="Times New Roman" charset="0"/>
                <a:cs typeface="Times New Roman" charset="0"/>
              </a:rPr>
              <a:t>All metals, many ceramic materials, and certain polymers form crystalline structures under normal solidification conditions</a:t>
            </a:r>
          </a:p>
          <a:p>
            <a:pPr lvl="1"/>
            <a:endParaRPr lang="en-IN" dirty="0" smtClean="0">
              <a:latin typeface="Times New Roman" charset="0"/>
              <a:ea typeface="Times New Roman" charset="0"/>
              <a:cs typeface="Times New Roman" charset="0"/>
            </a:endParaRPr>
          </a:p>
          <a:p>
            <a:r>
              <a:rPr lang="en-IN" sz="2800" b="1" dirty="0" smtClean="0">
                <a:solidFill>
                  <a:srgbClr val="00B050"/>
                </a:solidFill>
                <a:latin typeface="Times New Roman" charset="0"/>
                <a:ea typeface="Times New Roman" charset="0"/>
                <a:cs typeface="Times New Roman" charset="0"/>
              </a:rPr>
              <a:t>Non-crystalline or amorphous materials:</a:t>
            </a:r>
          </a:p>
          <a:p>
            <a:pPr lvl="1"/>
            <a:r>
              <a:rPr lang="en-US" i="1" dirty="0" smtClean="0">
                <a:solidFill>
                  <a:srgbClr val="00B050"/>
                </a:solidFill>
                <a:latin typeface="Times New Roman" charset="0"/>
                <a:ea typeface="Times New Roman" charset="0"/>
                <a:cs typeface="Times New Roman" charset="0"/>
              </a:rPr>
              <a:t>Do not crystallize</a:t>
            </a:r>
          </a:p>
          <a:p>
            <a:pPr lvl="1"/>
            <a:r>
              <a:rPr lang="en-US" i="1" dirty="0" smtClean="0">
                <a:solidFill>
                  <a:srgbClr val="00B050"/>
                </a:solidFill>
                <a:latin typeface="Times New Roman" charset="0"/>
                <a:ea typeface="Times New Roman" charset="0"/>
                <a:cs typeface="Times New Roman" charset="0"/>
              </a:rPr>
              <a:t>Long range atomic order absent</a:t>
            </a:r>
            <a:endParaRPr lang="en-IN" dirty="0">
              <a:solidFill>
                <a:srgbClr val="00B050"/>
              </a:solidFill>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34082"/>
          </a:xfrm>
        </p:spPr>
        <p:txBody>
          <a:bodyPr/>
          <a:lstStyle/>
          <a:p>
            <a:r>
              <a:rPr lang="en-US" dirty="0" smtClean="0"/>
              <a:t>Lattice</a:t>
            </a:r>
            <a:endParaRPr lang="en-IN" dirty="0"/>
          </a:p>
        </p:txBody>
      </p:sp>
      <p:sp>
        <p:nvSpPr>
          <p:cNvPr id="3" name="Content Placeholder 2"/>
          <p:cNvSpPr>
            <a:spLocks noGrp="1"/>
          </p:cNvSpPr>
          <p:nvPr>
            <p:ph idx="1"/>
          </p:nvPr>
        </p:nvSpPr>
        <p:spPr>
          <a:xfrm>
            <a:off x="179512" y="836712"/>
            <a:ext cx="8964488" cy="5616624"/>
          </a:xfrm>
        </p:spPr>
        <p:txBody>
          <a:bodyPr/>
          <a:lstStyle/>
          <a:p>
            <a:pPr algn="just"/>
            <a:r>
              <a:rPr lang="en-IN" sz="2800" dirty="0" smtClean="0">
                <a:solidFill>
                  <a:srgbClr val="FF0000"/>
                </a:solidFill>
              </a:rPr>
              <a:t>An imaginary pattern of points  in which every point has an environment that is identical to that of any other point in the pattern.  </a:t>
            </a:r>
          </a:p>
          <a:p>
            <a:pPr algn="just"/>
            <a:endParaRPr lang="en-IN" sz="2800" dirty="0" smtClean="0">
              <a:solidFill>
                <a:srgbClr val="FF0000"/>
              </a:solidFill>
            </a:endParaRPr>
          </a:p>
          <a:p>
            <a:pPr algn="just"/>
            <a:r>
              <a:rPr lang="en-IN" sz="2800" dirty="0" smtClean="0">
                <a:solidFill>
                  <a:srgbClr val="008000"/>
                </a:solidFill>
              </a:rPr>
              <a:t>A lattice has no specific origin</a:t>
            </a:r>
          </a:p>
          <a:p>
            <a:pPr algn="just"/>
            <a:endParaRPr lang="en-IN" sz="2800" dirty="0" smtClean="0">
              <a:solidFill>
                <a:srgbClr val="0000FF"/>
              </a:solidFill>
            </a:endParaRPr>
          </a:p>
          <a:p>
            <a:pPr algn="just"/>
            <a:r>
              <a:rPr lang="en-IN" sz="2800" dirty="0" smtClean="0">
                <a:solidFill>
                  <a:srgbClr val="0000FF"/>
                </a:solidFill>
              </a:rPr>
              <a:t>Although it is an imaginary construct, the lattice is used to describe the structure of real materials. </a:t>
            </a:r>
            <a:endParaRPr lang="en-IN" sz="2800" dirty="0">
              <a:solidFill>
                <a:srgbClr val="0000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634082"/>
          </a:xfrm>
        </p:spPr>
        <p:txBody>
          <a:bodyPr/>
          <a:lstStyle/>
          <a:p>
            <a:r>
              <a:rPr lang="en-US" sz="3600" dirty="0" smtClean="0"/>
              <a:t>Unit cells</a:t>
            </a:r>
            <a:endParaRPr lang="en-IN" sz="3600" dirty="0"/>
          </a:p>
        </p:txBody>
      </p:sp>
      <p:sp>
        <p:nvSpPr>
          <p:cNvPr id="3" name="Content Placeholder 2"/>
          <p:cNvSpPr>
            <a:spLocks noGrp="1"/>
          </p:cNvSpPr>
          <p:nvPr>
            <p:ph idx="1"/>
          </p:nvPr>
        </p:nvSpPr>
        <p:spPr>
          <a:xfrm>
            <a:off x="35496" y="476672"/>
            <a:ext cx="9108504" cy="6309320"/>
          </a:xfrm>
        </p:spPr>
        <p:txBody>
          <a:bodyPr/>
          <a:lstStyle/>
          <a:p>
            <a:pPr algn="just">
              <a:lnSpc>
                <a:spcPct val="150000"/>
              </a:lnSpc>
            </a:pPr>
            <a:r>
              <a:rPr lang="en-US" sz="2400" dirty="0"/>
              <a:t>The unit cell is defined as the smallest repeating unit having the full symmetry of the crystal structure</a:t>
            </a:r>
            <a:endParaRPr lang="en-IN" sz="2400" u="sng" dirty="0" smtClean="0">
              <a:solidFill>
                <a:srgbClr val="FF0000"/>
              </a:solidFill>
            </a:endParaRPr>
          </a:p>
          <a:p>
            <a:pPr algn="just">
              <a:lnSpc>
                <a:spcPct val="150000"/>
              </a:lnSpc>
            </a:pPr>
            <a:r>
              <a:rPr lang="en-IN" sz="2400" dirty="0" smtClean="0">
                <a:solidFill>
                  <a:srgbClr val="FF0000"/>
                </a:solidFill>
              </a:rPr>
              <a:t>Crystal lattice </a:t>
            </a:r>
            <a:r>
              <a:rPr lang="en-IN" sz="2400" dirty="0">
                <a:solidFill>
                  <a:srgbClr val="FF0000"/>
                </a:solidFill>
              </a:rPr>
              <a:t>is </a:t>
            </a:r>
            <a:r>
              <a:rPr lang="en-IN" sz="2400" u="sng" dirty="0">
                <a:solidFill>
                  <a:srgbClr val="FF0000"/>
                </a:solidFill>
              </a:rPr>
              <a:t>built up by repetitive translation of the unit cell along its principal axes</a:t>
            </a:r>
            <a:r>
              <a:rPr lang="en-IN" sz="2400" dirty="0" smtClean="0">
                <a:solidFill>
                  <a:srgbClr val="FF0000"/>
                </a:solidFill>
              </a:rPr>
              <a:t>)</a:t>
            </a:r>
          </a:p>
          <a:p>
            <a:pPr lvl="1" algn="just">
              <a:lnSpc>
                <a:spcPct val="150000"/>
              </a:lnSpc>
            </a:pPr>
            <a:r>
              <a:rPr lang="en-IN" sz="2400" dirty="0">
                <a:solidFill>
                  <a:srgbClr val="0000FF"/>
                </a:solidFill>
              </a:rPr>
              <a:t>The unit cell completely defines </a:t>
            </a:r>
            <a:r>
              <a:rPr lang="en-IN" sz="2400" u="sng" dirty="0">
                <a:solidFill>
                  <a:srgbClr val="0000FF"/>
                </a:solidFill>
              </a:rPr>
              <a:t>the symmetry </a:t>
            </a:r>
            <a:r>
              <a:rPr lang="en-IN" sz="2400" dirty="0">
                <a:solidFill>
                  <a:srgbClr val="0000FF"/>
                </a:solidFill>
              </a:rPr>
              <a:t>and </a:t>
            </a:r>
            <a:r>
              <a:rPr lang="en-IN" sz="2400" u="sng" dirty="0">
                <a:solidFill>
                  <a:srgbClr val="0000FF"/>
                </a:solidFill>
              </a:rPr>
              <a:t>structure</a:t>
            </a:r>
            <a:r>
              <a:rPr lang="en-IN" sz="2400" dirty="0">
                <a:solidFill>
                  <a:srgbClr val="0000FF"/>
                </a:solidFill>
              </a:rPr>
              <a:t> of the entire crystal </a:t>
            </a:r>
            <a:r>
              <a:rPr lang="en-IN" sz="2400" dirty="0" smtClean="0">
                <a:solidFill>
                  <a:srgbClr val="0000FF"/>
                </a:solidFill>
              </a:rPr>
              <a:t>lattice.</a:t>
            </a:r>
          </a:p>
          <a:p>
            <a:pPr lvl="1" algn="just">
              <a:lnSpc>
                <a:spcPct val="150000"/>
              </a:lnSpc>
            </a:pPr>
            <a:r>
              <a:rPr lang="en-IN" sz="2400" u="sng" dirty="0" smtClean="0">
                <a:solidFill>
                  <a:srgbClr val="008000"/>
                </a:solidFill>
              </a:rPr>
              <a:t>Defines </a:t>
            </a:r>
            <a:r>
              <a:rPr lang="en-IN" sz="2400" u="sng" dirty="0">
                <a:solidFill>
                  <a:srgbClr val="008000"/>
                </a:solidFill>
              </a:rPr>
              <a:t>the structure of the crystal lattice by virtue of its geometry and the atom positions </a:t>
            </a:r>
            <a:r>
              <a:rPr lang="en-IN" sz="2400" u="sng" dirty="0" smtClean="0">
                <a:solidFill>
                  <a:srgbClr val="008000"/>
                </a:solidFill>
              </a:rPr>
              <a:t>within</a:t>
            </a:r>
            <a:endParaRPr lang="en-IN" sz="2400" dirty="0" smtClean="0">
              <a:solidFill>
                <a:srgbClr val="0000FF"/>
              </a:solidFill>
            </a:endParaRPr>
          </a:p>
          <a:p>
            <a:pPr algn="just">
              <a:lnSpc>
                <a:spcPct val="150000"/>
              </a:lnSpc>
            </a:pPr>
            <a:r>
              <a:rPr lang="en-IN" sz="2400" u="sng" dirty="0" smtClean="0">
                <a:solidFill>
                  <a:srgbClr val="0000FF"/>
                </a:solidFill>
              </a:rPr>
              <a:t>Parallelepipeds</a:t>
            </a:r>
            <a:r>
              <a:rPr lang="en-IN" sz="2400" dirty="0" smtClean="0">
                <a:solidFill>
                  <a:srgbClr val="0000FF"/>
                </a:solidFill>
              </a:rPr>
              <a:t> having three sets of parallel faces</a:t>
            </a:r>
          </a:p>
          <a:p>
            <a:pPr algn="just">
              <a:lnSpc>
                <a:spcPct val="150000"/>
              </a:lnSpc>
            </a:pPr>
            <a:r>
              <a:rPr lang="en-IN" sz="2400" dirty="0"/>
              <a:t>U</a:t>
            </a:r>
            <a:r>
              <a:rPr lang="en-IN" sz="2400" dirty="0" smtClean="0"/>
              <a:t>nit </a:t>
            </a:r>
            <a:r>
              <a:rPr lang="en-IN" sz="2400" dirty="0"/>
              <a:t>cell edges are chosen to be </a:t>
            </a:r>
            <a:r>
              <a:rPr lang="en-IN" sz="2400" i="1" dirty="0"/>
              <a:t>right-handed</a:t>
            </a:r>
            <a:r>
              <a:rPr lang="en-IN" sz="2400" dirty="0"/>
              <a:t> (</a:t>
            </a:r>
            <a:r>
              <a:rPr lang="en-IN" sz="2400" i="1" dirty="0"/>
              <a:t>a</a:t>
            </a:r>
            <a:r>
              <a:rPr lang="en-IN" sz="2400" dirty="0"/>
              <a:t> × </a:t>
            </a:r>
            <a:r>
              <a:rPr lang="en-IN" sz="2400" i="1" dirty="0"/>
              <a:t>b</a:t>
            </a:r>
            <a:r>
              <a:rPr lang="en-IN" sz="2400" dirty="0"/>
              <a:t> is the direction of </a:t>
            </a:r>
            <a:r>
              <a:rPr lang="en-IN" sz="2400" i="1" dirty="0"/>
              <a:t>c</a:t>
            </a:r>
            <a:r>
              <a:rPr lang="en-IN" sz="2400" dirty="0"/>
              <a:t>)</a:t>
            </a:r>
            <a:endParaRPr lang="en-IN" sz="2400" dirty="0" smtClean="0">
              <a:solidFill>
                <a:srgbClr val="008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634082"/>
          </a:xfrm>
        </p:spPr>
        <p:txBody>
          <a:bodyPr/>
          <a:lstStyle/>
          <a:p>
            <a:r>
              <a:rPr lang="en-US" sz="3600" smtClean="0"/>
              <a:t>Lattice parameters</a:t>
            </a:r>
            <a:endParaRPr lang="en-IN" sz="3600" dirty="0"/>
          </a:p>
        </p:txBody>
      </p:sp>
      <p:pic>
        <p:nvPicPr>
          <p:cNvPr id="4" name="Picture 2" descr="f04_03_pg46"/>
          <p:cNvPicPr preferRelativeResize="0">
            <a:picLocks noChangeAspect="1" noChangeArrowheads="1"/>
          </p:cNvPicPr>
          <p:nvPr>
            <p:custDataLst>
              <p:tags r:id="rId1"/>
            </p:custDataLst>
          </p:nvPr>
        </p:nvPicPr>
        <p:blipFill>
          <a:blip r:embed="rId3" cstate="print"/>
          <a:srcRect/>
          <a:stretch>
            <a:fillRect/>
          </a:stretch>
        </p:blipFill>
        <p:spPr bwMode="auto">
          <a:xfrm>
            <a:off x="2915816" y="2636912"/>
            <a:ext cx="3448510" cy="4008313"/>
          </a:xfrm>
          <a:prstGeom prst="rect">
            <a:avLst/>
          </a:prstGeom>
          <a:noFill/>
          <a:ln w="9525">
            <a:noFill/>
            <a:miter lim="800000"/>
            <a:headEnd/>
            <a:tailEnd/>
          </a:ln>
          <a:effectLst/>
        </p:spPr>
      </p:pic>
      <p:sp>
        <p:nvSpPr>
          <p:cNvPr id="5" name="Content Placeholder 2"/>
          <p:cNvSpPr txBox="1">
            <a:spLocks/>
          </p:cNvSpPr>
          <p:nvPr/>
        </p:nvSpPr>
        <p:spPr bwMode="auto">
          <a:xfrm>
            <a:off x="0" y="619732"/>
            <a:ext cx="9120622" cy="26230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a:t>The lengths </a:t>
            </a:r>
            <a:r>
              <a:rPr lang="en-US" sz="2800" dirty="0" smtClean="0"/>
              <a:t>(</a:t>
            </a:r>
            <a:r>
              <a:rPr lang="en-IN" sz="2800" u="sng" dirty="0">
                <a:solidFill>
                  <a:srgbClr val="008000"/>
                </a:solidFill>
              </a:rPr>
              <a:t>a, b, and c</a:t>
            </a:r>
            <a:r>
              <a:rPr lang="en-US" sz="2800" dirty="0" smtClean="0"/>
              <a:t>) of </a:t>
            </a:r>
            <a:r>
              <a:rPr lang="en-US" sz="2800" dirty="0"/>
              <a:t>the principal axes, or edges, of the unit cell and the angles between them </a:t>
            </a:r>
            <a:r>
              <a:rPr lang="en-US" sz="2800" dirty="0" smtClean="0"/>
              <a:t>(</a:t>
            </a:r>
            <a:r>
              <a:rPr lang="en-IN" sz="2800" u="sng" dirty="0">
                <a:solidFill>
                  <a:srgbClr val="008000"/>
                </a:solidFill>
                <a:latin typeface="Symbol" pitchFamily="18" charset="2"/>
              </a:rPr>
              <a:t>a</a:t>
            </a:r>
            <a:r>
              <a:rPr lang="en-IN" sz="2800" u="sng" dirty="0">
                <a:solidFill>
                  <a:srgbClr val="008000"/>
                </a:solidFill>
              </a:rPr>
              <a:t>, </a:t>
            </a:r>
            <a:r>
              <a:rPr lang="en-IN" sz="2800" u="sng" dirty="0">
                <a:solidFill>
                  <a:srgbClr val="008000"/>
                </a:solidFill>
                <a:latin typeface="Symbol" pitchFamily="18" charset="2"/>
              </a:rPr>
              <a:t>b</a:t>
            </a:r>
            <a:r>
              <a:rPr lang="en-IN" sz="2800" u="sng" dirty="0">
                <a:solidFill>
                  <a:srgbClr val="008000"/>
                </a:solidFill>
              </a:rPr>
              <a:t>, and </a:t>
            </a:r>
            <a:r>
              <a:rPr lang="en-IN" sz="2800" u="sng" dirty="0">
                <a:solidFill>
                  <a:srgbClr val="008000"/>
                </a:solidFill>
                <a:latin typeface="Symbol" pitchFamily="18" charset="2"/>
              </a:rPr>
              <a:t>g</a:t>
            </a:r>
            <a:r>
              <a:rPr lang="en-US" sz="2800" dirty="0" smtClean="0"/>
              <a:t>) are </a:t>
            </a:r>
            <a:r>
              <a:rPr lang="en-US" sz="2800" dirty="0"/>
              <a:t>the </a:t>
            </a:r>
            <a:r>
              <a:rPr lang="en-US" sz="2800" dirty="0">
                <a:hlinkClick r:id="rId4" tooltip="Lattice constant"/>
              </a:rPr>
              <a:t>lattice constants</a:t>
            </a:r>
            <a:r>
              <a:rPr lang="en-US" sz="2800" dirty="0"/>
              <a:t>, also called </a:t>
            </a:r>
            <a:r>
              <a:rPr lang="en-US" sz="2800" i="1" dirty="0">
                <a:solidFill>
                  <a:srgbClr val="0000FF"/>
                </a:solidFill>
              </a:rPr>
              <a:t>lattice parameters</a:t>
            </a:r>
            <a:r>
              <a:rPr lang="en-US" sz="2800" dirty="0" smtClean="0"/>
              <a:t>.</a:t>
            </a:r>
            <a:endParaRPr lang="en-IN" sz="2800"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94"/>
            <a:ext cx="9144000" cy="634082"/>
          </a:xfrm>
        </p:spPr>
        <p:txBody>
          <a:bodyPr/>
          <a:lstStyle/>
          <a:p>
            <a:r>
              <a:rPr lang="en-US" sz="3600" smtClean="0"/>
              <a:t>Crystal Systems</a:t>
            </a:r>
            <a:endParaRPr lang="en-IN" sz="3600" dirty="0"/>
          </a:p>
        </p:txBody>
      </p:sp>
      <p:sp>
        <p:nvSpPr>
          <p:cNvPr id="3" name="Content Placeholder 2"/>
          <p:cNvSpPr>
            <a:spLocks noGrp="1"/>
          </p:cNvSpPr>
          <p:nvPr>
            <p:ph idx="1"/>
          </p:nvPr>
        </p:nvSpPr>
        <p:spPr>
          <a:xfrm>
            <a:off x="215516" y="788804"/>
            <a:ext cx="8712968" cy="3600400"/>
          </a:xfrm>
        </p:spPr>
        <p:txBody>
          <a:bodyPr/>
          <a:lstStyle/>
          <a:p>
            <a:pPr algn="just"/>
            <a:r>
              <a:rPr lang="en-US" sz="2800" dirty="0"/>
              <a:t>Crystal structure is described in terms of the geometry of arrangement of particles in the unit cell.</a:t>
            </a:r>
            <a:endParaRPr lang="en-IN" sz="2800" dirty="0" smtClean="0">
              <a:solidFill>
                <a:srgbClr val="FF0000"/>
              </a:solidFill>
            </a:endParaRPr>
          </a:p>
          <a:p>
            <a:pPr algn="just"/>
            <a:r>
              <a:rPr lang="en-IN" sz="2800" dirty="0" smtClean="0">
                <a:solidFill>
                  <a:srgbClr val="FF0000"/>
                </a:solidFill>
              </a:rPr>
              <a:t>Classification of crystals according to unit cell configurations and/or atomic arrangements.</a:t>
            </a:r>
          </a:p>
          <a:p>
            <a:pPr algn="just"/>
            <a:r>
              <a:rPr lang="en-IN" sz="2800" dirty="0" smtClean="0">
                <a:solidFill>
                  <a:srgbClr val="008000"/>
                </a:solidFill>
              </a:rPr>
              <a:t>There are </a:t>
            </a:r>
            <a:r>
              <a:rPr lang="en-IN" sz="2800" b="1" u="sng" dirty="0" smtClean="0">
                <a:solidFill>
                  <a:srgbClr val="008000"/>
                </a:solidFill>
              </a:rPr>
              <a:t>seven</a:t>
            </a:r>
            <a:r>
              <a:rPr lang="en-IN" sz="2800" dirty="0" smtClean="0">
                <a:solidFill>
                  <a:srgbClr val="008000"/>
                </a:solidFill>
              </a:rPr>
              <a:t> different possible combinations of a, b, and c, and </a:t>
            </a:r>
            <a:r>
              <a:rPr lang="en-IN" sz="2800" dirty="0" smtClean="0">
                <a:solidFill>
                  <a:srgbClr val="008000"/>
                </a:solidFill>
                <a:latin typeface="Symbol" pitchFamily="18" charset="2"/>
              </a:rPr>
              <a:t>a</a:t>
            </a:r>
            <a:r>
              <a:rPr lang="en-IN" sz="2800" dirty="0" smtClean="0">
                <a:solidFill>
                  <a:srgbClr val="008000"/>
                </a:solidFill>
              </a:rPr>
              <a:t>, </a:t>
            </a:r>
            <a:r>
              <a:rPr lang="en-IN" sz="2800" dirty="0" smtClean="0">
                <a:solidFill>
                  <a:srgbClr val="008000"/>
                </a:solidFill>
                <a:latin typeface="Symbol" pitchFamily="18" charset="2"/>
              </a:rPr>
              <a:t>b</a:t>
            </a:r>
            <a:r>
              <a:rPr lang="en-IN" sz="2800" dirty="0" smtClean="0">
                <a:solidFill>
                  <a:srgbClr val="008000"/>
                </a:solidFill>
              </a:rPr>
              <a:t>, and </a:t>
            </a:r>
            <a:r>
              <a:rPr lang="en-IN" sz="2800" dirty="0" smtClean="0">
                <a:solidFill>
                  <a:srgbClr val="008000"/>
                </a:solidFill>
                <a:latin typeface="Symbol" pitchFamily="18" charset="2"/>
              </a:rPr>
              <a:t>g</a:t>
            </a:r>
            <a:r>
              <a:rPr lang="en-IN" sz="2800" dirty="0" smtClean="0">
                <a:solidFill>
                  <a:srgbClr val="008000"/>
                </a:solidFill>
              </a:rPr>
              <a:t>, each of which represents a distinct crystal system</a:t>
            </a:r>
          </a:p>
          <a:p>
            <a:pPr algn="just"/>
            <a:endParaRPr lang="en-US" sz="2800" dirty="0" smtClean="0">
              <a:solidFill>
                <a:srgbClr val="008000"/>
              </a:solidFill>
            </a:endParaRPr>
          </a:p>
          <a:p>
            <a:pPr algn="just"/>
            <a:endParaRPr lang="en-US" sz="2800" dirty="0" smtClean="0">
              <a:solidFill>
                <a:srgbClr val="008000"/>
              </a:solidFill>
            </a:endParaRPr>
          </a:p>
          <a:p>
            <a:pPr algn="just"/>
            <a:endParaRPr lang="en-US" sz="2800" dirty="0" smtClean="0">
              <a:solidFill>
                <a:srgbClr val="008000"/>
              </a:solidFill>
            </a:endParaRPr>
          </a:p>
          <a:p>
            <a:pPr algn="just">
              <a:buNone/>
            </a:pPr>
            <a:endParaRPr lang="en-IN" sz="2800" dirty="0" smtClean="0">
              <a:solidFill>
                <a:srgbClr val="008000"/>
              </a:solidFill>
            </a:endParaRPr>
          </a:p>
          <a:p>
            <a:pPr algn="just"/>
            <a:r>
              <a:rPr lang="en-US" sz="2800" dirty="0" smtClean="0">
                <a:solidFill>
                  <a:srgbClr val="0000FF"/>
                </a:solidFill>
              </a:rPr>
              <a:t>Defined in terms of highest symmetry elements present</a:t>
            </a:r>
            <a:endParaRPr lang="en-IN" sz="2800" dirty="0" smtClean="0">
              <a:solidFill>
                <a:srgbClr val="0000FF"/>
              </a:solidFill>
            </a:endParaRPr>
          </a:p>
        </p:txBody>
      </p:sp>
      <p:sp>
        <p:nvSpPr>
          <p:cNvPr id="6" name="TextBox 5"/>
          <p:cNvSpPr txBox="1"/>
          <p:nvPr/>
        </p:nvSpPr>
        <p:spPr>
          <a:xfrm>
            <a:off x="672895" y="4146526"/>
            <a:ext cx="2973891" cy="1200329"/>
          </a:xfrm>
          <a:prstGeom prst="rect">
            <a:avLst/>
          </a:prstGeom>
          <a:noFill/>
        </p:spPr>
        <p:txBody>
          <a:bodyPr wrap="none" rtlCol="0">
            <a:spAutoFit/>
          </a:bodyPr>
          <a:lstStyle/>
          <a:p>
            <a:pPr marL="914400" lvl="1" indent="-457200" algn="just">
              <a:buFont typeface="+mj-lt"/>
              <a:buAutoNum type="arabicPeriod"/>
            </a:pPr>
            <a:r>
              <a:rPr lang="en-US" sz="2400" b="1" dirty="0" smtClean="0">
                <a:solidFill>
                  <a:srgbClr val="C00000"/>
                </a:solidFill>
              </a:rPr>
              <a:t>Cubic</a:t>
            </a:r>
          </a:p>
          <a:p>
            <a:pPr marL="914400" lvl="1" indent="-457200" algn="just">
              <a:buFont typeface="+mj-lt"/>
              <a:buAutoNum type="arabicPeriod"/>
            </a:pPr>
            <a:r>
              <a:rPr lang="en-US" sz="2400" b="1" dirty="0" smtClean="0">
                <a:solidFill>
                  <a:srgbClr val="C00000"/>
                </a:solidFill>
              </a:rPr>
              <a:t>Tetragonal</a:t>
            </a:r>
          </a:p>
          <a:p>
            <a:pPr marL="914400" lvl="1" indent="-457200" algn="just">
              <a:buFont typeface="+mj-lt"/>
              <a:buAutoNum type="arabicPeriod"/>
            </a:pPr>
            <a:r>
              <a:rPr lang="en-US" sz="2400" b="1" dirty="0" smtClean="0">
                <a:solidFill>
                  <a:srgbClr val="C00000"/>
                </a:solidFill>
              </a:rPr>
              <a:t>Orthorhombic</a:t>
            </a:r>
            <a:endParaRPr lang="en-US" sz="2400" b="1" dirty="0">
              <a:solidFill>
                <a:srgbClr val="C00000"/>
              </a:solidFill>
            </a:endParaRPr>
          </a:p>
        </p:txBody>
      </p:sp>
      <p:sp>
        <p:nvSpPr>
          <p:cNvPr id="7" name="TextBox 6"/>
          <p:cNvSpPr txBox="1"/>
          <p:nvPr/>
        </p:nvSpPr>
        <p:spPr>
          <a:xfrm>
            <a:off x="4859739" y="4091588"/>
            <a:ext cx="2582758" cy="1569660"/>
          </a:xfrm>
          <a:prstGeom prst="rect">
            <a:avLst/>
          </a:prstGeom>
          <a:noFill/>
        </p:spPr>
        <p:txBody>
          <a:bodyPr wrap="none" rtlCol="0">
            <a:spAutoFit/>
          </a:bodyPr>
          <a:lstStyle/>
          <a:p>
            <a:pPr marL="914400" lvl="1" indent="-457200" algn="just">
              <a:buFont typeface="+mj-lt"/>
              <a:buAutoNum type="arabicPeriod" startAt="4"/>
            </a:pPr>
            <a:r>
              <a:rPr lang="en-US" sz="2400" b="1" dirty="0" smtClean="0">
                <a:solidFill>
                  <a:srgbClr val="C00000"/>
                </a:solidFill>
              </a:rPr>
              <a:t>Trigonal</a:t>
            </a:r>
          </a:p>
          <a:p>
            <a:pPr marL="914400" lvl="1" indent="-457200" algn="just">
              <a:buFont typeface="+mj-lt"/>
              <a:buAutoNum type="arabicPeriod" startAt="4"/>
            </a:pPr>
            <a:r>
              <a:rPr lang="en-US" sz="2400" b="1" dirty="0" smtClean="0">
                <a:solidFill>
                  <a:srgbClr val="C00000"/>
                </a:solidFill>
              </a:rPr>
              <a:t>Hexagonal</a:t>
            </a:r>
          </a:p>
          <a:p>
            <a:pPr marL="914400" lvl="1" indent="-457200" algn="just">
              <a:buFont typeface="+mj-lt"/>
              <a:buAutoNum type="arabicPeriod" startAt="4"/>
            </a:pPr>
            <a:r>
              <a:rPr lang="en-US" sz="2400" b="1" dirty="0" smtClean="0">
                <a:solidFill>
                  <a:srgbClr val="C00000"/>
                </a:solidFill>
              </a:rPr>
              <a:t>Monoclinic</a:t>
            </a:r>
          </a:p>
          <a:p>
            <a:pPr marL="914400" lvl="1" indent="-457200" algn="just">
              <a:buFont typeface="+mj-lt"/>
              <a:buAutoNum type="arabicPeriod" startAt="4"/>
            </a:pPr>
            <a:r>
              <a:rPr lang="en-US" sz="2400" b="1" dirty="0" smtClean="0">
                <a:solidFill>
                  <a:srgbClr val="C00000"/>
                </a:solidFill>
              </a:rPr>
              <a:t>Triclinic</a:t>
            </a:r>
            <a:endParaRPr lang="en-IN" sz="2400" b="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02_03_pg47"/>
          <p:cNvPicPr preferRelativeResize="0">
            <a:picLocks noChangeAspect="1" noChangeArrowheads="1"/>
          </p:cNvPicPr>
          <p:nvPr>
            <p:custDataLst>
              <p:tags r:id="rId1"/>
            </p:custDataLst>
          </p:nvPr>
        </p:nvPicPr>
        <p:blipFill>
          <a:blip r:embed="rId4" cstate="print"/>
          <a:srcRect b="56805"/>
          <a:stretch>
            <a:fillRect/>
          </a:stretch>
        </p:blipFill>
        <p:spPr bwMode="auto">
          <a:xfrm>
            <a:off x="-36841" y="0"/>
            <a:ext cx="9180841" cy="6381328"/>
          </a:xfrm>
          <a:prstGeom prst="rect">
            <a:avLst/>
          </a:prstGeom>
          <a:noFill/>
          <a:ln w="9525">
            <a:noFill/>
            <a:miter lim="800000"/>
            <a:headEnd/>
            <a:tailEnd/>
          </a:ln>
        </p:spPr>
      </p:pic>
      <p:sp>
        <p:nvSpPr>
          <p:cNvPr id="11267" name="Rectangle 4" hidden="1"/>
          <p:cNvSpPr>
            <a:spLocks noGrp="1" noChangeArrowheads="1"/>
          </p:cNvSpPr>
          <p:nvPr>
            <p:ph type="title"/>
          </p:nvPr>
        </p:nvSpPr>
        <p:spPr/>
        <p:txBody>
          <a:bodyPr/>
          <a:lstStyle/>
          <a:p>
            <a:r>
              <a:rPr lang="en-US" smtClean="0"/>
              <a:t>t02_03_pg47</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NOTES_FOOTER" val="1"/>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NOTES_FOOTER" val="1"/>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NOTES_FOOTER" val="1"/>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NOTES_FOOTER" val="1"/>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9.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NOTES_FOOTER" val="1"/>
</p:tagLst>
</file>

<file path=ppt/tags/tag3.xml><?xml version="1.0" encoding="utf-8"?>
<p:tagLst xmlns:a="http://schemas.openxmlformats.org/drawingml/2006/main" xmlns:r="http://schemas.openxmlformats.org/officeDocument/2006/relationships" xmlns:p="http://schemas.openxmlformats.org/presentationml/2006/main">
  <p:tag name="IIW_NOTES_FOOTER" val="1"/>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NOTES_FOOTER" val="1"/>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21119</TotalTime>
  <Words>767</Words>
  <Application>Microsoft Macintosh PowerPoint</Application>
  <PresentationFormat>On-screen Show (4:3)</PresentationFormat>
  <Paragraphs>163</Paragraphs>
  <Slides>22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Calibri</vt:lpstr>
      <vt:lpstr>Symbol</vt:lpstr>
      <vt:lpstr>Times New Roman</vt:lpstr>
      <vt:lpstr>Wingdings</vt:lpstr>
      <vt:lpstr>Arial</vt:lpstr>
      <vt:lpstr>Office Theme</vt:lpstr>
      <vt:lpstr>Equation</vt:lpstr>
      <vt:lpstr>Structure of Crystalline Solids</vt:lpstr>
      <vt:lpstr>p_pg48</vt:lpstr>
      <vt:lpstr>What are we going to discuss?</vt:lpstr>
      <vt:lpstr>Crystalline vs. Non-crystalline material</vt:lpstr>
      <vt:lpstr>Lattice</vt:lpstr>
      <vt:lpstr>Unit cells</vt:lpstr>
      <vt:lpstr>Lattice parameters</vt:lpstr>
      <vt:lpstr>Crystal Systems</vt:lpstr>
      <vt:lpstr>t02_03_pg47</vt:lpstr>
      <vt:lpstr>PowerPoint Presentation</vt:lpstr>
      <vt:lpstr>Labeling conventions of crystallographic planes and directions</vt:lpstr>
      <vt:lpstr>f05_03_pg49</vt:lpstr>
      <vt:lpstr>p_pg50</vt:lpstr>
      <vt:lpstr>Crystallographic Directions</vt:lpstr>
      <vt:lpstr>p_pg52</vt:lpstr>
      <vt:lpstr>p_pg53</vt:lpstr>
      <vt:lpstr>f06_03_pg52</vt:lpstr>
      <vt:lpstr>Miller Indices - Directions</vt:lpstr>
      <vt:lpstr>Equivalent directions</vt:lpstr>
      <vt:lpstr>Crystallographic Directions and Planes</vt:lpstr>
      <vt:lpstr>Crystallographic Planes</vt:lpstr>
      <vt:lpstr>Crystallographic Planes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Sujay Kar</dc:creator>
  <cp:lastModifiedBy>Microsoft Office User</cp:lastModifiedBy>
  <cp:revision>160</cp:revision>
  <dcterms:created xsi:type="dcterms:W3CDTF">2011-07-14T16:55:38Z</dcterms:created>
  <dcterms:modified xsi:type="dcterms:W3CDTF">2018-07-31T05:24:22Z</dcterms:modified>
</cp:coreProperties>
</file>