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71" r:id="rId2"/>
    <p:sldId id="572" r:id="rId3"/>
    <p:sldId id="573" r:id="rId4"/>
    <p:sldId id="574" r:id="rId5"/>
    <p:sldId id="584" r:id="rId6"/>
    <p:sldId id="585" r:id="rId7"/>
    <p:sldId id="575" r:id="rId8"/>
    <p:sldId id="576" r:id="rId9"/>
    <p:sldId id="642" r:id="rId10"/>
    <p:sldId id="643" r:id="rId11"/>
    <p:sldId id="578" r:id="rId12"/>
    <p:sldId id="644" r:id="rId13"/>
    <p:sldId id="579" r:id="rId14"/>
    <p:sldId id="580" r:id="rId15"/>
    <p:sldId id="58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E389C"/>
    <a:srgbClr val="9900CC"/>
    <a:srgbClr val="DA2CA8"/>
    <a:srgbClr val="6699FF"/>
    <a:srgbClr val="FF9900"/>
    <a:srgbClr val="FFFFCC"/>
    <a:srgbClr val="00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303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09494E-B4A3-4B7F-A1BD-FF198EA303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001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5E572-677F-4433-9766-1EE073521C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81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2503-5591-4804-B417-6219853683CC}" type="slidenum">
              <a:rPr lang="en-US"/>
              <a:pPr/>
              <a:t>5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016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p_pg56.jpg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8508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4DA5C-E7FC-4F2A-9732-0F70D0AE69CC}" type="slidenum">
              <a:rPr lang="en-US"/>
              <a:pPr/>
              <a:t>6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p_pg58.jpg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2749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1D089-6585-49D3-B9E3-E530E2A610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6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65067-C093-4C52-B2AE-207AA8A478E6}" type="slidenum">
              <a:rPr lang="en-US"/>
              <a:pPr/>
              <a:t>14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15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f08_03_pg54.jpg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0417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558C7-9F3B-469B-A316-E383EAE57554}" type="slidenum">
              <a:rPr lang="en-US"/>
              <a:pPr/>
              <a:t>15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26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p_pg59.jpg</a:t>
            </a:r>
            <a:br>
              <a:rPr lang="en-US" sz="1600" b="1"/>
            </a:b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83664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D612-940A-43EB-85B5-194E0940FBD8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C9-3A89-404A-908A-10C974B4EA1B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539B-4268-4E51-9E3E-E24BF7A32DC3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315-CB12-4845-AFDA-26A5163B0C5F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0E6-A8A1-49BB-BFBA-A0C5FDF6A692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0012-F79D-4B2F-A6BD-20D06476197D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1D99-228C-4797-A3F0-6949DAC0A553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EC4D-BE0D-4EC7-8847-2ACC4830D0CB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3665-D66D-4FA4-A5B5-408A7A6BAAB0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C300-0D70-49B2-BF7B-68CEBBC5225A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6D7A-BF0D-4AC3-84DD-D20C9D2E86FC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59D1C-7A94-41EF-BF29-5C1E1EE8C686}" type="datetimeFigureOut">
              <a:rPr lang="en-IN"/>
              <a:pPr>
                <a:defRPr/>
              </a:pPr>
              <a:t>31/07/18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0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8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10.jpeg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Crystallographic Planes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768350" y="1556792"/>
            <a:ext cx="7818438" cy="2836863"/>
            <a:chOff x="484" y="2186"/>
            <a:chExt cx="4925" cy="1787"/>
          </a:xfrm>
        </p:grpSpPr>
        <p:grpSp>
          <p:nvGrpSpPr>
            <p:cNvPr id="3" name="Group 106"/>
            <p:cNvGrpSpPr>
              <a:grpSpLocks/>
            </p:cNvGrpSpPr>
            <p:nvPr/>
          </p:nvGrpSpPr>
          <p:grpSpPr bwMode="auto">
            <a:xfrm>
              <a:off x="484" y="2334"/>
              <a:ext cx="2719" cy="250"/>
              <a:chOff x="484" y="814"/>
              <a:chExt cx="2719" cy="250"/>
            </a:xfrm>
          </p:grpSpPr>
          <p:sp>
            <p:nvSpPr>
              <p:cNvPr id="35894" name="Text Box 107"/>
              <p:cNvSpPr txBox="1">
                <a:spLocks noChangeArrowheads="1"/>
              </p:cNvSpPr>
              <p:nvPr/>
            </p:nvSpPr>
            <p:spPr bwMode="auto">
              <a:xfrm>
                <a:off x="484" y="814"/>
                <a:ext cx="920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u="sng">
                    <a:latin typeface="Calibri" pitchFamily="34" charset="0"/>
                    <a:cs typeface="Times New Roman" pitchFamily="18" charset="0"/>
                  </a:rPr>
                  <a:t>example</a:t>
                </a:r>
                <a:endParaRPr lang="en-US" sz="2000">
                  <a:latin typeface="Calibri" pitchFamily="34" charset="0"/>
                  <a:cs typeface="Times New Roman" pitchFamily="18" charset="0"/>
                </a:endParaRPr>
              </a:p>
            </p:txBody>
          </p:sp>
          <p:sp>
            <p:nvSpPr>
              <p:cNvPr id="35895" name="Rectangle 108"/>
              <p:cNvSpPr>
                <a:spLocks noChangeArrowheads="1"/>
              </p:cNvSpPr>
              <p:nvPr/>
            </p:nvSpPr>
            <p:spPr bwMode="auto">
              <a:xfrm>
                <a:off x="2081" y="814"/>
                <a:ext cx="1122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latin typeface="Calibri" pitchFamily="34" charset="0"/>
                  </a:rPr>
                  <a:t>a</a:t>
                </a:r>
                <a:r>
                  <a:rPr lang="en-US" sz="2000">
                    <a:latin typeface="Calibri" pitchFamily="34" charset="0"/>
                  </a:rPr>
                  <a:t>         </a:t>
                </a:r>
                <a:r>
                  <a:rPr lang="en-US" sz="2000" i="1">
                    <a:latin typeface="Calibri" pitchFamily="34" charset="0"/>
                  </a:rPr>
                  <a:t>b</a:t>
                </a:r>
                <a:r>
                  <a:rPr lang="en-US" sz="2000">
                    <a:latin typeface="Calibri" pitchFamily="34" charset="0"/>
                  </a:rPr>
                  <a:t>        </a:t>
                </a:r>
                <a:r>
                  <a:rPr lang="en-US" sz="2000" i="1">
                    <a:latin typeface="Calibri" pitchFamily="34" charset="0"/>
                  </a:rPr>
                  <a:t>c</a:t>
                </a:r>
              </a:p>
            </p:txBody>
          </p:sp>
        </p:grp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3550" y="2186"/>
              <a:ext cx="1859" cy="1787"/>
              <a:chOff x="3550" y="2186"/>
              <a:chExt cx="1859" cy="1787"/>
            </a:xfrm>
          </p:grpSpPr>
          <p:sp>
            <p:nvSpPr>
              <p:cNvPr id="35872" name="Rectangle 74"/>
              <p:cNvSpPr>
                <a:spLocks noChangeArrowheads="1"/>
              </p:cNvSpPr>
              <p:nvPr/>
            </p:nvSpPr>
            <p:spPr bwMode="auto">
              <a:xfrm>
                <a:off x="4041" y="2798"/>
                <a:ext cx="704" cy="631"/>
              </a:xfrm>
              <a:prstGeom prst="rect">
                <a:avLst/>
              </a:prstGeom>
              <a:solidFill>
                <a:srgbClr val="FD8FA1"/>
              </a:solidFill>
              <a:ln w="2857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873" name="Text Box 46"/>
              <p:cNvSpPr txBox="1">
                <a:spLocks noChangeArrowheads="1"/>
              </p:cNvSpPr>
              <p:nvPr/>
            </p:nvSpPr>
            <p:spPr bwMode="auto">
              <a:xfrm>
                <a:off x="4105" y="2186"/>
                <a:ext cx="198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z</a:t>
                </a:r>
              </a:p>
            </p:txBody>
          </p:sp>
          <p:sp>
            <p:nvSpPr>
              <p:cNvPr id="35874" name="Line 47"/>
              <p:cNvSpPr>
                <a:spLocks noChangeShapeType="1"/>
              </p:cNvSpPr>
              <p:nvPr/>
            </p:nvSpPr>
            <p:spPr bwMode="auto">
              <a:xfrm flipV="1">
                <a:off x="4176" y="2397"/>
                <a:ext cx="0" cy="9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75" name="Line 48"/>
              <p:cNvSpPr>
                <a:spLocks noChangeShapeType="1"/>
              </p:cNvSpPr>
              <p:nvPr/>
            </p:nvSpPr>
            <p:spPr bwMode="auto">
              <a:xfrm flipV="1">
                <a:off x="4173" y="3323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76" name="Line 49"/>
              <p:cNvSpPr>
                <a:spLocks noChangeShapeType="1"/>
              </p:cNvSpPr>
              <p:nvPr/>
            </p:nvSpPr>
            <p:spPr bwMode="auto">
              <a:xfrm flipH="1">
                <a:off x="3703" y="3323"/>
                <a:ext cx="47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77" name="Text Box 50"/>
              <p:cNvSpPr txBox="1">
                <a:spLocks noChangeArrowheads="1"/>
              </p:cNvSpPr>
              <p:nvPr/>
            </p:nvSpPr>
            <p:spPr bwMode="auto">
              <a:xfrm>
                <a:off x="3550" y="3685"/>
                <a:ext cx="191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35878" name="Text Box 51"/>
              <p:cNvSpPr txBox="1">
                <a:spLocks noChangeArrowheads="1"/>
              </p:cNvSpPr>
              <p:nvPr/>
            </p:nvSpPr>
            <p:spPr bwMode="auto">
              <a:xfrm>
                <a:off x="5218" y="3201"/>
                <a:ext cx="191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35879" name="Line 52"/>
              <p:cNvSpPr>
                <a:spLocks noChangeShapeType="1"/>
              </p:cNvSpPr>
              <p:nvPr/>
            </p:nvSpPr>
            <p:spPr bwMode="auto">
              <a:xfrm flipV="1">
                <a:off x="4866" y="3275"/>
                <a:ext cx="0" cy="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0" name="Line 53"/>
              <p:cNvSpPr>
                <a:spLocks noChangeShapeType="1"/>
              </p:cNvSpPr>
              <p:nvPr/>
            </p:nvSpPr>
            <p:spPr bwMode="auto">
              <a:xfrm flipV="1">
                <a:off x="3902" y="3519"/>
                <a:ext cx="0" cy="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1" name="Line 54"/>
              <p:cNvSpPr>
                <a:spLocks noChangeShapeType="1"/>
              </p:cNvSpPr>
              <p:nvPr/>
            </p:nvSpPr>
            <p:spPr bwMode="auto">
              <a:xfrm>
                <a:off x="4126" y="2684"/>
                <a:ext cx="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2" name="Line 55"/>
              <p:cNvSpPr>
                <a:spLocks noChangeShapeType="1"/>
              </p:cNvSpPr>
              <p:nvPr/>
            </p:nvSpPr>
            <p:spPr bwMode="auto">
              <a:xfrm>
                <a:off x="4176" y="2678"/>
                <a:ext cx="6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3" name="Line 56"/>
              <p:cNvSpPr>
                <a:spLocks noChangeShapeType="1"/>
              </p:cNvSpPr>
              <p:nvPr/>
            </p:nvSpPr>
            <p:spPr bwMode="auto">
              <a:xfrm flipV="1">
                <a:off x="4866" y="2678"/>
                <a:ext cx="0" cy="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4" name="Line 57"/>
              <p:cNvSpPr>
                <a:spLocks noChangeShapeType="1"/>
              </p:cNvSpPr>
              <p:nvPr/>
            </p:nvSpPr>
            <p:spPr bwMode="auto">
              <a:xfrm flipH="1">
                <a:off x="3913" y="2684"/>
                <a:ext cx="256" cy="2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5" name="Line 58"/>
              <p:cNvSpPr>
                <a:spLocks noChangeShapeType="1"/>
              </p:cNvSpPr>
              <p:nvPr/>
            </p:nvSpPr>
            <p:spPr bwMode="auto">
              <a:xfrm flipV="1">
                <a:off x="3908" y="2919"/>
                <a:ext cx="0" cy="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6" name="Line 59"/>
              <p:cNvSpPr>
                <a:spLocks noChangeShapeType="1"/>
              </p:cNvSpPr>
              <p:nvPr/>
            </p:nvSpPr>
            <p:spPr bwMode="auto">
              <a:xfrm flipH="1">
                <a:off x="4609" y="3327"/>
                <a:ext cx="249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7" name="Line 60"/>
              <p:cNvSpPr>
                <a:spLocks noChangeShapeType="1"/>
              </p:cNvSpPr>
              <p:nvPr/>
            </p:nvSpPr>
            <p:spPr bwMode="auto">
              <a:xfrm>
                <a:off x="3898" y="3569"/>
                <a:ext cx="7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88" name="Text Box 61"/>
              <p:cNvSpPr txBox="1">
                <a:spLocks noChangeArrowheads="1"/>
              </p:cNvSpPr>
              <p:nvPr/>
            </p:nvSpPr>
            <p:spPr bwMode="auto">
              <a:xfrm>
                <a:off x="3664" y="3382"/>
                <a:ext cx="192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5889" name="Text Box 62"/>
              <p:cNvSpPr txBox="1">
                <a:spLocks noChangeArrowheads="1"/>
              </p:cNvSpPr>
              <p:nvPr/>
            </p:nvSpPr>
            <p:spPr bwMode="auto">
              <a:xfrm>
                <a:off x="4810" y="3380"/>
                <a:ext cx="191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35890" name="Text Box 63"/>
              <p:cNvSpPr txBox="1">
                <a:spLocks noChangeArrowheads="1"/>
              </p:cNvSpPr>
              <p:nvPr/>
            </p:nvSpPr>
            <p:spPr bwMode="auto">
              <a:xfrm>
                <a:off x="3917" y="2557"/>
                <a:ext cx="192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35891" name="Line 64"/>
              <p:cNvSpPr>
                <a:spLocks noChangeShapeType="1"/>
              </p:cNvSpPr>
              <p:nvPr/>
            </p:nvSpPr>
            <p:spPr bwMode="auto">
              <a:xfrm>
                <a:off x="3915" y="2925"/>
                <a:ext cx="6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92" name="Line 65"/>
              <p:cNvSpPr>
                <a:spLocks noChangeShapeType="1"/>
              </p:cNvSpPr>
              <p:nvPr/>
            </p:nvSpPr>
            <p:spPr bwMode="auto">
              <a:xfrm flipH="1">
                <a:off x="4595" y="2682"/>
                <a:ext cx="268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893" name="Line 66"/>
              <p:cNvSpPr>
                <a:spLocks noChangeShapeType="1"/>
              </p:cNvSpPr>
              <p:nvPr/>
            </p:nvSpPr>
            <p:spPr bwMode="auto">
              <a:xfrm flipV="1">
                <a:off x="4605" y="2925"/>
                <a:ext cx="0" cy="6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99445" name="Text Box 85"/>
          <p:cNvSpPr txBox="1">
            <a:spLocks noChangeArrowheads="1"/>
          </p:cNvSpPr>
          <p:nvPr/>
        </p:nvSpPr>
        <p:spPr bwMode="auto">
          <a:xfrm>
            <a:off x="768350" y="3537992"/>
            <a:ext cx="4208463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4.     Miller Indices     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(200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)</a:t>
            </a:r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768350" y="2098130"/>
            <a:ext cx="4337050" cy="401637"/>
            <a:chOff x="484" y="2535"/>
            <a:chExt cx="2732" cy="253"/>
          </a:xfrm>
        </p:grpSpPr>
        <p:sp>
          <p:nvSpPr>
            <p:cNvPr id="35861" name="Text Box 82"/>
            <p:cNvSpPr txBox="1">
              <a:spLocks noChangeArrowheads="1"/>
            </p:cNvSpPr>
            <p:nvPr/>
          </p:nvSpPr>
          <p:spPr bwMode="auto">
            <a:xfrm>
              <a:off x="484" y="2538"/>
              <a:ext cx="1397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  <a:cs typeface="Times New Roman" pitchFamily="18" charset="0"/>
                </a:rPr>
                <a:t>1.     Intercepts</a:t>
              </a:r>
              <a:endParaRPr lang="en-US" sz="2000">
                <a:latin typeface="Calibri" pitchFamily="34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5862" name="Rectangle 94"/>
            <p:cNvSpPr>
              <a:spLocks noChangeArrowheads="1"/>
            </p:cNvSpPr>
            <p:nvPr/>
          </p:nvSpPr>
          <p:spPr bwMode="auto">
            <a:xfrm>
              <a:off x="2034" y="2535"/>
              <a:ext cx="118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1/2       </a:t>
              </a:r>
              <a:r>
                <a:rPr lang="en-US" sz="2000">
                  <a:latin typeface="Calibri" pitchFamily="34" charset="0"/>
                  <a:sym typeface="Symbol" pitchFamily="18" charset="2"/>
                </a:rPr>
                <a:t> </a:t>
              </a:r>
              <a:r>
                <a:rPr lang="en-US" sz="2000">
                  <a:latin typeface="Calibri" pitchFamily="34" charset="0"/>
                </a:rPr>
                <a:t>      </a:t>
              </a:r>
              <a:r>
                <a:rPr lang="en-US" sz="2000">
                  <a:latin typeface="Calibri" pitchFamily="34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768350" y="2441030"/>
            <a:ext cx="4449763" cy="712787"/>
            <a:chOff x="484" y="2743"/>
            <a:chExt cx="2803" cy="449"/>
          </a:xfrm>
        </p:grpSpPr>
        <p:sp>
          <p:nvSpPr>
            <p:cNvPr id="35858" name="Text Box 98"/>
            <p:cNvSpPr txBox="1">
              <a:spLocks noChangeArrowheads="1"/>
            </p:cNvSpPr>
            <p:nvPr/>
          </p:nvSpPr>
          <p:spPr bwMode="auto">
            <a:xfrm>
              <a:off x="484" y="2747"/>
              <a:ext cx="1466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  <a:cs typeface="Times New Roman" pitchFamily="18" charset="0"/>
                </a:rPr>
                <a:t>2.     Reciprocals</a:t>
              </a:r>
            </a:p>
          </p:txBody>
        </p:sp>
        <p:sp>
          <p:nvSpPr>
            <p:cNvPr id="35859" name="Rectangle 95"/>
            <p:cNvSpPr>
              <a:spLocks noChangeArrowheads="1"/>
            </p:cNvSpPr>
            <p:nvPr/>
          </p:nvSpPr>
          <p:spPr bwMode="auto">
            <a:xfrm>
              <a:off x="2015" y="2743"/>
              <a:ext cx="127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1/½     1/</a:t>
              </a:r>
              <a:r>
                <a:rPr lang="en-US" sz="2000">
                  <a:latin typeface="Calibri" pitchFamily="34" charset="0"/>
                  <a:sym typeface="Symbol" pitchFamily="18" charset="2"/>
                </a:rPr>
                <a:t></a:t>
              </a:r>
              <a:r>
                <a:rPr lang="en-US" sz="2000">
                  <a:latin typeface="Calibri" pitchFamily="34" charset="0"/>
                </a:rPr>
                <a:t>    1/</a:t>
              </a:r>
              <a:r>
                <a:rPr lang="en-US" sz="2000">
                  <a:latin typeface="Calibri" pitchFamily="34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35860" name="Rectangle 96"/>
            <p:cNvSpPr>
              <a:spLocks noChangeArrowheads="1"/>
            </p:cNvSpPr>
            <p:nvPr/>
          </p:nvSpPr>
          <p:spPr bwMode="auto">
            <a:xfrm>
              <a:off x="2083" y="2942"/>
              <a:ext cx="1127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2        0        </a:t>
              </a:r>
              <a:r>
                <a:rPr lang="en-US">
                  <a:latin typeface="Calibri" pitchFamily="34" charset="0"/>
                </a:rPr>
                <a:t> </a:t>
              </a:r>
              <a:r>
                <a:rPr lang="en-US" sz="200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768350" y="3042692"/>
            <a:ext cx="4327525" cy="403225"/>
            <a:chOff x="484" y="3122"/>
            <a:chExt cx="2726" cy="254"/>
          </a:xfrm>
        </p:grpSpPr>
        <p:sp>
          <p:nvSpPr>
            <p:cNvPr id="35856" name="Text Box 84"/>
            <p:cNvSpPr txBox="1">
              <a:spLocks noChangeArrowheads="1"/>
            </p:cNvSpPr>
            <p:nvPr/>
          </p:nvSpPr>
          <p:spPr bwMode="auto">
            <a:xfrm>
              <a:off x="484" y="3122"/>
              <a:ext cx="1369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  <a:cs typeface="Times New Roman" pitchFamily="18" charset="0"/>
                </a:rPr>
                <a:t>3.     Reduction</a:t>
              </a:r>
            </a:p>
          </p:txBody>
        </p:sp>
        <p:sp>
          <p:nvSpPr>
            <p:cNvPr id="35857" name="Rectangle 97"/>
            <p:cNvSpPr>
              <a:spLocks noChangeArrowheads="1"/>
            </p:cNvSpPr>
            <p:nvPr/>
          </p:nvSpPr>
          <p:spPr bwMode="auto">
            <a:xfrm>
              <a:off x="2083" y="3126"/>
              <a:ext cx="1127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2        0        </a:t>
              </a:r>
              <a:r>
                <a:rPr lang="en-US">
                  <a:latin typeface="Calibri" pitchFamily="34" charset="0"/>
                </a:rPr>
                <a:t> </a:t>
              </a:r>
              <a:r>
                <a:rPr lang="en-US" sz="2000">
                  <a:latin typeface="Calibri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50106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Angle between two </a:t>
            </a:r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crystallographic directions</a:t>
            </a:r>
            <a:endParaRPr lang="en-US" sz="3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1772816"/>
            <a:ext cx="8382000" cy="3656013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en-US" sz="2400" dirty="0">
                <a:latin typeface="Times New Roman" charset="0"/>
              </a:rPr>
              <a:t> The angle ‘</a:t>
            </a:r>
            <a:r>
              <a:rPr lang="en-US" altLang="en-US" sz="2400" dirty="0">
                <a:latin typeface="Times New Roman" charset="0"/>
                <a:sym typeface="Symbol" charset="2"/>
              </a:rPr>
              <a:t></a:t>
            </a:r>
            <a:r>
              <a:rPr lang="en-US" altLang="en-US" sz="2400" dirty="0">
                <a:latin typeface="Times New Roman" charset="0"/>
              </a:rPr>
              <a:t>’ between any two crystallographic directions     </a:t>
            </a:r>
          </a:p>
          <a:p>
            <a:r>
              <a:rPr lang="en-US" altLang="en-US" sz="2400" dirty="0">
                <a:latin typeface="Times New Roman" charset="0"/>
              </a:rPr>
              <a:t>    [u</a:t>
            </a:r>
            <a:r>
              <a:rPr lang="en-US" altLang="en-US" sz="2400" baseline="-25000" dirty="0">
                <a:latin typeface="Times New Roman" charset="0"/>
              </a:rPr>
              <a:t>1</a:t>
            </a:r>
            <a:r>
              <a:rPr lang="en-US" altLang="en-US" sz="2400" dirty="0">
                <a:latin typeface="Times New Roman" charset="0"/>
              </a:rPr>
              <a:t> v</a:t>
            </a:r>
            <a:r>
              <a:rPr lang="en-US" altLang="en-US" sz="2400" baseline="-25000" dirty="0">
                <a:latin typeface="Times New Roman" charset="0"/>
              </a:rPr>
              <a:t>1</a:t>
            </a:r>
            <a:r>
              <a:rPr lang="en-US" altLang="en-US" sz="2400" dirty="0">
                <a:latin typeface="Times New Roman" charset="0"/>
              </a:rPr>
              <a:t> w</a:t>
            </a:r>
            <a:r>
              <a:rPr lang="en-US" altLang="en-US" sz="2400" baseline="-25000" dirty="0">
                <a:latin typeface="Times New Roman" charset="0"/>
              </a:rPr>
              <a:t>1</a:t>
            </a:r>
            <a:r>
              <a:rPr lang="en-US" altLang="en-US" sz="2400" dirty="0">
                <a:latin typeface="Times New Roman" charset="0"/>
              </a:rPr>
              <a:t>] and [u</a:t>
            </a:r>
            <a:r>
              <a:rPr lang="en-US" altLang="en-US" sz="2400" baseline="-25000" dirty="0">
                <a:latin typeface="Times New Roman" charset="0"/>
              </a:rPr>
              <a:t>2</a:t>
            </a:r>
            <a:r>
              <a:rPr lang="en-US" altLang="en-US" sz="2400" dirty="0">
                <a:latin typeface="Times New Roman" charset="0"/>
              </a:rPr>
              <a:t> v</a:t>
            </a:r>
            <a:r>
              <a:rPr lang="en-US" altLang="en-US" sz="2400" baseline="-25000" dirty="0">
                <a:latin typeface="Times New Roman" charset="0"/>
              </a:rPr>
              <a:t>2</a:t>
            </a:r>
            <a:r>
              <a:rPr lang="en-US" altLang="en-US" sz="2400" dirty="0">
                <a:latin typeface="Times New Roman" charset="0"/>
              </a:rPr>
              <a:t> w</a:t>
            </a:r>
            <a:r>
              <a:rPr lang="en-US" altLang="en-US" sz="2400" baseline="-25000" dirty="0">
                <a:latin typeface="Times New Roman" charset="0"/>
              </a:rPr>
              <a:t>2</a:t>
            </a:r>
            <a:r>
              <a:rPr lang="en-US" altLang="en-US" sz="2400" dirty="0">
                <a:latin typeface="Times New Roman" charset="0"/>
              </a:rPr>
              <a:t>] can be calculated easily. The </a:t>
            </a:r>
          </a:p>
          <a:p>
            <a:r>
              <a:rPr lang="en-US" altLang="en-US" sz="2400" dirty="0">
                <a:latin typeface="Times New Roman" charset="0"/>
              </a:rPr>
              <a:t>    angle ‘</a:t>
            </a:r>
            <a:r>
              <a:rPr lang="en-US" altLang="en-US" sz="2400" dirty="0">
                <a:latin typeface="Times New Roman" charset="0"/>
                <a:sym typeface="Symbol" charset="2"/>
              </a:rPr>
              <a:t></a:t>
            </a:r>
            <a:r>
              <a:rPr lang="en-US" altLang="en-US" sz="2400" dirty="0">
                <a:latin typeface="Times New Roman" charset="0"/>
              </a:rPr>
              <a:t>’ is  given by,</a:t>
            </a:r>
          </a:p>
          <a:p>
            <a:pPr>
              <a:buFontTx/>
              <a:buBlip>
                <a:blip r:embed="rId3"/>
              </a:buBlip>
            </a:pPr>
            <a:endParaRPr lang="en-US" altLang="en-US" sz="2400" dirty="0">
              <a:latin typeface="Times New Roman" charset="0"/>
            </a:endParaRPr>
          </a:p>
          <a:p>
            <a:pPr>
              <a:buFontTx/>
              <a:buBlip>
                <a:blip r:embed="rId3"/>
              </a:buBlip>
            </a:pPr>
            <a:endParaRPr lang="en-US" altLang="en-US" sz="2400" dirty="0">
              <a:latin typeface="Times New Roman" charset="0"/>
            </a:endParaRPr>
          </a:p>
          <a:p>
            <a:pPr>
              <a:buFontTx/>
              <a:buBlip>
                <a:blip r:embed="rId3"/>
              </a:buBlip>
            </a:pPr>
            <a:endParaRPr lang="en-US" altLang="en-US" sz="2400" dirty="0">
              <a:latin typeface="Times New Roman" charset="0"/>
            </a:endParaRPr>
          </a:p>
          <a:p>
            <a:pPr>
              <a:buFontTx/>
              <a:buBlip>
                <a:blip r:embed="rId3"/>
              </a:buBlip>
            </a:pPr>
            <a:endParaRPr lang="en-US" altLang="en-US" sz="2400" dirty="0">
              <a:latin typeface="Times New Roman" charset="0"/>
            </a:endParaRPr>
          </a:p>
          <a:p>
            <a:pPr>
              <a:buFontTx/>
              <a:buBlip>
                <a:blip r:embed="rId3"/>
              </a:buBlip>
            </a:pPr>
            <a:r>
              <a:rPr lang="en-US" altLang="en-US" sz="2400" dirty="0">
                <a:latin typeface="Times New Roman" charset="0"/>
              </a:rPr>
              <a:t> The direction [h k l] is perpendicular to the plane (h k l)</a:t>
            </a:r>
          </a:p>
          <a:p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26469"/>
              </p:ext>
            </p:extLst>
          </p:nvPr>
        </p:nvGraphicFramePr>
        <p:xfrm>
          <a:off x="1600200" y="3068216"/>
          <a:ext cx="6248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2946400" imgH="444500" progId="Equation.DSMT4">
                  <p:embed/>
                </p:oleObj>
              </mc:Choice>
              <mc:Fallback>
                <p:oleObj r:id="rId4" imgW="2946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68216"/>
                        <a:ext cx="6248400" cy="95091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33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Cubic crystals</a:t>
            </a:r>
            <a:endParaRPr lang="en-IN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72816"/>
            <a:ext cx="8532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One interesting and </a:t>
            </a:r>
            <a:r>
              <a:rPr lang="en-IN" sz="2400" b="1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unique</a:t>
            </a:r>
            <a:r>
              <a:rPr lang="en-IN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 characteristic </a:t>
            </a:r>
            <a:r>
              <a:rPr lang="en-IN" sz="2400" b="1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of cubic crystals</a:t>
            </a:r>
            <a:r>
              <a:rPr lang="en-IN" sz="2400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 is that </a:t>
            </a:r>
            <a:r>
              <a:rPr lang="en-IN" sz="2400" b="1" dirty="0" smtClean="0">
                <a:solidFill>
                  <a:srgbClr val="008000"/>
                </a:solidFill>
                <a:latin typeface="Times New Roman" charset="0"/>
                <a:ea typeface="Times New Roman" charset="0"/>
                <a:cs typeface="Times New Roman" charset="0"/>
              </a:rPr>
              <a:t>planes and directions having the same indices are perpendicular to one another </a:t>
            </a:r>
          </a:p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For other crystal systems there are no simple geometrical relationships between planes and directions having the same indices</a:t>
            </a:r>
            <a:endParaRPr lang="en-IN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cubic crystals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2650"/>
          <a:stretch/>
        </p:blipFill>
        <p:spPr>
          <a:xfrm>
            <a:off x="-108520" y="1700808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9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Crystallographic Planes </a:t>
            </a:r>
            <a:r>
              <a:rPr lang="en-US" dirty="0" smtClean="0">
                <a:cs typeface="Times New Roman" pitchFamily="18" charset="0"/>
              </a:rPr>
              <a:t>(Hexagonal)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182688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In hexagonal unit cells the same idea is used </a:t>
            </a:r>
            <a:endParaRPr lang="en-US" sz="2800" dirty="0" smtClean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66750" y="2362200"/>
            <a:ext cx="4876800" cy="403225"/>
            <a:chOff x="420" y="1546"/>
            <a:chExt cx="3072" cy="254"/>
          </a:xfrm>
        </p:grpSpPr>
        <p:sp>
          <p:nvSpPr>
            <p:cNvPr id="36915" name="Text Box 25"/>
            <p:cNvSpPr txBox="1">
              <a:spLocks noChangeArrowheads="1"/>
            </p:cNvSpPr>
            <p:nvPr/>
          </p:nvSpPr>
          <p:spPr bwMode="auto">
            <a:xfrm>
              <a:off x="420" y="1546"/>
              <a:ext cx="914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>
                  <a:latin typeface="Calibri" pitchFamily="34" charset="0"/>
                  <a:cs typeface="Times New Roman" pitchFamily="18" charset="0"/>
                </a:rPr>
                <a:t>example</a:t>
              </a:r>
              <a:endParaRPr lang="en-US" sz="2000">
                <a:latin typeface="Calibri" pitchFamily="34" charset="0"/>
                <a:cs typeface="Times New Roman" pitchFamily="18" charset="0"/>
              </a:endParaRPr>
            </a:p>
          </p:txBody>
        </p:sp>
        <p:sp>
          <p:nvSpPr>
            <p:cNvPr id="36916" name="Rectangle 31"/>
            <p:cNvSpPr>
              <a:spLocks noChangeArrowheads="1"/>
            </p:cNvSpPr>
            <p:nvPr/>
          </p:nvSpPr>
          <p:spPr bwMode="auto">
            <a:xfrm>
              <a:off x="1984" y="1550"/>
              <a:ext cx="1508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1</a:t>
              </a:r>
              <a:r>
                <a:rPr lang="en-US" sz="2000">
                  <a:latin typeface="Calibri" pitchFamily="34" charset="0"/>
                </a:rPr>
                <a:t>      </a:t>
              </a:r>
              <a:r>
                <a:rPr lang="en-US" sz="800">
                  <a:latin typeface="Calibri" pitchFamily="34" charset="0"/>
                </a:rPr>
                <a:t>  </a:t>
              </a:r>
              <a:r>
                <a:rPr lang="en-US" sz="2000" i="1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2</a:t>
              </a:r>
              <a:r>
                <a:rPr lang="en-US" sz="2000">
                  <a:latin typeface="Calibri" pitchFamily="34" charset="0"/>
                </a:rPr>
                <a:t>      </a:t>
              </a:r>
              <a:r>
                <a:rPr lang="en-US" sz="1000">
                  <a:latin typeface="Calibri" pitchFamily="34" charset="0"/>
                </a:rPr>
                <a:t> </a:t>
              </a:r>
              <a:r>
                <a:rPr lang="en-US" sz="2000" i="1">
                  <a:latin typeface="Calibri" pitchFamily="34" charset="0"/>
                </a:rPr>
                <a:t>a</a:t>
              </a:r>
              <a:r>
                <a:rPr lang="en-US" sz="2000" baseline="-25000">
                  <a:latin typeface="Calibri" pitchFamily="34" charset="0"/>
                </a:rPr>
                <a:t>3   </a:t>
              </a:r>
              <a:r>
                <a:rPr lang="en-US" sz="2000">
                  <a:latin typeface="Calibri" pitchFamily="34" charset="0"/>
                </a:rPr>
                <a:t>    </a:t>
              </a:r>
              <a:r>
                <a:rPr lang="en-US" sz="1000">
                  <a:latin typeface="Calibri" pitchFamily="34" charset="0"/>
                </a:rPr>
                <a:t> </a:t>
              </a:r>
              <a:r>
                <a:rPr lang="en-US" sz="2000" i="1"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93700" y="4530725"/>
            <a:ext cx="5092700" cy="450850"/>
            <a:chOff x="-184" y="2854"/>
            <a:chExt cx="3208" cy="284"/>
          </a:xfrm>
        </p:grpSpPr>
        <p:sp>
          <p:nvSpPr>
            <p:cNvPr id="36911" name="Text Box 29"/>
            <p:cNvSpPr txBox="1">
              <a:spLocks noChangeArrowheads="1"/>
            </p:cNvSpPr>
            <p:nvPr/>
          </p:nvSpPr>
          <p:spPr bwMode="auto">
            <a:xfrm>
              <a:off x="-184" y="2854"/>
              <a:ext cx="3208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alibri" pitchFamily="34" charset="0"/>
                  <a:cs typeface="Times New Roman" pitchFamily="18" charset="0"/>
                </a:rPr>
                <a:t>4.     </a:t>
              </a:r>
              <a:r>
                <a:rPr lang="en-US" sz="2000" dirty="0" smtClean="0">
                  <a:latin typeface="Calibri" pitchFamily="34" charset="0"/>
                  <a:cs typeface="Times New Roman" pitchFamily="18" charset="0"/>
                </a:rPr>
                <a:t>Miller </a:t>
              </a:r>
              <a:r>
                <a:rPr lang="en-US" sz="2000" dirty="0">
                  <a:latin typeface="Calibri" pitchFamily="34" charset="0"/>
                  <a:cs typeface="Times New Roman" pitchFamily="18" charset="0"/>
                </a:rPr>
                <a:t>Indices</a:t>
              </a:r>
            </a:p>
          </p:txBody>
        </p:sp>
        <p:sp>
          <p:nvSpPr>
            <p:cNvPr id="36914" name="Rectangle 36"/>
            <p:cNvSpPr>
              <a:spLocks noChangeArrowheads="1"/>
            </p:cNvSpPr>
            <p:nvPr/>
          </p:nvSpPr>
          <p:spPr bwMode="auto">
            <a:xfrm>
              <a:off x="1858" y="2886"/>
              <a:ext cx="461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(</a:t>
              </a:r>
              <a:r>
                <a:rPr lang="en-US" sz="2000" dirty="0" smtClean="0">
                  <a:latin typeface="Calibri" pitchFamily="34" charset="0"/>
                </a:rPr>
                <a:t>101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38163" y="2727325"/>
            <a:ext cx="5329237" cy="438150"/>
            <a:chOff x="438" y="1718"/>
            <a:chExt cx="3357" cy="276"/>
          </a:xfrm>
        </p:grpSpPr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438" y="1718"/>
              <a:ext cx="3357" cy="260"/>
              <a:chOff x="438" y="1718"/>
              <a:chExt cx="3357" cy="260"/>
            </a:xfrm>
          </p:grpSpPr>
          <p:sp>
            <p:nvSpPr>
              <p:cNvPr id="36909" name="Text Box 26"/>
              <p:cNvSpPr txBox="1">
                <a:spLocks noChangeArrowheads="1"/>
              </p:cNvSpPr>
              <p:nvPr/>
            </p:nvSpPr>
            <p:spPr bwMode="auto">
              <a:xfrm>
                <a:off x="438" y="1718"/>
                <a:ext cx="1437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Calibri" pitchFamily="34" charset="0"/>
                    <a:cs typeface="Times New Roman" pitchFamily="18" charset="0"/>
                  </a:rPr>
                  <a:t>1.     Intercepts</a:t>
                </a:r>
                <a:endParaRPr lang="en-US" sz="2000">
                  <a:latin typeface="Calibri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36910" name="Rectangle 32"/>
              <p:cNvSpPr>
                <a:spLocks noChangeArrowheads="1"/>
              </p:cNvSpPr>
              <p:nvPr/>
            </p:nvSpPr>
            <p:spPr bwMode="auto">
              <a:xfrm>
                <a:off x="2093" y="1728"/>
                <a:ext cx="1702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>
                    <a:latin typeface="Calibri" pitchFamily="34" charset="0"/>
                  </a:rPr>
                  <a:t>1        </a:t>
                </a:r>
                <a:r>
                  <a:rPr lang="en-US" sz="2000">
                    <a:latin typeface="Calibri" pitchFamily="34" charset="0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36907" name="Text Box 71"/>
            <p:cNvSpPr txBox="1">
              <a:spLocks noChangeArrowheads="1"/>
            </p:cNvSpPr>
            <p:nvPr/>
          </p:nvSpPr>
          <p:spPr bwMode="auto">
            <a:xfrm>
              <a:off x="2787" y="1744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-1</a:t>
              </a:r>
            </a:p>
          </p:txBody>
        </p:sp>
        <p:sp>
          <p:nvSpPr>
            <p:cNvPr id="36908" name="Text Box 75"/>
            <p:cNvSpPr txBox="1">
              <a:spLocks noChangeArrowheads="1"/>
            </p:cNvSpPr>
            <p:nvPr/>
          </p:nvSpPr>
          <p:spPr bwMode="auto">
            <a:xfrm>
              <a:off x="3171" y="1744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461963" y="3059113"/>
            <a:ext cx="5557837" cy="715962"/>
            <a:chOff x="291" y="1927"/>
            <a:chExt cx="3501" cy="451"/>
          </a:xfrm>
        </p:grpSpPr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291" y="1927"/>
              <a:ext cx="3501" cy="450"/>
              <a:chOff x="291" y="1927"/>
              <a:chExt cx="3501" cy="450"/>
            </a:xfrm>
          </p:grpSpPr>
          <p:sp>
            <p:nvSpPr>
              <p:cNvPr id="36903" name="Text Box 27"/>
              <p:cNvSpPr txBox="1">
                <a:spLocks noChangeArrowheads="1"/>
              </p:cNvSpPr>
              <p:nvPr/>
            </p:nvSpPr>
            <p:spPr bwMode="auto">
              <a:xfrm>
                <a:off x="291" y="1929"/>
                <a:ext cx="1562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Calibri" pitchFamily="34" charset="0"/>
                    <a:cs typeface="Times New Roman" pitchFamily="18" charset="0"/>
                  </a:rPr>
                  <a:t>2.     Reciprocals</a:t>
                </a:r>
              </a:p>
            </p:txBody>
          </p:sp>
          <p:sp>
            <p:nvSpPr>
              <p:cNvPr id="36904" name="Rectangle 33"/>
              <p:cNvSpPr>
                <a:spLocks noChangeArrowheads="1"/>
              </p:cNvSpPr>
              <p:nvPr/>
            </p:nvSpPr>
            <p:spPr bwMode="auto">
              <a:xfrm>
                <a:off x="2018" y="1927"/>
                <a:ext cx="1678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>
                    <a:latin typeface="Calibri" pitchFamily="34" charset="0"/>
                  </a:rPr>
                  <a:t>1      1/</a:t>
                </a:r>
                <a:r>
                  <a:rPr lang="en-US" sz="2000">
                    <a:latin typeface="Calibri" pitchFamily="34" charset="0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36905" name="Rectangle 34"/>
              <p:cNvSpPr>
                <a:spLocks noChangeArrowheads="1"/>
              </p:cNvSpPr>
              <p:nvPr/>
            </p:nvSpPr>
            <p:spPr bwMode="auto">
              <a:xfrm>
                <a:off x="2010" y="2127"/>
                <a:ext cx="1782" cy="250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>
                    <a:latin typeface="Calibri" pitchFamily="34" charset="0"/>
                  </a:rPr>
                  <a:t>1        </a:t>
                </a:r>
                <a:r>
                  <a:rPr lang="en-US" sz="2000">
                    <a:latin typeface="Calibri" pitchFamily="34" charset="0"/>
                    <a:sym typeface="Symbol" pitchFamily="18" charset="2"/>
                  </a:rPr>
                  <a:t>0 </a:t>
                </a:r>
              </a:p>
            </p:txBody>
          </p:sp>
        </p:grpSp>
        <p:sp>
          <p:nvSpPr>
            <p:cNvPr id="36899" name="Text Box 72"/>
            <p:cNvSpPr txBox="1">
              <a:spLocks noChangeArrowheads="1"/>
            </p:cNvSpPr>
            <p:nvPr/>
          </p:nvSpPr>
          <p:spPr bwMode="auto">
            <a:xfrm>
              <a:off x="2696" y="1936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-1</a:t>
              </a:r>
            </a:p>
          </p:txBody>
        </p:sp>
        <p:sp>
          <p:nvSpPr>
            <p:cNvPr id="36900" name="Text Box 73"/>
            <p:cNvSpPr txBox="1">
              <a:spLocks noChangeArrowheads="1"/>
            </p:cNvSpPr>
            <p:nvPr/>
          </p:nvSpPr>
          <p:spPr bwMode="auto">
            <a:xfrm>
              <a:off x="2688" y="2128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-1</a:t>
              </a:r>
            </a:p>
          </p:txBody>
        </p:sp>
        <p:sp>
          <p:nvSpPr>
            <p:cNvPr id="36901" name="Text Box 76"/>
            <p:cNvSpPr txBox="1">
              <a:spLocks noChangeArrowheads="1"/>
            </p:cNvSpPr>
            <p:nvPr/>
          </p:nvSpPr>
          <p:spPr bwMode="auto">
            <a:xfrm>
              <a:off x="3072" y="1936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1</a:t>
              </a:r>
            </a:p>
          </p:txBody>
        </p:sp>
        <p:sp>
          <p:nvSpPr>
            <p:cNvPr id="36902" name="Text Box 77"/>
            <p:cNvSpPr txBox="1">
              <a:spLocks noChangeArrowheads="1"/>
            </p:cNvSpPr>
            <p:nvPr/>
          </p:nvSpPr>
          <p:spPr bwMode="auto">
            <a:xfrm>
              <a:off x="3072" y="2128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461963" y="3732213"/>
            <a:ext cx="5481637" cy="398462"/>
            <a:chOff x="291" y="2351"/>
            <a:chExt cx="3453" cy="251"/>
          </a:xfrm>
        </p:grpSpPr>
        <p:sp>
          <p:nvSpPr>
            <p:cNvPr id="36894" name="Text Box 28"/>
            <p:cNvSpPr txBox="1">
              <a:spLocks noChangeArrowheads="1"/>
            </p:cNvSpPr>
            <p:nvPr/>
          </p:nvSpPr>
          <p:spPr bwMode="auto">
            <a:xfrm>
              <a:off x="291" y="2351"/>
              <a:ext cx="1438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  <a:cs typeface="Times New Roman" pitchFamily="18" charset="0"/>
                </a:rPr>
                <a:t>3.     Reduction</a:t>
              </a:r>
            </a:p>
          </p:txBody>
        </p:sp>
        <p:sp>
          <p:nvSpPr>
            <p:cNvPr id="36895" name="Rectangle 35"/>
            <p:cNvSpPr>
              <a:spLocks noChangeArrowheads="1"/>
            </p:cNvSpPr>
            <p:nvPr/>
          </p:nvSpPr>
          <p:spPr bwMode="auto">
            <a:xfrm>
              <a:off x="2034" y="2351"/>
              <a:ext cx="171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1        </a:t>
              </a:r>
              <a:r>
                <a:rPr lang="en-US" sz="2000">
                  <a:latin typeface="Calibri" pitchFamily="34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6896" name="Text Box 74"/>
            <p:cNvSpPr txBox="1">
              <a:spLocks noChangeArrowheads="1"/>
            </p:cNvSpPr>
            <p:nvPr/>
          </p:nvSpPr>
          <p:spPr bwMode="auto">
            <a:xfrm>
              <a:off x="2696" y="2352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-1</a:t>
              </a:r>
            </a:p>
          </p:txBody>
        </p:sp>
        <p:sp>
          <p:nvSpPr>
            <p:cNvPr id="36897" name="Text Box 78"/>
            <p:cNvSpPr txBox="1">
              <a:spLocks noChangeArrowheads="1"/>
            </p:cNvSpPr>
            <p:nvPr/>
          </p:nvSpPr>
          <p:spPr bwMode="auto">
            <a:xfrm>
              <a:off x="3072" y="2352"/>
              <a:ext cx="28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5511800" y="1663700"/>
            <a:ext cx="2743200" cy="3476625"/>
            <a:chOff x="3472" y="1048"/>
            <a:chExt cx="1728" cy="2190"/>
          </a:xfrm>
        </p:grpSpPr>
        <p:sp>
          <p:nvSpPr>
            <p:cNvPr id="36874" name="Rectangle 17"/>
            <p:cNvSpPr>
              <a:spLocks noChangeArrowheads="1"/>
            </p:cNvSpPr>
            <p:nvPr/>
          </p:nvSpPr>
          <p:spPr bwMode="auto">
            <a:xfrm>
              <a:off x="4211" y="2927"/>
              <a:ext cx="621" cy="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5" name="Rectangle 18"/>
            <p:cNvSpPr>
              <a:spLocks noChangeArrowheads="1"/>
            </p:cNvSpPr>
            <p:nvPr/>
          </p:nvSpPr>
          <p:spPr bwMode="auto">
            <a:xfrm>
              <a:off x="3726" y="1294"/>
              <a:ext cx="621" cy="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36876" name="Picture 51" descr="Figure_3_8_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5" y="1107"/>
              <a:ext cx="1555" cy="1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7" name="Line 53"/>
            <p:cNvSpPr>
              <a:spLocks noChangeShapeType="1"/>
            </p:cNvSpPr>
            <p:nvPr/>
          </p:nvSpPr>
          <p:spPr bwMode="auto">
            <a:xfrm>
              <a:off x="4474" y="2484"/>
              <a:ext cx="393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78" name="Freeform 57"/>
            <p:cNvSpPr>
              <a:spLocks/>
            </p:cNvSpPr>
            <p:nvPr/>
          </p:nvSpPr>
          <p:spPr bwMode="auto">
            <a:xfrm>
              <a:off x="4254" y="1596"/>
              <a:ext cx="624" cy="1278"/>
            </a:xfrm>
            <a:custGeom>
              <a:avLst/>
              <a:gdLst>
                <a:gd name="T0" fmla="*/ 0 w 624"/>
                <a:gd name="T1" fmla="*/ 456 h 1278"/>
                <a:gd name="T2" fmla="*/ 228 w 624"/>
                <a:gd name="T3" fmla="*/ 0 h 1278"/>
                <a:gd name="T4" fmla="*/ 624 w 624"/>
                <a:gd name="T5" fmla="*/ 1080 h 1278"/>
                <a:gd name="T6" fmla="*/ 516 w 624"/>
                <a:gd name="T7" fmla="*/ 1278 h 1278"/>
                <a:gd name="T8" fmla="*/ 0 w 624"/>
                <a:gd name="T9" fmla="*/ 456 h 1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1278"/>
                <a:gd name="T17" fmla="*/ 624 w 624"/>
                <a:gd name="T18" fmla="*/ 1278 h 1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1278">
                  <a:moveTo>
                    <a:pt x="0" y="456"/>
                  </a:moveTo>
                  <a:lnTo>
                    <a:pt x="228" y="0"/>
                  </a:lnTo>
                  <a:lnTo>
                    <a:pt x="624" y="1080"/>
                  </a:lnTo>
                  <a:lnTo>
                    <a:pt x="516" y="1278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chemeClr val="hlink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79" name="Line 59"/>
            <p:cNvSpPr>
              <a:spLocks noChangeShapeType="1"/>
            </p:cNvSpPr>
            <p:nvPr/>
          </p:nvSpPr>
          <p:spPr bwMode="auto">
            <a:xfrm flipH="1">
              <a:off x="4248" y="1998"/>
              <a:ext cx="522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0" name="Line 60"/>
            <p:cNvSpPr>
              <a:spLocks noChangeShapeType="1"/>
            </p:cNvSpPr>
            <p:nvPr/>
          </p:nvSpPr>
          <p:spPr bwMode="auto">
            <a:xfrm>
              <a:off x="4770" y="1998"/>
              <a:ext cx="0" cy="8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1" name="Line 61"/>
            <p:cNvSpPr>
              <a:spLocks noChangeShapeType="1"/>
            </p:cNvSpPr>
            <p:nvPr/>
          </p:nvSpPr>
          <p:spPr bwMode="auto">
            <a:xfrm flipV="1">
              <a:off x="4504" y="2283"/>
              <a:ext cx="77" cy="165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2" name="Line 62"/>
            <p:cNvSpPr>
              <a:spLocks noChangeShapeType="1"/>
            </p:cNvSpPr>
            <p:nvPr/>
          </p:nvSpPr>
          <p:spPr bwMode="auto">
            <a:xfrm>
              <a:off x="4492" y="2484"/>
              <a:ext cx="393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3" name="Line 63"/>
            <p:cNvSpPr>
              <a:spLocks noChangeShapeType="1"/>
            </p:cNvSpPr>
            <p:nvPr/>
          </p:nvSpPr>
          <p:spPr bwMode="auto">
            <a:xfrm>
              <a:off x="4480" y="1621"/>
              <a:ext cx="0" cy="8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4" name="Line 65"/>
            <p:cNvSpPr>
              <a:spLocks noChangeShapeType="1"/>
            </p:cNvSpPr>
            <p:nvPr/>
          </p:nvSpPr>
          <p:spPr bwMode="auto">
            <a:xfrm flipV="1">
              <a:off x="4389" y="1701"/>
              <a:ext cx="0" cy="63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885" name="Text Box 66"/>
            <p:cNvSpPr txBox="1">
              <a:spLocks noChangeArrowheads="1"/>
            </p:cNvSpPr>
            <p:nvPr/>
          </p:nvSpPr>
          <p:spPr bwMode="auto">
            <a:xfrm>
              <a:off x="4528" y="2128"/>
              <a:ext cx="440" cy="19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Calibri" pitchFamily="34" charset="0"/>
                </a:rPr>
                <a:t>a</a:t>
              </a:r>
              <a:r>
                <a:rPr lang="en-US" sz="1400" baseline="-25000">
                  <a:latin typeface="Calibri" pitchFamily="34" charset="0"/>
                </a:rPr>
                <a:t>2</a:t>
              </a:r>
              <a:endParaRPr lang="en-US" sz="1400">
                <a:latin typeface="Calibri" pitchFamily="34" charset="0"/>
              </a:endParaRPr>
            </a:p>
          </p:txBody>
        </p: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3472" y="2600"/>
              <a:ext cx="264" cy="200"/>
              <a:chOff x="3472" y="2600"/>
              <a:chExt cx="264" cy="200"/>
            </a:xfrm>
          </p:grpSpPr>
          <p:sp>
            <p:nvSpPr>
              <p:cNvPr id="36892" name="Rectangle 83"/>
              <p:cNvSpPr>
                <a:spLocks noChangeArrowheads="1"/>
              </p:cNvSpPr>
              <p:nvPr/>
            </p:nvSpPr>
            <p:spPr bwMode="auto">
              <a:xfrm>
                <a:off x="3472" y="2600"/>
                <a:ext cx="200" cy="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893" name="Text Box 82"/>
              <p:cNvSpPr txBox="1">
                <a:spLocks noChangeArrowheads="1"/>
              </p:cNvSpPr>
              <p:nvPr/>
            </p:nvSpPr>
            <p:spPr bwMode="auto">
              <a:xfrm>
                <a:off x="3496" y="2600"/>
                <a:ext cx="240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a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4960" y="2880"/>
              <a:ext cx="240" cy="216"/>
              <a:chOff x="4960" y="2880"/>
              <a:chExt cx="240" cy="216"/>
            </a:xfrm>
          </p:grpSpPr>
          <p:sp>
            <p:nvSpPr>
              <p:cNvPr id="36890" name="Rectangle 84"/>
              <p:cNvSpPr>
                <a:spLocks noChangeArrowheads="1"/>
              </p:cNvSpPr>
              <p:nvPr/>
            </p:nvSpPr>
            <p:spPr bwMode="auto">
              <a:xfrm>
                <a:off x="4992" y="2896"/>
                <a:ext cx="200" cy="2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6891" name="Text Box 85"/>
              <p:cNvSpPr txBox="1">
                <a:spLocks noChangeArrowheads="1"/>
              </p:cNvSpPr>
              <p:nvPr/>
            </p:nvSpPr>
            <p:spPr bwMode="auto">
              <a:xfrm>
                <a:off x="4960" y="2880"/>
                <a:ext cx="240" cy="19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>
                    <a:latin typeface="Calibri" pitchFamily="34" charset="0"/>
                  </a:rPr>
                  <a:t>a</a:t>
                </a:r>
                <a:r>
                  <a:rPr lang="en-US" sz="1400" baseline="-25000">
                    <a:latin typeface="Calibri" pitchFamily="34" charset="0"/>
                  </a:rPr>
                  <a:t>1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  <p:sp>
          <p:nvSpPr>
            <p:cNvPr id="36888" name="Rectangle 102"/>
            <p:cNvSpPr>
              <a:spLocks noChangeArrowheads="1"/>
            </p:cNvSpPr>
            <p:nvPr/>
          </p:nvSpPr>
          <p:spPr bwMode="auto">
            <a:xfrm>
              <a:off x="4296" y="1048"/>
              <a:ext cx="200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889" name="Text Box 103"/>
            <p:cNvSpPr txBox="1">
              <a:spLocks noChangeArrowheads="1"/>
            </p:cNvSpPr>
            <p:nvPr/>
          </p:nvSpPr>
          <p:spPr bwMode="auto">
            <a:xfrm>
              <a:off x="4304" y="1056"/>
              <a:ext cx="240" cy="19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Calibri" pitchFamily="34" charset="0"/>
                </a:rPr>
                <a:t>z</a:t>
              </a:r>
              <a:endParaRPr lang="en-US" sz="1400">
                <a:latin typeface="Calibri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355976" y="2420888"/>
            <a:ext cx="43204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f08_03_pg5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49874"/>
          <a:stretch>
            <a:fillRect/>
          </a:stretch>
        </p:blipFill>
        <p:spPr bwMode="auto">
          <a:xfrm>
            <a:off x="35496" y="908720"/>
            <a:ext cx="4125144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f08_03_pg54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4462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4-index notation for Hexagonal crystals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Miller-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Bravais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indices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949280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hkl</a:t>
            </a:r>
            <a:r>
              <a:rPr lang="en-US" sz="2800" b="1" dirty="0" smtClean="0">
                <a:solidFill>
                  <a:srgbClr val="FF0000"/>
                </a:solidFill>
              </a:rPr>
              <a:t>)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 (</a:t>
            </a:r>
            <a:r>
              <a:rPr lang="en-US" sz="2800" b="1" dirty="0" err="1" smtClean="0">
                <a:solidFill>
                  <a:srgbClr val="FF0000"/>
                </a:solidFill>
                <a:sym typeface="Wingdings" pitchFamily="2" charset="2"/>
              </a:rPr>
              <a:t>hkil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949280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= -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sym typeface="Wingdings" pitchFamily="2" charset="2"/>
              </a:rPr>
              <a:t>h+k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third index is included to emphasize the symmetry; if the third index were not included, you might not realize that, e.g., the (110) and         are </a:t>
            </a:r>
            <a:r>
              <a:rPr lang="en-IN" sz="2400" dirty="0" err="1" smtClean="0"/>
              <a:t>crystallographically</a:t>
            </a:r>
            <a:r>
              <a:rPr lang="en-IN" sz="2400" dirty="0" smtClean="0"/>
              <a:t> equivalent.</a:t>
            </a:r>
            <a:endParaRPr lang="en-IN" sz="24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2780928"/>
            <a:ext cx="720080" cy="40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p_pg5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0"/>
            <a:ext cx="50466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32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p_pg59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414908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(1 -1 0 1)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96137" y="1484784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the Miller-</a:t>
            </a:r>
            <a:r>
              <a:rPr lang="en-US" sz="2800" dirty="0" err="1" smtClean="0">
                <a:solidFill>
                  <a:srgbClr val="FF0000"/>
                </a:solidFill>
              </a:rPr>
              <a:t>Bravais</a:t>
            </a:r>
            <a:r>
              <a:rPr lang="en-US" sz="2800" dirty="0" smtClean="0">
                <a:solidFill>
                  <a:srgbClr val="FF0000"/>
                </a:solidFill>
              </a:rPr>
              <a:t> indices of the plane?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Crystallographic Planes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283200" y="1201738"/>
            <a:ext cx="3179763" cy="2862262"/>
            <a:chOff x="3328" y="757"/>
            <a:chExt cx="2003" cy="1803"/>
          </a:xfrm>
        </p:grpSpPr>
        <p:sp>
          <p:nvSpPr>
            <p:cNvPr id="2082" name="Freeform 55"/>
            <p:cNvSpPr>
              <a:spLocks/>
            </p:cNvSpPr>
            <p:nvPr/>
          </p:nvSpPr>
          <p:spPr bwMode="auto">
            <a:xfrm>
              <a:off x="3886" y="1463"/>
              <a:ext cx="832" cy="567"/>
            </a:xfrm>
            <a:custGeom>
              <a:avLst/>
              <a:gdLst>
                <a:gd name="T0" fmla="*/ 0 w 832"/>
                <a:gd name="T1" fmla="*/ 567 h 567"/>
                <a:gd name="T2" fmla="*/ 137 w 832"/>
                <a:gd name="T3" fmla="*/ 0 h 567"/>
                <a:gd name="T4" fmla="*/ 832 w 832"/>
                <a:gd name="T5" fmla="*/ 448 h 567"/>
                <a:gd name="T6" fmla="*/ 0 w 832"/>
                <a:gd name="T7" fmla="*/ 567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567"/>
                <a:gd name="T14" fmla="*/ 832 w 83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567">
                  <a:moveTo>
                    <a:pt x="0" y="567"/>
                  </a:moveTo>
                  <a:lnTo>
                    <a:pt x="137" y="0"/>
                  </a:lnTo>
                  <a:lnTo>
                    <a:pt x="832" y="448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FD8FA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3" name="Text Box 7"/>
            <p:cNvSpPr txBox="1">
              <a:spLocks noChangeArrowheads="1"/>
            </p:cNvSpPr>
            <p:nvPr/>
          </p:nvSpPr>
          <p:spPr bwMode="auto">
            <a:xfrm>
              <a:off x="3915" y="757"/>
              <a:ext cx="23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z</a:t>
              </a:r>
            </a:p>
          </p:txBody>
        </p:sp>
        <p:sp>
          <p:nvSpPr>
            <p:cNvPr id="2084" name="Line 8"/>
            <p:cNvSpPr>
              <a:spLocks noChangeShapeType="1"/>
            </p:cNvSpPr>
            <p:nvPr/>
          </p:nvSpPr>
          <p:spPr bwMode="auto">
            <a:xfrm flipV="1">
              <a:off x="4026" y="98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5" name="Line 9"/>
            <p:cNvSpPr>
              <a:spLocks noChangeShapeType="1"/>
            </p:cNvSpPr>
            <p:nvPr/>
          </p:nvSpPr>
          <p:spPr bwMode="auto">
            <a:xfrm flipV="1">
              <a:off x="4023" y="1910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6" name="Line 10"/>
            <p:cNvSpPr>
              <a:spLocks noChangeShapeType="1"/>
            </p:cNvSpPr>
            <p:nvPr/>
          </p:nvSpPr>
          <p:spPr bwMode="auto">
            <a:xfrm flipH="1">
              <a:off x="3553" y="1910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7" name="Text Box 11"/>
            <p:cNvSpPr txBox="1">
              <a:spLocks noChangeArrowheads="1"/>
            </p:cNvSpPr>
            <p:nvPr/>
          </p:nvSpPr>
          <p:spPr bwMode="auto">
            <a:xfrm>
              <a:off x="3328" y="2272"/>
              <a:ext cx="263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x</a:t>
              </a:r>
            </a:p>
          </p:txBody>
        </p:sp>
        <p:sp>
          <p:nvSpPr>
            <p:cNvPr id="2088" name="Text Box 12"/>
            <p:cNvSpPr txBox="1">
              <a:spLocks noChangeArrowheads="1"/>
            </p:cNvSpPr>
            <p:nvPr/>
          </p:nvSpPr>
          <p:spPr bwMode="auto">
            <a:xfrm>
              <a:off x="5068" y="1788"/>
              <a:ext cx="263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y</a:t>
              </a:r>
            </a:p>
          </p:txBody>
        </p:sp>
        <p:sp>
          <p:nvSpPr>
            <p:cNvPr id="2089" name="Line 13"/>
            <p:cNvSpPr>
              <a:spLocks noChangeShapeType="1"/>
            </p:cNvSpPr>
            <p:nvPr/>
          </p:nvSpPr>
          <p:spPr bwMode="auto">
            <a:xfrm flipV="1">
              <a:off x="4716" y="1862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0" name="Line 14"/>
            <p:cNvSpPr>
              <a:spLocks noChangeShapeType="1"/>
            </p:cNvSpPr>
            <p:nvPr/>
          </p:nvSpPr>
          <p:spPr bwMode="auto">
            <a:xfrm flipV="1">
              <a:off x="3752" y="2106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1" name="Line 15"/>
            <p:cNvSpPr>
              <a:spLocks noChangeShapeType="1"/>
            </p:cNvSpPr>
            <p:nvPr/>
          </p:nvSpPr>
          <p:spPr bwMode="auto">
            <a:xfrm>
              <a:off x="3976" y="127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2" name="Line 16"/>
            <p:cNvSpPr>
              <a:spLocks noChangeShapeType="1"/>
            </p:cNvSpPr>
            <p:nvPr/>
          </p:nvSpPr>
          <p:spPr bwMode="auto">
            <a:xfrm>
              <a:off x="4026" y="126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3" name="Line 17"/>
            <p:cNvSpPr>
              <a:spLocks noChangeShapeType="1"/>
            </p:cNvSpPr>
            <p:nvPr/>
          </p:nvSpPr>
          <p:spPr bwMode="auto">
            <a:xfrm flipV="1">
              <a:off x="4716" y="1265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4" name="Line 18"/>
            <p:cNvSpPr>
              <a:spLocks noChangeShapeType="1"/>
            </p:cNvSpPr>
            <p:nvPr/>
          </p:nvSpPr>
          <p:spPr bwMode="auto">
            <a:xfrm flipH="1">
              <a:off x="3763" y="1271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5" name="Line 19"/>
            <p:cNvSpPr>
              <a:spLocks noChangeShapeType="1"/>
            </p:cNvSpPr>
            <p:nvPr/>
          </p:nvSpPr>
          <p:spPr bwMode="auto">
            <a:xfrm flipV="1">
              <a:off x="3758" y="1506"/>
              <a:ext cx="0" cy="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6" name="Line 20"/>
            <p:cNvSpPr>
              <a:spLocks noChangeShapeType="1"/>
            </p:cNvSpPr>
            <p:nvPr/>
          </p:nvSpPr>
          <p:spPr bwMode="auto">
            <a:xfrm flipH="1">
              <a:off x="4459" y="1914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7" name="Line 21"/>
            <p:cNvSpPr>
              <a:spLocks noChangeShapeType="1"/>
            </p:cNvSpPr>
            <p:nvPr/>
          </p:nvSpPr>
          <p:spPr bwMode="auto">
            <a:xfrm>
              <a:off x="3748" y="2156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8" name="Text Box 22"/>
            <p:cNvSpPr txBox="1">
              <a:spLocks noChangeArrowheads="1"/>
            </p:cNvSpPr>
            <p:nvPr/>
          </p:nvSpPr>
          <p:spPr bwMode="auto">
            <a:xfrm>
              <a:off x="3514" y="1969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a</a:t>
              </a:r>
            </a:p>
          </p:txBody>
        </p:sp>
        <p:sp>
          <p:nvSpPr>
            <p:cNvPr id="2099" name="Text Box 23"/>
            <p:cNvSpPr txBox="1">
              <a:spLocks noChangeArrowheads="1"/>
            </p:cNvSpPr>
            <p:nvPr/>
          </p:nvSpPr>
          <p:spPr bwMode="auto">
            <a:xfrm>
              <a:off x="4660" y="1967"/>
              <a:ext cx="19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b</a:t>
              </a:r>
            </a:p>
          </p:txBody>
        </p:sp>
        <p:sp>
          <p:nvSpPr>
            <p:cNvPr id="2100" name="Text Box 24"/>
            <p:cNvSpPr txBox="1">
              <a:spLocks noChangeArrowheads="1"/>
            </p:cNvSpPr>
            <p:nvPr/>
          </p:nvSpPr>
          <p:spPr bwMode="auto">
            <a:xfrm>
              <a:off x="3767" y="1144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alibri" pitchFamily="34" charset="0"/>
                </a:rPr>
                <a:t>c</a:t>
              </a:r>
            </a:p>
          </p:txBody>
        </p:sp>
        <p:sp>
          <p:nvSpPr>
            <p:cNvPr id="2101" name="Line 25"/>
            <p:cNvSpPr>
              <a:spLocks noChangeShapeType="1"/>
            </p:cNvSpPr>
            <p:nvPr/>
          </p:nvSpPr>
          <p:spPr bwMode="auto">
            <a:xfrm>
              <a:off x="3765" y="1512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02" name="Line 26"/>
            <p:cNvSpPr>
              <a:spLocks noChangeShapeType="1"/>
            </p:cNvSpPr>
            <p:nvPr/>
          </p:nvSpPr>
          <p:spPr bwMode="auto">
            <a:xfrm flipH="1">
              <a:off x="4445" y="1269"/>
              <a:ext cx="268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03" name="Line 27"/>
            <p:cNvSpPr>
              <a:spLocks noChangeShapeType="1"/>
            </p:cNvSpPr>
            <p:nvPr/>
          </p:nvSpPr>
          <p:spPr bwMode="auto">
            <a:xfrm flipV="1">
              <a:off x="4455" y="1512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976" y="1411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1" name="Equation" r:id="rId4" imgW="114120" imgH="114120" progId="Equation.3">
                    <p:embed/>
                  </p:oleObj>
                </mc:Choice>
                <mc:Fallback>
                  <p:oleObj name="Equation" r:id="rId4" imgW="114120" imgH="1141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411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3844" y="1974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2" name="Equation" r:id="rId6" imgW="114120" imgH="114120" progId="Equation.3">
                    <p:embed/>
                  </p:oleObj>
                </mc:Choice>
                <mc:Fallback>
                  <p:oleObj name="Equation" r:id="rId6" imgW="114120" imgH="1141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974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4667" y="1846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3" name="Equation" r:id="rId7" imgW="114120" imgH="114120" progId="Equation.3">
                    <p:embed/>
                  </p:oleObj>
                </mc:Choice>
                <mc:Fallback>
                  <p:oleObj name="Equation" r:id="rId7" imgW="114120" imgH="1141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1846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448" name="Text Box 64"/>
          <p:cNvSpPr txBox="1">
            <a:spLocks noChangeArrowheads="1"/>
          </p:cNvSpPr>
          <p:nvPr/>
        </p:nvSpPr>
        <p:spPr bwMode="auto">
          <a:xfrm>
            <a:off x="392113" y="3746500"/>
            <a:ext cx="4208462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  <a:cs typeface="Times New Roman" pitchFamily="18" charset="0"/>
              </a:rPr>
              <a:t>4.     Miller Indices      (634)</a:t>
            </a:r>
          </a:p>
        </p:txBody>
      </p:sp>
      <p:sp>
        <p:nvSpPr>
          <p:cNvPr id="2056" name="Text Box 65"/>
          <p:cNvSpPr txBox="1">
            <a:spLocks noChangeArrowheads="1"/>
          </p:cNvSpPr>
          <p:nvPr/>
        </p:nvSpPr>
        <p:spPr bwMode="auto">
          <a:xfrm>
            <a:off x="609600" y="1371600"/>
            <a:ext cx="4732338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latin typeface="Calibri" pitchFamily="34" charset="0"/>
                <a:cs typeface="Times New Roman" pitchFamily="18" charset="0"/>
              </a:rPr>
              <a:t>example</a:t>
            </a:r>
            <a:endParaRPr lang="en-US">
              <a:latin typeface="Calibri" pitchFamily="34" charset="0"/>
              <a:cs typeface="Times New Roman" pitchFamily="18" charset="0"/>
            </a:endParaRP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425450" y="2019300"/>
            <a:ext cx="5137150" cy="458788"/>
            <a:chOff x="256" y="1272"/>
            <a:chExt cx="3236" cy="289"/>
          </a:xfrm>
        </p:grpSpPr>
        <p:sp>
          <p:nvSpPr>
            <p:cNvPr id="2080" name="Text Box 61"/>
            <p:cNvSpPr txBox="1">
              <a:spLocks noChangeArrowheads="1"/>
            </p:cNvSpPr>
            <p:nvPr/>
          </p:nvSpPr>
          <p:spPr bwMode="auto">
            <a:xfrm>
              <a:off x="256" y="1273"/>
              <a:ext cx="1669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  <a:cs typeface="Times New Roman" pitchFamily="18" charset="0"/>
                </a:rPr>
                <a:t>1.     Intercepts</a:t>
              </a:r>
              <a:endParaRPr lang="en-US">
                <a:latin typeface="Calibri" pitchFamily="34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81" name="Rectangle 70"/>
            <p:cNvSpPr>
              <a:spLocks noChangeArrowheads="1"/>
            </p:cNvSpPr>
            <p:nvPr/>
          </p:nvSpPr>
          <p:spPr bwMode="auto">
            <a:xfrm>
              <a:off x="1997" y="1272"/>
              <a:ext cx="149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1/2     </a:t>
              </a:r>
              <a:r>
                <a:rPr lang="en-US" sz="1000">
                  <a:latin typeface="Calibri" pitchFamily="34" charset="0"/>
                </a:rPr>
                <a:t> </a:t>
              </a:r>
              <a:r>
                <a:rPr lang="en-US">
                  <a:latin typeface="Calibri" pitchFamily="34" charset="0"/>
                </a:rPr>
                <a:t>  1      </a:t>
              </a:r>
              <a:r>
                <a:rPr lang="en-US" sz="1200">
                  <a:latin typeface="Calibri" pitchFamily="34" charset="0"/>
                </a:rPr>
                <a:t> </a:t>
              </a:r>
              <a:r>
                <a:rPr lang="en-US">
                  <a:latin typeface="Calibri" pitchFamily="34" charset="0"/>
                  <a:sym typeface="Symbol" pitchFamily="18" charset="2"/>
                </a:rPr>
                <a:t>3/4</a:t>
              </a:r>
            </a:p>
          </p:txBody>
        </p:sp>
      </p:grpSp>
      <p:sp>
        <p:nvSpPr>
          <p:cNvPr id="2058" name="Rectangle 71"/>
          <p:cNvSpPr>
            <a:spLocks noChangeArrowheads="1"/>
          </p:cNvSpPr>
          <p:nvPr/>
        </p:nvSpPr>
        <p:spPr bwMode="auto">
          <a:xfrm>
            <a:off x="3316288" y="1676400"/>
            <a:ext cx="2106612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Calibri" pitchFamily="34" charset="0"/>
              </a:rPr>
              <a:t>a         b        c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406400" y="2374900"/>
            <a:ext cx="5208588" cy="850900"/>
            <a:chOff x="256" y="1496"/>
            <a:chExt cx="3281" cy="536"/>
          </a:xfrm>
        </p:grpSpPr>
        <p:sp>
          <p:nvSpPr>
            <p:cNvPr id="2077" name="Text Box 62"/>
            <p:cNvSpPr txBox="1">
              <a:spLocks noChangeArrowheads="1"/>
            </p:cNvSpPr>
            <p:nvPr/>
          </p:nvSpPr>
          <p:spPr bwMode="auto">
            <a:xfrm>
              <a:off x="256" y="1508"/>
              <a:ext cx="157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  <a:cs typeface="Times New Roman" pitchFamily="18" charset="0"/>
                </a:rPr>
                <a:t>2.     Reciprocals</a:t>
              </a:r>
            </a:p>
          </p:txBody>
        </p:sp>
        <p:sp>
          <p:nvSpPr>
            <p:cNvPr id="2078" name="Rectangle 72"/>
            <p:cNvSpPr>
              <a:spLocks noChangeArrowheads="1"/>
            </p:cNvSpPr>
            <p:nvPr/>
          </p:nvSpPr>
          <p:spPr bwMode="auto">
            <a:xfrm>
              <a:off x="1984" y="1496"/>
              <a:ext cx="1553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1/½     1/1     1/¾</a:t>
              </a:r>
            </a:p>
          </p:txBody>
        </p:sp>
        <p:sp>
          <p:nvSpPr>
            <p:cNvPr id="2079" name="Rectangle 73"/>
            <p:cNvSpPr>
              <a:spLocks noChangeArrowheads="1"/>
            </p:cNvSpPr>
            <p:nvPr/>
          </p:nvSpPr>
          <p:spPr bwMode="auto">
            <a:xfrm>
              <a:off x="2090" y="1744"/>
              <a:ext cx="1397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2	1      </a:t>
              </a:r>
              <a:r>
                <a:rPr lang="en-US" sz="600">
                  <a:latin typeface="Calibri" pitchFamily="34" charset="0"/>
                </a:rPr>
                <a:t> </a:t>
              </a:r>
              <a:r>
                <a:rPr lang="en-US">
                  <a:latin typeface="Calibri" pitchFamily="34" charset="0"/>
                </a:rPr>
                <a:t>4/3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406400" y="3190875"/>
            <a:ext cx="5035550" cy="466725"/>
            <a:chOff x="256" y="2010"/>
            <a:chExt cx="3172" cy="294"/>
          </a:xfrm>
        </p:grpSpPr>
        <p:sp>
          <p:nvSpPr>
            <p:cNvPr id="2075" name="Text Box 63"/>
            <p:cNvSpPr txBox="1">
              <a:spLocks noChangeArrowheads="1"/>
            </p:cNvSpPr>
            <p:nvPr/>
          </p:nvSpPr>
          <p:spPr bwMode="auto">
            <a:xfrm>
              <a:off x="256" y="2010"/>
              <a:ext cx="163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  <a:cs typeface="Times New Roman" pitchFamily="18" charset="0"/>
                </a:rPr>
                <a:t>3.     Reduction</a:t>
              </a:r>
            </a:p>
          </p:txBody>
        </p:sp>
        <p:sp>
          <p:nvSpPr>
            <p:cNvPr id="2076" name="Rectangle 75"/>
            <p:cNvSpPr>
              <a:spLocks noChangeArrowheads="1"/>
            </p:cNvSpPr>
            <p:nvPr/>
          </p:nvSpPr>
          <p:spPr bwMode="auto">
            <a:xfrm>
              <a:off x="2098" y="2016"/>
              <a:ext cx="133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6	3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Miller Indices - Planes</a:t>
            </a:r>
          </a:p>
        </p:txBody>
      </p:sp>
      <p:pic>
        <p:nvPicPr>
          <p:cNvPr id="4100" name="Picture 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35560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295400"/>
            <a:ext cx="35560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60"/>
          <p:cNvSpPr txBox="1">
            <a:spLocks noChangeArrowheads="1"/>
          </p:cNvSpPr>
          <p:nvPr/>
        </p:nvSpPr>
        <p:spPr bwMode="auto">
          <a:xfrm>
            <a:off x="3851275" y="5013325"/>
            <a:ext cx="5365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x</a:t>
            </a:r>
          </a:p>
          <a:p>
            <a:r>
              <a:rPr lang="en-US" sz="2000"/>
              <a:t>1/4</a:t>
            </a:r>
          </a:p>
          <a:p>
            <a:r>
              <a:rPr lang="en-US" sz="2000"/>
              <a:t>4</a:t>
            </a:r>
          </a:p>
        </p:txBody>
      </p:sp>
      <p:sp>
        <p:nvSpPr>
          <p:cNvPr id="7175" name="Text Box 61"/>
          <p:cNvSpPr txBox="1">
            <a:spLocks noChangeArrowheads="1"/>
          </p:cNvSpPr>
          <p:nvPr/>
        </p:nvSpPr>
        <p:spPr bwMode="auto">
          <a:xfrm>
            <a:off x="4449763" y="5013325"/>
            <a:ext cx="365125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y</a:t>
            </a:r>
          </a:p>
          <a:p>
            <a:r>
              <a:rPr lang="en-US" sz="2000">
                <a:sym typeface="Symbol" pitchFamily="18" charset="2"/>
              </a:rPr>
              <a:t></a:t>
            </a:r>
            <a:endParaRPr lang="en-US" sz="2000"/>
          </a:p>
          <a:p>
            <a:r>
              <a:rPr lang="en-US" sz="2000"/>
              <a:t>0</a:t>
            </a:r>
          </a:p>
        </p:txBody>
      </p:sp>
      <p:sp>
        <p:nvSpPr>
          <p:cNvPr id="7176" name="Text Box 62"/>
          <p:cNvSpPr txBox="1">
            <a:spLocks noChangeArrowheads="1"/>
          </p:cNvSpPr>
          <p:nvPr/>
        </p:nvSpPr>
        <p:spPr bwMode="auto">
          <a:xfrm>
            <a:off x="4941888" y="5013325"/>
            <a:ext cx="620712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z</a:t>
            </a:r>
          </a:p>
          <a:p>
            <a:r>
              <a:rPr lang="en-US" sz="2000"/>
              <a:t>-1/2</a:t>
            </a:r>
          </a:p>
          <a:p>
            <a:r>
              <a:rPr lang="en-US" sz="2000"/>
              <a:t>-2</a:t>
            </a:r>
          </a:p>
        </p:txBody>
      </p:sp>
      <p:graphicFrame>
        <p:nvGraphicFramePr>
          <p:cNvPr id="7170" name="Object 63"/>
          <p:cNvGraphicFramePr>
            <a:graphicFrameLocks noChangeAspect="1"/>
          </p:cNvGraphicFramePr>
          <p:nvPr/>
        </p:nvGraphicFramePr>
        <p:xfrm>
          <a:off x="4287838" y="6096000"/>
          <a:ext cx="747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3" name="Equation" r:id="rId5" imgW="749160" imgH="330120" progId="Equation.3">
                  <p:embed/>
                </p:oleObj>
              </mc:Choice>
              <mc:Fallback>
                <p:oleObj name="Equation" r:id="rId5" imgW="749160" imgH="330120" progId="Equation.3">
                  <p:embed/>
                  <p:pic>
                    <p:nvPicPr>
                      <p:cNvPr id="0" name="Object 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6096000"/>
                        <a:ext cx="747712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64"/>
          <p:cNvSpPr txBox="1">
            <a:spLocks noChangeArrowheads="1"/>
          </p:cNvSpPr>
          <p:nvPr/>
        </p:nvSpPr>
        <p:spPr bwMode="auto">
          <a:xfrm>
            <a:off x="2544763" y="5013325"/>
            <a:ext cx="12858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/>
          </a:p>
          <a:p>
            <a:r>
              <a:rPr lang="en-US" sz="2000"/>
              <a:t>intercept</a:t>
            </a:r>
          </a:p>
          <a:p>
            <a:r>
              <a:rPr lang="en-US" sz="2000"/>
              <a:t>reciprocal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  <p:bldP spid="7175" grpId="0" build="p" animBg="1"/>
      <p:bldP spid="7176" grpId="0" build="p" animBg="1"/>
      <p:bldP spid="717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Miller Indices - Planes</a:t>
            </a:r>
          </a:p>
        </p:txBody>
      </p:sp>
      <p:pic>
        <p:nvPicPr>
          <p:cNvPr id="5124" name="Picture 36" descr="20%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3665538" cy="3300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5125" name="Picture 38" descr="20%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63675"/>
            <a:ext cx="3556000" cy="3184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5126" name="Text Box 39"/>
          <p:cNvSpPr txBox="1">
            <a:spLocks noChangeArrowheads="1"/>
          </p:cNvSpPr>
          <p:nvPr/>
        </p:nvSpPr>
        <p:spPr bwMode="auto">
          <a:xfrm>
            <a:off x="3394075" y="5013325"/>
            <a:ext cx="5365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x</a:t>
            </a:r>
          </a:p>
          <a:p>
            <a:r>
              <a:rPr lang="en-US" sz="2000"/>
              <a:t>1/4</a:t>
            </a:r>
          </a:p>
          <a:p>
            <a:r>
              <a:rPr lang="en-US" sz="2000"/>
              <a:t>4</a:t>
            </a:r>
          </a:p>
        </p:txBody>
      </p:sp>
      <p:sp>
        <p:nvSpPr>
          <p:cNvPr id="5127" name="Text Box 40"/>
          <p:cNvSpPr txBox="1">
            <a:spLocks noChangeArrowheads="1"/>
          </p:cNvSpPr>
          <p:nvPr/>
        </p:nvSpPr>
        <p:spPr bwMode="auto">
          <a:xfrm>
            <a:off x="3865563" y="5013325"/>
            <a:ext cx="620712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y</a:t>
            </a:r>
          </a:p>
          <a:p>
            <a:r>
              <a:rPr lang="en-US" sz="2000"/>
              <a:t>-1/3</a:t>
            </a:r>
          </a:p>
          <a:p>
            <a:r>
              <a:rPr lang="en-US" sz="2000"/>
              <a:t>-3</a:t>
            </a:r>
          </a:p>
        </p:txBody>
      </p:sp>
      <p:sp>
        <p:nvSpPr>
          <p:cNvPr id="5128" name="Text Box 41"/>
          <p:cNvSpPr txBox="1">
            <a:spLocks noChangeArrowheads="1"/>
          </p:cNvSpPr>
          <p:nvPr/>
        </p:nvSpPr>
        <p:spPr bwMode="auto">
          <a:xfrm>
            <a:off x="4484688" y="5013325"/>
            <a:ext cx="620712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/>
              <a:t>z</a:t>
            </a:r>
          </a:p>
          <a:p>
            <a:r>
              <a:rPr lang="en-US" sz="2000"/>
              <a:t>-1/2</a:t>
            </a:r>
          </a:p>
          <a:p>
            <a:r>
              <a:rPr lang="en-US" sz="2000"/>
              <a:t>-2</a:t>
            </a:r>
          </a:p>
        </p:txBody>
      </p:sp>
      <p:graphicFrame>
        <p:nvGraphicFramePr>
          <p:cNvPr id="5122" name="Object 43"/>
          <p:cNvGraphicFramePr>
            <a:graphicFrameLocks noChangeAspect="1"/>
          </p:cNvGraphicFramePr>
          <p:nvPr/>
        </p:nvGraphicFramePr>
        <p:xfrm>
          <a:off x="3817938" y="609600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Equation" r:id="rId5" imgW="774360" imgH="330120" progId="Equation.3">
                  <p:embed/>
                </p:oleObj>
              </mc:Choice>
              <mc:Fallback>
                <p:oleObj name="Equation" r:id="rId5" imgW="774360" imgH="33012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6096000"/>
                        <a:ext cx="774700" cy="33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44"/>
          <p:cNvSpPr txBox="1">
            <a:spLocks noChangeArrowheads="1"/>
          </p:cNvSpPr>
          <p:nvPr/>
        </p:nvSpPr>
        <p:spPr bwMode="auto">
          <a:xfrm>
            <a:off x="2087563" y="5013325"/>
            <a:ext cx="12858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000"/>
          </a:p>
          <a:p>
            <a:r>
              <a:rPr lang="en-US" sz="2000"/>
              <a:t>intercept</a:t>
            </a:r>
          </a:p>
          <a:p>
            <a:r>
              <a:rPr lang="en-US" sz="2000"/>
              <a:t>reciprocal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p_pg5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485900"/>
            <a:ext cx="82296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91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p_pg56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9" y="4077072"/>
            <a:ext cx="269979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this plane?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6" name="Picture 2" descr="p_pg56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72923" t="67065" r="20376" b="24339"/>
          <a:stretch>
            <a:fillRect/>
          </a:stretch>
        </p:blipFill>
        <p:spPr bwMode="auto">
          <a:xfrm>
            <a:off x="3707904" y="5589240"/>
            <a:ext cx="161237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p_pg58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r="45625"/>
          <a:stretch>
            <a:fillRect/>
          </a:stretch>
        </p:blipFill>
        <p:spPr bwMode="auto">
          <a:xfrm>
            <a:off x="457200" y="1727200"/>
            <a:ext cx="447484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11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p_pg58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0648"/>
            <a:ext cx="5472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one is the          plane?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47864" y="44624"/>
          <a:ext cx="864096" cy="91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4" name="Equation" r:id="rId7" imgW="406080" imgH="431640" progId="Equation.DSMT4">
                  <p:embed/>
                </p:oleObj>
              </mc:Choice>
              <mc:Fallback>
                <p:oleObj name="Equation" r:id="rId7" imgW="40608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4624"/>
                        <a:ext cx="864096" cy="918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p_pg58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 l="51624"/>
          <a:stretch>
            <a:fillRect/>
          </a:stretch>
        </p:blipFill>
        <p:spPr bwMode="auto">
          <a:xfrm>
            <a:off x="4860032" y="1844824"/>
            <a:ext cx="398112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5536" y="1052736"/>
            <a:ext cx="832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the steps in reverse order: 1) Take reciprocal 2) Determine the intercepts.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Miller Indices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95400" y="1662787"/>
            <a:ext cx="128432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Planes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43000" y="2653387"/>
            <a:ext cx="178446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Directions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0" y="1357987"/>
            <a:ext cx="88517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(hkl)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048000" y="1891387"/>
            <a:ext cx="88517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{hkl}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065463" y="2424787"/>
            <a:ext cx="84350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[hkl]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971800" y="2958187"/>
            <a:ext cx="10647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&lt;hkl&gt;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152900" y="1357987"/>
            <a:ext cx="138371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303713" y="1891387"/>
            <a:ext cx="112402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family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191000" y="2424787"/>
            <a:ext cx="138371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specific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341813" y="2958187"/>
            <a:ext cx="112402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family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914400" y="1390997"/>
            <a:ext cx="48768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libri" pitchFamily="34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914400" y="1390997"/>
            <a:ext cx="48768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743200" y="1390997"/>
            <a:ext cx="13716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libri" pitchFamily="34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743200" y="1924397"/>
            <a:ext cx="30480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latin typeface="Calibri" pitchFamily="34" charset="0"/>
            </a:endParaRP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172200" y="1087219"/>
            <a:ext cx="24384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/>
              <a:t>- No commas</a:t>
            </a:r>
          </a:p>
          <a:p>
            <a:r>
              <a:rPr lang="en-US" sz="2800" dirty="0"/>
              <a:t>- No fractions</a:t>
            </a:r>
          </a:p>
          <a:p>
            <a:pPr marL="269875" indent="-269875"/>
            <a:r>
              <a:rPr lang="en-US" sz="2800" dirty="0"/>
              <a:t>- Negative indicated by bar </a:t>
            </a:r>
            <a:r>
              <a:rPr lang="en-US" sz="2800" dirty="0" smtClean="0"/>
              <a:t>over number</a:t>
            </a:r>
            <a:endParaRPr lang="en-US" sz="2800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973137" y="4653136"/>
            <a:ext cx="7197725" cy="1189037"/>
            <a:chOff x="650" y="3163"/>
            <a:chExt cx="4534" cy="749"/>
          </a:xfrm>
        </p:grpSpPr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4619" y="3624"/>
              <a:ext cx="565" cy="288"/>
              <a:chOff x="4059" y="3624"/>
              <a:chExt cx="565" cy="288"/>
            </a:xfrm>
          </p:grpSpPr>
          <p:sp>
            <p:nvSpPr>
              <p:cNvPr id="32" name="Line 93"/>
              <p:cNvSpPr>
                <a:spLocks noChangeShapeType="1"/>
              </p:cNvSpPr>
              <p:nvPr/>
            </p:nvSpPr>
            <p:spPr bwMode="auto">
              <a:xfrm>
                <a:off x="4325" y="367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Rectangle 94"/>
              <p:cNvSpPr>
                <a:spLocks noChangeArrowheads="1"/>
              </p:cNvSpPr>
              <p:nvPr/>
            </p:nvSpPr>
            <p:spPr bwMode="auto">
              <a:xfrm>
                <a:off x="4059" y="3624"/>
                <a:ext cx="565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(001)</a:t>
                </a:r>
              </a:p>
            </p:txBody>
          </p:sp>
        </p:grp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2307" y="3624"/>
              <a:ext cx="61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(010),</a:t>
              </a: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650" y="3163"/>
              <a:ext cx="2294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dirty="0">
                  <a:latin typeface="Calibri" pitchFamily="34" charset="0"/>
                  <a:cs typeface="Times New Roman" pitchFamily="18" charset="0"/>
                </a:rPr>
                <a:t>Family of Planes   {</a:t>
              </a:r>
              <a:r>
                <a:rPr lang="en-US" i="1" dirty="0" err="1">
                  <a:latin typeface="Calibri" pitchFamily="34" charset="0"/>
                  <a:cs typeface="Times New Roman" pitchFamily="18" charset="0"/>
                </a:rPr>
                <a:t>hkl</a:t>
              </a:r>
              <a:r>
                <a:rPr lang="en-US" dirty="0">
                  <a:latin typeface="Calibri" pitchFamily="34" charset="0"/>
                  <a:cs typeface="Times New Roman" pitchFamily="18" charset="0"/>
                </a:rPr>
                <a:t>}</a:t>
              </a:r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462" y="3624"/>
              <a:ext cx="618" cy="288"/>
              <a:chOff x="3462" y="3624"/>
              <a:chExt cx="618" cy="288"/>
            </a:xfrm>
          </p:grpSpPr>
          <p:sp>
            <p:nvSpPr>
              <p:cNvPr id="30" name="Line 57"/>
              <p:cNvSpPr>
                <a:spLocks noChangeShapeType="1"/>
              </p:cNvSpPr>
              <p:nvPr/>
            </p:nvSpPr>
            <p:spPr bwMode="auto">
              <a:xfrm>
                <a:off x="3564" y="366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Rectangle 82"/>
              <p:cNvSpPr>
                <a:spLocks noChangeArrowheads="1"/>
              </p:cNvSpPr>
              <p:nvPr/>
            </p:nvSpPr>
            <p:spPr bwMode="auto">
              <a:xfrm>
                <a:off x="3462" y="3624"/>
                <a:ext cx="618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(100),</a:t>
                </a:r>
              </a:p>
            </p:txBody>
          </p:sp>
        </p:grpSp>
        <p:grpSp>
          <p:nvGrpSpPr>
            <p:cNvPr id="5" name="Group 87"/>
            <p:cNvGrpSpPr>
              <a:grpSpLocks/>
            </p:cNvGrpSpPr>
            <p:nvPr/>
          </p:nvGrpSpPr>
          <p:grpSpPr bwMode="auto">
            <a:xfrm>
              <a:off x="4038" y="3624"/>
              <a:ext cx="618" cy="288"/>
              <a:chOff x="4598" y="3624"/>
              <a:chExt cx="618" cy="288"/>
            </a:xfrm>
          </p:grpSpPr>
          <p:sp>
            <p:nvSpPr>
              <p:cNvPr id="28" name="Line 59"/>
              <p:cNvSpPr>
                <a:spLocks noChangeShapeType="1"/>
              </p:cNvSpPr>
              <p:nvPr/>
            </p:nvSpPr>
            <p:spPr bwMode="auto">
              <a:xfrm>
                <a:off x="4784" y="367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Rectangle 84"/>
              <p:cNvSpPr>
                <a:spLocks noChangeArrowheads="1"/>
              </p:cNvSpPr>
              <p:nvPr/>
            </p:nvSpPr>
            <p:spPr bwMode="auto">
              <a:xfrm>
                <a:off x="4598" y="3624"/>
                <a:ext cx="618" cy="28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libri" pitchFamily="34" charset="0"/>
                  </a:rPr>
                  <a:t>(010),</a:t>
                </a:r>
              </a:p>
            </p:txBody>
          </p:sp>
        </p:grp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2851" y="3624"/>
              <a:ext cx="61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(001),</a:t>
              </a:r>
            </a:p>
          </p:txBody>
        </p:sp>
        <p:sp>
          <p:nvSpPr>
            <p:cNvPr id="27" name="Rectangle 95"/>
            <p:cNvSpPr>
              <a:spLocks noChangeArrowheads="1"/>
            </p:cNvSpPr>
            <p:nvPr/>
          </p:nvSpPr>
          <p:spPr bwMode="auto">
            <a:xfrm>
              <a:off x="652" y="3624"/>
              <a:ext cx="1553" cy="23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Ex:   {100} </a:t>
              </a:r>
              <a:r>
                <a:rPr lang="en-US" dirty="0" smtClean="0">
                  <a:latin typeface="Calibri" pitchFamily="34" charset="0"/>
                </a:rPr>
                <a:t>=            </a:t>
              </a:r>
              <a:r>
                <a:rPr lang="en-US" dirty="0">
                  <a:latin typeface="Calibri" pitchFamily="34" charset="0"/>
                </a:rPr>
                <a:t>(100),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Equivalent Planes</a:t>
            </a:r>
            <a:endParaRPr lang="en-I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49178" y="811959"/>
            <a:ext cx="8784976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A family of planes includes all planes which are equivalent by </a:t>
            </a:r>
            <a:r>
              <a:rPr lang="en-US" sz="2400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symmetry (Same atomic packing) </a:t>
            </a: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- depends on crystal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- For cubic: (110),(011) and (101) are all {110}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- For tetragonal: (011) and (101) are {101}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	but (110) is not (</a:t>
            </a:r>
            <a:r>
              <a:rPr lang="en-US" sz="2400" dirty="0" err="1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err="1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a</a:t>
            </a:r>
            <a:r>
              <a:rPr lang="en-US" sz="24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  <a:sym typeface="Symbol" pitchFamily="18" charset="2"/>
              </a:rPr>
              <a:t>)</a:t>
            </a:r>
            <a:endParaRPr lang="en-US" sz="2400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006" y="3840793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In the cubic system only, planes having the same indices, irrespective of order and sign, are equivalent</a:t>
            </a:r>
          </a:p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Both         and         belong to the {123} family</a:t>
            </a:r>
            <a:endParaRPr lang="en-IN" sz="24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030310"/>
            <a:ext cx="648072" cy="3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491" y="5082480"/>
            <a:ext cx="550539" cy="34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Inter planar spacing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1103478"/>
            <a:ext cx="7533234" cy="5645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1960" y="764704"/>
                <a:ext cx="3943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of (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hkl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) plane,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𝒉𝒌𝒍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764704"/>
                <a:ext cx="394364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73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21173</TotalTime>
  <Words>562</Words>
  <Application>Microsoft Macintosh PowerPoint</Application>
  <PresentationFormat>On-screen Show (4:3)</PresentationFormat>
  <Paragraphs>155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Cambria Math</vt:lpstr>
      <vt:lpstr>Symbol</vt:lpstr>
      <vt:lpstr>Times New Roman</vt:lpstr>
      <vt:lpstr>Wingdings</vt:lpstr>
      <vt:lpstr>Arial</vt:lpstr>
      <vt:lpstr>Office Theme</vt:lpstr>
      <vt:lpstr>Equation</vt:lpstr>
      <vt:lpstr>Equation.DSMT4</vt:lpstr>
      <vt:lpstr>Crystallographic Planes</vt:lpstr>
      <vt:lpstr>Crystallographic Planes</vt:lpstr>
      <vt:lpstr>Miller Indices - Planes</vt:lpstr>
      <vt:lpstr>Miller Indices - Planes</vt:lpstr>
      <vt:lpstr>p_pg56</vt:lpstr>
      <vt:lpstr>p_pg58</vt:lpstr>
      <vt:lpstr>Miller Indices</vt:lpstr>
      <vt:lpstr>Equivalent Planes</vt:lpstr>
      <vt:lpstr>Inter planar spacing</vt:lpstr>
      <vt:lpstr>Angle between two crystallographic directions</vt:lpstr>
      <vt:lpstr>Cubic crystals</vt:lpstr>
      <vt:lpstr>For cubic crystals</vt:lpstr>
      <vt:lpstr>Crystallographic Planes (Hexagonal)</vt:lpstr>
      <vt:lpstr>f08_03_pg54</vt:lpstr>
      <vt:lpstr>p_pg59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164</cp:revision>
  <dcterms:created xsi:type="dcterms:W3CDTF">2011-07-14T16:55:38Z</dcterms:created>
  <dcterms:modified xsi:type="dcterms:W3CDTF">2018-07-31T09:54:59Z</dcterms:modified>
</cp:coreProperties>
</file>