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91" r:id="rId5"/>
    <p:sldId id="392" r:id="rId6"/>
    <p:sldId id="393" r:id="rId7"/>
    <p:sldId id="394" r:id="rId8"/>
    <p:sldId id="395" r:id="rId9"/>
    <p:sldId id="396" r:id="rId10"/>
    <p:sldId id="397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67B0EC6E-4858-4084-B53F-6EBAA7B467A9}">
          <p14:sldIdLst>
            <p14:sldId id="391"/>
            <p14:sldId id="392"/>
            <p14:sldId id="393"/>
            <p14:sldId id="394"/>
            <p14:sldId id="395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0E0E0"/>
    <a:srgbClr val="DC202E"/>
    <a:srgbClr val="FFFFFF"/>
    <a:srgbClr val="C0C0C0"/>
    <a:srgbClr val="A0A0A0"/>
    <a:srgbClr val="707070"/>
    <a:srgbClr val="404040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7520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598721-3323-42CB-96FB-C6D7D9D206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2FF977-0234-4542-94AE-376F45A8E7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6CFF9-B101-4D5A-AE5F-81BC4D91C170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DC7A7-567A-4A18-A303-6ED5E91C67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55533-4890-43A5-8A14-C9DE3F2561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57C73-0239-4725-8F06-3E607150B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AA0C4-695F-4136-A1C4-C28E233376CC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0284F-7E88-4545-9BB2-221688B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0050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30238" indent="-17145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+ Pic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9811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latin typeface="+mn-lt"/>
              </a:defRPr>
            </a:lvl1pPr>
          </a:lstStyle>
          <a:p>
            <a:fld id="{D105F950-05EE-42A4-8FEF-DE33869804CE}" type="datetime4">
              <a:rPr lang="en-US" smtClean="0"/>
              <a:t>July 3, 2020</a:t>
            </a:fld>
            <a:endParaRPr lang="en-US" dirty="0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D926425-8E0A-4F19-95F9-2CCCC40F839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69658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D926425-8E0A-4F19-95F9-2CCCC40F83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94E27FC-0EBE-49F1-BF4C-F70FB47B782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0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299"/>
            <a:ext cx="11201401" cy="615553"/>
          </a:xfrm>
        </p:spPr>
        <p:txBody>
          <a:bodyPr wrap="square">
            <a:sp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 wrap="square"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 wrap="square"/>
          <a:lstStyle>
            <a:lvl1pPr marL="457200" indent="-457200">
              <a:spcBef>
                <a:spcPts val="600"/>
              </a:spcBef>
              <a:buClr>
                <a:schemeClr val="accent1"/>
              </a:buClr>
              <a:buFont typeface="+mj-lt"/>
              <a:buAutoNum type="arabicPeriod"/>
              <a:defRPr sz="2400"/>
            </a:lvl1pPr>
            <a:lvl2pPr marL="457200" indent="0">
              <a:defRPr sz="2400"/>
            </a:lvl2pPr>
            <a:lvl3pPr marL="685800" indent="-228600">
              <a:defRPr sz="2000"/>
            </a:lvl3pPr>
            <a:lvl4pPr marL="1028700" indent="-228600">
              <a:defRPr sz="1800"/>
            </a:lvl4pPr>
            <a:lvl5pPr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5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XL Content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8382001" cy="5372100"/>
          </a:xfrm>
        </p:spPr>
        <p:txBody>
          <a:bodyPr tIns="0"/>
          <a:lstStyle>
            <a:lvl1pPr>
              <a:lnSpc>
                <a:spcPct val="90000"/>
              </a:lnSpc>
              <a:defRPr sz="8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4A2922BA-AA7B-49A4-BAC5-FF5A045498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Honeywell Confidential - ©2020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12632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29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5372101" cy="53721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99F7BE-26E0-43EC-B648-2436C3A3F9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0"/>
            <a:ext cx="58674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26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409700"/>
            <a:ext cx="11201401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0F7696B-AED7-4649-B1BE-83104AF7ADD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rgbClr val="DC202E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474014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297680"/>
          </a:xfrm>
        </p:spPr>
        <p:txBody>
          <a:bodyPr/>
          <a:lstStyle>
            <a:lvl3pPr>
              <a:buClr>
                <a:schemeClr val="tx1"/>
              </a:buClr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2976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D0DF29E-4A6C-4505-AA49-6B64388E1397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4115104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39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2976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29768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064076E-2966-4D1B-8F30-6885CA148AF4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3306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74734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747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5B90B35-A8E2-43F4-9EE2-F7A3C794C84F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300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846821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2E914-DA92-4DFE-9C16-9F269B1910FB}"/>
              </a:ext>
            </a:extLst>
          </p:cNvPr>
          <p:cNvGrpSpPr/>
          <p:nvPr userDrawn="1"/>
        </p:nvGrpSpPr>
        <p:grpSpPr>
          <a:xfrm>
            <a:off x="4152917" y="1410881"/>
            <a:ext cx="3886234" cy="4344840"/>
            <a:chOff x="4152917" y="1410880"/>
            <a:chExt cx="3886234" cy="446227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9AC965-3DBE-47AE-81C0-8C23B370263F}"/>
                </a:ext>
              </a:extLst>
            </p:cNvPr>
            <p:cNvCxnSpPr/>
            <p:nvPr userDrawn="1"/>
          </p:nvCxnSpPr>
          <p:spPr>
            <a:xfrm>
              <a:off x="4152917" y="1410880"/>
              <a:ext cx="0" cy="4462272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5B345D-6ECD-4B25-B741-D306ED291B90}"/>
                </a:ext>
              </a:extLst>
            </p:cNvPr>
            <p:cNvCxnSpPr/>
            <p:nvPr userDrawn="1"/>
          </p:nvCxnSpPr>
          <p:spPr>
            <a:xfrm>
              <a:off x="8039151" y="1410881"/>
              <a:ext cx="0" cy="4462272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C697456D-818A-4FA7-9322-10ECC2C05752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73154"/>
            <a:ext cx="12192000" cy="489546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728260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828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82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CAE0181-37B5-43E5-A82A-CDD053C29C6C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406711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 + Pic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2019300"/>
          </a:xfrm>
        </p:spPr>
        <p:txBody>
          <a:bodyPr tIns="0" anchor="t"/>
          <a:lstStyle>
            <a:lvl1pPr algn="l">
              <a:lnSpc>
                <a:spcPct val="8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892017"/>
          </a:xfrm>
        </p:spPr>
        <p:txBody>
          <a:bodyPr tIns="0" bIns="182880" anchor="t" anchorCtr="0"/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fld id="{27A3D956-E391-41FE-BC3D-8A5C91DE06B1}" type="datetime4">
              <a:rPr lang="en-US" smtClean="0"/>
              <a:t>July 3, 2020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19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297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4793E8-8AA5-49D1-B431-8FD8310103FA}"/>
              </a:ext>
            </a:extLst>
          </p:cNvPr>
          <p:cNvGrpSpPr/>
          <p:nvPr userDrawn="1"/>
        </p:nvGrpSpPr>
        <p:grpSpPr>
          <a:xfrm>
            <a:off x="3182137" y="1410880"/>
            <a:ext cx="5827876" cy="4344686"/>
            <a:chOff x="3182137" y="1410880"/>
            <a:chExt cx="5827876" cy="446227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538375F-017C-4D3C-98B0-0B49D2AAE3BA}"/>
                </a:ext>
              </a:extLst>
            </p:cNvPr>
            <p:cNvCxnSpPr/>
            <p:nvPr userDrawn="1"/>
          </p:nvCxnSpPr>
          <p:spPr>
            <a:xfrm>
              <a:off x="3182137" y="1410880"/>
              <a:ext cx="0" cy="4462272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52EB66-0BC5-4D65-9873-7791F0C2A2E0}"/>
                </a:ext>
              </a:extLst>
            </p:cNvPr>
            <p:cNvCxnSpPr/>
            <p:nvPr userDrawn="1"/>
          </p:nvCxnSpPr>
          <p:spPr>
            <a:xfrm>
              <a:off x="6096075" y="1410880"/>
              <a:ext cx="0" cy="4462272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A66CFF-0E1D-4769-AC5A-FFCF982704C6}"/>
                </a:ext>
              </a:extLst>
            </p:cNvPr>
            <p:cNvCxnSpPr/>
            <p:nvPr userDrawn="1"/>
          </p:nvCxnSpPr>
          <p:spPr>
            <a:xfrm>
              <a:off x="9010013" y="1410880"/>
              <a:ext cx="0" cy="4462272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90AB464-576C-4A33-966B-DD17FE4C4181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3174024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011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011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011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0116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30F8805-7C7A-42C7-AA78-A838FC7ADE60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2880525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0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0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666371"/>
            <a:ext cx="5372100" cy="202082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6663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A7B3DE-C704-4D6A-9148-C2EE51AB9559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4996"/>
            <a:ext cx="12192000" cy="497704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89325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D64B098-3BC3-46B7-9278-55E699AD37C8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578199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95A6AF-DA14-4AA2-80B8-C7ACE12804ED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-1" y="5867400"/>
            <a:ext cx="12192000" cy="495299"/>
          </a:xfrm>
          <a:solidFill>
            <a:schemeClr val="accent1"/>
          </a:solidFill>
        </p:spPr>
        <p:txBody>
          <a:bodyPr lIns="493776" tIns="45720" rIns="493776" bIns="45720" anchor="ctr" anchorCtr="0">
            <a:noAutofit/>
          </a:bodyPr>
          <a:lstStyle>
            <a:lvl1pPr algn="ctr">
              <a:lnSpc>
                <a:spcPct val="90000"/>
              </a:lnSpc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Key Takeaway Text</a:t>
            </a:r>
          </a:p>
        </p:txBody>
      </p:sp>
    </p:spTree>
    <p:extLst>
      <p:ext uri="{BB962C8B-B14F-4D97-AF65-F5344CB8AC3E}">
        <p14:creationId xmlns:p14="http://schemas.microsoft.com/office/powerpoint/2010/main" val="1990648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4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3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5372100" cy="44576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CF9CDEF-0719-484F-8C20-787B9E5CF7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24600" y="1409700"/>
            <a:ext cx="5372100" cy="44577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34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2327" y="3886200"/>
            <a:ext cx="5372100" cy="19811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B930328-96E9-4581-AB46-BC006A6DBD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A25C2411-148E-4C87-B0DD-41761ACB22C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24600" y="1409700"/>
            <a:ext cx="53721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5447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  <p15:guide id="4" orient="horz" pos="244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1409701"/>
            <a:ext cx="3429000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9AC965-3DBE-47AE-81C0-8C23B370263F}"/>
              </a:ext>
            </a:extLst>
          </p:cNvPr>
          <p:cNvCxnSpPr/>
          <p:nvPr userDrawn="1"/>
        </p:nvCxnSpPr>
        <p:spPr>
          <a:xfrm>
            <a:off x="415291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5B345D-6ECD-4B25-B741-D306ED291B90}"/>
              </a:ext>
            </a:extLst>
          </p:cNvPr>
          <p:cNvCxnSpPr/>
          <p:nvPr userDrawn="1"/>
        </p:nvCxnSpPr>
        <p:spPr>
          <a:xfrm>
            <a:off x="8039151" y="1410881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056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F1AD5E1-596F-44FE-BB24-7F1520D02E3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5125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2F1AD5E1-596F-44FE-BB24-7F1520D02E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591A3BB-35C0-46F1-913B-1F85EECFAB4E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1409700"/>
            <a:ext cx="8382000" cy="1354217"/>
          </a:xfrm>
        </p:spPr>
        <p:txBody>
          <a:bodyPr tIns="0" anchor="t">
            <a:sp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3848100"/>
            <a:ext cx="5600700" cy="677108"/>
          </a:xfrm>
        </p:spPr>
        <p:txBody>
          <a:bodyPr tIns="0" bIns="18288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bg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2462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7D801B6-A973-4D6D-8431-BA0D1481B3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4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2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81534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67768" y="3886200"/>
            <a:ext cx="3429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DE1C42F-82A3-49D7-9B58-607C4E4D58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53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622D68AC-932E-4B0C-90A5-71EE23ACE4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81534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1A7CD19-76F6-4CBE-B54D-93302EA79B1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7700" y="1409700"/>
            <a:ext cx="3429000" cy="2247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69828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8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6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1409701"/>
            <a:ext cx="2459736" cy="44577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38375F-017C-4D3C-98B0-0B49D2AAE3BA}"/>
              </a:ext>
            </a:extLst>
          </p:cNvPr>
          <p:cNvCxnSpPr/>
          <p:nvPr userDrawn="1"/>
        </p:nvCxnSpPr>
        <p:spPr>
          <a:xfrm>
            <a:off x="3182137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2EB66-0BC5-4D65-9873-7791F0C2A2E0}"/>
              </a:ext>
            </a:extLst>
          </p:cNvPr>
          <p:cNvCxnSpPr/>
          <p:nvPr userDrawn="1"/>
        </p:nvCxnSpPr>
        <p:spPr>
          <a:xfrm>
            <a:off x="6096075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A66CFF-0E1D-4769-AC5A-FFCF982704C6}"/>
              </a:ext>
            </a:extLst>
          </p:cNvPr>
          <p:cNvCxnSpPr/>
          <p:nvPr userDrawn="1"/>
        </p:nvCxnSpPr>
        <p:spPr>
          <a:xfrm>
            <a:off x="9010013" y="1410880"/>
            <a:ext cx="0" cy="4462272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78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8955-D351-40C8-BFD4-82363559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299" y="6480164"/>
            <a:ext cx="5600702" cy="2376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[Footer, 10pt Arial]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09237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D0612F8-8A1A-4C2A-A93C-441DEDF8E28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23174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C3999C7-E763-4050-BC0E-E9090F84780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237112" y="3657600"/>
            <a:ext cx="2459736" cy="2209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632F1BF-A417-46F5-A2B0-EE338C9464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5300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664EC32-C8D7-4696-8955-D27860B1160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09935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7BC96BB2-8963-4074-99F2-2BEB65D70F6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2387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3FAAAD28-DA69-4AAE-9FAD-9F27417572F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37112" y="1409700"/>
            <a:ext cx="2459038" cy="20193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4716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2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11006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53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4600" y="3844171"/>
            <a:ext cx="5372100" cy="20208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21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teen Content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0A38-A16A-446F-8129-A3FC3425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DF14-DE64-4CDC-8651-F845B55988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53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A6FEB-0F20-4122-83B7-A3A8BF9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1AB863-6602-411C-B695-D0F3F74730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324600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9F757B-7399-47EF-8C93-6F4A6410845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5300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9B1BC2-D1BF-4967-9DEB-0E218096605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322327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266E99-6D42-417C-A216-84A2B3B715ED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4076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54589B4-7F05-4C7A-A2EE-48FB0A13E0D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236964" y="1412104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2E9B699-079A-4F7A-A636-380F3609344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4076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01885D-5D62-448F-BC24-63F385C4856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9236964" y="5080223"/>
            <a:ext cx="2459736" cy="78638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7257D68F-E97D-4F92-A3D3-D1503CB5DE6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95299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7" name="Chart Placeholder 6">
            <a:extLst>
              <a:ext uri="{FF2B5EF4-FFF2-40B4-BE49-F238E27FC236}">
                <a16:creationId xmlns:a16="http://schemas.microsoft.com/office/drawing/2014/main" id="{3B3B5C6B-85C1-4026-8D2C-B5C2CE44A5D5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09341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9950548D-185E-4E8F-ACC1-7147F8753B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323383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Chart Placeholder 6">
            <a:extLst>
              <a:ext uri="{FF2B5EF4-FFF2-40B4-BE49-F238E27FC236}">
                <a16:creationId xmlns:a16="http://schemas.microsoft.com/office/drawing/2014/main" id="{E621986D-B207-419E-8DB3-B0A4BB23DA35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237662" y="2634810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0" name="Chart Placeholder 6">
            <a:extLst>
              <a:ext uri="{FF2B5EF4-FFF2-40B4-BE49-F238E27FC236}">
                <a16:creationId xmlns:a16="http://schemas.microsoft.com/office/drawing/2014/main" id="{4F23C499-BF0D-4A23-948D-7CF2255178FF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495299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>
            <a:extLst>
              <a:ext uri="{FF2B5EF4-FFF2-40B4-BE49-F238E27FC236}">
                <a16:creationId xmlns:a16="http://schemas.microsoft.com/office/drawing/2014/main" id="{86A17512-7EDD-4F1A-A28C-60AEB3A2B060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409341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2" name="Chart Placeholder 6">
            <a:extLst>
              <a:ext uri="{FF2B5EF4-FFF2-40B4-BE49-F238E27FC236}">
                <a16:creationId xmlns:a16="http://schemas.microsoft.com/office/drawing/2014/main" id="{565C587C-501C-4648-B14F-7472AC05189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6323383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3" name="Chart Placeholder 6">
            <a:extLst>
              <a:ext uri="{FF2B5EF4-FFF2-40B4-BE49-F238E27FC236}">
                <a16:creationId xmlns:a16="http://schemas.microsoft.com/office/drawing/2014/main" id="{1EA84FC4-84EB-4A41-846C-1EEBF8A54C82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9237662" y="3857516"/>
            <a:ext cx="2459038" cy="7863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325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696">
          <p15:clr>
            <a:srgbClr val="FBAE40"/>
          </p15:clr>
        </p15:guide>
        <p15:guide id="3" pos="398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538A-4A54-4A25-9BD2-E79855D6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08997-B423-407B-B60D-8D5DFC37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82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/o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49D9-CB0B-4053-B4B8-18A9A6E3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72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XL Content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495299" y="495300"/>
            <a:ext cx="6096000" cy="243759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en-US" sz="8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</a:t>
            </a:r>
            <a:br>
              <a:rPr kumimoji="0" lang="en-US" sz="8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8800" b="0" i="0" u="none" strike="noStrike" kern="1200" cap="all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YOU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847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5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65922E2-F175-43A5-BEF3-3E987A9397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764574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65922E2-F175-43A5-BEF3-3E987A939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4EF15769-D396-4F8C-B263-C2330A1F8F6D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7FEED254-594A-4DEF-B14F-BB320B35E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D14B37AE-D376-4803-909C-43B768E77C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50164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CC3E13D1-E94F-4B4D-83D6-B5F06339C4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0328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0A7BAA9-D280-435E-831E-F80E2AAA10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800656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8319823-0FB9-4E89-AEE4-CE31D96494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50492" y="-2"/>
            <a:ext cx="2395728" cy="3009902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C9632D-2F70-4D0E-B737-ACF4A2DDE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3429001"/>
            <a:ext cx="11201400" cy="1354217"/>
          </a:xfrm>
        </p:spPr>
        <p:txBody>
          <a:bodyPr tIns="0" anchor="t">
            <a:sp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C3F44-5413-48F1-ACBF-6BEAE9CA81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5300" y="4874170"/>
            <a:ext cx="2819400" cy="677108"/>
          </a:xfrm>
        </p:spPr>
        <p:txBody>
          <a:bodyPr tIns="0" bIns="182880" anchor="t" anchorCtr="0">
            <a:spAutoFit/>
          </a:bodyPr>
          <a:lstStyle>
            <a:lvl1pPr marL="0" indent="0" algn="l">
              <a:spcAft>
                <a:spcPts val="0"/>
              </a:spcAft>
              <a:buNone/>
              <a:defRPr sz="1600" b="0" cap="all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spcAft>
                <a:spcPts val="1200"/>
              </a:spcAft>
              <a:buNone/>
              <a:defRPr sz="1600" b="1" cap="all" baseline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</a:t>
            </a:r>
          </a:p>
          <a:p>
            <a:pPr lvl="1"/>
            <a:r>
              <a:rPr lang="en-US" dirty="0"/>
              <a:t>Presenter’s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9F04-7833-4562-B8D1-AC0341D7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77300" y="4800601"/>
            <a:ext cx="2819400" cy="2462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algn="r"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A43BEBD-56B2-42F2-A52E-ADB299D805A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212" y="6008332"/>
            <a:ext cx="2444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14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>
          <p15:clr>
            <a:srgbClr val="FBAE40"/>
          </p15:clr>
        </p15:guide>
        <p15:guide id="2" orient="horz" pos="3024" userDrawn="1">
          <p15:clr>
            <a:srgbClr val="FBAE40"/>
          </p15:clr>
        </p15:guide>
        <p15:guide id="3" orient="horz" pos="1896" userDrawn="1">
          <p15:clr>
            <a:srgbClr val="FBAE40"/>
          </p15:clr>
        </p15:guide>
        <p15:guide id="4" orient="horz" pos="2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a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700"/>
            <a:ext cx="8382000" cy="2438401"/>
          </a:xfrm>
        </p:spPr>
        <p:txBody>
          <a:bodyPr tIns="0" anchor="t"/>
          <a:lstStyle>
            <a:lvl1pPr>
              <a:lnSpc>
                <a:spcPct val="100000"/>
              </a:lnSpc>
              <a:defRPr lang="en-US" sz="4400" b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2019300"/>
          </a:xfrm>
        </p:spPr>
        <p:txBody>
          <a:bodyPr/>
          <a:lstStyle>
            <a:lvl1pPr marL="0" indent="0"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54CFFDD-05DC-402C-8089-120C9C2FE8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4647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1C84CC1-84B5-4D26-AEDB-357857ECF43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42104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1C84CC1-84B5-4D26-AEDB-357857ECF4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C1BFB45-C43D-4713-A656-53090907DA31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11700254" cy="677108"/>
          </a:xfrm>
        </p:spPr>
        <p:txBody>
          <a:bodyPr wrap="square" tIns="0" anchor="t">
            <a:spAutoFit/>
          </a:bodyPr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5105400"/>
            <a:ext cx="2702663" cy="492443"/>
          </a:xfrm>
        </p:spPr>
        <p:txBody>
          <a:bodyPr wrap="none" tIns="182880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46317B-3751-4D87-BA2D-3B5F597619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237" y="6464744"/>
            <a:ext cx="1143000" cy="213769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42716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16" userDrawn="1">
          <p15:clr>
            <a:srgbClr val="FBAE40"/>
          </p15:clr>
        </p15:guide>
        <p15:guide id="2" pos="559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5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848099"/>
            <a:ext cx="8382000" cy="1257301"/>
          </a:xfrm>
        </p:spPr>
        <p:txBody>
          <a:bodyPr tIns="0" anchor="t"/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5105400"/>
            <a:ext cx="2702663" cy="492443"/>
          </a:xfrm>
        </p:spPr>
        <p:txBody>
          <a:bodyPr wrap="none" tIns="182880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AAC5B92-BD5C-40B8-8837-AA1A4971E6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0D7819A-630E-44DC-929F-9334907748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8189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86C7584E-D951-44B3-B6A7-50BBD18EEA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6378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2B80078C-A569-4E2A-801C-5381A518F10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92756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83DF5146-688C-4FB5-8042-A8DDBF6B622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44567" y="-2"/>
            <a:ext cx="2395728" cy="3429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4647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24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16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Icon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429001"/>
            <a:ext cx="8382000" cy="1447799"/>
          </a:xfrm>
        </p:spPr>
        <p:txBody>
          <a:bodyPr tIns="0" anchor="t"/>
          <a:lstStyle>
            <a:lvl1pPr>
              <a:lnSpc>
                <a:spcPct val="100000"/>
              </a:lnSpc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4876800"/>
            <a:ext cx="8382000" cy="492443"/>
          </a:xfrm>
        </p:spPr>
        <p:txBody>
          <a:bodyPr tIns="18288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237" y="64647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7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+ large Ic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779350-F79E-4670-8766-69328892C4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6044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779350-F79E-4670-8766-69328892C4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30627E3-1DA9-4C85-BDEE-E3FA68038BF6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4D9F8-D2F8-412B-8467-F3A1A6B4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09699"/>
            <a:ext cx="7848600" cy="1354217"/>
          </a:xfrm>
        </p:spPr>
        <p:txBody>
          <a:bodyPr wrap="square" tIns="0" anchor="t">
            <a:spAutoFit/>
          </a:bodyPr>
          <a:lstStyle>
            <a:lvl1pPr>
              <a:lnSpc>
                <a:spcPct val="100000"/>
              </a:lnSpc>
              <a:defRPr sz="4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BA69-0C36-44D3-95D1-C8122369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3848101"/>
            <a:ext cx="5600700" cy="307777"/>
          </a:xfrm>
        </p:spPr>
        <p:txBody>
          <a:bodyPr tIns="0">
            <a:sp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46BA-0FD3-4FFF-B220-7298D3F8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237" y="6464744"/>
            <a:ext cx="1143000" cy="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72">
          <p15:clr>
            <a:srgbClr val="FBAE40"/>
          </p15:clr>
        </p15:guide>
        <p15:guide id="2" pos="55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vmlDrawing" Target="../drawings/vmlDrawing1.v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92A7798-F3DB-43C4-B103-4253CC2C0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74368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2" imgW="347" imgH="348" progId="TCLayout.ActiveDocument.1">
                  <p:embed/>
                </p:oleObj>
              </mc:Choice>
              <mc:Fallback>
                <p:oleObj name="think-cell Slide" r:id="rId42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92A7798-F3DB-43C4-B103-4253CC2C0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442B51-3222-4383-9C98-1E5D34F0910A}"/>
              </a:ext>
            </a:extLst>
          </p:cNvPr>
          <p:cNvSpPr/>
          <p:nvPr userDrawn="1">
            <p:custDataLst>
              <p:tags r:id="rId4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baseline="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431E2-DC1C-4926-9681-B5EB493C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95300"/>
            <a:ext cx="11201401" cy="419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B30FB-4B8F-4B77-AC4C-E2E31B21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299" y="1409700"/>
            <a:ext cx="11201401" cy="44577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1868-C853-40C5-8660-D23F908B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755" y="6480164"/>
            <a:ext cx="496945" cy="2376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accent3"/>
                </a:solidFill>
              </a:defRPr>
            </a:lvl1pPr>
          </a:lstStyle>
          <a:p>
            <a:fld id="{7B94EC18-1D2B-4535-B738-0E53AFE266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7686E33-694A-4833-A47B-FAB757D253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94837" y="6478016"/>
            <a:ext cx="411843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b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800" dirty="0">
                <a:solidFill>
                  <a:schemeClr val="accent3"/>
                </a:solidFill>
                <a:latin typeface="+mn-lt"/>
                <a:cs typeface="Arial" panose="020B0604020202020204" pitchFamily="34" charset="0"/>
              </a:rPr>
              <a:t>Honeywell Confidential - ©2020 by Honeywell International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6146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675" r:id="rId3"/>
    <p:sldLayoutId id="2147483679" r:id="rId4"/>
    <p:sldLayoutId id="2147483651" r:id="rId5"/>
    <p:sldLayoutId id="2147483666" r:id="rId6"/>
    <p:sldLayoutId id="2147483667" r:id="rId7"/>
    <p:sldLayoutId id="2147483673" r:id="rId8"/>
    <p:sldLayoutId id="2147483674" r:id="rId9"/>
    <p:sldLayoutId id="2147483678" r:id="rId10"/>
    <p:sldLayoutId id="2147483665" r:id="rId11"/>
    <p:sldLayoutId id="2147483657" r:id="rId12"/>
    <p:sldLayoutId id="2147483670" r:id="rId13"/>
    <p:sldLayoutId id="2147483650" r:id="rId14"/>
    <p:sldLayoutId id="2147483656" r:id="rId15"/>
    <p:sldLayoutId id="2147483664" r:id="rId16"/>
    <p:sldLayoutId id="2147483661" r:id="rId17"/>
    <p:sldLayoutId id="2147483658" r:id="rId18"/>
    <p:sldLayoutId id="2147483662" r:id="rId19"/>
    <p:sldLayoutId id="2147483659" r:id="rId20"/>
    <p:sldLayoutId id="2147483663" r:id="rId21"/>
    <p:sldLayoutId id="2147483660" r:id="rId22"/>
    <p:sldLayoutId id="2147483654" r:id="rId23"/>
    <p:sldLayoutId id="2147483655" r:id="rId24"/>
    <p:sldLayoutId id="2147483692" r:id="rId25"/>
    <p:sldLayoutId id="2147483693" r:id="rId26"/>
    <p:sldLayoutId id="2147483694" r:id="rId27"/>
    <p:sldLayoutId id="2147483695" r:id="rId28"/>
    <p:sldLayoutId id="2147483696" r:id="rId29"/>
    <p:sldLayoutId id="2147483697" r:id="rId30"/>
    <p:sldLayoutId id="2147483698" r:id="rId31"/>
    <p:sldLayoutId id="2147483699" r:id="rId32"/>
    <p:sldLayoutId id="2147483700" r:id="rId33"/>
    <p:sldLayoutId id="2147483701" r:id="rId34"/>
    <p:sldLayoutId id="2147483702" r:id="rId35"/>
    <p:sldLayoutId id="2147483703" r:id="rId36"/>
    <p:sldLayoutId id="2147483710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230188" indent="-2301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530225" indent="-2460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>
            <a:lumMod val="2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74725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5C5C5C"/>
        </a:buClr>
        <a:buFont typeface="Arial" panose="020B0604020202020204" pitchFamily="34" charset="0"/>
        <a:buChar char="‒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DE53C"/>
          </p15:clr>
        </p15:guide>
        <p15:guide id="2" pos="3840" userDrawn="1">
          <p15:clr>
            <a:srgbClr val="9FCC3B"/>
          </p15:clr>
        </p15:guide>
        <p15:guide id="3" orient="horz" pos="312" userDrawn="1">
          <p15:clr>
            <a:srgbClr val="9FCC3B"/>
          </p15:clr>
        </p15:guide>
        <p15:guide id="4" orient="horz" pos="4008" userDrawn="1">
          <p15:clr>
            <a:srgbClr val="FDE53C"/>
          </p15:clr>
        </p15:guide>
        <p15:guide id="6" pos="7368" userDrawn="1">
          <p15:clr>
            <a:srgbClr val="9FCC3B"/>
          </p15:clr>
        </p15:guide>
        <p15:guide id="7" orient="horz" pos="3696" userDrawn="1">
          <p15:clr>
            <a:srgbClr val="9FCC3B"/>
          </p15:clr>
        </p15:guide>
        <p15:guide id="9" orient="horz" pos="576" userDrawn="1">
          <p15:clr>
            <a:srgbClr val="9FCC3B"/>
          </p15:clr>
        </p15:guide>
        <p15:guide id="10" orient="horz" pos="888" userDrawn="1">
          <p15:clr>
            <a:srgbClr val="9FCC3B"/>
          </p15:clr>
        </p15:guide>
        <p15:guide id="11" orient="horz" pos="2304" userDrawn="1">
          <p15:clr>
            <a:srgbClr val="9FCC3B"/>
          </p15:clr>
        </p15:guide>
        <p15:guide id="12" userDrawn="1">
          <p15:clr>
            <a:srgbClr val="000000"/>
          </p15:clr>
        </p15:guide>
        <p15:guide id="13" pos="7680" userDrawn="1">
          <p15:clr>
            <a:srgbClr val="000000"/>
          </p15:clr>
        </p15:guide>
        <p15:guide id="14" orient="horz" userDrawn="1">
          <p15:clr>
            <a:srgbClr val="000000"/>
          </p15:clr>
        </p15:guide>
        <p15:guide id="15" orient="horz" pos="4320" userDrawn="1">
          <p15:clr>
            <a:srgbClr val="000000"/>
          </p15:clr>
        </p15:guide>
        <p15:guide id="16" pos="31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7.png"/><Relationship Id="rId2" Type="http://schemas.openxmlformats.org/officeDocument/2006/relationships/tags" Target="../tags/tag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8.png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9.PN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E2506B1-B641-4318-A860-F5EAF5AC0B6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6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E2506B1-B641-4318-A860-F5EAF5AC0B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52254C9-9C11-41B9-A61B-6382FF93B98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44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59A88-40BC-498F-A496-230917BC7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99" y="1409700"/>
            <a:ext cx="9229725" cy="4062651"/>
          </a:xfrm>
        </p:spPr>
        <p:txBody>
          <a:bodyPr/>
          <a:lstStyle/>
          <a:p>
            <a:r>
              <a:rPr lang="en-US" dirty="0">
                <a:solidFill>
                  <a:srgbClr val="DC202E"/>
                </a:solidFill>
              </a:rPr>
              <a:t>VINS-MONO weekly Update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/>
              <a:t>Error Plots</a:t>
            </a:r>
            <a:br>
              <a:rPr lang="en-US" dirty="0"/>
            </a:br>
            <a:r>
              <a:rPr lang="en-US" dirty="0"/>
              <a:t>Findings</a:t>
            </a:r>
            <a:br>
              <a:rPr lang="en-US" dirty="0"/>
            </a:br>
            <a:r>
              <a:rPr lang="en-US" dirty="0"/>
              <a:t>Solved ISSUES</a:t>
            </a:r>
            <a:br>
              <a:rPr lang="en-US" dirty="0"/>
            </a:br>
            <a:r>
              <a:rPr lang="en-US" dirty="0"/>
              <a:t>Current Problems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498668"/>
            <a:ext cx="2743200" cy="365125"/>
          </a:xfrm>
        </p:spPr>
        <p:txBody>
          <a:bodyPr/>
          <a:lstStyle/>
          <a:p>
            <a:fld id="{5324B254-2090-4DEC-BA04-48B68A4DE2DD}" type="datetime4">
              <a:rPr lang="en-US" smtClean="0"/>
              <a:t>July 3, 2020</a:t>
            </a:fld>
            <a:endParaRPr lang="en-US" dirty="0"/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C2A95D34-2E90-49FD-A7DB-3C111C5F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600" y="5779045"/>
            <a:ext cx="2819400" cy="677108"/>
          </a:xfrm>
        </p:spPr>
        <p:txBody>
          <a:bodyPr/>
          <a:lstStyle/>
          <a:p>
            <a:r>
              <a:rPr lang="en-US" dirty="0"/>
              <a:t>Ritvik Pandey</a:t>
            </a:r>
          </a:p>
          <a:p>
            <a:pPr lvl="1"/>
            <a:r>
              <a:rPr lang="en-US" dirty="0"/>
              <a:t>Sheetal </a:t>
            </a:r>
            <a:r>
              <a:rPr lang="en-US" dirty="0" err="1"/>
              <a:t>Vernekar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52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4E18BE-06F0-4A0F-B959-AEE939404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4E18BE-06F0-4A0F-B959-AEE939404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92975B-8437-403E-ADEF-FE4B22D844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2 </a:t>
            </a:r>
            <a:r>
              <a:rPr lang="en-US" dirty="0" err="1"/>
              <a:t>rosTOpics</a:t>
            </a:r>
            <a:r>
              <a:rPr lang="en-US" dirty="0"/>
              <a:t> required to find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EE48-EE08-4D89-AC25-923735F32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Pose graph path</a:t>
            </a:r>
          </a:p>
          <a:p>
            <a:pPr lvl="1"/>
            <a:r>
              <a:rPr lang="en-US" dirty="0"/>
              <a:t>Can We can get it from VINS</a:t>
            </a:r>
          </a:p>
          <a:p>
            <a:pPr lvl="1"/>
            <a:r>
              <a:rPr lang="en-US" dirty="0"/>
              <a:t>Must not be confused with VIO path which is the current sliding window path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9CBF8-D4B3-4274-AEDE-8FA1A43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A94118-0CDC-4BFF-84BF-5F09FB3638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1409701"/>
            <a:ext cx="5372100" cy="1771649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Ground Truth</a:t>
            </a:r>
          </a:p>
          <a:p>
            <a:pPr lvl="1"/>
            <a:r>
              <a:rPr lang="en-US" dirty="0"/>
              <a:t>Need to publish on our own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airsim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found in </a:t>
            </a:r>
            <a:r>
              <a:rPr lang="en-US" dirty="0" err="1"/>
              <a:t>sheetal’s</a:t>
            </a:r>
            <a:r>
              <a:rPr lang="en-US" dirty="0"/>
              <a:t> application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680D53-60DD-467D-BEC9-3253DC350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 Takeaway,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diam </a:t>
            </a:r>
            <a:r>
              <a:rPr lang="en-US" dirty="0" err="1"/>
              <a:t>vitu</a:t>
            </a:r>
            <a:r>
              <a:rPr lang="en-US" dirty="0"/>
              <a:t> </a:t>
            </a:r>
            <a:r>
              <a:rPr lang="en-US" dirty="0" err="1"/>
              <a:t>perata</a:t>
            </a:r>
            <a:r>
              <a:rPr lang="en-US" dirty="0"/>
              <a:t> sea.</a:t>
            </a:r>
          </a:p>
        </p:txBody>
      </p:sp>
      <p:pic>
        <p:nvPicPr>
          <p:cNvPr id="8" name="Picture 7" descr="A picture containing object, kite, sitting, water&#10;&#10;Description automatically generated">
            <a:extLst>
              <a:ext uri="{FF2B5EF4-FFF2-40B4-BE49-F238E27FC236}">
                <a16:creationId xmlns:a16="http://schemas.microsoft.com/office/drawing/2014/main" id="{7456A93F-C04E-4350-9BC2-864FFE6871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11" y="3265539"/>
            <a:ext cx="3565726" cy="2441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4221C9-5A7B-469B-A8E4-FADBD6B258E7}"/>
              </a:ext>
            </a:extLst>
          </p:cNvPr>
          <p:cNvSpPr txBox="1"/>
          <p:nvPr/>
        </p:nvSpPr>
        <p:spPr>
          <a:xfrm>
            <a:off x="2800652" y="3709898"/>
            <a:ext cx="2196899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In this picture, VINS gives us VIO and Pose graph path. And not estimated and ground truth</a:t>
            </a:r>
          </a:p>
        </p:txBody>
      </p:sp>
    </p:spTree>
    <p:extLst>
      <p:ext uri="{BB962C8B-B14F-4D97-AF65-F5344CB8AC3E}">
        <p14:creationId xmlns:p14="http://schemas.microsoft.com/office/powerpoint/2010/main" val="12257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4E18BE-06F0-4A0F-B959-AEE939404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4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4E18BE-06F0-4A0F-B959-AEE939404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92975B-8437-403E-ADEF-FE4B22D844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did it show for </a:t>
            </a:r>
            <a:r>
              <a:rPr lang="en-US" dirty="0" err="1"/>
              <a:t>euroc</a:t>
            </a:r>
            <a:r>
              <a:rPr lang="en-US" dirty="0"/>
              <a:t> benchmarks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9CBF8-D4B3-4274-AEDE-8FA1A43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A94118-0CDC-4BFF-84BF-5F09FB3638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9575" y="1409701"/>
            <a:ext cx="11287125" cy="1771649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</a:rPr>
              <a:t>Saved ground truths for all </a:t>
            </a:r>
            <a:r>
              <a:rPr lang="en-US" dirty="0" err="1">
                <a:solidFill>
                  <a:prstClr val="black"/>
                </a:solidFill>
              </a:rPr>
              <a:t>euroc</a:t>
            </a:r>
            <a:r>
              <a:rPr lang="en-US" dirty="0">
                <a:solidFill>
                  <a:prstClr val="black"/>
                </a:solidFill>
              </a:rPr>
              <a:t> and kitty files.</a:t>
            </a:r>
          </a:p>
          <a:p>
            <a:pPr lvl="1"/>
            <a:r>
              <a:rPr lang="en-US" dirty="0"/>
              <a:t>No publisher found in </a:t>
            </a:r>
            <a:r>
              <a:rPr lang="en-US" dirty="0" err="1"/>
              <a:t>airsim_ros_pkgs</a:t>
            </a:r>
            <a:endParaRPr lang="en-US" dirty="0"/>
          </a:p>
          <a:p>
            <a:pPr lvl="1"/>
            <a:r>
              <a:rPr lang="en-US" dirty="0"/>
              <a:t>Hence we need to publish it from our end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b="1" dirty="0"/>
              <a:t>Problems:</a:t>
            </a:r>
          </a:p>
          <a:p>
            <a:pPr lvl="1"/>
            <a:r>
              <a:rPr lang="en-US" dirty="0"/>
              <a:t>Time delay between </a:t>
            </a:r>
            <a:r>
              <a:rPr lang="en-US" dirty="0" err="1"/>
              <a:t>pose_graph_path</a:t>
            </a:r>
            <a:r>
              <a:rPr lang="en-US"/>
              <a:t> and </a:t>
            </a:r>
            <a:endParaRPr lang="en-US" dirty="0"/>
          </a:p>
          <a:p>
            <a:pPr lvl="1"/>
            <a:r>
              <a:rPr lang="en-US" dirty="0"/>
              <a:t>Hence we need to publish it from our end</a:t>
            </a:r>
          </a:p>
          <a:p>
            <a:pPr marL="0" lvl="1" indent="0">
              <a:buNone/>
            </a:pPr>
            <a:endParaRPr lang="en-US" b="1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680D53-60DD-467D-BEC9-3253DC350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Key Takeaway,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diam </a:t>
            </a:r>
            <a:r>
              <a:rPr lang="en-US" dirty="0" err="1"/>
              <a:t>vitu</a:t>
            </a:r>
            <a:r>
              <a:rPr lang="en-US" dirty="0"/>
              <a:t> </a:t>
            </a:r>
            <a:r>
              <a:rPr lang="en-US" dirty="0" err="1"/>
              <a:t>perata</a:t>
            </a:r>
            <a:r>
              <a:rPr lang="en-US" dirty="0"/>
              <a:t> sea.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4221C9-5A7B-469B-A8E4-FADBD6B258E7}"/>
              </a:ext>
            </a:extLst>
          </p:cNvPr>
          <p:cNvSpPr txBox="1"/>
          <p:nvPr/>
        </p:nvSpPr>
        <p:spPr>
          <a:xfrm>
            <a:off x="8798025" y="1132702"/>
            <a:ext cx="219689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An uninterrupted path given by VINS</a:t>
            </a:r>
          </a:p>
        </p:txBody>
      </p:sp>
      <p:pic>
        <p:nvPicPr>
          <p:cNvPr id="13" name="Picture 12" descr="A picture containing flower&#10;&#10;Description automatically generated">
            <a:extLst>
              <a:ext uri="{FF2B5EF4-FFF2-40B4-BE49-F238E27FC236}">
                <a16:creationId xmlns:a16="http://schemas.microsoft.com/office/drawing/2014/main" id="{C50B0071-9DA9-4660-8FDC-1774C930D0B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1974" y="1686907"/>
            <a:ext cx="3181351" cy="368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3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4E18BE-06F0-4A0F-B959-AEE939404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4E18BE-06F0-4A0F-B959-AEE939404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92975B-8437-403E-ADEF-FE4B22D844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168275"/>
            <a:ext cx="11201401" cy="419100"/>
          </a:xfrm>
        </p:spPr>
        <p:txBody>
          <a:bodyPr/>
          <a:lstStyle/>
          <a:p>
            <a:r>
              <a:rPr lang="en-US" dirty="0"/>
              <a:t>GROUND TRUTH PATH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9CBF8-D4B3-4274-AEDE-8FA1A43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797419C-0E59-4387-8BFB-051AF80171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7" y="669626"/>
            <a:ext cx="10163907" cy="60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2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4E18BE-06F0-4A0F-B959-AEE939404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1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4E18BE-06F0-4A0F-B959-AEE939404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92975B-8437-403E-ADEF-FE4B22D844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63550"/>
            <a:ext cx="11201401" cy="419100"/>
          </a:xfrm>
        </p:spPr>
        <p:txBody>
          <a:bodyPr/>
          <a:lstStyle/>
          <a:p>
            <a:r>
              <a:rPr lang="en-US" dirty="0"/>
              <a:t>DISCONTINUITY in VINS-ESTIMATION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9CBF8-D4B3-4274-AEDE-8FA1A43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8CD666-C5FF-4D25-AE95-98B9257AEE77}"/>
              </a:ext>
            </a:extLst>
          </p:cNvPr>
          <p:cNvSpPr txBox="1">
            <a:spLocks/>
          </p:cNvSpPr>
          <p:nvPr/>
        </p:nvSpPr>
        <p:spPr>
          <a:xfrm>
            <a:off x="647699" y="2949575"/>
            <a:ext cx="11201401" cy="419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C4A7-BA76-4076-AE51-3F99AC82A7B6}"/>
              </a:ext>
            </a:extLst>
          </p:cNvPr>
          <p:cNvSpPr txBox="1"/>
          <p:nvPr/>
        </p:nvSpPr>
        <p:spPr>
          <a:xfrm>
            <a:off x="8248650" y="1876425"/>
            <a:ext cx="32956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Highly dependent on path we choose and speed we moved with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Might be camera calibration issue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Or jerky motion in VINS</a:t>
            </a:r>
          </a:p>
        </p:txBody>
      </p:sp>
    </p:spTree>
    <p:extLst>
      <p:ext uri="{BB962C8B-B14F-4D97-AF65-F5344CB8AC3E}">
        <p14:creationId xmlns:p14="http://schemas.microsoft.com/office/powerpoint/2010/main" val="327194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4E18BE-06F0-4A0F-B959-AEE939404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5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4E18BE-06F0-4A0F-B959-AEE939404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92975B-8437-403E-ADEF-FE4B22D844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9" y="224983"/>
            <a:ext cx="5276851" cy="508000"/>
          </a:xfrm>
        </p:spPr>
        <p:txBody>
          <a:bodyPr/>
          <a:lstStyle/>
          <a:p>
            <a:r>
              <a:rPr lang="en-US" dirty="0"/>
              <a:t>Camera calibration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9CBF8-D4B3-4274-AEDE-8FA1A43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FDD56C-A827-4D5C-826D-B3ABCEC0F2D6}"/>
              </a:ext>
            </a:extLst>
          </p:cNvPr>
          <p:cNvSpPr/>
          <p:nvPr/>
        </p:nvSpPr>
        <p:spPr>
          <a:xfrm>
            <a:off x="7553325" y="1048402"/>
            <a:ext cx="2914650" cy="8128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Extrinsic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F7FA2B-CF86-4B4A-8743-F62CCDA8059F}"/>
              </a:ext>
            </a:extLst>
          </p:cNvPr>
          <p:cNvSpPr/>
          <p:nvPr/>
        </p:nvSpPr>
        <p:spPr>
          <a:xfrm>
            <a:off x="1271588" y="1098788"/>
            <a:ext cx="2914650" cy="81280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Intrinsic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6C108-6B9C-41E6-8E4F-95EED6665341}"/>
              </a:ext>
            </a:extLst>
          </p:cNvPr>
          <p:cNvSpPr txBox="1"/>
          <p:nvPr/>
        </p:nvSpPr>
        <p:spPr>
          <a:xfrm>
            <a:off x="1152526" y="5672365"/>
            <a:ext cx="3638550" cy="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Camera-IMU extrinsic calibration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905063-5AE0-405E-B0D4-A6CA76195901}"/>
                  </a:ext>
                </a:extLst>
              </p:cNvPr>
              <p:cNvSpPr txBox="1"/>
              <p:nvPr/>
            </p:nvSpPr>
            <p:spPr>
              <a:xfrm>
                <a:off x="5238750" y="5637696"/>
                <a:ext cx="6591300" cy="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b="1" dirty="0"/>
                  <a:t>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endParaRPr lang="en-US" b="1" dirty="0"/>
              </a:p>
              <a:p>
                <a:pPr algn="l"/>
                <a:r>
                  <a:rPr lang="en-US" dirty="0"/>
                  <a:t>Done by </a:t>
                </a:r>
                <a:r>
                  <a:rPr lang="en-US" dirty="0" err="1"/>
                  <a:t>euroc_no_estimate.launch</a:t>
                </a:r>
                <a:r>
                  <a:rPr lang="en-US" dirty="0"/>
                  <a:t> script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905063-5AE0-405E-B0D4-A6CA7619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0" y="5637696"/>
                <a:ext cx="6591300" cy="639"/>
              </a:xfrm>
              <a:prstGeom prst="rect">
                <a:avLst/>
              </a:prstGeom>
              <a:blipFill>
                <a:blip r:embed="rId7"/>
                <a:stretch>
                  <a:fillRect l="-2126" t="-1300000" b="-11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4881EDA-A567-4454-AB90-3CFA24E14791}"/>
              </a:ext>
            </a:extLst>
          </p:cNvPr>
          <p:cNvSpPr txBox="1"/>
          <p:nvPr/>
        </p:nvSpPr>
        <p:spPr>
          <a:xfrm>
            <a:off x="1028703" y="2028825"/>
            <a:ext cx="3419474" cy="2985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Done using standard formula for OpenGL cameras</a:t>
            </a:r>
          </a:p>
          <a:p>
            <a:pPr algn="l"/>
            <a:endParaRPr lang="en-US" dirty="0"/>
          </a:p>
          <a:p>
            <a:r>
              <a:rPr lang="en-US" sz="1400" dirty="0" err="1"/>
              <a:t>distortion_parameters</a:t>
            </a:r>
            <a:r>
              <a:rPr lang="en-US" sz="1400" dirty="0"/>
              <a:t>:</a:t>
            </a:r>
          </a:p>
          <a:p>
            <a:r>
              <a:rPr lang="en-US" sz="1400" dirty="0"/>
              <a:t>   k1: -2.917e-01</a:t>
            </a:r>
          </a:p>
          <a:p>
            <a:r>
              <a:rPr lang="en-US" sz="1400" dirty="0"/>
              <a:t>   k2: 8.228e-02</a:t>
            </a:r>
          </a:p>
          <a:p>
            <a:r>
              <a:rPr lang="en-US" sz="1400" dirty="0"/>
              <a:t>   p1: 5.333e-05</a:t>
            </a:r>
          </a:p>
          <a:p>
            <a:r>
              <a:rPr lang="en-US" sz="1400" dirty="0"/>
              <a:t>   p2: -1.578e-04</a:t>
            </a:r>
          </a:p>
          <a:p>
            <a:r>
              <a:rPr lang="en-US" sz="1400" dirty="0" err="1"/>
              <a:t>projection_parameters</a:t>
            </a:r>
            <a:r>
              <a:rPr lang="en-US" sz="1400" dirty="0"/>
              <a:t>: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fx</a:t>
            </a:r>
            <a:r>
              <a:rPr lang="en-US" sz="1400" dirty="0"/>
              <a:t>: 376</a:t>
            </a:r>
          </a:p>
          <a:p>
            <a:r>
              <a:rPr lang="en-US" sz="1400" dirty="0"/>
              <a:t>   </a:t>
            </a:r>
            <a:r>
              <a:rPr lang="en-US" sz="1400" dirty="0" err="1"/>
              <a:t>fy</a:t>
            </a:r>
            <a:r>
              <a:rPr lang="en-US" sz="1400" dirty="0"/>
              <a:t>: 376</a:t>
            </a:r>
          </a:p>
          <a:p>
            <a:r>
              <a:rPr lang="en-US" sz="1400" dirty="0"/>
              <a:t>   cx: 376</a:t>
            </a:r>
          </a:p>
          <a:p>
            <a:r>
              <a:rPr lang="en-US" sz="1400" dirty="0"/>
              <a:t>   cy: 240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C183FE-B49E-453C-85B2-EFE7D5252AF6}"/>
              </a:ext>
            </a:extLst>
          </p:cNvPr>
          <p:cNvSpPr txBox="1"/>
          <p:nvPr/>
        </p:nvSpPr>
        <p:spPr>
          <a:xfrm>
            <a:off x="6515101" y="1984041"/>
            <a:ext cx="5314950" cy="36317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Done using letting </a:t>
            </a:r>
            <a:r>
              <a:rPr lang="en-US" dirty="0" err="1"/>
              <a:t>euroc_no_estimate</a:t>
            </a:r>
            <a:r>
              <a:rPr lang="en-US" dirty="0"/>
              <a:t> compute its projection matrix on the fly and saving it</a:t>
            </a:r>
          </a:p>
          <a:p>
            <a:pPr algn="l"/>
            <a:endParaRPr lang="en-US" dirty="0"/>
          </a:p>
          <a:p>
            <a:r>
              <a:rPr lang="en-US" sz="1400" dirty="0" err="1"/>
              <a:t>extrinsicRotation</a:t>
            </a:r>
            <a:r>
              <a:rPr lang="en-US" sz="1400" dirty="0"/>
              <a:t>: !!</a:t>
            </a:r>
            <a:r>
              <a:rPr lang="en-US" sz="1400" dirty="0" err="1"/>
              <a:t>opencv</a:t>
            </a:r>
            <a:r>
              <a:rPr lang="en-US" sz="1400" dirty="0"/>
              <a:t>-matrix</a:t>
            </a:r>
          </a:p>
          <a:p>
            <a:r>
              <a:rPr lang="en-US" sz="1400" dirty="0"/>
              <a:t>   rows: 3</a:t>
            </a:r>
          </a:p>
          <a:p>
            <a:r>
              <a:rPr lang="en-US" sz="1400" dirty="0"/>
              <a:t>   cols: 3</a:t>
            </a:r>
          </a:p>
          <a:p>
            <a:r>
              <a:rPr lang="en-US" sz="1400" dirty="0"/>
              <a:t>   dt: d</a:t>
            </a:r>
          </a:p>
          <a:p>
            <a:r>
              <a:rPr lang="en-US" sz="1400" dirty="0"/>
              <a:t>   data: [0.224864, -0.0273771, 0.974006,</a:t>
            </a:r>
          </a:p>
          <a:p>
            <a:r>
              <a:rPr lang="en-US" sz="1400" dirty="0"/>
              <a:t>           0.966879, -0.11761, -0.226524, </a:t>
            </a:r>
          </a:p>
          <a:p>
            <a:r>
              <a:rPr lang="en-US" sz="1400" dirty="0"/>
              <a:t>           0.120754, 0.992682, 2.40609e-05]</a:t>
            </a:r>
          </a:p>
          <a:p>
            <a:r>
              <a:rPr lang="en-US" sz="1400" dirty="0" err="1"/>
              <a:t>extrinsicTranslation</a:t>
            </a:r>
            <a:r>
              <a:rPr lang="en-US" sz="1400" dirty="0"/>
              <a:t>: !!</a:t>
            </a:r>
            <a:r>
              <a:rPr lang="en-US" sz="1400" dirty="0" err="1"/>
              <a:t>opencv</a:t>
            </a:r>
            <a:r>
              <a:rPr lang="en-US" sz="1400" dirty="0"/>
              <a:t>-matrix</a:t>
            </a:r>
          </a:p>
          <a:p>
            <a:r>
              <a:rPr lang="en-US" sz="1400" dirty="0"/>
              <a:t>   rows: 3</a:t>
            </a:r>
          </a:p>
          <a:p>
            <a:r>
              <a:rPr lang="en-US" sz="1400" dirty="0"/>
              <a:t>   cols: 1</a:t>
            </a:r>
          </a:p>
          <a:p>
            <a:r>
              <a:rPr lang="en-US" sz="1400" dirty="0"/>
              <a:t>   dt: d</a:t>
            </a:r>
          </a:p>
          <a:p>
            <a:r>
              <a:rPr lang="en-US" sz="1400" dirty="0"/>
              <a:t>   data: [-0.0216401454975,-0.064676986768, 0.00981073058949]</a:t>
            </a:r>
          </a:p>
          <a:p>
            <a:pPr algn="l"/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8E52C2-FAC9-40D4-89A7-A3FA87496CB0}"/>
              </a:ext>
            </a:extLst>
          </p:cNvPr>
          <p:cNvSpPr txBox="1"/>
          <p:nvPr/>
        </p:nvSpPr>
        <p:spPr>
          <a:xfrm>
            <a:off x="771525" y="6276975"/>
            <a:ext cx="1054417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Was transforming </a:t>
            </a:r>
          </a:p>
        </p:txBody>
      </p:sp>
    </p:spTree>
    <p:extLst>
      <p:ext uri="{BB962C8B-B14F-4D97-AF65-F5344CB8AC3E}">
        <p14:creationId xmlns:p14="http://schemas.microsoft.com/office/powerpoint/2010/main" val="94151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4E18BE-06F0-4A0F-B959-AEE9394047C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7"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4E18BE-06F0-4A0F-B959-AEE939404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92975B-8437-403E-ADEF-FE4B22D844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US" sz="3200" dirty="0" err="1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  <a:sym typeface="Arial Black" panose="020B0A040201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026BF-AF86-449B-92E9-2911C16F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463550"/>
            <a:ext cx="11201401" cy="419100"/>
          </a:xfrm>
        </p:spPr>
        <p:txBody>
          <a:bodyPr/>
          <a:lstStyle/>
          <a:p>
            <a:r>
              <a:rPr lang="en-US" dirty="0"/>
              <a:t>Different RATES publishing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669CBF8-D4B3-4274-AEDE-8FA1A43C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4EC18-1D2B-4535-B738-0E53AFE2662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8CD666-C5FF-4D25-AE95-98B9257AEE77}"/>
              </a:ext>
            </a:extLst>
          </p:cNvPr>
          <p:cNvSpPr txBox="1">
            <a:spLocks/>
          </p:cNvSpPr>
          <p:nvPr/>
        </p:nvSpPr>
        <p:spPr>
          <a:xfrm>
            <a:off x="647699" y="2949575"/>
            <a:ext cx="11201401" cy="419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Video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9C4A7-BA76-4076-AE51-3F99AC82A7B6}"/>
              </a:ext>
            </a:extLst>
          </p:cNvPr>
          <p:cNvSpPr txBox="1"/>
          <p:nvPr/>
        </p:nvSpPr>
        <p:spPr>
          <a:xfrm>
            <a:off x="8248650" y="1876425"/>
            <a:ext cx="3295651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Highly dependent on path we choose and speed we moved with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Might be camera calibration issue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Or jerky motion in VINS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AE1F4-FB8D-4C45-8EAD-56335FA84611}"/>
              </a:ext>
            </a:extLst>
          </p:cNvPr>
          <p:cNvSpPr txBox="1"/>
          <p:nvPr/>
        </p:nvSpPr>
        <p:spPr>
          <a:xfrm>
            <a:off x="495299" y="4505325"/>
            <a:ext cx="103727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b="1" dirty="0"/>
              <a:t>[Error] IMU excitation not enough</a:t>
            </a:r>
          </a:p>
          <a:p>
            <a:pPr algn="l"/>
            <a:r>
              <a:rPr lang="en-US" b="1" dirty="0"/>
              <a:t>[Error] Not enough features tracked or parallax error</a:t>
            </a:r>
          </a:p>
        </p:txBody>
      </p:sp>
    </p:spTree>
    <p:extLst>
      <p:ext uri="{BB962C8B-B14F-4D97-AF65-F5344CB8AC3E}">
        <p14:creationId xmlns:p14="http://schemas.microsoft.com/office/powerpoint/2010/main" val="2517350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iBD_zRtehxq3.nt2gDA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1ZsHZybwBHB3NFGab2x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8Yhyl67Gw5SmHv0iBO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D6XC.KCKKsLZGe8u_j0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D6XC.KCKKsLZGe8u_j0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D6XC.KCKKsLZGe8u_j0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D6XC.KCKKsLZGe8u_j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D6XC.KCKKsLZGe8u_j0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D6XC.KCKKsLZGe8u_j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nLk4GKOP9sp5oC.qa7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i0RIqnIpWd6O6m024g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83vKPsfg2x2WCeucD36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E5zQajOvoTWXTllZwrsg"/>
</p:tagLst>
</file>

<file path=ppt/theme/theme1.xml><?xml version="1.0" encoding="utf-8"?>
<a:theme xmlns:a="http://schemas.openxmlformats.org/drawingml/2006/main" name="Honeywell 2019">
  <a:themeElements>
    <a:clrScheme name="Honeywell 2019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Honeywell PPT Template 16x9_2019 pptx (1)" id="{C13D7188-A151-414D-8989-4BEEEFF1DC5C}" vid="{71BD2F07-B865-488E-B5DA-A4FB8B5D2041}"/>
    </a:ext>
  </a:extLst>
</a:theme>
</file>

<file path=ppt/theme/theme2.xml><?xml version="1.0" encoding="utf-8"?>
<a:theme xmlns:a="http://schemas.openxmlformats.org/drawingml/2006/main" name="Office Theme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oneywell">
      <a:dk1>
        <a:sysClr val="windowText" lastClr="000000"/>
      </a:dk1>
      <a:lt1>
        <a:sysClr val="window" lastClr="FFFFFF"/>
      </a:lt1>
      <a:dk2>
        <a:srgbClr val="404040"/>
      </a:dk2>
      <a:lt2>
        <a:srgbClr val="E0E0E0"/>
      </a:lt2>
      <a:accent1>
        <a:srgbClr val="DC202E"/>
      </a:accent1>
      <a:accent2>
        <a:srgbClr val="404040"/>
      </a:accent2>
      <a:accent3>
        <a:srgbClr val="707070"/>
      </a:accent3>
      <a:accent4>
        <a:srgbClr val="A0A0A0"/>
      </a:accent4>
      <a:accent5>
        <a:srgbClr val="C0C0C0"/>
      </a:accent5>
      <a:accent6>
        <a:srgbClr val="E0E0E0"/>
      </a:accent6>
      <a:hlink>
        <a:srgbClr val="000000"/>
      </a:hlink>
      <a:folHlink>
        <a:srgbClr val="000000"/>
      </a:folHlink>
    </a:clrScheme>
    <a:fontScheme name="Honeywel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7C9DBAC035494BA4B1E9ED8FA870B7" ma:contentTypeVersion="10" ma:contentTypeDescription="Create a new document." ma:contentTypeScope="" ma:versionID="dff2efe89d83d1c4405129fdb35d7cc6">
  <xsd:schema xmlns:xsd="http://www.w3.org/2001/XMLSchema" xmlns:xs="http://www.w3.org/2001/XMLSchema" xmlns:p="http://schemas.microsoft.com/office/2006/metadata/properties" xmlns:ns3="ebcbd75c-e4ca-4927-bc28-c3380ef6dc55" xmlns:ns4="3aa2a15c-b9df-4e5f-a901-6d0fe1a76846" targetNamespace="http://schemas.microsoft.com/office/2006/metadata/properties" ma:root="true" ma:fieldsID="cb12f2dd359114b76f6651a9cc95deb7" ns3:_="" ns4:_="">
    <xsd:import namespace="ebcbd75c-e4ca-4927-bc28-c3380ef6dc55"/>
    <xsd:import namespace="3aa2a15c-b9df-4e5f-a901-6d0fe1a768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bd75c-e4ca-4927-bc28-c3380ef6dc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a2a15c-b9df-4e5f-a901-6d0fe1a768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308AD-929C-4AF1-934C-AD13F105D728}">
  <ds:schemaRefs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3aa2a15c-b9df-4e5f-a901-6d0fe1a76846"/>
    <ds:schemaRef ds:uri="ebcbd75c-e4ca-4927-bc28-c3380ef6dc5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3A96D48-C214-4F88-BF4C-52E319A5EF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2EFF21-054A-4F2E-893C-59FB38F61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cbd75c-e4ca-4927-bc28-c3380ef6dc55"/>
    <ds:schemaRef ds:uri="3aa2a15c-b9df-4e5f-a901-6d0fe1a768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392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Cambria Math</vt:lpstr>
      <vt:lpstr>Wingdings</vt:lpstr>
      <vt:lpstr>Honeywell 2019</vt:lpstr>
      <vt:lpstr>think-cell Slide</vt:lpstr>
      <vt:lpstr>VINS-MONO weekly Update Error Plots Findings Solved ISSUES Current Problems </vt:lpstr>
      <vt:lpstr>Only 2 rosTOpics required to find error</vt:lpstr>
      <vt:lpstr>So How did it show for euroc benchmarks</vt:lpstr>
      <vt:lpstr>GROUND TRUTH PATH</vt:lpstr>
      <vt:lpstr>DISCONTINUITY in VINS-ESTIMATION</vt:lpstr>
      <vt:lpstr>Camera calibration</vt:lpstr>
      <vt:lpstr>Different RATES publishing</vt:lpstr>
    </vt:vector>
  </TitlesOfParts>
  <Company>Interpublic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Honeywell  PowerPoint template 2019</dc:title>
  <dc:creator>Akif.Ahmad@Honeywell.com</dc:creator>
  <cp:lastModifiedBy>Pandey, Ritvik</cp:lastModifiedBy>
  <cp:revision>91</cp:revision>
  <dcterms:created xsi:type="dcterms:W3CDTF">2019-07-18T16:20:17Z</dcterms:created>
  <dcterms:modified xsi:type="dcterms:W3CDTF">2020-07-03T07:32:44Z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0x010100477C9DBAC035494BA4B1E9ED8FA870B7</vt:lpwstr>
  </property>
</Properties>
</file>