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9" r:id="rId3"/>
    <p:sldId id="271" r:id="rId4"/>
    <p:sldId id="270" r:id="rId5"/>
    <p:sldId id="257" r:id="rId6"/>
    <p:sldId id="258" r:id="rId7"/>
    <p:sldId id="259" r:id="rId8"/>
    <p:sldId id="267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8" r:id="rId1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30" autoAdjust="0"/>
    <p:restoredTop sz="94660"/>
  </p:normalViewPr>
  <p:slideViewPr>
    <p:cSldViewPr>
      <p:cViewPr varScale="1">
        <p:scale>
          <a:sx n="91" d="100"/>
          <a:sy n="91" d="100"/>
        </p:scale>
        <p:origin x="-762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49321" y="1902611"/>
            <a:ext cx="6645356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933571" y="857248"/>
            <a:ext cx="5181589" cy="34289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914654" y="2102083"/>
            <a:ext cx="174224" cy="174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154816" y="2106820"/>
            <a:ext cx="2448560" cy="94615"/>
          </a:xfrm>
          <a:custGeom>
            <a:avLst/>
            <a:gdLst/>
            <a:ahLst/>
            <a:cxnLst/>
            <a:rect l="l" t="t" r="r" b="b"/>
            <a:pathLst>
              <a:path w="2448559" h="94614">
                <a:moveTo>
                  <a:pt x="2401195" y="94199"/>
                </a:moveTo>
                <a:lnTo>
                  <a:pt x="2401195" y="70649"/>
                </a:lnTo>
                <a:lnTo>
                  <a:pt x="0" y="70649"/>
                </a:lnTo>
                <a:lnTo>
                  <a:pt x="0" y="23549"/>
                </a:lnTo>
                <a:lnTo>
                  <a:pt x="2401195" y="23549"/>
                </a:lnTo>
                <a:lnTo>
                  <a:pt x="2401195" y="0"/>
                </a:lnTo>
                <a:lnTo>
                  <a:pt x="2448295" y="47099"/>
                </a:lnTo>
                <a:lnTo>
                  <a:pt x="2401195" y="941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154816" y="2106820"/>
            <a:ext cx="2448560" cy="94615"/>
          </a:xfrm>
          <a:custGeom>
            <a:avLst/>
            <a:gdLst/>
            <a:ahLst/>
            <a:cxnLst/>
            <a:rect l="l" t="t" r="r" b="b"/>
            <a:pathLst>
              <a:path w="2448559" h="94614">
                <a:moveTo>
                  <a:pt x="0" y="23549"/>
                </a:moveTo>
                <a:lnTo>
                  <a:pt x="2401195" y="23549"/>
                </a:lnTo>
                <a:lnTo>
                  <a:pt x="2401195" y="0"/>
                </a:lnTo>
                <a:lnTo>
                  <a:pt x="2448295" y="47099"/>
                </a:lnTo>
                <a:lnTo>
                  <a:pt x="2401195" y="94199"/>
                </a:lnTo>
                <a:lnTo>
                  <a:pt x="2401195" y="70649"/>
                </a:lnTo>
                <a:lnTo>
                  <a:pt x="0" y="70649"/>
                </a:lnTo>
                <a:lnTo>
                  <a:pt x="0" y="23549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4207" y="2025581"/>
            <a:ext cx="6895584" cy="448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1448" y="1078132"/>
            <a:ext cx="8221102" cy="1682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Relationship Id="rId9" Type="http://schemas.openxmlformats.org/officeDocument/2006/relationships/image" Target="../media/image30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6800" y="2343150"/>
            <a:ext cx="7162800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2400" b="1" spc="-10" dirty="0" smtClean="0">
                <a:latin typeface="Arial" pitchFamily="34" charset="0"/>
                <a:cs typeface="Arial" pitchFamily="34" charset="0"/>
              </a:rPr>
              <a:t>VEHICLE </a:t>
            </a:r>
            <a:r>
              <a:rPr lang="en-US" sz="2400" b="1" spc="-5" dirty="0" smtClean="0">
                <a:latin typeface="Arial" pitchFamily="34" charset="0"/>
                <a:cs typeface="Arial" pitchFamily="34" charset="0"/>
              </a:rPr>
              <a:t>ROUTING</a:t>
            </a:r>
            <a:r>
              <a:rPr lang="en-US" sz="2400" b="1" spc="-9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spc="-5" dirty="0" smtClean="0">
                <a:latin typeface="Arial" pitchFamily="34" charset="0"/>
                <a:cs typeface="Arial" pitchFamily="34" charset="0"/>
              </a:rPr>
              <a:t>PROBLEM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smtClean="0">
                <a:latin typeface="Arial" pitchFamily="34" charset="0"/>
                <a:cs typeface="Arial" pitchFamily="34" charset="0"/>
              </a:rPr>
              <a:t>MAXIMIZING 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PROFITS </a:t>
            </a:r>
            <a:r>
              <a:rPr sz="2400" spc="-5">
                <a:latin typeface="Arial" pitchFamily="34" charset="0"/>
                <a:cs typeface="Arial" pitchFamily="34" charset="0"/>
              </a:rPr>
              <a:t>WITH </a:t>
            </a:r>
            <a:r>
              <a:rPr sz="2400" spc="-5" smtClean="0">
                <a:latin typeface="Arial" pitchFamily="34" charset="0"/>
                <a:cs typeface="Arial" pitchFamily="34" charset="0"/>
              </a:rPr>
              <a:t>DISTANCE</a:t>
            </a:r>
            <a:r>
              <a:rPr sz="2400" spc="-100" smtClean="0">
                <a:latin typeface="Arial" pitchFamily="34" charset="0"/>
                <a:cs typeface="Arial" pitchFamily="34" charset="0"/>
              </a:rPr>
              <a:t> 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CONSTRAINTS</a:t>
            </a:r>
            <a:endParaRPr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3943350"/>
            <a:ext cx="4258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Team</a:t>
            </a:r>
            <a:r>
              <a:rPr lang="en-US" dirty="0" smtClean="0"/>
              <a:t> </a:t>
            </a:r>
            <a:r>
              <a:rPr lang="en-US" b="1" dirty="0" smtClean="0"/>
              <a:t>Name :</a:t>
            </a:r>
            <a:r>
              <a:rPr lang="en-US" dirty="0" smtClean="0"/>
              <a:t> ByteMe </a:t>
            </a:r>
          </a:p>
          <a:p>
            <a:r>
              <a:rPr lang="en-US" b="1" dirty="0" smtClean="0"/>
              <a:t>Team Members :</a:t>
            </a:r>
            <a:r>
              <a:rPr lang="en-US" dirty="0" smtClean="0"/>
              <a:t> Ritvik Pandey, Atul Kumar</a:t>
            </a:r>
          </a:p>
          <a:p>
            <a:r>
              <a:rPr lang="en-US" b="1" dirty="0" smtClean="0"/>
              <a:t>College :</a:t>
            </a:r>
            <a:r>
              <a:rPr lang="en-US" dirty="0" smtClean="0"/>
              <a:t> IIT Kharagpur</a:t>
            </a:r>
            <a:endParaRPr lang="en-US" dirty="0"/>
          </a:p>
        </p:txBody>
      </p:sp>
      <p:pic>
        <p:nvPicPr>
          <p:cNvPr id="12291" name="Picture 3" descr="Image result for mapmyindia"/>
          <p:cNvPicPr>
            <a:picLocks noChangeAspect="1" noChangeArrowheads="1"/>
          </p:cNvPicPr>
          <p:nvPr/>
        </p:nvPicPr>
        <p:blipFill>
          <a:blip r:embed="rId2"/>
          <a:srcRect t="20056" b="24234"/>
          <a:stretch>
            <a:fillRect/>
          </a:stretch>
        </p:blipFill>
        <p:spPr bwMode="auto">
          <a:xfrm>
            <a:off x="1524000" y="361950"/>
            <a:ext cx="607695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249" y="833643"/>
            <a:ext cx="4115435" cy="27940"/>
          </a:xfrm>
          <a:custGeom>
            <a:avLst/>
            <a:gdLst/>
            <a:ahLst/>
            <a:cxnLst/>
            <a:rect l="l" t="t" r="r" b="b"/>
            <a:pathLst>
              <a:path w="4115435" h="27940">
                <a:moveTo>
                  <a:pt x="4114944" y="27431"/>
                </a:moveTo>
                <a:lnTo>
                  <a:pt x="0" y="27431"/>
                </a:lnTo>
                <a:lnTo>
                  <a:pt x="0" y="0"/>
                </a:lnTo>
                <a:lnTo>
                  <a:pt x="4114944" y="0"/>
                </a:lnTo>
                <a:lnTo>
                  <a:pt x="4114944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0149" y="465812"/>
            <a:ext cx="7605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7" baseline="-5787" dirty="0">
                <a:solidFill>
                  <a:srgbClr val="000000"/>
                </a:solidFill>
              </a:rPr>
              <a:t>POPULATION </a:t>
            </a:r>
            <a:r>
              <a:rPr sz="3600" spc="-15" baseline="-5787" dirty="0">
                <a:solidFill>
                  <a:srgbClr val="000000"/>
                </a:solidFill>
              </a:rPr>
              <a:t>GENERATION</a:t>
            </a:r>
            <a:r>
              <a:rPr sz="1400" b="0" spc="-10" dirty="0">
                <a:solidFill>
                  <a:srgbClr val="000000"/>
                </a:solidFill>
                <a:latin typeface="Arial"/>
                <a:cs typeface="Arial"/>
              </a:rPr>
              <a:t>(Not </a:t>
            </a:r>
            <a:r>
              <a:rPr sz="1400" b="0" spc="-5" dirty="0">
                <a:solidFill>
                  <a:srgbClr val="000000"/>
                </a:solidFill>
                <a:latin typeface="Arial"/>
                <a:cs typeface="Arial"/>
              </a:rPr>
              <a:t>necessarily gives the fittest</a:t>
            </a:r>
            <a:r>
              <a:rPr sz="1400" b="0" spc="-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0" spc="-5" dirty="0">
                <a:solidFill>
                  <a:srgbClr val="000000"/>
                </a:solidFill>
                <a:latin typeface="Arial"/>
                <a:cs typeface="Arial"/>
              </a:rPr>
              <a:t>population)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2512" y="1812021"/>
            <a:ext cx="4926330" cy="3127375"/>
            <a:chOff x="292512" y="1812021"/>
            <a:chExt cx="4926330" cy="3127375"/>
          </a:xfrm>
        </p:grpSpPr>
        <p:sp>
          <p:nvSpPr>
            <p:cNvPr id="5" name="object 5"/>
            <p:cNvSpPr/>
            <p:nvPr/>
          </p:nvSpPr>
          <p:spPr>
            <a:xfrm>
              <a:off x="292512" y="1812021"/>
              <a:ext cx="4655677" cy="31269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49307" y="4503153"/>
              <a:ext cx="209624" cy="209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24794" y="4590290"/>
              <a:ext cx="2389505" cy="59055"/>
            </a:xfrm>
            <a:custGeom>
              <a:avLst/>
              <a:gdLst/>
              <a:ahLst/>
              <a:cxnLst/>
              <a:rect l="l" t="t" r="r" b="b"/>
              <a:pathLst>
                <a:path w="2389504" h="59054">
                  <a:moveTo>
                    <a:pt x="2359795" y="58799"/>
                  </a:moveTo>
                  <a:lnTo>
                    <a:pt x="2359795" y="44099"/>
                  </a:lnTo>
                  <a:lnTo>
                    <a:pt x="0" y="44099"/>
                  </a:lnTo>
                  <a:lnTo>
                    <a:pt x="0" y="14699"/>
                  </a:lnTo>
                  <a:lnTo>
                    <a:pt x="2359795" y="14699"/>
                  </a:lnTo>
                  <a:lnTo>
                    <a:pt x="2359795" y="0"/>
                  </a:lnTo>
                  <a:lnTo>
                    <a:pt x="2389195" y="29399"/>
                  </a:lnTo>
                  <a:lnTo>
                    <a:pt x="2359795" y="587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24794" y="4590290"/>
              <a:ext cx="2389505" cy="59055"/>
            </a:xfrm>
            <a:custGeom>
              <a:avLst/>
              <a:gdLst/>
              <a:ahLst/>
              <a:cxnLst/>
              <a:rect l="l" t="t" r="r" b="b"/>
              <a:pathLst>
                <a:path w="2389504" h="59054">
                  <a:moveTo>
                    <a:pt x="0" y="14699"/>
                  </a:moveTo>
                  <a:lnTo>
                    <a:pt x="2359795" y="14699"/>
                  </a:lnTo>
                  <a:lnTo>
                    <a:pt x="2359795" y="0"/>
                  </a:lnTo>
                  <a:lnTo>
                    <a:pt x="2389195" y="29399"/>
                  </a:lnTo>
                  <a:lnTo>
                    <a:pt x="2359795" y="58799"/>
                  </a:lnTo>
                  <a:lnTo>
                    <a:pt x="2359795" y="44099"/>
                  </a:lnTo>
                  <a:lnTo>
                    <a:pt x="0" y="44099"/>
                  </a:lnTo>
                  <a:lnTo>
                    <a:pt x="0" y="14699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61448" y="1078132"/>
            <a:ext cx="8009890" cy="16821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Generate </a:t>
            </a:r>
            <a:r>
              <a:rPr sz="1400" dirty="0">
                <a:latin typeface="Arial"/>
                <a:cs typeface="Arial"/>
              </a:rPr>
              <a:t>a random set </a:t>
            </a:r>
            <a:r>
              <a:rPr sz="1400" spc="-5" dirty="0">
                <a:latin typeface="Arial"/>
                <a:cs typeface="Arial"/>
              </a:rPr>
              <a:t>of 1000 populations from the points inside the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clusters.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latin typeface="Arial"/>
                <a:cs typeface="Arial"/>
              </a:rPr>
              <a:t>These populations </a:t>
            </a:r>
            <a:r>
              <a:rPr sz="1400" dirty="0">
                <a:latin typeface="Arial"/>
                <a:cs typeface="Arial"/>
              </a:rPr>
              <a:t>must </a:t>
            </a:r>
            <a:r>
              <a:rPr sz="1400" spc="-5" dirty="0">
                <a:latin typeface="Arial"/>
                <a:cs typeface="Arial"/>
              </a:rPr>
              <a:t>have their total </a:t>
            </a:r>
            <a:r>
              <a:rPr sz="1400" dirty="0">
                <a:latin typeface="Arial"/>
                <a:cs typeface="Arial"/>
              </a:rPr>
              <a:t>route </a:t>
            </a:r>
            <a:r>
              <a:rPr sz="1400" spc="-5" dirty="0">
                <a:latin typeface="Arial"/>
                <a:cs typeface="Arial"/>
              </a:rPr>
              <a:t>distance less than the </a:t>
            </a:r>
            <a:r>
              <a:rPr sz="1400" dirty="0">
                <a:latin typeface="Arial"/>
                <a:cs typeface="Arial"/>
              </a:rPr>
              <a:t>maximum </a:t>
            </a:r>
            <a:r>
              <a:rPr sz="1400" spc="-5" dirty="0">
                <a:latin typeface="Arial"/>
                <a:cs typeface="Arial"/>
              </a:rPr>
              <a:t>distance </a:t>
            </a:r>
            <a:r>
              <a:rPr sz="1400" dirty="0">
                <a:latin typeface="Arial"/>
                <a:cs typeface="Arial"/>
              </a:rPr>
              <a:t>a salesman </a:t>
            </a:r>
            <a:r>
              <a:rPr sz="1400" spc="-5" dirty="0">
                <a:latin typeface="Arial"/>
                <a:cs typeface="Arial"/>
              </a:rPr>
              <a:t>is  allowed to travel in one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day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Arial"/>
              <a:cs typeface="Arial"/>
            </a:endParaRPr>
          </a:p>
          <a:p>
            <a:pPr marL="1401445" marR="399415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Distance travelled along any  generated population is less than  </a:t>
            </a:r>
            <a:r>
              <a:rPr sz="1400" dirty="0">
                <a:latin typeface="Arial"/>
                <a:cs typeface="Arial"/>
              </a:rPr>
              <a:t>Maximum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Distance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16514" y="3705950"/>
            <a:ext cx="3156585" cy="98933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53670" marR="5080">
              <a:lnSpc>
                <a:spcPts val="1650"/>
              </a:lnSpc>
              <a:spcBef>
                <a:spcPts val="180"/>
              </a:spcBef>
            </a:pP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Randomly generated Populations with 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distance</a:t>
            </a:r>
            <a:r>
              <a:rPr sz="14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constraints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"/>
                <a:cs typeface="Arial"/>
              </a:rPr>
              <a:t>Starting/Ending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Point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13989" y="1780146"/>
            <a:ext cx="3311843" cy="19716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549" y="496331"/>
            <a:ext cx="4013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sng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TOURNAMENT</a:t>
            </a:r>
            <a:r>
              <a:rPr sz="2400" u="sng" spc="-9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400" u="sng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SELECTION</a:t>
            </a:r>
            <a:endParaRPr sz="2400" u="sng"/>
          </a:p>
        </p:txBody>
      </p:sp>
      <p:sp>
        <p:nvSpPr>
          <p:cNvPr id="3" name="object 3"/>
          <p:cNvSpPr txBox="1"/>
          <p:nvPr/>
        </p:nvSpPr>
        <p:spPr>
          <a:xfrm>
            <a:off x="520274" y="1066359"/>
            <a:ext cx="14052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Specify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T_SIZE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2524" y="1521196"/>
            <a:ext cx="7303770" cy="2999105"/>
            <a:chOff x="382524" y="1521196"/>
            <a:chExt cx="7303770" cy="2999105"/>
          </a:xfrm>
        </p:grpSpPr>
        <p:sp>
          <p:nvSpPr>
            <p:cNvPr id="5" name="object 5"/>
            <p:cNvSpPr/>
            <p:nvPr/>
          </p:nvSpPr>
          <p:spPr>
            <a:xfrm>
              <a:off x="382524" y="1521196"/>
              <a:ext cx="3409421" cy="299849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84092" y="1583696"/>
              <a:ext cx="417830" cy="1335405"/>
            </a:xfrm>
            <a:custGeom>
              <a:avLst/>
              <a:gdLst/>
              <a:ahLst/>
              <a:cxnLst/>
              <a:rect l="l" t="t" r="r" b="b"/>
              <a:pathLst>
                <a:path w="417829" h="1335405">
                  <a:moveTo>
                    <a:pt x="0" y="0"/>
                  </a:moveTo>
                  <a:lnTo>
                    <a:pt x="65945" y="1772"/>
                  </a:lnTo>
                  <a:lnTo>
                    <a:pt x="123221" y="6708"/>
                  </a:lnTo>
                  <a:lnTo>
                    <a:pt x="168389" y="14235"/>
                  </a:lnTo>
                  <a:lnTo>
                    <a:pt x="198011" y="23781"/>
                  </a:lnTo>
                  <a:lnTo>
                    <a:pt x="208649" y="34772"/>
                  </a:lnTo>
                  <a:lnTo>
                    <a:pt x="208649" y="632876"/>
                  </a:lnTo>
                  <a:lnTo>
                    <a:pt x="219287" y="643867"/>
                  </a:lnTo>
                  <a:lnTo>
                    <a:pt x="248909" y="653412"/>
                  </a:lnTo>
                  <a:lnTo>
                    <a:pt x="294077" y="660939"/>
                  </a:lnTo>
                  <a:lnTo>
                    <a:pt x="351353" y="665875"/>
                  </a:lnTo>
                  <a:lnTo>
                    <a:pt x="417299" y="667648"/>
                  </a:lnTo>
                  <a:lnTo>
                    <a:pt x="351353" y="669421"/>
                  </a:lnTo>
                  <a:lnTo>
                    <a:pt x="294077" y="674357"/>
                  </a:lnTo>
                  <a:lnTo>
                    <a:pt x="248909" y="681884"/>
                  </a:lnTo>
                  <a:lnTo>
                    <a:pt x="208649" y="702421"/>
                  </a:lnTo>
                  <a:lnTo>
                    <a:pt x="208649" y="1300522"/>
                  </a:lnTo>
                  <a:lnTo>
                    <a:pt x="198011" y="1311511"/>
                  </a:lnTo>
                  <a:lnTo>
                    <a:pt x="168389" y="1321057"/>
                  </a:lnTo>
                  <a:lnTo>
                    <a:pt x="123221" y="1328586"/>
                  </a:lnTo>
                  <a:lnTo>
                    <a:pt x="65945" y="1333523"/>
                  </a:lnTo>
                  <a:lnTo>
                    <a:pt x="0" y="1335297"/>
                  </a:lnTo>
                </a:path>
              </a:pathLst>
            </a:custGeom>
            <a:ln w="3809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13467" y="2352795"/>
              <a:ext cx="417830" cy="1335405"/>
            </a:xfrm>
            <a:custGeom>
              <a:avLst/>
              <a:gdLst/>
              <a:ahLst/>
              <a:cxnLst/>
              <a:rect l="l" t="t" r="r" b="b"/>
              <a:pathLst>
                <a:path w="417829" h="1335404">
                  <a:moveTo>
                    <a:pt x="0" y="0"/>
                  </a:moveTo>
                  <a:lnTo>
                    <a:pt x="65945" y="1772"/>
                  </a:lnTo>
                  <a:lnTo>
                    <a:pt x="123221" y="6709"/>
                  </a:lnTo>
                  <a:lnTo>
                    <a:pt x="168389" y="14237"/>
                  </a:lnTo>
                  <a:lnTo>
                    <a:pt x="198011" y="23782"/>
                  </a:lnTo>
                  <a:lnTo>
                    <a:pt x="208649" y="34772"/>
                  </a:lnTo>
                  <a:lnTo>
                    <a:pt x="208649" y="632873"/>
                  </a:lnTo>
                  <a:lnTo>
                    <a:pt x="219287" y="643863"/>
                  </a:lnTo>
                  <a:lnTo>
                    <a:pt x="248909" y="653408"/>
                  </a:lnTo>
                  <a:lnTo>
                    <a:pt x="294077" y="660937"/>
                  </a:lnTo>
                  <a:lnTo>
                    <a:pt x="351353" y="665875"/>
                  </a:lnTo>
                  <a:lnTo>
                    <a:pt x="417299" y="667648"/>
                  </a:lnTo>
                  <a:lnTo>
                    <a:pt x="351353" y="669422"/>
                  </a:lnTo>
                  <a:lnTo>
                    <a:pt x="294077" y="674359"/>
                  </a:lnTo>
                  <a:lnTo>
                    <a:pt x="248909" y="681888"/>
                  </a:lnTo>
                  <a:lnTo>
                    <a:pt x="208649" y="702423"/>
                  </a:lnTo>
                  <a:lnTo>
                    <a:pt x="208649" y="1300522"/>
                  </a:lnTo>
                  <a:lnTo>
                    <a:pt x="198011" y="1311511"/>
                  </a:lnTo>
                  <a:lnTo>
                    <a:pt x="168389" y="1321057"/>
                  </a:lnTo>
                  <a:lnTo>
                    <a:pt x="123221" y="1328586"/>
                  </a:lnTo>
                  <a:lnTo>
                    <a:pt x="65945" y="1333523"/>
                  </a:lnTo>
                  <a:lnTo>
                    <a:pt x="0" y="1335297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01391" y="2873044"/>
              <a:ext cx="3384518" cy="2947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4407216" y="2113808"/>
            <a:ext cx="3384518" cy="2750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45015" y="3638704"/>
            <a:ext cx="3642360" cy="117157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Taking </a:t>
            </a:r>
            <a:r>
              <a:rPr sz="1400" b="1" dirty="0">
                <a:latin typeface="Arial"/>
                <a:cs typeface="Arial"/>
              </a:rPr>
              <a:t>the fittest </a:t>
            </a:r>
            <a:r>
              <a:rPr sz="1400" b="1" spc="-5" dirty="0">
                <a:latin typeface="Arial"/>
                <a:cs typeface="Arial"/>
              </a:rPr>
              <a:t>out of </a:t>
            </a:r>
            <a:r>
              <a:rPr sz="1400" b="1" dirty="0">
                <a:latin typeface="Arial"/>
                <a:cs typeface="Arial"/>
              </a:rPr>
              <a:t>a </a:t>
            </a:r>
            <a:r>
              <a:rPr sz="1400" b="1" spc="-5" dirty="0">
                <a:latin typeface="Arial"/>
                <a:cs typeface="Arial"/>
              </a:rPr>
              <a:t>particular</a:t>
            </a:r>
            <a:r>
              <a:rPr sz="1400" b="1" spc="-10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T_SIZE  and </a:t>
            </a:r>
            <a:r>
              <a:rPr sz="1400" b="1" dirty="0">
                <a:latin typeface="Arial"/>
                <a:cs typeface="Arial"/>
              </a:rPr>
              <a:t>forwarding </a:t>
            </a:r>
            <a:r>
              <a:rPr sz="1400" b="1" spc="-5" dirty="0">
                <a:latin typeface="Arial"/>
                <a:cs typeface="Arial"/>
              </a:rPr>
              <a:t>it </a:t>
            </a:r>
            <a:r>
              <a:rPr sz="1400" b="1" dirty="0">
                <a:latin typeface="Arial"/>
                <a:cs typeface="Arial"/>
              </a:rPr>
              <a:t>to a </a:t>
            </a:r>
            <a:r>
              <a:rPr sz="1400" b="1" spc="-5" dirty="0">
                <a:latin typeface="Arial"/>
                <a:cs typeface="Arial"/>
              </a:rPr>
              <a:t>NEW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POPULATION.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Arial"/>
              <a:cs typeface="Arial"/>
            </a:endParaRPr>
          </a:p>
          <a:p>
            <a:pPr marL="13335" marR="330835">
              <a:lnSpc>
                <a:spcPts val="1650"/>
              </a:lnSpc>
            </a:pPr>
            <a:r>
              <a:rPr sz="1400" b="1" spc="-5" dirty="0">
                <a:latin typeface="Arial"/>
                <a:cs typeface="Arial"/>
              </a:rPr>
              <a:t>This will give rise </a:t>
            </a:r>
            <a:r>
              <a:rPr sz="1400" b="1" dirty="0">
                <a:latin typeface="Arial"/>
                <a:cs typeface="Arial"/>
              </a:rPr>
              <a:t>to a </a:t>
            </a:r>
            <a:r>
              <a:rPr sz="1400" b="1" spc="-5" dirty="0">
                <a:latin typeface="Arial"/>
                <a:cs typeface="Arial"/>
              </a:rPr>
              <a:t>Fitter Population  </a:t>
            </a:r>
            <a:r>
              <a:rPr sz="1400" b="1" dirty="0">
                <a:latin typeface="Arial"/>
                <a:cs typeface="Arial"/>
              </a:rPr>
              <a:t>than the </a:t>
            </a:r>
            <a:r>
              <a:rPr sz="1400" b="1" spc="-5" dirty="0">
                <a:latin typeface="Arial"/>
                <a:cs typeface="Arial"/>
              </a:rPr>
              <a:t>previous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one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549" y="496331"/>
            <a:ext cx="1972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sng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CROSSOVER</a:t>
            </a:r>
            <a:endParaRPr sz="2400" u="sng"/>
          </a:p>
        </p:txBody>
      </p:sp>
      <p:sp>
        <p:nvSpPr>
          <p:cNvPr id="3" name="object 3"/>
          <p:cNvSpPr/>
          <p:nvPr/>
        </p:nvSpPr>
        <p:spPr>
          <a:xfrm>
            <a:off x="425316" y="1053381"/>
            <a:ext cx="3862842" cy="3087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874" y="2972221"/>
            <a:ext cx="8406808" cy="4029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83516" y="1001880"/>
            <a:ext cx="4267441" cy="429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44154" y="1439907"/>
            <a:ext cx="1153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PARENT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04656" y="1462500"/>
            <a:ext cx="1153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PARENT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14769" y="1884971"/>
            <a:ext cx="3569335" cy="633730"/>
          </a:xfrm>
          <a:custGeom>
            <a:avLst/>
            <a:gdLst/>
            <a:ahLst/>
            <a:cxnLst/>
            <a:rect l="l" t="t" r="r" b="b"/>
            <a:pathLst>
              <a:path w="3569335" h="633730">
                <a:moveTo>
                  <a:pt x="3568792" y="0"/>
                </a:moveTo>
                <a:lnTo>
                  <a:pt x="3567399" y="72605"/>
                </a:lnTo>
                <a:lnTo>
                  <a:pt x="3563429" y="139255"/>
                </a:lnTo>
                <a:lnTo>
                  <a:pt x="3557199" y="198048"/>
                </a:lnTo>
                <a:lnTo>
                  <a:pt x="3549027" y="247085"/>
                </a:lnTo>
                <a:lnTo>
                  <a:pt x="3539228" y="284465"/>
                </a:lnTo>
                <a:lnTo>
                  <a:pt x="3516017" y="316649"/>
                </a:lnTo>
                <a:lnTo>
                  <a:pt x="1837171" y="316649"/>
                </a:lnTo>
                <a:lnTo>
                  <a:pt x="1825069" y="325012"/>
                </a:lnTo>
                <a:lnTo>
                  <a:pt x="1804161" y="386213"/>
                </a:lnTo>
                <a:lnTo>
                  <a:pt x="1795989" y="435251"/>
                </a:lnTo>
                <a:lnTo>
                  <a:pt x="1789759" y="494044"/>
                </a:lnTo>
                <a:lnTo>
                  <a:pt x="1785790" y="560694"/>
                </a:lnTo>
                <a:lnTo>
                  <a:pt x="1784396" y="633298"/>
                </a:lnTo>
                <a:lnTo>
                  <a:pt x="1783002" y="560694"/>
                </a:lnTo>
                <a:lnTo>
                  <a:pt x="1779032" y="494044"/>
                </a:lnTo>
                <a:lnTo>
                  <a:pt x="1772803" y="435251"/>
                </a:lnTo>
                <a:lnTo>
                  <a:pt x="1764630" y="386213"/>
                </a:lnTo>
                <a:lnTo>
                  <a:pt x="1754831" y="348834"/>
                </a:lnTo>
                <a:lnTo>
                  <a:pt x="1731621" y="316649"/>
                </a:lnTo>
                <a:lnTo>
                  <a:pt x="52774" y="316649"/>
                </a:lnTo>
                <a:lnTo>
                  <a:pt x="40673" y="308286"/>
                </a:lnTo>
                <a:lnTo>
                  <a:pt x="19765" y="247085"/>
                </a:lnTo>
                <a:lnTo>
                  <a:pt x="11593" y="198048"/>
                </a:lnTo>
                <a:lnTo>
                  <a:pt x="5363" y="139255"/>
                </a:lnTo>
                <a:lnTo>
                  <a:pt x="1393" y="72605"/>
                </a:lnTo>
                <a:lnTo>
                  <a:pt x="0" y="0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09048" y="2632418"/>
            <a:ext cx="11614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CROSSOVER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4154" y="3523839"/>
            <a:ext cx="914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CHILD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04656" y="3544270"/>
            <a:ext cx="914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CHILD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4899" y="4125449"/>
            <a:ext cx="776541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Randomly select </a:t>
            </a:r>
            <a:r>
              <a:rPr sz="1400" b="1" dirty="0">
                <a:latin typeface="Arial"/>
                <a:cs typeface="Arial"/>
              </a:rPr>
              <a:t>two </a:t>
            </a:r>
            <a:r>
              <a:rPr sz="1400" b="1" spc="-5" dirty="0">
                <a:latin typeface="Arial"/>
                <a:cs typeface="Arial"/>
              </a:rPr>
              <a:t>Routes </a:t>
            </a:r>
            <a:r>
              <a:rPr sz="1400" b="1" dirty="0">
                <a:latin typeface="Arial"/>
                <a:cs typeface="Arial"/>
              </a:rPr>
              <a:t>from the </a:t>
            </a:r>
            <a:r>
              <a:rPr sz="1400" b="1" spc="-5" dirty="0">
                <a:latin typeface="Arial"/>
                <a:cs typeface="Arial"/>
              </a:rPr>
              <a:t>population generated after Tournament Selection and  Replacing </a:t>
            </a:r>
            <a:r>
              <a:rPr sz="1400" b="1" dirty="0">
                <a:latin typeface="Arial"/>
                <a:cs typeface="Arial"/>
              </a:rPr>
              <a:t>few </a:t>
            </a:r>
            <a:r>
              <a:rPr sz="1400" b="1" spc="-5" dirty="0">
                <a:latin typeface="Arial"/>
                <a:cs typeface="Arial"/>
              </a:rPr>
              <a:t>Nodes in </a:t>
            </a:r>
            <a:r>
              <a:rPr sz="1400" b="1" dirty="0">
                <a:latin typeface="Arial"/>
                <a:cs typeface="Arial"/>
              </a:rPr>
              <a:t>the </a:t>
            </a:r>
            <a:r>
              <a:rPr sz="1400" b="1" spc="-5" dirty="0">
                <a:latin typeface="Arial"/>
                <a:cs typeface="Arial"/>
              </a:rPr>
              <a:t>Parent Nodes and Creating </a:t>
            </a:r>
            <a:r>
              <a:rPr sz="1400" b="1" dirty="0">
                <a:latin typeface="Arial"/>
                <a:cs typeface="Arial"/>
              </a:rPr>
              <a:t>two </a:t>
            </a:r>
            <a:r>
              <a:rPr sz="1400" b="1" spc="-5" dirty="0">
                <a:latin typeface="Arial"/>
                <a:cs typeface="Arial"/>
              </a:rPr>
              <a:t>Child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Nodes.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00"/>
              </a:lnSpc>
            </a:pPr>
            <a:r>
              <a:rPr sz="1400" b="1" spc="-5" dirty="0">
                <a:latin typeface="Arial"/>
                <a:cs typeface="Arial"/>
              </a:rPr>
              <a:t>After </a:t>
            </a:r>
            <a:r>
              <a:rPr sz="1400" b="1" dirty="0">
                <a:latin typeface="Arial"/>
                <a:cs typeface="Arial"/>
              </a:rPr>
              <a:t>this, </a:t>
            </a:r>
            <a:r>
              <a:rPr sz="1400" b="1" spc="-5" dirty="0">
                <a:latin typeface="Arial"/>
                <a:cs typeface="Arial"/>
              </a:rPr>
              <a:t>Forward </a:t>
            </a:r>
            <a:r>
              <a:rPr sz="1400" b="1" dirty="0">
                <a:latin typeface="Arial"/>
                <a:cs typeface="Arial"/>
              </a:rPr>
              <a:t>the fittest </a:t>
            </a:r>
            <a:r>
              <a:rPr sz="1400" b="1" spc="-5" dirty="0">
                <a:latin typeface="Arial"/>
                <a:cs typeface="Arial"/>
              </a:rPr>
              <a:t>of </a:t>
            </a:r>
            <a:r>
              <a:rPr sz="1400" b="1" dirty="0">
                <a:latin typeface="Arial"/>
                <a:cs typeface="Arial"/>
              </a:rPr>
              <a:t>these </a:t>
            </a:r>
            <a:r>
              <a:rPr sz="1400" b="1" spc="-5" dirty="0">
                <a:latin typeface="Arial"/>
                <a:cs typeface="Arial"/>
              </a:rPr>
              <a:t>Four Routes </a:t>
            </a:r>
            <a:r>
              <a:rPr sz="1400" b="1" dirty="0">
                <a:latin typeface="Arial"/>
                <a:cs typeface="Arial"/>
              </a:rPr>
              <a:t>to </a:t>
            </a:r>
            <a:r>
              <a:rPr sz="1400" b="1" spc="-5" dirty="0">
                <a:latin typeface="Arial"/>
                <a:cs typeface="Arial"/>
              </a:rPr>
              <a:t>get </a:t>
            </a:r>
            <a:r>
              <a:rPr sz="1400" b="1" dirty="0">
                <a:latin typeface="Arial"/>
                <a:cs typeface="Arial"/>
              </a:rPr>
              <a:t>the </a:t>
            </a:r>
            <a:r>
              <a:rPr sz="1400" b="1" spc="-5" dirty="0">
                <a:latin typeface="Arial"/>
                <a:cs typeface="Arial"/>
              </a:rPr>
              <a:t>Fittest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Population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349" y="225607"/>
            <a:ext cx="4603115" cy="11150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algn="just">
              <a:lnSpc>
                <a:spcPts val="2850"/>
              </a:lnSpc>
              <a:spcBef>
                <a:spcPts val="219"/>
              </a:spcBef>
            </a:pPr>
            <a:r>
              <a:rPr sz="2400" spc="-5" dirty="0">
                <a:solidFill>
                  <a:srgbClr val="000000"/>
                </a:solidFill>
              </a:rPr>
              <a:t>Repeat </a:t>
            </a:r>
            <a:r>
              <a:rPr sz="2400" dirty="0">
                <a:solidFill>
                  <a:srgbClr val="000000"/>
                </a:solidFill>
              </a:rPr>
              <a:t>the </a:t>
            </a:r>
            <a:r>
              <a:rPr sz="2400" spc="-5" dirty="0">
                <a:solidFill>
                  <a:srgbClr val="000000"/>
                </a:solidFill>
              </a:rPr>
              <a:t>Crossover </a:t>
            </a:r>
            <a:r>
              <a:rPr sz="2400" dirty="0">
                <a:solidFill>
                  <a:srgbClr val="000000"/>
                </a:solidFill>
              </a:rPr>
              <a:t>for </a:t>
            </a:r>
            <a:r>
              <a:rPr sz="2400" spc="-5" dirty="0">
                <a:solidFill>
                  <a:srgbClr val="000000"/>
                </a:solidFill>
              </a:rPr>
              <a:t>many  iterations so </a:t>
            </a:r>
            <a:r>
              <a:rPr sz="2400" dirty="0">
                <a:solidFill>
                  <a:srgbClr val="000000"/>
                </a:solidFill>
              </a:rPr>
              <a:t>that </a:t>
            </a:r>
            <a:r>
              <a:rPr sz="2400" spc="-5" dirty="0">
                <a:solidFill>
                  <a:srgbClr val="000000"/>
                </a:solidFill>
              </a:rPr>
              <a:t>we get </a:t>
            </a:r>
            <a:r>
              <a:rPr sz="2400" dirty="0">
                <a:solidFill>
                  <a:srgbClr val="000000"/>
                </a:solidFill>
              </a:rPr>
              <a:t>a</a:t>
            </a:r>
            <a:r>
              <a:rPr sz="2400" spc="-10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Fitter  Population with every</a:t>
            </a:r>
            <a:r>
              <a:rPr sz="2400" spc="-4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step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5797825" y="395436"/>
            <a:ext cx="327660" cy="4505960"/>
            <a:chOff x="5797825" y="395436"/>
            <a:chExt cx="327660" cy="4505960"/>
          </a:xfrm>
        </p:grpSpPr>
        <p:sp>
          <p:nvSpPr>
            <p:cNvPr id="4" name="object 4"/>
            <p:cNvSpPr/>
            <p:nvPr/>
          </p:nvSpPr>
          <p:spPr>
            <a:xfrm>
              <a:off x="5802588" y="400199"/>
              <a:ext cx="318135" cy="4496435"/>
            </a:xfrm>
            <a:custGeom>
              <a:avLst/>
              <a:gdLst/>
              <a:ahLst/>
              <a:cxnLst/>
              <a:rect l="l" t="t" r="r" b="b"/>
              <a:pathLst>
                <a:path w="318135" h="4496435">
                  <a:moveTo>
                    <a:pt x="158849" y="4496090"/>
                  </a:moveTo>
                  <a:lnTo>
                    <a:pt x="0" y="4337241"/>
                  </a:lnTo>
                  <a:lnTo>
                    <a:pt x="79424" y="4337241"/>
                  </a:lnTo>
                  <a:lnTo>
                    <a:pt x="79424" y="0"/>
                  </a:lnTo>
                  <a:lnTo>
                    <a:pt x="238274" y="0"/>
                  </a:lnTo>
                  <a:lnTo>
                    <a:pt x="238274" y="4337241"/>
                  </a:lnTo>
                  <a:lnTo>
                    <a:pt x="317699" y="4337241"/>
                  </a:lnTo>
                  <a:lnTo>
                    <a:pt x="158849" y="449609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02588" y="400199"/>
              <a:ext cx="318135" cy="4496435"/>
            </a:xfrm>
            <a:custGeom>
              <a:avLst/>
              <a:gdLst/>
              <a:ahLst/>
              <a:cxnLst/>
              <a:rect l="l" t="t" r="r" b="b"/>
              <a:pathLst>
                <a:path w="318135" h="4496435">
                  <a:moveTo>
                    <a:pt x="0" y="4337241"/>
                  </a:moveTo>
                  <a:lnTo>
                    <a:pt x="79424" y="4337241"/>
                  </a:lnTo>
                  <a:lnTo>
                    <a:pt x="79424" y="0"/>
                  </a:lnTo>
                  <a:lnTo>
                    <a:pt x="238274" y="0"/>
                  </a:lnTo>
                  <a:lnTo>
                    <a:pt x="238274" y="4337241"/>
                  </a:lnTo>
                  <a:lnTo>
                    <a:pt x="317699" y="4337241"/>
                  </a:lnTo>
                  <a:lnTo>
                    <a:pt x="158849" y="4496090"/>
                  </a:lnTo>
                  <a:lnTo>
                    <a:pt x="0" y="4337241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327499" y="105637"/>
            <a:ext cx="2622550" cy="4932680"/>
            <a:chOff x="6327499" y="105637"/>
            <a:chExt cx="2622550" cy="4932680"/>
          </a:xfrm>
        </p:grpSpPr>
        <p:sp>
          <p:nvSpPr>
            <p:cNvPr id="7" name="object 7"/>
            <p:cNvSpPr/>
            <p:nvPr/>
          </p:nvSpPr>
          <p:spPr>
            <a:xfrm>
              <a:off x="6332262" y="110399"/>
              <a:ext cx="2613025" cy="4923155"/>
            </a:xfrm>
            <a:custGeom>
              <a:avLst/>
              <a:gdLst/>
              <a:ahLst/>
              <a:cxnLst/>
              <a:rect l="l" t="t" r="r" b="b"/>
              <a:pathLst>
                <a:path w="2613025" h="4923155">
                  <a:moveTo>
                    <a:pt x="0" y="0"/>
                  </a:moveTo>
                  <a:lnTo>
                    <a:pt x="2612994" y="0"/>
                  </a:lnTo>
                  <a:lnTo>
                    <a:pt x="2612994" y="4922690"/>
                  </a:lnTo>
                  <a:lnTo>
                    <a:pt x="0" y="492269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26187" y="288384"/>
              <a:ext cx="2225145" cy="46609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74566" y="1958856"/>
            <a:ext cx="2256155" cy="16808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Profit Converges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to  a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saturated value  giving us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route  with maximum</a:t>
            </a:r>
            <a:r>
              <a:rPr sz="1800"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profit  and constrained  distance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4722" y="4491428"/>
            <a:ext cx="58750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Route within </a:t>
            </a:r>
            <a:r>
              <a:rPr sz="1400" b="1" dirty="0">
                <a:latin typeface="Arial"/>
                <a:cs typeface="Arial"/>
              </a:rPr>
              <a:t>a </a:t>
            </a:r>
            <a:r>
              <a:rPr sz="1400" b="1" spc="-5" dirty="0">
                <a:latin typeface="Arial"/>
                <a:cs typeface="Arial"/>
              </a:rPr>
              <a:t>Cluster with maximum profit and constrained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distance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76132" y="2025581"/>
            <a:ext cx="134366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pc="-5" dirty="0"/>
              <a:t>Starting/Ending 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924" y="336661"/>
            <a:ext cx="2029648" cy="1551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95960" y="343856"/>
            <a:ext cx="2033054" cy="15421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7536" y="351534"/>
            <a:ext cx="2040738" cy="15598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14511" y="2723369"/>
            <a:ext cx="2121458" cy="16396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79760" y="342449"/>
            <a:ext cx="2036790" cy="15392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75284" y="2723376"/>
            <a:ext cx="2046332" cy="15641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9989" y="2721947"/>
            <a:ext cx="2025498" cy="15712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0943" y="2772819"/>
            <a:ext cx="2033054" cy="15221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13718" y="2193323"/>
            <a:ext cx="3778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Fittest Routes within every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Cluster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s://scontent.fdel29-1.fna.fbcdn.net/v/t1.15752-9/82546875_527884668071394_3324962117747998720_n.png?_nc_cat=107&amp;_nc_ohc=TPKBZed2efEAX_tzfQt&amp;_nc_ht=scontent.fdel29-1.fna&amp;oh=e94a07f2070b4421c3b67fb551adf0bc&amp;oe=5E94472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85750"/>
            <a:ext cx="1568450" cy="1505712"/>
          </a:xfrm>
          <a:prstGeom prst="rect">
            <a:avLst/>
          </a:prstGeom>
          <a:noFill/>
        </p:spPr>
      </p:pic>
      <p:pic>
        <p:nvPicPr>
          <p:cNvPr id="21508" name="Picture 4" descr="https://scontent.fdel29-1.fna.fbcdn.net/v/t1.15752-9/82258868_943959719335423_7811188134254739456_n.png?_nc_cat=106&amp;_nc_ohc=k83ASa0G3hQAX9WoZgR&amp;_nc_ht=scontent.fdel29-1.fna&amp;oh=1f13f392906299d9f81896aa17681b9f&amp;oe=5E8F5B8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647950"/>
            <a:ext cx="1568450" cy="1505712"/>
          </a:xfrm>
          <a:prstGeom prst="rect">
            <a:avLst/>
          </a:prstGeom>
          <a:noFill/>
        </p:spPr>
      </p:pic>
      <p:pic>
        <p:nvPicPr>
          <p:cNvPr id="5" name="Picture 2" descr="https://scontent.fdel29-1.fna.fbcdn.net/v/t1.15752-9/83143578_508264816472059_3183073204495187968_n.png?_nc_cat=111&amp;_nc_ohc=QO5q6ac_q4UAX8YU0ei&amp;_nc_ht=scontent.fdel29-1.fna&amp;oh=6bf53761a90568c28f65f479d2108ced&amp;oe=5ED7BC4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285750"/>
            <a:ext cx="1571625" cy="1508760"/>
          </a:xfrm>
          <a:prstGeom prst="rect">
            <a:avLst/>
          </a:prstGeom>
          <a:noFill/>
        </p:spPr>
      </p:pic>
      <p:pic>
        <p:nvPicPr>
          <p:cNvPr id="7" name="Picture 2" descr="https://scontent.fdel29-1.fna.fbcdn.net/v/t1.15752-9/82249036_164940208119689_132213279647858688_n.png?_nc_cat=110&amp;_nc_ohc=6qOYie0wtlMAX_uXeaV&amp;_nc_ht=scontent.fdel29-1.fna&amp;oh=afa5f2a528b13a315da9e9cffacd7ef1&amp;oe=5ED770C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2645320"/>
            <a:ext cx="1571625" cy="1508760"/>
          </a:xfrm>
          <a:prstGeom prst="rect">
            <a:avLst/>
          </a:prstGeom>
          <a:noFill/>
        </p:spPr>
      </p:pic>
      <p:pic>
        <p:nvPicPr>
          <p:cNvPr id="11" name="Picture 10" descr="https://scontent.fdel29-1.fna.fbcdn.net/v/t1.15752-9/83490391_173574807186074_329995698994937856_n.png?_nc_cat=104&amp;_nc_ohc=FPtsrrsLGY0AX9sq_zE&amp;_nc_ht=scontent.fdel29-1.fna&amp;oh=07882028810c98b49b1102d88c485999&amp;oe=5E93B4D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57400" y="285750"/>
            <a:ext cx="2089221" cy="2176272"/>
          </a:xfrm>
          <a:prstGeom prst="rect">
            <a:avLst/>
          </a:prstGeom>
          <a:noFill/>
        </p:spPr>
      </p:pic>
      <p:pic>
        <p:nvPicPr>
          <p:cNvPr id="12" name="Picture 6" descr="https://scontent.fdel29-1.fna.fbcdn.net/v/t1.15752-9/82590851_183557529370024_7185049380729126912_n.png?_nc_cat=102&amp;_nc_ohc=R5LtNULz4wIAX8_CigH&amp;_nc_ht=scontent.fdel29-1.fna&amp;oh=8dbc96fb13e51bdddeb81e4ddb0d74f9&amp;oe=5E9A845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26179" y="285750"/>
            <a:ext cx="2089221" cy="2176272"/>
          </a:xfrm>
          <a:prstGeom prst="rect">
            <a:avLst/>
          </a:prstGeom>
          <a:noFill/>
        </p:spPr>
      </p:pic>
      <p:pic>
        <p:nvPicPr>
          <p:cNvPr id="13" name="Picture 8" descr="https://scontent.fdel29-1.fna.fbcdn.net/v/t1.15752-9/82198811_155485219199847_8453033716325810176_n.png?_nc_cat=100&amp;_nc_ohc=LvBRMJ46j2MAX8Cy6d0&amp;_nc_ht=scontent.fdel29-1.fna&amp;oh=5605ccf223e297feaf9e2bc122fb8f88&amp;oe=5E92A81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826179" y="2645320"/>
            <a:ext cx="2089221" cy="2176272"/>
          </a:xfrm>
          <a:prstGeom prst="rect">
            <a:avLst/>
          </a:prstGeom>
          <a:noFill/>
        </p:spPr>
      </p:pic>
      <p:pic>
        <p:nvPicPr>
          <p:cNvPr id="14" name="Picture 6" descr="https://scontent.fdel29-1.fna.fbcdn.net/v/t1.15752-9/82556631_152660946169159_872225012193427456_n.png?_nc_cat=102&amp;_nc_ohc=C_pl2wDaAPkAX_KeuEE&amp;_nc_ht=scontent.fdel29-1.fna&amp;oh=9700ed3d6003d9ac0976a85f9edd0d32&amp;oe=5E9D010E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057400" y="2647950"/>
            <a:ext cx="2084832" cy="2171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2000" y="3924985"/>
            <a:ext cx="60278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Taxi rentals can prioritize the pickup of passengers based on potential profit</a:t>
            </a:r>
            <a:endParaRPr lang="en-US" sz="15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2114550"/>
            <a:ext cx="70139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Design of tourist trips to maximize the value of the visited attractions in a limited period</a:t>
            </a:r>
            <a:endParaRPr lang="en-US" sz="1500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3333750"/>
            <a:ext cx="80590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Identification of suppliers to visit to maximize the recovered claims with a limited number of auditors</a:t>
            </a:r>
            <a:endParaRPr lang="en-US" sz="1500" dirty="0"/>
          </a:p>
        </p:txBody>
      </p:sp>
      <p:sp>
        <p:nvSpPr>
          <p:cNvPr id="10" name="Rectangle 9"/>
          <p:cNvSpPr/>
          <p:nvPr/>
        </p:nvSpPr>
        <p:spPr>
          <a:xfrm>
            <a:off x="762000" y="1504950"/>
            <a:ext cx="310527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/>
              <a:t>Planning of the visits of a salesperson</a:t>
            </a:r>
            <a:endParaRPr lang="en-US" sz="1500" dirty="0"/>
          </a:p>
        </p:txBody>
      </p:sp>
      <p:sp>
        <p:nvSpPr>
          <p:cNvPr id="11" name="Rectangle 10"/>
          <p:cNvSpPr/>
          <p:nvPr/>
        </p:nvSpPr>
        <p:spPr>
          <a:xfrm>
            <a:off x="762000" y="2724150"/>
            <a:ext cx="8001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D</a:t>
            </a:r>
            <a:r>
              <a:rPr lang="en-US" sz="1500" dirty="0" smtClean="0"/>
              <a:t>elivery of home heating fuel, where the urgency of a customer request for fuel is treated as a score</a:t>
            </a:r>
            <a:endParaRPr lang="en-US" sz="1500" dirty="0"/>
          </a:p>
        </p:txBody>
      </p:sp>
      <p:sp>
        <p:nvSpPr>
          <p:cNvPr id="12" name="Rounded Rectangle 11"/>
          <p:cNvSpPr/>
          <p:nvPr/>
        </p:nvSpPr>
        <p:spPr>
          <a:xfrm>
            <a:off x="-304800" y="1428750"/>
            <a:ext cx="838200" cy="457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-304800" y="2038350"/>
            <a:ext cx="838200" cy="457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-304800" y="2647950"/>
            <a:ext cx="838200" cy="457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-304800" y="3257550"/>
            <a:ext cx="838200" cy="457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-304800" y="3867150"/>
            <a:ext cx="838200" cy="457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05000" y="514350"/>
            <a:ext cx="5542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-5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US" sz="2400" b="1" u="sng" spc="-5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PROBLEMS SOLVED / TARGET INDUSTRIES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543985"/>
            <a:ext cx="22485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 smtClean="0"/>
              <a:t>MapMyIndia</a:t>
            </a:r>
            <a:r>
              <a:rPr lang="en-US" sz="1500" dirty="0" smtClean="0"/>
              <a:t> API Adoption</a:t>
            </a: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733550"/>
            <a:ext cx="28055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Extent of Usability of the Solution</a:t>
            </a:r>
            <a:endParaRPr 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2952750"/>
            <a:ext cx="28463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Far Sighted Marketing Possibilities</a:t>
            </a:r>
            <a:endParaRPr lang="en-US" sz="1500" dirty="0"/>
          </a:p>
        </p:txBody>
      </p:sp>
      <p:sp>
        <p:nvSpPr>
          <p:cNvPr id="7" name="Rectangle 6"/>
          <p:cNvSpPr/>
          <p:nvPr/>
        </p:nvSpPr>
        <p:spPr>
          <a:xfrm>
            <a:off x="762000" y="1123950"/>
            <a:ext cx="266624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/>
              <a:t>Originality of Proposed Solution</a:t>
            </a:r>
            <a:endParaRPr lang="en-US" sz="1500" dirty="0"/>
          </a:p>
        </p:txBody>
      </p:sp>
      <p:sp>
        <p:nvSpPr>
          <p:cNvPr id="8" name="Rectangle 7"/>
          <p:cNvSpPr/>
          <p:nvPr/>
        </p:nvSpPr>
        <p:spPr>
          <a:xfrm>
            <a:off x="762000" y="2343150"/>
            <a:ext cx="31242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/>
              <a:t>Scalability of the Proposed Solution</a:t>
            </a:r>
            <a:endParaRPr lang="en-US" sz="1500" dirty="0"/>
          </a:p>
        </p:txBody>
      </p:sp>
      <p:sp>
        <p:nvSpPr>
          <p:cNvPr id="9" name="Rounded Rectangle 8"/>
          <p:cNvSpPr/>
          <p:nvPr/>
        </p:nvSpPr>
        <p:spPr>
          <a:xfrm>
            <a:off x="-304800" y="1047750"/>
            <a:ext cx="838200" cy="457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-304800" y="1657350"/>
            <a:ext cx="838200" cy="457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-304800" y="2266950"/>
            <a:ext cx="838200" cy="457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-304800" y="2876550"/>
            <a:ext cx="838200" cy="457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-304800" y="3486150"/>
            <a:ext cx="838200" cy="457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static.thenounproject.com/png/1142458-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047750"/>
            <a:ext cx="2667000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038350"/>
            <a:ext cx="1905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 smtClean="0"/>
              <a:t>Still Map Image API</a:t>
            </a:r>
            <a:endParaRPr lang="en-US" sz="1500" b="1" dirty="0"/>
          </a:p>
        </p:txBody>
      </p:sp>
      <p:sp>
        <p:nvSpPr>
          <p:cNvPr id="5" name="Rectangle 4"/>
          <p:cNvSpPr/>
          <p:nvPr/>
        </p:nvSpPr>
        <p:spPr>
          <a:xfrm>
            <a:off x="304800" y="209550"/>
            <a:ext cx="23622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 smtClean="0"/>
              <a:t>Driving Distance Matrix API</a:t>
            </a:r>
            <a:endParaRPr lang="en-US" sz="1500" b="1" dirty="0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14350"/>
            <a:ext cx="4227196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 descr="https://scontent.fdel29-1.fna.fbcdn.net/v/t1.15752-9/82546875_527884668071394_3324962117747998720_n.png?_nc_cat=107&amp;_nc_ohc=TPKBZed2efEAX_tzfQt&amp;_nc_ht=scontent.fdel29-1.fna&amp;oh=e94a07f2070b4421c3b67fb551adf0bc&amp;oe=5E94472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5450" y="2343150"/>
            <a:ext cx="2851150" cy="2737104"/>
          </a:xfrm>
          <a:prstGeom prst="rect">
            <a:avLst/>
          </a:prstGeom>
          <a:noFill/>
        </p:spPr>
      </p:pic>
      <p:pic>
        <p:nvPicPr>
          <p:cNvPr id="19461" name="Picture 5" descr="https://scontent.fdel29-1.fna.fbcdn.net/v/t1.15752-9/83723461_285830955709589_3643102886667223040_n.png?_nc_cat=104&amp;_nc_ohc=sPuvZpzT7G0AX_s3QpR&amp;_nc_ht=scontent.fdel29-1.fna&amp;oh=3158e52b74d964c097d1e3c1e1d1230f&amp;oe=5E99728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939172"/>
            <a:ext cx="2953512" cy="4147178"/>
          </a:xfrm>
          <a:prstGeom prst="rect">
            <a:avLst/>
          </a:prstGeom>
          <a:noFill/>
        </p:spPr>
      </p:pic>
      <p:grpSp>
        <p:nvGrpSpPr>
          <p:cNvPr id="12" name="Group 11"/>
          <p:cNvGrpSpPr/>
          <p:nvPr/>
        </p:nvGrpSpPr>
        <p:grpSpPr>
          <a:xfrm>
            <a:off x="5334000" y="188952"/>
            <a:ext cx="3124200" cy="574596"/>
            <a:chOff x="152400" y="3998952"/>
            <a:chExt cx="3124200" cy="574596"/>
          </a:xfrm>
        </p:grpSpPr>
        <p:sp>
          <p:nvSpPr>
            <p:cNvPr id="6" name="Rectangle 5"/>
            <p:cNvSpPr/>
            <p:nvPr/>
          </p:nvSpPr>
          <p:spPr>
            <a:xfrm>
              <a:off x="152400" y="4019550"/>
              <a:ext cx="160020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/>
                <a:t>Travelled Route Image API</a:t>
              </a:r>
              <a:endParaRPr lang="en-US" sz="15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62200" y="3998952"/>
              <a:ext cx="91440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 smtClean="0"/>
                <a:t>Snap to Road API</a:t>
              </a:r>
              <a:endParaRPr lang="en-US" sz="1500" b="1" dirty="0"/>
            </a:p>
          </p:txBody>
        </p:sp>
        <p:sp>
          <p:nvSpPr>
            <p:cNvPr id="11" name="Cross 10"/>
            <p:cNvSpPr/>
            <p:nvPr/>
          </p:nvSpPr>
          <p:spPr>
            <a:xfrm>
              <a:off x="1676400" y="4095750"/>
              <a:ext cx="457200" cy="457200"/>
            </a:xfrm>
            <a:prstGeom prst="plus">
              <a:avLst>
                <a:gd name="adj" fmla="val 4285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Frame 12"/>
          <p:cNvSpPr/>
          <p:nvPr/>
        </p:nvSpPr>
        <p:spPr>
          <a:xfrm>
            <a:off x="304800" y="2038350"/>
            <a:ext cx="1828800" cy="304800"/>
          </a:xfrm>
          <a:prstGeom prst="frame">
            <a:avLst>
              <a:gd name="adj1" fmla="val 678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304800" y="209550"/>
            <a:ext cx="2362200" cy="304800"/>
          </a:xfrm>
          <a:prstGeom prst="frame">
            <a:avLst>
              <a:gd name="adj1" fmla="val 678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5410200" y="152400"/>
            <a:ext cx="3124200" cy="742950"/>
          </a:xfrm>
          <a:prstGeom prst="frame">
            <a:avLst>
              <a:gd name="adj1" fmla="val 385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895350"/>
            <a:ext cx="4004945" cy="75311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054735">
              <a:lnSpc>
                <a:spcPct val="100000"/>
              </a:lnSpc>
              <a:spcBef>
                <a:spcPts val="490"/>
              </a:spcBef>
            </a:pPr>
            <a:r>
              <a:rPr lang="en-US" sz="2400" spc="-5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</a:t>
            </a:r>
            <a:r>
              <a:rPr sz="2400" u="sng" spc="-5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FITNESS</a:t>
            </a:r>
            <a:r>
              <a:rPr sz="2400" spc="-2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endParaRPr sz="2400"/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800" b="0" spc="-5" dirty="0">
                <a:solidFill>
                  <a:srgbClr val="000000"/>
                </a:solidFill>
                <a:latin typeface="Arial"/>
                <a:cs typeface="Arial"/>
              </a:rPr>
              <a:t>Total Profit while travelling in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800" b="0" spc="-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route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8999" y="2571744"/>
            <a:ext cx="8545195" cy="1621790"/>
          </a:xfrm>
          <a:custGeom>
            <a:avLst/>
            <a:gdLst/>
            <a:ahLst/>
            <a:cxnLst/>
            <a:rect l="l" t="t" r="r" b="b"/>
            <a:pathLst>
              <a:path w="8545195" h="1621789">
                <a:moveTo>
                  <a:pt x="0" y="0"/>
                </a:moveTo>
                <a:lnTo>
                  <a:pt x="8544882" y="0"/>
                </a:lnTo>
                <a:lnTo>
                  <a:pt x="8544882" y="1621196"/>
                </a:lnTo>
                <a:lnTo>
                  <a:pt x="0" y="1621196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3536" y="3138696"/>
            <a:ext cx="1558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FITNESS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6159" y="3050495"/>
            <a:ext cx="230822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R="5080">
              <a:lnSpc>
                <a:spcPct val="100699"/>
              </a:lnSpc>
              <a:spcBef>
                <a:spcPts val="85"/>
              </a:spcBef>
            </a:pPr>
            <a:r>
              <a:rPr sz="1800" b="1" spc="-5" dirty="0">
                <a:latin typeface="Arial"/>
                <a:cs typeface="Arial"/>
              </a:rPr>
              <a:t>PROFIT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COLLECTED  AT EACH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STORE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92799" y="3059372"/>
            <a:ext cx="2981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2*(DISTANCE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TRAVELLED)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80707" y="2854219"/>
            <a:ext cx="6316345" cy="1085850"/>
            <a:chOff x="2280707" y="2854219"/>
            <a:chExt cx="6316345" cy="1085850"/>
          </a:xfrm>
        </p:grpSpPr>
        <p:sp>
          <p:nvSpPr>
            <p:cNvPr id="8" name="object 8"/>
            <p:cNvSpPr/>
            <p:nvPr/>
          </p:nvSpPr>
          <p:spPr>
            <a:xfrm>
              <a:off x="4959814" y="3351518"/>
              <a:ext cx="341630" cy="59055"/>
            </a:xfrm>
            <a:custGeom>
              <a:avLst/>
              <a:gdLst/>
              <a:ahLst/>
              <a:cxnLst/>
              <a:rect l="l" t="t" r="r" b="b"/>
              <a:pathLst>
                <a:path w="341629" h="59054">
                  <a:moveTo>
                    <a:pt x="341399" y="58799"/>
                  </a:moveTo>
                  <a:lnTo>
                    <a:pt x="0" y="58799"/>
                  </a:lnTo>
                  <a:lnTo>
                    <a:pt x="0" y="0"/>
                  </a:lnTo>
                  <a:lnTo>
                    <a:pt x="341399" y="0"/>
                  </a:lnTo>
                  <a:lnTo>
                    <a:pt x="341399" y="587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59814" y="3351518"/>
              <a:ext cx="341630" cy="59055"/>
            </a:xfrm>
            <a:custGeom>
              <a:avLst/>
              <a:gdLst/>
              <a:ahLst/>
              <a:cxnLst/>
              <a:rect l="l" t="t" r="r" b="b"/>
              <a:pathLst>
                <a:path w="341629" h="59054">
                  <a:moveTo>
                    <a:pt x="0" y="0"/>
                  </a:moveTo>
                  <a:lnTo>
                    <a:pt x="341399" y="0"/>
                  </a:lnTo>
                  <a:lnTo>
                    <a:pt x="341399" y="58799"/>
                  </a:lnTo>
                  <a:lnTo>
                    <a:pt x="0" y="58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9757" y="2873269"/>
              <a:ext cx="6278245" cy="1047750"/>
            </a:xfrm>
            <a:custGeom>
              <a:avLst/>
              <a:gdLst/>
              <a:ahLst/>
              <a:cxnLst/>
              <a:rect l="l" t="t" r="r" b="b"/>
              <a:pathLst>
                <a:path w="6278245" h="1047750">
                  <a:moveTo>
                    <a:pt x="200099" y="1047597"/>
                  </a:moveTo>
                  <a:lnTo>
                    <a:pt x="122211" y="1046286"/>
                  </a:lnTo>
                  <a:lnTo>
                    <a:pt x="58607" y="1042710"/>
                  </a:lnTo>
                  <a:lnTo>
                    <a:pt x="15724" y="1037409"/>
                  </a:lnTo>
                  <a:lnTo>
                    <a:pt x="0" y="1030922"/>
                  </a:lnTo>
                  <a:lnTo>
                    <a:pt x="0" y="16674"/>
                  </a:lnTo>
                  <a:lnTo>
                    <a:pt x="58607" y="4874"/>
                  </a:lnTo>
                  <a:lnTo>
                    <a:pt x="123525" y="1265"/>
                  </a:lnTo>
                  <a:lnTo>
                    <a:pt x="160879" y="322"/>
                  </a:lnTo>
                  <a:lnTo>
                    <a:pt x="200099" y="0"/>
                  </a:lnTo>
                </a:path>
                <a:path w="6278245" h="1047750">
                  <a:moveTo>
                    <a:pt x="3307405" y="1047597"/>
                  </a:moveTo>
                  <a:lnTo>
                    <a:pt x="3229523" y="1046286"/>
                  </a:lnTo>
                  <a:lnTo>
                    <a:pt x="3165918" y="1042710"/>
                  </a:lnTo>
                  <a:lnTo>
                    <a:pt x="3123032" y="1037409"/>
                  </a:lnTo>
                  <a:lnTo>
                    <a:pt x="3107306" y="1030922"/>
                  </a:lnTo>
                  <a:lnTo>
                    <a:pt x="3107306" y="16674"/>
                  </a:lnTo>
                  <a:lnTo>
                    <a:pt x="3165931" y="4874"/>
                  </a:lnTo>
                  <a:lnTo>
                    <a:pt x="3230846" y="1265"/>
                  </a:lnTo>
                  <a:lnTo>
                    <a:pt x="3268196" y="322"/>
                  </a:lnTo>
                  <a:lnTo>
                    <a:pt x="3307405" y="0"/>
                  </a:lnTo>
                </a:path>
                <a:path w="6278245" h="1047750">
                  <a:moveTo>
                    <a:pt x="2371007" y="1047597"/>
                  </a:moveTo>
                  <a:lnTo>
                    <a:pt x="2448904" y="1046286"/>
                  </a:lnTo>
                  <a:lnTo>
                    <a:pt x="2512516" y="1042710"/>
                  </a:lnTo>
                  <a:lnTo>
                    <a:pt x="2555405" y="1037409"/>
                  </a:lnTo>
                  <a:lnTo>
                    <a:pt x="2571132" y="1030922"/>
                  </a:lnTo>
                  <a:lnTo>
                    <a:pt x="2571132" y="16674"/>
                  </a:lnTo>
                  <a:lnTo>
                    <a:pt x="2512507" y="4874"/>
                  </a:lnTo>
                  <a:lnTo>
                    <a:pt x="2447588" y="1265"/>
                  </a:lnTo>
                  <a:lnTo>
                    <a:pt x="2410231" y="322"/>
                  </a:lnTo>
                  <a:lnTo>
                    <a:pt x="2371007" y="0"/>
                  </a:lnTo>
                </a:path>
                <a:path w="6278245" h="1047750">
                  <a:moveTo>
                    <a:pt x="6077925" y="1047597"/>
                  </a:moveTo>
                  <a:lnTo>
                    <a:pt x="6155822" y="1046286"/>
                  </a:lnTo>
                  <a:lnTo>
                    <a:pt x="6219434" y="1042710"/>
                  </a:lnTo>
                  <a:lnTo>
                    <a:pt x="6262322" y="1037409"/>
                  </a:lnTo>
                  <a:lnTo>
                    <a:pt x="6278049" y="1030922"/>
                  </a:lnTo>
                  <a:lnTo>
                    <a:pt x="6278049" y="16674"/>
                  </a:lnTo>
                  <a:lnTo>
                    <a:pt x="6219424" y="4874"/>
                  </a:lnTo>
                  <a:lnTo>
                    <a:pt x="6154506" y="1265"/>
                  </a:lnTo>
                  <a:lnTo>
                    <a:pt x="6117148" y="322"/>
                  </a:lnTo>
                  <a:lnTo>
                    <a:pt x="6077925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285792" y="4562056"/>
            <a:ext cx="6488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Arial"/>
                <a:cs typeface="Arial"/>
              </a:rPr>
              <a:t>Note </a:t>
            </a:r>
            <a:r>
              <a:rPr sz="1400" i="1" dirty="0">
                <a:latin typeface="Arial"/>
                <a:cs typeface="Arial"/>
              </a:rPr>
              <a:t>- </a:t>
            </a:r>
            <a:r>
              <a:rPr sz="1400" i="1" spc="-5" dirty="0">
                <a:latin typeface="Arial"/>
                <a:cs typeface="Arial"/>
              </a:rPr>
              <a:t>2*Distance travelled is </a:t>
            </a:r>
            <a:r>
              <a:rPr sz="1400" i="1" dirty="0">
                <a:latin typeface="Arial"/>
                <a:cs typeface="Arial"/>
              </a:rPr>
              <a:t>subtracted </a:t>
            </a:r>
            <a:r>
              <a:rPr sz="1400" i="1" spc="-5" dirty="0">
                <a:latin typeface="Arial"/>
                <a:cs typeface="Arial"/>
              </a:rPr>
              <a:t>in order to </a:t>
            </a:r>
            <a:r>
              <a:rPr sz="1400" i="1" dirty="0">
                <a:latin typeface="Arial"/>
                <a:cs typeface="Arial"/>
              </a:rPr>
              <a:t>compensate </a:t>
            </a:r>
            <a:r>
              <a:rPr sz="1400" i="1" spc="-5" dirty="0">
                <a:latin typeface="Arial"/>
                <a:cs typeface="Arial"/>
              </a:rPr>
              <a:t>the travelling</a:t>
            </a:r>
            <a:r>
              <a:rPr sz="1400" i="1" spc="-7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cost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09770" y="847723"/>
            <a:ext cx="5124439" cy="3352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67900" y="4432582"/>
            <a:ext cx="60579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Latitudes and Longitudes of 130 Petrol Pumps in and around New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Delhi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2145" y="814373"/>
            <a:ext cx="5095864" cy="34289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349" y="348387"/>
            <a:ext cx="315404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Number of Clusters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-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Customer  Generally number of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clusters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is equal to  number of</a:t>
            </a:r>
            <a:r>
              <a:rPr b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salesmen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61871" y="4395006"/>
            <a:ext cx="63760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" dirty="0" err="1" smtClean="0">
                <a:latin typeface="Arial"/>
                <a:cs typeface="Arial"/>
              </a:rPr>
              <a:t>DBScan</a:t>
            </a:r>
            <a:r>
              <a:rPr sz="1400" b="1" spc="-5" smtClean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Clustering </a:t>
            </a:r>
            <a:r>
              <a:rPr sz="1400" b="1" dirty="0">
                <a:latin typeface="Arial"/>
                <a:cs typeface="Arial"/>
              </a:rPr>
              <a:t>to </a:t>
            </a:r>
            <a:r>
              <a:rPr sz="1400" b="1" spc="-5" dirty="0">
                <a:latin typeface="Arial"/>
                <a:cs typeface="Arial"/>
              </a:rPr>
              <a:t>divide </a:t>
            </a:r>
            <a:r>
              <a:rPr sz="1400" b="1" dirty="0">
                <a:latin typeface="Arial"/>
                <a:cs typeface="Arial"/>
              </a:rPr>
              <a:t>the </a:t>
            </a:r>
            <a:r>
              <a:rPr sz="1400" b="1" spc="-5" dirty="0">
                <a:latin typeface="Arial"/>
                <a:cs typeface="Arial"/>
              </a:rPr>
              <a:t>Latitudes and Longitudes </a:t>
            </a:r>
            <a:r>
              <a:rPr sz="1400" b="1" spc="-5">
                <a:latin typeface="Arial"/>
                <a:cs typeface="Arial"/>
              </a:rPr>
              <a:t>into </a:t>
            </a:r>
            <a:r>
              <a:rPr lang="en-US" sz="1400" b="1" spc="-5" dirty="0" smtClean="0">
                <a:latin typeface="Arial"/>
                <a:cs typeface="Arial"/>
              </a:rPr>
              <a:t>‘N’</a:t>
            </a:r>
            <a:r>
              <a:rPr sz="1400" b="1" spc="-75" smtClean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Clusters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96553" y="2496332"/>
            <a:ext cx="2865120" cy="151130"/>
            <a:chOff x="4496553" y="2496332"/>
            <a:chExt cx="2865120" cy="151130"/>
          </a:xfrm>
        </p:grpSpPr>
        <p:sp>
          <p:nvSpPr>
            <p:cNvPr id="6" name="object 6"/>
            <p:cNvSpPr/>
            <p:nvPr/>
          </p:nvSpPr>
          <p:spPr>
            <a:xfrm>
              <a:off x="4496553" y="2496332"/>
              <a:ext cx="150824" cy="1508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96215" y="2542344"/>
              <a:ext cx="2660650" cy="59055"/>
            </a:xfrm>
            <a:custGeom>
              <a:avLst/>
              <a:gdLst/>
              <a:ahLst/>
              <a:cxnLst/>
              <a:rect l="l" t="t" r="r" b="b"/>
              <a:pathLst>
                <a:path w="2660650" h="59055">
                  <a:moveTo>
                    <a:pt x="2630694" y="58799"/>
                  </a:moveTo>
                  <a:lnTo>
                    <a:pt x="2630694" y="44099"/>
                  </a:lnTo>
                  <a:lnTo>
                    <a:pt x="0" y="44099"/>
                  </a:lnTo>
                  <a:lnTo>
                    <a:pt x="0" y="14699"/>
                  </a:lnTo>
                  <a:lnTo>
                    <a:pt x="2630694" y="14699"/>
                  </a:lnTo>
                  <a:lnTo>
                    <a:pt x="2630694" y="0"/>
                  </a:lnTo>
                  <a:lnTo>
                    <a:pt x="2660094" y="29399"/>
                  </a:lnTo>
                  <a:lnTo>
                    <a:pt x="2630694" y="587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96215" y="2542344"/>
              <a:ext cx="2660650" cy="59055"/>
            </a:xfrm>
            <a:custGeom>
              <a:avLst/>
              <a:gdLst/>
              <a:ahLst/>
              <a:cxnLst/>
              <a:rect l="l" t="t" r="r" b="b"/>
              <a:pathLst>
                <a:path w="2660650" h="59055">
                  <a:moveTo>
                    <a:pt x="0" y="14699"/>
                  </a:moveTo>
                  <a:lnTo>
                    <a:pt x="2630694" y="14699"/>
                  </a:lnTo>
                  <a:lnTo>
                    <a:pt x="2630694" y="0"/>
                  </a:lnTo>
                  <a:lnTo>
                    <a:pt x="2660094" y="29399"/>
                  </a:lnTo>
                  <a:lnTo>
                    <a:pt x="2630694" y="58799"/>
                  </a:lnTo>
                  <a:lnTo>
                    <a:pt x="2630694" y="44099"/>
                  </a:lnTo>
                  <a:lnTo>
                    <a:pt x="0" y="44099"/>
                  </a:lnTo>
                  <a:lnTo>
                    <a:pt x="0" y="14699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482936" y="1890260"/>
            <a:ext cx="1388110" cy="153548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Starting Point 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Every Salesman  begins from this  point and at the  end of day has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  </a:t>
            </a:r>
            <a:r>
              <a:rPr sz="1400" dirty="0">
                <a:latin typeface="Arial"/>
                <a:cs typeface="Arial"/>
              </a:rPr>
              <a:t>return </a:t>
            </a:r>
            <a:r>
              <a:rPr sz="1400" spc="-5" dirty="0">
                <a:latin typeface="Arial"/>
                <a:cs typeface="Arial"/>
              </a:rPr>
              <a:t>back to  this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point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cus generated beats for a sample data set"/>
          <p:cNvPicPr>
            <a:picLocks noChangeAspect="1" noChangeArrowheads="1"/>
          </p:cNvPicPr>
          <p:nvPr/>
        </p:nvPicPr>
        <p:blipFill>
          <a:blip r:embed="rId2"/>
          <a:srcRect b="6700"/>
          <a:stretch>
            <a:fillRect/>
          </a:stretch>
        </p:blipFill>
        <p:spPr bwMode="auto">
          <a:xfrm>
            <a:off x="1295400" y="742950"/>
            <a:ext cx="6653530" cy="35814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124200" y="361950"/>
            <a:ext cx="3253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spc="-5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CLUSTER OPTIMIZATION</a:t>
            </a:r>
            <a:endParaRPr lang="en-US" sz="2400" b="1" dirty="0"/>
          </a:p>
        </p:txBody>
      </p:sp>
      <p:sp>
        <p:nvSpPr>
          <p:cNvPr id="4" name="object 3"/>
          <p:cNvSpPr txBox="1">
            <a:spLocks/>
          </p:cNvSpPr>
          <p:nvPr/>
        </p:nvSpPr>
        <p:spPr>
          <a:xfrm>
            <a:off x="1447800" y="4400550"/>
            <a:ext cx="6400800" cy="241092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lvl="0" indent="0" defTabSz="914400" eaLnBrk="1" fontAlgn="auto" latinLnBrk="0" hangingPunct="1">
              <a:lnSpc>
                <a:spcPts val="1650"/>
              </a:lnSpc>
              <a:spcBef>
                <a:spcPts val="1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</a:rPr>
              <a:t>Silhouette</a:t>
            </a:r>
            <a:r>
              <a:rPr kumimoji="0" lang="en-US" sz="1600" b="0" i="0" u="none" strike="noStrike" kern="0" cap="none" spc="-5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</a:rPr>
              <a:t> Method and Rounding of Cluster Edges to reduce cluster overlap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6184" y="797323"/>
            <a:ext cx="6191600" cy="354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4973" y="4462821"/>
            <a:ext cx="7924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Taking any Random Cluster </a:t>
            </a:r>
            <a:r>
              <a:rPr sz="2400" b="1" dirty="0">
                <a:latin typeface="Arial"/>
                <a:cs typeface="Arial"/>
              </a:rPr>
              <a:t>to </a:t>
            </a:r>
            <a:r>
              <a:rPr sz="2400" b="1" spc="-5" dirty="0">
                <a:latin typeface="Arial"/>
                <a:cs typeface="Arial"/>
              </a:rPr>
              <a:t>start with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Algorithm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91</TotalTime>
  <Words>451</Words>
  <Application>Microsoft Office PowerPoint</Application>
  <PresentationFormat>On-screen Show (16:9)</PresentationFormat>
  <Paragraphs>60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  FITNESS  Total Profit while travelling in a route</vt:lpstr>
      <vt:lpstr>Slide 6</vt:lpstr>
      <vt:lpstr>Number of Clusters - Customer  Generally number of clusters is equal to  number of salesmen</vt:lpstr>
      <vt:lpstr>Slide 8</vt:lpstr>
      <vt:lpstr>Slide 9</vt:lpstr>
      <vt:lpstr>POPULATION GENERATION(Not necessarily gives the fittest population)</vt:lpstr>
      <vt:lpstr>TOURNAMENT SELECTION</vt:lpstr>
      <vt:lpstr>CROSSOVER</vt:lpstr>
      <vt:lpstr>Repeat the Crossover for many  iterations so that we get a Fitter  Population with every step</vt:lpstr>
      <vt:lpstr>Starting/Ending  Point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Lenovo</cp:lastModifiedBy>
  <cp:revision>11</cp:revision>
  <dcterms:created xsi:type="dcterms:W3CDTF">2020-01-18T03:17:48Z</dcterms:created>
  <dcterms:modified xsi:type="dcterms:W3CDTF">2020-01-18T04:45:43Z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2020-01-18T00:00:00Z</vt:filetime>
  </property>
</Properties>
</file>