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1"/>
  </p:notesMasterIdLst>
  <p:sldIdLst>
    <p:sldId id="256" r:id="rId2"/>
    <p:sldId id="262" r:id="rId3"/>
    <p:sldId id="258" r:id="rId4"/>
    <p:sldId id="261" r:id="rId5"/>
    <p:sldId id="265" r:id="rId6"/>
    <p:sldId id="259" r:id="rId7"/>
    <p:sldId id="260"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9E9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782"/>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FBD09-8E43-2449-8299-0E9D313F0923}"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FBB88BF1-1CD6-7C4A-9895-9A888F860981}">
      <dgm:prSet phldrT="[Text]" custT="1"/>
      <dgm:spPr/>
      <dgm:t>
        <a:bodyPr/>
        <a:lstStyle/>
        <a:p>
          <a:pPr>
            <a:buClr>
              <a:schemeClr val="tx1"/>
            </a:buClr>
            <a:buFont typeface="+mj-lt"/>
            <a:buAutoNum type="arabicPeriod"/>
          </a:pPr>
          <a:r>
            <a:rPr lang="en-US" sz="2000" dirty="0"/>
            <a:t>Aim</a:t>
          </a:r>
        </a:p>
      </dgm:t>
    </dgm:pt>
    <dgm:pt modelId="{2C67556A-117B-934A-B453-134C70824AD3}" type="parTrans" cxnId="{9E01CB15-4A94-5C4E-AE67-8989425D233E}">
      <dgm:prSet/>
      <dgm:spPr/>
      <dgm:t>
        <a:bodyPr/>
        <a:lstStyle/>
        <a:p>
          <a:endParaRPr lang="en-US"/>
        </a:p>
      </dgm:t>
    </dgm:pt>
    <dgm:pt modelId="{36B91417-EE80-F04F-971A-B9A7BC0E2AE6}" type="sibTrans" cxnId="{9E01CB15-4A94-5C4E-AE67-8989425D233E}">
      <dgm:prSet/>
      <dgm:spPr/>
      <dgm:t>
        <a:bodyPr/>
        <a:lstStyle/>
        <a:p>
          <a:endParaRPr lang="en-US"/>
        </a:p>
      </dgm:t>
    </dgm:pt>
    <dgm:pt modelId="{08B4F2A0-98C8-4F41-B025-175DE6CF8F65}">
      <dgm:prSet custT="1"/>
      <dgm:spPr/>
      <dgm:t>
        <a:bodyPr/>
        <a:lstStyle/>
        <a:p>
          <a:pPr>
            <a:buFont typeface="Arial" panose="020B0604020202020204" pitchFamily="34" charset="0"/>
            <a:buNone/>
          </a:pPr>
          <a:r>
            <a:rPr lang="en-ZA" sz="1600" dirty="0"/>
            <a:t>To develop an optimization routine for a consumer debt portfolio through Mean-</a:t>
          </a:r>
          <a:r>
            <a:rPr lang="en-ZA" sz="1600" dirty="0" err="1"/>
            <a:t>VaR</a:t>
          </a:r>
          <a:r>
            <a:rPr lang="en-ZA" sz="1600" dirty="0"/>
            <a:t> portfolio optimization</a:t>
          </a:r>
        </a:p>
      </dgm:t>
    </dgm:pt>
    <dgm:pt modelId="{00A3395A-E20D-9849-BC57-D49D9B11777A}" type="parTrans" cxnId="{A9A55417-8C85-5148-BC54-2561FBF130CC}">
      <dgm:prSet/>
      <dgm:spPr/>
      <dgm:t>
        <a:bodyPr/>
        <a:lstStyle/>
        <a:p>
          <a:endParaRPr lang="en-US"/>
        </a:p>
      </dgm:t>
    </dgm:pt>
    <dgm:pt modelId="{35E154C0-E8B3-3E4E-ABD9-EB155B182FF8}" type="sibTrans" cxnId="{A9A55417-8C85-5148-BC54-2561FBF130CC}">
      <dgm:prSet/>
      <dgm:spPr/>
      <dgm:t>
        <a:bodyPr/>
        <a:lstStyle/>
        <a:p>
          <a:endParaRPr lang="en-US"/>
        </a:p>
      </dgm:t>
    </dgm:pt>
    <dgm:pt modelId="{85678863-B8F0-3C41-A204-6CF87C8825E2}">
      <dgm:prSet custT="1"/>
      <dgm:spPr/>
      <dgm:t>
        <a:bodyPr/>
        <a:lstStyle/>
        <a:p>
          <a:r>
            <a:rPr lang="en-US" sz="2000" dirty="0"/>
            <a:t>PD Model Assumptions</a:t>
          </a:r>
          <a:endParaRPr lang="en-US" sz="3000" dirty="0"/>
        </a:p>
      </dgm:t>
    </dgm:pt>
    <dgm:pt modelId="{E63F646C-8673-8249-B0E3-6EE302A13286}" type="parTrans" cxnId="{E5A7BC4E-D2D2-CF44-B989-0AF476DBD5B8}">
      <dgm:prSet/>
      <dgm:spPr/>
      <dgm:t>
        <a:bodyPr/>
        <a:lstStyle/>
        <a:p>
          <a:endParaRPr lang="en-US"/>
        </a:p>
      </dgm:t>
    </dgm:pt>
    <dgm:pt modelId="{D560FD3F-4444-624A-94FC-AAB07B88A551}" type="sibTrans" cxnId="{E5A7BC4E-D2D2-CF44-B989-0AF476DBD5B8}">
      <dgm:prSet/>
      <dgm:spPr/>
      <dgm:t>
        <a:bodyPr/>
        <a:lstStyle/>
        <a:p>
          <a:endParaRPr lang="en-US"/>
        </a:p>
      </dgm:t>
    </dgm:pt>
    <dgm:pt modelId="{B6F7C0D6-444C-1949-ABEF-52DA88D3C087}">
      <dgm:prSet custT="1"/>
      <dgm:spPr/>
      <dgm:t>
        <a:bodyPr/>
        <a:lstStyle/>
        <a:p>
          <a:r>
            <a:rPr lang="en-ZA" sz="2000" dirty="0"/>
            <a:t>Data</a:t>
          </a:r>
          <a:endParaRPr lang="en-ZA" sz="5500" dirty="0"/>
        </a:p>
      </dgm:t>
    </dgm:pt>
    <dgm:pt modelId="{789D22D8-2A0D-F84F-9CA3-ECFFD2AA1F3A}" type="parTrans" cxnId="{0CCBBE08-C20B-4F49-B8E4-0DA4D4106E18}">
      <dgm:prSet/>
      <dgm:spPr/>
      <dgm:t>
        <a:bodyPr/>
        <a:lstStyle/>
        <a:p>
          <a:endParaRPr lang="en-US"/>
        </a:p>
      </dgm:t>
    </dgm:pt>
    <dgm:pt modelId="{A58800FE-CAD1-F84D-9836-C85F65C4AC85}" type="sibTrans" cxnId="{0CCBBE08-C20B-4F49-B8E4-0DA4D4106E18}">
      <dgm:prSet/>
      <dgm:spPr/>
      <dgm:t>
        <a:bodyPr/>
        <a:lstStyle/>
        <a:p>
          <a:endParaRPr lang="en-US"/>
        </a:p>
      </dgm:t>
    </dgm:pt>
    <dgm:pt modelId="{DBB5CEBD-2DAF-A84B-9AEB-4B56D3C6AFC7}">
      <dgm:prSet custT="1"/>
      <dgm:spPr/>
      <dgm:t>
        <a:bodyPr/>
        <a:lstStyle/>
        <a:p>
          <a:r>
            <a:rPr lang="en-ZA" sz="1600" dirty="0"/>
            <a:t>Lending club Loan-Level Data</a:t>
          </a:r>
        </a:p>
      </dgm:t>
    </dgm:pt>
    <dgm:pt modelId="{748429D7-7720-324E-97A3-CFEBAC11E5A0}" type="parTrans" cxnId="{EEAC3E86-287B-4048-8A17-3BE63D0242C8}">
      <dgm:prSet/>
      <dgm:spPr/>
      <dgm:t>
        <a:bodyPr/>
        <a:lstStyle/>
        <a:p>
          <a:endParaRPr lang="en-US"/>
        </a:p>
      </dgm:t>
    </dgm:pt>
    <dgm:pt modelId="{AA1C97BA-A1E6-6E4C-882C-B7F27E682DE3}" type="sibTrans" cxnId="{EEAC3E86-287B-4048-8A17-3BE63D0242C8}">
      <dgm:prSet/>
      <dgm:spPr/>
      <dgm:t>
        <a:bodyPr/>
        <a:lstStyle/>
        <a:p>
          <a:endParaRPr lang="en-US"/>
        </a:p>
      </dgm:t>
    </dgm:pt>
    <dgm:pt modelId="{F3E467A0-7995-3749-852B-91A7F4BA2730}">
      <dgm:prSet custT="1"/>
      <dgm:spPr/>
      <dgm:t>
        <a:bodyPr/>
        <a:lstStyle/>
        <a:p>
          <a:r>
            <a:rPr lang="en-US" sz="1600" dirty="0"/>
            <a:t>Borrower defined as defaulted if a registered recovery payment has been made. </a:t>
          </a:r>
        </a:p>
      </dgm:t>
    </dgm:pt>
    <dgm:pt modelId="{DB935DBE-B3D3-4C47-A35B-7F973C8CEE19}" type="parTrans" cxnId="{7FEA13AF-6950-524F-9BAF-C85C68A68A74}">
      <dgm:prSet/>
      <dgm:spPr/>
      <dgm:t>
        <a:bodyPr/>
        <a:lstStyle/>
        <a:p>
          <a:endParaRPr lang="en-US"/>
        </a:p>
      </dgm:t>
    </dgm:pt>
    <dgm:pt modelId="{2CA98AA6-C65B-E748-8728-0E9BF5746979}" type="sibTrans" cxnId="{7FEA13AF-6950-524F-9BAF-C85C68A68A74}">
      <dgm:prSet/>
      <dgm:spPr/>
      <dgm:t>
        <a:bodyPr/>
        <a:lstStyle/>
        <a:p>
          <a:endParaRPr lang="en-US"/>
        </a:p>
      </dgm:t>
    </dgm:pt>
    <mc:AlternateContent xmlns:mc="http://schemas.openxmlformats.org/markup-compatibility/2006" xmlns:a14="http://schemas.microsoft.com/office/drawing/2010/main">
      <mc:Choice Requires="a14">
        <dgm:pt modelId="{A22A08BE-5B17-F94C-913E-2A7176F8B9A3}">
          <dgm:prSe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ZA" sz="1600" dirty="0"/>
                <a:t>Mean-</a:t>
              </a:r>
              <a:r>
                <a:rPr lang="en-ZA" sz="1600" dirty="0" err="1"/>
                <a:t>VaR</a:t>
              </a:r>
              <a:r>
                <a:rPr lang="en-ZA" sz="1600" dirty="0"/>
                <a:t> portfolio optimization attempts to replicate Mean-Variance portfolio optimization by choosing loan weights that maximises a custom ‘Sharpe Ratio’ defined as:   </a:t>
              </a:r>
              <a14:m>
                <m:oMath xmlns:m="http://schemas.openxmlformats.org/officeDocument/2006/math">
                  <m:f>
                    <m:fPr>
                      <m:ctrlPr>
                        <a:rPr lang="en-ZA" sz="1600" i="1" smtClean="0">
                          <a:latin typeface="Cambria Math" panose="02040503050406030204" pitchFamily="18" charset="0"/>
                        </a:rPr>
                      </m:ctrlPr>
                    </m:fPr>
                    <m:num>
                      <m:r>
                        <a:rPr lang="en-GB" sz="1600" b="0" i="1" smtClean="0">
                          <a:latin typeface="Cambria Math" panose="02040503050406030204" pitchFamily="18" charset="0"/>
                        </a:rPr>
                        <m:t>𝐸𝑥𝑝𝑒𝑐𝑡𝑒𝑑</m:t>
                      </m:r>
                      <m:r>
                        <a:rPr lang="en-GB" sz="1600" b="0" i="1" smtClean="0">
                          <a:latin typeface="Cambria Math" panose="02040503050406030204" pitchFamily="18" charset="0"/>
                        </a:rPr>
                        <m:t> </m:t>
                      </m:r>
                      <m:r>
                        <a:rPr lang="en-GB" sz="1600" b="0" i="1" smtClean="0">
                          <a:latin typeface="Cambria Math" panose="02040503050406030204" pitchFamily="18" charset="0"/>
                        </a:rPr>
                        <m:t>𝑅𝑒𝑡𝑢𝑟𝑛</m:t>
                      </m:r>
                      <m:r>
                        <a:rPr lang="en-GB" sz="1600" b="0" i="1" smtClean="0">
                          <a:latin typeface="Cambria Math" panose="02040503050406030204" pitchFamily="18" charset="0"/>
                        </a:rPr>
                        <m:t> </m:t>
                      </m:r>
                    </m:num>
                    <m:den>
                      <m:r>
                        <a:rPr lang="en-GB" sz="1600" b="0" i="1" smtClean="0">
                          <a:latin typeface="Cambria Math" panose="02040503050406030204" pitchFamily="18" charset="0"/>
                        </a:rPr>
                        <m:t>𝑉𝑎𝑅</m:t>
                      </m:r>
                    </m:den>
                  </m:f>
                </m:oMath>
              </a14:m>
              <a:endParaRPr lang="en-ZA" sz="1600" dirty="0"/>
            </a:p>
          </dgm:t>
        </dgm:pt>
      </mc:Choice>
      <mc:Fallback xmlns="">
        <dgm:pt modelId="{A22A08BE-5B17-F94C-913E-2A7176F8B9A3}">
          <dgm:prSet custT="1"/>
          <dgm:spPr/>
          <dgm: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ZA" sz="1600" dirty="0"/>
                <a:t>Mean-</a:t>
              </a:r>
              <a:r>
                <a:rPr lang="en-ZA" sz="1600" dirty="0" err="1"/>
                <a:t>VaR</a:t>
              </a:r>
              <a:r>
                <a:rPr lang="en-ZA" sz="1600" dirty="0"/>
                <a:t> portfolio optimization attempts to replicate Mean-Variance portfolio optimization by choosing loan weights that maximises a custom ‘Sharpe Ratio’ defined as:   </a:t>
              </a:r>
              <a:r>
                <a:rPr lang="en-ZA" sz="1600" i="0">
                  <a:latin typeface="Cambria Math" panose="02040503050406030204" pitchFamily="18" charset="0"/>
                </a:rPr>
                <a:t>(</a:t>
              </a:r>
              <a:r>
                <a:rPr lang="en-GB" sz="1600" b="0" i="0">
                  <a:latin typeface="Cambria Math" panose="02040503050406030204" pitchFamily="18" charset="0"/>
                </a:rPr>
                <a:t>𝐸𝑥𝑝𝑒𝑐𝑡𝑒𝑑 𝑅𝑒𝑡𝑢𝑟𝑛 </a:t>
              </a:r>
              <a:r>
                <a:rPr lang="en-ZA" sz="1600" b="0" i="0">
                  <a:latin typeface="Cambria Math" panose="02040503050406030204" pitchFamily="18" charset="0"/>
                </a:rPr>
                <a:t>)/</a:t>
              </a:r>
              <a:r>
                <a:rPr lang="en-GB" sz="1600" b="0" i="0">
                  <a:latin typeface="Cambria Math" panose="02040503050406030204" pitchFamily="18" charset="0"/>
                </a:rPr>
                <a:t>𝑉𝑎𝑅</a:t>
              </a:r>
              <a:endParaRPr lang="en-ZA" sz="1600" dirty="0"/>
            </a:p>
          </dgm:t>
        </dgm:pt>
      </mc:Fallback>
    </mc:AlternateContent>
    <dgm:pt modelId="{22355A4D-2627-C843-9D72-3556EA0E0AF6}" type="parTrans" cxnId="{EB936287-BAB1-384F-9FB0-12E8C155C111}">
      <dgm:prSet/>
      <dgm:spPr/>
      <dgm:t>
        <a:bodyPr/>
        <a:lstStyle/>
        <a:p>
          <a:endParaRPr lang="en-US"/>
        </a:p>
      </dgm:t>
    </dgm:pt>
    <dgm:pt modelId="{66D12654-5995-5643-957D-B0020E84C01B}" type="sibTrans" cxnId="{EB936287-BAB1-384F-9FB0-12E8C155C111}">
      <dgm:prSet/>
      <dgm:spPr/>
      <dgm:t>
        <a:bodyPr/>
        <a:lstStyle/>
        <a:p>
          <a:endParaRPr lang="en-US"/>
        </a:p>
      </dgm:t>
    </dgm:pt>
    <dgm:pt modelId="{786B0205-7118-3F40-9898-22D17F546143}">
      <dgm:prSet custT="1"/>
      <dgm:spPr/>
      <dgm:t>
        <a:bodyPr/>
        <a:lstStyle/>
        <a:p>
          <a:r>
            <a:rPr lang="en-US" sz="1600" dirty="0"/>
            <a:t>Recovery Rate = 0</a:t>
          </a:r>
        </a:p>
      </dgm:t>
    </dgm:pt>
    <dgm:pt modelId="{21D740BC-053E-BF41-AAB6-52F3CB607A00}" type="parTrans" cxnId="{B8029AA0-AB6F-3245-82AE-95334AECB6AC}">
      <dgm:prSet/>
      <dgm:spPr/>
      <dgm:t>
        <a:bodyPr/>
        <a:lstStyle/>
        <a:p>
          <a:endParaRPr lang="en-US"/>
        </a:p>
      </dgm:t>
    </dgm:pt>
    <dgm:pt modelId="{F4F3D3D3-C88F-3547-8BCD-AB36F71F3A4F}" type="sibTrans" cxnId="{B8029AA0-AB6F-3245-82AE-95334AECB6AC}">
      <dgm:prSet/>
      <dgm:spPr/>
      <dgm:t>
        <a:bodyPr/>
        <a:lstStyle/>
        <a:p>
          <a:endParaRPr lang="en-US"/>
        </a:p>
      </dgm:t>
    </dgm:pt>
    <dgm:pt modelId="{77A7EB48-8A90-484D-8CF8-5700EDC8C0FF}">
      <dgm:prSet custT="1"/>
      <dgm:spPr/>
      <dgm:t>
        <a:bodyPr/>
        <a:lstStyle/>
        <a:p>
          <a:r>
            <a:rPr lang="en-ZA" sz="1600" dirty="0"/>
            <a:t>Model Training Dates: 2015/01/01- 2017/12/31</a:t>
          </a:r>
        </a:p>
      </dgm:t>
    </dgm:pt>
    <dgm:pt modelId="{D4E68E7C-69B7-CB41-B7B4-470FCE6B6B80}" type="parTrans" cxnId="{34300C76-E68A-0F4D-A8EA-C47DD7AAC6FE}">
      <dgm:prSet/>
      <dgm:spPr/>
      <dgm:t>
        <a:bodyPr/>
        <a:lstStyle/>
        <a:p>
          <a:endParaRPr lang="en-US"/>
        </a:p>
      </dgm:t>
    </dgm:pt>
    <dgm:pt modelId="{63119FD8-8450-FD40-B545-B0F45BD4E30E}" type="sibTrans" cxnId="{34300C76-E68A-0F4D-A8EA-C47DD7AAC6FE}">
      <dgm:prSet/>
      <dgm:spPr/>
      <dgm:t>
        <a:bodyPr/>
        <a:lstStyle/>
        <a:p>
          <a:endParaRPr lang="en-US"/>
        </a:p>
      </dgm:t>
    </dgm:pt>
    <dgm:pt modelId="{F6424223-A373-4042-B82C-65AF2CCDEAD2}">
      <dgm:prSet custT="1"/>
      <dgm:spPr/>
      <dgm:t>
        <a:bodyPr/>
        <a:lstStyle/>
        <a:p>
          <a:r>
            <a:rPr lang="en-ZA" sz="1600" dirty="0"/>
            <a:t>Portfolio Construction Date: Q1 2018.</a:t>
          </a:r>
        </a:p>
      </dgm:t>
    </dgm:pt>
    <dgm:pt modelId="{5F495A7E-D8D2-644E-9CCA-CFC6732B55AD}" type="parTrans" cxnId="{908B0AED-2FDC-4C43-8912-A98B3103FE32}">
      <dgm:prSet/>
      <dgm:spPr/>
      <dgm:t>
        <a:bodyPr/>
        <a:lstStyle/>
        <a:p>
          <a:endParaRPr lang="en-US"/>
        </a:p>
      </dgm:t>
    </dgm:pt>
    <dgm:pt modelId="{78FB5073-5A01-B345-AE24-AF76F8A7BEBE}" type="sibTrans" cxnId="{908B0AED-2FDC-4C43-8912-A98B3103FE32}">
      <dgm:prSet/>
      <dgm:spPr/>
      <dgm:t>
        <a:bodyPr/>
        <a:lstStyle/>
        <a:p>
          <a:endParaRPr lang="en-US"/>
        </a:p>
      </dgm:t>
    </dgm:pt>
    <dgm:pt modelId="{E5B56F38-AFFB-F946-A46B-4BAA3B3133F8}">
      <dgm:prSet custT="1"/>
      <dgm:spPr/>
      <dgm:t>
        <a:bodyPr/>
        <a:lstStyle/>
        <a:p>
          <a:r>
            <a:rPr lang="en-US" sz="2000" dirty="0" err="1"/>
            <a:t>VaR</a:t>
          </a:r>
          <a:r>
            <a:rPr lang="en-US" sz="2000" dirty="0"/>
            <a:t> Monte Carlo Assumptions</a:t>
          </a:r>
        </a:p>
      </dgm:t>
    </dgm:pt>
    <dgm:pt modelId="{DCD08849-360D-CA48-8131-2956F01F048B}" type="parTrans" cxnId="{681F6C5E-52C3-E24A-A9C6-22A47C6B4823}">
      <dgm:prSet/>
      <dgm:spPr/>
      <dgm:t>
        <a:bodyPr/>
        <a:lstStyle/>
        <a:p>
          <a:endParaRPr lang="en-US"/>
        </a:p>
      </dgm:t>
    </dgm:pt>
    <dgm:pt modelId="{6BE82968-D982-274A-8F08-18BD30076034}" type="sibTrans" cxnId="{681F6C5E-52C3-E24A-A9C6-22A47C6B4823}">
      <dgm:prSet/>
      <dgm:spPr/>
      <dgm:t>
        <a:bodyPr/>
        <a:lstStyle/>
        <a:p>
          <a:endParaRPr lang="en-US"/>
        </a:p>
      </dgm:t>
    </dgm:pt>
    <dgm:pt modelId="{EFB87F61-8328-A240-844E-AEB85BDA4B36}">
      <dgm:prSet custT="1"/>
      <dgm:spPr/>
      <dgm:t>
        <a:bodyPr/>
        <a:lstStyle/>
        <a:p>
          <a:r>
            <a:rPr lang="en-US" sz="1600" dirty="0"/>
            <a:t>Logistic regression PD model</a:t>
          </a:r>
        </a:p>
      </dgm:t>
    </dgm:pt>
    <dgm:pt modelId="{CDE6E4A4-BDB9-364F-A0E3-DA834FF3CB27}" type="parTrans" cxnId="{1102A1D3-DD5A-B74C-A894-3A8DD9721DFB}">
      <dgm:prSet/>
      <dgm:spPr/>
      <dgm:t>
        <a:bodyPr/>
        <a:lstStyle/>
        <a:p>
          <a:endParaRPr lang="en-US"/>
        </a:p>
      </dgm:t>
    </dgm:pt>
    <dgm:pt modelId="{D394F09F-F64B-5241-B7F6-F16D674E4E95}" type="sibTrans" cxnId="{1102A1D3-DD5A-B74C-A894-3A8DD9721DFB}">
      <dgm:prSet/>
      <dgm:spPr/>
      <dgm:t>
        <a:bodyPr/>
        <a:lstStyle/>
        <a:p>
          <a:endParaRPr lang="en-US"/>
        </a:p>
      </dgm:t>
    </dgm:pt>
    <dgm:pt modelId="{BF2A656A-33E2-5C46-9811-9C39F29F53C9}">
      <dgm:prSet custT="1"/>
      <dgm:spPr/>
      <dgm:t>
        <a:bodyPr/>
        <a:lstStyle/>
        <a:p>
          <a:r>
            <a:rPr lang="en-US" sz="1600" dirty="0"/>
            <a:t>All loans can be bought at expected value/price | No liquidity constraint</a:t>
          </a:r>
        </a:p>
      </dgm:t>
    </dgm:pt>
    <dgm:pt modelId="{6AEF85FF-A9CF-E24F-B288-5A49D0B0FD88}" type="parTrans" cxnId="{AEDECC4A-0A1F-5B47-A713-95A9CF223123}">
      <dgm:prSet/>
      <dgm:spPr/>
      <dgm:t>
        <a:bodyPr/>
        <a:lstStyle/>
        <a:p>
          <a:endParaRPr lang="en-US"/>
        </a:p>
      </dgm:t>
    </dgm:pt>
    <dgm:pt modelId="{6B64949A-74B7-D14B-96A0-21A38FB5ECD4}" type="sibTrans" cxnId="{AEDECC4A-0A1F-5B47-A713-95A9CF223123}">
      <dgm:prSet/>
      <dgm:spPr/>
      <dgm:t>
        <a:bodyPr/>
        <a:lstStyle/>
        <a:p>
          <a:endParaRPr lang="en-US"/>
        </a:p>
      </dgm:t>
    </dgm:pt>
    <dgm:pt modelId="{5F51C9A7-534F-5B4C-BC28-47A992A1A72F}">
      <dgm:prSet custT="1"/>
      <dgm:spPr/>
      <dgm:t>
        <a:bodyPr/>
        <a:lstStyle/>
        <a:p>
          <a:r>
            <a:rPr lang="en-US" sz="1600" dirty="0" err="1"/>
            <a:t>VaR</a:t>
          </a:r>
          <a:r>
            <a:rPr lang="en-US" sz="1600" dirty="0"/>
            <a:t> horizon and CI: 99% 1 year portfolio </a:t>
          </a:r>
          <a:r>
            <a:rPr lang="en-US" sz="1600" dirty="0" err="1"/>
            <a:t>VaR</a:t>
          </a:r>
          <a:endParaRPr lang="en-US" sz="1600" dirty="0"/>
        </a:p>
      </dgm:t>
    </dgm:pt>
    <dgm:pt modelId="{07850EA9-5BAE-6446-8EEB-7FF61F486A7F}" type="parTrans" cxnId="{A77D8607-FD16-9241-93EC-6EB238295BA1}">
      <dgm:prSet/>
      <dgm:spPr/>
      <dgm:t>
        <a:bodyPr/>
        <a:lstStyle/>
        <a:p>
          <a:endParaRPr lang="en-US"/>
        </a:p>
      </dgm:t>
    </dgm:pt>
    <dgm:pt modelId="{20A89688-8A4E-124D-A54C-90D9D3550D45}" type="sibTrans" cxnId="{A77D8607-FD16-9241-93EC-6EB238295BA1}">
      <dgm:prSet/>
      <dgm:spPr/>
      <dgm:t>
        <a:bodyPr/>
        <a:lstStyle/>
        <a:p>
          <a:endParaRPr lang="en-US"/>
        </a:p>
      </dgm:t>
    </dgm:pt>
    <dgm:pt modelId="{3654DBE6-A059-604E-A101-153861B5AD5A}">
      <dgm:prSet custT="1"/>
      <dgm:spPr/>
      <dgm:t>
        <a:bodyPr/>
        <a:lstStyle/>
        <a:p>
          <a:r>
            <a:rPr lang="en-US" sz="1600" dirty="0"/>
            <a:t>Simulate 10000+ states of the world</a:t>
          </a:r>
        </a:p>
      </dgm:t>
    </dgm:pt>
    <dgm:pt modelId="{68AA5935-F272-D84C-A90B-70DAA7032679}" type="parTrans" cxnId="{806A3681-F3EB-7040-810E-A76601400575}">
      <dgm:prSet/>
      <dgm:spPr/>
      <dgm:t>
        <a:bodyPr/>
        <a:lstStyle/>
        <a:p>
          <a:endParaRPr lang="en-US"/>
        </a:p>
      </dgm:t>
    </dgm:pt>
    <dgm:pt modelId="{7F1DE2C8-9A34-514A-802C-FCDEF89E1800}" type="sibTrans" cxnId="{806A3681-F3EB-7040-810E-A76601400575}">
      <dgm:prSet/>
      <dgm:spPr/>
      <dgm:t>
        <a:bodyPr/>
        <a:lstStyle/>
        <a:p>
          <a:endParaRPr lang="en-US"/>
        </a:p>
      </dgm:t>
    </dgm:pt>
    <dgm:pt modelId="{176A95E2-AB90-DA47-9439-96429E4E97D1}">
      <dgm:prSet custT="1"/>
      <dgm:spPr/>
      <dgm:t>
        <a:bodyPr/>
        <a:lstStyle/>
        <a:p>
          <a:r>
            <a:rPr lang="en-US" sz="1600" dirty="0"/>
            <a:t>S&amp;P 500 ~ GBM  |  Personal Savings rate ~ Seasonal ARIMA  |  Hull-White Spot Rate Model</a:t>
          </a:r>
        </a:p>
      </dgm:t>
    </dgm:pt>
    <dgm:pt modelId="{8DDA08C4-B91C-B240-9AE3-DE7C553D5D7D}" type="parTrans" cxnId="{A4C34A30-7060-844B-8F3E-B95E79DABFC4}">
      <dgm:prSet/>
      <dgm:spPr/>
      <dgm:t>
        <a:bodyPr/>
        <a:lstStyle/>
        <a:p>
          <a:endParaRPr lang="en-US"/>
        </a:p>
      </dgm:t>
    </dgm:pt>
    <dgm:pt modelId="{8E8FA271-50F6-7B48-8F21-CB7A886279C4}" type="sibTrans" cxnId="{A4C34A30-7060-844B-8F3E-B95E79DABFC4}">
      <dgm:prSet/>
      <dgm:spPr/>
      <dgm:t>
        <a:bodyPr/>
        <a:lstStyle/>
        <a:p>
          <a:endParaRPr lang="en-US"/>
        </a:p>
      </dgm:t>
    </dgm:pt>
    <dgm:pt modelId="{FCA67F36-9E43-B449-8B25-3A805F586DCC}" type="pres">
      <dgm:prSet presAssocID="{81DFBD09-8E43-2449-8299-0E9D313F0923}" presName="vert0" presStyleCnt="0">
        <dgm:presLayoutVars>
          <dgm:dir/>
          <dgm:animOne val="branch"/>
          <dgm:animLvl val="lvl"/>
        </dgm:presLayoutVars>
      </dgm:prSet>
      <dgm:spPr/>
    </dgm:pt>
    <dgm:pt modelId="{D6DAC583-12B0-D84E-B263-6E68C3562CAB}" type="pres">
      <dgm:prSet presAssocID="{FBB88BF1-1CD6-7C4A-9895-9A888F860981}" presName="thickLine" presStyleLbl="alignNode1" presStyleIdx="0" presStyleCnt="4"/>
      <dgm:spPr/>
    </dgm:pt>
    <dgm:pt modelId="{138DAAEC-F1B9-5149-A198-C8C1DA0E2958}" type="pres">
      <dgm:prSet presAssocID="{FBB88BF1-1CD6-7C4A-9895-9A888F860981}" presName="horz1" presStyleCnt="0"/>
      <dgm:spPr/>
    </dgm:pt>
    <dgm:pt modelId="{52664E0D-4E9F-EE4E-B194-0E44F0FDFC38}" type="pres">
      <dgm:prSet presAssocID="{FBB88BF1-1CD6-7C4A-9895-9A888F860981}" presName="tx1" presStyleLbl="revTx" presStyleIdx="0" presStyleCnt="16"/>
      <dgm:spPr/>
    </dgm:pt>
    <dgm:pt modelId="{D16A66D1-E8E5-4446-81E8-9084178DD331}" type="pres">
      <dgm:prSet presAssocID="{FBB88BF1-1CD6-7C4A-9895-9A888F860981}" presName="vert1" presStyleCnt="0"/>
      <dgm:spPr/>
    </dgm:pt>
    <dgm:pt modelId="{78DE1E7B-B46F-9844-A1BE-B4C2FFD73EAD}" type="pres">
      <dgm:prSet presAssocID="{08B4F2A0-98C8-4F41-B025-175DE6CF8F65}" presName="vertSpace2a" presStyleCnt="0"/>
      <dgm:spPr/>
    </dgm:pt>
    <dgm:pt modelId="{ACB088CB-ABBF-A647-9A4D-BAFDE8A46667}" type="pres">
      <dgm:prSet presAssocID="{08B4F2A0-98C8-4F41-B025-175DE6CF8F65}" presName="horz2" presStyleCnt="0"/>
      <dgm:spPr/>
    </dgm:pt>
    <dgm:pt modelId="{F8E4CCC0-EE97-0149-A267-122C85A00229}" type="pres">
      <dgm:prSet presAssocID="{08B4F2A0-98C8-4F41-B025-175DE6CF8F65}" presName="horzSpace2" presStyleCnt="0"/>
      <dgm:spPr/>
    </dgm:pt>
    <dgm:pt modelId="{F6733182-A94A-7240-BDB5-8287E4E55C7F}" type="pres">
      <dgm:prSet presAssocID="{08B4F2A0-98C8-4F41-B025-175DE6CF8F65}" presName="tx2" presStyleLbl="revTx" presStyleIdx="1" presStyleCnt="16" custScaleY="98821" custLinFactNeighborX="166" custLinFactNeighborY="-1447"/>
      <dgm:spPr/>
    </dgm:pt>
    <dgm:pt modelId="{31327E01-BFCE-424B-B1ED-101B5E707A31}" type="pres">
      <dgm:prSet presAssocID="{08B4F2A0-98C8-4F41-B025-175DE6CF8F65}" presName="vert2" presStyleCnt="0"/>
      <dgm:spPr/>
    </dgm:pt>
    <dgm:pt modelId="{4649F208-F04C-0B4E-B086-DFCB29F25EF8}" type="pres">
      <dgm:prSet presAssocID="{08B4F2A0-98C8-4F41-B025-175DE6CF8F65}" presName="thinLine2b" presStyleLbl="callout" presStyleIdx="0" presStyleCnt="12"/>
      <dgm:spPr/>
    </dgm:pt>
    <dgm:pt modelId="{573AC833-11B9-214D-B020-2ED5044A5CE4}" type="pres">
      <dgm:prSet presAssocID="{08B4F2A0-98C8-4F41-B025-175DE6CF8F65}" presName="vertSpace2b" presStyleCnt="0"/>
      <dgm:spPr/>
    </dgm:pt>
    <dgm:pt modelId="{B644A41B-3311-7245-B793-2AD9212B68B8}" type="pres">
      <dgm:prSet presAssocID="{A22A08BE-5B17-F94C-913E-2A7176F8B9A3}" presName="horz2" presStyleCnt="0"/>
      <dgm:spPr/>
    </dgm:pt>
    <dgm:pt modelId="{425CFF85-7298-1646-9F2C-6F9876EBEBC3}" type="pres">
      <dgm:prSet presAssocID="{A22A08BE-5B17-F94C-913E-2A7176F8B9A3}" presName="horzSpace2" presStyleCnt="0"/>
      <dgm:spPr/>
    </dgm:pt>
    <dgm:pt modelId="{868181A0-6627-3144-81CD-8AF082CF6F03}" type="pres">
      <dgm:prSet presAssocID="{A22A08BE-5B17-F94C-913E-2A7176F8B9A3}" presName="tx2" presStyleLbl="revTx" presStyleIdx="2" presStyleCnt="16" custLinFactNeighborY="-7221"/>
      <dgm:spPr/>
    </dgm:pt>
    <dgm:pt modelId="{268CA488-2CA7-A643-AECF-81ABAA0C54B8}" type="pres">
      <dgm:prSet presAssocID="{A22A08BE-5B17-F94C-913E-2A7176F8B9A3}" presName="vert2" presStyleCnt="0"/>
      <dgm:spPr/>
    </dgm:pt>
    <dgm:pt modelId="{8881EB01-FE19-AA4A-8775-C622A9888939}" type="pres">
      <dgm:prSet presAssocID="{A22A08BE-5B17-F94C-913E-2A7176F8B9A3}" presName="thinLine2b" presStyleLbl="callout" presStyleIdx="1" presStyleCnt="12" custLinFactY="100000" custLinFactNeighborY="129238"/>
      <dgm:spPr/>
    </dgm:pt>
    <dgm:pt modelId="{A10A4757-530C-4042-B8D6-BC1166417551}" type="pres">
      <dgm:prSet presAssocID="{A22A08BE-5B17-F94C-913E-2A7176F8B9A3}" presName="vertSpace2b" presStyleCnt="0"/>
      <dgm:spPr/>
    </dgm:pt>
    <dgm:pt modelId="{3590BF74-0893-6E45-AFB1-31C2A7223CA0}" type="pres">
      <dgm:prSet presAssocID="{85678863-B8F0-3C41-A204-6CF87C8825E2}" presName="thickLine" presStyleLbl="alignNode1" presStyleIdx="1" presStyleCnt="4" custLinFactNeighborY="3610"/>
      <dgm:spPr/>
    </dgm:pt>
    <dgm:pt modelId="{F9A93F7F-2D23-2540-8D54-DBDF843BB94A}" type="pres">
      <dgm:prSet presAssocID="{85678863-B8F0-3C41-A204-6CF87C8825E2}" presName="horz1" presStyleCnt="0"/>
      <dgm:spPr/>
    </dgm:pt>
    <dgm:pt modelId="{DD77926C-B6B7-0145-A6B6-E40C3301FDA8}" type="pres">
      <dgm:prSet presAssocID="{85678863-B8F0-3C41-A204-6CF87C8825E2}" presName="tx1" presStyleLbl="revTx" presStyleIdx="3" presStyleCnt="16"/>
      <dgm:spPr/>
    </dgm:pt>
    <dgm:pt modelId="{F1DBBDC5-95FB-D44E-A2E1-D49507822A7F}" type="pres">
      <dgm:prSet presAssocID="{85678863-B8F0-3C41-A204-6CF87C8825E2}" presName="vert1" presStyleCnt="0"/>
      <dgm:spPr/>
    </dgm:pt>
    <dgm:pt modelId="{751E169D-3B52-E343-AAC8-CC3736637498}" type="pres">
      <dgm:prSet presAssocID="{EFB87F61-8328-A240-844E-AEB85BDA4B36}" presName="vertSpace2a" presStyleCnt="0"/>
      <dgm:spPr/>
    </dgm:pt>
    <dgm:pt modelId="{BDE5AEC0-0381-E149-92A5-9081D88D5492}" type="pres">
      <dgm:prSet presAssocID="{EFB87F61-8328-A240-844E-AEB85BDA4B36}" presName="horz2" presStyleCnt="0"/>
      <dgm:spPr/>
    </dgm:pt>
    <dgm:pt modelId="{8E3F0B7E-136D-E341-B8AD-0E6AECC8400E}" type="pres">
      <dgm:prSet presAssocID="{EFB87F61-8328-A240-844E-AEB85BDA4B36}" presName="horzSpace2" presStyleCnt="0"/>
      <dgm:spPr/>
    </dgm:pt>
    <dgm:pt modelId="{955549A8-84C1-8849-BE1D-5FD47D0C2A16}" type="pres">
      <dgm:prSet presAssocID="{EFB87F61-8328-A240-844E-AEB85BDA4B36}" presName="tx2" presStyleLbl="revTx" presStyleIdx="4" presStyleCnt="16"/>
      <dgm:spPr/>
    </dgm:pt>
    <dgm:pt modelId="{315C52D5-C66B-FC45-BBF6-BBB9DE69EA6A}" type="pres">
      <dgm:prSet presAssocID="{EFB87F61-8328-A240-844E-AEB85BDA4B36}" presName="vert2" presStyleCnt="0"/>
      <dgm:spPr/>
    </dgm:pt>
    <dgm:pt modelId="{2977D52A-1C4C-C448-82EB-B5AF28F97DC4}" type="pres">
      <dgm:prSet presAssocID="{EFB87F61-8328-A240-844E-AEB85BDA4B36}" presName="thinLine2b" presStyleLbl="callout" presStyleIdx="2" presStyleCnt="12"/>
      <dgm:spPr/>
    </dgm:pt>
    <dgm:pt modelId="{7372372E-FB44-0046-A50A-533BE96F1CF9}" type="pres">
      <dgm:prSet presAssocID="{EFB87F61-8328-A240-844E-AEB85BDA4B36}" presName="vertSpace2b" presStyleCnt="0"/>
      <dgm:spPr/>
    </dgm:pt>
    <dgm:pt modelId="{78CBA0B0-FA24-504D-B730-30CF569ABB1F}" type="pres">
      <dgm:prSet presAssocID="{F3E467A0-7995-3749-852B-91A7F4BA2730}" presName="horz2" presStyleCnt="0"/>
      <dgm:spPr/>
    </dgm:pt>
    <dgm:pt modelId="{B6507C0A-D852-EB44-9BBE-1027BBFD9B30}" type="pres">
      <dgm:prSet presAssocID="{F3E467A0-7995-3749-852B-91A7F4BA2730}" presName="horzSpace2" presStyleCnt="0"/>
      <dgm:spPr/>
    </dgm:pt>
    <dgm:pt modelId="{7A45183B-2E85-B146-993E-D4F1D95A9E84}" type="pres">
      <dgm:prSet presAssocID="{F3E467A0-7995-3749-852B-91A7F4BA2730}" presName="tx2" presStyleLbl="revTx" presStyleIdx="5" presStyleCnt="16"/>
      <dgm:spPr/>
    </dgm:pt>
    <dgm:pt modelId="{57E6BDD9-106B-4A49-8872-BF1998125C20}" type="pres">
      <dgm:prSet presAssocID="{F3E467A0-7995-3749-852B-91A7F4BA2730}" presName="vert2" presStyleCnt="0"/>
      <dgm:spPr/>
    </dgm:pt>
    <dgm:pt modelId="{691B6DC3-335A-4C47-8037-F40D72E3A2F4}" type="pres">
      <dgm:prSet presAssocID="{F3E467A0-7995-3749-852B-91A7F4BA2730}" presName="thinLine2b" presStyleLbl="callout" presStyleIdx="3" presStyleCnt="12"/>
      <dgm:spPr/>
    </dgm:pt>
    <dgm:pt modelId="{09EFC8F1-A09A-C64C-868A-748234AC305B}" type="pres">
      <dgm:prSet presAssocID="{F3E467A0-7995-3749-852B-91A7F4BA2730}" presName="vertSpace2b" presStyleCnt="0"/>
      <dgm:spPr/>
    </dgm:pt>
    <dgm:pt modelId="{E6AD7AC9-F6F8-3E40-B9BF-5B1A6080188C}" type="pres">
      <dgm:prSet presAssocID="{786B0205-7118-3F40-9898-22D17F546143}" presName="horz2" presStyleCnt="0"/>
      <dgm:spPr/>
    </dgm:pt>
    <dgm:pt modelId="{61F39BD6-E5D3-A94E-9610-6367C287A3D6}" type="pres">
      <dgm:prSet presAssocID="{786B0205-7118-3F40-9898-22D17F546143}" presName="horzSpace2" presStyleCnt="0"/>
      <dgm:spPr/>
    </dgm:pt>
    <dgm:pt modelId="{77B8219D-6177-724A-AC00-2AB00DB9457D}" type="pres">
      <dgm:prSet presAssocID="{786B0205-7118-3F40-9898-22D17F546143}" presName="tx2" presStyleLbl="revTx" presStyleIdx="6" presStyleCnt="16"/>
      <dgm:spPr/>
    </dgm:pt>
    <dgm:pt modelId="{0A12F19E-8AC0-DA4D-91F4-2ADA8CA8C53B}" type="pres">
      <dgm:prSet presAssocID="{786B0205-7118-3F40-9898-22D17F546143}" presName="vert2" presStyleCnt="0"/>
      <dgm:spPr/>
    </dgm:pt>
    <dgm:pt modelId="{9056E87C-7B0B-0B42-8C3A-9DDADF7D469C}" type="pres">
      <dgm:prSet presAssocID="{786B0205-7118-3F40-9898-22D17F546143}" presName="thinLine2b" presStyleLbl="callout" presStyleIdx="4" presStyleCnt="12" custLinFactNeighborY="50769"/>
      <dgm:spPr/>
    </dgm:pt>
    <dgm:pt modelId="{D40C7536-07BB-ED44-9CDF-428C635AD6A3}" type="pres">
      <dgm:prSet presAssocID="{786B0205-7118-3F40-9898-22D17F546143}" presName="vertSpace2b" presStyleCnt="0"/>
      <dgm:spPr/>
    </dgm:pt>
    <dgm:pt modelId="{6CF402E5-9BF7-BC41-842E-8E4E8CF7B836}" type="pres">
      <dgm:prSet presAssocID="{E5B56F38-AFFB-F946-A46B-4BAA3B3133F8}" presName="thickLine" presStyleLbl="alignNode1" presStyleIdx="2" presStyleCnt="4"/>
      <dgm:spPr/>
    </dgm:pt>
    <dgm:pt modelId="{19A098AE-8338-8048-8B94-5DAD9B783199}" type="pres">
      <dgm:prSet presAssocID="{E5B56F38-AFFB-F946-A46B-4BAA3B3133F8}" presName="horz1" presStyleCnt="0"/>
      <dgm:spPr/>
    </dgm:pt>
    <dgm:pt modelId="{10CE0693-A9D1-2A4B-B7D7-700ED4860FC1}" type="pres">
      <dgm:prSet presAssocID="{E5B56F38-AFFB-F946-A46B-4BAA3B3133F8}" presName="tx1" presStyleLbl="revTx" presStyleIdx="7" presStyleCnt="16"/>
      <dgm:spPr/>
    </dgm:pt>
    <dgm:pt modelId="{63C9E1BA-F378-9D46-B3CD-41FE79412CED}" type="pres">
      <dgm:prSet presAssocID="{E5B56F38-AFFB-F946-A46B-4BAA3B3133F8}" presName="vert1" presStyleCnt="0"/>
      <dgm:spPr/>
    </dgm:pt>
    <dgm:pt modelId="{AA264C0A-9A11-104E-AE50-F56CFC28B081}" type="pres">
      <dgm:prSet presAssocID="{3654DBE6-A059-604E-A101-153861B5AD5A}" presName="vertSpace2a" presStyleCnt="0"/>
      <dgm:spPr/>
    </dgm:pt>
    <dgm:pt modelId="{6C75CAB2-D7E2-B646-BF59-891153702092}" type="pres">
      <dgm:prSet presAssocID="{3654DBE6-A059-604E-A101-153861B5AD5A}" presName="horz2" presStyleCnt="0"/>
      <dgm:spPr/>
    </dgm:pt>
    <dgm:pt modelId="{72D5D564-7430-9849-85A3-2F11F1133CEA}" type="pres">
      <dgm:prSet presAssocID="{3654DBE6-A059-604E-A101-153861B5AD5A}" presName="horzSpace2" presStyleCnt="0"/>
      <dgm:spPr/>
    </dgm:pt>
    <dgm:pt modelId="{F71350E3-FA57-B74A-9D92-91B5DAC3BC41}" type="pres">
      <dgm:prSet presAssocID="{3654DBE6-A059-604E-A101-153861B5AD5A}" presName="tx2" presStyleLbl="revTx" presStyleIdx="8" presStyleCnt="16"/>
      <dgm:spPr/>
    </dgm:pt>
    <dgm:pt modelId="{4622BC76-384A-8844-9074-2A7009EEDDCA}" type="pres">
      <dgm:prSet presAssocID="{3654DBE6-A059-604E-A101-153861B5AD5A}" presName="vert2" presStyleCnt="0"/>
      <dgm:spPr/>
    </dgm:pt>
    <dgm:pt modelId="{D2441875-8F6F-AB44-B7CC-8C3FE3C3AB20}" type="pres">
      <dgm:prSet presAssocID="{3654DBE6-A059-604E-A101-153861B5AD5A}" presName="thinLine2b" presStyleLbl="callout" presStyleIdx="5" presStyleCnt="12"/>
      <dgm:spPr/>
    </dgm:pt>
    <dgm:pt modelId="{6A132615-9C0E-2542-A9D7-288A8D1E9D0A}" type="pres">
      <dgm:prSet presAssocID="{3654DBE6-A059-604E-A101-153861B5AD5A}" presName="vertSpace2b" presStyleCnt="0"/>
      <dgm:spPr/>
    </dgm:pt>
    <dgm:pt modelId="{E53465EF-F3CB-7440-B83E-5C7244BF29B2}" type="pres">
      <dgm:prSet presAssocID="{176A95E2-AB90-DA47-9439-96429E4E97D1}" presName="horz2" presStyleCnt="0"/>
      <dgm:spPr/>
    </dgm:pt>
    <dgm:pt modelId="{9253EB98-2F8B-E94B-A6DE-7FC976469F1D}" type="pres">
      <dgm:prSet presAssocID="{176A95E2-AB90-DA47-9439-96429E4E97D1}" presName="horzSpace2" presStyleCnt="0"/>
      <dgm:spPr/>
    </dgm:pt>
    <dgm:pt modelId="{A16EB559-893E-4C4A-AB4C-8903EB09B513}" type="pres">
      <dgm:prSet presAssocID="{176A95E2-AB90-DA47-9439-96429E4E97D1}" presName="tx2" presStyleLbl="revTx" presStyleIdx="9" presStyleCnt="16"/>
      <dgm:spPr/>
    </dgm:pt>
    <dgm:pt modelId="{09A675E0-4D8F-B44C-B640-90E4D5603F87}" type="pres">
      <dgm:prSet presAssocID="{176A95E2-AB90-DA47-9439-96429E4E97D1}" presName="vert2" presStyleCnt="0"/>
      <dgm:spPr/>
    </dgm:pt>
    <dgm:pt modelId="{6EAB9083-0DD6-F748-B64F-16F42B068CBE}" type="pres">
      <dgm:prSet presAssocID="{176A95E2-AB90-DA47-9439-96429E4E97D1}" presName="thinLine2b" presStyleLbl="callout" presStyleIdx="6" presStyleCnt="12"/>
      <dgm:spPr/>
    </dgm:pt>
    <dgm:pt modelId="{D3B24E05-CD74-AD49-A3E0-D3C5B1A85AF8}" type="pres">
      <dgm:prSet presAssocID="{176A95E2-AB90-DA47-9439-96429E4E97D1}" presName="vertSpace2b" presStyleCnt="0"/>
      <dgm:spPr/>
    </dgm:pt>
    <dgm:pt modelId="{528AD772-9AD3-D344-9D0F-4E2DB6F5E972}" type="pres">
      <dgm:prSet presAssocID="{BF2A656A-33E2-5C46-9811-9C39F29F53C9}" presName="horz2" presStyleCnt="0"/>
      <dgm:spPr/>
    </dgm:pt>
    <dgm:pt modelId="{05ECA697-83EE-724A-939D-FA916365E589}" type="pres">
      <dgm:prSet presAssocID="{BF2A656A-33E2-5C46-9811-9C39F29F53C9}" presName="horzSpace2" presStyleCnt="0"/>
      <dgm:spPr/>
    </dgm:pt>
    <dgm:pt modelId="{DA07F055-8473-954F-AEB0-EBA8D72C010E}" type="pres">
      <dgm:prSet presAssocID="{BF2A656A-33E2-5C46-9811-9C39F29F53C9}" presName="tx2" presStyleLbl="revTx" presStyleIdx="10" presStyleCnt="16"/>
      <dgm:spPr/>
    </dgm:pt>
    <dgm:pt modelId="{5F94439C-7D14-3647-AD03-DA4F0D45F421}" type="pres">
      <dgm:prSet presAssocID="{BF2A656A-33E2-5C46-9811-9C39F29F53C9}" presName="vert2" presStyleCnt="0"/>
      <dgm:spPr/>
    </dgm:pt>
    <dgm:pt modelId="{6A78D844-6ADC-E74D-9333-93575705DB39}" type="pres">
      <dgm:prSet presAssocID="{BF2A656A-33E2-5C46-9811-9C39F29F53C9}" presName="thinLine2b" presStyleLbl="callout" presStyleIdx="7" presStyleCnt="12"/>
      <dgm:spPr/>
    </dgm:pt>
    <dgm:pt modelId="{BDF5E212-E4BB-AC43-AF1D-FC619F02B2B0}" type="pres">
      <dgm:prSet presAssocID="{BF2A656A-33E2-5C46-9811-9C39F29F53C9}" presName="vertSpace2b" presStyleCnt="0"/>
      <dgm:spPr/>
    </dgm:pt>
    <dgm:pt modelId="{12531C90-DBE0-C946-BE25-A90745B9938C}" type="pres">
      <dgm:prSet presAssocID="{5F51C9A7-534F-5B4C-BC28-47A992A1A72F}" presName="horz2" presStyleCnt="0"/>
      <dgm:spPr/>
    </dgm:pt>
    <dgm:pt modelId="{E5231D20-C913-1F40-85A2-2809842A290C}" type="pres">
      <dgm:prSet presAssocID="{5F51C9A7-534F-5B4C-BC28-47A992A1A72F}" presName="horzSpace2" presStyleCnt="0"/>
      <dgm:spPr/>
    </dgm:pt>
    <dgm:pt modelId="{A689E96C-AA3E-AC4B-9DBF-D89D1DD1A85A}" type="pres">
      <dgm:prSet presAssocID="{5F51C9A7-534F-5B4C-BC28-47A992A1A72F}" presName="tx2" presStyleLbl="revTx" presStyleIdx="11" presStyleCnt="16"/>
      <dgm:spPr/>
    </dgm:pt>
    <dgm:pt modelId="{3F5312C8-B3F0-CC46-AC9C-EBCB4E9FE12E}" type="pres">
      <dgm:prSet presAssocID="{5F51C9A7-534F-5B4C-BC28-47A992A1A72F}" presName="vert2" presStyleCnt="0"/>
      <dgm:spPr/>
    </dgm:pt>
    <dgm:pt modelId="{D48054A5-B80A-6443-BF3B-80F537352A27}" type="pres">
      <dgm:prSet presAssocID="{5F51C9A7-534F-5B4C-BC28-47A992A1A72F}" presName="thinLine2b" presStyleLbl="callout" presStyleIdx="8" presStyleCnt="12"/>
      <dgm:spPr/>
    </dgm:pt>
    <dgm:pt modelId="{01D3F764-0DB4-7E4A-B2DE-5F0E515E8FB2}" type="pres">
      <dgm:prSet presAssocID="{5F51C9A7-534F-5B4C-BC28-47A992A1A72F}" presName="vertSpace2b" presStyleCnt="0"/>
      <dgm:spPr/>
    </dgm:pt>
    <dgm:pt modelId="{EB5E8567-A35D-DB48-848F-7E29F7D4A78D}" type="pres">
      <dgm:prSet presAssocID="{B6F7C0D6-444C-1949-ABEF-52DA88D3C087}" presName="thickLine" presStyleLbl="alignNode1" presStyleIdx="3" presStyleCnt="4" custLinFactNeighborX="174" custLinFactNeighborY="-3540"/>
      <dgm:spPr/>
    </dgm:pt>
    <dgm:pt modelId="{9C4ED6A8-19C3-C348-9D05-2FF2D253D49D}" type="pres">
      <dgm:prSet presAssocID="{B6F7C0D6-444C-1949-ABEF-52DA88D3C087}" presName="horz1" presStyleCnt="0"/>
      <dgm:spPr/>
    </dgm:pt>
    <dgm:pt modelId="{0246C275-3C46-6C4E-ACE6-340B5CB4BF77}" type="pres">
      <dgm:prSet presAssocID="{B6F7C0D6-444C-1949-ABEF-52DA88D3C087}" presName="tx1" presStyleLbl="revTx" presStyleIdx="12" presStyleCnt="16"/>
      <dgm:spPr/>
    </dgm:pt>
    <dgm:pt modelId="{EF194395-2D76-C041-9BAC-C3C584EB58EA}" type="pres">
      <dgm:prSet presAssocID="{B6F7C0D6-444C-1949-ABEF-52DA88D3C087}" presName="vert1" presStyleCnt="0"/>
      <dgm:spPr/>
    </dgm:pt>
    <dgm:pt modelId="{AAC6763D-29C0-9D48-AF37-29A4272C535A}" type="pres">
      <dgm:prSet presAssocID="{DBB5CEBD-2DAF-A84B-9AEB-4B56D3C6AFC7}" presName="vertSpace2a" presStyleCnt="0"/>
      <dgm:spPr/>
    </dgm:pt>
    <dgm:pt modelId="{1DDA09FC-1B94-D240-A571-F37731577FF5}" type="pres">
      <dgm:prSet presAssocID="{DBB5CEBD-2DAF-A84B-9AEB-4B56D3C6AFC7}" presName="horz2" presStyleCnt="0"/>
      <dgm:spPr/>
    </dgm:pt>
    <dgm:pt modelId="{96D76D8F-CCC5-0D46-AC2C-D08085310A61}" type="pres">
      <dgm:prSet presAssocID="{DBB5CEBD-2DAF-A84B-9AEB-4B56D3C6AFC7}" presName="horzSpace2" presStyleCnt="0"/>
      <dgm:spPr/>
    </dgm:pt>
    <dgm:pt modelId="{51D7E502-4B98-FB4D-9D0E-C9C4DC0FC551}" type="pres">
      <dgm:prSet presAssocID="{DBB5CEBD-2DAF-A84B-9AEB-4B56D3C6AFC7}" presName="tx2" presStyleLbl="revTx" presStyleIdx="13" presStyleCnt="16"/>
      <dgm:spPr/>
    </dgm:pt>
    <dgm:pt modelId="{B64009C0-8F8A-454F-A476-3CBA7C91E795}" type="pres">
      <dgm:prSet presAssocID="{DBB5CEBD-2DAF-A84B-9AEB-4B56D3C6AFC7}" presName="vert2" presStyleCnt="0"/>
      <dgm:spPr/>
    </dgm:pt>
    <dgm:pt modelId="{73D58E19-5E9A-9547-A8C1-E3CC94C191E3}" type="pres">
      <dgm:prSet presAssocID="{DBB5CEBD-2DAF-A84B-9AEB-4B56D3C6AFC7}" presName="thinLine2b" presStyleLbl="callout" presStyleIdx="9" presStyleCnt="12"/>
      <dgm:spPr/>
    </dgm:pt>
    <dgm:pt modelId="{08F94B82-43CB-4443-A357-940F1A5BF9C7}" type="pres">
      <dgm:prSet presAssocID="{DBB5CEBD-2DAF-A84B-9AEB-4B56D3C6AFC7}" presName="vertSpace2b" presStyleCnt="0"/>
      <dgm:spPr/>
    </dgm:pt>
    <dgm:pt modelId="{460B6316-FDAE-DC4F-88C4-F06EFAA25762}" type="pres">
      <dgm:prSet presAssocID="{77A7EB48-8A90-484D-8CF8-5700EDC8C0FF}" presName="horz2" presStyleCnt="0"/>
      <dgm:spPr/>
    </dgm:pt>
    <dgm:pt modelId="{DDFBF18F-383F-6441-B43B-F74A796BF91E}" type="pres">
      <dgm:prSet presAssocID="{77A7EB48-8A90-484D-8CF8-5700EDC8C0FF}" presName="horzSpace2" presStyleCnt="0"/>
      <dgm:spPr/>
    </dgm:pt>
    <dgm:pt modelId="{CD3170ED-D3EA-D240-AFF4-853D6C99DF3D}" type="pres">
      <dgm:prSet presAssocID="{77A7EB48-8A90-484D-8CF8-5700EDC8C0FF}" presName="tx2" presStyleLbl="revTx" presStyleIdx="14" presStyleCnt="16"/>
      <dgm:spPr/>
    </dgm:pt>
    <dgm:pt modelId="{4B3C3779-161F-884D-B734-4FDC895E3AF6}" type="pres">
      <dgm:prSet presAssocID="{77A7EB48-8A90-484D-8CF8-5700EDC8C0FF}" presName="vert2" presStyleCnt="0"/>
      <dgm:spPr/>
    </dgm:pt>
    <dgm:pt modelId="{90C07E92-7143-C64B-93C4-AE41CB77843D}" type="pres">
      <dgm:prSet presAssocID="{77A7EB48-8A90-484D-8CF8-5700EDC8C0FF}" presName="thinLine2b" presStyleLbl="callout" presStyleIdx="10" presStyleCnt="12"/>
      <dgm:spPr/>
    </dgm:pt>
    <dgm:pt modelId="{415521AB-7B27-F341-929C-3EFBF9DB519F}" type="pres">
      <dgm:prSet presAssocID="{77A7EB48-8A90-484D-8CF8-5700EDC8C0FF}" presName="vertSpace2b" presStyleCnt="0"/>
      <dgm:spPr/>
    </dgm:pt>
    <dgm:pt modelId="{8D220966-391A-AA40-ACCE-363147A89741}" type="pres">
      <dgm:prSet presAssocID="{F6424223-A373-4042-B82C-65AF2CCDEAD2}" presName="horz2" presStyleCnt="0"/>
      <dgm:spPr/>
    </dgm:pt>
    <dgm:pt modelId="{E4F441AB-B847-2E43-998D-50E64E06BD07}" type="pres">
      <dgm:prSet presAssocID="{F6424223-A373-4042-B82C-65AF2CCDEAD2}" presName="horzSpace2" presStyleCnt="0"/>
      <dgm:spPr/>
    </dgm:pt>
    <dgm:pt modelId="{534EE57B-B656-264A-BB76-C345D5217727}" type="pres">
      <dgm:prSet presAssocID="{F6424223-A373-4042-B82C-65AF2CCDEAD2}" presName="tx2" presStyleLbl="revTx" presStyleIdx="15" presStyleCnt="16"/>
      <dgm:spPr/>
    </dgm:pt>
    <dgm:pt modelId="{0AC9F2E2-7D38-3348-AB96-2A97981F95FD}" type="pres">
      <dgm:prSet presAssocID="{F6424223-A373-4042-B82C-65AF2CCDEAD2}" presName="vert2" presStyleCnt="0"/>
      <dgm:spPr/>
    </dgm:pt>
    <dgm:pt modelId="{67E0EA7C-02D0-294E-857E-BEB09617C855}" type="pres">
      <dgm:prSet presAssocID="{F6424223-A373-4042-B82C-65AF2CCDEAD2}" presName="thinLine2b" presStyleLbl="callout" presStyleIdx="11" presStyleCnt="12"/>
      <dgm:spPr/>
    </dgm:pt>
    <dgm:pt modelId="{9D40F93E-0D74-B54E-9F05-55D77E4A2C70}" type="pres">
      <dgm:prSet presAssocID="{F6424223-A373-4042-B82C-65AF2CCDEAD2}" presName="vertSpace2b" presStyleCnt="0"/>
      <dgm:spPr/>
    </dgm:pt>
  </dgm:ptLst>
  <dgm:cxnLst>
    <dgm:cxn modelId="{90FF2A06-5B5B-0046-AE23-BA25E10697C8}" type="presOf" srcId="{E5B56F38-AFFB-F946-A46B-4BAA3B3133F8}" destId="{10CE0693-A9D1-2A4B-B7D7-700ED4860FC1}" srcOrd="0" destOrd="0" presId="urn:microsoft.com/office/officeart/2008/layout/LinedList"/>
    <dgm:cxn modelId="{A77D8607-FD16-9241-93EC-6EB238295BA1}" srcId="{E5B56F38-AFFB-F946-A46B-4BAA3B3133F8}" destId="{5F51C9A7-534F-5B4C-BC28-47A992A1A72F}" srcOrd="3" destOrd="0" parTransId="{07850EA9-5BAE-6446-8EEB-7FF61F486A7F}" sibTransId="{20A89688-8A4E-124D-A54C-90D9D3550D45}"/>
    <dgm:cxn modelId="{0CCBBE08-C20B-4F49-B8E4-0DA4D4106E18}" srcId="{81DFBD09-8E43-2449-8299-0E9D313F0923}" destId="{B6F7C0D6-444C-1949-ABEF-52DA88D3C087}" srcOrd="3" destOrd="0" parTransId="{789D22D8-2A0D-F84F-9CA3-ECFFD2AA1F3A}" sibTransId="{A58800FE-CAD1-F84D-9836-C85F65C4AC85}"/>
    <dgm:cxn modelId="{A07B5111-3BA7-5A45-9CB0-11C21AB9B873}" type="presOf" srcId="{786B0205-7118-3F40-9898-22D17F546143}" destId="{77B8219D-6177-724A-AC00-2AB00DB9457D}" srcOrd="0" destOrd="0" presId="urn:microsoft.com/office/officeart/2008/layout/LinedList"/>
    <dgm:cxn modelId="{9E01CB15-4A94-5C4E-AE67-8989425D233E}" srcId="{81DFBD09-8E43-2449-8299-0E9D313F0923}" destId="{FBB88BF1-1CD6-7C4A-9895-9A888F860981}" srcOrd="0" destOrd="0" parTransId="{2C67556A-117B-934A-B453-134C70824AD3}" sibTransId="{36B91417-EE80-F04F-971A-B9A7BC0E2AE6}"/>
    <dgm:cxn modelId="{A9A55417-8C85-5148-BC54-2561FBF130CC}" srcId="{FBB88BF1-1CD6-7C4A-9895-9A888F860981}" destId="{08B4F2A0-98C8-4F41-B025-175DE6CF8F65}" srcOrd="0" destOrd="0" parTransId="{00A3395A-E20D-9849-BC57-D49D9B11777A}" sibTransId="{35E154C0-E8B3-3E4E-ABD9-EB155B182FF8}"/>
    <dgm:cxn modelId="{40B3192D-7262-8B4C-9FE8-A43D336E54DB}" type="presOf" srcId="{77A7EB48-8A90-484D-8CF8-5700EDC8C0FF}" destId="{CD3170ED-D3EA-D240-AFF4-853D6C99DF3D}" srcOrd="0" destOrd="0" presId="urn:microsoft.com/office/officeart/2008/layout/LinedList"/>
    <dgm:cxn modelId="{393E6E2F-D62C-5E49-ABE2-535CE6F49B0E}" type="presOf" srcId="{5F51C9A7-534F-5B4C-BC28-47A992A1A72F}" destId="{A689E96C-AA3E-AC4B-9DBF-D89D1DD1A85A}" srcOrd="0" destOrd="0" presId="urn:microsoft.com/office/officeart/2008/layout/LinedList"/>
    <dgm:cxn modelId="{A4C34A30-7060-844B-8F3E-B95E79DABFC4}" srcId="{E5B56F38-AFFB-F946-A46B-4BAA3B3133F8}" destId="{176A95E2-AB90-DA47-9439-96429E4E97D1}" srcOrd="1" destOrd="0" parTransId="{8DDA08C4-B91C-B240-9AE3-DE7C553D5D7D}" sibTransId="{8E8FA271-50F6-7B48-8F21-CB7A886279C4}"/>
    <dgm:cxn modelId="{44A88432-D437-5446-AEE2-B13A5B67C60B}" type="presOf" srcId="{EFB87F61-8328-A240-844E-AEB85BDA4B36}" destId="{955549A8-84C1-8849-BE1D-5FD47D0C2A16}" srcOrd="0" destOrd="0" presId="urn:microsoft.com/office/officeart/2008/layout/LinedList"/>
    <dgm:cxn modelId="{87D9C542-B274-1649-861D-85BB5E3BF48A}" type="presOf" srcId="{85678863-B8F0-3C41-A204-6CF87C8825E2}" destId="{DD77926C-B6B7-0145-A6B6-E40C3301FDA8}" srcOrd="0" destOrd="0" presId="urn:microsoft.com/office/officeart/2008/layout/LinedList"/>
    <dgm:cxn modelId="{AEDECC4A-0A1F-5B47-A713-95A9CF223123}" srcId="{E5B56F38-AFFB-F946-A46B-4BAA3B3133F8}" destId="{BF2A656A-33E2-5C46-9811-9C39F29F53C9}" srcOrd="2" destOrd="0" parTransId="{6AEF85FF-A9CF-E24F-B288-5A49D0B0FD88}" sibTransId="{6B64949A-74B7-D14B-96A0-21A38FB5ECD4}"/>
    <dgm:cxn modelId="{D0E1034C-678A-F64E-A58E-2E609147D0A2}" type="presOf" srcId="{F3E467A0-7995-3749-852B-91A7F4BA2730}" destId="{7A45183B-2E85-B146-993E-D4F1D95A9E84}" srcOrd="0" destOrd="0" presId="urn:microsoft.com/office/officeart/2008/layout/LinedList"/>
    <dgm:cxn modelId="{E5A7BC4E-D2D2-CF44-B989-0AF476DBD5B8}" srcId="{81DFBD09-8E43-2449-8299-0E9D313F0923}" destId="{85678863-B8F0-3C41-A204-6CF87C8825E2}" srcOrd="1" destOrd="0" parTransId="{E63F646C-8673-8249-B0E3-6EE302A13286}" sibTransId="{D560FD3F-4444-624A-94FC-AAB07B88A551}"/>
    <dgm:cxn modelId="{65ADAD50-84CD-174D-88E7-66A22D94421C}" type="presOf" srcId="{A22A08BE-5B17-F94C-913E-2A7176F8B9A3}" destId="{868181A0-6627-3144-81CD-8AF082CF6F03}" srcOrd="0" destOrd="0" presId="urn:microsoft.com/office/officeart/2008/layout/LinedList"/>
    <dgm:cxn modelId="{681F6C5E-52C3-E24A-A9C6-22A47C6B4823}" srcId="{81DFBD09-8E43-2449-8299-0E9D313F0923}" destId="{E5B56F38-AFFB-F946-A46B-4BAA3B3133F8}" srcOrd="2" destOrd="0" parTransId="{DCD08849-360D-CA48-8131-2956F01F048B}" sibTransId="{6BE82968-D982-274A-8F08-18BD30076034}"/>
    <dgm:cxn modelId="{B8F25865-2C01-2842-88B6-1E718E9C8D9A}" type="presOf" srcId="{3654DBE6-A059-604E-A101-153861B5AD5A}" destId="{F71350E3-FA57-B74A-9D92-91B5DAC3BC41}" srcOrd="0" destOrd="0" presId="urn:microsoft.com/office/officeart/2008/layout/LinedList"/>
    <dgm:cxn modelId="{6AE1926E-79D5-C346-BEC5-8B6A180172FF}" type="presOf" srcId="{FBB88BF1-1CD6-7C4A-9895-9A888F860981}" destId="{52664E0D-4E9F-EE4E-B194-0E44F0FDFC38}" srcOrd="0" destOrd="0" presId="urn:microsoft.com/office/officeart/2008/layout/LinedList"/>
    <dgm:cxn modelId="{7B54FC74-2F9F-594C-962E-3F126F3D2B42}" type="presOf" srcId="{B6F7C0D6-444C-1949-ABEF-52DA88D3C087}" destId="{0246C275-3C46-6C4E-ACE6-340B5CB4BF77}" srcOrd="0" destOrd="0" presId="urn:microsoft.com/office/officeart/2008/layout/LinedList"/>
    <dgm:cxn modelId="{34300C76-E68A-0F4D-A8EA-C47DD7AAC6FE}" srcId="{B6F7C0D6-444C-1949-ABEF-52DA88D3C087}" destId="{77A7EB48-8A90-484D-8CF8-5700EDC8C0FF}" srcOrd="1" destOrd="0" parTransId="{D4E68E7C-69B7-CB41-B7B4-470FCE6B6B80}" sibTransId="{63119FD8-8450-FD40-B545-B0F45BD4E30E}"/>
    <dgm:cxn modelId="{806A3681-F3EB-7040-810E-A76601400575}" srcId="{E5B56F38-AFFB-F946-A46B-4BAA3B3133F8}" destId="{3654DBE6-A059-604E-A101-153861B5AD5A}" srcOrd="0" destOrd="0" parTransId="{68AA5935-F272-D84C-A90B-70DAA7032679}" sibTransId="{7F1DE2C8-9A34-514A-802C-FCDEF89E1800}"/>
    <dgm:cxn modelId="{EEAC3E86-287B-4048-8A17-3BE63D0242C8}" srcId="{B6F7C0D6-444C-1949-ABEF-52DA88D3C087}" destId="{DBB5CEBD-2DAF-A84B-9AEB-4B56D3C6AFC7}" srcOrd="0" destOrd="0" parTransId="{748429D7-7720-324E-97A3-CFEBAC11E5A0}" sibTransId="{AA1C97BA-A1E6-6E4C-882C-B7F27E682DE3}"/>
    <dgm:cxn modelId="{EB936287-BAB1-384F-9FB0-12E8C155C111}" srcId="{FBB88BF1-1CD6-7C4A-9895-9A888F860981}" destId="{A22A08BE-5B17-F94C-913E-2A7176F8B9A3}" srcOrd="1" destOrd="0" parTransId="{22355A4D-2627-C843-9D72-3556EA0E0AF6}" sibTransId="{66D12654-5995-5643-957D-B0020E84C01B}"/>
    <dgm:cxn modelId="{3B876387-FA99-E14B-9E86-D10004D53644}" type="presOf" srcId="{08B4F2A0-98C8-4F41-B025-175DE6CF8F65}" destId="{F6733182-A94A-7240-BDB5-8287E4E55C7F}" srcOrd="0" destOrd="0" presId="urn:microsoft.com/office/officeart/2008/layout/LinedList"/>
    <dgm:cxn modelId="{45E29E90-01B1-7A4C-9AE7-8052602439F6}" type="presOf" srcId="{176A95E2-AB90-DA47-9439-96429E4E97D1}" destId="{A16EB559-893E-4C4A-AB4C-8903EB09B513}" srcOrd="0" destOrd="0" presId="urn:microsoft.com/office/officeart/2008/layout/LinedList"/>
    <dgm:cxn modelId="{B8029AA0-AB6F-3245-82AE-95334AECB6AC}" srcId="{85678863-B8F0-3C41-A204-6CF87C8825E2}" destId="{786B0205-7118-3F40-9898-22D17F546143}" srcOrd="2" destOrd="0" parTransId="{21D740BC-053E-BF41-AAB6-52F3CB607A00}" sibTransId="{F4F3D3D3-C88F-3547-8BCD-AB36F71F3A4F}"/>
    <dgm:cxn modelId="{7FEA13AF-6950-524F-9BAF-C85C68A68A74}" srcId="{85678863-B8F0-3C41-A204-6CF87C8825E2}" destId="{F3E467A0-7995-3749-852B-91A7F4BA2730}" srcOrd="1" destOrd="0" parTransId="{DB935DBE-B3D3-4C47-A35B-7F973C8CEE19}" sibTransId="{2CA98AA6-C65B-E748-8728-0E9BF5746979}"/>
    <dgm:cxn modelId="{C89517B2-66E8-4F48-A66D-F509F6ECDA6D}" type="presOf" srcId="{DBB5CEBD-2DAF-A84B-9AEB-4B56D3C6AFC7}" destId="{51D7E502-4B98-FB4D-9D0E-C9C4DC0FC551}" srcOrd="0" destOrd="0" presId="urn:microsoft.com/office/officeart/2008/layout/LinedList"/>
    <dgm:cxn modelId="{1102A1D3-DD5A-B74C-A894-3A8DD9721DFB}" srcId="{85678863-B8F0-3C41-A204-6CF87C8825E2}" destId="{EFB87F61-8328-A240-844E-AEB85BDA4B36}" srcOrd="0" destOrd="0" parTransId="{CDE6E4A4-BDB9-364F-A0E3-DA834FF3CB27}" sibTransId="{D394F09F-F64B-5241-B7F6-F16D674E4E95}"/>
    <dgm:cxn modelId="{97CEB6D4-F77B-C945-8363-DAA607765631}" type="presOf" srcId="{F6424223-A373-4042-B82C-65AF2CCDEAD2}" destId="{534EE57B-B656-264A-BB76-C345D5217727}" srcOrd="0" destOrd="0" presId="urn:microsoft.com/office/officeart/2008/layout/LinedList"/>
    <dgm:cxn modelId="{F1C2B2DA-DF01-E54F-931A-2D68F351906B}" type="presOf" srcId="{BF2A656A-33E2-5C46-9811-9C39F29F53C9}" destId="{DA07F055-8473-954F-AEB0-EBA8D72C010E}" srcOrd="0" destOrd="0" presId="urn:microsoft.com/office/officeart/2008/layout/LinedList"/>
    <dgm:cxn modelId="{908B0AED-2FDC-4C43-8912-A98B3103FE32}" srcId="{B6F7C0D6-444C-1949-ABEF-52DA88D3C087}" destId="{F6424223-A373-4042-B82C-65AF2CCDEAD2}" srcOrd="2" destOrd="0" parTransId="{5F495A7E-D8D2-644E-9CCA-CFC6732B55AD}" sibTransId="{78FB5073-5A01-B345-AE24-AF76F8A7BEBE}"/>
    <dgm:cxn modelId="{AC52C2F5-20FA-6245-AC86-74347399AC43}" type="presOf" srcId="{81DFBD09-8E43-2449-8299-0E9D313F0923}" destId="{FCA67F36-9E43-B449-8B25-3A805F586DCC}" srcOrd="0" destOrd="0" presId="urn:microsoft.com/office/officeart/2008/layout/LinedList"/>
    <dgm:cxn modelId="{338038A8-3BF5-5143-ACA8-AEBC0B66967F}" type="presParOf" srcId="{FCA67F36-9E43-B449-8B25-3A805F586DCC}" destId="{D6DAC583-12B0-D84E-B263-6E68C3562CAB}" srcOrd="0" destOrd="0" presId="urn:microsoft.com/office/officeart/2008/layout/LinedList"/>
    <dgm:cxn modelId="{5A117DB2-4E76-6E4C-9820-AB454C474F44}" type="presParOf" srcId="{FCA67F36-9E43-B449-8B25-3A805F586DCC}" destId="{138DAAEC-F1B9-5149-A198-C8C1DA0E2958}" srcOrd="1" destOrd="0" presId="urn:microsoft.com/office/officeart/2008/layout/LinedList"/>
    <dgm:cxn modelId="{ABE06D81-FB94-1D46-BE86-9A0393A37BB0}" type="presParOf" srcId="{138DAAEC-F1B9-5149-A198-C8C1DA0E2958}" destId="{52664E0D-4E9F-EE4E-B194-0E44F0FDFC38}" srcOrd="0" destOrd="0" presId="urn:microsoft.com/office/officeart/2008/layout/LinedList"/>
    <dgm:cxn modelId="{FE1E3396-7F75-EB49-A9CD-4A989C09CB6E}" type="presParOf" srcId="{138DAAEC-F1B9-5149-A198-C8C1DA0E2958}" destId="{D16A66D1-E8E5-4446-81E8-9084178DD331}" srcOrd="1" destOrd="0" presId="urn:microsoft.com/office/officeart/2008/layout/LinedList"/>
    <dgm:cxn modelId="{57BFEE51-5F9D-034A-B7CF-FE68F662F705}" type="presParOf" srcId="{D16A66D1-E8E5-4446-81E8-9084178DD331}" destId="{78DE1E7B-B46F-9844-A1BE-B4C2FFD73EAD}" srcOrd="0" destOrd="0" presId="urn:microsoft.com/office/officeart/2008/layout/LinedList"/>
    <dgm:cxn modelId="{30570E34-70F6-374E-B518-6C9554F2E773}" type="presParOf" srcId="{D16A66D1-E8E5-4446-81E8-9084178DD331}" destId="{ACB088CB-ABBF-A647-9A4D-BAFDE8A46667}" srcOrd="1" destOrd="0" presId="urn:microsoft.com/office/officeart/2008/layout/LinedList"/>
    <dgm:cxn modelId="{461DF451-219C-0746-9AA8-B617F5979CEB}" type="presParOf" srcId="{ACB088CB-ABBF-A647-9A4D-BAFDE8A46667}" destId="{F8E4CCC0-EE97-0149-A267-122C85A00229}" srcOrd="0" destOrd="0" presId="urn:microsoft.com/office/officeart/2008/layout/LinedList"/>
    <dgm:cxn modelId="{22F5CE92-1D0A-B144-B9E7-2657B8182305}" type="presParOf" srcId="{ACB088CB-ABBF-A647-9A4D-BAFDE8A46667}" destId="{F6733182-A94A-7240-BDB5-8287E4E55C7F}" srcOrd="1" destOrd="0" presId="urn:microsoft.com/office/officeart/2008/layout/LinedList"/>
    <dgm:cxn modelId="{BD41C204-963F-0A41-A448-F26FE5895A5C}" type="presParOf" srcId="{ACB088CB-ABBF-A647-9A4D-BAFDE8A46667}" destId="{31327E01-BFCE-424B-B1ED-101B5E707A31}" srcOrd="2" destOrd="0" presId="urn:microsoft.com/office/officeart/2008/layout/LinedList"/>
    <dgm:cxn modelId="{9D76AD7C-2E1E-6D44-B03A-61EDEF1AD255}" type="presParOf" srcId="{D16A66D1-E8E5-4446-81E8-9084178DD331}" destId="{4649F208-F04C-0B4E-B086-DFCB29F25EF8}" srcOrd="2" destOrd="0" presId="urn:microsoft.com/office/officeart/2008/layout/LinedList"/>
    <dgm:cxn modelId="{4854CBB5-C661-E345-8B3C-B4AA470E7EEA}" type="presParOf" srcId="{D16A66D1-E8E5-4446-81E8-9084178DD331}" destId="{573AC833-11B9-214D-B020-2ED5044A5CE4}" srcOrd="3" destOrd="0" presId="urn:microsoft.com/office/officeart/2008/layout/LinedList"/>
    <dgm:cxn modelId="{58CDEB17-4A15-4249-9AC2-4CD23CFCE28C}" type="presParOf" srcId="{D16A66D1-E8E5-4446-81E8-9084178DD331}" destId="{B644A41B-3311-7245-B793-2AD9212B68B8}" srcOrd="4" destOrd="0" presId="urn:microsoft.com/office/officeart/2008/layout/LinedList"/>
    <dgm:cxn modelId="{F162D295-07B9-BC4B-A1C3-62BDF08B75B3}" type="presParOf" srcId="{B644A41B-3311-7245-B793-2AD9212B68B8}" destId="{425CFF85-7298-1646-9F2C-6F9876EBEBC3}" srcOrd="0" destOrd="0" presId="urn:microsoft.com/office/officeart/2008/layout/LinedList"/>
    <dgm:cxn modelId="{7EAA03CE-CF65-4245-B668-C06695EEA63F}" type="presParOf" srcId="{B644A41B-3311-7245-B793-2AD9212B68B8}" destId="{868181A0-6627-3144-81CD-8AF082CF6F03}" srcOrd="1" destOrd="0" presId="urn:microsoft.com/office/officeart/2008/layout/LinedList"/>
    <dgm:cxn modelId="{5DB7B1A3-F213-FF4B-B670-EA0DA6D29605}" type="presParOf" srcId="{B644A41B-3311-7245-B793-2AD9212B68B8}" destId="{268CA488-2CA7-A643-AECF-81ABAA0C54B8}" srcOrd="2" destOrd="0" presId="urn:microsoft.com/office/officeart/2008/layout/LinedList"/>
    <dgm:cxn modelId="{CF7A6635-2B60-3E43-A370-5A3B200A473E}" type="presParOf" srcId="{D16A66D1-E8E5-4446-81E8-9084178DD331}" destId="{8881EB01-FE19-AA4A-8775-C622A9888939}" srcOrd="5" destOrd="0" presId="urn:microsoft.com/office/officeart/2008/layout/LinedList"/>
    <dgm:cxn modelId="{BC986D52-6B80-B04A-BCF8-3C764609583D}" type="presParOf" srcId="{D16A66D1-E8E5-4446-81E8-9084178DD331}" destId="{A10A4757-530C-4042-B8D6-BC1166417551}" srcOrd="6" destOrd="0" presId="urn:microsoft.com/office/officeart/2008/layout/LinedList"/>
    <dgm:cxn modelId="{CDFA8589-7AF7-8B40-AA5A-6F7CEB9BB2BC}" type="presParOf" srcId="{FCA67F36-9E43-B449-8B25-3A805F586DCC}" destId="{3590BF74-0893-6E45-AFB1-31C2A7223CA0}" srcOrd="2" destOrd="0" presId="urn:microsoft.com/office/officeart/2008/layout/LinedList"/>
    <dgm:cxn modelId="{46C153C9-C0A8-AF4C-8D61-9AF829C3CDAE}" type="presParOf" srcId="{FCA67F36-9E43-B449-8B25-3A805F586DCC}" destId="{F9A93F7F-2D23-2540-8D54-DBDF843BB94A}" srcOrd="3" destOrd="0" presId="urn:microsoft.com/office/officeart/2008/layout/LinedList"/>
    <dgm:cxn modelId="{F2B7D728-7DD8-3149-A94D-F85F007FC8DF}" type="presParOf" srcId="{F9A93F7F-2D23-2540-8D54-DBDF843BB94A}" destId="{DD77926C-B6B7-0145-A6B6-E40C3301FDA8}" srcOrd="0" destOrd="0" presId="urn:microsoft.com/office/officeart/2008/layout/LinedList"/>
    <dgm:cxn modelId="{81F41DCB-646B-2741-82B6-E48108DE9B7D}" type="presParOf" srcId="{F9A93F7F-2D23-2540-8D54-DBDF843BB94A}" destId="{F1DBBDC5-95FB-D44E-A2E1-D49507822A7F}" srcOrd="1" destOrd="0" presId="urn:microsoft.com/office/officeart/2008/layout/LinedList"/>
    <dgm:cxn modelId="{316863DC-E1E4-C448-84AA-498EF8F4A31C}" type="presParOf" srcId="{F1DBBDC5-95FB-D44E-A2E1-D49507822A7F}" destId="{751E169D-3B52-E343-AAC8-CC3736637498}" srcOrd="0" destOrd="0" presId="urn:microsoft.com/office/officeart/2008/layout/LinedList"/>
    <dgm:cxn modelId="{A266EE2F-AA5F-6349-B8E7-598A02E0F916}" type="presParOf" srcId="{F1DBBDC5-95FB-D44E-A2E1-D49507822A7F}" destId="{BDE5AEC0-0381-E149-92A5-9081D88D5492}" srcOrd="1" destOrd="0" presId="urn:microsoft.com/office/officeart/2008/layout/LinedList"/>
    <dgm:cxn modelId="{D1A5A5A0-9115-1849-A108-AE85D632009A}" type="presParOf" srcId="{BDE5AEC0-0381-E149-92A5-9081D88D5492}" destId="{8E3F0B7E-136D-E341-B8AD-0E6AECC8400E}" srcOrd="0" destOrd="0" presId="urn:microsoft.com/office/officeart/2008/layout/LinedList"/>
    <dgm:cxn modelId="{9FCC6BD2-0195-7D45-88B5-5DACB48BF6A3}" type="presParOf" srcId="{BDE5AEC0-0381-E149-92A5-9081D88D5492}" destId="{955549A8-84C1-8849-BE1D-5FD47D0C2A16}" srcOrd="1" destOrd="0" presId="urn:microsoft.com/office/officeart/2008/layout/LinedList"/>
    <dgm:cxn modelId="{C513FBDD-7849-F046-8B94-5A67DDFA452F}" type="presParOf" srcId="{BDE5AEC0-0381-E149-92A5-9081D88D5492}" destId="{315C52D5-C66B-FC45-BBF6-BBB9DE69EA6A}" srcOrd="2" destOrd="0" presId="urn:microsoft.com/office/officeart/2008/layout/LinedList"/>
    <dgm:cxn modelId="{4479DBC7-2A39-1C4C-AA58-0B3BC5CD6501}" type="presParOf" srcId="{F1DBBDC5-95FB-D44E-A2E1-D49507822A7F}" destId="{2977D52A-1C4C-C448-82EB-B5AF28F97DC4}" srcOrd="2" destOrd="0" presId="urn:microsoft.com/office/officeart/2008/layout/LinedList"/>
    <dgm:cxn modelId="{F85BF62A-0D48-754C-B9DD-EBC17D126496}" type="presParOf" srcId="{F1DBBDC5-95FB-D44E-A2E1-D49507822A7F}" destId="{7372372E-FB44-0046-A50A-533BE96F1CF9}" srcOrd="3" destOrd="0" presId="urn:microsoft.com/office/officeart/2008/layout/LinedList"/>
    <dgm:cxn modelId="{D00B071B-3A8A-DD42-8A25-E7436C387B28}" type="presParOf" srcId="{F1DBBDC5-95FB-D44E-A2E1-D49507822A7F}" destId="{78CBA0B0-FA24-504D-B730-30CF569ABB1F}" srcOrd="4" destOrd="0" presId="urn:microsoft.com/office/officeart/2008/layout/LinedList"/>
    <dgm:cxn modelId="{1AE6B2E6-2913-DF42-8520-BFCA323F7074}" type="presParOf" srcId="{78CBA0B0-FA24-504D-B730-30CF569ABB1F}" destId="{B6507C0A-D852-EB44-9BBE-1027BBFD9B30}" srcOrd="0" destOrd="0" presId="urn:microsoft.com/office/officeart/2008/layout/LinedList"/>
    <dgm:cxn modelId="{4731E709-A20C-5540-9252-3E444E0FE0CF}" type="presParOf" srcId="{78CBA0B0-FA24-504D-B730-30CF569ABB1F}" destId="{7A45183B-2E85-B146-993E-D4F1D95A9E84}" srcOrd="1" destOrd="0" presId="urn:microsoft.com/office/officeart/2008/layout/LinedList"/>
    <dgm:cxn modelId="{6C463E56-F91F-BE49-89E3-8949E0C8568A}" type="presParOf" srcId="{78CBA0B0-FA24-504D-B730-30CF569ABB1F}" destId="{57E6BDD9-106B-4A49-8872-BF1998125C20}" srcOrd="2" destOrd="0" presId="urn:microsoft.com/office/officeart/2008/layout/LinedList"/>
    <dgm:cxn modelId="{A77E96F7-F0C8-DE4F-9F62-F61C750A851F}" type="presParOf" srcId="{F1DBBDC5-95FB-D44E-A2E1-D49507822A7F}" destId="{691B6DC3-335A-4C47-8037-F40D72E3A2F4}" srcOrd="5" destOrd="0" presId="urn:microsoft.com/office/officeart/2008/layout/LinedList"/>
    <dgm:cxn modelId="{588AEAEA-DD47-3A46-93D6-4E21E0289A97}" type="presParOf" srcId="{F1DBBDC5-95FB-D44E-A2E1-D49507822A7F}" destId="{09EFC8F1-A09A-C64C-868A-748234AC305B}" srcOrd="6" destOrd="0" presId="urn:microsoft.com/office/officeart/2008/layout/LinedList"/>
    <dgm:cxn modelId="{8531BF93-592B-814A-A8E7-2093164027C9}" type="presParOf" srcId="{F1DBBDC5-95FB-D44E-A2E1-D49507822A7F}" destId="{E6AD7AC9-F6F8-3E40-B9BF-5B1A6080188C}" srcOrd="7" destOrd="0" presId="urn:microsoft.com/office/officeart/2008/layout/LinedList"/>
    <dgm:cxn modelId="{36827073-552A-7E45-9854-0590242460CA}" type="presParOf" srcId="{E6AD7AC9-F6F8-3E40-B9BF-5B1A6080188C}" destId="{61F39BD6-E5D3-A94E-9610-6367C287A3D6}" srcOrd="0" destOrd="0" presId="urn:microsoft.com/office/officeart/2008/layout/LinedList"/>
    <dgm:cxn modelId="{2C8D015F-D03C-4A48-9F9F-66FB12F96439}" type="presParOf" srcId="{E6AD7AC9-F6F8-3E40-B9BF-5B1A6080188C}" destId="{77B8219D-6177-724A-AC00-2AB00DB9457D}" srcOrd="1" destOrd="0" presId="urn:microsoft.com/office/officeart/2008/layout/LinedList"/>
    <dgm:cxn modelId="{2C1935CE-DEB2-7A4C-9F87-5CD1D510811E}" type="presParOf" srcId="{E6AD7AC9-F6F8-3E40-B9BF-5B1A6080188C}" destId="{0A12F19E-8AC0-DA4D-91F4-2ADA8CA8C53B}" srcOrd="2" destOrd="0" presId="urn:microsoft.com/office/officeart/2008/layout/LinedList"/>
    <dgm:cxn modelId="{825C7B91-336A-6040-BC71-E7E7CCF64E85}" type="presParOf" srcId="{F1DBBDC5-95FB-D44E-A2E1-D49507822A7F}" destId="{9056E87C-7B0B-0B42-8C3A-9DDADF7D469C}" srcOrd="8" destOrd="0" presId="urn:microsoft.com/office/officeart/2008/layout/LinedList"/>
    <dgm:cxn modelId="{7F23BEDD-5858-384F-B89A-900C113DA087}" type="presParOf" srcId="{F1DBBDC5-95FB-D44E-A2E1-D49507822A7F}" destId="{D40C7536-07BB-ED44-9CDF-428C635AD6A3}" srcOrd="9" destOrd="0" presId="urn:microsoft.com/office/officeart/2008/layout/LinedList"/>
    <dgm:cxn modelId="{E356750B-0363-0C4D-82E6-D33C32D46C12}" type="presParOf" srcId="{FCA67F36-9E43-B449-8B25-3A805F586DCC}" destId="{6CF402E5-9BF7-BC41-842E-8E4E8CF7B836}" srcOrd="4" destOrd="0" presId="urn:microsoft.com/office/officeart/2008/layout/LinedList"/>
    <dgm:cxn modelId="{4EAF8B6E-FE80-2D40-82A9-5A25B367EF33}" type="presParOf" srcId="{FCA67F36-9E43-B449-8B25-3A805F586DCC}" destId="{19A098AE-8338-8048-8B94-5DAD9B783199}" srcOrd="5" destOrd="0" presId="urn:microsoft.com/office/officeart/2008/layout/LinedList"/>
    <dgm:cxn modelId="{EB30C2B9-9F38-CD4C-9B97-79E8654F7256}" type="presParOf" srcId="{19A098AE-8338-8048-8B94-5DAD9B783199}" destId="{10CE0693-A9D1-2A4B-B7D7-700ED4860FC1}" srcOrd="0" destOrd="0" presId="urn:microsoft.com/office/officeart/2008/layout/LinedList"/>
    <dgm:cxn modelId="{515C6283-4402-2642-AE39-F1B25CA8699D}" type="presParOf" srcId="{19A098AE-8338-8048-8B94-5DAD9B783199}" destId="{63C9E1BA-F378-9D46-B3CD-41FE79412CED}" srcOrd="1" destOrd="0" presId="urn:microsoft.com/office/officeart/2008/layout/LinedList"/>
    <dgm:cxn modelId="{68963BE2-54D3-5347-8B4C-1ABFF813E959}" type="presParOf" srcId="{63C9E1BA-F378-9D46-B3CD-41FE79412CED}" destId="{AA264C0A-9A11-104E-AE50-F56CFC28B081}" srcOrd="0" destOrd="0" presId="urn:microsoft.com/office/officeart/2008/layout/LinedList"/>
    <dgm:cxn modelId="{FD85969B-116C-3F4A-A096-09F1A4A5B8E2}" type="presParOf" srcId="{63C9E1BA-F378-9D46-B3CD-41FE79412CED}" destId="{6C75CAB2-D7E2-B646-BF59-891153702092}" srcOrd="1" destOrd="0" presId="urn:microsoft.com/office/officeart/2008/layout/LinedList"/>
    <dgm:cxn modelId="{408F1DDE-6720-0F42-B72D-E052D0D116A9}" type="presParOf" srcId="{6C75CAB2-D7E2-B646-BF59-891153702092}" destId="{72D5D564-7430-9849-85A3-2F11F1133CEA}" srcOrd="0" destOrd="0" presId="urn:microsoft.com/office/officeart/2008/layout/LinedList"/>
    <dgm:cxn modelId="{ABD31A14-B9A6-3B49-BE0E-55C2AACE5518}" type="presParOf" srcId="{6C75CAB2-D7E2-B646-BF59-891153702092}" destId="{F71350E3-FA57-B74A-9D92-91B5DAC3BC41}" srcOrd="1" destOrd="0" presId="urn:microsoft.com/office/officeart/2008/layout/LinedList"/>
    <dgm:cxn modelId="{BFCF237C-1322-2A44-9067-7E0EBD155DF5}" type="presParOf" srcId="{6C75CAB2-D7E2-B646-BF59-891153702092}" destId="{4622BC76-384A-8844-9074-2A7009EEDDCA}" srcOrd="2" destOrd="0" presId="urn:microsoft.com/office/officeart/2008/layout/LinedList"/>
    <dgm:cxn modelId="{99A71E55-91B5-6D43-8B29-3B6E7709C7AF}" type="presParOf" srcId="{63C9E1BA-F378-9D46-B3CD-41FE79412CED}" destId="{D2441875-8F6F-AB44-B7CC-8C3FE3C3AB20}" srcOrd="2" destOrd="0" presId="urn:microsoft.com/office/officeart/2008/layout/LinedList"/>
    <dgm:cxn modelId="{9EE9223A-7EAF-3847-908C-7086219A5735}" type="presParOf" srcId="{63C9E1BA-F378-9D46-B3CD-41FE79412CED}" destId="{6A132615-9C0E-2542-A9D7-288A8D1E9D0A}" srcOrd="3" destOrd="0" presId="urn:microsoft.com/office/officeart/2008/layout/LinedList"/>
    <dgm:cxn modelId="{FF02D4DA-8652-0142-ACB5-8A4BF1AFE293}" type="presParOf" srcId="{63C9E1BA-F378-9D46-B3CD-41FE79412CED}" destId="{E53465EF-F3CB-7440-B83E-5C7244BF29B2}" srcOrd="4" destOrd="0" presId="urn:microsoft.com/office/officeart/2008/layout/LinedList"/>
    <dgm:cxn modelId="{57C77D54-B772-C749-A538-0E17D4A2F42E}" type="presParOf" srcId="{E53465EF-F3CB-7440-B83E-5C7244BF29B2}" destId="{9253EB98-2F8B-E94B-A6DE-7FC976469F1D}" srcOrd="0" destOrd="0" presId="urn:microsoft.com/office/officeart/2008/layout/LinedList"/>
    <dgm:cxn modelId="{346EA85F-E053-4E49-95B0-61DE56F859B0}" type="presParOf" srcId="{E53465EF-F3CB-7440-B83E-5C7244BF29B2}" destId="{A16EB559-893E-4C4A-AB4C-8903EB09B513}" srcOrd="1" destOrd="0" presId="urn:microsoft.com/office/officeart/2008/layout/LinedList"/>
    <dgm:cxn modelId="{4D540D7F-CD10-444E-89F4-763CABCC59AB}" type="presParOf" srcId="{E53465EF-F3CB-7440-B83E-5C7244BF29B2}" destId="{09A675E0-4D8F-B44C-B640-90E4D5603F87}" srcOrd="2" destOrd="0" presId="urn:microsoft.com/office/officeart/2008/layout/LinedList"/>
    <dgm:cxn modelId="{1AC8CC6C-46F0-EF47-B9AD-38540E7AD4EB}" type="presParOf" srcId="{63C9E1BA-F378-9D46-B3CD-41FE79412CED}" destId="{6EAB9083-0DD6-F748-B64F-16F42B068CBE}" srcOrd="5" destOrd="0" presId="urn:microsoft.com/office/officeart/2008/layout/LinedList"/>
    <dgm:cxn modelId="{6D7703AA-CC38-214B-82E0-206B944F9DA8}" type="presParOf" srcId="{63C9E1BA-F378-9D46-B3CD-41FE79412CED}" destId="{D3B24E05-CD74-AD49-A3E0-D3C5B1A85AF8}" srcOrd="6" destOrd="0" presId="urn:microsoft.com/office/officeart/2008/layout/LinedList"/>
    <dgm:cxn modelId="{EFD3066B-B3F1-1540-9BD6-FA271FF547EF}" type="presParOf" srcId="{63C9E1BA-F378-9D46-B3CD-41FE79412CED}" destId="{528AD772-9AD3-D344-9D0F-4E2DB6F5E972}" srcOrd="7" destOrd="0" presId="urn:microsoft.com/office/officeart/2008/layout/LinedList"/>
    <dgm:cxn modelId="{8B8FF101-0D68-1B47-BE99-A63D5CDBA8AC}" type="presParOf" srcId="{528AD772-9AD3-D344-9D0F-4E2DB6F5E972}" destId="{05ECA697-83EE-724A-939D-FA916365E589}" srcOrd="0" destOrd="0" presId="urn:microsoft.com/office/officeart/2008/layout/LinedList"/>
    <dgm:cxn modelId="{FAA0C44E-1EAA-A242-9587-197C0712E706}" type="presParOf" srcId="{528AD772-9AD3-D344-9D0F-4E2DB6F5E972}" destId="{DA07F055-8473-954F-AEB0-EBA8D72C010E}" srcOrd="1" destOrd="0" presId="urn:microsoft.com/office/officeart/2008/layout/LinedList"/>
    <dgm:cxn modelId="{43CEBCA8-2B77-7A4F-8E04-7A2FAEB2748D}" type="presParOf" srcId="{528AD772-9AD3-D344-9D0F-4E2DB6F5E972}" destId="{5F94439C-7D14-3647-AD03-DA4F0D45F421}" srcOrd="2" destOrd="0" presId="urn:microsoft.com/office/officeart/2008/layout/LinedList"/>
    <dgm:cxn modelId="{6CBE43FE-C9BC-0940-B9E4-9782913B88CC}" type="presParOf" srcId="{63C9E1BA-F378-9D46-B3CD-41FE79412CED}" destId="{6A78D844-6ADC-E74D-9333-93575705DB39}" srcOrd="8" destOrd="0" presId="urn:microsoft.com/office/officeart/2008/layout/LinedList"/>
    <dgm:cxn modelId="{2724BF46-F285-3747-9FB3-3F3DA738CE81}" type="presParOf" srcId="{63C9E1BA-F378-9D46-B3CD-41FE79412CED}" destId="{BDF5E212-E4BB-AC43-AF1D-FC619F02B2B0}" srcOrd="9" destOrd="0" presId="urn:microsoft.com/office/officeart/2008/layout/LinedList"/>
    <dgm:cxn modelId="{993C0B28-25ED-354A-8732-5928DE874A1A}" type="presParOf" srcId="{63C9E1BA-F378-9D46-B3CD-41FE79412CED}" destId="{12531C90-DBE0-C946-BE25-A90745B9938C}" srcOrd="10" destOrd="0" presId="urn:microsoft.com/office/officeart/2008/layout/LinedList"/>
    <dgm:cxn modelId="{A2070336-CC8F-A24D-B3E2-8E30BD18F455}" type="presParOf" srcId="{12531C90-DBE0-C946-BE25-A90745B9938C}" destId="{E5231D20-C913-1F40-85A2-2809842A290C}" srcOrd="0" destOrd="0" presId="urn:microsoft.com/office/officeart/2008/layout/LinedList"/>
    <dgm:cxn modelId="{A8464740-E3A5-864A-8635-17749CE2635B}" type="presParOf" srcId="{12531C90-DBE0-C946-BE25-A90745B9938C}" destId="{A689E96C-AA3E-AC4B-9DBF-D89D1DD1A85A}" srcOrd="1" destOrd="0" presId="urn:microsoft.com/office/officeart/2008/layout/LinedList"/>
    <dgm:cxn modelId="{027C89E1-F082-5542-AFB0-F2483084344C}" type="presParOf" srcId="{12531C90-DBE0-C946-BE25-A90745B9938C}" destId="{3F5312C8-B3F0-CC46-AC9C-EBCB4E9FE12E}" srcOrd="2" destOrd="0" presId="urn:microsoft.com/office/officeart/2008/layout/LinedList"/>
    <dgm:cxn modelId="{FDDB3ECA-CC30-A840-90A0-205BA5CF9954}" type="presParOf" srcId="{63C9E1BA-F378-9D46-B3CD-41FE79412CED}" destId="{D48054A5-B80A-6443-BF3B-80F537352A27}" srcOrd="11" destOrd="0" presId="urn:microsoft.com/office/officeart/2008/layout/LinedList"/>
    <dgm:cxn modelId="{E6E25314-742F-6D4C-83D9-CD3BC7D435C6}" type="presParOf" srcId="{63C9E1BA-F378-9D46-B3CD-41FE79412CED}" destId="{01D3F764-0DB4-7E4A-B2DE-5F0E515E8FB2}" srcOrd="12" destOrd="0" presId="urn:microsoft.com/office/officeart/2008/layout/LinedList"/>
    <dgm:cxn modelId="{9627B3F8-7729-034C-BA2E-CF973F78F04B}" type="presParOf" srcId="{FCA67F36-9E43-B449-8B25-3A805F586DCC}" destId="{EB5E8567-A35D-DB48-848F-7E29F7D4A78D}" srcOrd="6" destOrd="0" presId="urn:microsoft.com/office/officeart/2008/layout/LinedList"/>
    <dgm:cxn modelId="{22C6BEDE-5AAC-D741-B5E8-EBD19756280B}" type="presParOf" srcId="{FCA67F36-9E43-B449-8B25-3A805F586DCC}" destId="{9C4ED6A8-19C3-C348-9D05-2FF2D253D49D}" srcOrd="7" destOrd="0" presId="urn:microsoft.com/office/officeart/2008/layout/LinedList"/>
    <dgm:cxn modelId="{1BC2B0AC-F351-F640-8453-164782758E01}" type="presParOf" srcId="{9C4ED6A8-19C3-C348-9D05-2FF2D253D49D}" destId="{0246C275-3C46-6C4E-ACE6-340B5CB4BF77}" srcOrd="0" destOrd="0" presId="urn:microsoft.com/office/officeart/2008/layout/LinedList"/>
    <dgm:cxn modelId="{63D915F0-FF4B-4148-B4B5-FC19D6D19724}" type="presParOf" srcId="{9C4ED6A8-19C3-C348-9D05-2FF2D253D49D}" destId="{EF194395-2D76-C041-9BAC-C3C584EB58EA}" srcOrd="1" destOrd="0" presId="urn:microsoft.com/office/officeart/2008/layout/LinedList"/>
    <dgm:cxn modelId="{32845500-E249-A546-B156-001F91ACE0E2}" type="presParOf" srcId="{EF194395-2D76-C041-9BAC-C3C584EB58EA}" destId="{AAC6763D-29C0-9D48-AF37-29A4272C535A}" srcOrd="0" destOrd="0" presId="urn:microsoft.com/office/officeart/2008/layout/LinedList"/>
    <dgm:cxn modelId="{89E55519-1953-BB46-AFB9-01BE2C74B9FD}" type="presParOf" srcId="{EF194395-2D76-C041-9BAC-C3C584EB58EA}" destId="{1DDA09FC-1B94-D240-A571-F37731577FF5}" srcOrd="1" destOrd="0" presId="urn:microsoft.com/office/officeart/2008/layout/LinedList"/>
    <dgm:cxn modelId="{04FC645C-BEDD-9E4A-A1C1-7C3CA2301E84}" type="presParOf" srcId="{1DDA09FC-1B94-D240-A571-F37731577FF5}" destId="{96D76D8F-CCC5-0D46-AC2C-D08085310A61}" srcOrd="0" destOrd="0" presId="urn:microsoft.com/office/officeart/2008/layout/LinedList"/>
    <dgm:cxn modelId="{3A3DD3A8-5C6F-7C4A-9DA1-D61B2A191DB3}" type="presParOf" srcId="{1DDA09FC-1B94-D240-A571-F37731577FF5}" destId="{51D7E502-4B98-FB4D-9D0E-C9C4DC0FC551}" srcOrd="1" destOrd="0" presId="urn:microsoft.com/office/officeart/2008/layout/LinedList"/>
    <dgm:cxn modelId="{4EC24F54-D021-574F-A692-6B77FCFDDEE9}" type="presParOf" srcId="{1DDA09FC-1B94-D240-A571-F37731577FF5}" destId="{B64009C0-8F8A-454F-A476-3CBA7C91E795}" srcOrd="2" destOrd="0" presId="urn:microsoft.com/office/officeart/2008/layout/LinedList"/>
    <dgm:cxn modelId="{82F3E15D-08FE-2F48-AAC1-652560C28D58}" type="presParOf" srcId="{EF194395-2D76-C041-9BAC-C3C584EB58EA}" destId="{73D58E19-5E9A-9547-A8C1-E3CC94C191E3}" srcOrd="2" destOrd="0" presId="urn:microsoft.com/office/officeart/2008/layout/LinedList"/>
    <dgm:cxn modelId="{FD3B3066-8D1D-1A4C-BEB9-A5EF06E4E13B}" type="presParOf" srcId="{EF194395-2D76-C041-9BAC-C3C584EB58EA}" destId="{08F94B82-43CB-4443-A357-940F1A5BF9C7}" srcOrd="3" destOrd="0" presId="urn:microsoft.com/office/officeart/2008/layout/LinedList"/>
    <dgm:cxn modelId="{EF7471C2-E580-064B-8970-3B33B560594A}" type="presParOf" srcId="{EF194395-2D76-C041-9BAC-C3C584EB58EA}" destId="{460B6316-FDAE-DC4F-88C4-F06EFAA25762}" srcOrd="4" destOrd="0" presId="urn:microsoft.com/office/officeart/2008/layout/LinedList"/>
    <dgm:cxn modelId="{AD1391EB-87A8-8148-A394-E2DD3B462435}" type="presParOf" srcId="{460B6316-FDAE-DC4F-88C4-F06EFAA25762}" destId="{DDFBF18F-383F-6441-B43B-F74A796BF91E}" srcOrd="0" destOrd="0" presId="urn:microsoft.com/office/officeart/2008/layout/LinedList"/>
    <dgm:cxn modelId="{703C3193-5828-994D-B702-3BED79BC5201}" type="presParOf" srcId="{460B6316-FDAE-DC4F-88C4-F06EFAA25762}" destId="{CD3170ED-D3EA-D240-AFF4-853D6C99DF3D}" srcOrd="1" destOrd="0" presId="urn:microsoft.com/office/officeart/2008/layout/LinedList"/>
    <dgm:cxn modelId="{55EA9FC8-C509-9849-BA10-D336F0F574F8}" type="presParOf" srcId="{460B6316-FDAE-DC4F-88C4-F06EFAA25762}" destId="{4B3C3779-161F-884D-B734-4FDC895E3AF6}" srcOrd="2" destOrd="0" presId="urn:microsoft.com/office/officeart/2008/layout/LinedList"/>
    <dgm:cxn modelId="{96EB4B1B-D19B-AF44-9EAF-B8885CA85C54}" type="presParOf" srcId="{EF194395-2D76-C041-9BAC-C3C584EB58EA}" destId="{90C07E92-7143-C64B-93C4-AE41CB77843D}" srcOrd="5" destOrd="0" presId="urn:microsoft.com/office/officeart/2008/layout/LinedList"/>
    <dgm:cxn modelId="{1DCDB02A-FC4D-DD44-92DF-99E46CBC3ED0}" type="presParOf" srcId="{EF194395-2D76-C041-9BAC-C3C584EB58EA}" destId="{415521AB-7B27-F341-929C-3EFBF9DB519F}" srcOrd="6" destOrd="0" presId="urn:microsoft.com/office/officeart/2008/layout/LinedList"/>
    <dgm:cxn modelId="{17EA93A6-1A6D-2845-8ED0-F7CCDD9D5C3E}" type="presParOf" srcId="{EF194395-2D76-C041-9BAC-C3C584EB58EA}" destId="{8D220966-391A-AA40-ACCE-363147A89741}" srcOrd="7" destOrd="0" presId="urn:microsoft.com/office/officeart/2008/layout/LinedList"/>
    <dgm:cxn modelId="{FD3CB7D5-45F7-3E41-8962-B37760A916F9}" type="presParOf" srcId="{8D220966-391A-AA40-ACCE-363147A89741}" destId="{E4F441AB-B847-2E43-998D-50E64E06BD07}" srcOrd="0" destOrd="0" presId="urn:microsoft.com/office/officeart/2008/layout/LinedList"/>
    <dgm:cxn modelId="{D6B17CF7-1776-E643-85BA-56254912C4BD}" type="presParOf" srcId="{8D220966-391A-AA40-ACCE-363147A89741}" destId="{534EE57B-B656-264A-BB76-C345D5217727}" srcOrd="1" destOrd="0" presId="urn:microsoft.com/office/officeart/2008/layout/LinedList"/>
    <dgm:cxn modelId="{C6C40596-5611-2745-BE3E-99A8B1D3478F}" type="presParOf" srcId="{8D220966-391A-AA40-ACCE-363147A89741}" destId="{0AC9F2E2-7D38-3348-AB96-2A97981F95FD}" srcOrd="2" destOrd="0" presId="urn:microsoft.com/office/officeart/2008/layout/LinedList"/>
    <dgm:cxn modelId="{1E052175-9098-7C49-8C7F-FAAF6A6648EC}" type="presParOf" srcId="{EF194395-2D76-C041-9BAC-C3C584EB58EA}" destId="{67E0EA7C-02D0-294E-857E-BEB09617C855}" srcOrd="8" destOrd="0" presId="urn:microsoft.com/office/officeart/2008/layout/LinedList"/>
    <dgm:cxn modelId="{73D0A128-DC39-B949-81F1-572A74221ADD}" type="presParOf" srcId="{EF194395-2D76-C041-9BAC-C3C584EB58EA}" destId="{9D40F93E-0D74-B54E-9F05-55D77E4A2C7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FBD09-8E43-2449-8299-0E9D313F0923}"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FBB88BF1-1CD6-7C4A-9895-9A888F860981}">
      <dgm:prSet phldrT="[Text]" custT="1"/>
      <dgm:spPr/>
      <dgm:t>
        <a:bodyPr/>
        <a:lstStyle/>
        <a:p>
          <a:pPr>
            <a:buClr>
              <a:schemeClr val="tx1"/>
            </a:buClr>
            <a:buFont typeface="+mj-lt"/>
            <a:buAutoNum type="arabicPeriod"/>
          </a:pPr>
          <a:r>
            <a:rPr lang="en-US" sz="2000" dirty="0"/>
            <a:t>Aim</a:t>
          </a:r>
        </a:p>
      </dgm:t>
    </dgm:pt>
    <dgm:pt modelId="{2C67556A-117B-934A-B453-134C70824AD3}" type="parTrans" cxnId="{9E01CB15-4A94-5C4E-AE67-8989425D233E}">
      <dgm:prSet/>
      <dgm:spPr/>
      <dgm:t>
        <a:bodyPr/>
        <a:lstStyle/>
        <a:p>
          <a:endParaRPr lang="en-US"/>
        </a:p>
      </dgm:t>
    </dgm:pt>
    <dgm:pt modelId="{36B91417-EE80-F04F-971A-B9A7BC0E2AE6}" type="sibTrans" cxnId="{9E01CB15-4A94-5C4E-AE67-8989425D233E}">
      <dgm:prSet/>
      <dgm:spPr/>
      <dgm:t>
        <a:bodyPr/>
        <a:lstStyle/>
        <a:p>
          <a:endParaRPr lang="en-US"/>
        </a:p>
      </dgm:t>
    </dgm:pt>
    <dgm:pt modelId="{08B4F2A0-98C8-4F41-B025-175DE6CF8F65}">
      <dgm:prSet custT="1"/>
      <dgm:spPr/>
      <dgm:t>
        <a:bodyPr/>
        <a:lstStyle/>
        <a:p>
          <a:pPr>
            <a:buFont typeface="Arial" panose="020B0604020202020204" pitchFamily="34" charset="0"/>
            <a:buNone/>
          </a:pPr>
          <a:r>
            <a:rPr lang="en-ZA" sz="1600" dirty="0"/>
            <a:t>To develop an optimization routine for a consumer debt portfolio through Mean-</a:t>
          </a:r>
          <a:r>
            <a:rPr lang="en-ZA" sz="1600" dirty="0" err="1"/>
            <a:t>VaR</a:t>
          </a:r>
          <a:r>
            <a:rPr lang="en-ZA" sz="1600" dirty="0"/>
            <a:t> portfolio optimization</a:t>
          </a:r>
        </a:p>
      </dgm:t>
    </dgm:pt>
    <dgm:pt modelId="{00A3395A-E20D-9849-BC57-D49D9B11777A}" type="parTrans" cxnId="{A9A55417-8C85-5148-BC54-2561FBF130CC}">
      <dgm:prSet/>
      <dgm:spPr/>
      <dgm:t>
        <a:bodyPr/>
        <a:lstStyle/>
        <a:p>
          <a:endParaRPr lang="en-US"/>
        </a:p>
      </dgm:t>
    </dgm:pt>
    <dgm:pt modelId="{35E154C0-E8B3-3E4E-ABD9-EB155B182FF8}" type="sibTrans" cxnId="{A9A55417-8C85-5148-BC54-2561FBF130CC}">
      <dgm:prSet/>
      <dgm:spPr/>
      <dgm:t>
        <a:bodyPr/>
        <a:lstStyle/>
        <a:p>
          <a:endParaRPr lang="en-US"/>
        </a:p>
      </dgm:t>
    </dgm:pt>
    <dgm:pt modelId="{85678863-B8F0-3C41-A204-6CF87C8825E2}">
      <dgm:prSet custT="1"/>
      <dgm:spPr/>
      <dgm:t>
        <a:bodyPr/>
        <a:lstStyle/>
        <a:p>
          <a:r>
            <a:rPr lang="en-US" sz="2000" dirty="0"/>
            <a:t>PD Model Assumptions</a:t>
          </a:r>
          <a:endParaRPr lang="en-US" sz="3000" dirty="0"/>
        </a:p>
      </dgm:t>
    </dgm:pt>
    <dgm:pt modelId="{E63F646C-8673-8249-B0E3-6EE302A13286}" type="parTrans" cxnId="{E5A7BC4E-D2D2-CF44-B989-0AF476DBD5B8}">
      <dgm:prSet/>
      <dgm:spPr/>
      <dgm:t>
        <a:bodyPr/>
        <a:lstStyle/>
        <a:p>
          <a:endParaRPr lang="en-US"/>
        </a:p>
      </dgm:t>
    </dgm:pt>
    <dgm:pt modelId="{D560FD3F-4444-624A-94FC-AAB07B88A551}" type="sibTrans" cxnId="{E5A7BC4E-D2D2-CF44-B989-0AF476DBD5B8}">
      <dgm:prSet/>
      <dgm:spPr/>
      <dgm:t>
        <a:bodyPr/>
        <a:lstStyle/>
        <a:p>
          <a:endParaRPr lang="en-US"/>
        </a:p>
      </dgm:t>
    </dgm:pt>
    <dgm:pt modelId="{B6F7C0D6-444C-1949-ABEF-52DA88D3C087}">
      <dgm:prSet custT="1"/>
      <dgm:spPr/>
      <dgm:t>
        <a:bodyPr/>
        <a:lstStyle/>
        <a:p>
          <a:r>
            <a:rPr lang="en-ZA" sz="2000" dirty="0"/>
            <a:t>Data</a:t>
          </a:r>
          <a:endParaRPr lang="en-ZA" sz="5500" dirty="0"/>
        </a:p>
      </dgm:t>
    </dgm:pt>
    <dgm:pt modelId="{789D22D8-2A0D-F84F-9CA3-ECFFD2AA1F3A}" type="parTrans" cxnId="{0CCBBE08-C20B-4F49-B8E4-0DA4D4106E18}">
      <dgm:prSet/>
      <dgm:spPr/>
      <dgm:t>
        <a:bodyPr/>
        <a:lstStyle/>
        <a:p>
          <a:endParaRPr lang="en-US"/>
        </a:p>
      </dgm:t>
    </dgm:pt>
    <dgm:pt modelId="{A58800FE-CAD1-F84D-9836-C85F65C4AC85}" type="sibTrans" cxnId="{0CCBBE08-C20B-4F49-B8E4-0DA4D4106E18}">
      <dgm:prSet/>
      <dgm:spPr/>
      <dgm:t>
        <a:bodyPr/>
        <a:lstStyle/>
        <a:p>
          <a:endParaRPr lang="en-US"/>
        </a:p>
      </dgm:t>
    </dgm:pt>
    <dgm:pt modelId="{DBB5CEBD-2DAF-A84B-9AEB-4B56D3C6AFC7}">
      <dgm:prSet custT="1"/>
      <dgm:spPr/>
      <dgm:t>
        <a:bodyPr/>
        <a:lstStyle/>
        <a:p>
          <a:r>
            <a:rPr lang="en-ZA" sz="1600" dirty="0"/>
            <a:t>Lending club Loan-Level Data</a:t>
          </a:r>
        </a:p>
      </dgm:t>
    </dgm:pt>
    <dgm:pt modelId="{748429D7-7720-324E-97A3-CFEBAC11E5A0}" type="parTrans" cxnId="{EEAC3E86-287B-4048-8A17-3BE63D0242C8}">
      <dgm:prSet/>
      <dgm:spPr/>
      <dgm:t>
        <a:bodyPr/>
        <a:lstStyle/>
        <a:p>
          <a:endParaRPr lang="en-US"/>
        </a:p>
      </dgm:t>
    </dgm:pt>
    <dgm:pt modelId="{AA1C97BA-A1E6-6E4C-882C-B7F27E682DE3}" type="sibTrans" cxnId="{EEAC3E86-287B-4048-8A17-3BE63D0242C8}">
      <dgm:prSet/>
      <dgm:spPr/>
      <dgm:t>
        <a:bodyPr/>
        <a:lstStyle/>
        <a:p>
          <a:endParaRPr lang="en-US"/>
        </a:p>
      </dgm:t>
    </dgm:pt>
    <dgm:pt modelId="{F3E467A0-7995-3749-852B-91A7F4BA2730}">
      <dgm:prSet custT="1"/>
      <dgm:spPr/>
      <dgm:t>
        <a:bodyPr/>
        <a:lstStyle/>
        <a:p>
          <a:r>
            <a:rPr lang="en-US" sz="1600" dirty="0"/>
            <a:t>Borrower defined as defaulted if a registered recovery payment has been made. </a:t>
          </a:r>
        </a:p>
      </dgm:t>
    </dgm:pt>
    <dgm:pt modelId="{DB935DBE-B3D3-4C47-A35B-7F973C8CEE19}" type="parTrans" cxnId="{7FEA13AF-6950-524F-9BAF-C85C68A68A74}">
      <dgm:prSet/>
      <dgm:spPr/>
      <dgm:t>
        <a:bodyPr/>
        <a:lstStyle/>
        <a:p>
          <a:endParaRPr lang="en-US"/>
        </a:p>
      </dgm:t>
    </dgm:pt>
    <dgm:pt modelId="{2CA98AA6-C65B-E748-8728-0E9BF5746979}" type="sibTrans" cxnId="{7FEA13AF-6950-524F-9BAF-C85C68A68A74}">
      <dgm:prSet/>
      <dgm:spPr/>
      <dgm:t>
        <a:bodyPr/>
        <a:lstStyle/>
        <a:p>
          <a:endParaRPr lang="en-US"/>
        </a:p>
      </dgm:t>
    </dgm:pt>
    <dgm:pt modelId="{A22A08BE-5B17-F94C-913E-2A7176F8B9A3}">
      <dgm:prSet custT="1"/>
      <dgm:spPr>
        <a:blipFill>
          <a:blip xmlns:r="http://schemas.openxmlformats.org/officeDocument/2006/relationships" r:embed="rId1"/>
          <a:stretch>
            <a:fillRect l="-698" t="-2273" b="-27273"/>
          </a:stretch>
        </a:blipFill>
      </dgm:spPr>
      <dgm:t>
        <a:bodyPr/>
        <a:lstStyle/>
        <a:p>
          <a:r>
            <a:rPr lang="en-US">
              <a:noFill/>
            </a:rPr>
            <a:t> </a:t>
          </a:r>
        </a:p>
      </dgm:t>
    </dgm:pt>
    <dgm:pt modelId="{22355A4D-2627-C843-9D72-3556EA0E0AF6}" type="parTrans" cxnId="{EB936287-BAB1-384F-9FB0-12E8C155C111}">
      <dgm:prSet/>
      <dgm:spPr/>
      <dgm:t>
        <a:bodyPr/>
        <a:lstStyle/>
        <a:p>
          <a:endParaRPr lang="en-US"/>
        </a:p>
      </dgm:t>
    </dgm:pt>
    <dgm:pt modelId="{66D12654-5995-5643-957D-B0020E84C01B}" type="sibTrans" cxnId="{EB936287-BAB1-384F-9FB0-12E8C155C111}">
      <dgm:prSet/>
      <dgm:spPr/>
      <dgm:t>
        <a:bodyPr/>
        <a:lstStyle/>
        <a:p>
          <a:endParaRPr lang="en-US"/>
        </a:p>
      </dgm:t>
    </dgm:pt>
    <dgm:pt modelId="{786B0205-7118-3F40-9898-22D17F546143}">
      <dgm:prSet custT="1"/>
      <dgm:spPr/>
      <dgm:t>
        <a:bodyPr/>
        <a:lstStyle/>
        <a:p>
          <a:r>
            <a:rPr lang="en-US" sz="1600" dirty="0"/>
            <a:t>Recovery Rate = 0</a:t>
          </a:r>
        </a:p>
      </dgm:t>
    </dgm:pt>
    <dgm:pt modelId="{21D740BC-053E-BF41-AAB6-52F3CB607A00}" type="parTrans" cxnId="{B8029AA0-AB6F-3245-82AE-95334AECB6AC}">
      <dgm:prSet/>
      <dgm:spPr/>
      <dgm:t>
        <a:bodyPr/>
        <a:lstStyle/>
        <a:p>
          <a:endParaRPr lang="en-US"/>
        </a:p>
      </dgm:t>
    </dgm:pt>
    <dgm:pt modelId="{F4F3D3D3-C88F-3547-8BCD-AB36F71F3A4F}" type="sibTrans" cxnId="{B8029AA0-AB6F-3245-82AE-95334AECB6AC}">
      <dgm:prSet/>
      <dgm:spPr/>
      <dgm:t>
        <a:bodyPr/>
        <a:lstStyle/>
        <a:p>
          <a:endParaRPr lang="en-US"/>
        </a:p>
      </dgm:t>
    </dgm:pt>
    <dgm:pt modelId="{77A7EB48-8A90-484D-8CF8-5700EDC8C0FF}">
      <dgm:prSet custT="1"/>
      <dgm:spPr/>
      <dgm:t>
        <a:bodyPr/>
        <a:lstStyle/>
        <a:p>
          <a:r>
            <a:rPr lang="en-ZA" sz="1600" dirty="0"/>
            <a:t>Model Training Dates: 2015/01/01- 2017/12/31</a:t>
          </a:r>
        </a:p>
      </dgm:t>
    </dgm:pt>
    <dgm:pt modelId="{D4E68E7C-69B7-CB41-B7B4-470FCE6B6B80}" type="parTrans" cxnId="{34300C76-E68A-0F4D-A8EA-C47DD7AAC6FE}">
      <dgm:prSet/>
      <dgm:spPr/>
      <dgm:t>
        <a:bodyPr/>
        <a:lstStyle/>
        <a:p>
          <a:endParaRPr lang="en-US"/>
        </a:p>
      </dgm:t>
    </dgm:pt>
    <dgm:pt modelId="{63119FD8-8450-FD40-B545-B0F45BD4E30E}" type="sibTrans" cxnId="{34300C76-E68A-0F4D-A8EA-C47DD7AAC6FE}">
      <dgm:prSet/>
      <dgm:spPr/>
      <dgm:t>
        <a:bodyPr/>
        <a:lstStyle/>
        <a:p>
          <a:endParaRPr lang="en-US"/>
        </a:p>
      </dgm:t>
    </dgm:pt>
    <dgm:pt modelId="{F6424223-A373-4042-B82C-65AF2CCDEAD2}">
      <dgm:prSet custT="1"/>
      <dgm:spPr/>
      <dgm:t>
        <a:bodyPr/>
        <a:lstStyle/>
        <a:p>
          <a:r>
            <a:rPr lang="en-ZA" sz="1600" dirty="0"/>
            <a:t>Portfolio Construction Date: Q1 2018.</a:t>
          </a:r>
        </a:p>
      </dgm:t>
    </dgm:pt>
    <dgm:pt modelId="{5F495A7E-D8D2-644E-9CCA-CFC6732B55AD}" type="parTrans" cxnId="{908B0AED-2FDC-4C43-8912-A98B3103FE32}">
      <dgm:prSet/>
      <dgm:spPr/>
      <dgm:t>
        <a:bodyPr/>
        <a:lstStyle/>
        <a:p>
          <a:endParaRPr lang="en-US"/>
        </a:p>
      </dgm:t>
    </dgm:pt>
    <dgm:pt modelId="{78FB5073-5A01-B345-AE24-AF76F8A7BEBE}" type="sibTrans" cxnId="{908B0AED-2FDC-4C43-8912-A98B3103FE32}">
      <dgm:prSet/>
      <dgm:spPr/>
      <dgm:t>
        <a:bodyPr/>
        <a:lstStyle/>
        <a:p>
          <a:endParaRPr lang="en-US"/>
        </a:p>
      </dgm:t>
    </dgm:pt>
    <dgm:pt modelId="{E5B56F38-AFFB-F946-A46B-4BAA3B3133F8}">
      <dgm:prSet custT="1"/>
      <dgm:spPr/>
      <dgm:t>
        <a:bodyPr/>
        <a:lstStyle/>
        <a:p>
          <a:r>
            <a:rPr lang="en-US" sz="2000" dirty="0" err="1"/>
            <a:t>VaR</a:t>
          </a:r>
          <a:r>
            <a:rPr lang="en-US" sz="2000" dirty="0"/>
            <a:t> Monte Carlo Assumptions</a:t>
          </a:r>
        </a:p>
      </dgm:t>
    </dgm:pt>
    <dgm:pt modelId="{DCD08849-360D-CA48-8131-2956F01F048B}" type="parTrans" cxnId="{681F6C5E-52C3-E24A-A9C6-22A47C6B4823}">
      <dgm:prSet/>
      <dgm:spPr/>
      <dgm:t>
        <a:bodyPr/>
        <a:lstStyle/>
        <a:p>
          <a:endParaRPr lang="en-US"/>
        </a:p>
      </dgm:t>
    </dgm:pt>
    <dgm:pt modelId="{6BE82968-D982-274A-8F08-18BD30076034}" type="sibTrans" cxnId="{681F6C5E-52C3-E24A-A9C6-22A47C6B4823}">
      <dgm:prSet/>
      <dgm:spPr/>
      <dgm:t>
        <a:bodyPr/>
        <a:lstStyle/>
        <a:p>
          <a:endParaRPr lang="en-US"/>
        </a:p>
      </dgm:t>
    </dgm:pt>
    <dgm:pt modelId="{EFB87F61-8328-A240-844E-AEB85BDA4B36}">
      <dgm:prSet custT="1"/>
      <dgm:spPr/>
      <dgm:t>
        <a:bodyPr/>
        <a:lstStyle/>
        <a:p>
          <a:r>
            <a:rPr lang="en-US" sz="1600" dirty="0"/>
            <a:t>Logistic regression PD model</a:t>
          </a:r>
        </a:p>
      </dgm:t>
    </dgm:pt>
    <dgm:pt modelId="{CDE6E4A4-BDB9-364F-A0E3-DA834FF3CB27}" type="parTrans" cxnId="{1102A1D3-DD5A-B74C-A894-3A8DD9721DFB}">
      <dgm:prSet/>
      <dgm:spPr/>
      <dgm:t>
        <a:bodyPr/>
        <a:lstStyle/>
        <a:p>
          <a:endParaRPr lang="en-US"/>
        </a:p>
      </dgm:t>
    </dgm:pt>
    <dgm:pt modelId="{D394F09F-F64B-5241-B7F6-F16D674E4E95}" type="sibTrans" cxnId="{1102A1D3-DD5A-B74C-A894-3A8DD9721DFB}">
      <dgm:prSet/>
      <dgm:spPr/>
      <dgm:t>
        <a:bodyPr/>
        <a:lstStyle/>
        <a:p>
          <a:endParaRPr lang="en-US"/>
        </a:p>
      </dgm:t>
    </dgm:pt>
    <dgm:pt modelId="{BF2A656A-33E2-5C46-9811-9C39F29F53C9}">
      <dgm:prSet custT="1"/>
      <dgm:spPr/>
      <dgm:t>
        <a:bodyPr/>
        <a:lstStyle/>
        <a:p>
          <a:r>
            <a:rPr lang="en-US" sz="1600" dirty="0"/>
            <a:t>All loans can be bought at expected value/price | No liquidity constraint</a:t>
          </a:r>
        </a:p>
      </dgm:t>
    </dgm:pt>
    <dgm:pt modelId="{6AEF85FF-A9CF-E24F-B288-5A49D0B0FD88}" type="parTrans" cxnId="{AEDECC4A-0A1F-5B47-A713-95A9CF223123}">
      <dgm:prSet/>
      <dgm:spPr/>
      <dgm:t>
        <a:bodyPr/>
        <a:lstStyle/>
        <a:p>
          <a:endParaRPr lang="en-US"/>
        </a:p>
      </dgm:t>
    </dgm:pt>
    <dgm:pt modelId="{6B64949A-74B7-D14B-96A0-21A38FB5ECD4}" type="sibTrans" cxnId="{AEDECC4A-0A1F-5B47-A713-95A9CF223123}">
      <dgm:prSet/>
      <dgm:spPr/>
      <dgm:t>
        <a:bodyPr/>
        <a:lstStyle/>
        <a:p>
          <a:endParaRPr lang="en-US"/>
        </a:p>
      </dgm:t>
    </dgm:pt>
    <dgm:pt modelId="{5F51C9A7-534F-5B4C-BC28-47A992A1A72F}">
      <dgm:prSet custT="1"/>
      <dgm:spPr/>
      <dgm:t>
        <a:bodyPr/>
        <a:lstStyle/>
        <a:p>
          <a:r>
            <a:rPr lang="en-US" sz="1600" dirty="0" err="1"/>
            <a:t>VaR</a:t>
          </a:r>
          <a:r>
            <a:rPr lang="en-US" sz="1600" dirty="0"/>
            <a:t> horizon and CI: 99% 1 year portfolio </a:t>
          </a:r>
          <a:r>
            <a:rPr lang="en-US" sz="1600" dirty="0" err="1"/>
            <a:t>VaR</a:t>
          </a:r>
          <a:endParaRPr lang="en-US" sz="1600" dirty="0"/>
        </a:p>
      </dgm:t>
    </dgm:pt>
    <dgm:pt modelId="{07850EA9-5BAE-6446-8EEB-7FF61F486A7F}" type="parTrans" cxnId="{A77D8607-FD16-9241-93EC-6EB238295BA1}">
      <dgm:prSet/>
      <dgm:spPr/>
      <dgm:t>
        <a:bodyPr/>
        <a:lstStyle/>
        <a:p>
          <a:endParaRPr lang="en-US"/>
        </a:p>
      </dgm:t>
    </dgm:pt>
    <dgm:pt modelId="{20A89688-8A4E-124D-A54C-90D9D3550D45}" type="sibTrans" cxnId="{A77D8607-FD16-9241-93EC-6EB238295BA1}">
      <dgm:prSet/>
      <dgm:spPr/>
      <dgm:t>
        <a:bodyPr/>
        <a:lstStyle/>
        <a:p>
          <a:endParaRPr lang="en-US"/>
        </a:p>
      </dgm:t>
    </dgm:pt>
    <dgm:pt modelId="{3654DBE6-A059-604E-A101-153861B5AD5A}">
      <dgm:prSet custT="1"/>
      <dgm:spPr/>
      <dgm:t>
        <a:bodyPr/>
        <a:lstStyle/>
        <a:p>
          <a:r>
            <a:rPr lang="en-US" sz="1600" dirty="0"/>
            <a:t>Simulate 10000+ states of the world</a:t>
          </a:r>
        </a:p>
      </dgm:t>
    </dgm:pt>
    <dgm:pt modelId="{68AA5935-F272-D84C-A90B-70DAA7032679}" type="parTrans" cxnId="{806A3681-F3EB-7040-810E-A76601400575}">
      <dgm:prSet/>
      <dgm:spPr/>
      <dgm:t>
        <a:bodyPr/>
        <a:lstStyle/>
        <a:p>
          <a:endParaRPr lang="en-US"/>
        </a:p>
      </dgm:t>
    </dgm:pt>
    <dgm:pt modelId="{7F1DE2C8-9A34-514A-802C-FCDEF89E1800}" type="sibTrans" cxnId="{806A3681-F3EB-7040-810E-A76601400575}">
      <dgm:prSet/>
      <dgm:spPr/>
      <dgm:t>
        <a:bodyPr/>
        <a:lstStyle/>
        <a:p>
          <a:endParaRPr lang="en-US"/>
        </a:p>
      </dgm:t>
    </dgm:pt>
    <dgm:pt modelId="{176A95E2-AB90-DA47-9439-96429E4E97D1}">
      <dgm:prSet custT="1"/>
      <dgm:spPr/>
      <dgm:t>
        <a:bodyPr/>
        <a:lstStyle/>
        <a:p>
          <a:r>
            <a:rPr lang="en-US" sz="1600" dirty="0"/>
            <a:t>S&amp;P 500 ~ GBM  |  Personal Savings rate ~ Seasonal ARIMA  |  Hull-White Spot Rate Model</a:t>
          </a:r>
        </a:p>
      </dgm:t>
    </dgm:pt>
    <dgm:pt modelId="{8DDA08C4-B91C-B240-9AE3-DE7C553D5D7D}" type="parTrans" cxnId="{A4C34A30-7060-844B-8F3E-B95E79DABFC4}">
      <dgm:prSet/>
      <dgm:spPr/>
      <dgm:t>
        <a:bodyPr/>
        <a:lstStyle/>
        <a:p>
          <a:endParaRPr lang="en-US"/>
        </a:p>
      </dgm:t>
    </dgm:pt>
    <dgm:pt modelId="{8E8FA271-50F6-7B48-8F21-CB7A886279C4}" type="sibTrans" cxnId="{A4C34A30-7060-844B-8F3E-B95E79DABFC4}">
      <dgm:prSet/>
      <dgm:spPr/>
      <dgm:t>
        <a:bodyPr/>
        <a:lstStyle/>
        <a:p>
          <a:endParaRPr lang="en-US"/>
        </a:p>
      </dgm:t>
    </dgm:pt>
    <dgm:pt modelId="{FCA67F36-9E43-B449-8B25-3A805F586DCC}" type="pres">
      <dgm:prSet presAssocID="{81DFBD09-8E43-2449-8299-0E9D313F0923}" presName="vert0" presStyleCnt="0">
        <dgm:presLayoutVars>
          <dgm:dir/>
          <dgm:animOne val="branch"/>
          <dgm:animLvl val="lvl"/>
        </dgm:presLayoutVars>
      </dgm:prSet>
      <dgm:spPr/>
    </dgm:pt>
    <dgm:pt modelId="{D6DAC583-12B0-D84E-B263-6E68C3562CAB}" type="pres">
      <dgm:prSet presAssocID="{FBB88BF1-1CD6-7C4A-9895-9A888F860981}" presName="thickLine" presStyleLbl="alignNode1" presStyleIdx="0" presStyleCnt="4"/>
      <dgm:spPr/>
    </dgm:pt>
    <dgm:pt modelId="{138DAAEC-F1B9-5149-A198-C8C1DA0E2958}" type="pres">
      <dgm:prSet presAssocID="{FBB88BF1-1CD6-7C4A-9895-9A888F860981}" presName="horz1" presStyleCnt="0"/>
      <dgm:spPr/>
    </dgm:pt>
    <dgm:pt modelId="{52664E0D-4E9F-EE4E-B194-0E44F0FDFC38}" type="pres">
      <dgm:prSet presAssocID="{FBB88BF1-1CD6-7C4A-9895-9A888F860981}" presName="tx1" presStyleLbl="revTx" presStyleIdx="0" presStyleCnt="16"/>
      <dgm:spPr/>
    </dgm:pt>
    <dgm:pt modelId="{D16A66D1-E8E5-4446-81E8-9084178DD331}" type="pres">
      <dgm:prSet presAssocID="{FBB88BF1-1CD6-7C4A-9895-9A888F860981}" presName="vert1" presStyleCnt="0"/>
      <dgm:spPr/>
    </dgm:pt>
    <dgm:pt modelId="{78DE1E7B-B46F-9844-A1BE-B4C2FFD73EAD}" type="pres">
      <dgm:prSet presAssocID="{08B4F2A0-98C8-4F41-B025-175DE6CF8F65}" presName="vertSpace2a" presStyleCnt="0"/>
      <dgm:spPr/>
    </dgm:pt>
    <dgm:pt modelId="{ACB088CB-ABBF-A647-9A4D-BAFDE8A46667}" type="pres">
      <dgm:prSet presAssocID="{08B4F2A0-98C8-4F41-B025-175DE6CF8F65}" presName="horz2" presStyleCnt="0"/>
      <dgm:spPr/>
    </dgm:pt>
    <dgm:pt modelId="{F8E4CCC0-EE97-0149-A267-122C85A00229}" type="pres">
      <dgm:prSet presAssocID="{08B4F2A0-98C8-4F41-B025-175DE6CF8F65}" presName="horzSpace2" presStyleCnt="0"/>
      <dgm:spPr/>
    </dgm:pt>
    <dgm:pt modelId="{F6733182-A94A-7240-BDB5-8287E4E55C7F}" type="pres">
      <dgm:prSet presAssocID="{08B4F2A0-98C8-4F41-B025-175DE6CF8F65}" presName="tx2" presStyleLbl="revTx" presStyleIdx="1" presStyleCnt="16" custScaleY="98821" custLinFactNeighborX="166" custLinFactNeighborY="-1447"/>
      <dgm:spPr/>
    </dgm:pt>
    <dgm:pt modelId="{31327E01-BFCE-424B-B1ED-101B5E707A31}" type="pres">
      <dgm:prSet presAssocID="{08B4F2A0-98C8-4F41-B025-175DE6CF8F65}" presName="vert2" presStyleCnt="0"/>
      <dgm:spPr/>
    </dgm:pt>
    <dgm:pt modelId="{4649F208-F04C-0B4E-B086-DFCB29F25EF8}" type="pres">
      <dgm:prSet presAssocID="{08B4F2A0-98C8-4F41-B025-175DE6CF8F65}" presName="thinLine2b" presStyleLbl="callout" presStyleIdx="0" presStyleCnt="12"/>
      <dgm:spPr/>
    </dgm:pt>
    <dgm:pt modelId="{573AC833-11B9-214D-B020-2ED5044A5CE4}" type="pres">
      <dgm:prSet presAssocID="{08B4F2A0-98C8-4F41-B025-175DE6CF8F65}" presName="vertSpace2b" presStyleCnt="0"/>
      <dgm:spPr/>
    </dgm:pt>
    <dgm:pt modelId="{B644A41B-3311-7245-B793-2AD9212B68B8}" type="pres">
      <dgm:prSet presAssocID="{A22A08BE-5B17-F94C-913E-2A7176F8B9A3}" presName="horz2" presStyleCnt="0"/>
      <dgm:spPr/>
    </dgm:pt>
    <dgm:pt modelId="{425CFF85-7298-1646-9F2C-6F9876EBEBC3}" type="pres">
      <dgm:prSet presAssocID="{A22A08BE-5B17-F94C-913E-2A7176F8B9A3}" presName="horzSpace2" presStyleCnt="0"/>
      <dgm:spPr/>
    </dgm:pt>
    <dgm:pt modelId="{868181A0-6627-3144-81CD-8AF082CF6F03}" type="pres">
      <dgm:prSet presAssocID="{A22A08BE-5B17-F94C-913E-2A7176F8B9A3}" presName="tx2" presStyleLbl="revTx" presStyleIdx="2" presStyleCnt="16" custLinFactNeighborY="-7221"/>
      <dgm:spPr/>
    </dgm:pt>
    <dgm:pt modelId="{268CA488-2CA7-A643-AECF-81ABAA0C54B8}" type="pres">
      <dgm:prSet presAssocID="{A22A08BE-5B17-F94C-913E-2A7176F8B9A3}" presName="vert2" presStyleCnt="0"/>
      <dgm:spPr/>
    </dgm:pt>
    <dgm:pt modelId="{8881EB01-FE19-AA4A-8775-C622A9888939}" type="pres">
      <dgm:prSet presAssocID="{A22A08BE-5B17-F94C-913E-2A7176F8B9A3}" presName="thinLine2b" presStyleLbl="callout" presStyleIdx="1" presStyleCnt="12" custLinFactY="100000" custLinFactNeighborY="129238"/>
      <dgm:spPr/>
    </dgm:pt>
    <dgm:pt modelId="{A10A4757-530C-4042-B8D6-BC1166417551}" type="pres">
      <dgm:prSet presAssocID="{A22A08BE-5B17-F94C-913E-2A7176F8B9A3}" presName="vertSpace2b" presStyleCnt="0"/>
      <dgm:spPr/>
    </dgm:pt>
    <dgm:pt modelId="{3590BF74-0893-6E45-AFB1-31C2A7223CA0}" type="pres">
      <dgm:prSet presAssocID="{85678863-B8F0-3C41-A204-6CF87C8825E2}" presName="thickLine" presStyleLbl="alignNode1" presStyleIdx="1" presStyleCnt="4" custLinFactNeighborY="3610"/>
      <dgm:spPr/>
    </dgm:pt>
    <dgm:pt modelId="{F9A93F7F-2D23-2540-8D54-DBDF843BB94A}" type="pres">
      <dgm:prSet presAssocID="{85678863-B8F0-3C41-A204-6CF87C8825E2}" presName="horz1" presStyleCnt="0"/>
      <dgm:spPr/>
    </dgm:pt>
    <dgm:pt modelId="{DD77926C-B6B7-0145-A6B6-E40C3301FDA8}" type="pres">
      <dgm:prSet presAssocID="{85678863-B8F0-3C41-A204-6CF87C8825E2}" presName="tx1" presStyleLbl="revTx" presStyleIdx="3" presStyleCnt="16"/>
      <dgm:spPr/>
    </dgm:pt>
    <dgm:pt modelId="{F1DBBDC5-95FB-D44E-A2E1-D49507822A7F}" type="pres">
      <dgm:prSet presAssocID="{85678863-B8F0-3C41-A204-6CF87C8825E2}" presName="vert1" presStyleCnt="0"/>
      <dgm:spPr/>
    </dgm:pt>
    <dgm:pt modelId="{751E169D-3B52-E343-AAC8-CC3736637498}" type="pres">
      <dgm:prSet presAssocID="{EFB87F61-8328-A240-844E-AEB85BDA4B36}" presName="vertSpace2a" presStyleCnt="0"/>
      <dgm:spPr/>
    </dgm:pt>
    <dgm:pt modelId="{BDE5AEC0-0381-E149-92A5-9081D88D5492}" type="pres">
      <dgm:prSet presAssocID="{EFB87F61-8328-A240-844E-AEB85BDA4B36}" presName="horz2" presStyleCnt="0"/>
      <dgm:spPr/>
    </dgm:pt>
    <dgm:pt modelId="{8E3F0B7E-136D-E341-B8AD-0E6AECC8400E}" type="pres">
      <dgm:prSet presAssocID="{EFB87F61-8328-A240-844E-AEB85BDA4B36}" presName="horzSpace2" presStyleCnt="0"/>
      <dgm:spPr/>
    </dgm:pt>
    <dgm:pt modelId="{955549A8-84C1-8849-BE1D-5FD47D0C2A16}" type="pres">
      <dgm:prSet presAssocID="{EFB87F61-8328-A240-844E-AEB85BDA4B36}" presName="tx2" presStyleLbl="revTx" presStyleIdx="4" presStyleCnt="16"/>
      <dgm:spPr/>
    </dgm:pt>
    <dgm:pt modelId="{315C52D5-C66B-FC45-BBF6-BBB9DE69EA6A}" type="pres">
      <dgm:prSet presAssocID="{EFB87F61-8328-A240-844E-AEB85BDA4B36}" presName="vert2" presStyleCnt="0"/>
      <dgm:spPr/>
    </dgm:pt>
    <dgm:pt modelId="{2977D52A-1C4C-C448-82EB-B5AF28F97DC4}" type="pres">
      <dgm:prSet presAssocID="{EFB87F61-8328-A240-844E-AEB85BDA4B36}" presName="thinLine2b" presStyleLbl="callout" presStyleIdx="2" presStyleCnt="12"/>
      <dgm:spPr/>
    </dgm:pt>
    <dgm:pt modelId="{7372372E-FB44-0046-A50A-533BE96F1CF9}" type="pres">
      <dgm:prSet presAssocID="{EFB87F61-8328-A240-844E-AEB85BDA4B36}" presName="vertSpace2b" presStyleCnt="0"/>
      <dgm:spPr/>
    </dgm:pt>
    <dgm:pt modelId="{78CBA0B0-FA24-504D-B730-30CF569ABB1F}" type="pres">
      <dgm:prSet presAssocID="{F3E467A0-7995-3749-852B-91A7F4BA2730}" presName="horz2" presStyleCnt="0"/>
      <dgm:spPr/>
    </dgm:pt>
    <dgm:pt modelId="{B6507C0A-D852-EB44-9BBE-1027BBFD9B30}" type="pres">
      <dgm:prSet presAssocID="{F3E467A0-7995-3749-852B-91A7F4BA2730}" presName="horzSpace2" presStyleCnt="0"/>
      <dgm:spPr/>
    </dgm:pt>
    <dgm:pt modelId="{7A45183B-2E85-B146-993E-D4F1D95A9E84}" type="pres">
      <dgm:prSet presAssocID="{F3E467A0-7995-3749-852B-91A7F4BA2730}" presName="tx2" presStyleLbl="revTx" presStyleIdx="5" presStyleCnt="16"/>
      <dgm:spPr/>
    </dgm:pt>
    <dgm:pt modelId="{57E6BDD9-106B-4A49-8872-BF1998125C20}" type="pres">
      <dgm:prSet presAssocID="{F3E467A0-7995-3749-852B-91A7F4BA2730}" presName="vert2" presStyleCnt="0"/>
      <dgm:spPr/>
    </dgm:pt>
    <dgm:pt modelId="{691B6DC3-335A-4C47-8037-F40D72E3A2F4}" type="pres">
      <dgm:prSet presAssocID="{F3E467A0-7995-3749-852B-91A7F4BA2730}" presName="thinLine2b" presStyleLbl="callout" presStyleIdx="3" presStyleCnt="12"/>
      <dgm:spPr/>
    </dgm:pt>
    <dgm:pt modelId="{09EFC8F1-A09A-C64C-868A-748234AC305B}" type="pres">
      <dgm:prSet presAssocID="{F3E467A0-7995-3749-852B-91A7F4BA2730}" presName="vertSpace2b" presStyleCnt="0"/>
      <dgm:spPr/>
    </dgm:pt>
    <dgm:pt modelId="{E6AD7AC9-F6F8-3E40-B9BF-5B1A6080188C}" type="pres">
      <dgm:prSet presAssocID="{786B0205-7118-3F40-9898-22D17F546143}" presName="horz2" presStyleCnt="0"/>
      <dgm:spPr/>
    </dgm:pt>
    <dgm:pt modelId="{61F39BD6-E5D3-A94E-9610-6367C287A3D6}" type="pres">
      <dgm:prSet presAssocID="{786B0205-7118-3F40-9898-22D17F546143}" presName="horzSpace2" presStyleCnt="0"/>
      <dgm:spPr/>
    </dgm:pt>
    <dgm:pt modelId="{77B8219D-6177-724A-AC00-2AB00DB9457D}" type="pres">
      <dgm:prSet presAssocID="{786B0205-7118-3F40-9898-22D17F546143}" presName="tx2" presStyleLbl="revTx" presStyleIdx="6" presStyleCnt="16"/>
      <dgm:spPr/>
    </dgm:pt>
    <dgm:pt modelId="{0A12F19E-8AC0-DA4D-91F4-2ADA8CA8C53B}" type="pres">
      <dgm:prSet presAssocID="{786B0205-7118-3F40-9898-22D17F546143}" presName="vert2" presStyleCnt="0"/>
      <dgm:spPr/>
    </dgm:pt>
    <dgm:pt modelId="{9056E87C-7B0B-0B42-8C3A-9DDADF7D469C}" type="pres">
      <dgm:prSet presAssocID="{786B0205-7118-3F40-9898-22D17F546143}" presName="thinLine2b" presStyleLbl="callout" presStyleIdx="4" presStyleCnt="12" custLinFactNeighborY="50769"/>
      <dgm:spPr/>
    </dgm:pt>
    <dgm:pt modelId="{D40C7536-07BB-ED44-9CDF-428C635AD6A3}" type="pres">
      <dgm:prSet presAssocID="{786B0205-7118-3F40-9898-22D17F546143}" presName="vertSpace2b" presStyleCnt="0"/>
      <dgm:spPr/>
    </dgm:pt>
    <dgm:pt modelId="{6CF402E5-9BF7-BC41-842E-8E4E8CF7B836}" type="pres">
      <dgm:prSet presAssocID="{E5B56F38-AFFB-F946-A46B-4BAA3B3133F8}" presName="thickLine" presStyleLbl="alignNode1" presStyleIdx="2" presStyleCnt="4"/>
      <dgm:spPr/>
    </dgm:pt>
    <dgm:pt modelId="{19A098AE-8338-8048-8B94-5DAD9B783199}" type="pres">
      <dgm:prSet presAssocID="{E5B56F38-AFFB-F946-A46B-4BAA3B3133F8}" presName="horz1" presStyleCnt="0"/>
      <dgm:spPr/>
    </dgm:pt>
    <dgm:pt modelId="{10CE0693-A9D1-2A4B-B7D7-700ED4860FC1}" type="pres">
      <dgm:prSet presAssocID="{E5B56F38-AFFB-F946-A46B-4BAA3B3133F8}" presName="tx1" presStyleLbl="revTx" presStyleIdx="7" presStyleCnt="16"/>
      <dgm:spPr/>
    </dgm:pt>
    <dgm:pt modelId="{63C9E1BA-F378-9D46-B3CD-41FE79412CED}" type="pres">
      <dgm:prSet presAssocID="{E5B56F38-AFFB-F946-A46B-4BAA3B3133F8}" presName="vert1" presStyleCnt="0"/>
      <dgm:spPr/>
    </dgm:pt>
    <dgm:pt modelId="{AA264C0A-9A11-104E-AE50-F56CFC28B081}" type="pres">
      <dgm:prSet presAssocID="{3654DBE6-A059-604E-A101-153861B5AD5A}" presName="vertSpace2a" presStyleCnt="0"/>
      <dgm:spPr/>
    </dgm:pt>
    <dgm:pt modelId="{6C75CAB2-D7E2-B646-BF59-891153702092}" type="pres">
      <dgm:prSet presAssocID="{3654DBE6-A059-604E-A101-153861B5AD5A}" presName="horz2" presStyleCnt="0"/>
      <dgm:spPr/>
    </dgm:pt>
    <dgm:pt modelId="{72D5D564-7430-9849-85A3-2F11F1133CEA}" type="pres">
      <dgm:prSet presAssocID="{3654DBE6-A059-604E-A101-153861B5AD5A}" presName="horzSpace2" presStyleCnt="0"/>
      <dgm:spPr/>
    </dgm:pt>
    <dgm:pt modelId="{F71350E3-FA57-B74A-9D92-91B5DAC3BC41}" type="pres">
      <dgm:prSet presAssocID="{3654DBE6-A059-604E-A101-153861B5AD5A}" presName="tx2" presStyleLbl="revTx" presStyleIdx="8" presStyleCnt="16"/>
      <dgm:spPr/>
    </dgm:pt>
    <dgm:pt modelId="{4622BC76-384A-8844-9074-2A7009EEDDCA}" type="pres">
      <dgm:prSet presAssocID="{3654DBE6-A059-604E-A101-153861B5AD5A}" presName="vert2" presStyleCnt="0"/>
      <dgm:spPr/>
    </dgm:pt>
    <dgm:pt modelId="{D2441875-8F6F-AB44-B7CC-8C3FE3C3AB20}" type="pres">
      <dgm:prSet presAssocID="{3654DBE6-A059-604E-A101-153861B5AD5A}" presName="thinLine2b" presStyleLbl="callout" presStyleIdx="5" presStyleCnt="12"/>
      <dgm:spPr/>
    </dgm:pt>
    <dgm:pt modelId="{6A132615-9C0E-2542-A9D7-288A8D1E9D0A}" type="pres">
      <dgm:prSet presAssocID="{3654DBE6-A059-604E-A101-153861B5AD5A}" presName="vertSpace2b" presStyleCnt="0"/>
      <dgm:spPr/>
    </dgm:pt>
    <dgm:pt modelId="{E53465EF-F3CB-7440-B83E-5C7244BF29B2}" type="pres">
      <dgm:prSet presAssocID="{176A95E2-AB90-DA47-9439-96429E4E97D1}" presName="horz2" presStyleCnt="0"/>
      <dgm:spPr/>
    </dgm:pt>
    <dgm:pt modelId="{9253EB98-2F8B-E94B-A6DE-7FC976469F1D}" type="pres">
      <dgm:prSet presAssocID="{176A95E2-AB90-DA47-9439-96429E4E97D1}" presName="horzSpace2" presStyleCnt="0"/>
      <dgm:spPr/>
    </dgm:pt>
    <dgm:pt modelId="{A16EB559-893E-4C4A-AB4C-8903EB09B513}" type="pres">
      <dgm:prSet presAssocID="{176A95E2-AB90-DA47-9439-96429E4E97D1}" presName="tx2" presStyleLbl="revTx" presStyleIdx="9" presStyleCnt="16"/>
      <dgm:spPr/>
    </dgm:pt>
    <dgm:pt modelId="{09A675E0-4D8F-B44C-B640-90E4D5603F87}" type="pres">
      <dgm:prSet presAssocID="{176A95E2-AB90-DA47-9439-96429E4E97D1}" presName="vert2" presStyleCnt="0"/>
      <dgm:spPr/>
    </dgm:pt>
    <dgm:pt modelId="{6EAB9083-0DD6-F748-B64F-16F42B068CBE}" type="pres">
      <dgm:prSet presAssocID="{176A95E2-AB90-DA47-9439-96429E4E97D1}" presName="thinLine2b" presStyleLbl="callout" presStyleIdx="6" presStyleCnt="12"/>
      <dgm:spPr/>
    </dgm:pt>
    <dgm:pt modelId="{D3B24E05-CD74-AD49-A3E0-D3C5B1A85AF8}" type="pres">
      <dgm:prSet presAssocID="{176A95E2-AB90-DA47-9439-96429E4E97D1}" presName="vertSpace2b" presStyleCnt="0"/>
      <dgm:spPr/>
    </dgm:pt>
    <dgm:pt modelId="{528AD772-9AD3-D344-9D0F-4E2DB6F5E972}" type="pres">
      <dgm:prSet presAssocID="{BF2A656A-33E2-5C46-9811-9C39F29F53C9}" presName="horz2" presStyleCnt="0"/>
      <dgm:spPr/>
    </dgm:pt>
    <dgm:pt modelId="{05ECA697-83EE-724A-939D-FA916365E589}" type="pres">
      <dgm:prSet presAssocID="{BF2A656A-33E2-5C46-9811-9C39F29F53C9}" presName="horzSpace2" presStyleCnt="0"/>
      <dgm:spPr/>
    </dgm:pt>
    <dgm:pt modelId="{DA07F055-8473-954F-AEB0-EBA8D72C010E}" type="pres">
      <dgm:prSet presAssocID="{BF2A656A-33E2-5C46-9811-9C39F29F53C9}" presName="tx2" presStyleLbl="revTx" presStyleIdx="10" presStyleCnt="16"/>
      <dgm:spPr/>
    </dgm:pt>
    <dgm:pt modelId="{5F94439C-7D14-3647-AD03-DA4F0D45F421}" type="pres">
      <dgm:prSet presAssocID="{BF2A656A-33E2-5C46-9811-9C39F29F53C9}" presName="vert2" presStyleCnt="0"/>
      <dgm:spPr/>
    </dgm:pt>
    <dgm:pt modelId="{6A78D844-6ADC-E74D-9333-93575705DB39}" type="pres">
      <dgm:prSet presAssocID="{BF2A656A-33E2-5C46-9811-9C39F29F53C9}" presName="thinLine2b" presStyleLbl="callout" presStyleIdx="7" presStyleCnt="12"/>
      <dgm:spPr/>
    </dgm:pt>
    <dgm:pt modelId="{BDF5E212-E4BB-AC43-AF1D-FC619F02B2B0}" type="pres">
      <dgm:prSet presAssocID="{BF2A656A-33E2-5C46-9811-9C39F29F53C9}" presName="vertSpace2b" presStyleCnt="0"/>
      <dgm:spPr/>
    </dgm:pt>
    <dgm:pt modelId="{12531C90-DBE0-C946-BE25-A90745B9938C}" type="pres">
      <dgm:prSet presAssocID="{5F51C9A7-534F-5B4C-BC28-47A992A1A72F}" presName="horz2" presStyleCnt="0"/>
      <dgm:spPr/>
    </dgm:pt>
    <dgm:pt modelId="{E5231D20-C913-1F40-85A2-2809842A290C}" type="pres">
      <dgm:prSet presAssocID="{5F51C9A7-534F-5B4C-BC28-47A992A1A72F}" presName="horzSpace2" presStyleCnt="0"/>
      <dgm:spPr/>
    </dgm:pt>
    <dgm:pt modelId="{A689E96C-AA3E-AC4B-9DBF-D89D1DD1A85A}" type="pres">
      <dgm:prSet presAssocID="{5F51C9A7-534F-5B4C-BC28-47A992A1A72F}" presName="tx2" presStyleLbl="revTx" presStyleIdx="11" presStyleCnt="16"/>
      <dgm:spPr/>
    </dgm:pt>
    <dgm:pt modelId="{3F5312C8-B3F0-CC46-AC9C-EBCB4E9FE12E}" type="pres">
      <dgm:prSet presAssocID="{5F51C9A7-534F-5B4C-BC28-47A992A1A72F}" presName="vert2" presStyleCnt="0"/>
      <dgm:spPr/>
    </dgm:pt>
    <dgm:pt modelId="{D48054A5-B80A-6443-BF3B-80F537352A27}" type="pres">
      <dgm:prSet presAssocID="{5F51C9A7-534F-5B4C-BC28-47A992A1A72F}" presName="thinLine2b" presStyleLbl="callout" presStyleIdx="8" presStyleCnt="12"/>
      <dgm:spPr/>
    </dgm:pt>
    <dgm:pt modelId="{01D3F764-0DB4-7E4A-B2DE-5F0E515E8FB2}" type="pres">
      <dgm:prSet presAssocID="{5F51C9A7-534F-5B4C-BC28-47A992A1A72F}" presName="vertSpace2b" presStyleCnt="0"/>
      <dgm:spPr/>
    </dgm:pt>
    <dgm:pt modelId="{EB5E8567-A35D-DB48-848F-7E29F7D4A78D}" type="pres">
      <dgm:prSet presAssocID="{B6F7C0D6-444C-1949-ABEF-52DA88D3C087}" presName="thickLine" presStyleLbl="alignNode1" presStyleIdx="3" presStyleCnt="4" custLinFactNeighborX="174" custLinFactNeighborY="-3540"/>
      <dgm:spPr/>
    </dgm:pt>
    <dgm:pt modelId="{9C4ED6A8-19C3-C348-9D05-2FF2D253D49D}" type="pres">
      <dgm:prSet presAssocID="{B6F7C0D6-444C-1949-ABEF-52DA88D3C087}" presName="horz1" presStyleCnt="0"/>
      <dgm:spPr/>
    </dgm:pt>
    <dgm:pt modelId="{0246C275-3C46-6C4E-ACE6-340B5CB4BF77}" type="pres">
      <dgm:prSet presAssocID="{B6F7C0D6-444C-1949-ABEF-52DA88D3C087}" presName="tx1" presStyleLbl="revTx" presStyleIdx="12" presStyleCnt="16"/>
      <dgm:spPr/>
    </dgm:pt>
    <dgm:pt modelId="{EF194395-2D76-C041-9BAC-C3C584EB58EA}" type="pres">
      <dgm:prSet presAssocID="{B6F7C0D6-444C-1949-ABEF-52DA88D3C087}" presName="vert1" presStyleCnt="0"/>
      <dgm:spPr/>
    </dgm:pt>
    <dgm:pt modelId="{AAC6763D-29C0-9D48-AF37-29A4272C535A}" type="pres">
      <dgm:prSet presAssocID="{DBB5CEBD-2DAF-A84B-9AEB-4B56D3C6AFC7}" presName="vertSpace2a" presStyleCnt="0"/>
      <dgm:spPr/>
    </dgm:pt>
    <dgm:pt modelId="{1DDA09FC-1B94-D240-A571-F37731577FF5}" type="pres">
      <dgm:prSet presAssocID="{DBB5CEBD-2DAF-A84B-9AEB-4B56D3C6AFC7}" presName="horz2" presStyleCnt="0"/>
      <dgm:spPr/>
    </dgm:pt>
    <dgm:pt modelId="{96D76D8F-CCC5-0D46-AC2C-D08085310A61}" type="pres">
      <dgm:prSet presAssocID="{DBB5CEBD-2DAF-A84B-9AEB-4B56D3C6AFC7}" presName="horzSpace2" presStyleCnt="0"/>
      <dgm:spPr/>
    </dgm:pt>
    <dgm:pt modelId="{51D7E502-4B98-FB4D-9D0E-C9C4DC0FC551}" type="pres">
      <dgm:prSet presAssocID="{DBB5CEBD-2DAF-A84B-9AEB-4B56D3C6AFC7}" presName="tx2" presStyleLbl="revTx" presStyleIdx="13" presStyleCnt="16"/>
      <dgm:spPr/>
    </dgm:pt>
    <dgm:pt modelId="{B64009C0-8F8A-454F-A476-3CBA7C91E795}" type="pres">
      <dgm:prSet presAssocID="{DBB5CEBD-2DAF-A84B-9AEB-4B56D3C6AFC7}" presName="vert2" presStyleCnt="0"/>
      <dgm:spPr/>
    </dgm:pt>
    <dgm:pt modelId="{73D58E19-5E9A-9547-A8C1-E3CC94C191E3}" type="pres">
      <dgm:prSet presAssocID="{DBB5CEBD-2DAF-A84B-9AEB-4B56D3C6AFC7}" presName="thinLine2b" presStyleLbl="callout" presStyleIdx="9" presStyleCnt="12"/>
      <dgm:spPr/>
    </dgm:pt>
    <dgm:pt modelId="{08F94B82-43CB-4443-A357-940F1A5BF9C7}" type="pres">
      <dgm:prSet presAssocID="{DBB5CEBD-2DAF-A84B-9AEB-4B56D3C6AFC7}" presName="vertSpace2b" presStyleCnt="0"/>
      <dgm:spPr/>
    </dgm:pt>
    <dgm:pt modelId="{460B6316-FDAE-DC4F-88C4-F06EFAA25762}" type="pres">
      <dgm:prSet presAssocID="{77A7EB48-8A90-484D-8CF8-5700EDC8C0FF}" presName="horz2" presStyleCnt="0"/>
      <dgm:spPr/>
    </dgm:pt>
    <dgm:pt modelId="{DDFBF18F-383F-6441-B43B-F74A796BF91E}" type="pres">
      <dgm:prSet presAssocID="{77A7EB48-8A90-484D-8CF8-5700EDC8C0FF}" presName="horzSpace2" presStyleCnt="0"/>
      <dgm:spPr/>
    </dgm:pt>
    <dgm:pt modelId="{CD3170ED-D3EA-D240-AFF4-853D6C99DF3D}" type="pres">
      <dgm:prSet presAssocID="{77A7EB48-8A90-484D-8CF8-5700EDC8C0FF}" presName="tx2" presStyleLbl="revTx" presStyleIdx="14" presStyleCnt="16"/>
      <dgm:spPr/>
    </dgm:pt>
    <dgm:pt modelId="{4B3C3779-161F-884D-B734-4FDC895E3AF6}" type="pres">
      <dgm:prSet presAssocID="{77A7EB48-8A90-484D-8CF8-5700EDC8C0FF}" presName="vert2" presStyleCnt="0"/>
      <dgm:spPr/>
    </dgm:pt>
    <dgm:pt modelId="{90C07E92-7143-C64B-93C4-AE41CB77843D}" type="pres">
      <dgm:prSet presAssocID="{77A7EB48-8A90-484D-8CF8-5700EDC8C0FF}" presName="thinLine2b" presStyleLbl="callout" presStyleIdx="10" presStyleCnt="12"/>
      <dgm:spPr/>
    </dgm:pt>
    <dgm:pt modelId="{415521AB-7B27-F341-929C-3EFBF9DB519F}" type="pres">
      <dgm:prSet presAssocID="{77A7EB48-8A90-484D-8CF8-5700EDC8C0FF}" presName="vertSpace2b" presStyleCnt="0"/>
      <dgm:spPr/>
    </dgm:pt>
    <dgm:pt modelId="{8D220966-391A-AA40-ACCE-363147A89741}" type="pres">
      <dgm:prSet presAssocID="{F6424223-A373-4042-B82C-65AF2CCDEAD2}" presName="horz2" presStyleCnt="0"/>
      <dgm:spPr/>
    </dgm:pt>
    <dgm:pt modelId="{E4F441AB-B847-2E43-998D-50E64E06BD07}" type="pres">
      <dgm:prSet presAssocID="{F6424223-A373-4042-B82C-65AF2CCDEAD2}" presName="horzSpace2" presStyleCnt="0"/>
      <dgm:spPr/>
    </dgm:pt>
    <dgm:pt modelId="{534EE57B-B656-264A-BB76-C345D5217727}" type="pres">
      <dgm:prSet presAssocID="{F6424223-A373-4042-B82C-65AF2CCDEAD2}" presName="tx2" presStyleLbl="revTx" presStyleIdx="15" presStyleCnt="16"/>
      <dgm:spPr/>
    </dgm:pt>
    <dgm:pt modelId="{0AC9F2E2-7D38-3348-AB96-2A97981F95FD}" type="pres">
      <dgm:prSet presAssocID="{F6424223-A373-4042-B82C-65AF2CCDEAD2}" presName="vert2" presStyleCnt="0"/>
      <dgm:spPr/>
    </dgm:pt>
    <dgm:pt modelId="{67E0EA7C-02D0-294E-857E-BEB09617C855}" type="pres">
      <dgm:prSet presAssocID="{F6424223-A373-4042-B82C-65AF2CCDEAD2}" presName="thinLine2b" presStyleLbl="callout" presStyleIdx="11" presStyleCnt="12"/>
      <dgm:spPr/>
    </dgm:pt>
    <dgm:pt modelId="{9D40F93E-0D74-B54E-9F05-55D77E4A2C70}" type="pres">
      <dgm:prSet presAssocID="{F6424223-A373-4042-B82C-65AF2CCDEAD2}" presName="vertSpace2b" presStyleCnt="0"/>
      <dgm:spPr/>
    </dgm:pt>
  </dgm:ptLst>
  <dgm:cxnLst>
    <dgm:cxn modelId="{90FF2A06-5B5B-0046-AE23-BA25E10697C8}" type="presOf" srcId="{E5B56F38-AFFB-F946-A46B-4BAA3B3133F8}" destId="{10CE0693-A9D1-2A4B-B7D7-700ED4860FC1}" srcOrd="0" destOrd="0" presId="urn:microsoft.com/office/officeart/2008/layout/LinedList"/>
    <dgm:cxn modelId="{A77D8607-FD16-9241-93EC-6EB238295BA1}" srcId="{E5B56F38-AFFB-F946-A46B-4BAA3B3133F8}" destId="{5F51C9A7-534F-5B4C-BC28-47A992A1A72F}" srcOrd="3" destOrd="0" parTransId="{07850EA9-5BAE-6446-8EEB-7FF61F486A7F}" sibTransId="{20A89688-8A4E-124D-A54C-90D9D3550D45}"/>
    <dgm:cxn modelId="{0CCBBE08-C20B-4F49-B8E4-0DA4D4106E18}" srcId="{81DFBD09-8E43-2449-8299-0E9D313F0923}" destId="{B6F7C0D6-444C-1949-ABEF-52DA88D3C087}" srcOrd="3" destOrd="0" parTransId="{789D22D8-2A0D-F84F-9CA3-ECFFD2AA1F3A}" sibTransId="{A58800FE-CAD1-F84D-9836-C85F65C4AC85}"/>
    <dgm:cxn modelId="{A07B5111-3BA7-5A45-9CB0-11C21AB9B873}" type="presOf" srcId="{786B0205-7118-3F40-9898-22D17F546143}" destId="{77B8219D-6177-724A-AC00-2AB00DB9457D}" srcOrd="0" destOrd="0" presId="urn:microsoft.com/office/officeart/2008/layout/LinedList"/>
    <dgm:cxn modelId="{9E01CB15-4A94-5C4E-AE67-8989425D233E}" srcId="{81DFBD09-8E43-2449-8299-0E9D313F0923}" destId="{FBB88BF1-1CD6-7C4A-9895-9A888F860981}" srcOrd="0" destOrd="0" parTransId="{2C67556A-117B-934A-B453-134C70824AD3}" sibTransId="{36B91417-EE80-F04F-971A-B9A7BC0E2AE6}"/>
    <dgm:cxn modelId="{A9A55417-8C85-5148-BC54-2561FBF130CC}" srcId="{FBB88BF1-1CD6-7C4A-9895-9A888F860981}" destId="{08B4F2A0-98C8-4F41-B025-175DE6CF8F65}" srcOrd="0" destOrd="0" parTransId="{00A3395A-E20D-9849-BC57-D49D9B11777A}" sibTransId="{35E154C0-E8B3-3E4E-ABD9-EB155B182FF8}"/>
    <dgm:cxn modelId="{40B3192D-7262-8B4C-9FE8-A43D336E54DB}" type="presOf" srcId="{77A7EB48-8A90-484D-8CF8-5700EDC8C0FF}" destId="{CD3170ED-D3EA-D240-AFF4-853D6C99DF3D}" srcOrd="0" destOrd="0" presId="urn:microsoft.com/office/officeart/2008/layout/LinedList"/>
    <dgm:cxn modelId="{393E6E2F-D62C-5E49-ABE2-535CE6F49B0E}" type="presOf" srcId="{5F51C9A7-534F-5B4C-BC28-47A992A1A72F}" destId="{A689E96C-AA3E-AC4B-9DBF-D89D1DD1A85A}" srcOrd="0" destOrd="0" presId="urn:microsoft.com/office/officeart/2008/layout/LinedList"/>
    <dgm:cxn modelId="{A4C34A30-7060-844B-8F3E-B95E79DABFC4}" srcId="{E5B56F38-AFFB-F946-A46B-4BAA3B3133F8}" destId="{176A95E2-AB90-DA47-9439-96429E4E97D1}" srcOrd="1" destOrd="0" parTransId="{8DDA08C4-B91C-B240-9AE3-DE7C553D5D7D}" sibTransId="{8E8FA271-50F6-7B48-8F21-CB7A886279C4}"/>
    <dgm:cxn modelId="{44A88432-D437-5446-AEE2-B13A5B67C60B}" type="presOf" srcId="{EFB87F61-8328-A240-844E-AEB85BDA4B36}" destId="{955549A8-84C1-8849-BE1D-5FD47D0C2A16}" srcOrd="0" destOrd="0" presId="urn:microsoft.com/office/officeart/2008/layout/LinedList"/>
    <dgm:cxn modelId="{87D9C542-B274-1649-861D-85BB5E3BF48A}" type="presOf" srcId="{85678863-B8F0-3C41-A204-6CF87C8825E2}" destId="{DD77926C-B6B7-0145-A6B6-E40C3301FDA8}" srcOrd="0" destOrd="0" presId="urn:microsoft.com/office/officeart/2008/layout/LinedList"/>
    <dgm:cxn modelId="{AEDECC4A-0A1F-5B47-A713-95A9CF223123}" srcId="{E5B56F38-AFFB-F946-A46B-4BAA3B3133F8}" destId="{BF2A656A-33E2-5C46-9811-9C39F29F53C9}" srcOrd="2" destOrd="0" parTransId="{6AEF85FF-A9CF-E24F-B288-5A49D0B0FD88}" sibTransId="{6B64949A-74B7-D14B-96A0-21A38FB5ECD4}"/>
    <dgm:cxn modelId="{D0E1034C-678A-F64E-A58E-2E609147D0A2}" type="presOf" srcId="{F3E467A0-7995-3749-852B-91A7F4BA2730}" destId="{7A45183B-2E85-B146-993E-D4F1D95A9E84}" srcOrd="0" destOrd="0" presId="urn:microsoft.com/office/officeart/2008/layout/LinedList"/>
    <dgm:cxn modelId="{E5A7BC4E-D2D2-CF44-B989-0AF476DBD5B8}" srcId="{81DFBD09-8E43-2449-8299-0E9D313F0923}" destId="{85678863-B8F0-3C41-A204-6CF87C8825E2}" srcOrd="1" destOrd="0" parTransId="{E63F646C-8673-8249-B0E3-6EE302A13286}" sibTransId="{D560FD3F-4444-624A-94FC-AAB07B88A551}"/>
    <dgm:cxn modelId="{65ADAD50-84CD-174D-88E7-66A22D94421C}" type="presOf" srcId="{A22A08BE-5B17-F94C-913E-2A7176F8B9A3}" destId="{868181A0-6627-3144-81CD-8AF082CF6F03}" srcOrd="0" destOrd="0" presId="urn:microsoft.com/office/officeart/2008/layout/LinedList"/>
    <dgm:cxn modelId="{681F6C5E-52C3-E24A-A9C6-22A47C6B4823}" srcId="{81DFBD09-8E43-2449-8299-0E9D313F0923}" destId="{E5B56F38-AFFB-F946-A46B-4BAA3B3133F8}" srcOrd="2" destOrd="0" parTransId="{DCD08849-360D-CA48-8131-2956F01F048B}" sibTransId="{6BE82968-D982-274A-8F08-18BD30076034}"/>
    <dgm:cxn modelId="{B8F25865-2C01-2842-88B6-1E718E9C8D9A}" type="presOf" srcId="{3654DBE6-A059-604E-A101-153861B5AD5A}" destId="{F71350E3-FA57-B74A-9D92-91B5DAC3BC41}" srcOrd="0" destOrd="0" presId="urn:microsoft.com/office/officeart/2008/layout/LinedList"/>
    <dgm:cxn modelId="{6AE1926E-79D5-C346-BEC5-8B6A180172FF}" type="presOf" srcId="{FBB88BF1-1CD6-7C4A-9895-9A888F860981}" destId="{52664E0D-4E9F-EE4E-B194-0E44F0FDFC38}" srcOrd="0" destOrd="0" presId="urn:microsoft.com/office/officeart/2008/layout/LinedList"/>
    <dgm:cxn modelId="{7B54FC74-2F9F-594C-962E-3F126F3D2B42}" type="presOf" srcId="{B6F7C0D6-444C-1949-ABEF-52DA88D3C087}" destId="{0246C275-3C46-6C4E-ACE6-340B5CB4BF77}" srcOrd="0" destOrd="0" presId="urn:microsoft.com/office/officeart/2008/layout/LinedList"/>
    <dgm:cxn modelId="{34300C76-E68A-0F4D-A8EA-C47DD7AAC6FE}" srcId="{B6F7C0D6-444C-1949-ABEF-52DA88D3C087}" destId="{77A7EB48-8A90-484D-8CF8-5700EDC8C0FF}" srcOrd="1" destOrd="0" parTransId="{D4E68E7C-69B7-CB41-B7B4-470FCE6B6B80}" sibTransId="{63119FD8-8450-FD40-B545-B0F45BD4E30E}"/>
    <dgm:cxn modelId="{806A3681-F3EB-7040-810E-A76601400575}" srcId="{E5B56F38-AFFB-F946-A46B-4BAA3B3133F8}" destId="{3654DBE6-A059-604E-A101-153861B5AD5A}" srcOrd="0" destOrd="0" parTransId="{68AA5935-F272-D84C-A90B-70DAA7032679}" sibTransId="{7F1DE2C8-9A34-514A-802C-FCDEF89E1800}"/>
    <dgm:cxn modelId="{EEAC3E86-287B-4048-8A17-3BE63D0242C8}" srcId="{B6F7C0D6-444C-1949-ABEF-52DA88D3C087}" destId="{DBB5CEBD-2DAF-A84B-9AEB-4B56D3C6AFC7}" srcOrd="0" destOrd="0" parTransId="{748429D7-7720-324E-97A3-CFEBAC11E5A0}" sibTransId="{AA1C97BA-A1E6-6E4C-882C-B7F27E682DE3}"/>
    <dgm:cxn modelId="{EB936287-BAB1-384F-9FB0-12E8C155C111}" srcId="{FBB88BF1-1CD6-7C4A-9895-9A888F860981}" destId="{A22A08BE-5B17-F94C-913E-2A7176F8B9A3}" srcOrd="1" destOrd="0" parTransId="{22355A4D-2627-C843-9D72-3556EA0E0AF6}" sibTransId="{66D12654-5995-5643-957D-B0020E84C01B}"/>
    <dgm:cxn modelId="{3B876387-FA99-E14B-9E86-D10004D53644}" type="presOf" srcId="{08B4F2A0-98C8-4F41-B025-175DE6CF8F65}" destId="{F6733182-A94A-7240-BDB5-8287E4E55C7F}" srcOrd="0" destOrd="0" presId="urn:microsoft.com/office/officeart/2008/layout/LinedList"/>
    <dgm:cxn modelId="{45E29E90-01B1-7A4C-9AE7-8052602439F6}" type="presOf" srcId="{176A95E2-AB90-DA47-9439-96429E4E97D1}" destId="{A16EB559-893E-4C4A-AB4C-8903EB09B513}" srcOrd="0" destOrd="0" presId="urn:microsoft.com/office/officeart/2008/layout/LinedList"/>
    <dgm:cxn modelId="{B8029AA0-AB6F-3245-82AE-95334AECB6AC}" srcId="{85678863-B8F0-3C41-A204-6CF87C8825E2}" destId="{786B0205-7118-3F40-9898-22D17F546143}" srcOrd="2" destOrd="0" parTransId="{21D740BC-053E-BF41-AAB6-52F3CB607A00}" sibTransId="{F4F3D3D3-C88F-3547-8BCD-AB36F71F3A4F}"/>
    <dgm:cxn modelId="{7FEA13AF-6950-524F-9BAF-C85C68A68A74}" srcId="{85678863-B8F0-3C41-A204-6CF87C8825E2}" destId="{F3E467A0-7995-3749-852B-91A7F4BA2730}" srcOrd="1" destOrd="0" parTransId="{DB935DBE-B3D3-4C47-A35B-7F973C8CEE19}" sibTransId="{2CA98AA6-C65B-E748-8728-0E9BF5746979}"/>
    <dgm:cxn modelId="{C89517B2-66E8-4F48-A66D-F509F6ECDA6D}" type="presOf" srcId="{DBB5CEBD-2DAF-A84B-9AEB-4B56D3C6AFC7}" destId="{51D7E502-4B98-FB4D-9D0E-C9C4DC0FC551}" srcOrd="0" destOrd="0" presId="urn:microsoft.com/office/officeart/2008/layout/LinedList"/>
    <dgm:cxn modelId="{1102A1D3-DD5A-B74C-A894-3A8DD9721DFB}" srcId="{85678863-B8F0-3C41-A204-6CF87C8825E2}" destId="{EFB87F61-8328-A240-844E-AEB85BDA4B36}" srcOrd="0" destOrd="0" parTransId="{CDE6E4A4-BDB9-364F-A0E3-DA834FF3CB27}" sibTransId="{D394F09F-F64B-5241-B7F6-F16D674E4E95}"/>
    <dgm:cxn modelId="{97CEB6D4-F77B-C945-8363-DAA607765631}" type="presOf" srcId="{F6424223-A373-4042-B82C-65AF2CCDEAD2}" destId="{534EE57B-B656-264A-BB76-C345D5217727}" srcOrd="0" destOrd="0" presId="urn:microsoft.com/office/officeart/2008/layout/LinedList"/>
    <dgm:cxn modelId="{F1C2B2DA-DF01-E54F-931A-2D68F351906B}" type="presOf" srcId="{BF2A656A-33E2-5C46-9811-9C39F29F53C9}" destId="{DA07F055-8473-954F-AEB0-EBA8D72C010E}" srcOrd="0" destOrd="0" presId="urn:microsoft.com/office/officeart/2008/layout/LinedList"/>
    <dgm:cxn modelId="{908B0AED-2FDC-4C43-8912-A98B3103FE32}" srcId="{B6F7C0D6-444C-1949-ABEF-52DA88D3C087}" destId="{F6424223-A373-4042-B82C-65AF2CCDEAD2}" srcOrd="2" destOrd="0" parTransId="{5F495A7E-D8D2-644E-9CCA-CFC6732B55AD}" sibTransId="{78FB5073-5A01-B345-AE24-AF76F8A7BEBE}"/>
    <dgm:cxn modelId="{AC52C2F5-20FA-6245-AC86-74347399AC43}" type="presOf" srcId="{81DFBD09-8E43-2449-8299-0E9D313F0923}" destId="{FCA67F36-9E43-B449-8B25-3A805F586DCC}" srcOrd="0" destOrd="0" presId="urn:microsoft.com/office/officeart/2008/layout/LinedList"/>
    <dgm:cxn modelId="{338038A8-3BF5-5143-ACA8-AEBC0B66967F}" type="presParOf" srcId="{FCA67F36-9E43-B449-8B25-3A805F586DCC}" destId="{D6DAC583-12B0-D84E-B263-6E68C3562CAB}" srcOrd="0" destOrd="0" presId="urn:microsoft.com/office/officeart/2008/layout/LinedList"/>
    <dgm:cxn modelId="{5A117DB2-4E76-6E4C-9820-AB454C474F44}" type="presParOf" srcId="{FCA67F36-9E43-B449-8B25-3A805F586DCC}" destId="{138DAAEC-F1B9-5149-A198-C8C1DA0E2958}" srcOrd="1" destOrd="0" presId="urn:microsoft.com/office/officeart/2008/layout/LinedList"/>
    <dgm:cxn modelId="{ABE06D81-FB94-1D46-BE86-9A0393A37BB0}" type="presParOf" srcId="{138DAAEC-F1B9-5149-A198-C8C1DA0E2958}" destId="{52664E0D-4E9F-EE4E-B194-0E44F0FDFC38}" srcOrd="0" destOrd="0" presId="urn:microsoft.com/office/officeart/2008/layout/LinedList"/>
    <dgm:cxn modelId="{FE1E3396-7F75-EB49-A9CD-4A989C09CB6E}" type="presParOf" srcId="{138DAAEC-F1B9-5149-A198-C8C1DA0E2958}" destId="{D16A66D1-E8E5-4446-81E8-9084178DD331}" srcOrd="1" destOrd="0" presId="urn:microsoft.com/office/officeart/2008/layout/LinedList"/>
    <dgm:cxn modelId="{57BFEE51-5F9D-034A-B7CF-FE68F662F705}" type="presParOf" srcId="{D16A66D1-E8E5-4446-81E8-9084178DD331}" destId="{78DE1E7B-B46F-9844-A1BE-B4C2FFD73EAD}" srcOrd="0" destOrd="0" presId="urn:microsoft.com/office/officeart/2008/layout/LinedList"/>
    <dgm:cxn modelId="{30570E34-70F6-374E-B518-6C9554F2E773}" type="presParOf" srcId="{D16A66D1-E8E5-4446-81E8-9084178DD331}" destId="{ACB088CB-ABBF-A647-9A4D-BAFDE8A46667}" srcOrd="1" destOrd="0" presId="urn:microsoft.com/office/officeart/2008/layout/LinedList"/>
    <dgm:cxn modelId="{461DF451-219C-0746-9AA8-B617F5979CEB}" type="presParOf" srcId="{ACB088CB-ABBF-A647-9A4D-BAFDE8A46667}" destId="{F8E4CCC0-EE97-0149-A267-122C85A00229}" srcOrd="0" destOrd="0" presId="urn:microsoft.com/office/officeart/2008/layout/LinedList"/>
    <dgm:cxn modelId="{22F5CE92-1D0A-B144-B9E7-2657B8182305}" type="presParOf" srcId="{ACB088CB-ABBF-A647-9A4D-BAFDE8A46667}" destId="{F6733182-A94A-7240-BDB5-8287E4E55C7F}" srcOrd="1" destOrd="0" presId="urn:microsoft.com/office/officeart/2008/layout/LinedList"/>
    <dgm:cxn modelId="{BD41C204-963F-0A41-A448-F26FE5895A5C}" type="presParOf" srcId="{ACB088CB-ABBF-A647-9A4D-BAFDE8A46667}" destId="{31327E01-BFCE-424B-B1ED-101B5E707A31}" srcOrd="2" destOrd="0" presId="urn:microsoft.com/office/officeart/2008/layout/LinedList"/>
    <dgm:cxn modelId="{9D76AD7C-2E1E-6D44-B03A-61EDEF1AD255}" type="presParOf" srcId="{D16A66D1-E8E5-4446-81E8-9084178DD331}" destId="{4649F208-F04C-0B4E-B086-DFCB29F25EF8}" srcOrd="2" destOrd="0" presId="urn:microsoft.com/office/officeart/2008/layout/LinedList"/>
    <dgm:cxn modelId="{4854CBB5-C661-E345-8B3C-B4AA470E7EEA}" type="presParOf" srcId="{D16A66D1-E8E5-4446-81E8-9084178DD331}" destId="{573AC833-11B9-214D-B020-2ED5044A5CE4}" srcOrd="3" destOrd="0" presId="urn:microsoft.com/office/officeart/2008/layout/LinedList"/>
    <dgm:cxn modelId="{58CDEB17-4A15-4249-9AC2-4CD23CFCE28C}" type="presParOf" srcId="{D16A66D1-E8E5-4446-81E8-9084178DD331}" destId="{B644A41B-3311-7245-B793-2AD9212B68B8}" srcOrd="4" destOrd="0" presId="urn:microsoft.com/office/officeart/2008/layout/LinedList"/>
    <dgm:cxn modelId="{F162D295-07B9-BC4B-A1C3-62BDF08B75B3}" type="presParOf" srcId="{B644A41B-3311-7245-B793-2AD9212B68B8}" destId="{425CFF85-7298-1646-9F2C-6F9876EBEBC3}" srcOrd="0" destOrd="0" presId="urn:microsoft.com/office/officeart/2008/layout/LinedList"/>
    <dgm:cxn modelId="{7EAA03CE-CF65-4245-B668-C06695EEA63F}" type="presParOf" srcId="{B644A41B-3311-7245-B793-2AD9212B68B8}" destId="{868181A0-6627-3144-81CD-8AF082CF6F03}" srcOrd="1" destOrd="0" presId="urn:microsoft.com/office/officeart/2008/layout/LinedList"/>
    <dgm:cxn modelId="{5DB7B1A3-F213-FF4B-B670-EA0DA6D29605}" type="presParOf" srcId="{B644A41B-3311-7245-B793-2AD9212B68B8}" destId="{268CA488-2CA7-A643-AECF-81ABAA0C54B8}" srcOrd="2" destOrd="0" presId="urn:microsoft.com/office/officeart/2008/layout/LinedList"/>
    <dgm:cxn modelId="{CF7A6635-2B60-3E43-A370-5A3B200A473E}" type="presParOf" srcId="{D16A66D1-E8E5-4446-81E8-9084178DD331}" destId="{8881EB01-FE19-AA4A-8775-C622A9888939}" srcOrd="5" destOrd="0" presId="urn:microsoft.com/office/officeart/2008/layout/LinedList"/>
    <dgm:cxn modelId="{BC986D52-6B80-B04A-BCF8-3C764609583D}" type="presParOf" srcId="{D16A66D1-E8E5-4446-81E8-9084178DD331}" destId="{A10A4757-530C-4042-B8D6-BC1166417551}" srcOrd="6" destOrd="0" presId="urn:microsoft.com/office/officeart/2008/layout/LinedList"/>
    <dgm:cxn modelId="{CDFA8589-7AF7-8B40-AA5A-6F7CEB9BB2BC}" type="presParOf" srcId="{FCA67F36-9E43-B449-8B25-3A805F586DCC}" destId="{3590BF74-0893-6E45-AFB1-31C2A7223CA0}" srcOrd="2" destOrd="0" presId="urn:microsoft.com/office/officeart/2008/layout/LinedList"/>
    <dgm:cxn modelId="{46C153C9-C0A8-AF4C-8D61-9AF829C3CDAE}" type="presParOf" srcId="{FCA67F36-9E43-B449-8B25-3A805F586DCC}" destId="{F9A93F7F-2D23-2540-8D54-DBDF843BB94A}" srcOrd="3" destOrd="0" presId="urn:microsoft.com/office/officeart/2008/layout/LinedList"/>
    <dgm:cxn modelId="{F2B7D728-7DD8-3149-A94D-F85F007FC8DF}" type="presParOf" srcId="{F9A93F7F-2D23-2540-8D54-DBDF843BB94A}" destId="{DD77926C-B6B7-0145-A6B6-E40C3301FDA8}" srcOrd="0" destOrd="0" presId="urn:microsoft.com/office/officeart/2008/layout/LinedList"/>
    <dgm:cxn modelId="{81F41DCB-646B-2741-82B6-E48108DE9B7D}" type="presParOf" srcId="{F9A93F7F-2D23-2540-8D54-DBDF843BB94A}" destId="{F1DBBDC5-95FB-D44E-A2E1-D49507822A7F}" srcOrd="1" destOrd="0" presId="urn:microsoft.com/office/officeart/2008/layout/LinedList"/>
    <dgm:cxn modelId="{316863DC-E1E4-C448-84AA-498EF8F4A31C}" type="presParOf" srcId="{F1DBBDC5-95FB-D44E-A2E1-D49507822A7F}" destId="{751E169D-3B52-E343-AAC8-CC3736637498}" srcOrd="0" destOrd="0" presId="urn:microsoft.com/office/officeart/2008/layout/LinedList"/>
    <dgm:cxn modelId="{A266EE2F-AA5F-6349-B8E7-598A02E0F916}" type="presParOf" srcId="{F1DBBDC5-95FB-D44E-A2E1-D49507822A7F}" destId="{BDE5AEC0-0381-E149-92A5-9081D88D5492}" srcOrd="1" destOrd="0" presId="urn:microsoft.com/office/officeart/2008/layout/LinedList"/>
    <dgm:cxn modelId="{D1A5A5A0-9115-1849-A108-AE85D632009A}" type="presParOf" srcId="{BDE5AEC0-0381-E149-92A5-9081D88D5492}" destId="{8E3F0B7E-136D-E341-B8AD-0E6AECC8400E}" srcOrd="0" destOrd="0" presId="urn:microsoft.com/office/officeart/2008/layout/LinedList"/>
    <dgm:cxn modelId="{9FCC6BD2-0195-7D45-88B5-5DACB48BF6A3}" type="presParOf" srcId="{BDE5AEC0-0381-E149-92A5-9081D88D5492}" destId="{955549A8-84C1-8849-BE1D-5FD47D0C2A16}" srcOrd="1" destOrd="0" presId="urn:microsoft.com/office/officeart/2008/layout/LinedList"/>
    <dgm:cxn modelId="{C513FBDD-7849-F046-8B94-5A67DDFA452F}" type="presParOf" srcId="{BDE5AEC0-0381-E149-92A5-9081D88D5492}" destId="{315C52D5-C66B-FC45-BBF6-BBB9DE69EA6A}" srcOrd="2" destOrd="0" presId="urn:microsoft.com/office/officeart/2008/layout/LinedList"/>
    <dgm:cxn modelId="{4479DBC7-2A39-1C4C-AA58-0B3BC5CD6501}" type="presParOf" srcId="{F1DBBDC5-95FB-D44E-A2E1-D49507822A7F}" destId="{2977D52A-1C4C-C448-82EB-B5AF28F97DC4}" srcOrd="2" destOrd="0" presId="urn:microsoft.com/office/officeart/2008/layout/LinedList"/>
    <dgm:cxn modelId="{F85BF62A-0D48-754C-B9DD-EBC17D126496}" type="presParOf" srcId="{F1DBBDC5-95FB-D44E-A2E1-D49507822A7F}" destId="{7372372E-FB44-0046-A50A-533BE96F1CF9}" srcOrd="3" destOrd="0" presId="urn:microsoft.com/office/officeart/2008/layout/LinedList"/>
    <dgm:cxn modelId="{D00B071B-3A8A-DD42-8A25-E7436C387B28}" type="presParOf" srcId="{F1DBBDC5-95FB-D44E-A2E1-D49507822A7F}" destId="{78CBA0B0-FA24-504D-B730-30CF569ABB1F}" srcOrd="4" destOrd="0" presId="urn:microsoft.com/office/officeart/2008/layout/LinedList"/>
    <dgm:cxn modelId="{1AE6B2E6-2913-DF42-8520-BFCA323F7074}" type="presParOf" srcId="{78CBA0B0-FA24-504D-B730-30CF569ABB1F}" destId="{B6507C0A-D852-EB44-9BBE-1027BBFD9B30}" srcOrd="0" destOrd="0" presId="urn:microsoft.com/office/officeart/2008/layout/LinedList"/>
    <dgm:cxn modelId="{4731E709-A20C-5540-9252-3E444E0FE0CF}" type="presParOf" srcId="{78CBA0B0-FA24-504D-B730-30CF569ABB1F}" destId="{7A45183B-2E85-B146-993E-D4F1D95A9E84}" srcOrd="1" destOrd="0" presId="urn:microsoft.com/office/officeart/2008/layout/LinedList"/>
    <dgm:cxn modelId="{6C463E56-F91F-BE49-89E3-8949E0C8568A}" type="presParOf" srcId="{78CBA0B0-FA24-504D-B730-30CF569ABB1F}" destId="{57E6BDD9-106B-4A49-8872-BF1998125C20}" srcOrd="2" destOrd="0" presId="urn:microsoft.com/office/officeart/2008/layout/LinedList"/>
    <dgm:cxn modelId="{A77E96F7-F0C8-DE4F-9F62-F61C750A851F}" type="presParOf" srcId="{F1DBBDC5-95FB-D44E-A2E1-D49507822A7F}" destId="{691B6DC3-335A-4C47-8037-F40D72E3A2F4}" srcOrd="5" destOrd="0" presId="urn:microsoft.com/office/officeart/2008/layout/LinedList"/>
    <dgm:cxn modelId="{588AEAEA-DD47-3A46-93D6-4E21E0289A97}" type="presParOf" srcId="{F1DBBDC5-95FB-D44E-A2E1-D49507822A7F}" destId="{09EFC8F1-A09A-C64C-868A-748234AC305B}" srcOrd="6" destOrd="0" presId="urn:microsoft.com/office/officeart/2008/layout/LinedList"/>
    <dgm:cxn modelId="{8531BF93-592B-814A-A8E7-2093164027C9}" type="presParOf" srcId="{F1DBBDC5-95FB-D44E-A2E1-D49507822A7F}" destId="{E6AD7AC9-F6F8-3E40-B9BF-5B1A6080188C}" srcOrd="7" destOrd="0" presId="urn:microsoft.com/office/officeart/2008/layout/LinedList"/>
    <dgm:cxn modelId="{36827073-552A-7E45-9854-0590242460CA}" type="presParOf" srcId="{E6AD7AC9-F6F8-3E40-B9BF-5B1A6080188C}" destId="{61F39BD6-E5D3-A94E-9610-6367C287A3D6}" srcOrd="0" destOrd="0" presId="urn:microsoft.com/office/officeart/2008/layout/LinedList"/>
    <dgm:cxn modelId="{2C8D015F-D03C-4A48-9F9F-66FB12F96439}" type="presParOf" srcId="{E6AD7AC9-F6F8-3E40-B9BF-5B1A6080188C}" destId="{77B8219D-6177-724A-AC00-2AB00DB9457D}" srcOrd="1" destOrd="0" presId="urn:microsoft.com/office/officeart/2008/layout/LinedList"/>
    <dgm:cxn modelId="{2C1935CE-DEB2-7A4C-9F87-5CD1D510811E}" type="presParOf" srcId="{E6AD7AC9-F6F8-3E40-B9BF-5B1A6080188C}" destId="{0A12F19E-8AC0-DA4D-91F4-2ADA8CA8C53B}" srcOrd="2" destOrd="0" presId="urn:microsoft.com/office/officeart/2008/layout/LinedList"/>
    <dgm:cxn modelId="{825C7B91-336A-6040-BC71-E7E7CCF64E85}" type="presParOf" srcId="{F1DBBDC5-95FB-D44E-A2E1-D49507822A7F}" destId="{9056E87C-7B0B-0B42-8C3A-9DDADF7D469C}" srcOrd="8" destOrd="0" presId="urn:microsoft.com/office/officeart/2008/layout/LinedList"/>
    <dgm:cxn modelId="{7F23BEDD-5858-384F-B89A-900C113DA087}" type="presParOf" srcId="{F1DBBDC5-95FB-D44E-A2E1-D49507822A7F}" destId="{D40C7536-07BB-ED44-9CDF-428C635AD6A3}" srcOrd="9" destOrd="0" presId="urn:microsoft.com/office/officeart/2008/layout/LinedList"/>
    <dgm:cxn modelId="{E356750B-0363-0C4D-82E6-D33C32D46C12}" type="presParOf" srcId="{FCA67F36-9E43-B449-8B25-3A805F586DCC}" destId="{6CF402E5-9BF7-BC41-842E-8E4E8CF7B836}" srcOrd="4" destOrd="0" presId="urn:microsoft.com/office/officeart/2008/layout/LinedList"/>
    <dgm:cxn modelId="{4EAF8B6E-FE80-2D40-82A9-5A25B367EF33}" type="presParOf" srcId="{FCA67F36-9E43-B449-8B25-3A805F586DCC}" destId="{19A098AE-8338-8048-8B94-5DAD9B783199}" srcOrd="5" destOrd="0" presId="urn:microsoft.com/office/officeart/2008/layout/LinedList"/>
    <dgm:cxn modelId="{EB30C2B9-9F38-CD4C-9B97-79E8654F7256}" type="presParOf" srcId="{19A098AE-8338-8048-8B94-5DAD9B783199}" destId="{10CE0693-A9D1-2A4B-B7D7-700ED4860FC1}" srcOrd="0" destOrd="0" presId="urn:microsoft.com/office/officeart/2008/layout/LinedList"/>
    <dgm:cxn modelId="{515C6283-4402-2642-AE39-F1B25CA8699D}" type="presParOf" srcId="{19A098AE-8338-8048-8B94-5DAD9B783199}" destId="{63C9E1BA-F378-9D46-B3CD-41FE79412CED}" srcOrd="1" destOrd="0" presId="urn:microsoft.com/office/officeart/2008/layout/LinedList"/>
    <dgm:cxn modelId="{68963BE2-54D3-5347-8B4C-1ABFF813E959}" type="presParOf" srcId="{63C9E1BA-F378-9D46-B3CD-41FE79412CED}" destId="{AA264C0A-9A11-104E-AE50-F56CFC28B081}" srcOrd="0" destOrd="0" presId="urn:microsoft.com/office/officeart/2008/layout/LinedList"/>
    <dgm:cxn modelId="{FD85969B-116C-3F4A-A096-09F1A4A5B8E2}" type="presParOf" srcId="{63C9E1BA-F378-9D46-B3CD-41FE79412CED}" destId="{6C75CAB2-D7E2-B646-BF59-891153702092}" srcOrd="1" destOrd="0" presId="urn:microsoft.com/office/officeart/2008/layout/LinedList"/>
    <dgm:cxn modelId="{408F1DDE-6720-0F42-B72D-E052D0D116A9}" type="presParOf" srcId="{6C75CAB2-D7E2-B646-BF59-891153702092}" destId="{72D5D564-7430-9849-85A3-2F11F1133CEA}" srcOrd="0" destOrd="0" presId="urn:microsoft.com/office/officeart/2008/layout/LinedList"/>
    <dgm:cxn modelId="{ABD31A14-B9A6-3B49-BE0E-55C2AACE5518}" type="presParOf" srcId="{6C75CAB2-D7E2-B646-BF59-891153702092}" destId="{F71350E3-FA57-B74A-9D92-91B5DAC3BC41}" srcOrd="1" destOrd="0" presId="urn:microsoft.com/office/officeart/2008/layout/LinedList"/>
    <dgm:cxn modelId="{BFCF237C-1322-2A44-9067-7E0EBD155DF5}" type="presParOf" srcId="{6C75CAB2-D7E2-B646-BF59-891153702092}" destId="{4622BC76-384A-8844-9074-2A7009EEDDCA}" srcOrd="2" destOrd="0" presId="urn:microsoft.com/office/officeart/2008/layout/LinedList"/>
    <dgm:cxn modelId="{99A71E55-91B5-6D43-8B29-3B6E7709C7AF}" type="presParOf" srcId="{63C9E1BA-F378-9D46-B3CD-41FE79412CED}" destId="{D2441875-8F6F-AB44-B7CC-8C3FE3C3AB20}" srcOrd="2" destOrd="0" presId="urn:microsoft.com/office/officeart/2008/layout/LinedList"/>
    <dgm:cxn modelId="{9EE9223A-7EAF-3847-908C-7086219A5735}" type="presParOf" srcId="{63C9E1BA-F378-9D46-B3CD-41FE79412CED}" destId="{6A132615-9C0E-2542-A9D7-288A8D1E9D0A}" srcOrd="3" destOrd="0" presId="urn:microsoft.com/office/officeart/2008/layout/LinedList"/>
    <dgm:cxn modelId="{FF02D4DA-8652-0142-ACB5-8A4BF1AFE293}" type="presParOf" srcId="{63C9E1BA-F378-9D46-B3CD-41FE79412CED}" destId="{E53465EF-F3CB-7440-B83E-5C7244BF29B2}" srcOrd="4" destOrd="0" presId="urn:microsoft.com/office/officeart/2008/layout/LinedList"/>
    <dgm:cxn modelId="{57C77D54-B772-C749-A538-0E17D4A2F42E}" type="presParOf" srcId="{E53465EF-F3CB-7440-B83E-5C7244BF29B2}" destId="{9253EB98-2F8B-E94B-A6DE-7FC976469F1D}" srcOrd="0" destOrd="0" presId="urn:microsoft.com/office/officeart/2008/layout/LinedList"/>
    <dgm:cxn modelId="{346EA85F-E053-4E49-95B0-61DE56F859B0}" type="presParOf" srcId="{E53465EF-F3CB-7440-B83E-5C7244BF29B2}" destId="{A16EB559-893E-4C4A-AB4C-8903EB09B513}" srcOrd="1" destOrd="0" presId="urn:microsoft.com/office/officeart/2008/layout/LinedList"/>
    <dgm:cxn modelId="{4D540D7F-CD10-444E-89F4-763CABCC59AB}" type="presParOf" srcId="{E53465EF-F3CB-7440-B83E-5C7244BF29B2}" destId="{09A675E0-4D8F-B44C-B640-90E4D5603F87}" srcOrd="2" destOrd="0" presId="urn:microsoft.com/office/officeart/2008/layout/LinedList"/>
    <dgm:cxn modelId="{1AC8CC6C-46F0-EF47-B9AD-38540E7AD4EB}" type="presParOf" srcId="{63C9E1BA-F378-9D46-B3CD-41FE79412CED}" destId="{6EAB9083-0DD6-F748-B64F-16F42B068CBE}" srcOrd="5" destOrd="0" presId="urn:microsoft.com/office/officeart/2008/layout/LinedList"/>
    <dgm:cxn modelId="{6D7703AA-CC38-214B-82E0-206B944F9DA8}" type="presParOf" srcId="{63C9E1BA-F378-9D46-B3CD-41FE79412CED}" destId="{D3B24E05-CD74-AD49-A3E0-D3C5B1A85AF8}" srcOrd="6" destOrd="0" presId="urn:microsoft.com/office/officeart/2008/layout/LinedList"/>
    <dgm:cxn modelId="{EFD3066B-B3F1-1540-9BD6-FA271FF547EF}" type="presParOf" srcId="{63C9E1BA-F378-9D46-B3CD-41FE79412CED}" destId="{528AD772-9AD3-D344-9D0F-4E2DB6F5E972}" srcOrd="7" destOrd="0" presId="urn:microsoft.com/office/officeart/2008/layout/LinedList"/>
    <dgm:cxn modelId="{8B8FF101-0D68-1B47-BE99-A63D5CDBA8AC}" type="presParOf" srcId="{528AD772-9AD3-D344-9D0F-4E2DB6F5E972}" destId="{05ECA697-83EE-724A-939D-FA916365E589}" srcOrd="0" destOrd="0" presId="urn:microsoft.com/office/officeart/2008/layout/LinedList"/>
    <dgm:cxn modelId="{FAA0C44E-1EAA-A242-9587-197C0712E706}" type="presParOf" srcId="{528AD772-9AD3-D344-9D0F-4E2DB6F5E972}" destId="{DA07F055-8473-954F-AEB0-EBA8D72C010E}" srcOrd="1" destOrd="0" presId="urn:microsoft.com/office/officeart/2008/layout/LinedList"/>
    <dgm:cxn modelId="{43CEBCA8-2B77-7A4F-8E04-7A2FAEB2748D}" type="presParOf" srcId="{528AD772-9AD3-D344-9D0F-4E2DB6F5E972}" destId="{5F94439C-7D14-3647-AD03-DA4F0D45F421}" srcOrd="2" destOrd="0" presId="urn:microsoft.com/office/officeart/2008/layout/LinedList"/>
    <dgm:cxn modelId="{6CBE43FE-C9BC-0940-B9E4-9782913B88CC}" type="presParOf" srcId="{63C9E1BA-F378-9D46-B3CD-41FE79412CED}" destId="{6A78D844-6ADC-E74D-9333-93575705DB39}" srcOrd="8" destOrd="0" presId="urn:microsoft.com/office/officeart/2008/layout/LinedList"/>
    <dgm:cxn modelId="{2724BF46-F285-3747-9FB3-3F3DA738CE81}" type="presParOf" srcId="{63C9E1BA-F378-9D46-B3CD-41FE79412CED}" destId="{BDF5E212-E4BB-AC43-AF1D-FC619F02B2B0}" srcOrd="9" destOrd="0" presId="urn:microsoft.com/office/officeart/2008/layout/LinedList"/>
    <dgm:cxn modelId="{993C0B28-25ED-354A-8732-5928DE874A1A}" type="presParOf" srcId="{63C9E1BA-F378-9D46-B3CD-41FE79412CED}" destId="{12531C90-DBE0-C946-BE25-A90745B9938C}" srcOrd="10" destOrd="0" presId="urn:microsoft.com/office/officeart/2008/layout/LinedList"/>
    <dgm:cxn modelId="{A2070336-CC8F-A24D-B3E2-8E30BD18F455}" type="presParOf" srcId="{12531C90-DBE0-C946-BE25-A90745B9938C}" destId="{E5231D20-C913-1F40-85A2-2809842A290C}" srcOrd="0" destOrd="0" presId="urn:microsoft.com/office/officeart/2008/layout/LinedList"/>
    <dgm:cxn modelId="{A8464740-E3A5-864A-8635-17749CE2635B}" type="presParOf" srcId="{12531C90-DBE0-C946-BE25-A90745B9938C}" destId="{A689E96C-AA3E-AC4B-9DBF-D89D1DD1A85A}" srcOrd="1" destOrd="0" presId="urn:microsoft.com/office/officeart/2008/layout/LinedList"/>
    <dgm:cxn modelId="{027C89E1-F082-5542-AFB0-F2483084344C}" type="presParOf" srcId="{12531C90-DBE0-C946-BE25-A90745B9938C}" destId="{3F5312C8-B3F0-CC46-AC9C-EBCB4E9FE12E}" srcOrd="2" destOrd="0" presId="urn:microsoft.com/office/officeart/2008/layout/LinedList"/>
    <dgm:cxn modelId="{FDDB3ECA-CC30-A840-90A0-205BA5CF9954}" type="presParOf" srcId="{63C9E1BA-F378-9D46-B3CD-41FE79412CED}" destId="{D48054A5-B80A-6443-BF3B-80F537352A27}" srcOrd="11" destOrd="0" presId="urn:microsoft.com/office/officeart/2008/layout/LinedList"/>
    <dgm:cxn modelId="{E6E25314-742F-6D4C-83D9-CD3BC7D435C6}" type="presParOf" srcId="{63C9E1BA-F378-9D46-B3CD-41FE79412CED}" destId="{01D3F764-0DB4-7E4A-B2DE-5F0E515E8FB2}" srcOrd="12" destOrd="0" presId="urn:microsoft.com/office/officeart/2008/layout/LinedList"/>
    <dgm:cxn modelId="{9627B3F8-7729-034C-BA2E-CF973F78F04B}" type="presParOf" srcId="{FCA67F36-9E43-B449-8B25-3A805F586DCC}" destId="{EB5E8567-A35D-DB48-848F-7E29F7D4A78D}" srcOrd="6" destOrd="0" presId="urn:microsoft.com/office/officeart/2008/layout/LinedList"/>
    <dgm:cxn modelId="{22C6BEDE-5AAC-D741-B5E8-EBD19756280B}" type="presParOf" srcId="{FCA67F36-9E43-B449-8B25-3A805F586DCC}" destId="{9C4ED6A8-19C3-C348-9D05-2FF2D253D49D}" srcOrd="7" destOrd="0" presId="urn:microsoft.com/office/officeart/2008/layout/LinedList"/>
    <dgm:cxn modelId="{1BC2B0AC-F351-F640-8453-164782758E01}" type="presParOf" srcId="{9C4ED6A8-19C3-C348-9D05-2FF2D253D49D}" destId="{0246C275-3C46-6C4E-ACE6-340B5CB4BF77}" srcOrd="0" destOrd="0" presId="urn:microsoft.com/office/officeart/2008/layout/LinedList"/>
    <dgm:cxn modelId="{63D915F0-FF4B-4148-B4B5-FC19D6D19724}" type="presParOf" srcId="{9C4ED6A8-19C3-C348-9D05-2FF2D253D49D}" destId="{EF194395-2D76-C041-9BAC-C3C584EB58EA}" srcOrd="1" destOrd="0" presId="urn:microsoft.com/office/officeart/2008/layout/LinedList"/>
    <dgm:cxn modelId="{32845500-E249-A546-B156-001F91ACE0E2}" type="presParOf" srcId="{EF194395-2D76-C041-9BAC-C3C584EB58EA}" destId="{AAC6763D-29C0-9D48-AF37-29A4272C535A}" srcOrd="0" destOrd="0" presId="urn:microsoft.com/office/officeart/2008/layout/LinedList"/>
    <dgm:cxn modelId="{89E55519-1953-BB46-AFB9-01BE2C74B9FD}" type="presParOf" srcId="{EF194395-2D76-C041-9BAC-C3C584EB58EA}" destId="{1DDA09FC-1B94-D240-A571-F37731577FF5}" srcOrd="1" destOrd="0" presId="urn:microsoft.com/office/officeart/2008/layout/LinedList"/>
    <dgm:cxn modelId="{04FC645C-BEDD-9E4A-A1C1-7C3CA2301E84}" type="presParOf" srcId="{1DDA09FC-1B94-D240-A571-F37731577FF5}" destId="{96D76D8F-CCC5-0D46-AC2C-D08085310A61}" srcOrd="0" destOrd="0" presId="urn:microsoft.com/office/officeart/2008/layout/LinedList"/>
    <dgm:cxn modelId="{3A3DD3A8-5C6F-7C4A-9DA1-D61B2A191DB3}" type="presParOf" srcId="{1DDA09FC-1B94-D240-A571-F37731577FF5}" destId="{51D7E502-4B98-FB4D-9D0E-C9C4DC0FC551}" srcOrd="1" destOrd="0" presId="urn:microsoft.com/office/officeart/2008/layout/LinedList"/>
    <dgm:cxn modelId="{4EC24F54-D021-574F-A692-6B77FCFDDEE9}" type="presParOf" srcId="{1DDA09FC-1B94-D240-A571-F37731577FF5}" destId="{B64009C0-8F8A-454F-A476-3CBA7C91E795}" srcOrd="2" destOrd="0" presId="urn:microsoft.com/office/officeart/2008/layout/LinedList"/>
    <dgm:cxn modelId="{82F3E15D-08FE-2F48-AAC1-652560C28D58}" type="presParOf" srcId="{EF194395-2D76-C041-9BAC-C3C584EB58EA}" destId="{73D58E19-5E9A-9547-A8C1-E3CC94C191E3}" srcOrd="2" destOrd="0" presId="urn:microsoft.com/office/officeart/2008/layout/LinedList"/>
    <dgm:cxn modelId="{FD3B3066-8D1D-1A4C-BEB9-A5EF06E4E13B}" type="presParOf" srcId="{EF194395-2D76-C041-9BAC-C3C584EB58EA}" destId="{08F94B82-43CB-4443-A357-940F1A5BF9C7}" srcOrd="3" destOrd="0" presId="urn:microsoft.com/office/officeart/2008/layout/LinedList"/>
    <dgm:cxn modelId="{EF7471C2-E580-064B-8970-3B33B560594A}" type="presParOf" srcId="{EF194395-2D76-C041-9BAC-C3C584EB58EA}" destId="{460B6316-FDAE-DC4F-88C4-F06EFAA25762}" srcOrd="4" destOrd="0" presId="urn:microsoft.com/office/officeart/2008/layout/LinedList"/>
    <dgm:cxn modelId="{AD1391EB-87A8-8148-A394-E2DD3B462435}" type="presParOf" srcId="{460B6316-FDAE-DC4F-88C4-F06EFAA25762}" destId="{DDFBF18F-383F-6441-B43B-F74A796BF91E}" srcOrd="0" destOrd="0" presId="urn:microsoft.com/office/officeart/2008/layout/LinedList"/>
    <dgm:cxn modelId="{703C3193-5828-994D-B702-3BED79BC5201}" type="presParOf" srcId="{460B6316-FDAE-DC4F-88C4-F06EFAA25762}" destId="{CD3170ED-D3EA-D240-AFF4-853D6C99DF3D}" srcOrd="1" destOrd="0" presId="urn:microsoft.com/office/officeart/2008/layout/LinedList"/>
    <dgm:cxn modelId="{55EA9FC8-C509-9849-BA10-D336F0F574F8}" type="presParOf" srcId="{460B6316-FDAE-DC4F-88C4-F06EFAA25762}" destId="{4B3C3779-161F-884D-B734-4FDC895E3AF6}" srcOrd="2" destOrd="0" presId="urn:microsoft.com/office/officeart/2008/layout/LinedList"/>
    <dgm:cxn modelId="{96EB4B1B-D19B-AF44-9EAF-B8885CA85C54}" type="presParOf" srcId="{EF194395-2D76-C041-9BAC-C3C584EB58EA}" destId="{90C07E92-7143-C64B-93C4-AE41CB77843D}" srcOrd="5" destOrd="0" presId="urn:microsoft.com/office/officeart/2008/layout/LinedList"/>
    <dgm:cxn modelId="{1DCDB02A-FC4D-DD44-92DF-99E46CBC3ED0}" type="presParOf" srcId="{EF194395-2D76-C041-9BAC-C3C584EB58EA}" destId="{415521AB-7B27-F341-929C-3EFBF9DB519F}" srcOrd="6" destOrd="0" presId="urn:microsoft.com/office/officeart/2008/layout/LinedList"/>
    <dgm:cxn modelId="{17EA93A6-1A6D-2845-8ED0-F7CCDD9D5C3E}" type="presParOf" srcId="{EF194395-2D76-C041-9BAC-C3C584EB58EA}" destId="{8D220966-391A-AA40-ACCE-363147A89741}" srcOrd="7" destOrd="0" presId="urn:microsoft.com/office/officeart/2008/layout/LinedList"/>
    <dgm:cxn modelId="{FD3CB7D5-45F7-3E41-8962-B37760A916F9}" type="presParOf" srcId="{8D220966-391A-AA40-ACCE-363147A89741}" destId="{E4F441AB-B847-2E43-998D-50E64E06BD07}" srcOrd="0" destOrd="0" presId="urn:microsoft.com/office/officeart/2008/layout/LinedList"/>
    <dgm:cxn modelId="{D6B17CF7-1776-E643-85BA-56254912C4BD}" type="presParOf" srcId="{8D220966-391A-AA40-ACCE-363147A89741}" destId="{534EE57B-B656-264A-BB76-C345D5217727}" srcOrd="1" destOrd="0" presId="urn:microsoft.com/office/officeart/2008/layout/LinedList"/>
    <dgm:cxn modelId="{C6C40596-5611-2745-BE3E-99A8B1D3478F}" type="presParOf" srcId="{8D220966-391A-AA40-ACCE-363147A89741}" destId="{0AC9F2E2-7D38-3348-AB96-2A97981F95FD}" srcOrd="2" destOrd="0" presId="urn:microsoft.com/office/officeart/2008/layout/LinedList"/>
    <dgm:cxn modelId="{1E052175-9098-7C49-8C7F-FAAF6A6648EC}" type="presParOf" srcId="{EF194395-2D76-C041-9BAC-C3C584EB58EA}" destId="{67E0EA7C-02D0-294E-857E-BEB09617C855}" srcOrd="8" destOrd="0" presId="urn:microsoft.com/office/officeart/2008/layout/LinedList"/>
    <dgm:cxn modelId="{73D0A128-DC39-B949-81F1-572A74221ADD}" type="presParOf" srcId="{EF194395-2D76-C041-9BAC-C3C584EB58EA}" destId="{9D40F93E-0D74-B54E-9F05-55D77E4A2C70}"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AC583-12B0-D84E-B263-6E68C3562CAB}">
      <dsp:nvSpPr>
        <dsp:cNvPr id="0" name=""/>
        <dsp:cNvSpPr/>
      </dsp:nvSpPr>
      <dsp:spPr>
        <a:xfrm>
          <a:off x="0" y="0"/>
          <a:ext cx="11577484"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64E0D-4E9F-EE4E-B194-0E44F0FDFC38}">
      <dsp:nvSpPr>
        <dsp:cNvPr id="0" name=""/>
        <dsp:cNvSpPr/>
      </dsp:nvSpPr>
      <dsp:spPr>
        <a:xfrm>
          <a:off x="0" y="0"/>
          <a:ext cx="2315496" cy="12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Clr>
              <a:schemeClr val="tx1"/>
            </a:buClr>
            <a:buFont typeface="+mj-lt"/>
            <a:buNone/>
          </a:pPr>
          <a:r>
            <a:rPr lang="en-US" sz="2000" kern="1200" dirty="0"/>
            <a:t>Aim</a:t>
          </a:r>
        </a:p>
      </dsp:txBody>
      <dsp:txXfrm>
        <a:off x="0" y="0"/>
        <a:ext cx="2315496" cy="1213054"/>
      </dsp:txXfrm>
    </dsp:sp>
    <dsp:sp modelId="{F6733182-A94A-7240-BDB5-8287E4E55C7F}">
      <dsp:nvSpPr>
        <dsp:cNvPr id="0" name=""/>
        <dsp:cNvSpPr/>
      </dsp:nvSpPr>
      <dsp:spPr>
        <a:xfrm>
          <a:off x="2489159" y="20139"/>
          <a:ext cx="9088324" cy="560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ZA" sz="1600" kern="1200" dirty="0"/>
            <a:t>To develop an optimization routine for a consumer debt portfolio through Mean-</a:t>
          </a:r>
          <a:r>
            <a:rPr lang="en-ZA" sz="1600" kern="1200" dirty="0" err="1"/>
            <a:t>VaR</a:t>
          </a:r>
          <a:r>
            <a:rPr lang="en-ZA" sz="1600" kern="1200" dirty="0"/>
            <a:t> portfolio optimization</a:t>
          </a:r>
        </a:p>
      </dsp:txBody>
      <dsp:txXfrm>
        <a:off x="2489159" y="20139"/>
        <a:ext cx="9088324" cy="560159"/>
      </dsp:txXfrm>
    </dsp:sp>
    <dsp:sp modelId="{4649F208-F04C-0B4E-B086-DFCB29F25EF8}">
      <dsp:nvSpPr>
        <dsp:cNvPr id="0" name=""/>
        <dsp:cNvSpPr/>
      </dsp:nvSpPr>
      <dsp:spPr>
        <a:xfrm>
          <a:off x="2315496" y="588501"/>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181A0-6627-3144-81CD-8AF082CF6F03}">
      <dsp:nvSpPr>
        <dsp:cNvPr id="0" name=""/>
        <dsp:cNvSpPr/>
      </dsp:nvSpPr>
      <dsp:spPr>
        <a:xfrm>
          <a:off x="2489159" y="575911"/>
          <a:ext cx="9088324" cy="56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lang="en-ZA" sz="1600" kern="1200" dirty="0"/>
            <a:t>Mean-</a:t>
          </a:r>
          <a:r>
            <a:rPr lang="en-ZA" sz="1600" kern="1200" dirty="0" err="1"/>
            <a:t>VaR</a:t>
          </a:r>
          <a:r>
            <a:rPr lang="en-ZA" sz="1600" kern="1200" dirty="0"/>
            <a:t> portfolio optimization attempts to replicate Mean-Variance portfolio optimization by choosing loan weights that maximises a custom ‘Sharpe Ratio’ defined as:   </a:t>
          </a:r>
          <a14:m xmlns:a14="http://schemas.microsoft.com/office/drawing/2010/main">
            <m:oMath xmlns:m="http://schemas.openxmlformats.org/officeDocument/2006/math">
              <m:f>
                <m:fPr>
                  <m:ctrlPr>
                    <a:rPr lang="en-ZA" sz="1600" i="1" kern="1200" smtClean="0">
                      <a:latin typeface="Cambria Math" panose="02040503050406030204" pitchFamily="18" charset="0"/>
                    </a:rPr>
                  </m:ctrlPr>
                </m:fPr>
                <m:num>
                  <m:r>
                    <a:rPr lang="en-GB" sz="1600" b="0" i="1" kern="1200" smtClean="0">
                      <a:latin typeface="Cambria Math" panose="02040503050406030204" pitchFamily="18" charset="0"/>
                    </a:rPr>
                    <m:t>𝐸𝑥𝑝𝑒𝑐𝑡𝑒𝑑</m:t>
                  </m:r>
                  <m:r>
                    <a:rPr lang="en-GB" sz="1600" b="0" i="1" kern="1200" smtClean="0">
                      <a:latin typeface="Cambria Math" panose="02040503050406030204" pitchFamily="18" charset="0"/>
                    </a:rPr>
                    <m:t> </m:t>
                  </m:r>
                  <m:r>
                    <a:rPr lang="en-GB" sz="1600" b="0" i="1" kern="1200" smtClean="0">
                      <a:latin typeface="Cambria Math" panose="02040503050406030204" pitchFamily="18" charset="0"/>
                    </a:rPr>
                    <m:t>𝑅𝑒𝑡𝑢𝑟𝑛</m:t>
                  </m:r>
                  <m:r>
                    <a:rPr lang="en-GB" sz="1600" b="0" i="1" kern="1200" smtClean="0">
                      <a:latin typeface="Cambria Math" panose="02040503050406030204" pitchFamily="18" charset="0"/>
                    </a:rPr>
                    <m:t> </m:t>
                  </m:r>
                </m:num>
                <m:den>
                  <m:r>
                    <a:rPr lang="en-GB" sz="1600" b="0" i="1" kern="1200" smtClean="0">
                      <a:latin typeface="Cambria Math" panose="02040503050406030204" pitchFamily="18" charset="0"/>
                    </a:rPr>
                    <m:t>𝑉𝑎𝑅</m:t>
                  </m:r>
                </m:den>
              </m:f>
            </m:oMath>
          </a14:m>
          <a:endParaRPr lang="en-ZA" sz="1600" kern="1200" dirty="0"/>
        </a:p>
      </dsp:txBody>
      <dsp:txXfrm>
        <a:off x="2489159" y="575911"/>
        <a:ext cx="9088324" cy="566842"/>
      </dsp:txXfrm>
    </dsp:sp>
    <dsp:sp modelId="{8881EB01-FE19-AA4A-8775-C622A9888939}">
      <dsp:nvSpPr>
        <dsp:cNvPr id="0" name=""/>
        <dsp:cNvSpPr/>
      </dsp:nvSpPr>
      <dsp:spPr>
        <a:xfrm>
          <a:off x="2315496" y="1256314"/>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90BF74-0893-6E45-AFB1-31C2A7223CA0}">
      <dsp:nvSpPr>
        <dsp:cNvPr id="0" name=""/>
        <dsp:cNvSpPr/>
      </dsp:nvSpPr>
      <dsp:spPr>
        <a:xfrm>
          <a:off x="0" y="1256846"/>
          <a:ext cx="11577484"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7926C-B6B7-0145-A6B6-E40C3301FDA8}">
      <dsp:nvSpPr>
        <dsp:cNvPr id="0" name=""/>
        <dsp:cNvSpPr/>
      </dsp:nvSpPr>
      <dsp:spPr>
        <a:xfrm>
          <a:off x="0" y="1213054"/>
          <a:ext cx="2315496" cy="12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PD Model Assumptions</a:t>
          </a:r>
          <a:endParaRPr lang="en-US" sz="3000" kern="1200" dirty="0"/>
        </a:p>
      </dsp:txBody>
      <dsp:txXfrm>
        <a:off x="0" y="1213054"/>
        <a:ext cx="2315496" cy="1213054"/>
      </dsp:txXfrm>
    </dsp:sp>
    <dsp:sp modelId="{955549A8-84C1-8849-BE1D-5FD47D0C2A16}">
      <dsp:nvSpPr>
        <dsp:cNvPr id="0" name=""/>
        <dsp:cNvSpPr/>
      </dsp:nvSpPr>
      <dsp:spPr>
        <a:xfrm>
          <a:off x="2489159" y="1232008"/>
          <a:ext cx="9088324" cy="37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Logistic regression PD model</a:t>
          </a:r>
        </a:p>
      </dsp:txBody>
      <dsp:txXfrm>
        <a:off x="2489159" y="1232008"/>
        <a:ext cx="9088324" cy="379079"/>
      </dsp:txXfrm>
    </dsp:sp>
    <dsp:sp modelId="{2977D52A-1C4C-C448-82EB-B5AF28F97DC4}">
      <dsp:nvSpPr>
        <dsp:cNvPr id="0" name=""/>
        <dsp:cNvSpPr/>
      </dsp:nvSpPr>
      <dsp:spPr>
        <a:xfrm>
          <a:off x="2315496" y="1611088"/>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45183B-2E85-B146-993E-D4F1D95A9E84}">
      <dsp:nvSpPr>
        <dsp:cNvPr id="0" name=""/>
        <dsp:cNvSpPr/>
      </dsp:nvSpPr>
      <dsp:spPr>
        <a:xfrm>
          <a:off x="2489159" y="1630042"/>
          <a:ext cx="9088324" cy="37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Borrower defined as defaulted if a registered recovery payment has been made. </a:t>
          </a:r>
        </a:p>
      </dsp:txBody>
      <dsp:txXfrm>
        <a:off x="2489159" y="1630042"/>
        <a:ext cx="9088324" cy="379079"/>
      </dsp:txXfrm>
    </dsp:sp>
    <dsp:sp modelId="{691B6DC3-335A-4C47-8037-F40D72E3A2F4}">
      <dsp:nvSpPr>
        <dsp:cNvPr id="0" name=""/>
        <dsp:cNvSpPr/>
      </dsp:nvSpPr>
      <dsp:spPr>
        <a:xfrm>
          <a:off x="2315496" y="2009121"/>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B8219D-6177-724A-AC00-2AB00DB9457D}">
      <dsp:nvSpPr>
        <dsp:cNvPr id="0" name=""/>
        <dsp:cNvSpPr/>
      </dsp:nvSpPr>
      <dsp:spPr>
        <a:xfrm>
          <a:off x="2489159" y="2028075"/>
          <a:ext cx="9088324" cy="37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Recovery Rate = 0</a:t>
          </a:r>
        </a:p>
      </dsp:txBody>
      <dsp:txXfrm>
        <a:off x="2489159" y="2028075"/>
        <a:ext cx="9088324" cy="379079"/>
      </dsp:txXfrm>
    </dsp:sp>
    <dsp:sp modelId="{9056E87C-7B0B-0B42-8C3A-9DDADF7D469C}">
      <dsp:nvSpPr>
        <dsp:cNvPr id="0" name=""/>
        <dsp:cNvSpPr/>
      </dsp:nvSpPr>
      <dsp:spPr>
        <a:xfrm>
          <a:off x="2315496" y="2416778"/>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F402E5-9BF7-BC41-842E-8E4E8CF7B836}">
      <dsp:nvSpPr>
        <dsp:cNvPr id="0" name=""/>
        <dsp:cNvSpPr/>
      </dsp:nvSpPr>
      <dsp:spPr>
        <a:xfrm>
          <a:off x="0" y="2426109"/>
          <a:ext cx="11577484"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E0693-A9D1-2A4B-B7D7-700ED4860FC1}">
      <dsp:nvSpPr>
        <dsp:cNvPr id="0" name=""/>
        <dsp:cNvSpPr/>
      </dsp:nvSpPr>
      <dsp:spPr>
        <a:xfrm>
          <a:off x="0" y="2426109"/>
          <a:ext cx="2315496" cy="12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VaR</a:t>
          </a:r>
          <a:r>
            <a:rPr lang="en-US" sz="2000" kern="1200" dirty="0"/>
            <a:t> Monte Carlo Assumptions</a:t>
          </a:r>
        </a:p>
      </dsp:txBody>
      <dsp:txXfrm>
        <a:off x="0" y="2426109"/>
        <a:ext cx="2315496" cy="1213054"/>
      </dsp:txXfrm>
    </dsp:sp>
    <dsp:sp modelId="{F71350E3-FA57-B74A-9D92-91B5DAC3BC41}">
      <dsp:nvSpPr>
        <dsp:cNvPr id="0" name=""/>
        <dsp:cNvSpPr/>
      </dsp:nvSpPr>
      <dsp:spPr>
        <a:xfrm>
          <a:off x="2489159" y="2440369"/>
          <a:ext cx="9088324" cy="28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Simulate 10000+ states of the world</a:t>
          </a:r>
        </a:p>
      </dsp:txBody>
      <dsp:txXfrm>
        <a:off x="2489159" y="2440369"/>
        <a:ext cx="9088324" cy="285198"/>
      </dsp:txXfrm>
    </dsp:sp>
    <dsp:sp modelId="{D2441875-8F6F-AB44-B7CC-8C3FE3C3AB20}">
      <dsp:nvSpPr>
        <dsp:cNvPr id="0" name=""/>
        <dsp:cNvSpPr/>
      </dsp:nvSpPr>
      <dsp:spPr>
        <a:xfrm>
          <a:off x="2315496" y="2725567"/>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6EB559-893E-4C4A-AB4C-8903EB09B513}">
      <dsp:nvSpPr>
        <dsp:cNvPr id="0" name=""/>
        <dsp:cNvSpPr/>
      </dsp:nvSpPr>
      <dsp:spPr>
        <a:xfrm>
          <a:off x="2489159" y="2739827"/>
          <a:ext cx="9088324" cy="28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S&amp;P 500 ~ GBM  |  Personal Savings rate ~ Seasonal ARIMA  |  Hull-White Spot Rate Model</a:t>
          </a:r>
        </a:p>
      </dsp:txBody>
      <dsp:txXfrm>
        <a:off x="2489159" y="2739827"/>
        <a:ext cx="9088324" cy="285198"/>
      </dsp:txXfrm>
    </dsp:sp>
    <dsp:sp modelId="{6EAB9083-0DD6-F748-B64F-16F42B068CBE}">
      <dsp:nvSpPr>
        <dsp:cNvPr id="0" name=""/>
        <dsp:cNvSpPr/>
      </dsp:nvSpPr>
      <dsp:spPr>
        <a:xfrm>
          <a:off x="2315496" y="3025025"/>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07F055-8473-954F-AEB0-EBA8D72C010E}">
      <dsp:nvSpPr>
        <dsp:cNvPr id="0" name=""/>
        <dsp:cNvSpPr/>
      </dsp:nvSpPr>
      <dsp:spPr>
        <a:xfrm>
          <a:off x="2489159" y="3039285"/>
          <a:ext cx="9088324" cy="28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All loans can be bought at expected value/price | No liquidity constraint</a:t>
          </a:r>
        </a:p>
      </dsp:txBody>
      <dsp:txXfrm>
        <a:off x="2489159" y="3039285"/>
        <a:ext cx="9088324" cy="285198"/>
      </dsp:txXfrm>
    </dsp:sp>
    <dsp:sp modelId="{6A78D844-6ADC-E74D-9333-93575705DB39}">
      <dsp:nvSpPr>
        <dsp:cNvPr id="0" name=""/>
        <dsp:cNvSpPr/>
      </dsp:nvSpPr>
      <dsp:spPr>
        <a:xfrm>
          <a:off x="2315496" y="3324483"/>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89E96C-AA3E-AC4B-9DBF-D89D1DD1A85A}">
      <dsp:nvSpPr>
        <dsp:cNvPr id="0" name=""/>
        <dsp:cNvSpPr/>
      </dsp:nvSpPr>
      <dsp:spPr>
        <a:xfrm>
          <a:off x="2489159" y="3338743"/>
          <a:ext cx="9088324" cy="28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VaR</a:t>
          </a:r>
          <a:r>
            <a:rPr lang="en-US" sz="1600" kern="1200" dirty="0"/>
            <a:t> horizon and CI: 99% 1 year portfolio </a:t>
          </a:r>
          <a:r>
            <a:rPr lang="en-US" sz="1600" kern="1200" dirty="0" err="1"/>
            <a:t>VaR</a:t>
          </a:r>
          <a:endParaRPr lang="en-US" sz="1600" kern="1200" dirty="0"/>
        </a:p>
      </dsp:txBody>
      <dsp:txXfrm>
        <a:off x="2489159" y="3338743"/>
        <a:ext cx="9088324" cy="285198"/>
      </dsp:txXfrm>
    </dsp:sp>
    <dsp:sp modelId="{D48054A5-B80A-6443-BF3B-80F537352A27}">
      <dsp:nvSpPr>
        <dsp:cNvPr id="0" name=""/>
        <dsp:cNvSpPr/>
      </dsp:nvSpPr>
      <dsp:spPr>
        <a:xfrm>
          <a:off x="2315496" y="3623941"/>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5E8567-A35D-DB48-848F-7E29F7D4A78D}">
      <dsp:nvSpPr>
        <dsp:cNvPr id="0" name=""/>
        <dsp:cNvSpPr/>
      </dsp:nvSpPr>
      <dsp:spPr>
        <a:xfrm>
          <a:off x="0" y="3596222"/>
          <a:ext cx="11577484"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6C275-3C46-6C4E-ACE6-340B5CB4BF77}">
      <dsp:nvSpPr>
        <dsp:cNvPr id="0" name=""/>
        <dsp:cNvSpPr/>
      </dsp:nvSpPr>
      <dsp:spPr>
        <a:xfrm>
          <a:off x="0" y="3639164"/>
          <a:ext cx="2315496" cy="12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Data</a:t>
          </a:r>
          <a:endParaRPr lang="en-ZA" sz="5500" kern="1200" dirty="0"/>
        </a:p>
      </dsp:txBody>
      <dsp:txXfrm>
        <a:off x="0" y="3639164"/>
        <a:ext cx="2315496" cy="1213054"/>
      </dsp:txXfrm>
    </dsp:sp>
    <dsp:sp modelId="{51D7E502-4B98-FB4D-9D0E-C9C4DC0FC551}">
      <dsp:nvSpPr>
        <dsp:cNvPr id="0" name=""/>
        <dsp:cNvSpPr/>
      </dsp:nvSpPr>
      <dsp:spPr>
        <a:xfrm>
          <a:off x="2489159" y="3658118"/>
          <a:ext cx="9088324" cy="37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ZA" sz="1600" kern="1200" dirty="0"/>
            <a:t>Lending club Loan-Level Data</a:t>
          </a:r>
        </a:p>
      </dsp:txBody>
      <dsp:txXfrm>
        <a:off x="2489159" y="3658118"/>
        <a:ext cx="9088324" cy="379079"/>
      </dsp:txXfrm>
    </dsp:sp>
    <dsp:sp modelId="{73D58E19-5E9A-9547-A8C1-E3CC94C191E3}">
      <dsp:nvSpPr>
        <dsp:cNvPr id="0" name=""/>
        <dsp:cNvSpPr/>
      </dsp:nvSpPr>
      <dsp:spPr>
        <a:xfrm>
          <a:off x="2315496" y="4037197"/>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3170ED-D3EA-D240-AFF4-853D6C99DF3D}">
      <dsp:nvSpPr>
        <dsp:cNvPr id="0" name=""/>
        <dsp:cNvSpPr/>
      </dsp:nvSpPr>
      <dsp:spPr>
        <a:xfrm>
          <a:off x="2489159" y="4056151"/>
          <a:ext cx="9088324" cy="37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ZA" sz="1600" kern="1200" dirty="0"/>
            <a:t>Model Training Dates: 2015/01/01- 2017/12/31</a:t>
          </a:r>
        </a:p>
      </dsp:txBody>
      <dsp:txXfrm>
        <a:off x="2489159" y="4056151"/>
        <a:ext cx="9088324" cy="379079"/>
      </dsp:txXfrm>
    </dsp:sp>
    <dsp:sp modelId="{90C07E92-7143-C64B-93C4-AE41CB77843D}">
      <dsp:nvSpPr>
        <dsp:cNvPr id="0" name=""/>
        <dsp:cNvSpPr/>
      </dsp:nvSpPr>
      <dsp:spPr>
        <a:xfrm>
          <a:off x="2315496" y="4435231"/>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4EE57B-B656-264A-BB76-C345D5217727}">
      <dsp:nvSpPr>
        <dsp:cNvPr id="0" name=""/>
        <dsp:cNvSpPr/>
      </dsp:nvSpPr>
      <dsp:spPr>
        <a:xfrm>
          <a:off x="2489159" y="4454185"/>
          <a:ext cx="9088324" cy="379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ZA" sz="1600" kern="1200" dirty="0"/>
            <a:t>Portfolio Construction Date: Q1 2018.</a:t>
          </a:r>
        </a:p>
      </dsp:txBody>
      <dsp:txXfrm>
        <a:off x="2489159" y="4454185"/>
        <a:ext cx="9088324" cy="379079"/>
      </dsp:txXfrm>
    </dsp:sp>
    <dsp:sp modelId="{67E0EA7C-02D0-294E-857E-BEB09617C855}">
      <dsp:nvSpPr>
        <dsp:cNvPr id="0" name=""/>
        <dsp:cNvSpPr/>
      </dsp:nvSpPr>
      <dsp:spPr>
        <a:xfrm>
          <a:off x="2315496" y="4833265"/>
          <a:ext cx="9261987"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3F091-E244-D341-9C39-9DB738BFE289}" type="datetimeFigureOut">
              <a:rPr lang="en-US" smtClean="0"/>
              <a:t>10/3/19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D6C8C-F6C9-444B-8E2A-A5AA9869BA32}" type="slidenum">
              <a:rPr lang="en-US" smtClean="0"/>
              <a:t>‹#›</a:t>
            </a:fld>
            <a:endParaRPr lang="en-US"/>
          </a:p>
        </p:txBody>
      </p:sp>
    </p:spTree>
    <p:extLst>
      <p:ext uri="{BB962C8B-B14F-4D97-AF65-F5344CB8AC3E}">
        <p14:creationId xmlns:p14="http://schemas.microsoft.com/office/powerpoint/2010/main" val="3303322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kidding.</a:t>
            </a:r>
          </a:p>
        </p:txBody>
      </p:sp>
      <p:sp>
        <p:nvSpPr>
          <p:cNvPr id="4" name="Slide Number Placeholder 3"/>
          <p:cNvSpPr>
            <a:spLocks noGrp="1"/>
          </p:cNvSpPr>
          <p:nvPr>
            <p:ph type="sldNum" sz="quarter" idx="5"/>
          </p:nvPr>
        </p:nvSpPr>
        <p:spPr/>
        <p:txBody>
          <a:bodyPr/>
          <a:lstStyle/>
          <a:p>
            <a:fld id="{C96D6C8C-F6C9-444B-8E2A-A5AA9869BA32}" type="slidenum">
              <a:rPr lang="en-US" smtClean="0"/>
              <a:t>2</a:t>
            </a:fld>
            <a:endParaRPr lang="en-US"/>
          </a:p>
        </p:txBody>
      </p:sp>
    </p:spTree>
    <p:extLst>
      <p:ext uri="{BB962C8B-B14F-4D97-AF65-F5344CB8AC3E}">
        <p14:creationId xmlns:p14="http://schemas.microsoft.com/office/powerpoint/2010/main" val="227087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The aim of this project was to construct a consumer debt portfolio through Mean-</a:t>
            </a:r>
            <a:r>
              <a:rPr lang="en-US" dirty="0" err="1"/>
              <a:t>VaR</a:t>
            </a:r>
            <a:r>
              <a:rPr lang="en-US" dirty="0"/>
              <a:t> optimization from a hedge funds perspective.</a:t>
            </a:r>
          </a:p>
          <a:p>
            <a:pPr marL="171450" indent="-171450">
              <a:buFont typeface="Arial" panose="020B0604020202020204" pitchFamily="34" charset="0"/>
              <a:buChar char="•"/>
            </a:pPr>
            <a:r>
              <a:rPr lang="en-US" dirty="0"/>
              <a:t>The consumer debt portfolio is a portfolio of lending club loans.</a:t>
            </a:r>
          </a:p>
          <a:p>
            <a:pPr marL="171450" indent="-171450">
              <a:buFont typeface="Arial" panose="020B0604020202020204" pitchFamily="34" charset="0"/>
              <a:buChar char="•"/>
            </a:pPr>
            <a:r>
              <a:rPr lang="en-US" dirty="0"/>
              <a:t>In order to achieve our objective, lending clubs loan data was used to create a ‘Probability of default’ model at the loan level which provides loan default probabilities through time.</a:t>
            </a:r>
          </a:p>
          <a:p>
            <a:pPr marL="171450" indent="-171450">
              <a:buFont typeface="Arial" panose="020B0604020202020204" pitchFamily="34" charset="0"/>
              <a:buChar char="•"/>
            </a:pPr>
            <a:r>
              <a:rPr lang="en-US" dirty="0"/>
              <a:t>A portfolios </a:t>
            </a:r>
            <a:r>
              <a:rPr lang="en-US" dirty="0" err="1"/>
              <a:t>VaR</a:t>
            </a:r>
            <a:r>
              <a:rPr lang="en-US" dirty="0"/>
              <a:t> is calculated through simulating many states of the world and hence simulating varying borrower default rates and then calculating the portfolio value distribution 1 year from time 0.</a:t>
            </a:r>
          </a:p>
        </p:txBody>
      </p:sp>
      <p:sp>
        <p:nvSpPr>
          <p:cNvPr id="4" name="Slide Number Placeholder 3"/>
          <p:cNvSpPr>
            <a:spLocks noGrp="1"/>
          </p:cNvSpPr>
          <p:nvPr>
            <p:ph type="sldNum" sz="quarter" idx="5"/>
          </p:nvPr>
        </p:nvSpPr>
        <p:spPr/>
        <p:txBody>
          <a:bodyPr/>
          <a:lstStyle/>
          <a:p>
            <a:fld id="{C96D6C8C-F6C9-444B-8E2A-A5AA9869BA32}" type="slidenum">
              <a:rPr lang="en-US" smtClean="0"/>
              <a:t>3</a:t>
            </a:fld>
            <a:endParaRPr lang="en-US"/>
          </a:p>
        </p:txBody>
      </p:sp>
    </p:spTree>
    <p:extLst>
      <p:ext uri="{BB962C8B-B14F-4D97-AF65-F5344CB8AC3E}">
        <p14:creationId xmlns:p14="http://schemas.microsoft.com/office/powerpoint/2010/main" val="250168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Logistic regression model was to predict default probabilities through time.</a:t>
            </a:r>
          </a:p>
          <a:p>
            <a:pPr marL="171450" indent="-171450">
              <a:buFont typeface="Arial" panose="020B0604020202020204" pitchFamily="34" charset="0"/>
              <a:buChar char="•"/>
            </a:pPr>
            <a:r>
              <a:rPr lang="en-US" dirty="0"/>
              <a:t>Features include personal attributes of the borrower, financial attributes and market parameters which are known for model training but then simulated from portfolio construction date onwards to arrive at simulated default probabilities in different states of the world.</a:t>
            </a:r>
          </a:p>
        </p:txBody>
      </p:sp>
      <p:sp>
        <p:nvSpPr>
          <p:cNvPr id="4" name="Slide Number Placeholder 3"/>
          <p:cNvSpPr>
            <a:spLocks noGrp="1"/>
          </p:cNvSpPr>
          <p:nvPr>
            <p:ph type="sldNum" sz="quarter" idx="5"/>
          </p:nvPr>
        </p:nvSpPr>
        <p:spPr/>
        <p:txBody>
          <a:bodyPr/>
          <a:lstStyle/>
          <a:p>
            <a:fld id="{C96D6C8C-F6C9-444B-8E2A-A5AA9869BA32}" type="slidenum">
              <a:rPr lang="en-US" smtClean="0"/>
              <a:t>4</a:t>
            </a:fld>
            <a:endParaRPr lang="en-US"/>
          </a:p>
        </p:txBody>
      </p:sp>
    </p:spTree>
    <p:extLst>
      <p:ext uri="{BB962C8B-B14F-4D97-AF65-F5344CB8AC3E}">
        <p14:creationId xmlns:p14="http://schemas.microsoft.com/office/powerpoint/2010/main" val="96318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up training dataset into individual cashflows allows for training of the PD model on a time series of repayment patterns with market variables dated to respective timelines.</a:t>
            </a:r>
          </a:p>
          <a:p>
            <a:endParaRPr lang="en-US" dirty="0"/>
          </a:p>
          <a:p>
            <a:r>
              <a:rPr lang="en-US" dirty="0"/>
              <a:t>In the prediction regime, simulated values of market variables with higher order paths are used for arriving at multiple time series of cash flow defaults for every loan.</a:t>
            </a:r>
          </a:p>
        </p:txBody>
      </p:sp>
      <p:sp>
        <p:nvSpPr>
          <p:cNvPr id="4" name="Slide Number Placeholder 3"/>
          <p:cNvSpPr>
            <a:spLocks noGrp="1"/>
          </p:cNvSpPr>
          <p:nvPr>
            <p:ph type="sldNum" sz="quarter" idx="5"/>
          </p:nvPr>
        </p:nvSpPr>
        <p:spPr/>
        <p:txBody>
          <a:bodyPr/>
          <a:lstStyle/>
          <a:p>
            <a:fld id="{C96D6C8C-F6C9-444B-8E2A-A5AA9869BA32}" type="slidenum">
              <a:rPr lang="en-US" smtClean="0"/>
              <a:t>5</a:t>
            </a:fld>
            <a:endParaRPr lang="en-US"/>
          </a:p>
        </p:txBody>
      </p:sp>
    </p:spTree>
    <p:extLst>
      <p:ext uri="{BB962C8B-B14F-4D97-AF65-F5344CB8AC3E}">
        <p14:creationId xmlns:p14="http://schemas.microsoft.com/office/powerpoint/2010/main" val="246288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figure shows our </a:t>
            </a:r>
            <a:r>
              <a:rPr lang="en-ZA" dirty="0" err="1"/>
              <a:t>modeling</a:t>
            </a:r>
            <a:r>
              <a:rPr lang="en-ZA" dirty="0"/>
              <a:t> pipeline to fit a PD model and create the Monte Carlo </a:t>
            </a:r>
            <a:r>
              <a:rPr lang="en-ZA" dirty="0" err="1"/>
              <a:t>VaR.</a:t>
            </a:r>
            <a:r>
              <a:rPr lang="en-ZA" dirty="0"/>
              <a:t> </a:t>
            </a:r>
          </a:p>
          <a:p>
            <a:endParaRPr lang="en-ZA" dirty="0"/>
          </a:p>
          <a:p>
            <a:r>
              <a:rPr lang="en-ZA" dirty="0"/>
              <a:t>We train the PD (logistic regression) model on historic loan data between 2015 and 2018. </a:t>
            </a:r>
          </a:p>
          <a:p>
            <a:r>
              <a:rPr lang="en-ZA" dirty="0"/>
              <a:t>We perform episode-by-episode prediction (1 month = 1 episode) and therefore use monthly market data for the S&amp;P500, 3 year yields and the savings rate. For the borrower data we use a range of variables like FICO, DTI, etc, these tend to remain constant between episodes.  </a:t>
            </a:r>
          </a:p>
          <a:p>
            <a:endParaRPr lang="en-ZA" dirty="0"/>
          </a:p>
          <a:p>
            <a:r>
              <a:rPr lang="en-ZA" dirty="0"/>
              <a:t>Our empirical model captures user and market dynamics which lead to varying levels of default. Since this is an empirical model trained on the loan level the default correlations between loans are backed into the model (as opposed to a copula approach). </a:t>
            </a:r>
            <a:br>
              <a:rPr lang="en-ZA" dirty="0"/>
            </a:br>
            <a:br>
              <a:rPr lang="en-ZA" dirty="0"/>
            </a:br>
            <a:r>
              <a:rPr lang="en-ZA" dirty="0"/>
              <a:t>For our Monte Carlo </a:t>
            </a:r>
            <a:r>
              <a:rPr lang="en-ZA" dirty="0" err="1"/>
              <a:t>VaR</a:t>
            </a:r>
            <a:r>
              <a:rPr lang="en-ZA" dirty="0"/>
              <a:t>, we form a portfolio of loans originated in Q1 2018. To create the forward looking market data we assume a geometric Brownian motion model for the S&amp;P500, a Hull and White short rate model of interest rates, and a SARIMA model for the savings rate. These are modelled independently from one another and used to create &gt;10000 sample paths for future states of the world. </a:t>
            </a:r>
          </a:p>
          <a:p>
            <a:endParaRPr lang="en-ZA" dirty="0"/>
          </a:p>
          <a:p>
            <a:r>
              <a:rPr lang="en-ZA" dirty="0"/>
              <a:t>We choose a </a:t>
            </a:r>
            <a:r>
              <a:rPr lang="en-ZA" dirty="0" err="1"/>
              <a:t>VaR</a:t>
            </a:r>
            <a:r>
              <a:rPr lang="en-ZA" dirty="0"/>
              <a:t> horizon of 1 year. Within that one year we simulate realized cashflows by sampling from a normal distribution and applying these samples to the per episode default probabilities. A loan that defaults on a given path within the </a:t>
            </a:r>
            <a:r>
              <a:rPr lang="en-ZA" dirty="0" err="1"/>
              <a:t>VaR</a:t>
            </a:r>
            <a:r>
              <a:rPr lang="en-ZA" dirty="0"/>
              <a:t> horizon terminates all remaining cashflows for that loan on the path. Past of the </a:t>
            </a:r>
            <a:r>
              <a:rPr lang="en-ZA" dirty="0" err="1"/>
              <a:t>VaR</a:t>
            </a:r>
            <a:r>
              <a:rPr lang="en-ZA" dirty="0"/>
              <a:t> horizon we calculate the present value of the cashflows discounted by the sampled short rates and probabilities of default. </a:t>
            </a:r>
            <a:br>
              <a:rPr lang="en-ZA" dirty="0"/>
            </a:br>
            <a:br>
              <a:rPr lang="en-ZA" dirty="0"/>
            </a:br>
            <a:r>
              <a:rPr lang="en-ZA" dirty="0"/>
              <a:t>We end up with portfolio value distribution at time 1 and calculate the 99% 1 year </a:t>
            </a:r>
            <a:r>
              <a:rPr lang="en-ZA" dirty="0" err="1"/>
              <a:t>VaR.</a:t>
            </a:r>
            <a:endParaRPr lang="en-US" dirty="0"/>
          </a:p>
        </p:txBody>
      </p:sp>
      <p:sp>
        <p:nvSpPr>
          <p:cNvPr id="4" name="Slide Number Placeholder 3"/>
          <p:cNvSpPr>
            <a:spLocks noGrp="1"/>
          </p:cNvSpPr>
          <p:nvPr>
            <p:ph type="sldNum" sz="quarter" idx="5"/>
          </p:nvPr>
        </p:nvSpPr>
        <p:spPr/>
        <p:txBody>
          <a:bodyPr/>
          <a:lstStyle/>
          <a:p>
            <a:fld id="{C96D6C8C-F6C9-444B-8E2A-A5AA9869BA32}" type="slidenum">
              <a:rPr lang="en-US" smtClean="0"/>
              <a:t>6</a:t>
            </a:fld>
            <a:endParaRPr lang="en-US"/>
          </a:p>
        </p:txBody>
      </p:sp>
    </p:spTree>
    <p:extLst>
      <p:ext uri="{BB962C8B-B14F-4D97-AF65-F5344CB8AC3E}">
        <p14:creationId xmlns:p14="http://schemas.microsoft.com/office/powerpoint/2010/main" val="4026027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Portfolio optimization methodology plays on the idea of Mean Variance portfolio theory except that now, we are only concerned with worst case tail risk and hence pick loans that optimize the portfolios mean return - </a:t>
            </a:r>
            <a:r>
              <a:rPr lang="en-US" dirty="0" err="1"/>
              <a:t>VaR</a:t>
            </a:r>
            <a:r>
              <a:rPr lang="en-US" dirty="0"/>
              <a:t> trade off. </a:t>
            </a:r>
          </a:p>
          <a:p>
            <a:r>
              <a:rPr lang="en-US" dirty="0"/>
              <a:t>In the example above, portfolio 2 is chosen as it is positively skewed, has lowest </a:t>
            </a:r>
            <a:r>
              <a:rPr lang="en-US" dirty="0" err="1"/>
              <a:t>VaR</a:t>
            </a:r>
            <a:r>
              <a:rPr lang="en-US" dirty="0"/>
              <a:t> and highest Expected return.</a:t>
            </a:r>
          </a:p>
          <a:p>
            <a:endParaRPr lang="en-US" dirty="0"/>
          </a:p>
          <a:p>
            <a:r>
              <a:rPr lang="en-US" dirty="0"/>
              <a:t>The portfolio optimization was performed through grid search and elimination of loans.</a:t>
            </a:r>
          </a:p>
        </p:txBody>
      </p:sp>
      <p:sp>
        <p:nvSpPr>
          <p:cNvPr id="4" name="Slide Number Placeholder 3"/>
          <p:cNvSpPr>
            <a:spLocks noGrp="1"/>
          </p:cNvSpPr>
          <p:nvPr>
            <p:ph type="sldNum" sz="quarter" idx="5"/>
          </p:nvPr>
        </p:nvSpPr>
        <p:spPr/>
        <p:txBody>
          <a:bodyPr/>
          <a:lstStyle/>
          <a:p>
            <a:fld id="{C96D6C8C-F6C9-444B-8E2A-A5AA9869BA32}" type="slidenum">
              <a:rPr lang="en-US" smtClean="0"/>
              <a:t>7</a:t>
            </a:fld>
            <a:endParaRPr lang="en-US"/>
          </a:p>
        </p:txBody>
      </p:sp>
    </p:spTree>
    <p:extLst>
      <p:ext uri="{BB962C8B-B14F-4D97-AF65-F5344CB8AC3E}">
        <p14:creationId xmlns:p14="http://schemas.microsoft.com/office/powerpoint/2010/main" val="407317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96D6C8C-F6C9-444B-8E2A-A5AA9869BA32}" type="slidenum">
              <a:rPr lang="en-US" smtClean="0"/>
              <a:t>8</a:t>
            </a:fld>
            <a:endParaRPr lang="en-US"/>
          </a:p>
        </p:txBody>
      </p:sp>
    </p:spTree>
    <p:extLst>
      <p:ext uri="{BB962C8B-B14F-4D97-AF65-F5344CB8AC3E}">
        <p14:creationId xmlns:p14="http://schemas.microsoft.com/office/powerpoint/2010/main" val="377358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pPr/>
              <a:t>10/3/19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91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93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7584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535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10/3/19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5123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18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95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10/3/19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25702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430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49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414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10/3/19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0415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CB1E-A103-1E40-AF49-7DF096EEDF4A}"/>
              </a:ext>
            </a:extLst>
          </p:cNvPr>
          <p:cNvSpPr>
            <a:spLocks noGrp="1"/>
          </p:cNvSpPr>
          <p:nvPr>
            <p:ph type="ctrTitle"/>
          </p:nvPr>
        </p:nvSpPr>
        <p:spPr>
          <a:xfrm>
            <a:off x="599225" y="1797582"/>
            <a:ext cx="10993550" cy="984481"/>
          </a:xfrm>
        </p:spPr>
        <p:txBody>
          <a:bodyPr>
            <a:normAutofit fontScale="90000"/>
          </a:bodyPr>
          <a:lstStyle/>
          <a:p>
            <a:r>
              <a:rPr lang="en-US" sz="4400" dirty="0">
                <a:solidFill>
                  <a:schemeClr val="tx1"/>
                </a:solidFill>
              </a:rPr>
              <a:t>PEER-TO-PEER CONSUMER DEBT PORTFOLIO</a:t>
            </a:r>
            <a:br>
              <a:rPr lang="en-US" sz="4400" dirty="0">
                <a:solidFill>
                  <a:schemeClr val="tx1"/>
                </a:solidFill>
              </a:rPr>
            </a:br>
            <a:r>
              <a:rPr lang="en-US" dirty="0">
                <a:solidFill>
                  <a:schemeClr val="tx1"/>
                </a:solidFill>
              </a:rPr>
              <a:t>				</a:t>
            </a:r>
            <a:endParaRPr lang="en-US" sz="3200" dirty="0">
              <a:solidFill>
                <a:schemeClr val="tx1"/>
              </a:solidFill>
            </a:endParaRPr>
          </a:p>
        </p:txBody>
      </p:sp>
      <p:sp>
        <p:nvSpPr>
          <p:cNvPr id="5" name="TextBox 4">
            <a:extLst>
              <a:ext uri="{FF2B5EF4-FFF2-40B4-BE49-F238E27FC236}">
                <a16:creationId xmlns:a16="http://schemas.microsoft.com/office/drawing/2014/main" id="{36CB333D-391F-AF40-AB09-D879BF2B19CF}"/>
              </a:ext>
            </a:extLst>
          </p:cNvPr>
          <p:cNvSpPr txBox="1"/>
          <p:nvPr/>
        </p:nvSpPr>
        <p:spPr>
          <a:xfrm>
            <a:off x="722671" y="3429000"/>
            <a:ext cx="10663084" cy="1754326"/>
          </a:xfrm>
          <a:prstGeom prst="rect">
            <a:avLst/>
          </a:prstGeom>
          <a:noFill/>
        </p:spPr>
        <p:txBody>
          <a:bodyPr wrap="square" rtlCol="0">
            <a:spAutoFit/>
          </a:bodyPr>
          <a:lstStyle/>
          <a:p>
            <a:r>
              <a:rPr lang="en-US" b="1" u="sng" dirty="0">
                <a:solidFill>
                  <a:schemeClr val="bg1"/>
                </a:solidFill>
              </a:rPr>
              <a:t>HYG Ltd. Team:</a:t>
            </a:r>
          </a:p>
          <a:p>
            <a:r>
              <a:rPr lang="en-US" dirty="0">
                <a:solidFill>
                  <a:schemeClr val="bg1">
                    <a:lumMod val="95000"/>
                  </a:schemeClr>
                </a:solidFill>
              </a:rPr>
              <a:t>Gary Lee Finkelstein, CEO</a:t>
            </a:r>
          </a:p>
          <a:p>
            <a:r>
              <a:rPr lang="en-US" dirty="0">
                <a:solidFill>
                  <a:schemeClr val="bg1">
                    <a:lumMod val="95000"/>
                  </a:schemeClr>
                </a:solidFill>
              </a:rPr>
              <a:t>Maximilien Lamberti, CIO</a:t>
            </a:r>
          </a:p>
          <a:p>
            <a:r>
              <a:rPr lang="en-US" dirty="0" err="1">
                <a:solidFill>
                  <a:schemeClr val="bg1">
                    <a:lumMod val="95000"/>
                  </a:schemeClr>
                </a:solidFill>
              </a:rPr>
              <a:t>Yashoraj</a:t>
            </a:r>
            <a:r>
              <a:rPr lang="en-US" dirty="0">
                <a:solidFill>
                  <a:schemeClr val="bg1">
                    <a:lumMod val="95000"/>
                  </a:schemeClr>
                </a:solidFill>
              </a:rPr>
              <a:t> Tyagi, COO</a:t>
            </a:r>
          </a:p>
          <a:p>
            <a:r>
              <a:rPr lang="en-US" dirty="0" err="1">
                <a:solidFill>
                  <a:schemeClr val="bg1">
                    <a:lumMod val="95000"/>
                  </a:schemeClr>
                </a:solidFill>
              </a:rPr>
              <a:t>Ritvik</a:t>
            </a:r>
            <a:r>
              <a:rPr lang="en-US" dirty="0">
                <a:solidFill>
                  <a:schemeClr val="bg1">
                    <a:lumMod val="95000"/>
                  </a:schemeClr>
                </a:solidFill>
              </a:rPr>
              <a:t> Goyal, CRO</a:t>
            </a:r>
          </a:p>
          <a:p>
            <a:r>
              <a:rPr lang="en-US" dirty="0">
                <a:solidFill>
                  <a:schemeClr val="bg1">
                    <a:lumMod val="95000"/>
                  </a:schemeClr>
                </a:solidFill>
              </a:rPr>
              <a:t>3 October 2019</a:t>
            </a:r>
          </a:p>
        </p:txBody>
      </p:sp>
      <p:sp>
        <p:nvSpPr>
          <p:cNvPr id="6" name="TextBox 5">
            <a:extLst>
              <a:ext uri="{FF2B5EF4-FFF2-40B4-BE49-F238E27FC236}">
                <a16:creationId xmlns:a16="http://schemas.microsoft.com/office/drawing/2014/main" id="{0CF17F81-F9D1-3D47-9392-A2049A9A8E9D}"/>
              </a:ext>
            </a:extLst>
          </p:cNvPr>
          <p:cNvSpPr txBox="1"/>
          <p:nvPr/>
        </p:nvSpPr>
        <p:spPr>
          <a:xfrm>
            <a:off x="599225" y="2293644"/>
            <a:ext cx="10264877" cy="400110"/>
          </a:xfrm>
          <a:prstGeom prst="rect">
            <a:avLst/>
          </a:prstGeom>
          <a:noFill/>
        </p:spPr>
        <p:txBody>
          <a:bodyPr wrap="square" rtlCol="0">
            <a:spAutoFit/>
          </a:bodyPr>
          <a:lstStyle/>
          <a:p>
            <a:r>
              <a:rPr lang="en-US" sz="2000" dirty="0"/>
              <a:t> Constructing a peer-to-peer consumer debt portfolio through </a:t>
            </a:r>
            <a:r>
              <a:rPr lang="en-US" sz="2000" dirty="0">
                <a:latin typeface="+mj-lt"/>
                <a:cs typeface="Arial" panose="020B0604020202020204" pitchFamily="34" charset="0"/>
              </a:rPr>
              <a:t>Mean-</a:t>
            </a:r>
            <a:r>
              <a:rPr lang="en-US" sz="2000" dirty="0" err="1">
                <a:latin typeface="+mj-lt"/>
                <a:cs typeface="Arial" panose="020B0604020202020204" pitchFamily="34" charset="0"/>
              </a:rPr>
              <a:t>VaR</a:t>
            </a:r>
            <a:r>
              <a:rPr lang="en-US" sz="2000" dirty="0">
                <a:latin typeface="+mj-lt"/>
                <a:cs typeface="Arial" panose="020B0604020202020204" pitchFamily="34" charset="0"/>
              </a:rPr>
              <a:t> Portfolio Optimization</a:t>
            </a:r>
          </a:p>
        </p:txBody>
      </p:sp>
    </p:spTree>
    <p:extLst>
      <p:ext uri="{BB962C8B-B14F-4D97-AF65-F5344CB8AC3E}">
        <p14:creationId xmlns:p14="http://schemas.microsoft.com/office/powerpoint/2010/main" val="198034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1CB2-0FC3-BA42-891D-5B6D2461C21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0BDF5D3E-52A3-FD47-9B45-FF40C633798D}"/>
              </a:ext>
            </a:extLst>
          </p:cNvPr>
          <p:cNvSpPr>
            <a:spLocks noGrp="1"/>
          </p:cNvSpPr>
          <p:nvPr>
            <p:ph idx="1"/>
          </p:nvPr>
        </p:nvSpPr>
        <p:spPr/>
        <p:txBody>
          <a:bodyPr/>
          <a:lstStyle/>
          <a:p>
            <a:r>
              <a:rPr lang="en-US" dirty="0"/>
              <a:t>All materials presented henceforth are proprietary to HYG Ltd.  Any distribution of materials outside of this presentation is explicitly prohibited. </a:t>
            </a:r>
          </a:p>
          <a:p>
            <a:r>
              <a:rPr lang="en-US" dirty="0"/>
              <a:t>The information contained in this presentation is considered highly speculative.  </a:t>
            </a:r>
          </a:p>
          <a:p>
            <a:r>
              <a:rPr lang="en-US" dirty="0"/>
              <a:t>We do not recommend trading on your own. At HYG these trades are executed and monitored by financial experts.</a:t>
            </a:r>
          </a:p>
          <a:p>
            <a:endParaRPr lang="en-US" dirty="0"/>
          </a:p>
        </p:txBody>
      </p:sp>
    </p:spTree>
    <p:extLst>
      <p:ext uri="{BB962C8B-B14F-4D97-AF65-F5344CB8AC3E}">
        <p14:creationId xmlns:p14="http://schemas.microsoft.com/office/powerpoint/2010/main" val="4932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DA2C-818C-1F4A-B821-E46FE58A264F}"/>
              </a:ext>
            </a:extLst>
          </p:cNvPr>
          <p:cNvSpPr>
            <a:spLocks noGrp="1"/>
          </p:cNvSpPr>
          <p:nvPr>
            <p:ph type="title"/>
          </p:nvPr>
        </p:nvSpPr>
        <p:spPr/>
        <p:txBody>
          <a:bodyPr/>
          <a:lstStyle/>
          <a:p>
            <a:r>
              <a:rPr lang="en-US" dirty="0"/>
              <a:t>General framework</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E498DAB9-77FA-AF44-8D82-16F681892C8C}"/>
                  </a:ext>
                </a:extLst>
              </p:cNvPr>
              <p:cNvGraphicFramePr>
                <a:graphicFrameLocks noGrp="1"/>
              </p:cNvGraphicFramePr>
              <p:nvPr>
                <p:ph idx="1"/>
                <p:extLst>
                  <p:ext uri="{D42A27DB-BD31-4B8C-83A1-F6EECF244321}">
                    <p14:modId xmlns:p14="http://schemas.microsoft.com/office/powerpoint/2010/main" val="952137509"/>
                  </p:ext>
                </p:extLst>
              </p:nvPr>
            </p:nvGraphicFramePr>
            <p:xfrm>
              <a:off x="412955" y="1858296"/>
              <a:ext cx="11577484" cy="4852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E498DAB9-77FA-AF44-8D82-16F681892C8C}"/>
                  </a:ext>
                </a:extLst>
              </p:cNvPr>
              <p:cNvGraphicFramePr>
                <a:graphicFrameLocks noGrp="1"/>
              </p:cNvGraphicFramePr>
              <p:nvPr>
                <p:ph idx="1"/>
                <p:extLst>
                  <p:ext uri="{D42A27DB-BD31-4B8C-83A1-F6EECF244321}">
                    <p14:modId xmlns:p14="http://schemas.microsoft.com/office/powerpoint/2010/main" val="952137509"/>
                  </p:ext>
                </p:extLst>
              </p:nvPr>
            </p:nvGraphicFramePr>
            <p:xfrm>
              <a:off x="412955" y="1858296"/>
              <a:ext cx="11577484" cy="48522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38546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CA8C-659F-394B-9B31-327440DDCF93}"/>
              </a:ext>
            </a:extLst>
          </p:cNvPr>
          <p:cNvSpPr>
            <a:spLocks noGrp="1"/>
          </p:cNvSpPr>
          <p:nvPr>
            <p:ph type="title"/>
          </p:nvPr>
        </p:nvSpPr>
        <p:spPr/>
        <p:txBody>
          <a:bodyPr/>
          <a:lstStyle/>
          <a:p>
            <a:r>
              <a:rPr lang="en-US" dirty="0"/>
              <a:t>PD MODEL: LOGISTIC REGRESSION</a:t>
            </a:r>
          </a:p>
        </p:txBody>
      </p:sp>
      <p:pic>
        <p:nvPicPr>
          <p:cNvPr id="8" name="Picture 7">
            <a:extLst>
              <a:ext uri="{FF2B5EF4-FFF2-40B4-BE49-F238E27FC236}">
                <a16:creationId xmlns:a16="http://schemas.microsoft.com/office/drawing/2014/main" id="{645F7C7D-A001-DA46-A3BA-AE6765BC13D0}"/>
              </a:ext>
            </a:extLst>
          </p:cNvPr>
          <p:cNvPicPr>
            <a:picLocks noChangeAspect="1"/>
          </p:cNvPicPr>
          <p:nvPr/>
        </p:nvPicPr>
        <p:blipFill>
          <a:blip r:embed="rId3"/>
          <a:stretch>
            <a:fillRect/>
          </a:stretch>
        </p:blipFill>
        <p:spPr>
          <a:xfrm>
            <a:off x="8062530" y="2549798"/>
            <a:ext cx="3973751" cy="302351"/>
          </a:xfrm>
          <a:prstGeom prst="rect">
            <a:avLst/>
          </a:prstGeom>
        </p:spPr>
      </p:pic>
      <p:pic>
        <p:nvPicPr>
          <p:cNvPr id="12" name="Picture 11">
            <a:extLst>
              <a:ext uri="{FF2B5EF4-FFF2-40B4-BE49-F238E27FC236}">
                <a16:creationId xmlns:a16="http://schemas.microsoft.com/office/drawing/2014/main" id="{24E18EBA-EA83-F341-AC2F-B2A5B61737F2}"/>
              </a:ext>
            </a:extLst>
          </p:cNvPr>
          <p:cNvPicPr>
            <a:picLocks noChangeAspect="1"/>
          </p:cNvPicPr>
          <p:nvPr/>
        </p:nvPicPr>
        <p:blipFill>
          <a:blip r:embed="rId4"/>
          <a:stretch>
            <a:fillRect/>
          </a:stretch>
        </p:blipFill>
        <p:spPr>
          <a:xfrm>
            <a:off x="9742592" y="3064470"/>
            <a:ext cx="1868216" cy="364530"/>
          </a:xfrm>
          <a:prstGeom prst="rect">
            <a:avLst/>
          </a:prstGeom>
        </p:spPr>
      </p:pic>
      <p:sp>
        <p:nvSpPr>
          <p:cNvPr id="13" name="TextBox 12">
            <a:extLst>
              <a:ext uri="{FF2B5EF4-FFF2-40B4-BE49-F238E27FC236}">
                <a16:creationId xmlns:a16="http://schemas.microsoft.com/office/drawing/2014/main" id="{F720781B-0C57-4843-AFD1-51D8DEFEE9A4}"/>
              </a:ext>
            </a:extLst>
          </p:cNvPr>
          <p:cNvSpPr txBox="1"/>
          <p:nvPr/>
        </p:nvSpPr>
        <p:spPr>
          <a:xfrm>
            <a:off x="581191" y="4097867"/>
            <a:ext cx="4769741" cy="1323439"/>
          </a:xfrm>
          <a:prstGeom prst="rect">
            <a:avLst/>
          </a:prstGeom>
          <a:noFill/>
        </p:spPr>
        <p:txBody>
          <a:bodyPr wrap="square" rtlCol="0">
            <a:spAutoFit/>
          </a:bodyPr>
          <a:lstStyle/>
          <a:p>
            <a:r>
              <a:rPr lang="en-US" sz="2000" u="sng" dirty="0"/>
              <a:t>156 Features in Categories</a:t>
            </a:r>
            <a:r>
              <a:rPr lang="en-US" sz="2000" dirty="0"/>
              <a:t>:</a:t>
            </a:r>
          </a:p>
          <a:p>
            <a:pPr marL="285750" indent="-285750">
              <a:buFont typeface="Arial" panose="020B0604020202020204" pitchFamily="34" charset="0"/>
              <a:buChar char="•"/>
            </a:pPr>
            <a:r>
              <a:rPr lang="en-US" sz="2000" dirty="0"/>
              <a:t>Borrower personal attributes</a:t>
            </a:r>
          </a:p>
          <a:p>
            <a:pPr marL="285750" indent="-285750">
              <a:buFont typeface="Arial" panose="020B0604020202020204" pitchFamily="34" charset="0"/>
              <a:buChar char="•"/>
            </a:pPr>
            <a:r>
              <a:rPr lang="en-US" sz="2000" dirty="0"/>
              <a:t>Borrower financial attributes</a:t>
            </a:r>
          </a:p>
          <a:p>
            <a:pPr marL="285750" indent="-285750">
              <a:buFont typeface="Arial" panose="020B0604020202020204" pitchFamily="34" charset="0"/>
              <a:buChar char="•"/>
            </a:pPr>
            <a:r>
              <a:rPr lang="en-US" sz="2000" dirty="0"/>
              <a:t>Market parameters</a:t>
            </a:r>
          </a:p>
        </p:txBody>
      </p:sp>
      <p:pic>
        <p:nvPicPr>
          <p:cNvPr id="16" name="Picture 15">
            <a:extLst>
              <a:ext uri="{FF2B5EF4-FFF2-40B4-BE49-F238E27FC236}">
                <a16:creationId xmlns:a16="http://schemas.microsoft.com/office/drawing/2014/main" id="{7A5F619D-360F-A14A-B9B6-BDC179E4E3C7}"/>
              </a:ext>
            </a:extLst>
          </p:cNvPr>
          <p:cNvPicPr>
            <a:picLocks noChangeAspect="1"/>
          </p:cNvPicPr>
          <p:nvPr/>
        </p:nvPicPr>
        <p:blipFill>
          <a:blip r:embed="rId5"/>
          <a:stretch>
            <a:fillRect/>
          </a:stretch>
        </p:blipFill>
        <p:spPr>
          <a:xfrm>
            <a:off x="1425129" y="3014740"/>
            <a:ext cx="8336339" cy="371775"/>
          </a:xfrm>
          <a:prstGeom prst="rect">
            <a:avLst/>
          </a:prstGeom>
        </p:spPr>
      </p:pic>
      <p:pic>
        <p:nvPicPr>
          <p:cNvPr id="20" name="Content Placeholder 19">
            <a:extLst>
              <a:ext uri="{FF2B5EF4-FFF2-40B4-BE49-F238E27FC236}">
                <a16:creationId xmlns:a16="http://schemas.microsoft.com/office/drawing/2014/main" id="{E027F0FF-63AB-3448-A2DD-B82022C6FC8E}"/>
              </a:ext>
            </a:extLst>
          </p:cNvPr>
          <p:cNvPicPr>
            <a:picLocks noGrp="1" noChangeAspect="1"/>
          </p:cNvPicPr>
          <p:nvPr>
            <p:ph idx="1"/>
          </p:nvPr>
        </p:nvPicPr>
        <p:blipFill>
          <a:blip r:embed="rId6"/>
          <a:stretch>
            <a:fillRect/>
          </a:stretch>
        </p:blipFill>
        <p:spPr>
          <a:xfrm>
            <a:off x="581192" y="2468503"/>
            <a:ext cx="7481338" cy="464942"/>
          </a:xfrm>
        </p:spPr>
      </p:pic>
      <p:sp>
        <p:nvSpPr>
          <p:cNvPr id="21" name="TextBox 20">
            <a:extLst>
              <a:ext uri="{FF2B5EF4-FFF2-40B4-BE49-F238E27FC236}">
                <a16:creationId xmlns:a16="http://schemas.microsoft.com/office/drawing/2014/main" id="{EB0A3D29-1827-5D49-9347-129121F7A899}"/>
              </a:ext>
            </a:extLst>
          </p:cNvPr>
          <p:cNvSpPr txBox="1"/>
          <p:nvPr/>
        </p:nvSpPr>
        <p:spPr>
          <a:xfrm>
            <a:off x="581192" y="1964267"/>
            <a:ext cx="1687875" cy="369332"/>
          </a:xfrm>
          <a:prstGeom prst="rect">
            <a:avLst/>
          </a:prstGeom>
          <a:noFill/>
        </p:spPr>
        <p:txBody>
          <a:bodyPr wrap="square" rtlCol="0">
            <a:spAutoFit/>
          </a:bodyPr>
          <a:lstStyle/>
          <a:p>
            <a:r>
              <a:rPr lang="en-US" dirty="0"/>
              <a:t>Model:</a:t>
            </a:r>
          </a:p>
        </p:txBody>
      </p:sp>
    </p:spTree>
    <p:extLst>
      <p:ext uri="{BB962C8B-B14F-4D97-AF65-F5344CB8AC3E}">
        <p14:creationId xmlns:p14="http://schemas.microsoft.com/office/powerpoint/2010/main" val="375739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3090-6DAD-CE4B-9C4A-226A49B4D706}"/>
              </a:ext>
            </a:extLst>
          </p:cNvPr>
          <p:cNvSpPr>
            <a:spLocks noGrp="1"/>
          </p:cNvSpPr>
          <p:nvPr>
            <p:ph type="title"/>
          </p:nvPr>
        </p:nvSpPr>
        <p:spPr/>
        <p:txBody>
          <a:bodyPr/>
          <a:lstStyle/>
          <a:p>
            <a:r>
              <a:rPr lang="en-US" dirty="0"/>
              <a:t>Simulation ROUTINE : CASHFLOW SIMULATIONS</a:t>
            </a:r>
          </a:p>
        </p:txBody>
      </p:sp>
      <p:sp>
        <p:nvSpPr>
          <p:cNvPr id="3" name="Content Placeholder 2">
            <a:extLst>
              <a:ext uri="{FF2B5EF4-FFF2-40B4-BE49-F238E27FC236}">
                <a16:creationId xmlns:a16="http://schemas.microsoft.com/office/drawing/2014/main" id="{1475A68F-4B45-7F49-82C5-AE669ED57CE5}"/>
              </a:ext>
            </a:extLst>
          </p:cNvPr>
          <p:cNvSpPr>
            <a:spLocks noGrp="1"/>
          </p:cNvSpPr>
          <p:nvPr>
            <p:ph idx="1"/>
          </p:nvPr>
        </p:nvSpPr>
        <p:spPr>
          <a:xfrm>
            <a:off x="581192" y="2180496"/>
            <a:ext cx="11029615" cy="1410843"/>
          </a:xfrm>
        </p:spPr>
        <p:txBody>
          <a:bodyPr/>
          <a:lstStyle/>
          <a:p>
            <a:pPr marL="0" indent="0">
              <a:buNone/>
            </a:pPr>
            <a:r>
              <a:rPr lang="en-US" b="1" dirty="0"/>
              <a:t>Training Regime:</a:t>
            </a:r>
          </a:p>
          <a:p>
            <a:pPr marL="0" indent="0">
              <a:buNone/>
            </a:pPr>
            <a:r>
              <a:rPr lang="en-US" dirty="0"/>
              <a:t>In our training regime, we split up every loan into individual cashflow payments, with the values of features used dated to respective time instances</a:t>
            </a:r>
          </a:p>
          <a:p>
            <a:pPr marL="0" indent="0">
              <a:buNone/>
            </a:pPr>
            <a:endParaRPr lang="en-US" dirty="0"/>
          </a:p>
        </p:txBody>
      </p:sp>
      <p:sp>
        <p:nvSpPr>
          <p:cNvPr id="6" name="TextBox 5">
            <a:extLst>
              <a:ext uri="{FF2B5EF4-FFF2-40B4-BE49-F238E27FC236}">
                <a16:creationId xmlns:a16="http://schemas.microsoft.com/office/drawing/2014/main" id="{0C6426E1-95B0-594D-AE92-A5F8B36FD963}"/>
              </a:ext>
            </a:extLst>
          </p:cNvPr>
          <p:cNvSpPr txBox="1"/>
          <p:nvPr/>
        </p:nvSpPr>
        <p:spPr>
          <a:xfrm>
            <a:off x="1289601" y="3941280"/>
            <a:ext cx="1915603" cy="338554"/>
          </a:xfrm>
          <a:prstGeom prst="rect">
            <a:avLst/>
          </a:prstGeom>
          <a:noFill/>
        </p:spPr>
        <p:txBody>
          <a:bodyPr wrap="square" rtlCol="0">
            <a:spAutoFit/>
          </a:bodyPr>
          <a:lstStyle/>
          <a:p>
            <a:r>
              <a:rPr lang="en-US" sz="1600" dirty="0"/>
              <a:t>Loan X (36 periods)</a:t>
            </a:r>
          </a:p>
        </p:txBody>
      </p:sp>
      <p:cxnSp>
        <p:nvCxnSpPr>
          <p:cNvPr id="10" name="Curved Connector 9">
            <a:extLst>
              <a:ext uri="{FF2B5EF4-FFF2-40B4-BE49-F238E27FC236}">
                <a16:creationId xmlns:a16="http://schemas.microsoft.com/office/drawing/2014/main" id="{C0826082-3E10-0745-8981-CF5F1E11CDC7}"/>
              </a:ext>
            </a:extLst>
          </p:cNvPr>
          <p:cNvCxnSpPr>
            <a:cxnSpLocks/>
            <a:stCxn id="6" idx="3"/>
          </p:cNvCxnSpPr>
          <p:nvPr/>
        </p:nvCxnSpPr>
        <p:spPr>
          <a:xfrm flipV="1">
            <a:off x="3205204" y="3369859"/>
            <a:ext cx="821635" cy="7406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89C698A-8468-4E48-98DF-F56DDCDC762C}"/>
              </a:ext>
            </a:extLst>
          </p:cNvPr>
          <p:cNvCxnSpPr>
            <a:cxnSpLocks/>
            <a:stCxn id="6" idx="3"/>
          </p:cNvCxnSpPr>
          <p:nvPr/>
        </p:nvCxnSpPr>
        <p:spPr>
          <a:xfrm flipV="1">
            <a:off x="3205204" y="3569075"/>
            <a:ext cx="821635" cy="5414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C6B5016-302F-6349-A270-790EFC831394}"/>
              </a:ext>
            </a:extLst>
          </p:cNvPr>
          <p:cNvCxnSpPr>
            <a:cxnSpLocks/>
            <a:stCxn id="6" idx="3"/>
          </p:cNvCxnSpPr>
          <p:nvPr/>
        </p:nvCxnSpPr>
        <p:spPr>
          <a:xfrm flipV="1">
            <a:off x="3205204" y="3747547"/>
            <a:ext cx="821635" cy="36301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78C6D63-CB8E-6042-A4BF-94E5E50B7E19}"/>
              </a:ext>
            </a:extLst>
          </p:cNvPr>
          <p:cNvSpPr/>
          <p:nvPr/>
        </p:nvSpPr>
        <p:spPr>
          <a:xfrm>
            <a:off x="4026839" y="394128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B739F0A-2364-4144-8578-2D83C3B12D23}"/>
              </a:ext>
            </a:extLst>
          </p:cNvPr>
          <p:cNvSpPr/>
          <p:nvPr/>
        </p:nvSpPr>
        <p:spPr>
          <a:xfrm>
            <a:off x="4026839" y="41030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ADE5E0-D970-034B-AFB7-F19DA7E458B9}"/>
              </a:ext>
            </a:extLst>
          </p:cNvPr>
          <p:cNvSpPr/>
          <p:nvPr/>
        </p:nvSpPr>
        <p:spPr>
          <a:xfrm>
            <a:off x="4026839" y="424203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urved Connector 30">
            <a:extLst>
              <a:ext uri="{FF2B5EF4-FFF2-40B4-BE49-F238E27FC236}">
                <a16:creationId xmlns:a16="http://schemas.microsoft.com/office/drawing/2014/main" id="{08C6D839-E8A4-EA4C-88D3-C7713C7FE894}"/>
              </a:ext>
            </a:extLst>
          </p:cNvPr>
          <p:cNvCxnSpPr>
            <a:cxnSpLocks/>
            <a:stCxn id="6" idx="3"/>
          </p:cNvCxnSpPr>
          <p:nvPr/>
        </p:nvCxnSpPr>
        <p:spPr>
          <a:xfrm>
            <a:off x="3205204" y="4110557"/>
            <a:ext cx="867354" cy="3459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890FDF0C-02F4-664A-A7E7-767958D43FA3}"/>
              </a:ext>
            </a:extLst>
          </p:cNvPr>
          <p:cNvCxnSpPr>
            <a:cxnSpLocks/>
            <a:stCxn id="6" idx="3"/>
          </p:cNvCxnSpPr>
          <p:nvPr/>
        </p:nvCxnSpPr>
        <p:spPr>
          <a:xfrm>
            <a:off x="3205204" y="4110557"/>
            <a:ext cx="867354" cy="5580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D51060C-6BC4-AB47-AD9B-C26F1523D9B1}"/>
              </a:ext>
            </a:extLst>
          </p:cNvPr>
          <p:cNvSpPr txBox="1"/>
          <p:nvPr/>
        </p:nvSpPr>
        <p:spPr>
          <a:xfrm>
            <a:off x="4026839" y="3172699"/>
            <a:ext cx="1107220" cy="338554"/>
          </a:xfrm>
          <a:prstGeom prst="rect">
            <a:avLst/>
          </a:prstGeom>
          <a:noFill/>
        </p:spPr>
        <p:txBody>
          <a:bodyPr wrap="square" rtlCol="0">
            <a:spAutoFit/>
          </a:bodyPr>
          <a:lstStyle/>
          <a:p>
            <a:r>
              <a:rPr lang="en-US" sz="1600" dirty="0"/>
              <a:t>CF 1</a:t>
            </a:r>
          </a:p>
        </p:txBody>
      </p:sp>
      <p:sp>
        <p:nvSpPr>
          <p:cNvPr id="40" name="TextBox 39">
            <a:extLst>
              <a:ext uri="{FF2B5EF4-FFF2-40B4-BE49-F238E27FC236}">
                <a16:creationId xmlns:a16="http://schemas.microsoft.com/office/drawing/2014/main" id="{E2D1B521-1C98-344B-990D-4977BF257C7F}"/>
              </a:ext>
            </a:extLst>
          </p:cNvPr>
          <p:cNvSpPr txBox="1"/>
          <p:nvPr/>
        </p:nvSpPr>
        <p:spPr>
          <a:xfrm>
            <a:off x="4026839" y="3380674"/>
            <a:ext cx="1107220" cy="338554"/>
          </a:xfrm>
          <a:prstGeom prst="rect">
            <a:avLst/>
          </a:prstGeom>
          <a:noFill/>
        </p:spPr>
        <p:txBody>
          <a:bodyPr wrap="square" rtlCol="0">
            <a:spAutoFit/>
          </a:bodyPr>
          <a:lstStyle/>
          <a:p>
            <a:r>
              <a:rPr lang="en-US" sz="1600" dirty="0"/>
              <a:t>CF 2</a:t>
            </a:r>
          </a:p>
        </p:txBody>
      </p:sp>
      <p:sp>
        <p:nvSpPr>
          <p:cNvPr id="41" name="TextBox 40">
            <a:extLst>
              <a:ext uri="{FF2B5EF4-FFF2-40B4-BE49-F238E27FC236}">
                <a16:creationId xmlns:a16="http://schemas.microsoft.com/office/drawing/2014/main" id="{AB6A6161-F17B-E749-AD43-F155B3DDE64F}"/>
              </a:ext>
            </a:extLst>
          </p:cNvPr>
          <p:cNvSpPr txBox="1"/>
          <p:nvPr/>
        </p:nvSpPr>
        <p:spPr>
          <a:xfrm>
            <a:off x="4026839" y="3602726"/>
            <a:ext cx="1107220" cy="338554"/>
          </a:xfrm>
          <a:prstGeom prst="rect">
            <a:avLst/>
          </a:prstGeom>
          <a:noFill/>
        </p:spPr>
        <p:txBody>
          <a:bodyPr wrap="square" rtlCol="0">
            <a:spAutoFit/>
          </a:bodyPr>
          <a:lstStyle/>
          <a:p>
            <a:r>
              <a:rPr lang="en-US" sz="1600" dirty="0"/>
              <a:t>CF 3</a:t>
            </a:r>
          </a:p>
        </p:txBody>
      </p:sp>
      <p:sp>
        <p:nvSpPr>
          <p:cNvPr id="42" name="TextBox 41">
            <a:extLst>
              <a:ext uri="{FF2B5EF4-FFF2-40B4-BE49-F238E27FC236}">
                <a16:creationId xmlns:a16="http://schemas.microsoft.com/office/drawing/2014/main" id="{AC0D9A16-1CDB-8244-BA05-9693A2D73965}"/>
              </a:ext>
            </a:extLst>
          </p:cNvPr>
          <p:cNvSpPr txBox="1"/>
          <p:nvPr/>
        </p:nvSpPr>
        <p:spPr>
          <a:xfrm>
            <a:off x="4049698" y="4250015"/>
            <a:ext cx="1107220" cy="338554"/>
          </a:xfrm>
          <a:prstGeom prst="rect">
            <a:avLst/>
          </a:prstGeom>
          <a:noFill/>
        </p:spPr>
        <p:txBody>
          <a:bodyPr wrap="square" rtlCol="0">
            <a:spAutoFit/>
          </a:bodyPr>
          <a:lstStyle/>
          <a:p>
            <a:r>
              <a:rPr lang="en-US" sz="1600" dirty="0"/>
              <a:t>CF 35</a:t>
            </a:r>
          </a:p>
        </p:txBody>
      </p:sp>
      <p:sp>
        <p:nvSpPr>
          <p:cNvPr id="43" name="TextBox 42">
            <a:extLst>
              <a:ext uri="{FF2B5EF4-FFF2-40B4-BE49-F238E27FC236}">
                <a16:creationId xmlns:a16="http://schemas.microsoft.com/office/drawing/2014/main" id="{94C76CE1-2AE7-824D-BA45-0AEB5EDB488F}"/>
              </a:ext>
            </a:extLst>
          </p:cNvPr>
          <p:cNvSpPr txBox="1"/>
          <p:nvPr/>
        </p:nvSpPr>
        <p:spPr>
          <a:xfrm>
            <a:off x="4049698" y="4506765"/>
            <a:ext cx="1107220" cy="338554"/>
          </a:xfrm>
          <a:prstGeom prst="rect">
            <a:avLst/>
          </a:prstGeom>
          <a:noFill/>
        </p:spPr>
        <p:txBody>
          <a:bodyPr wrap="square" rtlCol="0">
            <a:spAutoFit/>
          </a:bodyPr>
          <a:lstStyle/>
          <a:p>
            <a:r>
              <a:rPr lang="en-US" sz="1600" dirty="0"/>
              <a:t>CF 36</a:t>
            </a:r>
          </a:p>
        </p:txBody>
      </p:sp>
      <p:sp>
        <p:nvSpPr>
          <p:cNvPr id="44" name="Content Placeholder 2">
            <a:extLst>
              <a:ext uri="{FF2B5EF4-FFF2-40B4-BE49-F238E27FC236}">
                <a16:creationId xmlns:a16="http://schemas.microsoft.com/office/drawing/2014/main" id="{F89CF25E-8BD6-2A4D-BCF7-CD553B354FB0}"/>
              </a:ext>
            </a:extLst>
          </p:cNvPr>
          <p:cNvSpPr txBox="1">
            <a:spLocks/>
          </p:cNvSpPr>
          <p:nvPr/>
        </p:nvSpPr>
        <p:spPr>
          <a:xfrm>
            <a:off x="581191" y="4875453"/>
            <a:ext cx="11029615" cy="141084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Predictive Simulations:</a:t>
            </a:r>
          </a:p>
          <a:p>
            <a:pPr marL="0" indent="0">
              <a:buFont typeface="Wingdings 2" panose="05020102010507070707" pitchFamily="18" charset="2"/>
              <a:buNone/>
            </a:pPr>
            <a:r>
              <a:rPr lang="en-US" dirty="0"/>
              <a:t>While calculating </a:t>
            </a:r>
            <a:r>
              <a:rPr lang="en-US" dirty="0" err="1"/>
              <a:t>VaR</a:t>
            </a:r>
            <a:r>
              <a:rPr lang="en-US" dirty="0"/>
              <a:t> of a loan basket, the individual future cashflows of every loan are simulated. Consequently the PD model is used for determining default measures for the individual cashflows. </a:t>
            </a:r>
          </a:p>
        </p:txBody>
      </p:sp>
    </p:spTree>
    <p:extLst>
      <p:ext uri="{BB962C8B-B14F-4D97-AF65-F5344CB8AC3E}">
        <p14:creationId xmlns:p14="http://schemas.microsoft.com/office/powerpoint/2010/main" val="410463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CA8C-659F-394B-9B31-327440DDCF93}"/>
              </a:ext>
            </a:extLst>
          </p:cNvPr>
          <p:cNvSpPr>
            <a:spLocks noGrp="1"/>
          </p:cNvSpPr>
          <p:nvPr>
            <p:ph type="title"/>
          </p:nvPr>
        </p:nvSpPr>
        <p:spPr/>
        <p:txBody>
          <a:bodyPr/>
          <a:lstStyle/>
          <a:p>
            <a:r>
              <a:rPr lang="en-US" dirty="0"/>
              <a:t>Methodology PART I</a:t>
            </a:r>
          </a:p>
        </p:txBody>
      </p:sp>
      <p:pic>
        <p:nvPicPr>
          <p:cNvPr id="14" name="Content Placeholder 13">
            <a:extLst>
              <a:ext uri="{FF2B5EF4-FFF2-40B4-BE49-F238E27FC236}">
                <a16:creationId xmlns:a16="http://schemas.microsoft.com/office/drawing/2014/main" id="{69FDDDF0-773E-174F-9248-585F6851DA2E}"/>
              </a:ext>
            </a:extLst>
          </p:cNvPr>
          <p:cNvPicPr>
            <a:picLocks noGrp="1" noChangeAspect="1"/>
          </p:cNvPicPr>
          <p:nvPr>
            <p:ph idx="1"/>
          </p:nvPr>
        </p:nvPicPr>
        <p:blipFill>
          <a:blip r:embed="rId3"/>
          <a:stretch>
            <a:fillRect/>
          </a:stretch>
        </p:blipFill>
        <p:spPr>
          <a:xfrm>
            <a:off x="1108559" y="2181225"/>
            <a:ext cx="9974882" cy="3678238"/>
          </a:xfrm>
        </p:spPr>
      </p:pic>
    </p:spTree>
    <p:extLst>
      <p:ext uri="{BB962C8B-B14F-4D97-AF65-F5344CB8AC3E}">
        <p14:creationId xmlns:p14="http://schemas.microsoft.com/office/powerpoint/2010/main" val="41459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CA8C-659F-394B-9B31-327440DDCF93}"/>
              </a:ext>
            </a:extLst>
          </p:cNvPr>
          <p:cNvSpPr>
            <a:spLocks noGrp="1"/>
          </p:cNvSpPr>
          <p:nvPr>
            <p:ph type="title"/>
          </p:nvPr>
        </p:nvSpPr>
        <p:spPr/>
        <p:txBody>
          <a:bodyPr/>
          <a:lstStyle/>
          <a:p>
            <a:r>
              <a:rPr lang="en-US" dirty="0"/>
              <a:t>Methodology PART Ii</a:t>
            </a:r>
          </a:p>
        </p:txBody>
      </p:sp>
      <p:sp>
        <p:nvSpPr>
          <p:cNvPr id="9" name="TextBox 8">
            <a:extLst>
              <a:ext uri="{FF2B5EF4-FFF2-40B4-BE49-F238E27FC236}">
                <a16:creationId xmlns:a16="http://schemas.microsoft.com/office/drawing/2014/main" id="{E769FF80-95F1-3F45-8A36-3783A9E0FDBD}"/>
              </a:ext>
            </a:extLst>
          </p:cNvPr>
          <p:cNvSpPr txBox="1"/>
          <p:nvPr/>
        </p:nvSpPr>
        <p:spPr>
          <a:xfrm>
            <a:off x="581192" y="2099733"/>
            <a:ext cx="5819608" cy="400110"/>
          </a:xfrm>
          <a:prstGeom prst="rect">
            <a:avLst/>
          </a:prstGeom>
          <a:noFill/>
        </p:spPr>
        <p:txBody>
          <a:bodyPr wrap="square" rtlCol="0">
            <a:spAutoFit/>
          </a:bodyPr>
          <a:lstStyle/>
          <a:p>
            <a:r>
              <a:rPr lang="en-US" sz="2000" dirty="0"/>
              <a:t>Portfolio Optimization:</a:t>
            </a:r>
          </a:p>
        </p:txBody>
      </p:sp>
      <p:pic>
        <p:nvPicPr>
          <p:cNvPr id="13" name="Content Placeholder 12">
            <a:extLst>
              <a:ext uri="{FF2B5EF4-FFF2-40B4-BE49-F238E27FC236}">
                <a16:creationId xmlns:a16="http://schemas.microsoft.com/office/drawing/2014/main" id="{0F30E5A1-EF55-B04F-BD12-10E15F49B371}"/>
              </a:ext>
            </a:extLst>
          </p:cNvPr>
          <p:cNvPicPr>
            <a:picLocks noGrp="1" noChangeAspect="1"/>
          </p:cNvPicPr>
          <p:nvPr>
            <p:ph idx="1"/>
          </p:nvPr>
        </p:nvPicPr>
        <p:blipFill>
          <a:blip r:embed="rId3"/>
          <a:stretch>
            <a:fillRect/>
          </a:stretch>
        </p:blipFill>
        <p:spPr>
          <a:xfrm>
            <a:off x="581192" y="2582968"/>
            <a:ext cx="10141313" cy="940594"/>
          </a:xfrm>
        </p:spPr>
      </p:pic>
      <p:pic>
        <p:nvPicPr>
          <p:cNvPr id="19" name="Picture 18">
            <a:extLst>
              <a:ext uri="{FF2B5EF4-FFF2-40B4-BE49-F238E27FC236}">
                <a16:creationId xmlns:a16="http://schemas.microsoft.com/office/drawing/2014/main" id="{B5D4F165-2794-0E40-9DB1-851FD8BABFB1}"/>
              </a:ext>
            </a:extLst>
          </p:cNvPr>
          <p:cNvPicPr>
            <a:picLocks noChangeAspect="1"/>
          </p:cNvPicPr>
          <p:nvPr/>
        </p:nvPicPr>
        <p:blipFill>
          <a:blip r:embed="rId4"/>
          <a:stretch>
            <a:fillRect/>
          </a:stretch>
        </p:blipFill>
        <p:spPr>
          <a:xfrm>
            <a:off x="3130550" y="3646895"/>
            <a:ext cx="1460500" cy="975369"/>
          </a:xfrm>
          <a:prstGeom prst="rect">
            <a:avLst/>
          </a:prstGeom>
        </p:spPr>
      </p:pic>
      <p:pic>
        <p:nvPicPr>
          <p:cNvPr id="21" name="Picture 20">
            <a:extLst>
              <a:ext uri="{FF2B5EF4-FFF2-40B4-BE49-F238E27FC236}">
                <a16:creationId xmlns:a16="http://schemas.microsoft.com/office/drawing/2014/main" id="{CE53CE0C-2A8C-6445-8E91-D93B48ADF4ED}"/>
              </a:ext>
            </a:extLst>
          </p:cNvPr>
          <p:cNvPicPr>
            <a:picLocks noChangeAspect="1"/>
          </p:cNvPicPr>
          <p:nvPr/>
        </p:nvPicPr>
        <p:blipFill>
          <a:blip r:embed="rId5"/>
          <a:stretch>
            <a:fillRect/>
          </a:stretch>
        </p:blipFill>
        <p:spPr>
          <a:xfrm>
            <a:off x="2772007" y="5770875"/>
            <a:ext cx="1437978" cy="940595"/>
          </a:xfrm>
          <a:prstGeom prst="rect">
            <a:avLst/>
          </a:prstGeom>
        </p:spPr>
      </p:pic>
      <p:pic>
        <p:nvPicPr>
          <p:cNvPr id="25" name="Picture 24">
            <a:extLst>
              <a:ext uri="{FF2B5EF4-FFF2-40B4-BE49-F238E27FC236}">
                <a16:creationId xmlns:a16="http://schemas.microsoft.com/office/drawing/2014/main" id="{C0ED52BE-173E-DC45-8148-86C0A43555FA}"/>
              </a:ext>
            </a:extLst>
          </p:cNvPr>
          <p:cNvPicPr>
            <a:picLocks noChangeAspect="1"/>
          </p:cNvPicPr>
          <p:nvPr/>
        </p:nvPicPr>
        <p:blipFill>
          <a:blip r:embed="rId6"/>
          <a:stretch>
            <a:fillRect/>
          </a:stretch>
        </p:blipFill>
        <p:spPr>
          <a:xfrm>
            <a:off x="3339507" y="4670631"/>
            <a:ext cx="1486128" cy="1049031"/>
          </a:xfrm>
          <a:prstGeom prst="rect">
            <a:avLst/>
          </a:prstGeom>
        </p:spPr>
      </p:pic>
      <p:sp>
        <p:nvSpPr>
          <p:cNvPr id="26" name="TextBox 25">
            <a:extLst>
              <a:ext uri="{FF2B5EF4-FFF2-40B4-BE49-F238E27FC236}">
                <a16:creationId xmlns:a16="http://schemas.microsoft.com/office/drawing/2014/main" id="{D2B5A03F-CA45-A341-ACA8-F85B5C32CA21}"/>
              </a:ext>
            </a:extLst>
          </p:cNvPr>
          <p:cNvSpPr txBox="1"/>
          <p:nvPr/>
        </p:nvSpPr>
        <p:spPr>
          <a:xfrm>
            <a:off x="1300181" y="4084779"/>
            <a:ext cx="1186350" cy="369332"/>
          </a:xfrm>
          <a:prstGeom prst="rect">
            <a:avLst/>
          </a:prstGeom>
          <a:noFill/>
        </p:spPr>
        <p:txBody>
          <a:bodyPr wrap="none" rtlCol="0">
            <a:spAutoFit/>
          </a:bodyPr>
          <a:lstStyle/>
          <a:p>
            <a:r>
              <a:rPr lang="en-US" dirty="0"/>
              <a:t>Portfolio 1</a:t>
            </a:r>
          </a:p>
        </p:txBody>
      </p:sp>
      <p:sp>
        <p:nvSpPr>
          <p:cNvPr id="27" name="TextBox 26">
            <a:extLst>
              <a:ext uri="{FF2B5EF4-FFF2-40B4-BE49-F238E27FC236}">
                <a16:creationId xmlns:a16="http://schemas.microsoft.com/office/drawing/2014/main" id="{93A866AB-CD84-4949-A8C8-26423F6D4161}"/>
              </a:ext>
            </a:extLst>
          </p:cNvPr>
          <p:cNvSpPr txBox="1"/>
          <p:nvPr/>
        </p:nvSpPr>
        <p:spPr>
          <a:xfrm>
            <a:off x="1300181" y="6241167"/>
            <a:ext cx="1186350" cy="369332"/>
          </a:xfrm>
          <a:prstGeom prst="rect">
            <a:avLst/>
          </a:prstGeom>
          <a:noFill/>
        </p:spPr>
        <p:txBody>
          <a:bodyPr wrap="none" rtlCol="0">
            <a:spAutoFit/>
          </a:bodyPr>
          <a:lstStyle/>
          <a:p>
            <a:r>
              <a:rPr lang="en-US" dirty="0"/>
              <a:t>Portfolio 3</a:t>
            </a:r>
          </a:p>
        </p:txBody>
      </p:sp>
      <p:sp>
        <p:nvSpPr>
          <p:cNvPr id="28" name="TextBox 27">
            <a:extLst>
              <a:ext uri="{FF2B5EF4-FFF2-40B4-BE49-F238E27FC236}">
                <a16:creationId xmlns:a16="http://schemas.microsoft.com/office/drawing/2014/main" id="{0D263FD9-2E84-9B49-ABA8-B2F7D6643C14}"/>
              </a:ext>
            </a:extLst>
          </p:cNvPr>
          <p:cNvSpPr txBox="1"/>
          <p:nvPr/>
        </p:nvSpPr>
        <p:spPr>
          <a:xfrm>
            <a:off x="1300181" y="5173248"/>
            <a:ext cx="1186350" cy="369332"/>
          </a:xfrm>
          <a:prstGeom prst="rect">
            <a:avLst/>
          </a:prstGeom>
          <a:noFill/>
          <a:ln>
            <a:solidFill>
              <a:srgbClr val="FF0000"/>
            </a:solidFill>
          </a:ln>
        </p:spPr>
        <p:txBody>
          <a:bodyPr wrap="none" rtlCol="0">
            <a:spAutoFit/>
          </a:bodyPr>
          <a:lstStyle/>
          <a:p>
            <a:r>
              <a:rPr lang="en-US" dirty="0"/>
              <a:t>Portfolio 2</a:t>
            </a:r>
          </a:p>
        </p:txBody>
      </p:sp>
      <p:cxnSp>
        <p:nvCxnSpPr>
          <p:cNvPr id="30" name="Straight Arrow Connector 29">
            <a:extLst>
              <a:ext uri="{FF2B5EF4-FFF2-40B4-BE49-F238E27FC236}">
                <a16:creationId xmlns:a16="http://schemas.microsoft.com/office/drawing/2014/main" id="{062831B7-1A7F-4B45-A877-1F0A33C18C36}"/>
              </a:ext>
            </a:extLst>
          </p:cNvPr>
          <p:cNvCxnSpPr/>
          <p:nvPr/>
        </p:nvCxnSpPr>
        <p:spPr>
          <a:xfrm>
            <a:off x="4790495" y="5147963"/>
            <a:ext cx="196426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011DBDCD-065B-EB41-9680-A05F003686BB}"/>
              </a:ext>
            </a:extLst>
          </p:cNvPr>
          <p:cNvSpPr txBox="1"/>
          <p:nvPr/>
        </p:nvSpPr>
        <p:spPr>
          <a:xfrm>
            <a:off x="7127296" y="4896249"/>
            <a:ext cx="2964425" cy="646331"/>
          </a:xfrm>
          <a:prstGeom prst="rect">
            <a:avLst/>
          </a:prstGeom>
          <a:noFill/>
        </p:spPr>
        <p:txBody>
          <a:bodyPr wrap="square" rtlCol="0">
            <a:spAutoFit/>
          </a:bodyPr>
          <a:lstStyle/>
          <a:p>
            <a:r>
              <a:rPr lang="en-US" dirty="0"/>
              <a:t>OPTIMAL PORTFOLIO:</a:t>
            </a:r>
          </a:p>
          <a:p>
            <a:r>
              <a:rPr lang="en-US" dirty="0"/>
              <a:t>    Max return, Min </a:t>
            </a:r>
            <a:r>
              <a:rPr lang="en-US" dirty="0" err="1"/>
              <a:t>VaR</a:t>
            </a:r>
            <a:r>
              <a:rPr lang="en-US" dirty="0"/>
              <a:t> </a:t>
            </a:r>
          </a:p>
        </p:txBody>
      </p:sp>
    </p:spTree>
    <p:extLst>
      <p:ext uri="{BB962C8B-B14F-4D97-AF65-F5344CB8AC3E}">
        <p14:creationId xmlns:p14="http://schemas.microsoft.com/office/powerpoint/2010/main" val="85154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3108-03D5-3447-8084-7FED76F92E9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8890A90-9FA5-AD4D-A0A5-045B2C0D9EEE}"/>
              </a:ext>
            </a:extLst>
          </p:cNvPr>
          <p:cNvSpPr>
            <a:spLocks noGrp="1"/>
          </p:cNvSpPr>
          <p:nvPr>
            <p:ph idx="1"/>
          </p:nvPr>
        </p:nvSpPr>
        <p:spPr/>
        <p:txBody>
          <a:bodyPr/>
          <a:lstStyle/>
          <a:p>
            <a:pPr marL="0" indent="0">
              <a:buNone/>
            </a:pPr>
            <a:r>
              <a:rPr lang="en-US" dirty="0"/>
              <a:t> </a:t>
            </a:r>
          </a:p>
        </p:txBody>
      </p:sp>
      <p:sp>
        <p:nvSpPr>
          <p:cNvPr id="4" name="TextBox 3">
            <a:extLst>
              <a:ext uri="{FF2B5EF4-FFF2-40B4-BE49-F238E27FC236}">
                <a16:creationId xmlns:a16="http://schemas.microsoft.com/office/drawing/2014/main" id="{5FDE925F-94E2-7D40-A6E4-98AC6B7B8145}"/>
              </a:ext>
            </a:extLst>
          </p:cNvPr>
          <p:cNvSpPr txBox="1"/>
          <p:nvPr/>
        </p:nvSpPr>
        <p:spPr>
          <a:xfrm>
            <a:off x="581192" y="2180496"/>
            <a:ext cx="4996543" cy="369332"/>
          </a:xfrm>
          <a:prstGeom prst="rect">
            <a:avLst/>
          </a:prstGeom>
          <a:noFill/>
        </p:spPr>
        <p:txBody>
          <a:bodyPr wrap="square" rtlCol="0">
            <a:spAutoFit/>
          </a:bodyPr>
          <a:lstStyle/>
          <a:p>
            <a:r>
              <a:rPr lang="en-US" i="1" dirty="0"/>
              <a:t>Optimal Portfolio Characteristics:</a:t>
            </a:r>
          </a:p>
        </p:txBody>
      </p:sp>
      <p:grpSp>
        <p:nvGrpSpPr>
          <p:cNvPr id="15" name="Group 14">
            <a:extLst>
              <a:ext uri="{FF2B5EF4-FFF2-40B4-BE49-F238E27FC236}">
                <a16:creationId xmlns:a16="http://schemas.microsoft.com/office/drawing/2014/main" id="{D71C5C80-7386-C84A-ABC7-7469D5FF37F6}"/>
              </a:ext>
            </a:extLst>
          </p:cNvPr>
          <p:cNvGrpSpPr/>
          <p:nvPr/>
        </p:nvGrpSpPr>
        <p:grpSpPr>
          <a:xfrm>
            <a:off x="7909760" y="2180496"/>
            <a:ext cx="4081945" cy="3854503"/>
            <a:chOff x="6879132" y="2012611"/>
            <a:chExt cx="5128250" cy="3846187"/>
          </a:xfrm>
        </p:grpSpPr>
        <p:pic>
          <p:nvPicPr>
            <p:cNvPr id="10" name="Picture 9">
              <a:extLst>
                <a:ext uri="{FF2B5EF4-FFF2-40B4-BE49-F238E27FC236}">
                  <a16:creationId xmlns:a16="http://schemas.microsoft.com/office/drawing/2014/main" id="{E20E4114-4C4D-4C42-8B57-A0EFE3876668}"/>
                </a:ext>
              </a:extLst>
            </p:cNvPr>
            <p:cNvPicPr>
              <a:picLocks noChangeAspect="1"/>
            </p:cNvPicPr>
            <p:nvPr/>
          </p:nvPicPr>
          <p:blipFill>
            <a:blip r:embed="rId3"/>
            <a:stretch>
              <a:fillRect/>
            </a:stretch>
          </p:blipFill>
          <p:spPr>
            <a:xfrm>
              <a:off x="6879132" y="2012611"/>
              <a:ext cx="5128250" cy="3846187"/>
            </a:xfrm>
            <a:prstGeom prst="rect">
              <a:avLst/>
            </a:prstGeom>
          </p:spPr>
        </p:pic>
        <p:cxnSp>
          <p:nvCxnSpPr>
            <p:cNvPr id="12" name="Straight Connector 11">
              <a:extLst>
                <a:ext uri="{FF2B5EF4-FFF2-40B4-BE49-F238E27FC236}">
                  <a16:creationId xmlns:a16="http://schemas.microsoft.com/office/drawing/2014/main" id="{70FAB01C-2A37-D048-8CA8-60B520E9EFCB}"/>
                </a:ext>
              </a:extLst>
            </p:cNvPr>
            <p:cNvCxnSpPr>
              <a:cxnSpLocks/>
            </p:cNvCxnSpPr>
            <p:nvPr/>
          </p:nvCxnSpPr>
          <p:spPr>
            <a:xfrm>
              <a:off x="8636000" y="2963333"/>
              <a:ext cx="0" cy="2421696"/>
            </a:xfrm>
            <a:prstGeom prst="line">
              <a:avLst/>
            </a:prstGeom>
            <a:ln w="1905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14" name="Content Placeholder 3">
            <a:extLst>
              <a:ext uri="{FF2B5EF4-FFF2-40B4-BE49-F238E27FC236}">
                <a16:creationId xmlns:a16="http://schemas.microsoft.com/office/drawing/2014/main" id="{FCEEAF97-131C-3D48-9EAE-A877F632305F}"/>
              </a:ext>
            </a:extLst>
          </p:cNvPr>
          <p:cNvGraphicFramePr>
            <a:graphicFrameLocks/>
          </p:cNvGraphicFramePr>
          <p:nvPr>
            <p:extLst>
              <p:ext uri="{D42A27DB-BD31-4B8C-83A1-F6EECF244321}">
                <p14:modId xmlns:p14="http://schemas.microsoft.com/office/powerpoint/2010/main" val="2570901766"/>
              </p:ext>
            </p:extLst>
          </p:nvPr>
        </p:nvGraphicFramePr>
        <p:xfrm>
          <a:off x="581192" y="2959599"/>
          <a:ext cx="7328568" cy="2590740"/>
        </p:xfrm>
        <a:graphic>
          <a:graphicData uri="http://schemas.openxmlformats.org/drawingml/2006/table">
            <a:tbl>
              <a:tblPr firstRow="1" bandRow="1">
                <a:tableStyleId>{5C22544A-7EE6-4342-B048-85BDC9FD1C3A}</a:tableStyleId>
              </a:tblPr>
              <a:tblGrid>
                <a:gridCol w="2442856">
                  <a:extLst>
                    <a:ext uri="{9D8B030D-6E8A-4147-A177-3AD203B41FA5}">
                      <a16:colId xmlns:a16="http://schemas.microsoft.com/office/drawing/2014/main" val="1152565826"/>
                    </a:ext>
                  </a:extLst>
                </a:gridCol>
                <a:gridCol w="2442856">
                  <a:extLst>
                    <a:ext uri="{9D8B030D-6E8A-4147-A177-3AD203B41FA5}">
                      <a16:colId xmlns:a16="http://schemas.microsoft.com/office/drawing/2014/main" val="2609431160"/>
                    </a:ext>
                  </a:extLst>
                </a:gridCol>
                <a:gridCol w="2442856">
                  <a:extLst>
                    <a:ext uri="{9D8B030D-6E8A-4147-A177-3AD203B41FA5}">
                      <a16:colId xmlns:a16="http://schemas.microsoft.com/office/drawing/2014/main" val="3693752198"/>
                    </a:ext>
                  </a:extLst>
                </a:gridCol>
              </a:tblGrid>
              <a:tr h="518148">
                <a:tc>
                  <a:txBody>
                    <a:bodyPr/>
                    <a:lstStyle/>
                    <a:p>
                      <a:pPr algn="ctr"/>
                      <a:endParaRPr lang="en-US" dirty="0"/>
                    </a:p>
                  </a:txBody>
                  <a:tcPr/>
                </a:tc>
                <a:tc>
                  <a:txBody>
                    <a:bodyPr/>
                    <a:lstStyle/>
                    <a:p>
                      <a:pPr algn="ctr"/>
                      <a:r>
                        <a:rPr lang="en-US" dirty="0"/>
                        <a:t>Market Portfolio</a:t>
                      </a:r>
                    </a:p>
                  </a:txBody>
                  <a:tcPr/>
                </a:tc>
                <a:tc>
                  <a:txBody>
                    <a:bodyPr/>
                    <a:lstStyle/>
                    <a:p>
                      <a:pPr algn="ctr"/>
                      <a:r>
                        <a:rPr lang="en-US" dirty="0"/>
                        <a:t>Optimal Portfolio</a:t>
                      </a:r>
                    </a:p>
                  </a:txBody>
                  <a:tcPr/>
                </a:tc>
                <a:extLst>
                  <a:ext uri="{0D108BD9-81ED-4DB2-BD59-A6C34878D82A}">
                    <a16:rowId xmlns:a16="http://schemas.microsoft.com/office/drawing/2014/main" val="665990137"/>
                  </a:ext>
                </a:extLst>
              </a:tr>
              <a:tr h="518148">
                <a:tc>
                  <a:txBody>
                    <a:bodyPr/>
                    <a:lstStyle/>
                    <a:p>
                      <a:pPr algn="ctr"/>
                      <a:r>
                        <a:rPr lang="en-US" dirty="0"/>
                        <a:t>Today’s Value</a:t>
                      </a:r>
                    </a:p>
                  </a:txBody>
                  <a:tcPr/>
                </a:tc>
                <a:tc>
                  <a:txBody>
                    <a:bodyPr/>
                    <a:lstStyle/>
                    <a:p>
                      <a:pPr algn="ctr"/>
                      <a:r>
                        <a:rPr lang="en-US" dirty="0"/>
                        <a:t>$ 6,883,061.31</a:t>
                      </a:r>
                    </a:p>
                  </a:txBody>
                  <a:tcPr/>
                </a:tc>
                <a:tc>
                  <a:txBody>
                    <a:bodyPr/>
                    <a:lstStyle/>
                    <a:p>
                      <a:pPr algn="ctr"/>
                      <a:r>
                        <a:rPr lang="en-US" dirty="0"/>
                        <a:t>$ 3,612,207.34</a:t>
                      </a:r>
                    </a:p>
                  </a:txBody>
                  <a:tcPr/>
                </a:tc>
                <a:extLst>
                  <a:ext uri="{0D108BD9-81ED-4DB2-BD59-A6C34878D82A}">
                    <a16:rowId xmlns:a16="http://schemas.microsoft.com/office/drawing/2014/main" val="1139337069"/>
                  </a:ext>
                </a:extLst>
              </a:tr>
              <a:tr h="518148">
                <a:tc>
                  <a:txBody>
                    <a:bodyPr/>
                    <a:lstStyle/>
                    <a:p>
                      <a:pPr algn="ctr"/>
                      <a:r>
                        <a:rPr lang="en-US" dirty="0"/>
                        <a:t>Expected Return</a:t>
                      </a:r>
                    </a:p>
                  </a:txBody>
                  <a:tcPr/>
                </a:tc>
                <a:tc>
                  <a:txBody>
                    <a:bodyPr/>
                    <a:lstStyle/>
                    <a:p>
                      <a:pPr algn="ctr"/>
                      <a:r>
                        <a:rPr lang="en-US" dirty="0"/>
                        <a:t>1.87%</a:t>
                      </a:r>
                    </a:p>
                  </a:txBody>
                  <a:tcPr/>
                </a:tc>
                <a:tc>
                  <a:txBody>
                    <a:bodyPr/>
                    <a:lstStyle/>
                    <a:p>
                      <a:pPr algn="ctr"/>
                      <a:r>
                        <a:rPr lang="en-US" dirty="0"/>
                        <a:t>1.87%</a:t>
                      </a:r>
                    </a:p>
                  </a:txBody>
                  <a:tcPr/>
                </a:tc>
                <a:extLst>
                  <a:ext uri="{0D108BD9-81ED-4DB2-BD59-A6C34878D82A}">
                    <a16:rowId xmlns:a16="http://schemas.microsoft.com/office/drawing/2014/main" val="440283658"/>
                  </a:ext>
                </a:extLst>
              </a:tr>
              <a:tr h="518148">
                <a:tc>
                  <a:txBody>
                    <a:bodyPr/>
                    <a:lstStyle/>
                    <a:p>
                      <a:pPr algn="ctr"/>
                      <a:r>
                        <a:rPr lang="en-US" dirty="0"/>
                        <a:t>99% 1-Year </a:t>
                      </a:r>
                      <a:r>
                        <a:rPr lang="en-US" dirty="0" err="1"/>
                        <a:t>VaR</a:t>
                      </a:r>
                      <a:endParaRPr lang="en-US" dirty="0"/>
                    </a:p>
                  </a:txBody>
                  <a:tcPr/>
                </a:tc>
                <a:tc>
                  <a:txBody>
                    <a:bodyPr/>
                    <a:lstStyle/>
                    <a:p>
                      <a:pPr algn="ctr"/>
                      <a:r>
                        <a:rPr lang="en-US" dirty="0"/>
                        <a:t>$ 902,519.00 (13.11%)</a:t>
                      </a:r>
                    </a:p>
                  </a:txBody>
                  <a:tcPr/>
                </a:tc>
                <a:tc>
                  <a:txBody>
                    <a:bodyPr/>
                    <a:lstStyle/>
                    <a:p>
                      <a:pPr algn="ctr"/>
                      <a:r>
                        <a:rPr lang="en-US" dirty="0"/>
                        <a:t>$ 200,867.66 (5.56%)</a:t>
                      </a:r>
                    </a:p>
                  </a:txBody>
                  <a:tcPr/>
                </a:tc>
                <a:extLst>
                  <a:ext uri="{0D108BD9-81ED-4DB2-BD59-A6C34878D82A}">
                    <a16:rowId xmlns:a16="http://schemas.microsoft.com/office/drawing/2014/main" val="1676667205"/>
                  </a:ext>
                </a:extLst>
              </a:tr>
              <a:tr h="518148">
                <a:tc>
                  <a:txBody>
                    <a:bodyPr/>
                    <a:lstStyle/>
                    <a:p>
                      <a:pPr algn="ctr"/>
                      <a:r>
                        <a:rPr lang="en-US" dirty="0"/>
                        <a:t>Exposure</a:t>
                      </a:r>
                    </a:p>
                  </a:txBody>
                  <a:tcPr/>
                </a:tc>
                <a:tc>
                  <a:txBody>
                    <a:bodyPr/>
                    <a:lstStyle/>
                    <a:p>
                      <a:pPr algn="ctr"/>
                      <a:r>
                        <a:rPr lang="en-US" dirty="0"/>
                        <a:t>100%</a:t>
                      </a:r>
                    </a:p>
                  </a:txBody>
                  <a:tcPr/>
                </a:tc>
                <a:tc>
                  <a:txBody>
                    <a:bodyPr/>
                    <a:lstStyle/>
                    <a:p>
                      <a:pPr algn="ctr"/>
                      <a:r>
                        <a:rPr lang="en-US" dirty="0"/>
                        <a:t>50.8%</a:t>
                      </a:r>
                    </a:p>
                  </a:txBody>
                  <a:tcPr/>
                </a:tc>
                <a:extLst>
                  <a:ext uri="{0D108BD9-81ED-4DB2-BD59-A6C34878D82A}">
                    <a16:rowId xmlns:a16="http://schemas.microsoft.com/office/drawing/2014/main" val="2018936740"/>
                  </a:ext>
                </a:extLst>
              </a:tr>
            </a:tbl>
          </a:graphicData>
        </a:graphic>
      </p:graphicFrame>
    </p:spTree>
    <p:extLst>
      <p:ext uri="{BB962C8B-B14F-4D97-AF65-F5344CB8AC3E}">
        <p14:creationId xmlns:p14="http://schemas.microsoft.com/office/powerpoint/2010/main" val="273896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85A48-5BC0-BF4C-B676-13B5F80673AC}"/>
              </a:ext>
            </a:extLst>
          </p:cNvPr>
          <p:cNvSpPr>
            <a:spLocks noGrp="1"/>
          </p:cNvSpPr>
          <p:nvPr>
            <p:ph idx="1"/>
          </p:nvPr>
        </p:nvSpPr>
        <p:spPr/>
        <p:txBody>
          <a:bodyPr>
            <a:normAutofit/>
          </a:bodyPr>
          <a:lstStyle/>
          <a:p>
            <a:pPr marL="0" indent="0" algn="ctr">
              <a:buNone/>
            </a:pPr>
            <a:r>
              <a:rPr lang="en-US" sz="3200" dirty="0"/>
              <a:t>Thank you for your time. </a:t>
            </a:r>
            <a:br>
              <a:rPr lang="en-US" sz="3200" dirty="0"/>
            </a:br>
            <a:br>
              <a:rPr lang="en-US" sz="3200" dirty="0"/>
            </a:br>
            <a:r>
              <a:rPr lang="en-US" sz="3200" dirty="0"/>
              <a:t>Questions?</a:t>
            </a:r>
          </a:p>
        </p:txBody>
      </p:sp>
    </p:spTree>
    <p:extLst>
      <p:ext uri="{BB962C8B-B14F-4D97-AF65-F5344CB8AC3E}">
        <p14:creationId xmlns:p14="http://schemas.microsoft.com/office/powerpoint/2010/main" val="25789030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{2081820B-C726-0A49-AE1F-C5A3D73B1ADC}tf10001123</Template>
  <TotalTime>516</TotalTime>
  <Words>844</Words>
  <Application>Microsoft Macintosh PowerPoint</Application>
  <PresentationFormat>Widescreen</PresentationFormat>
  <Paragraphs>102</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Gill Sans MT</vt:lpstr>
      <vt:lpstr>Wingdings 2</vt:lpstr>
      <vt:lpstr>Dividend</vt:lpstr>
      <vt:lpstr>PEER-TO-PEER CONSUMER DEBT PORTFOLIO     </vt:lpstr>
      <vt:lpstr>Disclaimer</vt:lpstr>
      <vt:lpstr>General framework</vt:lpstr>
      <vt:lpstr>PD MODEL: LOGISTIC REGRESSION</vt:lpstr>
      <vt:lpstr>Simulation ROUTINE : CASHFLOW SIMULATIONS</vt:lpstr>
      <vt:lpstr>Methodology PART I</vt:lpstr>
      <vt:lpstr>Methodology PART Ii</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PEER TO PEER CONSUMER DEBT:       a portfolio RISK ANALYSIS</dc:title>
  <dc:creator>Gary Finkelstein</dc:creator>
  <cp:lastModifiedBy>Maximilien Lamberti</cp:lastModifiedBy>
  <cp:revision>43</cp:revision>
  <dcterms:created xsi:type="dcterms:W3CDTF">2019-10-02T23:48:29Z</dcterms:created>
  <dcterms:modified xsi:type="dcterms:W3CDTF">2019-10-03T21:25:01Z</dcterms:modified>
</cp:coreProperties>
</file>