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7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7" r:id="rId25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Castellar"/>
                <a:cs typeface="Castel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Castellar"/>
                <a:cs typeface="Castel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008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Castellar"/>
                <a:cs typeface="Castel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70297" y="812114"/>
            <a:ext cx="3348990" cy="313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008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52525"/>
                </a:solidFill>
                <a:latin typeface="Castellar"/>
                <a:cs typeface="Castel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008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210311"/>
            <a:ext cx="1714500" cy="34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043928" y="123444"/>
            <a:ext cx="1840992" cy="330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9083"/>
            <a:ext cx="9144000" cy="3978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008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82296">
            <a:solidFill>
              <a:srgbClr val="5C9B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9223" y="1734769"/>
            <a:ext cx="2802254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525"/>
                </a:solidFill>
                <a:latin typeface="Castellar"/>
                <a:cs typeface="Castel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0597" y="2344927"/>
            <a:ext cx="6264275" cy="126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525"/>
                </a:solidFill>
                <a:latin typeface="Castellar"/>
                <a:cs typeface="Castel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9816" y="4935056"/>
            <a:ext cx="480059" cy="17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6FC0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hyperlink" Target="http://code.jquery.com/jquery-2.1.3.min.js" TargetMode="External"/><Relationship Id="rId2" Type="http://schemas.openxmlformats.org/officeDocument/2006/relationships/hyperlink" Target="http://ajax.aspnetcdn.com/ajax/jQuery/jquery-1.11.2.min.js" TargetMode="External"/><Relationship Id="rId1" Type="http://schemas.openxmlformats.org/officeDocument/2006/relationships/hyperlink" Target="http://ajax.googleapis.com/ajax/libs/jquery/2.1.3/jquery.min.j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79551"/>
            <a:ext cx="9144000" cy="8639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web</a:t>
            </a:r>
            <a:r>
              <a:rPr spc="-90" dirty="0"/>
              <a:t> </a:t>
            </a:r>
            <a:r>
              <a:rPr dirty="0"/>
              <a:t>development</a:t>
            </a:r>
            <a:endParaRPr dirty="0"/>
          </a:p>
          <a:p>
            <a:pPr algn="ctr">
              <a:lnSpc>
                <a:spcPct val="100000"/>
              </a:lnSpc>
            </a:pPr>
            <a:r>
              <a:rPr spc="5" dirty="0"/>
              <a:t>With</a:t>
            </a:r>
            <a:endParaRPr spc="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490597" y="2344927"/>
            <a:ext cx="626427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/>
              <a:t>HTML5, </a:t>
            </a:r>
            <a:r>
              <a:rPr spc="5" dirty="0"/>
              <a:t>CSS3 and</a:t>
            </a:r>
            <a:r>
              <a:rPr spc="-105" dirty="0"/>
              <a:t> </a:t>
            </a:r>
            <a:r>
              <a:rPr spc="-60" dirty="0"/>
              <a:t>JavaScript</a:t>
            </a:r>
            <a:endParaRPr spc="-60" dirty="0"/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1652" y="155447"/>
            <a:ext cx="2557272" cy="1360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1779" y="143510"/>
            <a:ext cx="2601467" cy="1385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430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CSS -</a:t>
            </a:r>
            <a:r>
              <a:rPr sz="2600" b="0" spc="-4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Introduction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58593"/>
            <a:ext cx="4603115" cy="33000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b="1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ascading </a:t>
            </a:r>
            <a:r>
              <a:rPr sz="1800" b="1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tyle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heet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Describes the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look and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formatting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a</a:t>
            </a:r>
            <a:r>
              <a:rPr sz="1600" spc="18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page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Used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Changing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Presentation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1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Styling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apply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 a </a:t>
            </a: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mark-up</a:t>
            </a:r>
            <a:r>
              <a:rPr sz="1600" spc="4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language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595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HTML,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XHTML, XML,</a:t>
            </a:r>
            <a:r>
              <a:rPr sz="1400" spc="-3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SVG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465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Separates </a:t>
            </a:r>
            <a:r>
              <a:rPr sz="18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Content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FF0066"/>
                </a:solidFill>
                <a:latin typeface="Lucida Handwriting"/>
                <a:cs typeface="Lucida Handwriting"/>
              </a:rPr>
              <a:t>P</a:t>
            </a:r>
            <a:r>
              <a:rPr sz="1800" dirty="0">
                <a:solidFill>
                  <a:srgbClr val="009655"/>
                </a:solidFill>
                <a:latin typeface="Lucida Handwriting"/>
                <a:cs typeface="Lucida Handwriting"/>
              </a:rPr>
              <a:t>r</a:t>
            </a:r>
            <a:r>
              <a:rPr sz="1800" dirty="0">
                <a:solidFill>
                  <a:srgbClr val="0000FF"/>
                </a:solidFill>
                <a:latin typeface="Lucida Handwriting"/>
                <a:cs typeface="Lucida Handwriting"/>
              </a:rPr>
              <a:t>e</a:t>
            </a:r>
            <a:r>
              <a:rPr sz="1800" dirty="0">
                <a:solidFill>
                  <a:srgbClr val="00AF50"/>
                </a:solidFill>
                <a:latin typeface="Lucida Handwriting"/>
                <a:cs typeface="Lucida Handwriting"/>
              </a:rPr>
              <a:t>s</a:t>
            </a:r>
            <a:r>
              <a:rPr sz="1800" dirty="0">
                <a:solidFill>
                  <a:srgbClr val="1269EB"/>
                </a:solidFill>
                <a:latin typeface="Lucida Handwriting"/>
                <a:cs typeface="Lucida Handwriting"/>
              </a:rPr>
              <a:t>e</a:t>
            </a:r>
            <a:r>
              <a:rPr sz="1800" dirty="0">
                <a:solidFill>
                  <a:srgbClr val="FF00FF"/>
                </a:solidFill>
                <a:latin typeface="Lucida Handwriting"/>
                <a:cs typeface="Lucida Handwriting"/>
              </a:rPr>
              <a:t>n</a:t>
            </a:r>
            <a:r>
              <a:rPr sz="1800" dirty="0">
                <a:solidFill>
                  <a:srgbClr val="00AF50"/>
                </a:solidFill>
                <a:latin typeface="Lucida Handwriting"/>
                <a:cs typeface="Lucida Handwriting"/>
              </a:rPr>
              <a:t>t</a:t>
            </a:r>
            <a:r>
              <a:rPr sz="1800" dirty="0">
                <a:solidFill>
                  <a:srgbClr val="1269EB"/>
                </a:solidFill>
                <a:latin typeface="Lucida Handwriting"/>
                <a:cs typeface="Lucida Handwriting"/>
              </a:rPr>
              <a:t>a</a:t>
            </a:r>
            <a:r>
              <a:rPr sz="1800" dirty="0">
                <a:solidFill>
                  <a:srgbClr val="FF0000"/>
                </a:solidFill>
                <a:latin typeface="Lucida Handwriting"/>
                <a:cs typeface="Lucida Handwriting"/>
              </a:rPr>
              <a:t>t</a:t>
            </a:r>
            <a:r>
              <a:rPr sz="1800" dirty="0">
                <a:solidFill>
                  <a:srgbClr val="00AF50"/>
                </a:solidFill>
                <a:latin typeface="Lucida Handwriting"/>
                <a:cs typeface="Lucida Handwriting"/>
              </a:rPr>
              <a:t>i</a:t>
            </a:r>
            <a:r>
              <a:rPr sz="1800" dirty="0">
                <a:solidFill>
                  <a:srgbClr val="FF00FF"/>
                </a:solidFill>
                <a:latin typeface="Lucida Handwriting"/>
                <a:cs typeface="Lucida Handwriting"/>
              </a:rPr>
              <a:t>o</a:t>
            </a:r>
            <a:r>
              <a:rPr sz="1800" dirty="0">
                <a:solidFill>
                  <a:srgbClr val="1269EB"/>
                </a:solidFill>
                <a:latin typeface="Lucida Handwriting"/>
                <a:cs typeface="Lucida Handwriting"/>
              </a:rPr>
              <a:t>n</a:t>
            </a:r>
            <a:endParaRPr sz="1800">
              <a:latin typeface="Lucida Handwriting"/>
              <a:cs typeface="Lucida Handwriting"/>
            </a:endParaRPr>
          </a:p>
          <a:p>
            <a:pPr marL="190500" indent="-178435">
              <a:lnSpc>
                <a:spcPct val="100000"/>
              </a:lnSpc>
              <a:spcBef>
                <a:spcPts val="73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Properties </a:t>
            </a:r>
            <a:r>
              <a:rPr sz="18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800" spc="-5" dirty="0">
                <a:solidFill>
                  <a:srgbClr val="00AF50"/>
                </a:solidFill>
                <a:latin typeface="Tahoma" panose="020B0604030504040204"/>
                <a:cs typeface="Tahoma" panose="020B0604030504040204"/>
              </a:rPr>
              <a:t>Attributes</a:t>
            </a:r>
            <a:r>
              <a:rPr sz="18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)</a:t>
            </a:r>
            <a:r>
              <a:rPr sz="1800" spc="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Styled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1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Layout, 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Font (Typography), </a:t>
            </a:r>
            <a:r>
              <a:rPr sz="1600" spc="-4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Color,</a:t>
            </a:r>
            <a:r>
              <a:rPr sz="1600" spc="1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Background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Box Properties: </a:t>
            </a:r>
            <a:r>
              <a:rPr sz="1600" spc="-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Border,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Margin,</a:t>
            </a:r>
            <a:r>
              <a:rPr sz="1600" spc="1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Padding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Lists,</a:t>
            </a:r>
            <a:r>
              <a:rPr sz="1600" spc="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Tables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7743" y="856488"/>
            <a:ext cx="1001268" cy="28986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CSS </a:t>
            </a:r>
            <a:r>
              <a:rPr sz="2600" b="0" spc="-2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600" b="0" spc="-5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(Contd./-)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58593"/>
            <a:ext cx="5980430" cy="32537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Style</a:t>
            </a:r>
            <a:r>
              <a:rPr sz="1800" spc="-2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Selector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HTML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 which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Style rule should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600" spc="15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applied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It is a match</a:t>
            </a:r>
            <a:r>
              <a:rPr sz="1600" spc="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expression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Specified</a:t>
            </a:r>
            <a:r>
              <a:rPr sz="1600" spc="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as: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595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Element’s tag</a:t>
            </a:r>
            <a:r>
              <a:rPr sz="1400" spc="-3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090295" lvl="3" indent="-273685">
              <a:lnSpc>
                <a:spcPct val="100000"/>
              </a:lnSpc>
              <a:spcBef>
                <a:spcPts val="595"/>
              </a:spcBef>
              <a:buSzPct val="79000"/>
              <a:buFont typeface="Wingdings" panose="05000000000000000000"/>
              <a:buChar char=""/>
              <a:tabLst>
                <a:tab pos="1090295" algn="l"/>
                <a:tab pos="1090930" algn="l"/>
                <a:tab pos="2033270" algn="l"/>
              </a:tabLst>
            </a:pPr>
            <a:r>
              <a:rPr sz="12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h1,</a:t>
            </a:r>
            <a:r>
              <a:rPr sz="12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p,</a:t>
            </a:r>
            <a:r>
              <a:rPr sz="1200" spc="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label	</a:t>
            </a:r>
            <a:r>
              <a:rPr sz="12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case</a:t>
            </a:r>
            <a:r>
              <a:rPr sz="12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insensitive</a:t>
            </a:r>
            <a:endParaRPr sz="12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605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1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Value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Element’s</a:t>
            </a:r>
            <a:r>
              <a:rPr sz="1400" spc="-4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attribute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090295" lvl="3" indent="-273685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"/>
              <a:tabLst>
                <a:tab pos="1090295" algn="l"/>
                <a:tab pos="1090930" algn="l"/>
                <a:tab pos="2052955" algn="l"/>
              </a:tabLst>
            </a:pPr>
            <a:r>
              <a:rPr sz="12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id, </a:t>
            </a:r>
            <a:r>
              <a:rPr sz="12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class	</a:t>
            </a:r>
            <a:r>
              <a:rPr sz="12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- Case </a:t>
            </a:r>
            <a:r>
              <a:rPr sz="12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Sensitive</a:t>
            </a:r>
            <a:endParaRPr sz="12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605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Element’s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placement in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the Document</a:t>
            </a:r>
            <a:r>
              <a:rPr sz="1400" spc="-1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tree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995680" lvl="3" indent="-179070">
              <a:lnSpc>
                <a:spcPct val="100000"/>
              </a:lnSpc>
              <a:spcBef>
                <a:spcPts val="595"/>
              </a:spcBef>
              <a:buSzPct val="79000"/>
              <a:buFont typeface="Wingdings" panose="05000000000000000000"/>
              <a:buChar char=""/>
              <a:tabLst>
                <a:tab pos="996315" algn="l"/>
              </a:tabLst>
            </a:pPr>
            <a:r>
              <a:rPr sz="12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Child element </a:t>
            </a:r>
            <a:r>
              <a:rPr sz="12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12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nested within</a:t>
            </a:r>
            <a:r>
              <a:rPr sz="1200" spc="4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Parent</a:t>
            </a:r>
            <a:endParaRPr sz="1200">
              <a:latin typeface="Tahoma" panose="020B0604030504040204"/>
              <a:cs typeface="Tahoma" panose="020B0604030504040204"/>
            </a:endParaRPr>
          </a:p>
          <a:p>
            <a:pPr marL="1042670" lvl="3" indent="-226060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"/>
              <a:tabLst>
                <a:tab pos="1043305" algn="l"/>
              </a:tabLst>
            </a:pPr>
            <a:r>
              <a:rPr sz="12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A Sibling element is </a:t>
            </a:r>
            <a:r>
              <a:rPr sz="12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at the </a:t>
            </a:r>
            <a:r>
              <a:rPr sz="12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same nesting</a:t>
            </a:r>
            <a:r>
              <a:rPr sz="1200" spc="5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level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8467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CSS </a:t>
            </a:r>
            <a:r>
              <a:rPr sz="2600" b="0" spc="-2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Syntax</a:t>
            </a:r>
            <a:r>
              <a:rPr sz="2600" b="0" spc="-5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(Contd./-)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58593"/>
            <a:ext cx="7052309" cy="34677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CSS Declaration</a:t>
            </a:r>
            <a:r>
              <a:rPr sz="1800" spc="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Block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List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600" spc="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Declarations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Enclosed in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curly braces </a:t>
            </a:r>
            <a:r>
              <a:rPr sz="1600" b="1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{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. . .</a:t>
            </a:r>
            <a:r>
              <a:rPr sz="1600" spc="10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}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Declaration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86765" lvl="2" indent="-233680">
              <a:lnSpc>
                <a:spcPct val="100000"/>
              </a:lnSpc>
              <a:spcBef>
                <a:spcPts val="475"/>
              </a:spcBef>
              <a:buSzPct val="79000"/>
              <a:buFont typeface="Wingdings" panose="05000000000000000000"/>
              <a:buChar char=""/>
              <a:tabLst>
                <a:tab pos="787400" algn="l"/>
              </a:tabLst>
            </a:pPr>
            <a:r>
              <a:rPr sz="14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property </a:t>
            </a:r>
            <a:r>
              <a:rPr sz="1400" b="1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 </a:t>
            </a:r>
            <a:r>
              <a:rPr sz="14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value(s)</a:t>
            </a:r>
            <a:r>
              <a:rPr sz="1400" b="1" spc="-4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72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property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value(s)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600" spc="4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pre-defined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Property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name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600" spc="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unique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Property value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Specified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 multiple</a:t>
            </a:r>
            <a:r>
              <a:rPr sz="1600" spc="8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formats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86765" lvl="2" indent="-233680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"/>
              <a:tabLst>
                <a:tab pos="787400" algn="l"/>
              </a:tabLst>
            </a:pP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keywords (words)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or mnemonics (in combination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with some symbols like: </a:t>
            </a:r>
            <a:r>
              <a:rPr sz="1400" b="1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400" spc="-3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86765" lvl="2" indent="-233680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"/>
              <a:tabLst>
                <a:tab pos="787400" algn="l"/>
              </a:tabLst>
            </a:pP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numerical, hexadecimal, or a</a:t>
            </a:r>
            <a:r>
              <a:rPr sz="1400" spc="-6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combination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some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values may </a:t>
            </a:r>
            <a:r>
              <a:rPr sz="14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sz="14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units of</a:t>
            </a:r>
            <a:r>
              <a:rPr sz="1400" spc="-2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measure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6504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New CSS3</a:t>
            </a:r>
            <a:r>
              <a:rPr sz="2600" b="0" spc="-8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Selectors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64045"/>
            <a:ext cx="6260465" cy="40049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545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7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New </a:t>
            </a:r>
            <a:r>
              <a:rPr sz="17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CSS3 Structural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Pseudo-Class</a:t>
            </a:r>
            <a:r>
              <a:rPr sz="1700" spc="1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Selectors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526415" lvl="1" indent="-243205">
              <a:lnSpc>
                <a:spcPct val="100000"/>
              </a:lnSpc>
              <a:spcBef>
                <a:spcPts val="415"/>
              </a:spcBef>
              <a:buClr>
                <a:srgbClr val="252525"/>
              </a:buClr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1600" spc="-1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600" spc="-1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first-of-type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Selects the first element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type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1600" spc="28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parent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334135">
              <a:lnSpc>
                <a:spcPct val="100000"/>
              </a:lnSpc>
              <a:spcBef>
                <a:spcPts val="245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li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first-of-type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color: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red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1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2280" lvl="1" indent="-178435">
              <a:lnSpc>
                <a:spcPct val="100000"/>
              </a:lnSpc>
              <a:buFont typeface="Arial" panose="020B0604020202020204"/>
              <a:buChar char="•"/>
              <a:tabLst>
                <a:tab pos="462280" algn="l"/>
                <a:tab pos="1925320" algn="l"/>
              </a:tabLst>
            </a:pPr>
            <a:r>
              <a:rPr sz="1600" spc="-1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600" spc="-1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last-of-type</a:t>
            </a:r>
            <a:r>
              <a:rPr sz="1600" spc="6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	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Selects the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last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type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 its</a:t>
            </a:r>
            <a:r>
              <a:rPr sz="1600" spc="15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parent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334135">
              <a:lnSpc>
                <a:spcPct val="100000"/>
              </a:lnSpc>
              <a:spcBef>
                <a:spcPts val="245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li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last-of-type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color: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yellow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2280" lvl="1" indent="-1784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462280" algn="l"/>
                <a:tab pos="1766570" algn="l"/>
              </a:tabLst>
            </a:pP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600" spc="-1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only-child</a:t>
            </a:r>
            <a:r>
              <a:rPr sz="1600" spc="6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	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Selects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if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is only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child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1600" spc="1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parent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440815">
              <a:lnSpc>
                <a:spcPct val="100000"/>
              </a:lnSpc>
              <a:spcBef>
                <a:spcPts val="285"/>
              </a:spcBef>
            </a:pPr>
            <a:r>
              <a:rPr sz="17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li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spc="-5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only-child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color: </a:t>
            </a:r>
            <a:r>
              <a:rPr sz="17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blue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10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38480" lvl="1" indent="-255270">
              <a:lnSpc>
                <a:spcPct val="100000"/>
              </a:lnSpc>
              <a:buClr>
                <a:srgbClr val="252525"/>
              </a:buClr>
              <a:buSzPct val="119000"/>
              <a:buFont typeface="Arial" panose="020B0604020202020204"/>
              <a:buChar char="•"/>
              <a:tabLst>
                <a:tab pos="538480" algn="l"/>
                <a:tab pos="539115" algn="l"/>
                <a:tab pos="2036445" algn="l"/>
              </a:tabLst>
            </a:pP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600" spc="-1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nth-child(n)</a:t>
            </a:r>
            <a:r>
              <a:rPr sz="1600" spc="8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	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Selects nth child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element</a:t>
            </a:r>
            <a:r>
              <a:rPr sz="1600" spc="10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334135">
              <a:lnSpc>
                <a:spcPct val="100000"/>
              </a:lnSpc>
              <a:spcBef>
                <a:spcPts val="305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li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nth-child(3)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color: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yellow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1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2280" lvl="1" indent="-178435">
              <a:lnSpc>
                <a:spcPct val="100000"/>
              </a:lnSpc>
              <a:buFont typeface="Arial" panose="020B0604020202020204"/>
              <a:buChar char="•"/>
              <a:tabLst>
                <a:tab pos="462280" algn="l"/>
                <a:tab pos="2343150" algn="l"/>
              </a:tabLst>
            </a:pP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600" spc="-1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nth-last-child(n)</a:t>
            </a:r>
            <a:r>
              <a:rPr sz="1600" spc="8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	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Selects nth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last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child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element</a:t>
            </a:r>
            <a:r>
              <a:rPr sz="1600" spc="1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3175">
              <a:lnSpc>
                <a:spcPct val="100000"/>
              </a:lnSpc>
              <a:spcBef>
                <a:spcPts val="285"/>
              </a:spcBef>
            </a:pPr>
            <a:r>
              <a:rPr sz="17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li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spc="-5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nth-last-child(2)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color: </a:t>
            </a:r>
            <a:r>
              <a:rPr sz="17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red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130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884" y="999744"/>
            <a:ext cx="281940" cy="3139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884" y="1714500"/>
            <a:ext cx="281940" cy="313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884" y="2429255"/>
            <a:ext cx="281940" cy="313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4884" y="3214116"/>
            <a:ext cx="281940" cy="3154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884" y="3928871"/>
            <a:ext cx="281940" cy="313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9190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CSS3 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– 2D</a:t>
            </a:r>
            <a:r>
              <a:rPr sz="2600" b="0" spc="-7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3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Transforms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58593"/>
            <a:ext cx="5064760" cy="2378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2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Transformation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26415" lvl="1" indent="-24320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Change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position,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shape and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size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an</a:t>
            </a:r>
            <a:r>
              <a:rPr sz="1600" spc="1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595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CSS3</a:t>
            </a:r>
            <a:r>
              <a:rPr sz="1800" spc="-1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2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Transforms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1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2-D: </a:t>
            </a:r>
            <a:r>
              <a:rPr sz="1600" spc="-5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sz="1600" spc="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Dimensions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3-D: Three Dimensions 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5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2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Transform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Operations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1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move,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scale, spin,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stretch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turn</a:t>
            </a:r>
            <a:r>
              <a:rPr sz="1600" spc="114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elements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43059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CSS3 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– 2D </a:t>
            </a:r>
            <a:r>
              <a:rPr sz="2600" b="0" spc="-3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Transforms</a:t>
            </a:r>
            <a:r>
              <a:rPr sz="2600" b="0" spc="-7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(Contd./-)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58593"/>
            <a:ext cx="5522595" cy="30505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Specified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8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transform</a:t>
            </a:r>
            <a:r>
              <a:rPr sz="1800" spc="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attribute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26415" lvl="1" indent="-24320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Translation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Movement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along 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X-axis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8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Y-axis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53720">
              <a:lnSpc>
                <a:spcPct val="100000"/>
              </a:lnSpc>
              <a:spcBef>
                <a:spcPts val="390"/>
              </a:spcBef>
            </a:pPr>
            <a:r>
              <a:rPr sz="1800" b="1" spc="-10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transform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b="1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translate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50px, 100px</a:t>
            </a:r>
            <a:r>
              <a:rPr sz="1800" b="1" spc="-5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62280" lvl="1" indent="-178435">
              <a:lnSpc>
                <a:spcPct val="100000"/>
              </a:lnSpc>
              <a:spcBef>
                <a:spcPts val="81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Rotation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– in 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clock-wise</a:t>
            </a:r>
            <a:r>
              <a:rPr sz="1600" spc="7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direction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53720">
              <a:lnSpc>
                <a:spcPct val="100000"/>
              </a:lnSpc>
              <a:spcBef>
                <a:spcPts val="385"/>
              </a:spcBef>
            </a:pPr>
            <a:r>
              <a:rPr sz="1800" b="1" spc="-10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transform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b="1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rotate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5deg</a:t>
            </a:r>
            <a:r>
              <a:rPr sz="1800" b="1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62280" lvl="1" indent="-178435">
              <a:lnSpc>
                <a:spcPct val="100000"/>
              </a:lnSpc>
              <a:spcBef>
                <a:spcPts val="81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Scaling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increase/decrease size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along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width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1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height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53720">
              <a:lnSpc>
                <a:spcPct val="100000"/>
              </a:lnSpc>
              <a:spcBef>
                <a:spcPts val="435"/>
              </a:spcBef>
            </a:pPr>
            <a:r>
              <a:rPr sz="1800" b="1" spc="-10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transform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b="1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scale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2, </a:t>
            </a:r>
            <a:r>
              <a:rPr sz="18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800" b="1" spc="-5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62280" lvl="1" indent="-178435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Skewing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tilting (turning)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X-axis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600" spc="-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Y-axis</a:t>
            </a:r>
            <a:r>
              <a:rPr sz="1600" spc="19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directions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53720">
              <a:lnSpc>
                <a:spcPct val="100000"/>
              </a:lnSpc>
              <a:spcBef>
                <a:spcPts val="440"/>
              </a:spcBef>
            </a:pPr>
            <a:r>
              <a:rPr sz="1800" b="1" spc="-10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transform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: </a:t>
            </a:r>
            <a:r>
              <a:rPr sz="18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skew</a:t>
            </a:r>
            <a:r>
              <a:rPr sz="1800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10deg,</a:t>
            </a:r>
            <a:r>
              <a:rPr sz="1800" b="1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5deg</a:t>
            </a:r>
            <a:r>
              <a:rPr sz="1800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2015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CSS3</a:t>
            </a:r>
            <a:r>
              <a:rPr sz="2600" b="0" spc="-4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2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Transitions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45002"/>
            <a:ext cx="7459345" cy="39033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695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Changing </a:t>
            </a:r>
            <a:r>
              <a:rPr sz="17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7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sz="17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style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7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another </a:t>
            </a:r>
            <a:r>
              <a:rPr sz="140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(on </a:t>
            </a:r>
            <a:r>
              <a:rPr sz="1400" spc="-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400" spc="2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event)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450"/>
              </a:spcBef>
              <a:buSzPct val="81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CSS </a:t>
            </a:r>
            <a:r>
              <a:rPr sz="13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property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on which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transition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effect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has to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take</a:t>
            </a:r>
            <a:r>
              <a:rPr sz="1300" spc="15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place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 marL="783590" lvl="1" indent="-230505">
              <a:lnSpc>
                <a:spcPct val="100000"/>
              </a:lnSpc>
              <a:spcBef>
                <a:spcPts val="445"/>
              </a:spcBef>
              <a:buClr>
                <a:srgbClr val="009655"/>
              </a:buClr>
              <a:buSzPct val="81000"/>
              <a:buFont typeface="Wingdings" panose="05000000000000000000"/>
              <a:buChar char=""/>
              <a:tabLst>
                <a:tab pos="784225" algn="l"/>
              </a:tabLst>
            </a:pPr>
            <a:r>
              <a:rPr sz="13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Time </a:t>
            </a:r>
            <a:r>
              <a:rPr sz="13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Duration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over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which transition has to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take </a:t>
            </a:r>
            <a:r>
              <a:rPr sz="13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place</a:t>
            </a:r>
            <a:r>
              <a:rPr sz="1300" spc="16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(smoothly)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 marL="995680" lvl="2" indent="-179070">
              <a:lnSpc>
                <a:spcPct val="100000"/>
              </a:lnSpc>
              <a:spcBef>
                <a:spcPts val="460"/>
              </a:spcBef>
              <a:buSzPct val="77000"/>
              <a:buFont typeface="Wingdings" panose="05000000000000000000"/>
              <a:buChar char=""/>
              <a:tabLst>
                <a:tab pos="996315" algn="l"/>
              </a:tabLst>
            </a:pPr>
            <a:r>
              <a:rPr sz="11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Specified </a:t>
            </a:r>
            <a:r>
              <a:rPr sz="11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11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seconds </a:t>
            </a:r>
            <a:r>
              <a:rPr sz="11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(s) or </a:t>
            </a:r>
            <a:r>
              <a:rPr sz="11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milliseconds</a:t>
            </a:r>
            <a:r>
              <a:rPr sz="1100" spc="3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(ms)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324610">
              <a:lnSpc>
                <a:spcPct val="100000"/>
              </a:lnSpc>
              <a:spcBef>
                <a:spcPts val="255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p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width: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100px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324610">
              <a:lnSpc>
                <a:spcPct val="100000"/>
              </a:lnSpc>
              <a:spcBef>
                <a:spcPts val="395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hover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 width: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200px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 transition: 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width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2s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83590" lvl="1" indent="-230505">
              <a:lnSpc>
                <a:spcPct val="100000"/>
              </a:lnSpc>
              <a:spcBef>
                <a:spcPts val="595"/>
              </a:spcBef>
              <a:buSzPct val="81000"/>
              <a:buFont typeface="Wingdings" panose="05000000000000000000"/>
              <a:buChar char=""/>
              <a:tabLst>
                <a:tab pos="784225" algn="l"/>
              </a:tabLst>
            </a:pPr>
            <a:r>
              <a:rPr sz="1300" spc="-2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Transition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starts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300" spc="5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events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 marL="1040130" lvl="2" indent="-223520">
              <a:lnSpc>
                <a:spcPct val="100000"/>
              </a:lnSpc>
              <a:spcBef>
                <a:spcPts val="465"/>
              </a:spcBef>
              <a:buSzPct val="77000"/>
              <a:buFont typeface="Wingdings" panose="05000000000000000000"/>
              <a:buChar char=""/>
              <a:tabLst>
                <a:tab pos="1040765" algn="l"/>
              </a:tabLst>
            </a:pPr>
            <a:r>
              <a:rPr sz="11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Events: </a:t>
            </a:r>
            <a:r>
              <a:rPr sz="11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hover, active</a:t>
            </a:r>
            <a:r>
              <a:rPr sz="1100" b="1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sz="1100" b="1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checked</a:t>
            </a:r>
            <a:r>
              <a:rPr sz="1100" b="1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sz="1100" b="1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focus, enabled,</a:t>
            </a:r>
            <a:r>
              <a:rPr sz="1100" b="1" spc="-10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disabled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040130" lvl="2" indent="-223520">
              <a:lnSpc>
                <a:spcPct val="100000"/>
              </a:lnSpc>
              <a:spcBef>
                <a:spcPts val="470"/>
              </a:spcBef>
              <a:buClr>
                <a:srgbClr val="FF0066"/>
              </a:buClr>
              <a:buSzPct val="77000"/>
              <a:buFont typeface="Wingdings" panose="05000000000000000000"/>
              <a:buChar char=""/>
              <a:tabLst>
                <a:tab pos="1040765" algn="l"/>
              </a:tabLst>
            </a:pPr>
            <a:r>
              <a:rPr sz="1100" b="1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@media </a:t>
            </a:r>
            <a:r>
              <a:rPr sz="11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queries, and</a:t>
            </a:r>
            <a:r>
              <a:rPr sz="1100" spc="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JavaScript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445"/>
              </a:spcBef>
              <a:buSzPct val="81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Specify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multiple transitions </a:t>
            </a:r>
            <a:r>
              <a:rPr sz="13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sets with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300" spc="9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comma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 marL="1324610">
              <a:lnSpc>
                <a:spcPct val="100000"/>
              </a:lnSpc>
              <a:spcBef>
                <a:spcPts val="250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p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17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width: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200px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 height: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100px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324610">
              <a:lnSpc>
                <a:spcPct val="100000"/>
              </a:lnSpc>
              <a:spcBef>
                <a:spcPts val="395"/>
              </a:spcBef>
            </a:pPr>
            <a:r>
              <a:rPr sz="1700" b="1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1700" b="1" dirty="0">
                <a:solidFill>
                  <a:srgbClr val="D7432E"/>
                </a:solidFill>
                <a:latin typeface="Courier New" panose="02070309020205020404"/>
                <a:cs typeface="Courier New" panose="02070309020205020404"/>
              </a:rPr>
              <a:t>hover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894840" marR="1127760" indent="-48895">
              <a:lnSpc>
                <a:spcPts val="2470"/>
              </a:lnSpc>
              <a:spcBef>
                <a:spcPts val="125"/>
              </a:spcBef>
            </a:pPr>
            <a:r>
              <a:rPr sz="17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width: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400px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 height: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200px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7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transition: 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width </a:t>
            </a:r>
            <a:r>
              <a:rPr sz="1700" b="1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2s, </a:t>
            </a:r>
            <a:r>
              <a:rPr sz="1700" b="1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height </a:t>
            </a:r>
            <a:r>
              <a:rPr sz="1700" b="1" spc="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5s</a:t>
            </a:r>
            <a:r>
              <a:rPr sz="1700" b="1" spc="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1700" b="1" spc="8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37801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JavaScript 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– An</a:t>
            </a:r>
            <a:r>
              <a:rPr sz="2600" b="0" spc="-3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Introduction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70052"/>
            <a:ext cx="6576695" cy="40500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0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Mocha,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later renamed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LiveScript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-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Developed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800" spc="2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Netscape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60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Based on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ECMAScript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5.1 </a:t>
            </a:r>
            <a:r>
              <a:rPr sz="1800" spc="-7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(Ver.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6.0 is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finalized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in mid</a:t>
            </a:r>
            <a:r>
              <a:rPr sz="1800" spc="7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2015)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262255" indent="-250190">
              <a:lnSpc>
                <a:spcPct val="100000"/>
              </a:lnSpc>
              <a:spcBef>
                <a:spcPts val="560"/>
              </a:spcBef>
              <a:buClr>
                <a:srgbClr val="1269EB"/>
              </a:buClr>
              <a:buSzPct val="81000"/>
              <a:buFont typeface="Wingdings" panose="05000000000000000000"/>
              <a:buChar char=""/>
              <a:tabLst>
                <a:tab pos="262255" algn="l"/>
                <a:tab pos="262890" algn="l"/>
                <a:tab pos="2832100" algn="l"/>
              </a:tabLst>
            </a:pPr>
            <a:r>
              <a:rPr sz="1800" strike="dblStrike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Live</a:t>
            </a:r>
            <a:r>
              <a:rPr sz="1800" strike="noStrike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Script</a:t>
            </a:r>
            <a:r>
              <a:rPr sz="1800" strike="noStrike" spc="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trike="noStrike" dirty="0">
                <a:solidFill>
                  <a:srgbClr val="1269EB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800" strike="noStrike" spc="120" dirty="0">
                <a:solidFill>
                  <a:srgbClr val="1269E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trike="noStrike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Java</a:t>
            </a:r>
            <a:r>
              <a:rPr sz="1800" strike="noStrike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Script	</a:t>
            </a:r>
            <a:r>
              <a:rPr sz="1800" strike="noStrike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(due </a:t>
            </a:r>
            <a:r>
              <a:rPr sz="1800" strike="noStrike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800" strike="noStrike" spc="-1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Java</a:t>
            </a:r>
            <a:r>
              <a:rPr sz="1800" strike="noStrike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trike="noStrike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popularity)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64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Scripting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800" spc="-3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800" spc="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Browsers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1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Dynamically</a:t>
            </a:r>
            <a:r>
              <a:rPr sz="1600" spc="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Typed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Interpreted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JavaScript</a:t>
            </a:r>
            <a:r>
              <a:rPr sz="1600" spc="5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Engine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595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Can not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 (for </a:t>
            </a:r>
            <a:r>
              <a:rPr sz="1800" spc="-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1800" spc="-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Reasons)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Unlimited reading/writing of </a:t>
            </a: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files 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600" b="1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client </a:t>
            </a:r>
            <a:r>
              <a:rPr sz="1600" b="1" spc="-1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machine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’s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file</a:t>
            </a:r>
            <a:r>
              <a:rPr sz="1600" spc="24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system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Writing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the files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600" spc="7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Can not </a:t>
            </a: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close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a window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that was not opened by</a:t>
            </a:r>
            <a:r>
              <a:rPr sz="1600" spc="9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not </a:t>
            </a: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1600" spc="-1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sz="16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page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served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1600" b="1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another web</a:t>
            </a:r>
            <a:r>
              <a:rPr sz="1600" b="1" spc="15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5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Microsoft’s version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800" spc="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92D050"/>
                </a:solidFill>
                <a:latin typeface="Tahoma" panose="020B0604030504040204"/>
                <a:cs typeface="Tahoma" panose="020B0604030504040204"/>
              </a:rPr>
              <a:t>JScript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4616" y="856488"/>
            <a:ext cx="1214627" cy="2895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60737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1545" algn="l"/>
              </a:tabLst>
            </a:pP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Docume</a:t>
            </a:r>
            <a:r>
              <a:rPr sz="2600" b="0" spc="-2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600" b="0" spc="-2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Obje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2600" b="0" spc="-2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600" b="0" spc="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600" b="0" spc="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(Co</a:t>
            </a:r>
            <a:r>
              <a:rPr sz="2600" b="0" spc="-2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d.</a:t>
            </a:r>
            <a:r>
              <a:rPr sz="2600" b="0" spc="2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70661"/>
            <a:ext cx="6569075" cy="34099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00"/>
              </a:spcBef>
              <a:buSzPct val="80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Structure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20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Style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of a </a:t>
            </a:r>
            <a:r>
              <a:rPr sz="20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Page,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Access / Update</a:t>
            </a:r>
            <a:r>
              <a:rPr sz="2000" spc="-9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Content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DOM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+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JavaScript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= Dynamic </a:t>
            </a:r>
            <a:r>
              <a:rPr sz="2000" spc="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HTML </a:t>
            </a:r>
            <a:r>
              <a:rPr sz="20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(on</a:t>
            </a:r>
            <a:r>
              <a:rPr sz="2000" spc="-8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client-side)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What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JavaScript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 with</a:t>
            </a:r>
            <a:r>
              <a:rPr sz="2000" spc="-4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DOM?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5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Change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 HTML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0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Change an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attribute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of an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HTML</a:t>
            </a:r>
            <a:r>
              <a:rPr sz="1600" spc="5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0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Change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the CSS </a:t>
            </a:r>
            <a:r>
              <a:rPr sz="1600" spc="-1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style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of an HTML</a:t>
            </a:r>
            <a:r>
              <a:rPr sz="1600" spc="6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0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1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Remove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existing HTML element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or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1600" spc="9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attributes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0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Add new a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HTML Element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or a new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attribute to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600" spc="12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0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React to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event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associated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HTML</a:t>
            </a:r>
            <a:r>
              <a:rPr sz="1600" spc="9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1" indent="-179070">
              <a:lnSpc>
                <a:spcPct val="100000"/>
              </a:lnSpc>
              <a:spcBef>
                <a:spcPts val="600"/>
              </a:spcBef>
              <a:buSzPct val="78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a new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event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listener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associate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an HTML</a:t>
            </a:r>
            <a:r>
              <a:rPr sz="1600" spc="13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Element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8765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HTML DOM</a:t>
            </a:r>
            <a:r>
              <a:rPr sz="2600" b="0" spc="-7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Methods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77178"/>
            <a:ext cx="8454390" cy="38601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240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DOM Methods </a:t>
            </a:r>
            <a:r>
              <a:rPr sz="17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–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Finding HTML</a:t>
            </a:r>
            <a:r>
              <a:rPr sz="1700" spc="4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Elements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9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getElementById()</a:t>
            </a:r>
            <a:r>
              <a:rPr sz="1900" spc="2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Method</a:t>
            </a:r>
            <a:endParaRPr sz="19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190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Gets the HTML Element </a:t>
            </a:r>
            <a:r>
              <a:rPr sz="17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specified</a:t>
            </a:r>
            <a:r>
              <a:rPr sz="1700" spc="4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14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9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getElementsByClassName()</a:t>
            </a:r>
            <a:r>
              <a:rPr sz="1900" spc="1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Method</a:t>
            </a:r>
            <a:endParaRPr sz="19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190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Gets the HTML Elements </a:t>
            </a:r>
            <a:r>
              <a:rPr sz="17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specified class</a:t>
            </a:r>
            <a:r>
              <a:rPr sz="1700" spc="4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name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732155" marR="5080" indent="-178435">
              <a:lnSpc>
                <a:spcPts val="1460"/>
              </a:lnSpc>
              <a:spcBef>
                <a:spcPts val="500"/>
              </a:spcBef>
            </a:pPr>
            <a:r>
              <a:rPr sz="15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document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getElementsByClassName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("middlePara")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.innerHTML </a:t>
            </a:r>
            <a:r>
              <a:rPr sz="15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"Welcome  to</a:t>
            </a:r>
            <a:r>
              <a:rPr sz="15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IN"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iosd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!";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553720">
              <a:lnSpc>
                <a:spcPts val="1620"/>
              </a:lnSpc>
              <a:spcBef>
                <a:spcPts val="225"/>
              </a:spcBef>
            </a:pPr>
            <a:r>
              <a:rPr sz="15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document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getElementsByClassName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("middlePara")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.innerHTML </a:t>
            </a:r>
            <a:r>
              <a:rPr sz="15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"This</a:t>
            </a:r>
            <a:r>
              <a:rPr sz="1500" spc="-7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is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732155">
              <a:lnSpc>
                <a:spcPts val="1620"/>
              </a:lnSpc>
            </a:pP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HTML5, CSS3 and JavaScript</a:t>
            </a:r>
            <a:r>
              <a:rPr sz="15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lang="en-IN"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lass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!";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2280" lvl="1" indent="-178435">
              <a:lnSpc>
                <a:spcPct val="100000"/>
              </a:lnSpc>
              <a:spcBef>
                <a:spcPts val="23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900" spc="-1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getElementsByTagName()</a:t>
            </a:r>
            <a:r>
              <a:rPr sz="1900" spc="2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method</a:t>
            </a:r>
            <a:endParaRPr sz="19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185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Gets the HTML Elements </a:t>
            </a:r>
            <a:r>
              <a:rPr sz="17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specified element</a:t>
            </a:r>
            <a:r>
              <a:rPr sz="1700" spc="4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tag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553720">
              <a:lnSpc>
                <a:spcPts val="1630"/>
              </a:lnSpc>
              <a:spcBef>
                <a:spcPts val="165"/>
              </a:spcBef>
            </a:pPr>
            <a:r>
              <a:rPr sz="15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document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getElementsByTagName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("p")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[0]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.innerHTML </a:t>
            </a:r>
            <a:r>
              <a:rPr sz="15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"Welcome</a:t>
            </a:r>
            <a:r>
              <a:rPr sz="15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to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732155">
              <a:lnSpc>
                <a:spcPts val="1630"/>
              </a:lnSpc>
            </a:pPr>
            <a:r>
              <a:rPr lang="en-IN"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iosd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732155" marR="462280" indent="-178435">
              <a:lnSpc>
                <a:spcPts val="1460"/>
              </a:lnSpc>
              <a:spcBef>
                <a:spcPts val="550"/>
              </a:spcBef>
            </a:pPr>
            <a:r>
              <a:rPr sz="1500" b="1" spc="-5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</a:rPr>
              <a:t>document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getElementsByTagName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("p")</a:t>
            </a:r>
            <a:r>
              <a:rPr sz="1500" b="1" spc="-5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[1]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.innerHTML </a:t>
            </a:r>
            <a:r>
              <a:rPr sz="15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"This is HTML5,  CSS3 and JavaScript</a:t>
            </a:r>
            <a:r>
              <a:rPr sz="15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lang="en-IN"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lass</a:t>
            </a:r>
            <a:r>
              <a:rPr sz="15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!";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29100" y="1129283"/>
            <a:ext cx="4457700" cy="36377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43023" y="3788765"/>
            <a:ext cx="4559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ment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14306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Calibri" panose="020F0502020204030204"/>
                <a:cs typeface="Calibri" panose="020F0502020204030204"/>
              </a:rPr>
              <a:t>Objectives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288" y="943178"/>
            <a:ext cx="4640580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At </a:t>
            </a:r>
            <a:r>
              <a:rPr sz="18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end of this module, </a:t>
            </a:r>
            <a:r>
              <a:rPr sz="18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you </a:t>
            </a:r>
            <a:r>
              <a:rPr sz="18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will </a:t>
            </a:r>
            <a:r>
              <a:rPr sz="18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be able</a:t>
            </a:r>
            <a:r>
              <a:rPr sz="1800" spc="4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dirty="0">
                <a:solidFill>
                  <a:srgbClr val="252525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Importance 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4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400" spc="-5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Development</a:t>
            </a:r>
            <a:endParaRPr sz="1400" dirty="0">
              <a:solidFill>
                <a:srgbClr val="252525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dirty="0">
                <a:solidFill>
                  <a:srgbClr val="252525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Front-end and </a:t>
            </a:r>
            <a:r>
              <a:rPr sz="14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Back-end Web</a:t>
            </a:r>
            <a:r>
              <a:rPr sz="1400" spc="-7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Development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dirty="0">
                <a:solidFill>
                  <a:srgbClr val="252525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HTML, CSS and </a:t>
            </a:r>
            <a:r>
              <a:rPr sz="14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JavaScript 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 An</a:t>
            </a:r>
            <a:r>
              <a:rPr sz="14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Overview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5" dirty="0">
                <a:solidFill>
                  <a:srgbClr val="252525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1400" spc="5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JavaScript </a:t>
            </a:r>
            <a:r>
              <a:rPr sz="14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Frameworks 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 jQuery </a:t>
            </a:r>
            <a:endParaRPr sz="1400" dirty="0">
              <a:solidFill>
                <a:srgbClr val="252525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dirty="0">
                <a:solidFill>
                  <a:srgbClr val="252525"/>
                </a:solidFill>
                <a:latin typeface="Symbol" panose="05050102010706020507"/>
                <a:cs typeface="Symbol" panose="05050102010706020507"/>
              </a:rPr>
              <a:t></a:t>
            </a:r>
            <a:r>
              <a:rPr sz="140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Advanced </a:t>
            </a:r>
            <a:r>
              <a:rPr sz="14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sz="14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Development</a:t>
            </a:r>
            <a:r>
              <a:rPr sz="1400" spc="-7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Topics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854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jQuery -</a:t>
            </a:r>
            <a:r>
              <a:rPr sz="2600" b="0" spc="-5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Introduction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58593"/>
            <a:ext cx="5480050" cy="387921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jQuery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Core </a:t>
            </a:r>
            <a:r>
              <a:rPr sz="18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– a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Cross-Platform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JavaScript</a:t>
            </a:r>
            <a:r>
              <a:rPr sz="1800" spc="3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Library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Simplifies </a:t>
            </a:r>
            <a:r>
              <a:rPr sz="16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client-side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JavaScript scripting for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600" spc="2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page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It is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FREE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6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Open</a:t>
            </a:r>
            <a:r>
              <a:rPr sz="1600" spc="2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Source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Used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by about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6,000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most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visited</a:t>
            </a:r>
            <a:r>
              <a:rPr sz="1600" spc="8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websites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It uses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familiar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HTML DOM</a:t>
            </a:r>
            <a:r>
              <a:rPr sz="1600" spc="7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model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90500" indent="-178435">
              <a:lnSpc>
                <a:spcPct val="100000"/>
              </a:lnSpc>
              <a:spcBef>
                <a:spcPts val="590"/>
              </a:spcBef>
              <a:buSzPct val="81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Latest</a:t>
            </a:r>
            <a:r>
              <a:rPr sz="18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Versions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1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Version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1.11.3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- has support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IE</a:t>
            </a:r>
            <a:r>
              <a:rPr sz="1600" spc="6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6/7/8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26415" lvl="1" indent="-24320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Version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2.1.4 - has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NO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support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IE</a:t>
            </a:r>
            <a:r>
              <a:rPr sz="1600" spc="9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6/7/8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Development</a:t>
            </a:r>
            <a:r>
              <a:rPr sz="1600" spc="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Version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1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use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during development of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400" spc="-1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website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Minified</a:t>
            </a:r>
            <a:r>
              <a:rPr sz="1600" spc="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Version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595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1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use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in production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(live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/ online)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use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400" spc="-9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website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2854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jQuery -</a:t>
            </a:r>
            <a:r>
              <a:rPr sz="2600" b="0" spc="-55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Introduction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64007"/>
            <a:ext cx="6830695" cy="40716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755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900" spc="-1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Why </a:t>
            </a:r>
            <a:r>
              <a:rPr sz="19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use</a:t>
            </a:r>
            <a:r>
              <a:rPr sz="1900" spc="5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jQuery?</a:t>
            </a:r>
            <a:endParaRPr sz="19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59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JavaScript</a:t>
            </a:r>
            <a:r>
              <a:rPr sz="1700" spc="-3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Framework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Separates </a:t>
            </a:r>
            <a:r>
              <a:rPr sz="1700" spc="-5" dirty="0">
                <a:solidFill>
                  <a:srgbClr val="E04000"/>
                </a:solidFill>
                <a:latin typeface="Tahoma" panose="020B0604030504040204"/>
                <a:cs typeface="Tahoma" panose="020B0604030504040204"/>
              </a:rPr>
              <a:t>HTML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700" spc="-10" dirty="0">
                <a:solidFill>
                  <a:srgbClr val="EFDB4F"/>
                </a:solidFill>
                <a:latin typeface="Tahoma" panose="020B0604030504040204"/>
                <a:cs typeface="Tahoma" panose="020B0604030504040204"/>
              </a:rPr>
              <a:t>JavaScript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700" spc="-3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page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Eliminates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cross-browser</a:t>
            </a:r>
            <a:r>
              <a:rPr sz="1700" spc="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incompatibilities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Simple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Short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Clean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700" dirty="0">
                <a:solidFill>
                  <a:srgbClr val="00AFEF"/>
                </a:solidFill>
                <a:latin typeface="Tahoma" panose="020B0604030504040204"/>
                <a:cs typeface="Tahoma" panose="020B0604030504040204"/>
              </a:rPr>
              <a:t>Easy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 read, </a:t>
            </a:r>
            <a:r>
              <a:rPr sz="17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write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00" spc="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understand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190500" marR="4381500" indent="-191135" algn="r">
              <a:lnSpc>
                <a:spcPct val="100000"/>
              </a:lnSpc>
              <a:spcBef>
                <a:spcPts val="605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9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What jQuery </a:t>
            </a:r>
            <a:r>
              <a:rPr sz="19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900" spc="2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do?</a:t>
            </a:r>
            <a:endParaRPr sz="1900">
              <a:latin typeface="Tahoma" panose="020B0604030504040204"/>
              <a:cs typeface="Tahoma" panose="020B0604030504040204"/>
            </a:endParaRPr>
          </a:p>
          <a:p>
            <a:pPr marL="178435" marR="4420235" lvl="1" indent="-178435" algn="r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178435" algn="l"/>
              </a:tabLst>
            </a:pP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Select</a:t>
            </a:r>
            <a:r>
              <a:rPr sz="1700" spc="-6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732155" lvl="2" indent="-179070">
              <a:lnSpc>
                <a:spcPct val="100000"/>
              </a:lnSpc>
              <a:spcBef>
                <a:spcPts val="600"/>
              </a:spcBef>
              <a:buSzPct val="79000"/>
              <a:buFont typeface="Wingdings" panose="05000000000000000000"/>
              <a:buChar char=""/>
              <a:tabLst>
                <a:tab pos="732790" algn="l"/>
              </a:tabLst>
            </a:pP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Has </a:t>
            </a:r>
            <a:r>
              <a:rPr sz="14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Selectors </a:t>
            </a:r>
            <a:r>
              <a:rPr sz="14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sz="14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similar to </a:t>
            </a:r>
            <a:r>
              <a:rPr sz="14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CSS</a:t>
            </a:r>
            <a:r>
              <a:rPr sz="14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Selectors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Manipulate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Selected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17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Modify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the Style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Selected</a:t>
            </a:r>
            <a:r>
              <a:rPr sz="1700" spc="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Elements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Supports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Events</a:t>
            </a: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sz="1700" spc="-5" dirty="0">
                <a:solidFill>
                  <a:srgbClr val="E04000"/>
                </a:solidFill>
                <a:latin typeface="Tahoma" panose="020B0604030504040204"/>
                <a:cs typeface="Tahoma" panose="020B0604030504040204"/>
              </a:rPr>
              <a:t>Effects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00" spc="-3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00AF50"/>
                </a:solidFill>
                <a:latin typeface="Tahoma" panose="020B0604030504040204"/>
                <a:cs typeface="Tahoma" panose="020B0604030504040204"/>
              </a:rPr>
              <a:t>Animations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7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Supports </a:t>
            </a:r>
            <a:r>
              <a:rPr sz="17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JSON </a:t>
            </a:r>
            <a:r>
              <a:rPr sz="17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Parsing </a:t>
            </a:r>
            <a:r>
              <a:rPr sz="17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7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Ajax 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17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synchronous </a:t>
            </a:r>
            <a:r>
              <a:rPr sz="1700" spc="-1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Ja</a:t>
            </a:r>
            <a:r>
              <a:rPr sz="17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vaScript </a:t>
            </a:r>
            <a:r>
              <a:rPr sz="17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+</a:t>
            </a:r>
            <a:r>
              <a:rPr sz="1700" spc="10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17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ML)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137921"/>
            <a:ext cx="18180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jQuery</a:t>
            </a:r>
            <a:r>
              <a:rPr sz="2600" b="0" spc="-9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b="0" dirty="0">
                <a:solidFill>
                  <a:srgbClr val="5C5C5C"/>
                </a:solidFill>
                <a:latin typeface="Calibri" panose="020F0502020204030204"/>
                <a:cs typeface="Calibri" panose="020F0502020204030204"/>
              </a:rPr>
              <a:t>Basics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660442"/>
            <a:ext cx="5299710" cy="17545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575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Download the latest</a:t>
            </a:r>
            <a:r>
              <a:rPr sz="17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version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178435" marR="2712085" lvl="1" indent="-178435" algn="r">
              <a:lnSpc>
                <a:spcPct val="100000"/>
              </a:lnSpc>
              <a:spcBef>
                <a:spcPts val="415"/>
              </a:spcBef>
              <a:buFont typeface="Arial" panose="020B0604020202020204"/>
              <a:buChar char="•"/>
              <a:tabLst>
                <a:tab pos="178435" algn="l"/>
              </a:tabLst>
            </a:pPr>
            <a:r>
              <a:rPr sz="15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500" spc="-1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jquery.com</a:t>
            </a:r>
            <a:r>
              <a:rPr sz="1500" spc="-6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website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90500" marR="2760980" indent="-191135" algn="r">
              <a:lnSpc>
                <a:spcPct val="100000"/>
              </a:lnSpc>
              <a:spcBef>
                <a:spcPts val="400"/>
              </a:spcBef>
              <a:buSzPct val="79000"/>
              <a:buFont typeface="Wingdings" panose="05000000000000000000"/>
              <a:buChar char=""/>
              <a:tabLst>
                <a:tab pos="191135" algn="l"/>
              </a:tabLst>
            </a:pPr>
            <a:r>
              <a:rPr sz="17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Reference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it in </a:t>
            </a:r>
            <a:r>
              <a:rPr sz="17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HTML</a:t>
            </a:r>
            <a:r>
              <a:rPr sz="1700" spc="-4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file</a:t>
            </a:r>
            <a:endParaRPr sz="1700">
              <a:latin typeface="Tahoma" panose="020B0604030504040204"/>
              <a:cs typeface="Tahoma" panose="020B0604030504040204"/>
            </a:endParaRPr>
          </a:p>
          <a:p>
            <a:pPr marL="462280" lvl="1" indent="-178435">
              <a:lnSpc>
                <a:spcPct val="100000"/>
              </a:lnSpc>
              <a:spcBef>
                <a:spcPts val="415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5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Host </a:t>
            </a:r>
            <a:r>
              <a:rPr sz="15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it on </a:t>
            </a:r>
            <a:r>
              <a:rPr sz="15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your </a:t>
            </a:r>
            <a:r>
              <a:rPr sz="1500" spc="-2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sz="15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15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Use it </a:t>
            </a:r>
            <a:r>
              <a:rPr sz="15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with </a:t>
            </a:r>
            <a:r>
              <a:rPr sz="15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&lt;script&gt;</a:t>
            </a:r>
            <a:r>
              <a:rPr sz="1500" spc="2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tag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553720">
              <a:lnSpc>
                <a:spcPct val="100000"/>
              </a:lnSpc>
              <a:spcBef>
                <a:spcPts val="345"/>
              </a:spcBef>
            </a:pP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&lt;script</a:t>
            </a:r>
            <a:r>
              <a:rPr sz="1300" b="1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src="</a:t>
            </a:r>
            <a:r>
              <a:rPr sz="1300" b="1" spc="-10" dirty="0">
                <a:solidFill>
                  <a:srgbClr val="FF00FF"/>
                </a:solidFill>
                <a:latin typeface="Courier New" panose="02070309020205020404"/>
                <a:cs typeface="Courier New" panose="02070309020205020404"/>
              </a:rPr>
              <a:t>jquery-2.1.3.js</a:t>
            </a: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"&gt;&lt;/script&gt;</a:t>
            </a:r>
            <a:endParaRPr sz="1300">
              <a:latin typeface="Courier New" panose="02070309020205020404"/>
              <a:cs typeface="Courier New" panose="02070309020205020404"/>
            </a:endParaRPr>
          </a:p>
          <a:p>
            <a:pPr marL="462280" lvl="1" indent="-178435">
              <a:lnSpc>
                <a:spcPct val="100000"/>
              </a:lnSpc>
              <a:spcBef>
                <a:spcPts val="520"/>
              </a:spcBef>
              <a:buFont typeface="Arial" panose="020B0604020202020204"/>
              <a:buChar char="•"/>
              <a:tabLst>
                <a:tab pos="462280" algn="l"/>
              </a:tabLst>
            </a:pPr>
            <a:r>
              <a:rPr sz="15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Point </a:t>
            </a:r>
            <a:r>
              <a:rPr sz="15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 a Public </a:t>
            </a:r>
            <a:r>
              <a:rPr sz="1500" spc="-2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sz="15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15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Use it with </a:t>
            </a:r>
            <a:r>
              <a:rPr sz="15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&lt;script&gt;</a:t>
            </a:r>
            <a:r>
              <a:rPr sz="1500" spc="-16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tag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442717"/>
            <a:ext cx="3001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SzPct val="80000"/>
              <a:buFont typeface="Wingdings" panose="05000000000000000000"/>
              <a:buChar char=""/>
              <a:tabLst>
                <a:tab pos="191135" algn="l"/>
              </a:tabLst>
            </a:pPr>
            <a:r>
              <a:rPr sz="1500" b="1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Google CDN Server</a:t>
            </a:r>
            <a:r>
              <a:rPr sz="1500" b="1" spc="-5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(recommended)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196" y="2480817"/>
            <a:ext cx="2531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CDN – </a:t>
            </a:r>
            <a:r>
              <a:rPr sz="1200" b="1" spc="-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Content Delivery</a:t>
            </a:r>
            <a:r>
              <a:rPr sz="1200" b="1" spc="-50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5" dirty="0">
                <a:solidFill>
                  <a:srgbClr val="D7432E"/>
                </a:solidFill>
                <a:latin typeface="Tahoma" panose="020B0604030504040204"/>
                <a:cs typeface="Tahoma" panose="020B0604030504040204"/>
              </a:rPr>
              <a:t>Network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286" y="2657785"/>
            <a:ext cx="7708265" cy="21310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&lt;script</a:t>
            </a:r>
            <a:r>
              <a:rPr sz="13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src="</a:t>
            </a:r>
            <a:r>
              <a:rPr sz="1300" b="1" spc="-10" dirty="0">
                <a:solidFill>
                  <a:srgbClr val="009655"/>
                </a:solidFill>
                <a:latin typeface="Courier New" panose="02070309020205020404"/>
                <a:cs typeface="Courier New" panose="02070309020205020404"/>
                <a:hlinkClick r:id="rId1"/>
              </a:rPr>
              <a:t>http://ajax.googleapis.com/ajax/libs/jquery/2.1.3/jquery.min.js</a:t>
            </a: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1300">
              <a:latin typeface="Courier New" panose="02070309020205020404"/>
              <a:cs typeface="Courier New" panose="02070309020205020404"/>
            </a:endParaRPr>
          </a:p>
          <a:p>
            <a:pPr marL="461010" indent="-179070">
              <a:lnSpc>
                <a:spcPct val="100000"/>
              </a:lnSpc>
              <a:spcBef>
                <a:spcPts val="520"/>
              </a:spcBef>
              <a:buSzPct val="80000"/>
              <a:buFont typeface="Wingdings" panose="05000000000000000000"/>
              <a:buChar char=""/>
              <a:tabLst>
                <a:tab pos="461645" algn="l"/>
              </a:tabLst>
            </a:pPr>
            <a:r>
              <a:rPr sz="15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Microsoft </a:t>
            </a:r>
            <a:r>
              <a:rPr sz="15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CDN</a:t>
            </a:r>
            <a:r>
              <a:rPr sz="1500" spc="-3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&lt;script</a:t>
            </a:r>
            <a:r>
              <a:rPr sz="13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src="</a:t>
            </a:r>
            <a:r>
              <a:rPr sz="1300" b="1" spc="-10" dirty="0">
                <a:solidFill>
                  <a:srgbClr val="FF0066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http://ajax.aspnetcdn.com/ajax/jQuery/jquery-1.11.2.min.js</a:t>
            </a: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3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&lt;/script&gt;</a:t>
            </a:r>
            <a:endParaRPr sz="1300">
              <a:latin typeface="Courier New" panose="02070309020205020404"/>
              <a:cs typeface="Courier New" panose="02070309020205020404"/>
            </a:endParaRPr>
          </a:p>
          <a:p>
            <a:pPr marL="461010" indent="-179070">
              <a:lnSpc>
                <a:spcPct val="100000"/>
              </a:lnSpc>
              <a:spcBef>
                <a:spcPts val="520"/>
              </a:spcBef>
              <a:buSzPct val="80000"/>
              <a:buFont typeface="Wingdings" panose="05000000000000000000"/>
              <a:buChar char=""/>
              <a:tabLst>
                <a:tab pos="461645" algn="l"/>
              </a:tabLst>
            </a:pPr>
            <a:r>
              <a:rPr sz="1500" spc="-5" dirty="0">
                <a:solidFill>
                  <a:srgbClr val="5C9B1D"/>
                </a:solidFill>
                <a:latin typeface="Tahoma" panose="020B0604030504040204"/>
                <a:cs typeface="Tahoma" panose="020B0604030504040204"/>
              </a:rPr>
              <a:t>MaxCDN </a:t>
            </a:r>
            <a:r>
              <a:rPr sz="1500" dirty="0">
                <a:solidFill>
                  <a:srgbClr val="5C9B1D"/>
                </a:solidFill>
                <a:latin typeface="Tahoma" panose="020B0604030504040204"/>
                <a:cs typeface="Tahoma" panose="020B0604030504040204"/>
              </a:rPr>
              <a:t>CDN </a:t>
            </a:r>
            <a:r>
              <a:rPr sz="1500" spc="-5" dirty="0">
                <a:solidFill>
                  <a:srgbClr val="5C9B1D"/>
                </a:solidFill>
                <a:latin typeface="Tahoma" panose="020B0604030504040204"/>
                <a:cs typeface="Tahoma" panose="020B0604030504040204"/>
              </a:rPr>
              <a:t>Server </a:t>
            </a:r>
            <a:r>
              <a:rPr sz="11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(moved </a:t>
            </a:r>
            <a:r>
              <a:rPr sz="11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100" dirty="0">
                <a:solidFill>
                  <a:srgbClr val="5C9B1D"/>
                </a:solidFill>
                <a:latin typeface="Tahoma" panose="020B0604030504040204"/>
                <a:cs typeface="Tahoma" panose="020B0604030504040204"/>
              </a:rPr>
              <a:t>MediaTemple</a:t>
            </a:r>
            <a:r>
              <a:rPr sz="11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, before </a:t>
            </a:r>
            <a:r>
              <a:rPr sz="11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sz="1100" spc="-5" dirty="0">
                <a:solidFill>
                  <a:srgbClr val="5C9B1D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1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)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&lt;script</a:t>
            </a:r>
            <a:r>
              <a:rPr sz="1100" b="1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src="</a:t>
            </a:r>
            <a:r>
              <a:rPr sz="1100" b="1" spc="-5" dirty="0">
                <a:solidFill>
                  <a:srgbClr val="5C9B1D"/>
                </a:solidFill>
                <a:latin typeface="Courier New" panose="02070309020205020404"/>
                <a:cs typeface="Courier New" panose="02070309020205020404"/>
                <a:hlinkClick r:id="rId3"/>
              </a:rPr>
              <a:t>http://code.jquery.com/jquery-2.1.3.min.js</a:t>
            </a:r>
            <a:r>
              <a:rPr sz="11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"&gt;&lt;/script&gt;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190500" indent="-178435">
              <a:lnSpc>
                <a:spcPct val="100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191135" algn="l"/>
              </a:tabLst>
            </a:pPr>
            <a:r>
              <a:rPr sz="15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Do not put the </a:t>
            </a:r>
            <a:r>
              <a:rPr sz="1500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jQuery </a:t>
            </a:r>
            <a:r>
              <a:rPr sz="15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code </a:t>
            </a:r>
            <a:r>
              <a:rPr sz="15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in the &lt;script&gt; tag </a:t>
            </a:r>
            <a:r>
              <a:rPr sz="15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that </a:t>
            </a:r>
            <a:r>
              <a:rPr sz="150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loads </a:t>
            </a:r>
            <a:r>
              <a:rPr sz="15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jQuery</a:t>
            </a:r>
            <a:r>
              <a:rPr sz="1500" spc="-9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library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255" y="4572000"/>
            <a:ext cx="428244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57935" y="803275"/>
            <a:ext cx="4989830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altLang="en-US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en-IN" altLang="en-US" sz="7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IN" altLang="en-US" sz="7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45059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Calibri" panose="020F0502020204030204"/>
                <a:cs typeface="Calibri" panose="020F0502020204030204"/>
              </a:rPr>
              <a:t>Importance </a:t>
            </a:r>
            <a:r>
              <a:rPr sz="2600" b="0" dirty="0">
                <a:latin typeface="Calibri" panose="020F0502020204030204"/>
                <a:cs typeface="Calibri" panose="020F0502020204030204"/>
              </a:rPr>
              <a:t>of </a:t>
            </a:r>
            <a:r>
              <a:rPr sz="2600" b="0" spc="-35" dirty="0">
                <a:latin typeface="Calibri" panose="020F0502020204030204"/>
                <a:cs typeface="Calibri" panose="020F0502020204030204"/>
              </a:rPr>
              <a:t>Web</a:t>
            </a:r>
            <a:r>
              <a:rPr sz="26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latin typeface="Calibri" panose="020F0502020204030204"/>
                <a:cs typeface="Calibri" panose="020F0502020204030204"/>
              </a:rPr>
              <a:t>Development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957" y="768747"/>
            <a:ext cx="6324600" cy="39401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Internet is</a:t>
            </a:r>
            <a:r>
              <a:rPr sz="2000" spc="-2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ubiquitous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Accessible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through mobile and</a:t>
            </a:r>
            <a:r>
              <a:rPr sz="1600" spc="4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desktop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Customers/users need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to find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you/your</a:t>
            </a:r>
            <a:r>
              <a:rPr sz="1600" spc="114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business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Builds trust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your organization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and improves your</a:t>
            </a:r>
            <a:r>
              <a:rPr sz="1600" spc="15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reputation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Your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website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your first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round-the-clock sales</a:t>
            </a:r>
            <a:r>
              <a:rPr sz="1600" spc="1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person!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000" spc="-2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Website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1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Creates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first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impression of your</a:t>
            </a:r>
            <a:r>
              <a:rPr sz="16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business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Create it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to suit the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needs of your target</a:t>
            </a:r>
            <a:r>
              <a:rPr sz="1600" spc="100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audience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Reflects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your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expertise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and</a:t>
            </a:r>
            <a:r>
              <a:rPr sz="16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reputation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Can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bring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business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from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any part of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the</a:t>
            </a:r>
            <a:r>
              <a:rPr sz="16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world!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Call to Action –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Encourage the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users to give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you</a:t>
            </a:r>
            <a:r>
              <a:rPr sz="1600" spc="10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business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You need Web </a:t>
            </a: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Development skills </a:t>
            </a: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spc="-8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Website!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6685"/>
            <a:ext cx="7772400" cy="307340"/>
          </a:xfrm>
        </p:spPr>
        <p:txBody>
          <a:bodyPr/>
          <a:p>
            <a:r>
              <a:rPr lang="en-IN" altLang="en-US"/>
              <a:t>Things that can be done with Web Development.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535" y="1099185"/>
            <a:ext cx="6400800" cy="2769870"/>
          </a:xfrm>
        </p:spPr>
        <p:txBody>
          <a:bodyPr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/>
              <a:t>Establishing payment gateways-(razorpay)</a:t>
            </a:r>
            <a:endParaRPr lang="en-I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/>
              <a:t>Providing UI to a database</a:t>
            </a:r>
            <a:endParaRPr lang="en-I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/>
              <a:t>We can use differentAPIs</a:t>
            </a:r>
            <a:endParaRPr lang="en-IN" altLang="en-US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http://www.csszengarden.com</a:t>
            </a:r>
            <a:endParaRPr lang="en-US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https://getbootstrap.com/docs/4.3/getting-started/introduction/</a:t>
            </a:r>
            <a:endParaRPr lang="en-US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https://unsplash.com/wallpapers/desktop</a:t>
            </a:r>
            <a:endParaRPr lang="en-US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https://www.flipkart.com/</a:t>
            </a:r>
            <a:endParaRPr lang="en-US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/>
              <a:t>Enable chatting 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58464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63040" algn="l"/>
              </a:tabLst>
            </a:pPr>
            <a:r>
              <a:rPr sz="2600" b="0" spc="-15" dirty="0">
                <a:latin typeface="Calibri" panose="020F0502020204030204"/>
                <a:cs typeface="Calibri" panose="020F0502020204030204"/>
              </a:rPr>
              <a:t>Front</a:t>
            </a:r>
            <a:r>
              <a:rPr sz="2600"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latin typeface="Calibri" panose="020F0502020204030204"/>
                <a:cs typeface="Calibri" panose="020F0502020204030204"/>
              </a:rPr>
              <a:t>End	</a:t>
            </a:r>
            <a:r>
              <a:rPr sz="2600" b="0" dirty="0">
                <a:latin typeface="Calibri" panose="020F0502020204030204"/>
                <a:cs typeface="Calibri" panose="020F0502020204030204"/>
              </a:rPr>
              <a:t>and Back </a:t>
            </a:r>
            <a:r>
              <a:rPr sz="2600" b="0" spc="-5" dirty="0">
                <a:latin typeface="Calibri" panose="020F0502020204030204"/>
                <a:cs typeface="Calibri" panose="020F0502020204030204"/>
              </a:rPr>
              <a:t>End </a:t>
            </a:r>
            <a:r>
              <a:rPr sz="2600" b="0" spc="-35" dirty="0">
                <a:latin typeface="Calibri" panose="020F0502020204030204"/>
                <a:cs typeface="Calibri" panose="020F0502020204030204"/>
              </a:rPr>
              <a:t>Web</a:t>
            </a:r>
            <a:r>
              <a:rPr sz="2600" b="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5" dirty="0">
                <a:latin typeface="Calibri" panose="020F0502020204030204"/>
                <a:cs typeface="Calibri" panose="020F0502020204030204"/>
              </a:rPr>
              <a:t>Development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957" y="768747"/>
            <a:ext cx="7514590" cy="3632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Front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End Web</a:t>
            </a:r>
            <a:r>
              <a:rPr sz="2000" spc="-5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Development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Defined components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160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page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1600" spc="8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HTML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Make them look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pleasing with</a:t>
            </a:r>
            <a:r>
              <a:rPr sz="1600" spc="8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CSS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Enable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interactivity with</a:t>
            </a:r>
            <a:r>
              <a:rPr sz="1600" spc="5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JavaScript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Enhance productivity with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use of</a:t>
            </a:r>
            <a:r>
              <a:rPr sz="1600" spc="7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frameworks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Back End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2000" spc="-5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Development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1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Create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the </a:t>
            </a:r>
            <a:r>
              <a:rPr sz="1600" dirty="0">
                <a:latin typeface="Tahoma" panose="020B0604030504040204"/>
                <a:cs typeface="Tahoma" panose="020B0604030504040204"/>
              </a:rPr>
              <a:t>page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components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and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content dynamically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on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the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web</a:t>
            </a:r>
            <a:r>
              <a:rPr sz="1600" spc="17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server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Send the HTML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+ CSS + JavaScript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to web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browser (used </a:t>
            </a:r>
            <a:r>
              <a:rPr sz="1600" dirty="0">
                <a:latin typeface="Tahoma" panose="020B0604030504040204"/>
                <a:cs typeface="Tahoma" panose="020B0604030504040204"/>
              </a:rPr>
              <a:t>by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 human</a:t>
            </a:r>
            <a:r>
              <a:rPr sz="1600" spc="130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user)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Generate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pages </a:t>
            </a:r>
            <a:r>
              <a:rPr sz="1600" dirty="0">
                <a:latin typeface="Tahoma" panose="020B0604030504040204"/>
                <a:cs typeface="Tahoma" panose="020B0604030504040204"/>
              </a:rPr>
              <a:t>by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programming in Java, JavaScript,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PHP, Perl, Python,</a:t>
            </a:r>
            <a:r>
              <a:rPr sz="1600" spc="190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Ruby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Aim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to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achieve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fast response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times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to end</a:t>
            </a:r>
            <a:r>
              <a:rPr sz="1600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users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Front End </a:t>
            </a: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Web </a:t>
            </a: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Development </a:t>
            </a: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the focus </a:t>
            </a:r>
            <a:r>
              <a:rPr sz="200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2000" spc="-6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webinar!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55467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Calibri" panose="020F0502020204030204"/>
                <a:cs typeface="Calibri" panose="020F0502020204030204"/>
              </a:rPr>
              <a:t>HTML, CSS, and </a:t>
            </a:r>
            <a:r>
              <a:rPr sz="2600" b="0" spc="-10" dirty="0">
                <a:latin typeface="Calibri" panose="020F0502020204030204"/>
                <a:cs typeface="Calibri" panose="020F0502020204030204"/>
              </a:rPr>
              <a:t>JavaScript </a:t>
            </a:r>
            <a:r>
              <a:rPr sz="2600" b="0" dirty="0">
                <a:latin typeface="Calibri" panose="020F0502020204030204"/>
                <a:cs typeface="Calibri" panose="020F0502020204030204"/>
              </a:rPr>
              <a:t>– An</a:t>
            </a:r>
            <a:r>
              <a:rPr sz="2600" b="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dirty="0">
                <a:latin typeface="Calibri" panose="020F0502020204030204"/>
                <a:cs typeface="Calibri" panose="020F0502020204030204"/>
              </a:rPr>
              <a:t>Overview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957" y="768747"/>
            <a:ext cx="3500120" cy="35109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HTML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yper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ext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arkup</a:t>
            </a:r>
            <a:r>
              <a:rPr sz="16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anguage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Structure 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of</a:t>
            </a:r>
            <a:r>
              <a:rPr sz="16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Page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5100" indent="-152400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JavaScript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Interactivity with</a:t>
            </a:r>
            <a:r>
              <a:rPr sz="16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User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latin typeface="Tahoma" panose="020B0604030504040204"/>
                <a:cs typeface="Tahoma" panose="020B0604030504040204"/>
              </a:rPr>
              <a:t>Dynamic Updates in a Web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 Page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5100" indent="-152400">
              <a:lnSpc>
                <a:spcPct val="100000"/>
              </a:lnSpc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CSS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ascading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600" spc="-10" dirty="0">
                <a:latin typeface="Tahoma" panose="020B0604030504040204"/>
                <a:cs typeface="Tahoma" panose="020B0604030504040204"/>
              </a:rPr>
              <a:t>tyle</a:t>
            </a:r>
            <a:r>
              <a:rPr sz="16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600" spc="-5" dirty="0">
                <a:latin typeface="Tahoma" panose="020B0604030504040204"/>
                <a:cs typeface="Tahoma" panose="020B0604030504040204"/>
              </a:rPr>
              <a:t>heets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latin typeface="Tahoma" panose="020B0604030504040204"/>
                <a:cs typeface="Tahoma" panose="020B0604030504040204"/>
              </a:rPr>
              <a:t>Presentation/Styling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2335" y="781812"/>
            <a:ext cx="630936" cy="12420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2788" y="1917192"/>
            <a:ext cx="643127" cy="153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4511" y="2973323"/>
            <a:ext cx="518159" cy="150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29362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Calibri" panose="020F0502020204030204"/>
                <a:cs typeface="Calibri" panose="020F0502020204030204"/>
              </a:rPr>
              <a:t>A </a:t>
            </a:r>
            <a:r>
              <a:rPr sz="2600" b="0" spc="-5" dirty="0">
                <a:latin typeface="Calibri" panose="020F0502020204030204"/>
                <a:cs typeface="Calibri" panose="020F0502020204030204"/>
              </a:rPr>
              <a:t>Simple HTML5</a:t>
            </a:r>
            <a:r>
              <a:rPr sz="2600" b="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25" dirty="0">
                <a:latin typeface="Calibri" panose="020F0502020204030204"/>
                <a:cs typeface="Calibri" panose="020F0502020204030204"/>
              </a:rPr>
              <a:t>Page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80" y="613218"/>
            <a:ext cx="5275580" cy="31623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200" spc="-10" dirty="0">
                <a:solidFill>
                  <a:srgbClr val="006FC0"/>
                </a:solidFill>
                <a:latin typeface="Tahoma" panose="020B0604030504040204"/>
                <a:cs typeface="Tahoma" panose="020B0604030504040204"/>
              </a:rPr>
              <a:t>Save the following code </a:t>
            </a:r>
            <a:r>
              <a:rPr sz="2200" spc="-5" dirty="0">
                <a:solidFill>
                  <a:srgbClr val="006FC0"/>
                </a:solidFill>
                <a:latin typeface="Tahoma" panose="020B0604030504040204"/>
                <a:cs typeface="Tahoma" panose="020B0604030504040204"/>
              </a:rPr>
              <a:t>in a </a:t>
            </a:r>
            <a:r>
              <a:rPr sz="2200" spc="-10" dirty="0">
                <a:solidFill>
                  <a:srgbClr val="006FC0"/>
                </a:solidFill>
                <a:latin typeface="Tahoma" panose="020B0604030504040204"/>
                <a:cs typeface="Tahoma" panose="020B0604030504040204"/>
              </a:rPr>
              <a:t>test.html</a:t>
            </a:r>
            <a:r>
              <a:rPr sz="2200" spc="150" dirty="0">
                <a:solidFill>
                  <a:srgbClr val="006FC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Tahoma" panose="020B0604030504040204"/>
                <a:cs typeface="Tahoma" panose="020B0604030504040204"/>
              </a:rPr>
              <a:t>file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&lt;!DOCTYPE</a:t>
            </a:r>
            <a:r>
              <a:rPr sz="1400" spc="-2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html&gt;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html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head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0132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</a:t>
            </a:r>
            <a:r>
              <a:rPr sz="1400" b="1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title</a:t>
            </a:r>
            <a:r>
              <a:rPr sz="14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This </a:t>
            </a:r>
            <a:r>
              <a:rPr sz="1400" dirty="0">
                <a:latin typeface="Tahoma" panose="020B0604030504040204"/>
                <a:cs typeface="Tahoma" panose="020B0604030504040204"/>
              </a:rPr>
              <a:t>is a </a:t>
            </a:r>
            <a:r>
              <a:rPr lang="en-IN" sz="1400" dirty="0">
                <a:latin typeface="Tahoma" panose="020B0604030504040204"/>
                <a:cs typeface="Tahoma" panose="020B0604030504040204"/>
              </a:rPr>
              <a:t>Iosd </a:t>
            </a:r>
            <a:r>
              <a:rPr sz="1400" dirty="0">
                <a:latin typeface="Tahoma" panose="020B0604030504040204"/>
                <a:cs typeface="Tahoma" panose="020B0604030504040204"/>
              </a:rPr>
              <a:t>C</a:t>
            </a:r>
            <a:r>
              <a:rPr lang="en-IN" sz="1400" dirty="0">
                <a:latin typeface="Tahoma" panose="020B0604030504040204"/>
                <a:cs typeface="Tahoma" panose="020B0604030504040204"/>
              </a:rPr>
              <a:t>lass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&lt;/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title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&lt;/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head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body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401320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r>
              <a:rPr sz="1400" dirty="0">
                <a:latin typeface="Tahoma" panose="020B0604030504040204"/>
                <a:cs typeface="Tahoma" panose="020B0604030504040204"/>
              </a:rPr>
              <a:t>Welcome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to HTML5, CSS3 and</a:t>
            </a:r>
            <a:r>
              <a:rPr sz="14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1400" spc="-5" dirty="0">
                <a:latin typeface="Tahoma" panose="020B0604030504040204"/>
                <a:cs typeface="Tahoma" panose="020B0604030504040204"/>
              </a:rPr>
              <a:t>JavaScript!</a:t>
            </a:r>
            <a:r>
              <a:rPr sz="14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&lt;/</a:t>
            </a:r>
            <a:r>
              <a:rPr sz="1400" b="1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400" spc="-5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&lt;/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body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&lt;/</a:t>
            </a:r>
            <a:r>
              <a:rPr sz="1400" b="1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html</a:t>
            </a:r>
            <a:r>
              <a:rPr sz="1400" dirty="0">
                <a:solidFill>
                  <a:srgbClr val="FF00FF"/>
                </a:solidFill>
                <a:latin typeface="Tahoma" panose="020B0604030504040204"/>
                <a:cs typeface="Tahoma" panose="020B0604030504040204"/>
              </a:rPr>
              <a:t>&gt;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25488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Calibri" panose="020F0502020204030204"/>
                <a:cs typeface="Calibri" panose="020F0502020204030204"/>
              </a:rPr>
              <a:t>Hosting </a:t>
            </a:r>
            <a:r>
              <a:rPr sz="2600" b="0" dirty="0">
                <a:latin typeface="Calibri" panose="020F0502020204030204"/>
                <a:cs typeface="Calibri" panose="020F0502020204030204"/>
              </a:rPr>
              <a:t>a </a:t>
            </a:r>
            <a:r>
              <a:rPr sz="2600" b="0" spc="-30" dirty="0">
                <a:latin typeface="Calibri" panose="020F0502020204030204"/>
                <a:cs typeface="Calibri" panose="020F0502020204030204"/>
              </a:rPr>
              <a:t>Web</a:t>
            </a:r>
            <a:r>
              <a:rPr sz="2600" b="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10" dirty="0">
                <a:latin typeface="Calibri" panose="020F0502020204030204"/>
                <a:cs typeface="Calibri" panose="020F0502020204030204"/>
              </a:rPr>
              <a:t>Site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957" y="768747"/>
            <a:ext cx="8043545" cy="36328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A Web</a:t>
            </a:r>
            <a:r>
              <a:rPr sz="2000" spc="-4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Site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Serves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one or more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HTML</a:t>
            </a:r>
            <a:r>
              <a:rPr sz="1600" spc="4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Pages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019175" lvl="2" indent="-13081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810" algn="l"/>
              </a:tabLst>
            </a:pP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Default Page: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index.html,</a:t>
            </a:r>
            <a:r>
              <a:rPr sz="1600" spc="6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index.php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Served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/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Hosted </a:t>
            </a:r>
            <a:r>
              <a:rPr sz="200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by a Web</a:t>
            </a:r>
            <a:r>
              <a:rPr sz="2000" spc="-9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1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HTTP Web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019175" lvl="2" indent="-13081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810" algn="l"/>
              </a:tabLst>
            </a:pPr>
            <a:r>
              <a:rPr sz="16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httpd, </a:t>
            </a:r>
            <a:r>
              <a:rPr sz="16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apache2, Ngnix, inetmgr.exe - </a:t>
            </a:r>
            <a:r>
              <a:rPr sz="16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Internet </a:t>
            </a:r>
            <a:r>
              <a:rPr sz="16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Information </a:t>
            </a:r>
            <a:r>
              <a:rPr sz="16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1600" spc="204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(Microsoft’s)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Web Application</a:t>
            </a:r>
            <a:r>
              <a:rPr sz="1600" spc="2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019175" lvl="2" indent="-13081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810" algn="l"/>
              </a:tabLst>
            </a:pPr>
            <a:r>
              <a:rPr sz="16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Apache Tomcat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(Open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Source), </a:t>
            </a:r>
            <a:r>
              <a:rPr sz="1600" spc="-1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IBM </a:t>
            </a:r>
            <a:r>
              <a:rPr sz="1600" spc="-5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WebSphere</a:t>
            </a:r>
            <a:r>
              <a:rPr sz="1600" spc="80" dirty="0">
                <a:solidFill>
                  <a:srgbClr val="FF00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(Licensed)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595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0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Technologies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HTML,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HTTP, TCP/IP</a:t>
            </a:r>
            <a:r>
              <a:rPr sz="1600" spc="6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Protocols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566420" algn="l"/>
              </a:tabLst>
            </a:pP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Operating </a:t>
            </a:r>
            <a:r>
              <a:rPr sz="1600" spc="-10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Systems: Linux,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Windows,</a:t>
            </a:r>
            <a:r>
              <a:rPr sz="1600" spc="7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Tahoma" panose="020B0604030504040204"/>
                <a:cs typeface="Tahoma" panose="020B0604030504040204"/>
              </a:rPr>
              <a:t>MacOS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23" y="157429"/>
            <a:ext cx="15271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Calibri" panose="020F0502020204030204"/>
                <a:cs typeface="Calibri" panose="020F0502020204030204"/>
              </a:rPr>
              <a:t>HTML</a:t>
            </a:r>
            <a:r>
              <a:rPr sz="2600" b="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0" spc="-25" dirty="0">
                <a:latin typeface="Calibri" panose="020F0502020204030204"/>
                <a:cs typeface="Calibri" panose="020F0502020204030204"/>
              </a:rPr>
              <a:t>Page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641200"/>
            <a:ext cx="6468110" cy="3771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2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HTML (Web) </a:t>
            </a:r>
            <a:r>
              <a:rPr sz="22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Page </a:t>
            </a:r>
            <a:r>
              <a:rPr sz="22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200" spc="2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Document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1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800" dirty="0">
                <a:latin typeface="Tahoma" panose="020B0604030504040204"/>
                <a:cs typeface="Tahoma" panose="020B0604030504040204"/>
              </a:rPr>
              <a:t>User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Interface </a:t>
            </a:r>
            <a:r>
              <a:rPr sz="1800" dirty="0">
                <a:latin typeface="Tahoma" panose="020B0604030504040204"/>
                <a:cs typeface="Tahoma" panose="020B0604030504040204"/>
              </a:rPr>
              <a:t>for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the </a:t>
            </a:r>
            <a:r>
              <a:rPr sz="1800" dirty="0">
                <a:latin typeface="Tahoma" panose="020B0604030504040204"/>
                <a:cs typeface="Tahoma" panose="020B0604030504040204"/>
              </a:rPr>
              <a:t>Web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(site </a:t>
            </a:r>
            <a:r>
              <a:rPr sz="1800" dirty="0">
                <a:latin typeface="Tahoma" panose="020B0604030504040204"/>
                <a:cs typeface="Tahoma" panose="020B0604030504040204"/>
              </a:rPr>
              <a:t>or</a:t>
            </a:r>
            <a:r>
              <a:rPr sz="18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application)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0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800" dirty="0">
                <a:latin typeface="Tahoma" panose="020B0604030504040204"/>
                <a:cs typeface="Tahoma" panose="020B0604030504040204"/>
              </a:rPr>
              <a:t>A plain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text file </a:t>
            </a:r>
            <a:r>
              <a:rPr sz="1800" dirty="0">
                <a:latin typeface="Tahoma" panose="020B0604030504040204"/>
                <a:cs typeface="Tahoma" panose="020B0604030504040204"/>
              </a:rPr>
              <a:t>– human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readable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800" dirty="0">
                <a:latin typeface="Tahoma" panose="020B0604030504040204"/>
                <a:cs typeface="Tahoma" panose="020B0604030504040204"/>
              </a:rPr>
              <a:t>Transported on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HTTP </a:t>
            </a:r>
            <a:r>
              <a:rPr sz="1800" dirty="0">
                <a:latin typeface="Tahoma" panose="020B0604030504040204"/>
                <a:cs typeface="Tahoma" panose="020B0604030504040204"/>
              </a:rPr>
              <a:t>-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yper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ext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ransfer</a:t>
            </a:r>
            <a:r>
              <a:rPr sz="1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rotocol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65100" indent="-152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 panose="05000000000000000000"/>
              <a:buChar char=""/>
              <a:tabLst>
                <a:tab pos="165100" algn="l"/>
              </a:tabLst>
            </a:pPr>
            <a:r>
              <a:rPr sz="2200" spc="-10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Page </a:t>
            </a:r>
            <a:r>
              <a:rPr sz="2200" spc="-5" dirty="0">
                <a:solidFill>
                  <a:srgbClr val="1269EB"/>
                </a:solidFill>
                <a:latin typeface="Tahoma" panose="020B0604030504040204"/>
                <a:cs typeface="Tahoma" panose="020B0604030504040204"/>
              </a:rPr>
              <a:t>Types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50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800" spc="-5" dirty="0">
                <a:latin typeface="Tahoma" panose="020B0604030504040204"/>
                <a:cs typeface="Tahoma" panose="020B0604030504040204"/>
              </a:rPr>
              <a:t>Static </a:t>
            </a:r>
            <a:r>
              <a:rPr sz="1800" dirty="0">
                <a:latin typeface="Tahoma" panose="020B0604030504040204"/>
                <a:cs typeface="Tahoma" panose="020B0604030504040204"/>
              </a:rPr>
              <a:t>–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ready-made </a:t>
            </a:r>
            <a:r>
              <a:rPr sz="1800" dirty="0">
                <a:latin typeface="Tahoma" panose="020B0604030504040204"/>
                <a:cs typeface="Tahoma" panose="020B0604030504040204"/>
              </a:rPr>
              <a:t>pages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with fixed </a:t>
            </a:r>
            <a:r>
              <a:rPr sz="1800" dirty="0">
                <a:latin typeface="Tahoma" panose="020B0604030504040204"/>
                <a:cs typeface="Tahoma" panose="020B0604030504040204"/>
              </a:rPr>
              <a:t>page</a:t>
            </a:r>
            <a:r>
              <a:rPr sz="1800" spc="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content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018540" lvl="2" indent="-13081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175" algn="l"/>
              </a:tabLst>
            </a:pP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File Extension: </a:t>
            </a:r>
            <a:r>
              <a:rPr sz="1600" spc="-10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.html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600" spc="6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.htm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565785" lvl="1" indent="-134620">
              <a:lnSpc>
                <a:spcPct val="10000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566420" algn="l"/>
              </a:tabLst>
            </a:pPr>
            <a:r>
              <a:rPr sz="1800" dirty="0">
                <a:latin typeface="Tahoma" panose="020B0604030504040204"/>
                <a:cs typeface="Tahoma" panose="020B0604030504040204"/>
              </a:rPr>
              <a:t>Dynamic – generated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on the fly </a:t>
            </a:r>
            <a:r>
              <a:rPr sz="1800" spc="-10" dirty="0">
                <a:latin typeface="Tahoma" panose="020B0604030504040204"/>
                <a:cs typeface="Tahoma" panose="020B0604030504040204"/>
              </a:rPr>
              <a:t>with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varying </a:t>
            </a:r>
            <a:r>
              <a:rPr sz="1800" dirty="0">
                <a:latin typeface="Tahoma" panose="020B0604030504040204"/>
                <a:cs typeface="Tahoma" panose="020B0604030504040204"/>
              </a:rPr>
              <a:t>page</a:t>
            </a:r>
            <a:r>
              <a:rPr sz="18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content</a:t>
            </a:r>
            <a:endParaRPr sz="1800">
              <a:latin typeface="Tahoma" panose="020B0604030504040204"/>
              <a:cs typeface="Tahoma" panose="020B0604030504040204"/>
            </a:endParaRPr>
          </a:p>
          <a:p>
            <a:pPr marL="1018540" lvl="2" indent="-13081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175" algn="l"/>
              </a:tabLst>
            </a:pP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Generated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Web</a:t>
            </a:r>
            <a:r>
              <a:rPr sz="1600" spc="1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Server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018540" lvl="2" indent="-13081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175" algn="l"/>
              </a:tabLst>
            </a:pP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Interspersed with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JavaScript,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PHP, JSP,</a:t>
            </a:r>
            <a:r>
              <a:rPr sz="1600" spc="8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ASP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018540" lvl="2" indent="-13081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SzPct val="72000"/>
              <a:buFont typeface="Wingdings" panose="05000000000000000000"/>
              <a:buChar char=""/>
              <a:tabLst>
                <a:tab pos="1019175" algn="l"/>
              </a:tabLst>
            </a:pP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File Extensions: .js,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.php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sz="1600" spc="-1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.jsp, </a:t>
            </a:r>
            <a:r>
              <a:rPr sz="1600" spc="-5" dirty="0">
                <a:solidFill>
                  <a:srgbClr val="0000FF"/>
                </a:solidFill>
                <a:latin typeface="Tahoma" panose="020B0604030504040204"/>
                <a:cs typeface="Tahoma" panose="020B0604030504040204"/>
              </a:rPr>
              <a:t>.asp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600" spc="140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" dirty="0">
                <a:solidFill>
                  <a:srgbClr val="009655"/>
                </a:solidFill>
                <a:latin typeface="Tahoma" panose="020B0604030504040204"/>
                <a:cs typeface="Tahoma" panose="020B0604030504040204"/>
              </a:rPr>
              <a:t>.aspx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8896</Words>
  <Application>WPS Presentation</Application>
  <PresentationFormat>On-screen Show (4:3)</PresentationFormat>
  <Paragraphs>313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Castellar</vt:lpstr>
      <vt:lpstr>Tahoma</vt:lpstr>
      <vt:lpstr>Calibri</vt:lpstr>
      <vt:lpstr>Times New Roman</vt:lpstr>
      <vt:lpstr>Symbol</vt:lpstr>
      <vt:lpstr>Wingdings</vt:lpstr>
      <vt:lpstr>Arial</vt:lpstr>
      <vt:lpstr>Wingdings</vt:lpstr>
      <vt:lpstr>Lucida Handwriting</vt:lpstr>
      <vt:lpstr>Segoe Print</vt:lpstr>
      <vt:lpstr>Microsoft YaHei</vt:lpstr>
      <vt:lpstr>Arial Unicode MS</vt:lpstr>
      <vt:lpstr>Courier New</vt:lpstr>
      <vt:lpstr>Office Theme</vt:lpstr>
      <vt:lpstr>With</vt:lpstr>
      <vt:lpstr>Objectives</vt:lpstr>
      <vt:lpstr>Importance of Web Development</vt:lpstr>
      <vt:lpstr>Things that can be done with Web Development.</vt:lpstr>
      <vt:lpstr>Front End	and Back End Web Development</vt:lpstr>
      <vt:lpstr>HTML, CSS, and JavaScript – An Overview</vt:lpstr>
      <vt:lpstr>A Simple HTML5 Page</vt:lpstr>
      <vt:lpstr>Hosting a Web Site</vt:lpstr>
      <vt:lpstr>HTML Page</vt:lpstr>
      <vt:lpstr>CSS - Introduction</vt:lpstr>
      <vt:lpstr>CSS Syntax (Contd./-)</vt:lpstr>
      <vt:lpstr>CSS Syntax (Contd./-)</vt:lpstr>
      <vt:lpstr>New CSS3 Selectors</vt:lpstr>
      <vt:lpstr>CSS3 – 2D Transforms</vt:lpstr>
      <vt:lpstr>CSS3 – 2D Transforms (Contd./-)</vt:lpstr>
      <vt:lpstr>CSS3 Transitions</vt:lpstr>
      <vt:lpstr>JavaScript – An Introduction</vt:lpstr>
      <vt:lpstr>Document Object Model (DOM)	(Contd./-)</vt:lpstr>
      <vt:lpstr>HTML DOM Methods</vt:lpstr>
      <vt:lpstr>jQuery - Introduction</vt:lpstr>
      <vt:lpstr>jQuery - Introduction</vt:lpstr>
      <vt:lpstr>jQuery Basics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With</dc:title>
  <dc:creator>Komala</dc:creator>
  <cp:lastModifiedBy>himan</cp:lastModifiedBy>
  <cp:revision>6</cp:revision>
  <dcterms:created xsi:type="dcterms:W3CDTF">2019-10-09T13:32:00Z</dcterms:created>
  <dcterms:modified xsi:type="dcterms:W3CDTF">2019-10-16T08:28:00Z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2019-10-09T00:00:00Z</vt:filetime>
  </property>
  <property fmtid="{D5CDD505-2E9C-101B-9397-08002B2CF9AE}" pid="5" name="KSOProductBuildVer">
    <vt:lpwstr>1033-11.2.0.8991</vt:lpwstr>
  </property>
</Properties>
</file>