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78" r:id="rId7"/>
    <p:sldId id="258" r:id="rId8"/>
    <p:sldId id="286" r:id="rId9"/>
    <p:sldId id="282" r:id="rId10"/>
    <p:sldId id="289" r:id="rId11"/>
    <p:sldId id="292" r:id="rId12"/>
    <p:sldId id="290" r:id="rId13"/>
    <p:sldId id="291" r:id="rId14"/>
    <p:sldId id="293" r:id="rId15"/>
    <p:sldId id="296" r:id="rId16"/>
    <p:sldId id="300" r:id="rId17"/>
    <p:sldId id="297" r:id="rId18"/>
    <p:sldId id="299" r:id="rId19"/>
    <p:sldId id="301" r:id="rId20"/>
    <p:sldId id="302" r:id="rId21"/>
    <p:sldId id="303" r:id="rId22"/>
    <p:sldId id="304" r:id="rId23"/>
    <p:sldId id="305" r:id="rId24"/>
    <p:sldId id="306" r:id="rId25"/>
    <p:sldId id="287" r:id="rId26"/>
    <p:sldId id="294" r:id="rId27"/>
    <p:sldId id="288" r:id="rId28"/>
    <p:sldId id="295" r:id="rId29"/>
    <p:sldId id="307"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7" autoAdjust="0"/>
    <p:restoredTop sz="90655" autoAdjust="0"/>
  </p:normalViewPr>
  <p:slideViewPr>
    <p:cSldViewPr snapToGrid="0">
      <p:cViewPr varScale="1">
        <p:scale>
          <a:sx n="80" d="100"/>
          <a:sy n="80" d="100"/>
        </p:scale>
        <p:origin x="600" y="6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A89F1-6F22-4E16-87D2-C346E6691110}"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36088F66-4909-4809-A5A8-7C4C7B113608}">
      <dgm:prSet/>
      <dgm:spPr/>
      <dgm:t>
        <a:bodyPr/>
        <a:lstStyle/>
        <a:p>
          <a:pPr>
            <a:defRPr cap="all"/>
          </a:pPr>
          <a:r>
            <a:rPr lang="en-US"/>
            <a:t>INTRODUCTION</a:t>
          </a:r>
        </a:p>
      </dgm:t>
    </dgm:pt>
    <dgm:pt modelId="{E8D8A97D-357C-420E-8791-82B0F246CD12}" type="parTrans" cxnId="{A9155470-D324-4E76-AABD-509F6A3410CF}">
      <dgm:prSet/>
      <dgm:spPr/>
      <dgm:t>
        <a:bodyPr/>
        <a:lstStyle/>
        <a:p>
          <a:endParaRPr lang="en-US"/>
        </a:p>
      </dgm:t>
    </dgm:pt>
    <dgm:pt modelId="{E1995A5A-F062-43C6-9727-7D0240CA1C00}" type="sibTrans" cxnId="{A9155470-D324-4E76-AABD-509F6A3410CF}">
      <dgm:prSet/>
      <dgm:spPr/>
      <dgm:t>
        <a:bodyPr/>
        <a:lstStyle/>
        <a:p>
          <a:endParaRPr lang="en-US"/>
        </a:p>
      </dgm:t>
    </dgm:pt>
    <dgm:pt modelId="{E60807FF-5B19-4EE4-B72C-98DC45193EA7}">
      <dgm:prSet/>
      <dgm:spPr/>
      <dgm:t>
        <a:bodyPr/>
        <a:lstStyle/>
        <a:p>
          <a:pPr>
            <a:defRPr cap="all"/>
          </a:pPr>
          <a:r>
            <a:rPr lang="en-US"/>
            <a:t>MODEL </a:t>
          </a:r>
        </a:p>
      </dgm:t>
    </dgm:pt>
    <dgm:pt modelId="{C1DB5546-B732-49F4-A38B-892639A25B30}" type="parTrans" cxnId="{BCE4AD77-1CFD-4057-9186-669715B6F29C}">
      <dgm:prSet/>
      <dgm:spPr/>
      <dgm:t>
        <a:bodyPr/>
        <a:lstStyle/>
        <a:p>
          <a:endParaRPr lang="en-US"/>
        </a:p>
      </dgm:t>
    </dgm:pt>
    <dgm:pt modelId="{62ECE22C-3415-46A0-84FE-E1CBE0D0EE7E}" type="sibTrans" cxnId="{BCE4AD77-1CFD-4057-9186-669715B6F29C}">
      <dgm:prSet/>
      <dgm:spPr/>
      <dgm:t>
        <a:bodyPr/>
        <a:lstStyle/>
        <a:p>
          <a:endParaRPr lang="en-US"/>
        </a:p>
      </dgm:t>
    </dgm:pt>
    <dgm:pt modelId="{EF9910D9-CD33-4E09-88ED-D72667B5E0FD}">
      <dgm:prSet/>
      <dgm:spPr/>
      <dgm:t>
        <a:bodyPr/>
        <a:lstStyle/>
        <a:p>
          <a:pPr>
            <a:defRPr cap="all"/>
          </a:pPr>
          <a:r>
            <a:rPr lang="en-US"/>
            <a:t>GUI IMPLEMENTED</a:t>
          </a:r>
        </a:p>
      </dgm:t>
    </dgm:pt>
    <dgm:pt modelId="{E77F26E9-D0F4-4562-8A67-44DF1BB0A26C}" type="parTrans" cxnId="{CEC5293E-041A-4329-9B6D-C21E20DC1CC1}">
      <dgm:prSet/>
      <dgm:spPr/>
      <dgm:t>
        <a:bodyPr/>
        <a:lstStyle/>
        <a:p>
          <a:endParaRPr lang="en-US"/>
        </a:p>
      </dgm:t>
    </dgm:pt>
    <dgm:pt modelId="{79DF242C-6634-40AC-A91C-C9112DDFF171}" type="sibTrans" cxnId="{CEC5293E-041A-4329-9B6D-C21E20DC1CC1}">
      <dgm:prSet/>
      <dgm:spPr/>
      <dgm:t>
        <a:bodyPr/>
        <a:lstStyle/>
        <a:p>
          <a:endParaRPr lang="en-US"/>
        </a:p>
      </dgm:t>
    </dgm:pt>
    <dgm:pt modelId="{5D472DFA-B8AB-4D7D-9B53-153123195EBC}">
      <dgm:prSet/>
      <dgm:spPr/>
      <dgm:t>
        <a:bodyPr/>
        <a:lstStyle/>
        <a:p>
          <a:pPr>
            <a:defRPr cap="all"/>
          </a:pPr>
          <a:r>
            <a:rPr lang="en-US"/>
            <a:t>TEXT TRANSCRIPTION </a:t>
          </a:r>
        </a:p>
      </dgm:t>
    </dgm:pt>
    <dgm:pt modelId="{517A8B43-B25B-4940-827B-21798FD840C3}" type="parTrans" cxnId="{BCB30857-79B8-4971-80FB-1B9D9A1396B8}">
      <dgm:prSet/>
      <dgm:spPr/>
      <dgm:t>
        <a:bodyPr/>
        <a:lstStyle/>
        <a:p>
          <a:endParaRPr lang="en-US"/>
        </a:p>
      </dgm:t>
    </dgm:pt>
    <dgm:pt modelId="{AF6FFFA2-404D-4914-B4E7-E69C0DE8B6C1}" type="sibTrans" cxnId="{BCB30857-79B8-4971-80FB-1B9D9A1396B8}">
      <dgm:prSet/>
      <dgm:spPr/>
      <dgm:t>
        <a:bodyPr/>
        <a:lstStyle/>
        <a:p>
          <a:endParaRPr lang="en-US"/>
        </a:p>
      </dgm:t>
    </dgm:pt>
    <dgm:pt modelId="{EA370C38-04C4-4A34-A6DF-CD0957C8BB5F}">
      <dgm:prSet/>
      <dgm:spPr/>
      <dgm:t>
        <a:bodyPr/>
        <a:lstStyle/>
        <a:p>
          <a:pPr>
            <a:defRPr cap="all"/>
          </a:pPr>
          <a:r>
            <a:rPr lang="en-US"/>
            <a:t>SPEECH SYNTHESIS</a:t>
          </a:r>
        </a:p>
      </dgm:t>
    </dgm:pt>
    <dgm:pt modelId="{2F705184-E36A-4906-80A9-C2A5531A049C}" type="parTrans" cxnId="{8572086F-8A32-4284-9630-A49836BE964B}">
      <dgm:prSet/>
      <dgm:spPr/>
      <dgm:t>
        <a:bodyPr/>
        <a:lstStyle/>
        <a:p>
          <a:endParaRPr lang="en-US"/>
        </a:p>
      </dgm:t>
    </dgm:pt>
    <dgm:pt modelId="{50BBF459-28DA-4D05-B67A-CA99022FAF78}" type="sibTrans" cxnId="{8572086F-8A32-4284-9630-A49836BE964B}">
      <dgm:prSet/>
      <dgm:spPr/>
      <dgm:t>
        <a:bodyPr/>
        <a:lstStyle/>
        <a:p>
          <a:endParaRPr lang="en-US"/>
        </a:p>
      </dgm:t>
    </dgm:pt>
    <dgm:pt modelId="{0ADF9B7B-B32E-414C-99B5-996CC526874E}" type="pres">
      <dgm:prSet presAssocID="{DB7A89F1-6F22-4E16-87D2-C346E6691110}" presName="root" presStyleCnt="0">
        <dgm:presLayoutVars>
          <dgm:dir/>
          <dgm:resizeHandles val="exact"/>
        </dgm:presLayoutVars>
      </dgm:prSet>
      <dgm:spPr/>
    </dgm:pt>
    <dgm:pt modelId="{7A6B3CBA-B75E-4B09-9652-FA06E04ABD61}" type="pres">
      <dgm:prSet presAssocID="{36088F66-4909-4809-A5A8-7C4C7B113608}" presName="compNode" presStyleCnt="0"/>
      <dgm:spPr/>
    </dgm:pt>
    <dgm:pt modelId="{93642FF2-D29C-4FBC-842B-7AEAAA808F20}" type="pres">
      <dgm:prSet presAssocID="{36088F66-4909-4809-A5A8-7C4C7B113608}" presName="iconBgRect" presStyleLbl="bgShp" presStyleIdx="0" presStyleCnt="5"/>
      <dgm:spPr/>
    </dgm:pt>
    <dgm:pt modelId="{CE9A65E1-79CB-49FE-BB14-140D7583C9B4}" type="pres">
      <dgm:prSet presAssocID="{36088F66-4909-4809-A5A8-7C4C7B1136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7BE9BACF-59B2-4281-B552-2130E335ACAA}" type="pres">
      <dgm:prSet presAssocID="{36088F66-4909-4809-A5A8-7C4C7B113608}" presName="spaceRect" presStyleCnt="0"/>
      <dgm:spPr/>
    </dgm:pt>
    <dgm:pt modelId="{5D6ABF60-587B-4F5A-A353-BB827B1EAEA4}" type="pres">
      <dgm:prSet presAssocID="{36088F66-4909-4809-A5A8-7C4C7B113608}" presName="textRect" presStyleLbl="revTx" presStyleIdx="0" presStyleCnt="5">
        <dgm:presLayoutVars>
          <dgm:chMax val="1"/>
          <dgm:chPref val="1"/>
        </dgm:presLayoutVars>
      </dgm:prSet>
      <dgm:spPr/>
    </dgm:pt>
    <dgm:pt modelId="{EA76BA24-C1B8-41C5-9786-EE0C1C4696B0}" type="pres">
      <dgm:prSet presAssocID="{E1995A5A-F062-43C6-9727-7D0240CA1C00}" presName="sibTrans" presStyleCnt="0"/>
      <dgm:spPr/>
    </dgm:pt>
    <dgm:pt modelId="{4F21D7DE-F43D-4064-87FA-6CD92B4FF432}" type="pres">
      <dgm:prSet presAssocID="{E60807FF-5B19-4EE4-B72C-98DC45193EA7}" presName="compNode" presStyleCnt="0"/>
      <dgm:spPr/>
    </dgm:pt>
    <dgm:pt modelId="{9CDCDC4C-212F-4F77-8C30-50657469D52A}" type="pres">
      <dgm:prSet presAssocID="{E60807FF-5B19-4EE4-B72C-98DC45193EA7}" presName="iconBgRect" presStyleLbl="bgShp" presStyleIdx="1" presStyleCnt="5"/>
      <dgm:spPr/>
    </dgm:pt>
    <dgm:pt modelId="{1BD9C30E-1A37-4659-B70B-E402F9073B75}" type="pres">
      <dgm:prSet presAssocID="{E60807FF-5B19-4EE4-B72C-98DC45193E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0FFD858-2210-462E-A25D-730EB96D1076}" type="pres">
      <dgm:prSet presAssocID="{E60807FF-5B19-4EE4-B72C-98DC45193EA7}" presName="spaceRect" presStyleCnt="0"/>
      <dgm:spPr/>
    </dgm:pt>
    <dgm:pt modelId="{E80CAA73-8C8D-41DE-8215-C27DCBC3C662}" type="pres">
      <dgm:prSet presAssocID="{E60807FF-5B19-4EE4-B72C-98DC45193EA7}" presName="textRect" presStyleLbl="revTx" presStyleIdx="1" presStyleCnt="5">
        <dgm:presLayoutVars>
          <dgm:chMax val="1"/>
          <dgm:chPref val="1"/>
        </dgm:presLayoutVars>
      </dgm:prSet>
      <dgm:spPr/>
    </dgm:pt>
    <dgm:pt modelId="{3BAA4502-8360-4BE5-983D-1D9C4C0BC3C8}" type="pres">
      <dgm:prSet presAssocID="{62ECE22C-3415-46A0-84FE-E1CBE0D0EE7E}" presName="sibTrans" presStyleCnt="0"/>
      <dgm:spPr/>
    </dgm:pt>
    <dgm:pt modelId="{BEB8FE0C-B12D-4C32-8203-B55C3AFAB84C}" type="pres">
      <dgm:prSet presAssocID="{EF9910D9-CD33-4E09-88ED-D72667B5E0FD}" presName="compNode" presStyleCnt="0"/>
      <dgm:spPr/>
    </dgm:pt>
    <dgm:pt modelId="{ECCCAD41-DAFA-46E4-BA9F-349129045AAC}" type="pres">
      <dgm:prSet presAssocID="{EF9910D9-CD33-4E09-88ED-D72667B5E0FD}" presName="iconBgRect" presStyleLbl="bgShp" presStyleIdx="2" presStyleCnt="5"/>
      <dgm:spPr/>
    </dgm:pt>
    <dgm:pt modelId="{5CAA8B74-F46D-4A39-954A-6E05AF7DAB61}" type="pres">
      <dgm:prSet presAssocID="{EF9910D9-CD33-4E09-88ED-D72667B5E0F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ipboard List"/>
        </a:ext>
      </dgm:extLst>
    </dgm:pt>
    <dgm:pt modelId="{FD08E540-608C-4D7F-96BA-C4150DB301A0}" type="pres">
      <dgm:prSet presAssocID="{EF9910D9-CD33-4E09-88ED-D72667B5E0FD}" presName="spaceRect" presStyleCnt="0"/>
      <dgm:spPr/>
    </dgm:pt>
    <dgm:pt modelId="{D4C504A2-B1ED-43A1-92EC-D5126562F42C}" type="pres">
      <dgm:prSet presAssocID="{EF9910D9-CD33-4E09-88ED-D72667B5E0FD}" presName="textRect" presStyleLbl="revTx" presStyleIdx="2" presStyleCnt="5">
        <dgm:presLayoutVars>
          <dgm:chMax val="1"/>
          <dgm:chPref val="1"/>
        </dgm:presLayoutVars>
      </dgm:prSet>
      <dgm:spPr/>
    </dgm:pt>
    <dgm:pt modelId="{03957F8D-53C8-4DA9-A635-E7A314E88295}" type="pres">
      <dgm:prSet presAssocID="{79DF242C-6634-40AC-A91C-C9112DDFF171}" presName="sibTrans" presStyleCnt="0"/>
      <dgm:spPr/>
    </dgm:pt>
    <dgm:pt modelId="{3481A3F5-416E-4A9D-AAA0-BBCF989F1BAF}" type="pres">
      <dgm:prSet presAssocID="{5D472DFA-B8AB-4D7D-9B53-153123195EBC}" presName="compNode" presStyleCnt="0"/>
      <dgm:spPr/>
    </dgm:pt>
    <dgm:pt modelId="{91220C4C-9441-4C3A-8D00-E42C34762495}" type="pres">
      <dgm:prSet presAssocID="{5D472DFA-B8AB-4D7D-9B53-153123195EBC}" presName="iconBgRect" presStyleLbl="bgShp" presStyleIdx="3" presStyleCnt="5"/>
      <dgm:spPr/>
    </dgm:pt>
    <dgm:pt modelId="{E76DF72F-F107-432A-AC96-D6F4041240E0}" type="pres">
      <dgm:prSet presAssocID="{5D472DFA-B8AB-4D7D-9B53-153123195EB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d Caption"/>
        </a:ext>
      </dgm:extLst>
    </dgm:pt>
    <dgm:pt modelId="{87F549E5-01A1-421C-8560-C7FBC29F47A5}" type="pres">
      <dgm:prSet presAssocID="{5D472DFA-B8AB-4D7D-9B53-153123195EBC}" presName="spaceRect" presStyleCnt="0"/>
      <dgm:spPr/>
    </dgm:pt>
    <dgm:pt modelId="{C872F6FD-A4B0-4F0C-8CAB-CEBCCBC92397}" type="pres">
      <dgm:prSet presAssocID="{5D472DFA-B8AB-4D7D-9B53-153123195EBC}" presName="textRect" presStyleLbl="revTx" presStyleIdx="3" presStyleCnt="5">
        <dgm:presLayoutVars>
          <dgm:chMax val="1"/>
          <dgm:chPref val="1"/>
        </dgm:presLayoutVars>
      </dgm:prSet>
      <dgm:spPr/>
    </dgm:pt>
    <dgm:pt modelId="{4DF51D05-0FD4-433B-AF93-9A10F7C0A32E}" type="pres">
      <dgm:prSet presAssocID="{AF6FFFA2-404D-4914-B4E7-E69C0DE8B6C1}" presName="sibTrans" presStyleCnt="0"/>
      <dgm:spPr/>
    </dgm:pt>
    <dgm:pt modelId="{D35A18E1-B0D8-4159-96FD-1044CFA82110}" type="pres">
      <dgm:prSet presAssocID="{EA370C38-04C4-4A34-A6DF-CD0957C8BB5F}" presName="compNode" presStyleCnt="0"/>
      <dgm:spPr/>
    </dgm:pt>
    <dgm:pt modelId="{88ECB5C0-C85B-4B5C-9528-B721F969CF41}" type="pres">
      <dgm:prSet presAssocID="{EA370C38-04C4-4A34-A6DF-CD0957C8BB5F}" presName="iconBgRect" presStyleLbl="bgShp" presStyleIdx="4" presStyleCnt="5"/>
      <dgm:spPr/>
    </dgm:pt>
    <dgm:pt modelId="{9E8F8445-5894-436B-85A2-F4FE0567FBB0}" type="pres">
      <dgm:prSet presAssocID="{EA370C38-04C4-4A34-A6DF-CD0957C8BB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unications"/>
        </a:ext>
      </dgm:extLst>
    </dgm:pt>
    <dgm:pt modelId="{0E5FB3E8-0BA6-44F1-938E-540B2ACDB107}" type="pres">
      <dgm:prSet presAssocID="{EA370C38-04C4-4A34-A6DF-CD0957C8BB5F}" presName="spaceRect" presStyleCnt="0"/>
      <dgm:spPr/>
    </dgm:pt>
    <dgm:pt modelId="{4E88BB80-8D37-4A11-85DA-38776B646773}" type="pres">
      <dgm:prSet presAssocID="{EA370C38-04C4-4A34-A6DF-CD0957C8BB5F}" presName="textRect" presStyleLbl="revTx" presStyleIdx="4" presStyleCnt="5">
        <dgm:presLayoutVars>
          <dgm:chMax val="1"/>
          <dgm:chPref val="1"/>
        </dgm:presLayoutVars>
      </dgm:prSet>
      <dgm:spPr/>
    </dgm:pt>
  </dgm:ptLst>
  <dgm:cxnLst>
    <dgm:cxn modelId="{2A334404-C3A0-44B1-AC59-CAB72A46DA3E}" type="presOf" srcId="{EA370C38-04C4-4A34-A6DF-CD0957C8BB5F}" destId="{4E88BB80-8D37-4A11-85DA-38776B646773}" srcOrd="0" destOrd="0" presId="urn:microsoft.com/office/officeart/2018/5/layout/IconCircleLabelList"/>
    <dgm:cxn modelId="{1FA0FE27-5AF8-41CE-BCD0-8C8F9B62AD07}" type="presOf" srcId="{EF9910D9-CD33-4E09-88ED-D72667B5E0FD}" destId="{D4C504A2-B1ED-43A1-92EC-D5126562F42C}" srcOrd="0" destOrd="0" presId="urn:microsoft.com/office/officeart/2018/5/layout/IconCircleLabelList"/>
    <dgm:cxn modelId="{447E0E39-4362-4557-BB19-92B2CD8D5B4B}" type="presOf" srcId="{36088F66-4909-4809-A5A8-7C4C7B113608}" destId="{5D6ABF60-587B-4F5A-A353-BB827B1EAEA4}" srcOrd="0" destOrd="0" presId="urn:microsoft.com/office/officeart/2018/5/layout/IconCircleLabelList"/>
    <dgm:cxn modelId="{CEC5293E-041A-4329-9B6D-C21E20DC1CC1}" srcId="{DB7A89F1-6F22-4E16-87D2-C346E6691110}" destId="{EF9910D9-CD33-4E09-88ED-D72667B5E0FD}" srcOrd="2" destOrd="0" parTransId="{E77F26E9-D0F4-4562-8A67-44DF1BB0A26C}" sibTransId="{79DF242C-6634-40AC-A91C-C9112DDFF171}"/>
    <dgm:cxn modelId="{A4749847-492C-4F6C-A79D-958C591BDDC0}" type="presOf" srcId="{5D472DFA-B8AB-4D7D-9B53-153123195EBC}" destId="{C872F6FD-A4B0-4F0C-8CAB-CEBCCBC92397}" srcOrd="0" destOrd="0" presId="urn:microsoft.com/office/officeart/2018/5/layout/IconCircleLabelList"/>
    <dgm:cxn modelId="{8572086F-8A32-4284-9630-A49836BE964B}" srcId="{DB7A89F1-6F22-4E16-87D2-C346E6691110}" destId="{EA370C38-04C4-4A34-A6DF-CD0957C8BB5F}" srcOrd="4" destOrd="0" parTransId="{2F705184-E36A-4906-80A9-C2A5531A049C}" sibTransId="{50BBF459-28DA-4D05-B67A-CA99022FAF78}"/>
    <dgm:cxn modelId="{A9155470-D324-4E76-AABD-509F6A3410CF}" srcId="{DB7A89F1-6F22-4E16-87D2-C346E6691110}" destId="{36088F66-4909-4809-A5A8-7C4C7B113608}" srcOrd="0" destOrd="0" parTransId="{E8D8A97D-357C-420E-8791-82B0F246CD12}" sibTransId="{E1995A5A-F062-43C6-9727-7D0240CA1C00}"/>
    <dgm:cxn modelId="{4FCA8172-C4F4-45AC-95C5-D7E024749189}" type="presOf" srcId="{DB7A89F1-6F22-4E16-87D2-C346E6691110}" destId="{0ADF9B7B-B32E-414C-99B5-996CC526874E}" srcOrd="0" destOrd="0" presId="urn:microsoft.com/office/officeart/2018/5/layout/IconCircleLabelList"/>
    <dgm:cxn modelId="{BCB30857-79B8-4971-80FB-1B9D9A1396B8}" srcId="{DB7A89F1-6F22-4E16-87D2-C346E6691110}" destId="{5D472DFA-B8AB-4D7D-9B53-153123195EBC}" srcOrd="3" destOrd="0" parTransId="{517A8B43-B25B-4940-827B-21798FD840C3}" sibTransId="{AF6FFFA2-404D-4914-B4E7-E69C0DE8B6C1}"/>
    <dgm:cxn modelId="{BCE4AD77-1CFD-4057-9186-669715B6F29C}" srcId="{DB7A89F1-6F22-4E16-87D2-C346E6691110}" destId="{E60807FF-5B19-4EE4-B72C-98DC45193EA7}" srcOrd="1" destOrd="0" parTransId="{C1DB5546-B732-49F4-A38B-892639A25B30}" sibTransId="{62ECE22C-3415-46A0-84FE-E1CBE0D0EE7E}"/>
    <dgm:cxn modelId="{4A9871F0-054F-4E6E-9DC5-8001347DAAF4}" type="presOf" srcId="{E60807FF-5B19-4EE4-B72C-98DC45193EA7}" destId="{E80CAA73-8C8D-41DE-8215-C27DCBC3C662}" srcOrd="0" destOrd="0" presId="urn:microsoft.com/office/officeart/2018/5/layout/IconCircleLabelList"/>
    <dgm:cxn modelId="{CA01662B-352D-4F41-A710-F4E3585C13E8}" type="presParOf" srcId="{0ADF9B7B-B32E-414C-99B5-996CC526874E}" destId="{7A6B3CBA-B75E-4B09-9652-FA06E04ABD61}" srcOrd="0" destOrd="0" presId="urn:microsoft.com/office/officeart/2018/5/layout/IconCircleLabelList"/>
    <dgm:cxn modelId="{6D7729DA-FC63-4322-81F5-FBC36E0404E7}" type="presParOf" srcId="{7A6B3CBA-B75E-4B09-9652-FA06E04ABD61}" destId="{93642FF2-D29C-4FBC-842B-7AEAAA808F20}" srcOrd="0" destOrd="0" presId="urn:microsoft.com/office/officeart/2018/5/layout/IconCircleLabelList"/>
    <dgm:cxn modelId="{12E8D81E-EB46-4F2B-BEBD-8DAB738843BC}" type="presParOf" srcId="{7A6B3CBA-B75E-4B09-9652-FA06E04ABD61}" destId="{CE9A65E1-79CB-49FE-BB14-140D7583C9B4}" srcOrd="1" destOrd="0" presId="urn:microsoft.com/office/officeart/2018/5/layout/IconCircleLabelList"/>
    <dgm:cxn modelId="{EADA5438-E893-4393-9915-E1C22DE494C5}" type="presParOf" srcId="{7A6B3CBA-B75E-4B09-9652-FA06E04ABD61}" destId="{7BE9BACF-59B2-4281-B552-2130E335ACAA}" srcOrd="2" destOrd="0" presId="urn:microsoft.com/office/officeart/2018/5/layout/IconCircleLabelList"/>
    <dgm:cxn modelId="{E707E65D-78E3-4C45-87D0-342D801571C6}" type="presParOf" srcId="{7A6B3CBA-B75E-4B09-9652-FA06E04ABD61}" destId="{5D6ABF60-587B-4F5A-A353-BB827B1EAEA4}" srcOrd="3" destOrd="0" presId="urn:microsoft.com/office/officeart/2018/5/layout/IconCircleLabelList"/>
    <dgm:cxn modelId="{857B6212-4558-4B4C-A223-9C7612CCE4FB}" type="presParOf" srcId="{0ADF9B7B-B32E-414C-99B5-996CC526874E}" destId="{EA76BA24-C1B8-41C5-9786-EE0C1C4696B0}" srcOrd="1" destOrd="0" presId="urn:microsoft.com/office/officeart/2018/5/layout/IconCircleLabelList"/>
    <dgm:cxn modelId="{D35AE54F-1CDB-43DE-B81A-B350FDF2E634}" type="presParOf" srcId="{0ADF9B7B-B32E-414C-99B5-996CC526874E}" destId="{4F21D7DE-F43D-4064-87FA-6CD92B4FF432}" srcOrd="2" destOrd="0" presId="urn:microsoft.com/office/officeart/2018/5/layout/IconCircleLabelList"/>
    <dgm:cxn modelId="{954B59BE-3190-42D1-A902-B7809040F708}" type="presParOf" srcId="{4F21D7DE-F43D-4064-87FA-6CD92B4FF432}" destId="{9CDCDC4C-212F-4F77-8C30-50657469D52A}" srcOrd="0" destOrd="0" presId="urn:microsoft.com/office/officeart/2018/5/layout/IconCircleLabelList"/>
    <dgm:cxn modelId="{F09CE922-EAC7-4B14-A91D-A749829C8E69}" type="presParOf" srcId="{4F21D7DE-F43D-4064-87FA-6CD92B4FF432}" destId="{1BD9C30E-1A37-4659-B70B-E402F9073B75}" srcOrd="1" destOrd="0" presId="urn:microsoft.com/office/officeart/2018/5/layout/IconCircleLabelList"/>
    <dgm:cxn modelId="{35C98845-9B62-4598-896D-462A9A717916}" type="presParOf" srcId="{4F21D7DE-F43D-4064-87FA-6CD92B4FF432}" destId="{C0FFD858-2210-462E-A25D-730EB96D1076}" srcOrd="2" destOrd="0" presId="urn:microsoft.com/office/officeart/2018/5/layout/IconCircleLabelList"/>
    <dgm:cxn modelId="{FB0332DB-4829-49C8-A67D-14C8D1C9B576}" type="presParOf" srcId="{4F21D7DE-F43D-4064-87FA-6CD92B4FF432}" destId="{E80CAA73-8C8D-41DE-8215-C27DCBC3C662}" srcOrd="3" destOrd="0" presId="urn:microsoft.com/office/officeart/2018/5/layout/IconCircleLabelList"/>
    <dgm:cxn modelId="{2F46D764-F092-4BB1-AE39-1B2A919B0D04}" type="presParOf" srcId="{0ADF9B7B-B32E-414C-99B5-996CC526874E}" destId="{3BAA4502-8360-4BE5-983D-1D9C4C0BC3C8}" srcOrd="3" destOrd="0" presId="urn:microsoft.com/office/officeart/2018/5/layout/IconCircleLabelList"/>
    <dgm:cxn modelId="{4B7070BC-AD9B-450C-8EDD-E626D14D2C9D}" type="presParOf" srcId="{0ADF9B7B-B32E-414C-99B5-996CC526874E}" destId="{BEB8FE0C-B12D-4C32-8203-B55C3AFAB84C}" srcOrd="4" destOrd="0" presId="urn:microsoft.com/office/officeart/2018/5/layout/IconCircleLabelList"/>
    <dgm:cxn modelId="{BBF2F5DC-E196-44D3-BD3D-583B914B2762}" type="presParOf" srcId="{BEB8FE0C-B12D-4C32-8203-B55C3AFAB84C}" destId="{ECCCAD41-DAFA-46E4-BA9F-349129045AAC}" srcOrd="0" destOrd="0" presId="urn:microsoft.com/office/officeart/2018/5/layout/IconCircleLabelList"/>
    <dgm:cxn modelId="{A6EFCF75-805F-4D15-AD01-F9FF39AA1CBB}" type="presParOf" srcId="{BEB8FE0C-B12D-4C32-8203-B55C3AFAB84C}" destId="{5CAA8B74-F46D-4A39-954A-6E05AF7DAB61}" srcOrd="1" destOrd="0" presId="urn:microsoft.com/office/officeart/2018/5/layout/IconCircleLabelList"/>
    <dgm:cxn modelId="{4FF1B8A2-3F48-4859-95A8-4C6B385776CB}" type="presParOf" srcId="{BEB8FE0C-B12D-4C32-8203-B55C3AFAB84C}" destId="{FD08E540-608C-4D7F-96BA-C4150DB301A0}" srcOrd="2" destOrd="0" presId="urn:microsoft.com/office/officeart/2018/5/layout/IconCircleLabelList"/>
    <dgm:cxn modelId="{9896B9C6-1AB9-44B6-A6D4-89DC1C5CFAB6}" type="presParOf" srcId="{BEB8FE0C-B12D-4C32-8203-B55C3AFAB84C}" destId="{D4C504A2-B1ED-43A1-92EC-D5126562F42C}" srcOrd="3" destOrd="0" presId="urn:microsoft.com/office/officeart/2018/5/layout/IconCircleLabelList"/>
    <dgm:cxn modelId="{0BE37CA3-33A1-4910-867E-491629EF0C3F}" type="presParOf" srcId="{0ADF9B7B-B32E-414C-99B5-996CC526874E}" destId="{03957F8D-53C8-4DA9-A635-E7A314E88295}" srcOrd="5" destOrd="0" presId="urn:microsoft.com/office/officeart/2018/5/layout/IconCircleLabelList"/>
    <dgm:cxn modelId="{8DB79393-5C58-4506-940E-CAB250A1FE98}" type="presParOf" srcId="{0ADF9B7B-B32E-414C-99B5-996CC526874E}" destId="{3481A3F5-416E-4A9D-AAA0-BBCF989F1BAF}" srcOrd="6" destOrd="0" presId="urn:microsoft.com/office/officeart/2018/5/layout/IconCircleLabelList"/>
    <dgm:cxn modelId="{A28C9159-E423-4774-8EC8-57A39B7E7409}" type="presParOf" srcId="{3481A3F5-416E-4A9D-AAA0-BBCF989F1BAF}" destId="{91220C4C-9441-4C3A-8D00-E42C34762495}" srcOrd="0" destOrd="0" presId="urn:microsoft.com/office/officeart/2018/5/layout/IconCircleLabelList"/>
    <dgm:cxn modelId="{137DBB15-2CF5-44F4-AB13-39A65A222F17}" type="presParOf" srcId="{3481A3F5-416E-4A9D-AAA0-BBCF989F1BAF}" destId="{E76DF72F-F107-432A-AC96-D6F4041240E0}" srcOrd="1" destOrd="0" presId="urn:microsoft.com/office/officeart/2018/5/layout/IconCircleLabelList"/>
    <dgm:cxn modelId="{5E02A4A7-3DA2-4C36-B400-7FDEC4A81D9B}" type="presParOf" srcId="{3481A3F5-416E-4A9D-AAA0-BBCF989F1BAF}" destId="{87F549E5-01A1-421C-8560-C7FBC29F47A5}" srcOrd="2" destOrd="0" presId="urn:microsoft.com/office/officeart/2018/5/layout/IconCircleLabelList"/>
    <dgm:cxn modelId="{70F78A05-741D-43A1-A074-3EA519464223}" type="presParOf" srcId="{3481A3F5-416E-4A9D-AAA0-BBCF989F1BAF}" destId="{C872F6FD-A4B0-4F0C-8CAB-CEBCCBC92397}" srcOrd="3" destOrd="0" presId="urn:microsoft.com/office/officeart/2018/5/layout/IconCircleLabelList"/>
    <dgm:cxn modelId="{C3C48A65-DA7E-4690-84CD-F0DFB45D810C}" type="presParOf" srcId="{0ADF9B7B-B32E-414C-99B5-996CC526874E}" destId="{4DF51D05-0FD4-433B-AF93-9A10F7C0A32E}" srcOrd="7" destOrd="0" presId="urn:microsoft.com/office/officeart/2018/5/layout/IconCircleLabelList"/>
    <dgm:cxn modelId="{9BC9488E-D7EC-41CE-9389-A2035823762D}" type="presParOf" srcId="{0ADF9B7B-B32E-414C-99B5-996CC526874E}" destId="{D35A18E1-B0D8-4159-96FD-1044CFA82110}" srcOrd="8" destOrd="0" presId="urn:microsoft.com/office/officeart/2018/5/layout/IconCircleLabelList"/>
    <dgm:cxn modelId="{B4F67522-E8E9-4625-84FA-87A0964E4A9C}" type="presParOf" srcId="{D35A18E1-B0D8-4159-96FD-1044CFA82110}" destId="{88ECB5C0-C85B-4B5C-9528-B721F969CF41}" srcOrd="0" destOrd="0" presId="urn:microsoft.com/office/officeart/2018/5/layout/IconCircleLabelList"/>
    <dgm:cxn modelId="{CD0B2160-93B2-44F2-9500-79F77B9493E8}" type="presParOf" srcId="{D35A18E1-B0D8-4159-96FD-1044CFA82110}" destId="{9E8F8445-5894-436B-85A2-F4FE0567FBB0}" srcOrd="1" destOrd="0" presId="urn:microsoft.com/office/officeart/2018/5/layout/IconCircleLabelList"/>
    <dgm:cxn modelId="{B61EBA15-C09E-43F3-8B1C-BF42EF914B7D}" type="presParOf" srcId="{D35A18E1-B0D8-4159-96FD-1044CFA82110}" destId="{0E5FB3E8-0BA6-44F1-938E-540B2ACDB107}" srcOrd="2" destOrd="0" presId="urn:microsoft.com/office/officeart/2018/5/layout/IconCircleLabelList"/>
    <dgm:cxn modelId="{AA31B4A7-E02A-42C4-BA5B-568C6C85C95E}" type="presParOf" srcId="{D35A18E1-B0D8-4159-96FD-1044CFA82110}" destId="{4E88BB80-8D37-4A11-85DA-38776B64677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42FF2-D29C-4FBC-842B-7AEAAA808F20}">
      <dsp:nvSpPr>
        <dsp:cNvPr id="0" name=""/>
        <dsp:cNvSpPr/>
      </dsp:nvSpPr>
      <dsp:spPr>
        <a:xfrm>
          <a:off x="478800" y="705481"/>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A65E1-79CB-49FE-BB14-140D7583C9B4}">
      <dsp:nvSpPr>
        <dsp:cNvPr id="0" name=""/>
        <dsp:cNvSpPr/>
      </dsp:nvSpPr>
      <dsp:spPr>
        <a:xfrm>
          <a:off x="712800" y="93948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6ABF60-587B-4F5A-A353-BB827B1EAEA4}">
      <dsp:nvSpPr>
        <dsp:cNvPr id="0" name=""/>
        <dsp:cNvSpPr/>
      </dsp:nvSpPr>
      <dsp:spPr>
        <a:xfrm>
          <a:off x="127800" y="214548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INTRODUCTION</a:t>
          </a:r>
        </a:p>
      </dsp:txBody>
      <dsp:txXfrm>
        <a:off x="127800" y="2145481"/>
        <a:ext cx="1800000" cy="720000"/>
      </dsp:txXfrm>
    </dsp:sp>
    <dsp:sp modelId="{9CDCDC4C-212F-4F77-8C30-50657469D52A}">
      <dsp:nvSpPr>
        <dsp:cNvPr id="0" name=""/>
        <dsp:cNvSpPr/>
      </dsp:nvSpPr>
      <dsp:spPr>
        <a:xfrm>
          <a:off x="2593800" y="705481"/>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9C30E-1A37-4659-B70B-E402F9073B75}">
      <dsp:nvSpPr>
        <dsp:cNvPr id="0" name=""/>
        <dsp:cNvSpPr/>
      </dsp:nvSpPr>
      <dsp:spPr>
        <a:xfrm>
          <a:off x="2827800" y="93948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CAA73-8C8D-41DE-8215-C27DCBC3C662}">
      <dsp:nvSpPr>
        <dsp:cNvPr id="0" name=""/>
        <dsp:cNvSpPr/>
      </dsp:nvSpPr>
      <dsp:spPr>
        <a:xfrm>
          <a:off x="2242800" y="214548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MODEL </a:t>
          </a:r>
        </a:p>
      </dsp:txBody>
      <dsp:txXfrm>
        <a:off x="2242800" y="2145481"/>
        <a:ext cx="1800000" cy="720000"/>
      </dsp:txXfrm>
    </dsp:sp>
    <dsp:sp modelId="{ECCCAD41-DAFA-46E4-BA9F-349129045AAC}">
      <dsp:nvSpPr>
        <dsp:cNvPr id="0" name=""/>
        <dsp:cNvSpPr/>
      </dsp:nvSpPr>
      <dsp:spPr>
        <a:xfrm>
          <a:off x="4708800" y="705481"/>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A8B74-F46D-4A39-954A-6E05AF7DAB61}">
      <dsp:nvSpPr>
        <dsp:cNvPr id="0" name=""/>
        <dsp:cNvSpPr/>
      </dsp:nvSpPr>
      <dsp:spPr>
        <a:xfrm>
          <a:off x="4942800" y="93948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504A2-B1ED-43A1-92EC-D5126562F42C}">
      <dsp:nvSpPr>
        <dsp:cNvPr id="0" name=""/>
        <dsp:cNvSpPr/>
      </dsp:nvSpPr>
      <dsp:spPr>
        <a:xfrm>
          <a:off x="4357800" y="214548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GUI IMPLEMENTED</a:t>
          </a:r>
        </a:p>
      </dsp:txBody>
      <dsp:txXfrm>
        <a:off x="4357800" y="2145481"/>
        <a:ext cx="1800000" cy="720000"/>
      </dsp:txXfrm>
    </dsp:sp>
    <dsp:sp modelId="{91220C4C-9441-4C3A-8D00-E42C34762495}">
      <dsp:nvSpPr>
        <dsp:cNvPr id="0" name=""/>
        <dsp:cNvSpPr/>
      </dsp:nvSpPr>
      <dsp:spPr>
        <a:xfrm>
          <a:off x="6823800" y="705481"/>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DF72F-F107-432A-AC96-D6F4041240E0}">
      <dsp:nvSpPr>
        <dsp:cNvPr id="0" name=""/>
        <dsp:cNvSpPr/>
      </dsp:nvSpPr>
      <dsp:spPr>
        <a:xfrm>
          <a:off x="7057800" y="93948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72F6FD-A4B0-4F0C-8CAB-CEBCCBC92397}">
      <dsp:nvSpPr>
        <dsp:cNvPr id="0" name=""/>
        <dsp:cNvSpPr/>
      </dsp:nvSpPr>
      <dsp:spPr>
        <a:xfrm>
          <a:off x="6472800" y="214548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TEXT TRANSCRIPTION </a:t>
          </a:r>
        </a:p>
      </dsp:txBody>
      <dsp:txXfrm>
        <a:off x="6472800" y="2145481"/>
        <a:ext cx="1800000" cy="720000"/>
      </dsp:txXfrm>
    </dsp:sp>
    <dsp:sp modelId="{88ECB5C0-C85B-4B5C-9528-B721F969CF41}">
      <dsp:nvSpPr>
        <dsp:cNvPr id="0" name=""/>
        <dsp:cNvSpPr/>
      </dsp:nvSpPr>
      <dsp:spPr>
        <a:xfrm>
          <a:off x="8938800" y="705481"/>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F8445-5894-436B-85A2-F4FE0567FBB0}">
      <dsp:nvSpPr>
        <dsp:cNvPr id="0" name=""/>
        <dsp:cNvSpPr/>
      </dsp:nvSpPr>
      <dsp:spPr>
        <a:xfrm>
          <a:off x="9172800" y="93948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88BB80-8D37-4A11-85DA-38776B646773}">
      <dsp:nvSpPr>
        <dsp:cNvPr id="0" name=""/>
        <dsp:cNvSpPr/>
      </dsp:nvSpPr>
      <dsp:spPr>
        <a:xfrm>
          <a:off x="8587800" y="214548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SPEECH SYNTHESIS</a:t>
          </a:r>
        </a:p>
      </dsp:txBody>
      <dsp:txXfrm>
        <a:off x="8587800" y="214548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89012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03363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54254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284530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397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7387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542979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117650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298192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98369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68683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316345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894948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601975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3564384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4117695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63773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58407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1079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2078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8.jpg"/><Relationship Id="rId4" Type="http://schemas.openxmlformats.org/officeDocument/2006/relationships/image" Target="../media/image2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1.jpg"/><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86550" y="152399"/>
            <a:ext cx="5388722" cy="2088697"/>
          </a:xfrm>
        </p:spPr>
        <p:txBody>
          <a:bodyPr anchor="b">
            <a:normAutofit/>
          </a:bodyPr>
          <a:lstStyle/>
          <a:p>
            <a:pPr marL="0" marR="0">
              <a:spcBef>
                <a:spcPts val="0"/>
              </a:spcBef>
              <a:spcAft>
                <a:spcPts val="400"/>
              </a:spcAft>
            </a:pPr>
            <a:r>
              <a:rPr lang="en-US" b="1" kern="1400" spc="-50" dirty="0">
                <a:effectLst/>
              </a:rPr>
              <a:t>“Real-Time Sign Language Recognition with Audio Feedback”</a:t>
            </a:r>
            <a:endParaRPr lang="en-US" kern="1400" spc="-50" dirty="0">
              <a:effectLst/>
            </a:endParaRPr>
          </a:p>
        </p:txBody>
      </p:sp>
      <p:pic>
        <p:nvPicPr>
          <p:cNvPr id="7" name="Picture 6" descr="A hand with two fingers up&#10;&#10;Description automatically generated">
            <a:extLst>
              <a:ext uri="{FF2B5EF4-FFF2-40B4-BE49-F238E27FC236}">
                <a16:creationId xmlns:a16="http://schemas.microsoft.com/office/drawing/2014/main" id="{07EC30B0-3F39-6A92-F82E-8BB233ACB8F4}"/>
              </a:ext>
            </a:extLst>
          </p:cNvPr>
          <p:cNvPicPr>
            <a:picLocks noChangeAspect="1"/>
          </p:cNvPicPr>
          <p:nvPr/>
        </p:nvPicPr>
        <p:blipFill>
          <a:blip r:embed="rId3">
            <a:duotone>
              <a:prstClr val="black"/>
              <a:srgbClr val="D9C3A5">
                <a:tint val="50000"/>
                <a:satMod val="180000"/>
              </a:srgbClr>
            </a:duotone>
          </a:blip>
          <a:stretch>
            <a:fillRect/>
          </a:stretch>
        </p:blipFill>
        <p:spPr>
          <a:xfrm>
            <a:off x="10273" y="-5080"/>
            <a:ext cx="6555744"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a:noFill/>
        </p:spPr>
      </p:pic>
      <p:sp>
        <p:nvSpPr>
          <p:cNvPr id="8" name="Title 1">
            <a:extLst>
              <a:ext uri="{FF2B5EF4-FFF2-40B4-BE49-F238E27FC236}">
                <a16:creationId xmlns:a16="http://schemas.microsoft.com/office/drawing/2014/main" id="{3648F6BB-D39B-D926-7F39-3EACE37BC5EE}"/>
              </a:ext>
            </a:extLst>
          </p:cNvPr>
          <p:cNvSpPr txBox="1">
            <a:spLocks/>
          </p:cNvSpPr>
          <p:nvPr/>
        </p:nvSpPr>
        <p:spPr>
          <a:xfrm>
            <a:off x="6686550" y="3143250"/>
            <a:ext cx="4724400" cy="3888922"/>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pPr>
              <a:spcBef>
                <a:spcPts val="0"/>
              </a:spcBef>
              <a:spcAft>
                <a:spcPts val="400"/>
              </a:spcAft>
            </a:pPr>
            <a:r>
              <a:rPr lang="en-US" sz="3200" b="1" kern="1400" spc="-50" dirty="0"/>
              <a:t>Presented By-</a:t>
            </a:r>
          </a:p>
          <a:p>
            <a:pPr>
              <a:spcBef>
                <a:spcPts val="0"/>
              </a:spcBef>
              <a:spcAft>
                <a:spcPts val="400"/>
              </a:spcAft>
            </a:pPr>
            <a:endParaRPr lang="en-US" sz="3200" b="1" kern="1400" spc="-50" dirty="0"/>
          </a:p>
          <a:p>
            <a:pPr marL="285750" marR="0" lvl="0" indent="-285750">
              <a:lnSpc>
                <a:spcPct val="115000"/>
              </a:lnSpc>
              <a:spcBef>
                <a:spcPts val="0"/>
              </a:spcBef>
              <a:spcAft>
                <a:spcPts val="0"/>
              </a:spcAft>
              <a:buFont typeface="Arial" panose="020B0604020202020204" pitchFamily="34" charset="0"/>
              <a:buChar char="•"/>
            </a:pP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Pradeep Maheshwari </a:t>
            </a:r>
          </a:p>
          <a:p>
            <a:pPr marR="0" lvl="0">
              <a:lnSpc>
                <a:spcPct val="115000"/>
              </a:lnSpc>
              <a:spcBef>
                <a:spcPts val="0"/>
              </a:spcBef>
              <a:spcAft>
                <a:spcPts val="0"/>
              </a:spcAft>
            </a:pPr>
            <a:r>
              <a:rPr lang="en-US" sz="1800" i="1" kern="100" dirty="0">
                <a:solidFill>
                  <a:schemeClr val="bg1">
                    <a:lumMod val="85000"/>
                  </a:schemeClr>
                </a:solidFill>
                <a:latin typeface="Times New Roman" panose="02020603050405020304" pitchFamily="18" charset="0"/>
                <a:ea typeface="Times New Roman" panose="02020603050405020304" pitchFamily="18" charset="0"/>
                <a:cs typeface="Mangal" panose="02040503050203030202" pitchFamily="18" charset="0"/>
              </a:rPr>
              <a:t>    </a:t>
            </a: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a:t>
            </a:r>
            <a:r>
              <a:rPr lang="en-US" sz="1800" dirty="0">
                <a:effectLst/>
                <a:latin typeface="Georgia" panose="02040502050405020303" pitchFamily="18" charset="0"/>
                <a:ea typeface="Times New Roman" panose="02020603050405020304" pitchFamily="18" charset="0"/>
                <a:cs typeface="Georgia" panose="02040502050405020303" pitchFamily="18" charset="0"/>
              </a:rPr>
              <a:t>240340128018)</a:t>
            </a: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285750" marR="0" lvl="0" indent="-285750">
              <a:lnSpc>
                <a:spcPct val="115000"/>
              </a:lnSpc>
              <a:spcBef>
                <a:spcPts val="0"/>
              </a:spcBef>
              <a:spcAft>
                <a:spcPts val="0"/>
              </a:spcAft>
              <a:buFont typeface="Arial" panose="020B0604020202020204" pitchFamily="34" charset="0"/>
              <a:buChar char="•"/>
            </a:pP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Anuj Kumar Singh</a:t>
            </a:r>
          </a:p>
          <a:p>
            <a:pPr marR="0" lvl="0">
              <a:lnSpc>
                <a:spcPct val="115000"/>
              </a:lnSpc>
              <a:spcBef>
                <a:spcPts val="0"/>
              </a:spcBef>
              <a:spcAft>
                <a:spcPts val="0"/>
              </a:spcAft>
            </a:pPr>
            <a:r>
              <a:rPr lang="en-US" sz="1800" i="1" kern="100" dirty="0">
                <a:solidFill>
                  <a:schemeClr val="bg1">
                    <a:lumMod val="85000"/>
                  </a:schemeClr>
                </a:solidFill>
                <a:latin typeface="Times New Roman" panose="02020603050405020304" pitchFamily="18" charset="0"/>
                <a:ea typeface="Times New Roman" panose="02020603050405020304" pitchFamily="18" charset="0"/>
                <a:cs typeface="Mangal" panose="02040503050203030202" pitchFamily="18" charset="0"/>
              </a:rPr>
              <a:t>   </a:t>
            </a: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Georgia" panose="02040502050405020303" pitchFamily="18" charset="0"/>
                <a:ea typeface="Times New Roman" panose="02020603050405020304" pitchFamily="18" charset="0"/>
                <a:cs typeface="Georgia" panose="02040502050405020303" pitchFamily="18" charset="0"/>
              </a:rPr>
              <a:t>240340128004)</a:t>
            </a: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285750" marR="0" lvl="0" indent="-285750">
              <a:lnSpc>
                <a:spcPct val="115000"/>
              </a:lnSpc>
              <a:spcBef>
                <a:spcPts val="0"/>
              </a:spcBef>
              <a:spcAft>
                <a:spcPts val="0"/>
              </a:spcAft>
              <a:buFont typeface="Arial" panose="020B0604020202020204" pitchFamily="34" charset="0"/>
              <a:buChar char="•"/>
            </a:pP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Bhaaskar Krishna </a:t>
            </a:r>
          </a:p>
          <a:p>
            <a:pPr marR="0" lvl="0">
              <a:lnSpc>
                <a:spcPct val="115000"/>
              </a:lnSpc>
              <a:spcBef>
                <a:spcPts val="0"/>
              </a:spcBef>
              <a:spcAft>
                <a:spcPts val="0"/>
              </a:spcAft>
            </a:pPr>
            <a:r>
              <a:rPr lang="en-US" sz="1800" i="1" kern="100" dirty="0">
                <a:solidFill>
                  <a:schemeClr val="bg1">
                    <a:lumMod val="85000"/>
                  </a:schemeClr>
                </a:solidFill>
                <a:latin typeface="Times New Roman" panose="02020603050405020304" pitchFamily="18" charset="0"/>
                <a:ea typeface="Times New Roman" panose="02020603050405020304" pitchFamily="18" charset="0"/>
                <a:cs typeface="Mangal" panose="02040503050203030202" pitchFamily="18" charset="0"/>
              </a:rPr>
              <a:t>    </a:t>
            </a: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a:t>
            </a:r>
            <a:r>
              <a:rPr lang="en-US" sz="1800" dirty="0">
                <a:effectLst/>
                <a:latin typeface="Georgia" panose="02040502050405020303" pitchFamily="18" charset="0"/>
                <a:ea typeface="Times New Roman" panose="02020603050405020304" pitchFamily="18" charset="0"/>
                <a:cs typeface="Georgia" panose="02040502050405020303" pitchFamily="18" charset="0"/>
              </a:rPr>
              <a:t>240340128006)</a:t>
            </a: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285750" marR="0" lvl="0" indent="-285750">
              <a:lnSpc>
                <a:spcPct val="115000"/>
              </a:lnSpc>
              <a:spcBef>
                <a:spcPts val="0"/>
              </a:spcBef>
              <a:spcAft>
                <a:spcPts val="0"/>
              </a:spcAft>
              <a:buFont typeface="Arial" panose="020B0604020202020204" pitchFamily="34" charset="0"/>
              <a:buChar char="•"/>
            </a:pPr>
            <a:r>
              <a:rPr lang="en-US" sz="1800" i="1" kern="100" dirty="0" err="1">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Ritwhick</a:t>
            </a: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 C D </a:t>
            </a:r>
          </a:p>
          <a:p>
            <a:pPr marR="0" lvl="0">
              <a:lnSpc>
                <a:spcPct val="115000"/>
              </a:lnSpc>
              <a:spcBef>
                <a:spcPts val="0"/>
              </a:spcBef>
              <a:spcAft>
                <a:spcPts val="0"/>
              </a:spcAft>
            </a:pPr>
            <a:r>
              <a:rPr lang="en-US" sz="1800" i="1" kern="100" dirty="0">
                <a:solidFill>
                  <a:schemeClr val="bg1">
                    <a:lumMod val="85000"/>
                  </a:schemeClr>
                </a:solidFill>
                <a:latin typeface="Times New Roman" panose="02020603050405020304" pitchFamily="18" charset="0"/>
                <a:ea typeface="Times New Roman" panose="02020603050405020304" pitchFamily="18" charset="0"/>
                <a:cs typeface="Mangal" panose="02040503050203030202" pitchFamily="18" charset="0"/>
              </a:rPr>
              <a:t>    </a:t>
            </a: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a:t>
            </a:r>
            <a:r>
              <a:rPr lang="en-US" sz="1800" dirty="0">
                <a:effectLst/>
                <a:latin typeface="Georgia" panose="02040502050405020303" pitchFamily="18" charset="0"/>
                <a:ea typeface="Times New Roman" panose="02020603050405020304" pitchFamily="18" charset="0"/>
                <a:cs typeface="Georgia" panose="02040502050405020303" pitchFamily="18" charset="0"/>
              </a:rPr>
              <a:t>240340128023)</a:t>
            </a: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742950" marR="0" indent="-285750">
              <a:lnSpc>
                <a:spcPct val="107000"/>
              </a:lnSpc>
              <a:spcBef>
                <a:spcPts val="0"/>
              </a:spcBef>
              <a:spcAft>
                <a:spcPts val="0"/>
              </a:spcAft>
              <a:buFont typeface="Arial" panose="020B0604020202020204" pitchFamily="34" charset="0"/>
              <a:buChar char="•"/>
            </a:pP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marL="285750" marR="0" lvl="0" indent="-285750">
              <a:lnSpc>
                <a:spcPct val="115000"/>
              </a:lnSpc>
              <a:spcBef>
                <a:spcPts val="0"/>
              </a:spcBef>
              <a:spcAft>
                <a:spcPts val="0"/>
              </a:spcAft>
              <a:buFont typeface="Arial" panose="020B0604020202020204" pitchFamily="34" charset="0"/>
              <a:buChar char="•"/>
            </a:pP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Sagar S Raut </a:t>
            </a:r>
          </a:p>
          <a:p>
            <a:pPr marR="0" lvl="0">
              <a:lnSpc>
                <a:spcPct val="115000"/>
              </a:lnSpc>
              <a:spcBef>
                <a:spcPts val="0"/>
              </a:spcBef>
              <a:spcAft>
                <a:spcPts val="0"/>
              </a:spcAft>
            </a:pPr>
            <a:r>
              <a:rPr lang="en-US" sz="1800" i="1" kern="100" dirty="0">
                <a:solidFill>
                  <a:schemeClr val="bg1">
                    <a:lumMod val="8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Georgia" panose="02040502050405020303" pitchFamily="18" charset="0"/>
                <a:ea typeface="Times New Roman" panose="02020603050405020304" pitchFamily="18" charset="0"/>
                <a:cs typeface="Georgia" panose="02040502050405020303" pitchFamily="18" charset="0"/>
              </a:rPr>
              <a:t>240340128027)</a:t>
            </a:r>
            <a:endParaRPr lang="en-US" sz="1800" kern="100" dirty="0">
              <a:solidFill>
                <a:schemeClr val="bg1">
                  <a:lumMod val="85000"/>
                </a:schemeClr>
              </a:solidFill>
              <a:effectLst/>
              <a:latin typeface="Aptos" panose="020B0004020202020204" pitchFamily="34" charset="0"/>
              <a:ea typeface="Aptos" panose="020B0004020202020204" pitchFamily="34" charset="0"/>
              <a:cs typeface="Mangal" panose="02040503050203030202" pitchFamily="18" charset="0"/>
            </a:endParaRPr>
          </a:p>
          <a:p>
            <a:pPr>
              <a:spcBef>
                <a:spcPts val="0"/>
              </a:spcBef>
              <a:spcAft>
                <a:spcPts val="400"/>
              </a:spcAft>
            </a:pPr>
            <a:endParaRPr lang="en-US" b="1" kern="1400" spc="-50" dirty="0"/>
          </a:p>
          <a:p>
            <a:pPr>
              <a:spcBef>
                <a:spcPts val="0"/>
              </a:spcBef>
              <a:spcAft>
                <a:spcPts val="400"/>
              </a:spcAft>
            </a:pPr>
            <a:endParaRPr lang="en-US" kern="1400" spc="-5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5FD2B-E3E5-1C2B-0151-21F216B14A33}"/>
              </a:ext>
            </a:extLst>
          </p:cNvPr>
          <p:cNvSpPr>
            <a:spLocks noGrp="1"/>
          </p:cNvSpPr>
          <p:nvPr/>
        </p:nvSpPr>
        <p:spPr>
          <a:xfrm>
            <a:off x="227917" y="733426"/>
            <a:ext cx="6153556" cy="39866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8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59436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86868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en-US" b="1" spc="50">
                <a:effectLst/>
              </a:rPr>
              <a:t>Conclusion</a:t>
            </a:r>
            <a:endParaRPr lang="en-US" spc="50">
              <a:effectLst/>
            </a:endParaRPr>
          </a:p>
          <a:p>
            <a:pPr marL="285750" indent="-285750" algn="just">
              <a:spcAft>
                <a:spcPts val="800"/>
              </a:spcAft>
              <a:buFont typeface="Arial" panose="020B0604020202020204" pitchFamily="34" charset="0"/>
              <a:buChar char="•"/>
            </a:pPr>
            <a:r>
              <a:rPr lang="en-US" sz="1800" spc="50">
                <a:effectLst/>
              </a:rPr>
              <a:t>The fine-tuned MobileNetV2 model effectively classified ASL alphabet gestures, achieving high accuracy with minimal overfitting due to the use of dropout layers and data augmentation. The system is efficient and suitable for deployment in real-time ASL recognition applications.</a:t>
            </a:r>
          </a:p>
          <a:p>
            <a:pPr marL="285750" indent="-285750" algn="just">
              <a:spcAft>
                <a:spcPts val="800"/>
              </a:spcAft>
              <a:buFont typeface="Arial" panose="020B0604020202020204" pitchFamily="34" charset="0"/>
              <a:buChar char="•"/>
            </a:pPr>
            <a:r>
              <a:rPr lang="en-US" sz="1800" spc="50">
                <a:effectLst/>
              </a:rPr>
              <a:t>Future improvements could include unfreezing additional layers of the MobileNetV2 model for further fine-tuning or incorporating more advanced augmentation techniques to improve robustness.</a:t>
            </a:r>
          </a:p>
          <a:p>
            <a:pPr>
              <a:spcAft>
                <a:spcPts val="800"/>
              </a:spcAft>
            </a:pPr>
            <a:endParaRPr lang="en-US" sz="1400" spc="50">
              <a:effectLst/>
            </a:endParaRPr>
          </a:p>
          <a:p>
            <a:pPr marL="285750" lvl="1" indent="-285750"/>
            <a:endParaRPr lang="en-US" sz="1400" spc="50" dirty="0"/>
          </a:p>
        </p:txBody>
      </p:sp>
      <p:sp>
        <p:nvSpPr>
          <p:cNvPr id="2" name="Title 1">
            <a:extLst>
              <a:ext uri="{FF2B5EF4-FFF2-40B4-BE49-F238E27FC236}">
                <a16:creationId xmlns:a16="http://schemas.microsoft.com/office/drawing/2014/main" id="{47A9874B-BCA9-8420-1595-EDD1865A099A}"/>
              </a:ext>
            </a:extLst>
          </p:cNvPr>
          <p:cNvSpPr>
            <a:spLocks noGrp="1"/>
          </p:cNvSpPr>
          <p:nvPr/>
        </p:nvSpPr>
        <p:spPr>
          <a:xfrm>
            <a:off x="227917" y="4539642"/>
            <a:ext cx="6342966" cy="1661133"/>
          </a:xfrm>
          <a:prstGeom prst="rect">
            <a:avLst/>
          </a:prstGeom>
        </p:spPr>
        <p:txBody>
          <a:bodyPr vert="horz" lIns="91440" tIns="0" rIns="91440" bIns="45720" rtlCol="0"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00000"/>
              </a:lnSpc>
              <a:spcBef>
                <a:spcPts val="1000"/>
              </a:spcBef>
              <a:spcAft>
                <a:spcPts val="800"/>
              </a:spcAft>
              <a:buFont typeface="Arial" panose="020B0604020202020204" pitchFamily="34" charset="0"/>
              <a:buChar char="•"/>
            </a:pPr>
            <a:r>
              <a:rPr lang="en-US" sz="1800" b="0" spc="50" dirty="0">
                <a:effectLst/>
                <a:latin typeface="+mn-lt"/>
                <a:ea typeface="+mn-ea"/>
                <a:cs typeface="+mn-cs"/>
              </a:rPr>
              <a:t>Accuracy was tracked across both the training and validation sets during the training process. The final accuracies were:</a:t>
            </a:r>
            <a:br>
              <a:rPr lang="en-US" sz="1800" b="0" spc="50" dirty="0">
                <a:effectLst/>
                <a:latin typeface="+mn-lt"/>
                <a:ea typeface="+mn-ea"/>
                <a:cs typeface="+mn-cs"/>
              </a:rPr>
            </a:br>
            <a:r>
              <a:rPr lang="en-US" sz="1800" b="0" spc="50" dirty="0">
                <a:effectLst/>
                <a:latin typeface="+mn-lt"/>
                <a:ea typeface="+mn-ea"/>
                <a:cs typeface="+mn-cs"/>
              </a:rPr>
              <a:t>Training Accuracy: 97.05%</a:t>
            </a:r>
            <a:br>
              <a:rPr lang="en-US" sz="1800" b="0" spc="50" dirty="0">
                <a:effectLst/>
                <a:latin typeface="+mn-lt"/>
                <a:ea typeface="+mn-ea"/>
                <a:cs typeface="+mn-cs"/>
              </a:rPr>
            </a:br>
            <a:r>
              <a:rPr lang="en-US" sz="1800" b="0" spc="50" dirty="0">
                <a:effectLst/>
                <a:latin typeface="+mn-lt"/>
                <a:ea typeface="+mn-ea"/>
                <a:cs typeface="+mn-cs"/>
              </a:rPr>
              <a:t>Validation Accuracy: 84.96%</a:t>
            </a:r>
            <a:br>
              <a:rPr lang="en-US" sz="1800" b="0" spc="50" dirty="0">
                <a:effectLst/>
                <a:latin typeface="+mn-lt"/>
                <a:ea typeface="+mn-ea"/>
                <a:cs typeface="+mn-cs"/>
              </a:rPr>
            </a:br>
            <a:r>
              <a:rPr lang="en-US" sz="1800" b="0" spc="50" dirty="0">
                <a:effectLst/>
                <a:latin typeface="+mn-lt"/>
                <a:ea typeface="+mn-ea"/>
                <a:cs typeface="+mn-cs"/>
              </a:rPr>
              <a:t>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pic>
        <p:nvPicPr>
          <p:cNvPr id="10" name="Picture 9" descr="A hand with a finger pointing at something&#10;&#10;Description automatically generated with medium confidence">
            <a:extLst>
              <a:ext uri="{FF2B5EF4-FFF2-40B4-BE49-F238E27FC236}">
                <a16:creationId xmlns:a16="http://schemas.microsoft.com/office/drawing/2014/main" id="{3061F847-004D-8F1C-17D7-CBE813F89861}"/>
              </a:ext>
            </a:extLst>
          </p:cNvPr>
          <p:cNvPicPr>
            <a:picLocks noChangeAspect="1"/>
          </p:cNvPicPr>
          <p:nvPr/>
        </p:nvPicPr>
        <p:blipFill rotWithShape="1">
          <a:blip r:embed="rId3"/>
          <a:srcRect l="3201" t="4124" r="9676" b="250"/>
          <a:stretch/>
        </p:blipFill>
        <p:spPr>
          <a:xfrm rot="20775724">
            <a:off x="6991172" y="4328732"/>
            <a:ext cx="2414823" cy="2275072"/>
          </a:xfrm>
          <a:prstGeom prst="rect">
            <a:avLst/>
          </a:prstGeom>
        </p:spPr>
      </p:pic>
      <p:pic>
        <p:nvPicPr>
          <p:cNvPr id="15" name="Picture 14" descr="A close-up of a label&#10;&#10;Description automatically generated">
            <a:extLst>
              <a:ext uri="{FF2B5EF4-FFF2-40B4-BE49-F238E27FC236}">
                <a16:creationId xmlns:a16="http://schemas.microsoft.com/office/drawing/2014/main" id="{0A8FC297-06A4-F644-5F8A-E5A77DFDFCE0}"/>
              </a:ext>
            </a:extLst>
          </p:cNvPr>
          <p:cNvPicPr>
            <a:picLocks noChangeAspect="1"/>
          </p:cNvPicPr>
          <p:nvPr/>
        </p:nvPicPr>
        <p:blipFill rotWithShape="1">
          <a:blip r:embed="rId4"/>
          <a:srcRect l="5671" t="1196" r="10590" b="5263"/>
          <a:stretch/>
        </p:blipFill>
        <p:spPr>
          <a:xfrm rot="20552585">
            <a:off x="7240531" y="2152873"/>
            <a:ext cx="3187077" cy="2459727"/>
          </a:xfrm>
          <a:prstGeom prst="rect">
            <a:avLst/>
          </a:prstGeom>
        </p:spPr>
      </p:pic>
      <p:pic>
        <p:nvPicPr>
          <p:cNvPr id="12" name="Picture 11" descr="A close-up of a hand&#10;&#10;Description automatically generated">
            <a:extLst>
              <a:ext uri="{FF2B5EF4-FFF2-40B4-BE49-F238E27FC236}">
                <a16:creationId xmlns:a16="http://schemas.microsoft.com/office/drawing/2014/main" id="{F93150D1-29A6-0699-A45D-D3980FF82309}"/>
              </a:ext>
            </a:extLst>
          </p:cNvPr>
          <p:cNvPicPr>
            <a:picLocks noChangeAspect="1"/>
          </p:cNvPicPr>
          <p:nvPr/>
        </p:nvPicPr>
        <p:blipFill rotWithShape="1">
          <a:blip r:embed="rId5"/>
          <a:srcRect l="7479" t="3148" r="31682"/>
          <a:stretch/>
        </p:blipFill>
        <p:spPr>
          <a:xfrm rot="1389768">
            <a:off x="9264297" y="3648271"/>
            <a:ext cx="2380488" cy="2675375"/>
          </a:xfrm>
          <a:prstGeom prst="rect">
            <a:avLst/>
          </a:prstGeom>
        </p:spPr>
      </p:pic>
    </p:spTree>
    <p:extLst>
      <p:ext uri="{BB962C8B-B14F-4D97-AF65-F5344CB8AC3E}">
        <p14:creationId xmlns:p14="http://schemas.microsoft.com/office/powerpoint/2010/main" val="1589491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ctrTitle"/>
          </p:nvPr>
        </p:nvSpPr>
        <p:spPr>
          <a:xfrm>
            <a:off x="4267200" y="1615736"/>
            <a:ext cx="6705600" cy="1524735"/>
          </a:xfrm>
        </p:spPr>
        <p:txBody>
          <a:bodyPr anchor="b">
            <a:normAutofit/>
          </a:bodyPr>
          <a:lstStyle/>
          <a:p>
            <a:r>
              <a:rPr lang="en-US" dirty="0"/>
              <a:t>MODEL USED - </a:t>
            </a:r>
            <a:r>
              <a:rPr lang="en-US" dirty="0" err="1"/>
              <a:t>cnn</a:t>
            </a:r>
            <a:endParaRPr lang="en-US" dirty="0"/>
          </a:p>
        </p:txBody>
      </p:sp>
      <p:sp>
        <p:nvSpPr>
          <p:cNvPr id="73" name="Subtitle 2">
            <a:extLst>
              <a:ext uri="{FF2B5EF4-FFF2-40B4-BE49-F238E27FC236}">
                <a16:creationId xmlns:a16="http://schemas.microsoft.com/office/drawing/2014/main" id="{EF96E7D2-CBDA-4CC9-B637-782CEBE25C6B}"/>
              </a:ext>
            </a:extLst>
          </p:cNvPr>
          <p:cNvSpPr>
            <a:spLocks noGrp="1"/>
          </p:cNvSpPr>
          <p:nvPr>
            <p:ph type="subTitle" idx="1"/>
          </p:nvPr>
        </p:nvSpPr>
        <p:spPr>
          <a:xfrm>
            <a:off x="4267200" y="3140471"/>
            <a:ext cx="6972300" cy="3088879"/>
          </a:xfrm>
        </p:spPr>
        <p:txBody>
          <a:bodyPr>
            <a:normAutofit fontScale="85000" lnSpcReduction="10000"/>
          </a:bodyPr>
          <a:lstStyle/>
          <a:p>
            <a:pPr algn="just"/>
            <a:endParaRPr lang="en-US" dirty="0"/>
          </a:p>
          <a:p>
            <a:pPr algn="just"/>
            <a:r>
              <a:rPr lang="en-US" dirty="0"/>
              <a:t>Convolutional Neural Networks (CNNs) are a class of deep learning models primarily used for analyzing visual imagery, designed to automatically and adaptively learn spatial hierarchies of features from input images.</a:t>
            </a:r>
          </a:p>
          <a:p>
            <a:pPr algn="just"/>
            <a:endParaRPr lang="en-US" dirty="0"/>
          </a:p>
          <a:p>
            <a:pPr algn="just"/>
            <a:r>
              <a:rPr lang="en-US" dirty="0"/>
              <a:t>CNNs excel in image and video recognition tasks due to their ability to capture local patterns and spatial relationships, leading to high accuracy in various computer vision applications.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177992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11" name="Title 3">
            <a:extLst>
              <a:ext uri="{FF2B5EF4-FFF2-40B4-BE49-F238E27FC236}">
                <a16:creationId xmlns:a16="http://schemas.microsoft.com/office/drawing/2014/main" id="{82513E45-4F5C-9394-1D42-7FB6C0170D83}"/>
              </a:ext>
            </a:extLst>
          </p:cNvPr>
          <p:cNvSpPr>
            <a:spLocks noGrp="1"/>
          </p:cNvSpPr>
          <p:nvPr/>
        </p:nvSpPr>
        <p:spPr>
          <a:xfrm>
            <a:off x="1083653" y="723900"/>
            <a:ext cx="8091119" cy="213359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marR="467995" indent="-285750" algn="just">
              <a:lnSpc>
                <a:spcPct val="150000"/>
              </a:lnSpc>
              <a:spcBef>
                <a:spcPts val="0"/>
              </a:spcBef>
              <a:spcAft>
                <a:spcPts val="65"/>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Mangal" panose="02040503050203030202" pitchFamily="18" charset="0"/>
              </a:rPr>
              <a:t>This project implements a Convolutional Neural Network (CNN) for recognizing American Sign Language (ASL) gestures using hand </a:t>
            </a:r>
            <a:r>
              <a:rPr lang="en-US" sz="1800" kern="100" dirty="0" err="1">
                <a:effectLst/>
                <a:latin typeface="Aptos" panose="020B0004020202020204" pitchFamily="34" charset="0"/>
                <a:ea typeface="Aptos" panose="020B0004020202020204" pitchFamily="34" charset="0"/>
                <a:cs typeface="Mangal" panose="02040503050203030202" pitchFamily="18" charset="0"/>
              </a:rPr>
              <a:t>keypoint</a:t>
            </a:r>
            <a:r>
              <a:rPr lang="en-US" sz="1800" kern="100" dirty="0">
                <a:effectLst/>
                <a:latin typeface="Aptos" panose="020B0004020202020204" pitchFamily="34" charset="0"/>
                <a:ea typeface="Aptos" panose="020B0004020202020204" pitchFamily="34" charset="0"/>
                <a:cs typeface="Mangal" panose="02040503050203030202" pitchFamily="18" charset="0"/>
              </a:rPr>
              <a:t> landmarks. The approach involves extracting </a:t>
            </a:r>
            <a:r>
              <a:rPr lang="en-US" sz="1800" kern="100" dirty="0" err="1">
                <a:effectLst/>
                <a:latin typeface="Aptos" panose="020B0004020202020204" pitchFamily="34" charset="0"/>
                <a:ea typeface="Aptos" panose="020B0004020202020204" pitchFamily="34" charset="0"/>
                <a:cs typeface="Mangal" panose="02040503050203030202" pitchFamily="18" charset="0"/>
              </a:rPr>
              <a:t>keypoint</a:t>
            </a:r>
            <a:r>
              <a:rPr lang="en-US" sz="1800" kern="100" dirty="0">
                <a:effectLst/>
                <a:latin typeface="Aptos" panose="020B0004020202020204" pitchFamily="34" charset="0"/>
                <a:ea typeface="Aptos" panose="020B0004020202020204" pitchFamily="34" charset="0"/>
                <a:cs typeface="Mangal" panose="02040503050203030202" pitchFamily="18" charset="0"/>
              </a:rPr>
              <a:t> data from images and feeding them into a CNN to classify ASL gestures into 29 distinct classes.</a:t>
            </a:r>
          </a:p>
        </p:txBody>
      </p:sp>
      <p:pic>
        <p:nvPicPr>
          <p:cNvPr id="3" name="Picture 2" descr="A close-up of a hand&#10;&#10;Description automatically generated">
            <a:extLst>
              <a:ext uri="{FF2B5EF4-FFF2-40B4-BE49-F238E27FC236}">
                <a16:creationId xmlns:a16="http://schemas.microsoft.com/office/drawing/2014/main" id="{4585B91F-2742-5F61-75BA-A8EF78436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3429000"/>
            <a:ext cx="2468880" cy="2468880"/>
          </a:xfrm>
          <a:prstGeom prst="rect">
            <a:avLst/>
          </a:prstGeom>
        </p:spPr>
      </p:pic>
      <p:pic>
        <p:nvPicPr>
          <p:cNvPr id="4" name="Picture 3" descr="A close-up of a hand&#10;&#10;Description automatically generated">
            <a:extLst>
              <a:ext uri="{FF2B5EF4-FFF2-40B4-BE49-F238E27FC236}">
                <a16:creationId xmlns:a16="http://schemas.microsoft.com/office/drawing/2014/main" id="{48FBA617-1276-7990-9B37-0ACBC5C75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925" y="3429000"/>
            <a:ext cx="2476500" cy="2476500"/>
          </a:xfrm>
          <a:prstGeom prst="rect">
            <a:avLst/>
          </a:prstGeom>
        </p:spPr>
      </p:pic>
      <p:pic>
        <p:nvPicPr>
          <p:cNvPr id="5" name="Picture 4" descr="A green line drawing of a diamond&#10;&#10;Description automatically generated with medium confidence">
            <a:extLst>
              <a:ext uri="{FF2B5EF4-FFF2-40B4-BE49-F238E27FC236}">
                <a16:creationId xmlns:a16="http://schemas.microsoft.com/office/drawing/2014/main" id="{97F6B675-CAD2-AC75-D389-7BCBF5E40C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1860" y="3421380"/>
            <a:ext cx="2476500" cy="2476500"/>
          </a:xfrm>
          <a:prstGeom prst="rect">
            <a:avLst/>
          </a:prstGeom>
          <a:ln>
            <a:solidFill>
              <a:schemeClr val="tx1"/>
            </a:solidFill>
          </a:ln>
        </p:spPr>
      </p:pic>
    </p:spTree>
    <p:extLst>
      <p:ext uri="{BB962C8B-B14F-4D97-AF65-F5344CB8AC3E}">
        <p14:creationId xmlns:p14="http://schemas.microsoft.com/office/powerpoint/2010/main" val="280831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2" name="Title 3">
            <a:extLst>
              <a:ext uri="{FF2B5EF4-FFF2-40B4-BE49-F238E27FC236}">
                <a16:creationId xmlns:a16="http://schemas.microsoft.com/office/drawing/2014/main" id="{11053169-A92E-875A-3CC9-BDFEEA55B151}"/>
              </a:ext>
            </a:extLst>
          </p:cNvPr>
          <p:cNvSpPr>
            <a:spLocks noGrp="1"/>
          </p:cNvSpPr>
          <p:nvPr/>
        </p:nvSpPr>
        <p:spPr>
          <a:xfrm>
            <a:off x="1419225" y="1562099"/>
            <a:ext cx="7812697" cy="4086227"/>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marR="467995" algn="just">
              <a:lnSpc>
                <a:spcPct val="150000"/>
              </a:lnSpc>
              <a:spcBef>
                <a:spcPts val="0"/>
              </a:spcBef>
              <a:spcAft>
                <a:spcPts val="65"/>
              </a:spcAft>
            </a:pPr>
            <a:r>
              <a:rPr lang="en-US" sz="1800" b="1" kern="100" dirty="0">
                <a:effectLst/>
                <a:latin typeface="Aptos" panose="020B0004020202020204" pitchFamily="34" charset="0"/>
                <a:ea typeface="Aptos" panose="020B0004020202020204" pitchFamily="34" charset="0"/>
                <a:cs typeface="Mangal" panose="02040503050203030202" pitchFamily="18" charset="0"/>
              </a:rPr>
              <a:t>Model Architecture</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Input Layer</a:t>
            </a:r>
            <a:r>
              <a:rPr lang="en-US" sz="1800" kern="100" dirty="0">
                <a:effectLst/>
                <a:latin typeface="Aptos" panose="020B0004020202020204" pitchFamily="34" charset="0"/>
                <a:ea typeface="Aptos" panose="020B0004020202020204" pitchFamily="34" charset="0"/>
                <a:cs typeface="Mangal" panose="02040503050203030202" pitchFamily="18" charset="0"/>
              </a:rPr>
              <a:t>: Accepts input in the shape (21, 3, 1).</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Convolutional Layers</a:t>
            </a:r>
            <a:r>
              <a:rPr lang="en-US" sz="1800" kern="100" dirty="0">
                <a:effectLst/>
                <a:latin typeface="Aptos" panose="020B0004020202020204" pitchFamily="34" charset="0"/>
                <a:ea typeface="Aptos" panose="020B0004020202020204" pitchFamily="34" charset="0"/>
                <a:cs typeface="Mangal" panose="02040503050203030202" pitchFamily="18" charset="0"/>
              </a:rPr>
              <a:t>: Two layers with 32 and 64 filters, respectively, followed by </a:t>
            </a:r>
            <a:r>
              <a:rPr lang="en-US" sz="1800" kern="100" dirty="0" err="1">
                <a:effectLst/>
                <a:latin typeface="Aptos" panose="020B0004020202020204" pitchFamily="34" charset="0"/>
                <a:ea typeface="Aptos" panose="020B0004020202020204" pitchFamily="34" charset="0"/>
                <a:cs typeface="Mangal" panose="02040503050203030202" pitchFamily="18" charset="0"/>
              </a:rPr>
              <a:t>MaxPooling</a:t>
            </a:r>
            <a:r>
              <a:rPr lang="en-US" sz="1800" kern="100" dirty="0">
                <a:effectLst/>
                <a:latin typeface="Aptos" panose="020B0004020202020204" pitchFamily="34" charset="0"/>
                <a:ea typeface="Aptos" panose="020B0004020202020204" pitchFamily="34" charset="0"/>
                <a:cs typeface="Mangal" panose="02040503050203030202" pitchFamily="18" charset="0"/>
              </a:rPr>
              <a:t> layers to reduce spatial dimensions.</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Flattening Layer</a:t>
            </a:r>
            <a:r>
              <a:rPr lang="en-US" sz="1800" kern="100" dirty="0">
                <a:effectLst/>
                <a:latin typeface="Aptos" panose="020B0004020202020204" pitchFamily="34" charset="0"/>
                <a:ea typeface="Aptos" panose="020B0004020202020204" pitchFamily="34" charset="0"/>
                <a:cs typeface="Mangal" panose="02040503050203030202" pitchFamily="18" charset="0"/>
              </a:rPr>
              <a:t>: Converts the output into a 1D vector for fully connected layers.</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Fully Connected Layers</a:t>
            </a:r>
            <a:r>
              <a:rPr lang="en-US" sz="1800" kern="100" dirty="0">
                <a:effectLst/>
                <a:latin typeface="Aptos" panose="020B0004020202020204" pitchFamily="34" charset="0"/>
                <a:ea typeface="Aptos" panose="020B0004020202020204" pitchFamily="34" charset="0"/>
                <a:cs typeface="Mangal" panose="02040503050203030202" pitchFamily="18" charset="0"/>
              </a:rPr>
              <a:t>: Includes a dense layer with 128 neurons and a dropout layer to prevent overfitting.</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Output Layer</a:t>
            </a:r>
            <a:r>
              <a:rPr lang="en-US" sz="1800" kern="100" dirty="0">
                <a:effectLst/>
                <a:latin typeface="Aptos" panose="020B0004020202020204" pitchFamily="34" charset="0"/>
                <a:ea typeface="Aptos" panose="020B0004020202020204" pitchFamily="34" charset="0"/>
                <a:cs typeface="Mangal" panose="02040503050203030202" pitchFamily="18" charset="0"/>
              </a:rPr>
              <a:t>: Consists of 29 neurons with </a:t>
            </a:r>
            <a:r>
              <a:rPr lang="en-US" sz="1800" kern="100" dirty="0" err="1">
                <a:effectLst/>
                <a:latin typeface="Aptos" panose="020B0004020202020204" pitchFamily="34" charset="0"/>
                <a:ea typeface="Aptos" panose="020B0004020202020204" pitchFamily="34" charset="0"/>
                <a:cs typeface="Mangal" panose="02040503050203030202" pitchFamily="18" charset="0"/>
              </a:rPr>
              <a:t>softmax</a:t>
            </a:r>
            <a:r>
              <a:rPr lang="en-US" sz="1800" kern="100" dirty="0">
                <a:effectLst/>
                <a:latin typeface="Aptos" panose="020B0004020202020204" pitchFamily="34" charset="0"/>
                <a:ea typeface="Aptos" panose="020B0004020202020204" pitchFamily="34" charset="0"/>
                <a:cs typeface="Mangal" panose="02040503050203030202" pitchFamily="18" charset="0"/>
              </a:rPr>
              <a:t> activation for class probabilities.</a:t>
            </a:r>
          </a:p>
          <a:p>
            <a:pPr>
              <a:lnSpc>
                <a:spcPct val="107000"/>
              </a:lnSpc>
              <a:spcAft>
                <a:spcPts val="800"/>
              </a:spcAft>
            </a:pPr>
            <a:br>
              <a:rPr lang="en-US" sz="1800" dirty="0"/>
            </a:br>
            <a:endParaRPr lang="en-US" sz="1800" dirty="0"/>
          </a:p>
        </p:txBody>
      </p:sp>
    </p:spTree>
    <p:extLst>
      <p:ext uri="{BB962C8B-B14F-4D97-AF65-F5344CB8AC3E}">
        <p14:creationId xmlns:p14="http://schemas.microsoft.com/office/powerpoint/2010/main" val="420960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5" name="Content Placeholder 4">
            <a:extLst>
              <a:ext uri="{FF2B5EF4-FFF2-40B4-BE49-F238E27FC236}">
                <a16:creationId xmlns:a16="http://schemas.microsoft.com/office/drawing/2014/main" id="{BF7890A9-BA7E-BD07-98C5-D34021E6C7DA}"/>
              </a:ext>
            </a:extLst>
          </p:cNvPr>
          <p:cNvSpPr>
            <a:spLocks noGrp="1"/>
          </p:cNvSpPr>
          <p:nvPr>
            <p:ph sz="half" idx="2"/>
          </p:nvPr>
        </p:nvSpPr>
        <p:spPr>
          <a:xfrm>
            <a:off x="1046163" y="1039053"/>
            <a:ext cx="7288212" cy="1475547"/>
          </a:xfrm>
        </p:spPr>
        <p:txBody>
          <a:bodyPr>
            <a:normAutofit fontScale="77500" lnSpcReduction="20000"/>
          </a:bodyPr>
          <a:lstStyle/>
          <a:p>
            <a:pPr marL="285750" marR="467995" algn="just">
              <a:lnSpc>
                <a:spcPct val="150000"/>
              </a:lnSpc>
              <a:spcBef>
                <a:spcPts val="0"/>
              </a:spcBef>
              <a:spcAft>
                <a:spcPts val="65"/>
              </a:spcAft>
            </a:pPr>
            <a:r>
              <a:rPr lang="en-US" sz="1800" b="1" kern="100" dirty="0">
                <a:effectLst/>
                <a:latin typeface="Aptos" panose="020B0004020202020204" pitchFamily="34" charset="0"/>
                <a:ea typeface="Aptos" panose="020B0004020202020204" pitchFamily="34" charset="0"/>
                <a:cs typeface="Mangal" panose="02040503050203030202" pitchFamily="18" charset="0"/>
              </a:rPr>
              <a:t>Results</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0" kern="100" dirty="0">
                <a:effectLst/>
                <a:latin typeface="Aptos" panose="020B0004020202020204" pitchFamily="34" charset="0"/>
                <a:ea typeface="Aptos" panose="020B0004020202020204" pitchFamily="34" charset="0"/>
                <a:cs typeface="Mangal" panose="02040503050203030202" pitchFamily="18" charset="0"/>
              </a:rPr>
              <a:t>Accuracy: The model achieved approximately 97%  accuracy on the test set.</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0" kern="100" dirty="0">
                <a:effectLst/>
                <a:latin typeface="Aptos" panose="020B0004020202020204" pitchFamily="34" charset="0"/>
                <a:ea typeface="Aptos" panose="020B0004020202020204" pitchFamily="34" charset="0"/>
                <a:cs typeface="Mangal" panose="02040503050203030202" pitchFamily="18" charset="0"/>
              </a:rPr>
              <a:t>Confusion Matrix: Highlighted common misclassifications.</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0" kern="100" dirty="0">
                <a:effectLst/>
                <a:latin typeface="Aptos" panose="020B0004020202020204" pitchFamily="34" charset="0"/>
                <a:ea typeface="Aptos" panose="020B0004020202020204" pitchFamily="34" charset="0"/>
                <a:cs typeface="Mangal" panose="02040503050203030202" pitchFamily="18" charset="0"/>
              </a:rPr>
              <a:t>Training Curves: Illustrated the model's learning process over epochs.</a:t>
            </a:r>
          </a:p>
        </p:txBody>
      </p:sp>
      <p:pic>
        <p:nvPicPr>
          <p:cNvPr id="3" name="Picture 2" descr="A comparison of a graph&#10;&#10;Description automatically generated">
            <a:extLst>
              <a:ext uri="{FF2B5EF4-FFF2-40B4-BE49-F238E27FC236}">
                <a16:creationId xmlns:a16="http://schemas.microsoft.com/office/drawing/2014/main" id="{FC9C46BF-FBE0-EE94-23BE-E073ADE259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2592069"/>
            <a:ext cx="7448550" cy="3764280"/>
          </a:xfrm>
          <a:prstGeom prst="rect">
            <a:avLst/>
          </a:prstGeom>
          <a:noFill/>
          <a:ln>
            <a:noFill/>
          </a:ln>
        </p:spPr>
      </p:pic>
    </p:spTree>
    <p:extLst>
      <p:ext uri="{BB962C8B-B14F-4D97-AF65-F5344CB8AC3E}">
        <p14:creationId xmlns:p14="http://schemas.microsoft.com/office/powerpoint/2010/main" val="199191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5FD2B-E3E5-1C2B-0151-21F216B14A33}"/>
              </a:ext>
            </a:extLst>
          </p:cNvPr>
          <p:cNvSpPr>
            <a:spLocks noGrp="1"/>
          </p:cNvSpPr>
          <p:nvPr/>
        </p:nvSpPr>
        <p:spPr>
          <a:xfrm>
            <a:off x="227917" y="733426"/>
            <a:ext cx="6153556" cy="398662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spcAft>
                <a:spcPts val="8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59436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86868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en-US" b="1" spc="50" dirty="0">
                <a:effectLst/>
              </a:rPr>
              <a:t>Conclusion</a:t>
            </a:r>
            <a:endParaRPr lang="en-US" spc="50" dirty="0">
              <a:effectLst/>
            </a:endParaRPr>
          </a:p>
          <a:p>
            <a:pPr marL="285750" marR="467995" algn="just">
              <a:lnSpc>
                <a:spcPct val="150000"/>
              </a:lnSpc>
              <a:spcBef>
                <a:spcPts val="0"/>
              </a:spcBef>
              <a:spcAft>
                <a:spcPts val="65"/>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CNN-based approach effectively classifies 29 ASL gestures using </a:t>
            </a:r>
            <a:r>
              <a:rPr lang="en-US" sz="1800" kern="100" dirty="0" err="1">
                <a:effectLst/>
                <a:latin typeface="Aptos" panose="020B0004020202020204" pitchFamily="34" charset="0"/>
                <a:ea typeface="Aptos" panose="020B0004020202020204" pitchFamily="34" charset="0"/>
                <a:cs typeface="Mangal" panose="02040503050203030202" pitchFamily="18" charset="0"/>
              </a:rPr>
              <a:t>keypoint</a:t>
            </a:r>
            <a:r>
              <a:rPr lang="en-US" sz="1800" kern="100" dirty="0">
                <a:effectLst/>
                <a:latin typeface="Aptos" panose="020B0004020202020204" pitchFamily="34" charset="0"/>
                <a:ea typeface="Aptos" panose="020B0004020202020204" pitchFamily="34" charset="0"/>
                <a:cs typeface="Mangal" panose="02040503050203030202" pitchFamily="18" charset="0"/>
              </a:rPr>
              <a:t> landmarks. Future improvements could involve refining the model architecture, exploring alternative techniques, and expanding the dataset for enhanced real-world performance.</a:t>
            </a:r>
          </a:p>
          <a:p>
            <a:pPr marL="285750" marR="467995" algn="just">
              <a:lnSpc>
                <a:spcPct val="150000"/>
              </a:lnSpc>
              <a:spcBef>
                <a:spcPts val="0"/>
              </a:spcBef>
              <a:spcAft>
                <a:spcPts val="65"/>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This summary outlines the key aspects of the project, including the dataset, model architecture, training, evaluation, and real-time </a:t>
            </a:r>
            <a:r>
              <a:rPr lang="en-US" sz="1800" kern="100" dirty="0" err="1">
                <a:effectLst/>
                <a:latin typeface="Aptos" panose="020B0004020202020204" pitchFamily="34" charset="0"/>
                <a:ea typeface="Aptos" panose="020B0004020202020204" pitchFamily="34" charset="0"/>
                <a:cs typeface="Mangal" panose="02040503050203030202" pitchFamily="18" charset="0"/>
              </a:rPr>
              <a:t>implementation.</a:t>
            </a:r>
            <a:r>
              <a:rPr lang="en-US" sz="1800" kern="100" dirty="0" err="1">
                <a:effectLst/>
                <a:latin typeface="Times New Roman" panose="02020603050405020304" pitchFamily="18" charset="0"/>
                <a:ea typeface="Aptos" panose="020B0004020202020204" pitchFamily="34" charset="0"/>
                <a:cs typeface="Mangal" panose="02040503050203030202" pitchFamily="18" charset="0"/>
              </a:rPr>
              <a:t>Bottom</a:t>
            </a:r>
            <a:r>
              <a:rPr lang="en-US" sz="1800" kern="100" dirty="0">
                <a:effectLst/>
                <a:latin typeface="Times New Roman" panose="02020603050405020304" pitchFamily="18" charset="0"/>
                <a:ea typeface="Aptos" panose="020B0004020202020204" pitchFamily="34" charset="0"/>
                <a:cs typeface="Mangal" panose="02040503050203030202" pitchFamily="18" charset="0"/>
              </a:rPr>
              <a:t> of Form</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285750" lvl="1" indent="-285750"/>
            <a:endParaRPr lang="en-US" sz="1400" spc="50" dirty="0"/>
          </a:p>
        </p:txBody>
      </p:sp>
      <p:sp>
        <p:nvSpPr>
          <p:cNvPr id="2" name="Title 1">
            <a:extLst>
              <a:ext uri="{FF2B5EF4-FFF2-40B4-BE49-F238E27FC236}">
                <a16:creationId xmlns:a16="http://schemas.microsoft.com/office/drawing/2014/main" id="{47A9874B-BCA9-8420-1595-EDD1865A099A}"/>
              </a:ext>
            </a:extLst>
          </p:cNvPr>
          <p:cNvSpPr>
            <a:spLocks noGrp="1"/>
          </p:cNvSpPr>
          <p:nvPr/>
        </p:nvSpPr>
        <p:spPr>
          <a:xfrm>
            <a:off x="227917" y="4539642"/>
            <a:ext cx="6342966" cy="1661133"/>
          </a:xfrm>
          <a:prstGeom prst="rect">
            <a:avLst/>
          </a:prstGeom>
        </p:spPr>
        <p:txBody>
          <a:bodyPr vert="horz" lIns="91440" tIns="0" rIns="91440" bIns="45720" rtlCol="0"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spcAft>
                <a:spcPts val="800"/>
              </a:spcAft>
            </a:pPr>
            <a:br>
              <a:rPr lang="en-US" sz="1800" b="0" spc="50" dirty="0">
                <a:effectLst/>
                <a:latin typeface="+mn-lt"/>
                <a:ea typeface="+mn-ea"/>
                <a:cs typeface="+mn-cs"/>
              </a:rPr>
            </a:br>
            <a:r>
              <a:rPr lang="en-US" sz="1800" b="0" spc="50" dirty="0">
                <a:effectLst/>
                <a:latin typeface="+mn-lt"/>
                <a:ea typeface="+mn-ea"/>
                <a:cs typeface="+mn-cs"/>
              </a:rPr>
              <a:t>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15</a:t>
            </a:fld>
            <a:endParaRPr lang="en-US"/>
          </a:p>
        </p:txBody>
      </p:sp>
      <p:pic>
        <p:nvPicPr>
          <p:cNvPr id="5" name="Picture 4">
            <a:extLst>
              <a:ext uri="{FF2B5EF4-FFF2-40B4-BE49-F238E27FC236}">
                <a16:creationId xmlns:a16="http://schemas.microsoft.com/office/drawing/2014/main" id="{7B38EEC1-7EFC-7766-62EB-428CA435E498}"/>
              </a:ext>
            </a:extLst>
          </p:cNvPr>
          <p:cNvPicPr>
            <a:picLocks noChangeAspect="1"/>
          </p:cNvPicPr>
          <p:nvPr/>
        </p:nvPicPr>
        <p:blipFill>
          <a:blip r:embed="rId3"/>
          <a:stretch>
            <a:fillRect/>
          </a:stretch>
        </p:blipFill>
        <p:spPr>
          <a:xfrm rot="20911290">
            <a:off x="6345679" y="1887073"/>
            <a:ext cx="3545680" cy="2689381"/>
          </a:xfrm>
          <a:prstGeom prst="rect">
            <a:avLst/>
          </a:prstGeom>
        </p:spPr>
      </p:pic>
      <p:pic>
        <p:nvPicPr>
          <p:cNvPr id="7" name="Picture 6">
            <a:extLst>
              <a:ext uri="{FF2B5EF4-FFF2-40B4-BE49-F238E27FC236}">
                <a16:creationId xmlns:a16="http://schemas.microsoft.com/office/drawing/2014/main" id="{6BC5CD2E-7DA9-1462-F9C0-82A38D007CF5}"/>
              </a:ext>
            </a:extLst>
          </p:cNvPr>
          <p:cNvPicPr>
            <a:picLocks noChangeAspect="1"/>
          </p:cNvPicPr>
          <p:nvPr/>
        </p:nvPicPr>
        <p:blipFill>
          <a:blip r:embed="rId4"/>
          <a:stretch>
            <a:fillRect/>
          </a:stretch>
        </p:blipFill>
        <p:spPr>
          <a:xfrm rot="437965">
            <a:off x="8698529" y="4100918"/>
            <a:ext cx="3345759" cy="2538579"/>
          </a:xfrm>
          <a:prstGeom prst="rect">
            <a:avLst/>
          </a:prstGeom>
        </p:spPr>
      </p:pic>
      <p:pic>
        <p:nvPicPr>
          <p:cNvPr id="9" name="Picture 8">
            <a:extLst>
              <a:ext uri="{FF2B5EF4-FFF2-40B4-BE49-F238E27FC236}">
                <a16:creationId xmlns:a16="http://schemas.microsoft.com/office/drawing/2014/main" id="{4788C91E-0C01-F3AF-3E7C-32B9E00A34FC}"/>
              </a:ext>
            </a:extLst>
          </p:cNvPr>
          <p:cNvPicPr>
            <a:picLocks noChangeAspect="1"/>
          </p:cNvPicPr>
          <p:nvPr/>
        </p:nvPicPr>
        <p:blipFill>
          <a:blip r:embed="rId5"/>
          <a:stretch>
            <a:fillRect/>
          </a:stretch>
        </p:blipFill>
        <p:spPr>
          <a:xfrm>
            <a:off x="4244892" y="4472502"/>
            <a:ext cx="3170834" cy="2313701"/>
          </a:xfrm>
          <a:prstGeom prst="rect">
            <a:avLst/>
          </a:prstGeom>
        </p:spPr>
      </p:pic>
    </p:spTree>
    <p:extLst>
      <p:ext uri="{BB962C8B-B14F-4D97-AF65-F5344CB8AC3E}">
        <p14:creationId xmlns:p14="http://schemas.microsoft.com/office/powerpoint/2010/main" val="19564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ctrTitle"/>
          </p:nvPr>
        </p:nvSpPr>
        <p:spPr>
          <a:xfrm>
            <a:off x="4267200" y="1615736"/>
            <a:ext cx="6705600" cy="1524735"/>
          </a:xfrm>
        </p:spPr>
        <p:txBody>
          <a:bodyPr anchor="b">
            <a:normAutofit/>
          </a:bodyPr>
          <a:lstStyle/>
          <a:p>
            <a:r>
              <a:rPr lang="en-US" dirty="0"/>
              <a:t>User interface</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46386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2" name="Title 3">
            <a:extLst>
              <a:ext uri="{FF2B5EF4-FFF2-40B4-BE49-F238E27FC236}">
                <a16:creationId xmlns:a16="http://schemas.microsoft.com/office/drawing/2014/main" id="{11053169-A92E-875A-3CC9-BDFEEA55B151}"/>
              </a:ext>
            </a:extLst>
          </p:cNvPr>
          <p:cNvSpPr>
            <a:spLocks noGrp="1"/>
          </p:cNvSpPr>
          <p:nvPr/>
        </p:nvSpPr>
        <p:spPr>
          <a:xfrm>
            <a:off x="476251" y="590551"/>
            <a:ext cx="9810750" cy="5765798"/>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marR="467995" algn="just">
              <a:lnSpc>
                <a:spcPct val="150000"/>
              </a:lnSpc>
              <a:spcBef>
                <a:spcPts val="0"/>
              </a:spcBef>
              <a:spcAft>
                <a:spcPts val="65"/>
              </a:spcAft>
            </a:pPr>
            <a:endParaRPr lang="en-US" sz="1800" b="1" kern="100" dirty="0">
              <a:latin typeface="Aptos" panose="020B0004020202020204" pitchFamily="34" charset="0"/>
              <a:ea typeface="Aptos" panose="020B0004020202020204" pitchFamily="34" charset="0"/>
              <a:cs typeface="Mangal" panose="02040503050203030202" pitchFamily="18" charset="0"/>
            </a:endParaRPr>
          </a:p>
          <a:p>
            <a:pPr marL="285750" marR="467995" algn="just">
              <a:lnSpc>
                <a:spcPct val="150000"/>
              </a:lnSpc>
              <a:spcBef>
                <a:spcPts val="0"/>
              </a:spcBef>
              <a:spcAft>
                <a:spcPts val="65"/>
              </a:spcAft>
            </a:pPr>
            <a:r>
              <a:rPr lang="en-US" sz="1800" b="1" kern="100" dirty="0">
                <a:effectLst/>
                <a:latin typeface="Aptos" panose="020B0004020202020204" pitchFamily="34" charset="0"/>
                <a:ea typeface="Aptos" panose="020B0004020202020204" pitchFamily="34" charset="0"/>
                <a:cs typeface="Mangal" panose="02040503050203030202" pitchFamily="18" charset="0"/>
              </a:rPr>
              <a:t>Objective</a:t>
            </a:r>
            <a:r>
              <a:rPr lang="en-US" sz="1800" kern="100" dirty="0">
                <a:effectLst/>
                <a:latin typeface="Aptos" panose="020B0004020202020204" pitchFamily="34" charset="0"/>
                <a:ea typeface="Aptos" panose="020B0004020202020204" pitchFamily="34" charset="0"/>
                <a:cs typeface="Mangal" panose="02040503050203030202" pitchFamily="18" charset="0"/>
              </a:rPr>
              <a:t>: To create a user interface that enables effective interaction with the sign language recognition system</a:t>
            </a:r>
            <a:r>
              <a:rPr lang="en-US" sz="1800" b="1" kern="100" dirty="0">
                <a:effectLst/>
                <a:latin typeface="Aptos" panose="020B0004020202020204" pitchFamily="34" charset="0"/>
                <a:ea typeface="Aptos" panose="020B0004020202020204" pitchFamily="34" charset="0"/>
                <a:cs typeface="Mangal" panose="02040503050203030202" pitchFamily="18" charset="0"/>
              </a:rPr>
              <a:t>.</a:t>
            </a:r>
          </a:p>
          <a:p>
            <a:pPr marL="285750" marR="467995" algn="just">
              <a:lnSpc>
                <a:spcPct val="150000"/>
              </a:lnSpc>
              <a:spcBef>
                <a:spcPts val="0"/>
              </a:spcBef>
              <a:spcAft>
                <a:spcPts val="65"/>
              </a:spcAft>
            </a:pPr>
            <a:endParaRPr lang="en-US" sz="1800" b="1" kern="100" dirty="0">
              <a:effectLst/>
              <a:latin typeface="Aptos" panose="020B0004020202020204" pitchFamily="34" charset="0"/>
              <a:ea typeface="Aptos" panose="020B0004020202020204" pitchFamily="34" charset="0"/>
              <a:cs typeface="Mangal" panose="02040503050203030202" pitchFamily="18" charset="0"/>
            </a:endParaRPr>
          </a:p>
          <a:p>
            <a:pPr marL="285750" marR="467995" algn="just">
              <a:lnSpc>
                <a:spcPct val="150000"/>
              </a:lnSpc>
              <a:spcBef>
                <a:spcPts val="0"/>
              </a:spcBef>
              <a:spcAft>
                <a:spcPts val="65"/>
              </a:spcAft>
            </a:pPr>
            <a:r>
              <a:rPr lang="en-US" sz="1800" b="1" kern="100" dirty="0">
                <a:latin typeface="Aptos" panose="020B0004020202020204" pitchFamily="34" charset="0"/>
                <a:ea typeface="Aptos" panose="020B0004020202020204" pitchFamily="34" charset="0"/>
                <a:cs typeface="Mangal" panose="02040503050203030202" pitchFamily="18" charset="0"/>
              </a:rPr>
              <a:t>TECHNOLOGIES USED:</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endParaRPr lang="en-US" sz="1800" b="1" kern="100" dirty="0">
              <a:effectLst/>
              <a:latin typeface="Aptos" panose="020B0004020202020204" pitchFamily="34" charset="0"/>
              <a:ea typeface="Aptos" panose="020B0004020202020204" pitchFamily="34" charset="0"/>
              <a:cs typeface="Mangal" panose="02040503050203030202" pitchFamily="18" charset="0"/>
            </a:endParaRPr>
          </a:p>
          <a:p>
            <a:pPr marR="467995" lvl="0" algn="just">
              <a:lnSpc>
                <a:spcPct val="150000"/>
              </a:lnSpc>
              <a:spcBef>
                <a:spcPts val="0"/>
              </a:spcBef>
              <a:spcAft>
                <a:spcPts val="65"/>
              </a:spcAft>
              <a:buSzPts val="1000"/>
              <a:tabLst>
                <a:tab pos="457200" algn="l"/>
              </a:tabLst>
            </a:pPr>
            <a:r>
              <a:rPr lang="en-US" sz="1800" b="1" kern="100" dirty="0" err="1">
                <a:effectLst/>
                <a:latin typeface="Aptos" panose="020B0004020202020204" pitchFamily="34" charset="0"/>
                <a:ea typeface="Aptos" panose="020B0004020202020204" pitchFamily="34" charset="0"/>
                <a:cs typeface="Mangal" panose="02040503050203030202" pitchFamily="18" charset="0"/>
              </a:rPr>
              <a:t>MediaPipe</a:t>
            </a:r>
            <a:r>
              <a:rPr lang="en-US" sz="1800" b="1" kern="100" dirty="0">
                <a:effectLst/>
                <a:latin typeface="Aptos" panose="020B0004020202020204" pitchFamily="34" charset="0"/>
                <a:ea typeface="Aptos" panose="020B0004020202020204" pitchFamily="34" charset="0"/>
                <a:cs typeface="Mangal" panose="02040503050203030202" pitchFamily="18" charset="0"/>
              </a:rPr>
              <a:t> Integration:</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Hand Detection: </a:t>
            </a:r>
            <a:r>
              <a:rPr lang="en-US" sz="1800" kern="100" dirty="0" err="1">
                <a:effectLst/>
                <a:latin typeface="Aptos" panose="020B0004020202020204" pitchFamily="34" charset="0"/>
                <a:ea typeface="Aptos" panose="020B0004020202020204" pitchFamily="34" charset="0"/>
                <a:cs typeface="Mangal" panose="02040503050203030202" pitchFamily="18" charset="0"/>
              </a:rPr>
              <a:t>MediaPipe</a:t>
            </a:r>
            <a:r>
              <a:rPr lang="en-US" sz="1800" kern="100" dirty="0">
                <a:effectLst/>
                <a:latin typeface="Aptos" panose="020B0004020202020204" pitchFamily="34" charset="0"/>
                <a:ea typeface="Aptos" panose="020B0004020202020204" pitchFamily="34" charset="0"/>
                <a:cs typeface="Mangal" panose="02040503050203030202" pitchFamily="18" charset="0"/>
              </a:rPr>
              <a:t> is utilized to identify and track the user's hand in a video stream, ensuring accurate and real-time gesture recognition.</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Gesture Recognition: </a:t>
            </a:r>
            <a:r>
              <a:rPr lang="en-US" sz="1800" kern="100" dirty="0">
                <a:effectLst/>
                <a:latin typeface="Aptos" panose="020B0004020202020204" pitchFamily="34" charset="0"/>
                <a:ea typeface="Aptos" panose="020B0004020202020204" pitchFamily="34" charset="0"/>
                <a:cs typeface="Mangal" panose="02040503050203030202" pitchFamily="18" charset="0"/>
              </a:rPr>
              <a:t>The framework processes the detected hand region and classifies it using the fine-tuned MobileNetV2 model, aiding in the accurate recognition of sign language gestures.</a:t>
            </a:r>
          </a:p>
          <a:p>
            <a:pPr marR="467995" lvl="0" algn="just">
              <a:lnSpc>
                <a:spcPct val="150000"/>
              </a:lnSpc>
              <a:spcBef>
                <a:spcPts val="0"/>
              </a:spcBef>
              <a:spcAft>
                <a:spcPts val="65"/>
              </a:spcAft>
              <a:buSzPts val="1000"/>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Real-Time Processing:</a:t>
            </a:r>
          </a:p>
          <a:p>
            <a:pPr marL="342900" marR="467995" lvl="0" indent="-342900" algn="just">
              <a:lnSpc>
                <a:spcPct val="150000"/>
              </a:lnSpc>
              <a:spcBef>
                <a:spcPts val="0"/>
              </a:spcBef>
              <a:spcAft>
                <a:spcPts val="65"/>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Video Input: </a:t>
            </a:r>
            <a:r>
              <a:rPr lang="en-US" sz="1800" kern="100" dirty="0">
                <a:effectLst/>
                <a:latin typeface="Aptos" panose="020B0004020202020204" pitchFamily="34" charset="0"/>
                <a:ea typeface="Aptos" panose="020B0004020202020204" pitchFamily="34" charset="0"/>
                <a:cs typeface="Mangal" panose="02040503050203030202" pitchFamily="18" charset="0"/>
              </a:rPr>
              <a:t>The system captures live video feeds from a webcam or camera, which is crucial for immediate interaction and feedback.</a:t>
            </a:r>
          </a:p>
          <a:p>
            <a:pPr marL="285750" marR="467995" lvl="0" indent="-285750" algn="just">
              <a:lnSpc>
                <a:spcPct val="150000"/>
              </a:lnSpc>
              <a:spcBef>
                <a:spcPts val="0"/>
              </a:spcBef>
              <a:spcAft>
                <a:spcPts val="65"/>
              </a:spcAft>
              <a:buSzPts val="1000"/>
              <a:buFont typeface="Arial" panose="020B0604020202020204" pitchFamily="34" charset="0"/>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ROI Cropping: </a:t>
            </a:r>
            <a:r>
              <a:rPr lang="en-US" sz="1800" kern="100" dirty="0" err="1">
                <a:effectLst/>
                <a:latin typeface="Aptos" panose="020B0004020202020204" pitchFamily="34" charset="0"/>
                <a:ea typeface="Aptos" panose="020B0004020202020204" pitchFamily="34" charset="0"/>
                <a:cs typeface="Mangal" panose="02040503050203030202" pitchFamily="18" charset="0"/>
              </a:rPr>
              <a:t>MediaPipe</a:t>
            </a:r>
            <a:r>
              <a:rPr lang="en-US" sz="1800" kern="100" dirty="0">
                <a:effectLst/>
                <a:latin typeface="Aptos" panose="020B0004020202020204" pitchFamily="34" charset="0"/>
                <a:ea typeface="Aptos" panose="020B0004020202020204" pitchFamily="34" charset="0"/>
                <a:cs typeface="Mangal" panose="02040503050203030202" pitchFamily="18" charset="0"/>
              </a:rPr>
              <a:t> extracts the region of interest from the video frame to focus on the hand gestures, ensuring the system processes only the relevant data.</a:t>
            </a:r>
          </a:p>
          <a:p>
            <a:pPr marL="285750" marR="467995" lvl="0" indent="-285750" algn="just">
              <a:lnSpc>
                <a:spcPct val="150000"/>
              </a:lnSpc>
              <a:spcBef>
                <a:spcPts val="0"/>
              </a:spcBef>
              <a:spcAft>
                <a:spcPts val="65"/>
              </a:spcAft>
              <a:buSzPts val="1000"/>
              <a:buFont typeface="Arial" panose="020B0604020202020204" pitchFamily="34" charset="0"/>
              <a:buChar char="•"/>
              <a:tabLst>
                <a:tab pos="457200" algn="l"/>
              </a:tabLst>
            </a:pPr>
            <a:r>
              <a:rPr lang="en-US" sz="1800" dirty="0"/>
              <a:t>In our project, </a:t>
            </a:r>
            <a:r>
              <a:rPr lang="en-US" sz="1800" b="1" dirty="0" err="1"/>
              <a:t>Streamlit</a:t>
            </a:r>
            <a:r>
              <a:rPr lang="en-US" sz="1800" dirty="0"/>
              <a:t> is used to create an interactive web interface that allows users to interact with the sign language recognition system. It facilitates real-time display of recognized gestures, text output, and audio feedback, enabling seamless and intuitive user interaction with the model.</a:t>
            </a:r>
          </a:p>
          <a:p>
            <a:pPr marL="285750" marR="467995" lvl="0" indent="-285750" algn="just">
              <a:lnSpc>
                <a:spcPct val="150000"/>
              </a:lnSpc>
              <a:spcBef>
                <a:spcPts val="0"/>
              </a:spcBef>
              <a:spcAft>
                <a:spcPts val="65"/>
              </a:spcAft>
              <a:buSzPts val="1000"/>
              <a:buFont typeface="Arial" panose="020B0604020202020204" pitchFamily="34" charset="0"/>
              <a:buChar char="•"/>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Use of Threads: </a:t>
            </a:r>
            <a:r>
              <a:rPr lang="en-US" sz="1800" kern="100" dirty="0">
                <a:effectLst/>
                <a:latin typeface="Aptos" panose="020B0004020202020204" pitchFamily="34" charset="0"/>
                <a:ea typeface="Aptos" panose="020B0004020202020204" pitchFamily="34" charset="0"/>
                <a:cs typeface="Mangal" panose="02040503050203030202" pitchFamily="18" charset="0"/>
              </a:rPr>
              <a:t>Threads manage concurrent tasks, particularly for text-to-speech conversion</a:t>
            </a:r>
            <a:r>
              <a:rPr lang="en-US" sz="1800" kern="100" dirty="0">
                <a:effectLst/>
                <a:latin typeface="Times New Roman" panose="02020603050405020304" pitchFamily="18" charset="0"/>
                <a:ea typeface="Aptos" panose="020B0004020202020204" pitchFamily="34" charset="0"/>
                <a:cs typeface="Mangal" panose="02040503050203030202" pitchFamily="18" charset="0"/>
              </a:rPr>
              <a:t>.</a:t>
            </a:r>
            <a:endParaRPr lang="en-US" sz="1800" kern="100" dirty="0">
              <a:effectLst/>
              <a:latin typeface="Aptos" panose="020B0004020202020204" pitchFamily="34" charset="0"/>
              <a:ea typeface="Aptos" panose="020B0004020202020204" pitchFamily="34" charset="0"/>
              <a:cs typeface="Mangal" panose="02040503050203030202" pitchFamily="18" charset="0"/>
            </a:endParaRPr>
          </a:p>
          <a:p>
            <a:pPr marL="285750" marR="467995" lvl="0" indent="-285750" algn="just">
              <a:lnSpc>
                <a:spcPct val="150000"/>
              </a:lnSpc>
              <a:spcBef>
                <a:spcPts val="0"/>
              </a:spcBef>
              <a:spcAft>
                <a:spcPts val="65"/>
              </a:spcAft>
              <a:buSzPts val="1000"/>
              <a:buFont typeface="Arial" panose="020B0604020202020204" pitchFamily="34" charset="0"/>
              <a:buChar char="•"/>
              <a:tabLst>
                <a:tab pos="457200" algn="l"/>
              </a:tabLst>
            </a:pPr>
            <a:endParaRPr lang="en-US" sz="1800" dirty="0"/>
          </a:p>
        </p:txBody>
      </p:sp>
    </p:spTree>
    <p:extLst>
      <p:ext uri="{BB962C8B-B14F-4D97-AF65-F5344CB8AC3E}">
        <p14:creationId xmlns:p14="http://schemas.microsoft.com/office/powerpoint/2010/main" val="316228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ctrTitle"/>
          </p:nvPr>
        </p:nvSpPr>
        <p:spPr>
          <a:xfrm>
            <a:off x="4267200" y="1615736"/>
            <a:ext cx="6705600" cy="1524735"/>
          </a:xfrm>
        </p:spPr>
        <p:txBody>
          <a:bodyPr anchor="b">
            <a:normAutofit/>
          </a:bodyPr>
          <a:lstStyle/>
          <a:p>
            <a:r>
              <a:rPr lang="en-US" dirty="0"/>
              <a:t>TEXT TRANSCRIPTION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212819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
        <p:nvSpPr>
          <p:cNvPr id="2" name="Title 3">
            <a:extLst>
              <a:ext uri="{FF2B5EF4-FFF2-40B4-BE49-F238E27FC236}">
                <a16:creationId xmlns:a16="http://schemas.microsoft.com/office/drawing/2014/main" id="{11053169-A92E-875A-3CC9-BDFEEA55B151}"/>
              </a:ext>
            </a:extLst>
          </p:cNvPr>
          <p:cNvSpPr>
            <a:spLocks noGrp="1"/>
          </p:cNvSpPr>
          <p:nvPr/>
        </p:nvSpPr>
        <p:spPr>
          <a:xfrm>
            <a:off x="476250" y="1085851"/>
            <a:ext cx="10077449" cy="5270498"/>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467995" algn="just">
              <a:lnSpc>
                <a:spcPct val="150000"/>
              </a:lnSpc>
              <a:spcBef>
                <a:spcPts val="0"/>
              </a:spcBef>
              <a:spcAft>
                <a:spcPts val="65"/>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text autocorrection component of this project employs NLP tools to enhance the accuracy of the text output. The process involves:</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342900" marR="467995" lvl="0" indent="-342900" algn="just">
              <a:lnSpc>
                <a:spcPct val="150000"/>
              </a:lnSpc>
              <a:spcBef>
                <a:spcPts val="0"/>
              </a:spcBef>
              <a:spcAft>
                <a:spcPts val="65"/>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Text Simplification</a:t>
            </a:r>
            <a:r>
              <a:rPr lang="en-US" sz="1800" kern="100" dirty="0">
                <a:effectLst/>
                <a:latin typeface="Aptos" panose="020B0004020202020204" pitchFamily="34" charset="0"/>
                <a:ea typeface="Aptos" panose="020B0004020202020204" pitchFamily="34" charset="0"/>
                <a:cs typeface="Mangal" panose="02040503050203030202" pitchFamily="18" charset="0"/>
              </a:rPr>
              <a: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742950" marR="467995" lvl="1" indent="-285750" algn="just">
              <a:lnSpc>
                <a:spcPct val="150000"/>
              </a:lnSpc>
              <a:spcBef>
                <a:spcPts val="0"/>
              </a:spcBef>
              <a:spcAft>
                <a:spcPts val="65"/>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Repeated characters within words are reduced to a single occurrence to simplify the text. This is achieved using a regular expression that replaces occurrences of repeating characters (e.g., "</a:t>
            </a:r>
            <a:r>
              <a:rPr lang="en-US" kern="100" dirty="0" err="1">
                <a:effectLst/>
                <a:latin typeface="Aptos" panose="020B0004020202020204" pitchFamily="34" charset="0"/>
                <a:ea typeface="Aptos" panose="020B0004020202020204" pitchFamily="34" charset="0"/>
                <a:cs typeface="Times New Roman" panose="02020603050405020304" pitchFamily="18" charset="0"/>
              </a:rPr>
              <a:t>heelllooo</a:t>
            </a:r>
            <a:r>
              <a:rPr lang="en-US" kern="100" dirty="0">
                <a:effectLst/>
                <a:latin typeface="Aptos" panose="020B0004020202020204" pitchFamily="34" charset="0"/>
                <a:ea typeface="Aptos" panose="020B0004020202020204" pitchFamily="34" charset="0"/>
                <a:cs typeface="Times New Roman" panose="02020603050405020304" pitchFamily="18" charset="0"/>
              </a:rPr>
              <a:t>" becomes "</a:t>
            </a:r>
            <a:r>
              <a:rPr lang="en-US" kern="100" dirty="0" err="1">
                <a:effectLst/>
                <a:latin typeface="Aptos" panose="020B0004020202020204" pitchFamily="34" charset="0"/>
                <a:ea typeface="Aptos" panose="020B0004020202020204" pitchFamily="34" charset="0"/>
                <a:cs typeface="Times New Roman" panose="02020603050405020304" pitchFamily="18" charset="0"/>
              </a:rPr>
              <a:t>helo</a:t>
            </a:r>
            <a:r>
              <a:rPr lang="en-US"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467995" lvl="0" indent="-342900" algn="just">
              <a:lnSpc>
                <a:spcPct val="150000"/>
              </a:lnSpc>
              <a:spcBef>
                <a:spcPts val="0"/>
              </a:spcBef>
              <a:spcAft>
                <a:spcPts val="65"/>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Spell Correction</a:t>
            </a:r>
            <a:r>
              <a:rPr lang="en-US" sz="1800" kern="100" dirty="0">
                <a:effectLst/>
                <a:latin typeface="Aptos" panose="020B0004020202020204" pitchFamily="34" charset="0"/>
                <a:ea typeface="Aptos" panose="020B0004020202020204" pitchFamily="34" charset="0"/>
                <a:cs typeface="Mangal" panose="02040503050203030202" pitchFamily="18" charset="0"/>
              </a:rPr>
              <a: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742950" marR="467995" lvl="1" indent="-285750" algn="just">
              <a:lnSpc>
                <a:spcPct val="150000"/>
              </a:lnSpc>
              <a:spcBef>
                <a:spcPts val="0"/>
              </a:spcBef>
              <a:spcAft>
                <a:spcPts val="65"/>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The simplified text is split into individual words. Each word is processed using the </a:t>
            </a:r>
            <a:r>
              <a:rPr lang="en-US" kern="100" dirty="0" err="1">
                <a:effectLst/>
                <a:latin typeface="Aptos" panose="020B0004020202020204" pitchFamily="34" charset="0"/>
                <a:ea typeface="Aptos" panose="020B0004020202020204" pitchFamily="34" charset="0"/>
                <a:cs typeface="Times New Roman" panose="02020603050405020304" pitchFamily="18" charset="0"/>
              </a:rPr>
              <a:t>TextBlob</a:t>
            </a:r>
            <a:r>
              <a:rPr lang="en-US" kern="100" dirty="0">
                <a:effectLst/>
                <a:latin typeface="Aptos" panose="020B0004020202020204" pitchFamily="34" charset="0"/>
                <a:ea typeface="Aptos" panose="020B0004020202020204" pitchFamily="34" charset="0"/>
                <a:cs typeface="Times New Roman" panose="02020603050405020304" pitchFamily="18" charset="0"/>
              </a:rPr>
              <a:t> library to check and correct spelling errors. The corrected words are then reassembled into a single string.</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467995" lvl="0" indent="-342900" algn="just">
              <a:lnSpc>
                <a:spcPct val="150000"/>
              </a:lnSpc>
              <a:spcBef>
                <a:spcPts val="0"/>
              </a:spcBef>
              <a:spcAft>
                <a:spcPts val="65"/>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Output</a:t>
            </a:r>
            <a:r>
              <a:rPr lang="en-US" sz="1800" kern="100" dirty="0">
                <a:effectLst/>
                <a:latin typeface="Aptos" panose="020B0004020202020204" pitchFamily="34" charset="0"/>
                <a:ea typeface="Aptos" panose="020B0004020202020204" pitchFamily="34" charset="0"/>
                <a:cs typeface="Mangal" panose="02040503050203030202" pitchFamily="18" charset="0"/>
              </a:rPr>
              <a: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742950" marR="467995" lvl="1" indent="-285750" algn="just">
              <a:lnSpc>
                <a:spcPct val="150000"/>
              </a:lnSpc>
              <a:spcBef>
                <a:spcPts val="0"/>
              </a:spcBef>
              <a:spcAft>
                <a:spcPts val="65"/>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The corrected text is returned, ensuring that spelling mistakes are minimized, and the text is more readable and accurate.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467995" algn="just">
              <a:lnSpc>
                <a:spcPct val="150000"/>
              </a:lnSpc>
              <a:spcBef>
                <a:spcPts val="0"/>
              </a:spcBef>
              <a:spcAft>
                <a:spcPts val="65"/>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This autocorrection process leverages the capabilities of NLP libraries to provide a more refined and user-friendly text output, enhancing the overall quality of the text processing pipeline.</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382958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53550"/>
            <a:ext cx="10515600" cy="1325563"/>
          </a:xfrm>
        </p:spPr>
        <p:txBody>
          <a:bodyPr anchor="b">
            <a:normAutofit/>
          </a:bodyPr>
          <a:lstStyle/>
          <a:p>
            <a:r>
              <a:rPr lang="en-US" dirty="0"/>
              <a:t>contents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3ED057AC-DA72-FE04-1D70-0C1F898E49AF}"/>
              </a:ext>
            </a:extLst>
          </p:cNvPr>
          <p:cNvGraphicFramePr>
            <a:graphicFrameLocks noGrp="1"/>
          </p:cNvGraphicFramePr>
          <p:nvPr>
            <p:ph type="tbl" sz="quarter" idx="14"/>
            <p:extLst>
              <p:ext uri="{D42A27DB-BD31-4B8C-83A1-F6EECF244321}">
                <p14:modId xmlns:p14="http://schemas.microsoft.com/office/powerpoint/2010/main" val="3461291251"/>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ctrTitle"/>
          </p:nvPr>
        </p:nvSpPr>
        <p:spPr>
          <a:xfrm>
            <a:off x="4267200" y="1615736"/>
            <a:ext cx="6705600" cy="1524735"/>
          </a:xfrm>
        </p:spPr>
        <p:txBody>
          <a:bodyPr anchor="b">
            <a:normAutofit/>
          </a:bodyPr>
          <a:lstStyle/>
          <a:p>
            <a:r>
              <a:rPr lang="en-US" dirty="0"/>
              <a:t>TEXT-TO-AUDIO</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spTree>
    <p:extLst>
      <p:ext uri="{BB962C8B-B14F-4D97-AF65-F5344CB8AC3E}">
        <p14:creationId xmlns:p14="http://schemas.microsoft.com/office/powerpoint/2010/main" val="2736522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21</a:t>
            </a:fld>
            <a:endParaRPr lang="en-US" dirty="0"/>
          </a:p>
        </p:txBody>
      </p:sp>
      <p:sp>
        <p:nvSpPr>
          <p:cNvPr id="2" name="Title 3">
            <a:extLst>
              <a:ext uri="{FF2B5EF4-FFF2-40B4-BE49-F238E27FC236}">
                <a16:creationId xmlns:a16="http://schemas.microsoft.com/office/drawing/2014/main" id="{11053169-A92E-875A-3CC9-BDFEEA55B151}"/>
              </a:ext>
            </a:extLst>
          </p:cNvPr>
          <p:cNvSpPr>
            <a:spLocks noGrp="1"/>
          </p:cNvSpPr>
          <p:nvPr/>
        </p:nvSpPr>
        <p:spPr>
          <a:xfrm>
            <a:off x="476251" y="590551"/>
            <a:ext cx="9810750" cy="576579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marR="467995" algn="just">
              <a:lnSpc>
                <a:spcPct val="150000"/>
              </a:lnSpc>
              <a:spcBef>
                <a:spcPts val="0"/>
              </a:spcBef>
              <a:spcAft>
                <a:spcPts val="65"/>
              </a:spcAft>
            </a:pPr>
            <a:endParaRPr lang="en-US" sz="2400" b="1" kern="100" dirty="0">
              <a:latin typeface="Aptos" panose="020B0004020202020204" pitchFamily="34" charset="0"/>
              <a:ea typeface="Aptos" panose="020B0004020202020204" pitchFamily="34" charset="0"/>
              <a:cs typeface="Mangal" panose="02040503050203030202" pitchFamily="18" charset="0"/>
            </a:endParaRPr>
          </a:p>
          <a:p>
            <a:pPr marL="0" marR="467995" algn="just">
              <a:lnSpc>
                <a:spcPct val="150000"/>
              </a:lnSpc>
              <a:spcBef>
                <a:spcPts val="0"/>
              </a:spcBef>
              <a:spcAft>
                <a:spcPts val="65"/>
              </a:spcAft>
              <a:tabLst>
                <a:tab pos="914400" algn="l"/>
              </a:tabLst>
            </a:pPr>
            <a:r>
              <a:rPr lang="en-US" sz="1800" kern="100" dirty="0">
                <a:effectLst/>
                <a:latin typeface="Aptos" panose="020B0004020202020204" pitchFamily="34" charset="0"/>
                <a:ea typeface="Aptos" panose="020B0004020202020204" pitchFamily="34" charset="0"/>
                <a:cs typeface="Mangal" panose="02040503050203030202" pitchFamily="18" charset="0"/>
              </a:rPr>
              <a:t>The audio generation component of this project uses the Google Text-to-Speech (</a:t>
            </a:r>
            <a:r>
              <a:rPr lang="en-US" sz="1800" kern="100" dirty="0" err="1">
                <a:effectLst/>
                <a:latin typeface="Aptos" panose="020B0004020202020204" pitchFamily="34" charset="0"/>
                <a:ea typeface="Aptos" panose="020B0004020202020204" pitchFamily="34" charset="0"/>
                <a:cs typeface="Mangal" panose="02040503050203030202" pitchFamily="18" charset="0"/>
              </a:rPr>
              <a:t>gTTS</a:t>
            </a:r>
            <a:r>
              <a:rPr lang="en-US" sz="1800" kern="100" dirty="0">
                <a:effectLst/>
                <a:latin typeface="Aptos" panose="020B0004020202020204" pitchFamily="34" charset="0"/>
                <a:ea typeface="Aptos" panose="020B0004020202020204" pitchFamily="34" charset="0"/>
                <a:cs typeface="Mangal" panose="02040503050203030202" pitchFamily="18" charset="0"/>
              </a:rPr>
              <a:t>) API to convert preprocessed text into speech. The process involves the following steps:</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342900" marR="467995" lvl="0" indent="-342900" algn="just">
              <a:lnSpc>
                <a:spcPct val="150000"/>
              </a:lnSpc>
              <a:spcBef>
                <a:spcPts val="0"/>
              </a:spcBef>
              <a:spcAft>
                <a:spcPts val="65"/>
              </a:spcAft>
              <a:buFont typeface="+mj-lt"/>
              <a:buAutoNum type="arabicPeriod"/>
              <a:tabLst>
                <a:tab pos="457200" algn="l"/>
                <a:tab pos="9144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Text Preprocessing</a:t>
            </a:r>
            <a:r>
              <a:rPr lang="en-US" sz="1800" kern="100" dirty="0">
                <a:effectLst/>
                <a:latin typeface="Aptos" panose="020B0004020202020204" pitchFamily="34" charset="0"/>
                <a:ea typeface="Aptos" panose="020B0004020202020204" pitchFamily="34" charset="0"/>
                <a:cs typeface="Mangal" panose="02040503050203030202" pitchFamily="18" charset="0"/>
              </a:rPr>
              <a:t>: The input text is cleaned using NLTK to remove numbers, punctuation, and </a:t>
            </a:r>
            <a:r>
              <a:rPr lang="en-US" sz="1800" kern="100" dirty="0" err="1">
                <a:effectLst/>
                <a:latin typeface="Aptos" panose="020B0004020202020204" pitchFamily="34" charset="0"/>
                <a:ea typeface="Aptos" panose="020B0004020202020204" pitchFamily="34" charset="0"/>
                <a:cs typeface="Mangal" panose="02040503050203030202" pitchFamily="18" charset="0"/>
              </a:rPr>
              <a:t>stopwords</a:t>
            </a:r>
            <a:r>
              <a:rPr lang="en-US" sz="1800" kern="100" dirty="0">
                <a:effectLst/>
                <a:latin typeface="Aptos" panose="020B0004020202020204" pitchFamily="34" charset="0"/>
                <a:ea typeface="Aptos" panose="020B0004020202020204" pitchFamily="34" charset="0"/>
                <a:cs typeface="Mangal" panose="02040503050203030202" pitchFamily="18" charset="0"/>
              </a:rPr>
              <a:t>, ensuring that the output speech is clear and concise.</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342900" marR="467995" lvl="0" indent="-342900" algn="just">
              <a:lnSpc>
                <a:spcPct val="150000"/>
              </a:lnSpc>
              <a:spcBef>
                <a:spcPts val="0"/>
              </a:spcBef>
              <a:spcAft>
                <a:spcPts val="65"/>
              </a:spcAft>
              <a:buFont typeface="+mj-lt"/>
              <a:buAutoNum type="arabicPeriod"/>
              <a:tabLst>
                <a:tab pos="457200" algn="l"/>
                <a:tab pos="9144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Speech Synthesis</a:t>
            </a:r>
            <a:r>
              <a:rPr lang="en-US" sz="1800" kern="100" dirty="0">
                <a:effectLst/>
                <a:latin typeface="Aptos" panose="020B0004020202020204" pitchFamily="34" charset="0"/>
                <a:ea typeface="Aptos" panose="020B0004020202020204" pitchFamily="34" charset="0"/>
                <a:cs typeface="Mangal" panose="02040503050203030202" pitchFamily="18" charset="0"/>
              </a:rPr>
              <a: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742950" marR="467995" lvl="1" indent="-285750" algn="just">
              <a:lnSpc>
                <a:spcPct val="150000"/>
              </a:lnSpc>
              <a:spcBef>
                <a:spcPts val="0"/>
              </a:spcBef>
              <a:spcAft>
                <a:spcPts val="65"/>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The cleaned text is passed to the </a:t>
            </a:r>
            <a:r>
              <a:rPr lang="en-US" kern="100" dirty="0" err="1">
                <a:effectLst/>
                <a:latin typeface="Aptos" panose="020B0004020202020204" pitchFamily="34" charset="0"/>
                <a:ea typeface="Aptos" panose="020B0004020202020204" pitchFamily="34" charset="0"/>
                <a:cs typeface="Times New Roman" panose="02020603050405020304" pitchFamily="18" charset="0"/>
              </a:rPr>
              <a:t>gTTS</a:t>
            </a:r>
            <a:r>
              <a:rPr lang="en-US" kern="100" dirty="0">
                <a:effectLst/>
                <a:latin typeface="Aptos" panose="020B0004020202020204" pitchFamily="34" charset="0"/>
                <a:ea typeface="Aptos" panose="020B0004020202020204" pitchFamily="34" charset="0"/>
                <a:cs typeface="Times New Roman" panose="02020603050405020304" pitchFamily="18" charset="0"/>
              </a:rPr>
              <a:t> library, which interfaces with Google's Text-to-Speech API.</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467995" lvl="1" indent="-285750" algn="just">
              <a:lnSpc>
                <a:spcPct val="150000"/>
              </a:lnSpc>
              <a:spcBef>
                <a:spcPts val="0"/>
              </a:spcBef>
              <a:spcAft>
                <a:spcPts val="65"/>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The API converts the text into a spoken format, supporting various language options and speech speeds.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467995" lvl="0" indent="-342900" algn="just">
              <a:lnSpc>
                <a:spcPct val="150000"/>
              </a:lnSpc>
              <a:spcBef>
                <a:spcPts val="0"/>
              </a:spcBef>
              <a:spcAft>
                <a:spcPts val="65"/>
              </a:spcAft>
              <a:buFont typeface="+mj-lt"/>
              <a:buAutoNum type="arabicPeriod"/>
              <a:tabLst>
                <a:tab pos="457200" algn="l"/>
                <a:tab pos="914400" algn="l"/>
              </a:tabLst>
            </a:pPr>
            <a:r>
              <a:rPr lang="en-US" sz="1800" b="1" kern="100" dirty="0">
                <a:effectLst/>
                <a:latin typeface="Aptos" panose="020B0004020202020204" pitchFamily="34" charset="0"/>
                <a:ea typeface="Aptos" panose="020B0004020202020204" pitchFamily="34" charset="0"/>
                <a:cs typeface="Mangal" panose="02040503050203030202" pitchFamily="18" charset="0"/>
              </a:rPr>
              <a:t>Output</a:t>
            </a:r>
            <a:r>
              <a:rPr lang="en-US" sz="1800" kern="100" dirty="0">
                <a:effectLst/>
                <a:latin typeface="Aptos" panose="020B0004020202020204" pitchFamily="34" charset="0"/>
                <a:ea typeface="Aptos" panose="020B0004020202020204" pitchFamily="34" charset="0"/>
                <a:cs typeface="Mangal" panose="02040503050203030202" pitchFamily="18" charset="0"/>
              </a:rPr>
              <a:t>:</a:t>
            </a:r>
            <a:endParaRPr lang="en-US" sz="1600" kern="100" dirty="0">
              <a:effectLst/>
              <a:latin typeface="Aptos" panose="020B0004020202020204" pitchFamily="34" charset="0"/>
              <a:ea typeface="Aptos" panose="020B0004020202020204" pitchFamily="34" charset="0"/>
              <a:cs typeface="Mangal" panose="02040503050203030202" pitchFamily="18" charset="0"/>
            </a:endParaRPr>
          </a:p>
          <a:p>
            <a:pPr marL="742950" marR="467995" lvl="1" indent="-285750" algn="just">
              <a:lnSpc>
                <a:spcPct val="150000"/>
              </a:lnSpc>
              <a:spcBef>
                <a:spcPts val="0"/>
              </a:spcBef>
              <a:spcAft>
                <a:spcPts val="65"/>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The generated speech is saved as an audio file (output1.mp3).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467995" lvl="1" indent="-285750" algn="just">
              <a:lnSpc>
                <a:spcPct val="150000"/>
              </a:lnSpc>
              <a:spcBef>
                <a:spcPts val="0"/>
              </a:spcBef>
              <a:spcAft>
                <a:spcPts val="65"/>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The </a:t>
            </a:r>
            <a:r>
              <a:rPr lang="en-US" kern="100" dirty="0" err="1">
                <a:effectLst/>
                <a:latin typeface="Aptos" panose="020B0004020202020204" pitchFamily="34" charset="0"/>
                <a:ea typeface="Aptos" panose="020B0004020202020204" pitchFamily="34" charset="0"/>
                <a:cs typeface="Times New Roman" panose="02020603050405020304" pitchFamily="18" charset="0"/>
              </a:rPr>
              <a:t>os</a:t>
            </a:r>
            <a:r>
              <a:rPr lang="en-US" kern="100" dirty="0">
                <a:effectLst/>
                <a:latin typeface="Aptos" panose="020B0004020202020204" pitchFamily="34" charset="0"/>
                <a:ea typeface="Aptos" panose="020B0004020202020204" pitchFamily="34" charset="0"/>
                <a:cs typeface="Times New Roman" panose="02020603050405020304" pitchFamily="18" charset="0"/>
              </a:rPr>
              <a:t> module is used to play the audio file automatically on the user's system, providing immediate feedback.</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84674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Flow diagram</a:t>
            </a:r>
          </a:p>
        </p:txBody>
      </p:sp>
    </p:spTree>
    <p:extLst>
      <p:ext uri="{BB962C8B-B14F-4D97-AF65-F5344CB8AC3E}">
        <p14:creationId xmlns:p14="http://schemas.microsoft.com/office/powerpoint/2010/main" val="3163453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57EC0E-9053-AF98-E381-22C4AF850446}"/>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5" name="Picture 4" descr="A diagram of a hand region segmentation&#10;&#10;Description automatically generated">
            <a:extLst>
              <a:ext uri="{FF2B5EF4-FFF2-40B4-BE49-F238E27FC236}">
                <a16:creationId xmlns:a16="http://schemas.microsoft.com/office/drawing/2014/main" id="{E0652C30-315B-0CB5-4A44-C6ABF0F30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18" y="813830"/>
            <a:ext cx="4190163" cy="5725081"/>
          </a:xfrm>
          <a:prstGeom prst="rect">
            <a:avLst/>
          </a:prstGeom>
        </p:spPr>
      </p:pic>
      <p:pic>
        <p:nvPicPr>
          <p:cNvPr id="6" name="Picture 5">
            <a:extLst>
              <a:ext uri="{FF2B5EF4-FFF2-40B4-BE49-F238E27FC236}">
                <a16:creationId xmlns:a16="http://schemas.microsoft.com/office/drawing/2014/main" id="{0E0766D9-1AC8-BFC9-D32B-42DB4E5EC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827" y="1728550"/>
            <a:ext cx="7684696" cy="3400900"/>
          </a:xfrm>
          <a:prstGeom prst="rect">
            <a:avLst/>
          </a:prstGeom>
        </p:spPr>
      </p:pic>
    </p:spTree>
    <p:extLst>
      <p:ext uri="{BB962C8B-B14F-4D97-AF65-F5344CB8AC3E}">
        <p14:creationId xmlns:p14="http://schemas.microsoft.com/office/powerpoint/2010/main" val="116315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Results and conclusion </a:t>
            </a:r>
          </a:p>
        </p:txBody>
      </p:sp>
    </p:spTree>
    <p:extLst>
      <p:ext uri="{BB962C8B-B14F-4D97-AF65-F5344CB8AC3E}">
        <p14:creationId xmlns:p14="http://schemas.microsoft.com/office/powerpoint/2010/main" val="63685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5FD2B-E3E5-1C2B-0151-21F216B14A33}"/>
              </a:ext>
            </a:extLst>
          </p:cNvPr>
          <p:cNvSpPr>
            <a:spLocks noGrp="1"/>
          </p:cNvSpPr>
          <p:nvPr/>
        </p:nvSpPr>
        <p:spPr>
          <a:xfrm>
            <a:off x="227917" y="733426"/>
            <a:ext cx="6153556" cy="39866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8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59436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86868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467995" algn="just">
              <a:lnSpc>
                <a:spcPct val="150000"/>
              </a:lnSpc>
              <a:spcBef>
                <a:spcPts val="0"/>
              </a:spcBef>
              <a:spcAft>
                <a:spcPts val="65"/>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creation of a real-time automated sign language recognition and transcription system with audio feedback marks a major milestone in assistive technology. This system’s audio feedback and instant gesture recognition and transcription could transform the way individuals with hearing impairments engage with their surroundings. It has shown promising results, with accurate recognition rates and immediate auditory feedback.</a:t>
            </a:r>
          </a:p>
          <a:p>
            <a:pPr>
              <a:spcAft>
                <a:spcPts val="800"/>
              </a:spcAft>
            </a:pPr>
            <a:endParaRPr lang="en-US" sz="1400" spc="50" dirty="0">
              <a:effectLst/>
            </a:endParaRPr>
          </a:p>
          <a:p>
            <a:pPr marL="285750" lvl="1" indent="-285750"/>
            <a:endParaRPr lang="en-US" sz="1400" spc="5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25</a:t>
            </a:fld>
            <a:endParaRPr lang="en-US"/>
          </a:p>
        </p:txBody>
      </p:sp>
      <p:pic>
        <p:nvPicPr>
          <p:cNvPr id="7" name="Picture 6" descr="A hand giving a thumbs up&#10;&#10;Description automatically generated">
            <a:extLst>
              <a:ext uri="{FF2B5EF4-FFF2-40B4-BE49-F238E27FC236}">
                <a16:creationId xmlns:a16="http://schemas.microsoft.com/office/drawing/2014/main" id="{86BEEDEB-A0FD-9DDE-2B43-F33C4477180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625" l="10000" r="90000">
                        <a14:foregroundMark x1="31406" y1="90625" x2="49375" y2="89375"/>
                        <a14:foregroundMark x1="49375" y1="89375" x2="51094" y2="87031"/>
                      </a14:backgroundRemoval>
                    </a14:imgEffect>
                  </a14:imgLayer>
                </a14:imgProps>
              </a:ext>
            </a:extLst>
          </a:blip>
          <a:stretch>
            <a:fillRect/>
          </a:stretch>
        </p:blipFill>
        <p:spPr>
          <a:xfrm rot="407987">
            <a:off x="7801708" y="2837269"/>
            <a:ext cx="3100754" cy="3100754"/>
          </a:xfrm>
          <a:prstGeom prst="rect">
            <a:avLst/>
          </a:prstGeom>
        </p:spPr>
      </p:pic>
    </p:spTree>
    <p:extLst>
      <p:ext uri="{BB962C8B-B14F-4D97-AF65-F5344CB8AC3E}">
        <p14:creationId xmlns:p14="http://schemas.microsoft.com/office/powerpoint/2010/main" val="220063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26</a:t>
            </a:fld>
            <a:endParaRPr lang="en-US"/>
          </a:p>
        </p:txBody>
      </p:sp>
      <p:sp>
        <p:nvSpPr>
          <p:cNvPr id="2" name="Title 1">
            <a:extLst>
              <a:ext uri="{FF2B5EF4-FFF2-40B4-BE49-F238E27FC236}">
                <a16:creationId xmlns:a16="http://schemas.microsoft.com/office/drawing/2014/main" id="{0EF37A34-9502-81E3-5347-20AA563DD843}"/>
              </a:ext>
            </a:extLst>
          </p:cNvPr>
          <p:cNvSpPr txBox="1">
            <a:spLocks/>
          </p:cNvSpPr>
          <p:nvPr/>
        </p:nvSpPr>
        <p:spPr>
          <a:xfrm>
            <a:off x="472273" y="487018"/>
            <a:ext cx="10698647" cy="5881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FINAL PRODUCT</a:t>
            </a:r>
          </a:p>
        </p:txBody>
      </p:sp>
      <p:pic>
        <p:nvPicPr>
          <p:cNvPr id="5" name="Picture 4">
            <a:extLst>
              <a:ext uri="{FF2B5EF4-FFF2-40B4-BE49-F238E27FC236}">
                <a16:creationId xmlns:a16="http://schemas.microsoft.com/office/drawing/2014/main" id="{627A068B-6247-E131-DC23-369A31386662}"/>
              </a:ext>
            </a:extLst>
          </p:cNvPr>
          <p:cNvPicPr>
            <a:picLocks noChangeAspect="1"/>
          </p:cNvPicPr>
          <p:nvPr/>
        </p:nvPicPr>
        <p:blipFill>
          <a:blip r:embed="rId3"/>
          <a:stretch>
            <a:fillRect/>
          </a:stretch>
        </p:blipFill>
        <p:spPr>
          <a:xfrm>
            <a:off x="592853" y="1250091"/>
            <a:ext cx="10852220" cy="4688485"/>
          </a:xfrm>
          <a:prstGeom prst="rect">
            <a:avLst/>
          </a:prstGeom>
        </p:spPr>
      </p:pic>
      <p:sp>
        <p:nvSpPr>
          <p:cNvPr id="6" name="Content Placeholder 2">
            <a:extLst>
              <a:ext uri="{FF2B5EF4-FFF2-40B4-BE49-F238E27FC236}">
                <a16:creationId xmlns:a16="http://schemas.microsoft.com/office/drawing/2014/main" id="{2AF266FC-F191-4CCA-C173-7C9098C451A0}"/>
              </a:ext>
            </a:extLst>
          </p:cNvPr>
          <p:cNvSpPr>
            <a:spLocks noGrp="1"/>
          </p:cNvSpPr>
          <p:nvPr/>
        </p:nvSpPr>
        <p:spPr>
          <a:xfrm>
            <a:off x="592853" y="6269843"/>
            <a:ext cx="10960972" cy="5881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800"/>
              </a:spcAft>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2pPr>
            <a:lvl3pPr marL="59436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3pPr>
            <a:lvl4pPr marL="86868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r>
              <a:rPr lang="en-US" sz="1400" b="1" spc="50" dirty="0"/>
              <a:t>Video URL: </a:t>
            </a:r>
            <a:r>
              <a:rPr lang="en-US" sz="1400" spc="50" dirty="0"/>
              <a:t>https://drive.google.com/file/d/1Hh5zt9UasZE6qjyQEYWZADRbG3ERPpJP/view?usp=sharing</a:t>
            </a:r>
          </a:p>
        </p:txBody>
      </p:sp>
    </p:spTree>
    <p:extLst>
      <p:ext uri="{BB962C8B-B14F-4D97-AF65-F5344CB8AC3E}">
        <p14:creationId xmlns:p14="http://schemas.microsoft.com/office/powerpoint/2010/main" val="32038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6991350" y="406400"/>
            <a:ext cx="4179570" cy="3457971"/>
          </a:xfrm>
        </p:spPr>
        <p:txBody>
          <a:bodyPr anchor="b">
            <a:normAutofit/>
          </a:bodyPr>
          <a:lstStyle/>
          <a:p>
            <a:r>
              <a:rPr lang="en-US" dirty="0"/>
              <a:t>THANK YOU !!</a:t>
            </a:r>
          </a:p>
        </p:txBody>
      </p:sp>
      <p:sp>
        <p:nvSpPr>
          <p:cNvPr id="6" name="Slide Number Placeholder 5" hidden="1">
            <a:extLst>
              <a:ext uri="{FF2B5EF4-FFF2-40B4-BE49-F238E27FC236}">
                <a16:creationId xmlns:a16="http://schemas.microsoft.com/office/drawing/2014/main" id="{4C127D99-645F-4FCF-9573-FDFE2A344FA9}"/>
              </a:ext>
            </a:extLst>
          </p:cNvPr>
          <p:cNvSpPr>
            <a:spLocks noGrp="1"/>
          </p:cNvSpPr>
          <p:nvPr>
            <p:ph type="sldNum" sz="quarter" idx="4294967295"/>
          </p:nvPr>
        </p:nvSpPr>
        <p:spPr>
          <a:xfrm>
            <a:off x="9579428" y="6356350"/>
            <a:ext cx="1774371" cy="365125"/>
          </a:xfrm>
        </p:spPr>
        <p:txBody>
          <a:bodyPr/>
          <a:lstStyle/>
          <a:p>
            <a:pPr>
              <a:spcAft>
                <a:spcPts val="600"/>
              </a:spcAft>
            </a:pPr>
            <a:fld id="{A49DFD55-3C28-40EF-9E31-A92D2E4017FF}" type="slidenum">
              <a:rPr lang="en-US" smtClean="0"/>
              <a:pPr>
                <a:spcAft>
                  <a:spcPts val="600"/>
                </a:spcAft>
              </a:pPr>
              <a:t>27</a:t>
            </a:fld>
            <a:endParaRPr lang="en-US"/>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INTRODUCTION</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98563" y="858078"/>
            <a:ext cx="7288212" cy="3732972"/>
          </a:xfrm>
        </p:spPr>
        <p:txBody>
          <a:bodyPr>
            <a:normAutofit/>
          </a:bodyPr>
          <a:lstStyle/>
          <a:p>
            <a:r>
              <a:rPr lang="en-US" dirty="0"/>
              <a:t>PROBLEM STATEMENT</a:t>
            </a:r>
          </a:p>
          <a:p>
            <a:pPr lvl="1" algn="just">
              <a:lnSpc>
                <a:spcPct val="120000"/>
              </a:lnSpc>
            </a:pPr>
            <a:r>
              <a:rPr lang="en-US" sz="1900" dirty="0"/>
              <a:t>The communication barrier between deaf or hard-of-hearing individuals and those who do not know sign language results in social isolation, limited access to education, and decreased employment opportunities for the deaf community. In order to bridge this gap and promote inclusion, there is a need for an efficient and accurate system that can recognize, transcribe, and provide real-time audio feedback for sign language communication.</a:t>
            </a:r>
            <a:endParaRPr lang="en-IN" sz="190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36" name="Content Placeholder 35">
            <a:extLst>
              <a:ext uri="{FF2B5EF4-FFF2-40B4-BE49-F238E27FC236}">
                <a16:creationId xmlns:a16="http://schemas.microsoft.com/office/drawing/2014/main" id="{E71298F0-74F1-FECA-0F02-495F9A2EBA7B}"/>
              </a:ext>
            </a:extLst>
          </p:cNvPr>
          <p:cNvSpPr txBox="1">
            <a:spLocks/>
          </p:cNvSpPr>
          <p:nvPr/>
        </p:nvSpPr>
        <p:spPr>
          <a:xfrm>
            <a:off x="1427163" y="4500649"/>
            <a:ext cx="7126287" cy="29071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Dataset Source – Kaggle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https://www.kaggle.com/datasets/grassknoted/asl-alphabet</a:t>
            </a: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methodology</a:t>
            </a:r>
          </a:p>
        </p:txBody>
      </p:sp>
    </p:spTree>
    <p:extLst>
      <p:ext uri="{BB962C8B-B14F-4D97-AF65-F5344CB8AC3E}">
        <p14:creationId xmlns:p14="http://schemas.microsoft.com/office/powerpoint/2010/main" val="26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ctrTitle"/>
          </p:nvPr>
        </p:nvSpPr>
        <p:spPr>
          <a:xfrm>
            <a:off x="4267200" y="1615736"/>
            <a:ext cx="6705600" cy="1524735"/>
          </a:xfrm>
        </p:spPr>
        <p:txBody>
          <a:bodyPr anchor="b">
            <a:normAutofit/>
          </a:bodyPr>
          <a:lstStyle/>
          <a:p>
            <a:r>
              <a:rPr lang="en-US" dirty="0"/>
              <a:t>MODEL USED - </a:t>
            </a:r>
            <a:r>
              <a:rPr lang="en-US" dirty="0" err="1"/>
              <a:t>Mobilenet</a:t>
            </a:r>
            <a:endParaRPr lang="en-US" dirty="0"/>
          </a:p>
        </p:txBody>
      </p:sp>
      <p:sp>
        <p:nvSpPr>
          <p:cNvPr id="73" name="Subtitle 2">
            <a:extLst>
              <a:ext uri="{FF2B5EF4-FFF2-40B4-BE49-F238E27FC236}">
                <a16:creationId xmlns:a16="http://schemas.microsoft.com/office/drawing/2014/main" id="{EF96E7D2-CBDA-4CC9-B637-782CEBE25C6B}"/>
              </a:ext>
            </a:extLst>
          </p:cNvPr>
          <p:cNvSpPr>
            <a:spLocks noGrp="1"/>
          </p:cNvSpPr>
          <p:nvPr>
            <p:ph type="subTitle" idx="1"/>
          </p:nvPr>
        </p:nvSpPr>
        <p:spPr>
          <a:xfrm>
            <a:off x="4267200" y="3140471"/>
            <a:ext cx="6972300" cy="3088879"/>
          </a:xfrm>
        </p:spPr>
        <p:txBody>
          <a:bodyPr>
            <a:normAutofit fontScale="77500" lnSpcReduction="20000"/>
          </a:bodyPr>
          <a:lstStyle/>
          <a:p>
            <a:endParaRPr lang="en-US" dirty="0"/>
          </a:p>
          <a:p>
            <a:pPr algn="just"/>
            <a:r>
              <a:rPr lang="en-US" sz="2100" dirty="0" err="1"/>
              <a:t>MobileNet</a:t>
            </a:r>
            <a:r>
              <a:rPr lang="en-US" sz="2100" dirty="0"/>
              <a:t> is a lightweight convolutional neural network (CNN) architecture developed by Google, designed specifically for mobile and embedded devices.</a:t>
            </a:r>
          </a:p>
          <a:p>
            <a:pPr algn="just"/>
            <a:endParaRPr lang="en-US" sz="2100" dirty="0"/>
          </a:p>
          <a:p>
            <a:pPr algn="just"/>
            <a:r>
              <a:rPr lang="en-US" sz="2100" dirty="0"/>
              <a:t>It significantly reduces computational requirements while maintaining competitive accuracy in image recognition tasks, making it ideal for real-time applications on devices with limited resources.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11" name="Title 3">
            <a:extLst>
              <a:ext uri="{FF2B5EF4-FFF2-40B4-BE49-F238E27FC236}">
                <a16:creationId xmlns:a16="http://schemas.microsoft.com/office/drawing/2014/main" id="{82513E45-4F5C-9394-1D42-7FB6C0170D83}"/>
              </a:ext>
            </a:extLst>
          </p:cNvPr>
          <p:cNvSpPr>
            <a:spLocks noGrp="1"/>
          </p:cNvSpPr>
          <p:nvPr/>
        </p:nvSpPr>
        <p:spPr>
          <a:xfrm>
            <a:off x="2624506" y="1285874"/>
            <a:ext cx="6157544" cy="3990975"/>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Model Customization</a:t>
            </a:r>
          </a:p>
          <a:p>
            <a:pPr>
              <a:lnSpc>
                <a:spcPct val="107000"/>
              </a:lnSpc>
              <a:spcAft>
                <a:spcPts val="800"/>
              </a:spcAft>
            </a:pP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Base Model: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base MobileNetV2 model is loaded without the top classification layer.</a:t>
            </a:r>
          </a:p>
          <a:p>
            <a:pPr>
              <a:lnSpc>
                <a:spcPct val="107000"/>
              </a:lnSpc>
              <a:spcAft>
                <a:spcPts val="800"/>
              </a:spcAft>
            </a:pP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Custom Layers: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New layers were added on top of the base model, including:</a:t>
            </a:r>
          </a:p>
          <a:p>
            <a:pPr>
              <a:lnSpc>
                <a:spcPct val="107000"/>
              </a:lnSpc>
              <a:spcAft>
                <a:spcPts val="800"/>
              </a:spcAft>
            </a:pP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Global Average Pooling Layer</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Dense Layer with 512 neurons and ReLU activation</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Dropout Layer with a 0.5 dropout rate to prevent overfitting</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Dense Output Layer with 29 neurons and softmax activation for classification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br>
            <a:endParaRPr lang="en-US" sz="1800" dirty="0"/>
          </a:p>
        </p:txBody>
      </p:sp>
    </p:spTree>
    <p:extLst>
      <p:ext uri="{BB962C8B-B14F-4D97-AF65-F5344CB8AC3E}">
        <p14:creationId xmlns:p14="http://schemas.microsoft.com/office/powerpoint/2010/main" val="214946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5" name="Content Placeholder 4">
            <a:extLst>
              <a:ext uri="{FF2B5EF4-FFF2-40B4-BE49-F238E27FC236}">
                <a16:creationId xmlns:a16="http://schemas.microsoft.com/office/drawing/2014/main" id="{BF7890A9-BA7E-BD07-98C5-D34021E6C7DA}"/>
              </a:ext>
            </a:extLst>
          </p:cNvPr>
          <p:cNvSpPr>
            <a:spLocks noGrp="1"/>
          </p:cNvSpPr>
          <p:nvPr>
            <p:ph sz="half" idx="2"/>
          </p:nvPr>
        </p:nvSpPr>
        <p:spPr>
          <a:xfrm>
            <a:off x="1046163" y="1039053"/>
            <a:ext cx="7288212" cy="1475547"/>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Layer Freezing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0" kern="100" dirty="0">
                <a:effectLst/>
                <a:latin typeface="Times New Roman" panose="02020603050405020304" pitchFamily="18" charset="0"/>
                <a:ea typeface="Calibri" panose="020F0502020204030204" pitchFamily="34" charset="0"/>
                <a:cs typeface="Times New Roman" panose="02020603050405020304" pitchFamily="18" charset="0"/>
              </a:rPr>
              <a:t>The layers of the base MobileNetV2 model were frozen during initial training to retain the pre-trained feature extraction capabilities. Only the custom layers were trained.</a:t>
            </a:r>
            <a:endParaRPr lang="en-US" b="0" dirty="0"/>
          </a:p>
        </p:txBody>
      </p:sp>
      <p:sp>
        <p:nvSpPr>
          <p:cNvPr id="6" name="Content Placeholder 2">
            <a:extLst>
              <a:ext uri="{FF2B5EF4-FFF2-40B4-BE49-F238E27FC236}">
                <a16:creationId xmlns:a16="http://schemas.microsoft.com/office/drawing/2014/main" id="{A6A33159-D030-2F82-A142-F75940728319}"/>
              </a:ext>
            </a:extLst>
          </p:cNvPr>
          <p:cNvSpPr>
            <a:spLocks noGrp="1"/>
          </p:cNvSpPr>
          <p:nvPr/>
        </p:nvSpPr>
        <p:spPr>
          <a:xfrm>
            <a:off x="950913" y="2867614"/>
            <a:ext cx="8012113" cy="2693988"/>
          </a:xfrm>
          <a:prstGeom prst="rect">
            <a:avLst/>
          </a:prstGeom>
          <a:noFill/>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1000"/>
              </a:spcBef>
              <a:spcAft>
                <a:spcPts val="800"/>
              </a:spcAft>
              <a:buClr>
                <a:schemeClr val="accent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Data Augmentation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 augmentation techniques were applied to enhance the model's generalization: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Rescale: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All images were rescaled by 1./255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Shear Range: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Applied shearing transformations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Zoom Range: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Applied zoom-in and zoom-out transformations.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Horizontal Flip: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Randomly flipped images horizontally</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391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4" name="Picture 3">
            <a:extLst>
              <a:ext uri="{FF2B5EF4-FFF2-40B4-BE49-F238E27FC236}">
                <a16:creationId xmlns:a16="http://schemas.microsoft.com/office/drawing/2014/main" id="{5025F247-8614-44B2-0355-27E1E4B6A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24" y="621514"/>
            <a:ext cx="4426051" cy="5538126"/>
          </a:xfrm>
          <a:prstGeom prst="rect">
            <a:avLst/>
          </a:prstGeom>
        </p:spPr>
      </p:pic>
      <p:pic>
        <p:nvPicPr>
          <p:cNvPr id="7" name="Picture 6">
            <a:extLst>
              <a:ext uri="{FF2B5EF4-FFF2-40B4-BE49-F238E27FC236}">
                <a16:creationId xmlns:a16="http://schemas.microsoft.com/office/drawing/2014/main" id="{69A95FFC-13F4-4D89-77FA-F8DB80131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349" y="1782877"/>
            <a:ext cx="5731510" cy="3642360"/>
          </a:xfrm>
          <a:prstGeom prst="rect">
            <a:avLst/>
          </a:prstGeom>
        </p:spPr>
      </p:pic>
    </p:spTree>
    <p:extLst>
      <p:ext uri="{BB962C8B-B14F-4D97-AF65-F5344CB8AC3E}">
        <p14:creationId xmlns:p14="http://schemas.microsoft.com/office/powerpoint/2010/main" val="257557672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{88914B3D-2A54-43EE-AD80-2B06673F7CD8}tf67328976_win32</Template>
  <TotalTime>225</TotalTime>
  <Words>1386</Words>
  <Application>Microsoft Office PowerPoint</Application>
  <PresentationFormat>Widescreen</PresentationFormat>
  <Paragraphs>158</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Arial</vt:lpstr>
      <vt:lpstr>Calibri</vt:lpstr>
      <vt:lpstr>Courier New</vt:lpstr>
      <vt:lpstr>Georgia</vt:lpstr>
      <vt:lpstr>Symbol</vt:lpstr>
      <vt:lpstr>Tenorite</vt:lpstr>
      <vt:lpstr>Times New Roman</vt:lpstr>
      <vt:lpstr>Custom</vt:lpstr>
      <vt:lpstr>“Real-Time Sign Language Recognition with Audio Feedback”</vt:lpstr>
      <vt:lpstr>contents</vt:lpstr>
      <vt:lpstr>INTRODUCTION</vt:lpstr>
      <vt:lpstr>PowerPoint Presentation</vt:lpstr>
      <vt:lpstr>methodology</vt:lpstr>
      <vt:lpstr>MODEL USED - Mobilenet</vt:lpstr>
      <vt:lpstr>PowerPoint Presentation</vt:lpstr>
      <vt:lpstr>PowerPoint Presentation</vt:lpstr>
      <vt:lpstr>PowerPoint Presentation</vt:lpstr>
      <vt:lpstr>PowerPoint Presentation</vt:lpstr>
      <vt:lpstr>MODEL USED - cnn</vt:lpstr>
      <vt:lpstr>PowerPoint Presentation</vt:lpstr>
      <vt:lpstr>PowerPoint Presentation</vt:lpstr>
      <vt:lpstr>PowerPoint Presentation</vt:lpstr>
      <vt:lpstr>PowerPoint Presentation</vt:lpstr>
      <vt:lpstr>User interface</vt:lpstr>
      <vt:lpstr>PowerPoint Presentation</vt:lpstr>
      <vt:lpstr>TEXT TRANSCRIPTION</vt:lpstr>
      <vt:lpstr>PowerPoint Presentation</vt:lpstr>
      <vt:lpstr>TEXT-TO-AUDIO</vt:lpstr>
      <vt:lpstr>PowerPoint Presentation</vt:lpstr>
      <vt:lpstr>Flow diagram</vt:lpstr>
      <vt:lpstr>PowerPoint Presentation</vt:lpstr>
      <vt:lpstr>Results and conclusion </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Bhaaskar Krishna</dc:creator>
  <cp:lastModifiedBy>Bhaaskar Krishna</cp:lastModifiedBy>
  <cp:revision>6</cp:revision>
  <dcterms:created xsi:type="dcterms:W3CDTF">2024-08-13T22:02:11Z</dcterms:created>
  <dcterms:modified xsi:type="dcterms:W3CDTF">2024-08-14T01:48:00Z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