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  <p:sldMasterId id="2147483800" r:id="rId2"/>
    <p:sldMasterId id="2147483812" r:id="rId3"/>
    <p:sldMasterId id="2147483842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75" r:id="rId11"/>
    <p:sldId id="272" r:id="rId12"/>
    <p:sldId id="262" r:id="rId13"/>
    <p:sldId id="263" r:id="rId14"/>
    <p:sldId id="265" r:id="rId15"/>
    <p:sldId id="274" r:id="rId16"/>
    <p:sldId id="264" r:id="rId17"/>
    <p:sldId id="266" r:id="rId18"/>
    <p:sldId id="267" r:id="rId19"/>
    <p:sldId id="268" r:id="rId20"/>
    <p:sldId id="271" r:id="rId21"/>
    <p:sldId id="269" r:id="rId22"/>
    <p:sldId id="270" r:id="rId23"/>
    <p:sldId id="273" r:id="rId24"/>
    <p:sldId id="276" r:id="rId25"/>
    <p:sldId id="278" r:id="rId26"/>
    <p:sldId id="279" r:id="rId27"/>
    <p:sldId id="280" r:id="rId28"/>
    <p:sldId id="281" r:id="rId29"/>
    <p:sldId id="282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73587" autoAdjust="0"/>
  </p:normalViewPr>
  <p:slideViewPr>
    <p:cSldViewPr snapToGrid="0">
      <p:cViewPr varScale="1">
        <p:scale>
          <a:sx n="64" d="100"/>
          <a:sy n="64" d="100"/>
        </p:scale>
        <p:origin x="12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EF38F-E8FE-483A-AA89-4D0C34C59889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7F715-05F5-4363-A78F-B7F3C137E49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2055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7F715-05F5-4363-A78F-B7F3C137E495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1853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7F715-05F5-4363-A78F-B7F3C137E495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9679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Hello-Python$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7F715-05F5-4363-A78F-B7F3C137E495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947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min(15,5,7,2,1,21,50,15,8)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max(15,5,7,2,1,21,50,15,8)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7F715-05F5-4363-A78F-B7F3C137E495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687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just a fancy way of saying </a:t>
            </a:r>
            <a:r>
              <a:rPr lang="en-US" dirty="0" smtClean="0"/>
              <a:t>function,</a:t>
            </a:r>
            <a:r>
              <a:rPr lang="en-US" baseline="0" dirty="0" smtClean="0"/>
              <a:t> in other word it is the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 of defining functions inline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7F715-05F5-4363-A78F-B7F3C137E495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4907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ln w="0"/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lambda</a:t>
            </a:r>
            <a:r>
              <a:rPr lang="en-US" sz="1600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smtClean="0">
                <a:ln w="0"/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1600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600" dirty="0" smtClean="0">
                <a:ln w="0"/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 * 2</a:t>
            </a:r>
            <a:endParaRPr lang="en-IN" sz="1200" dirty="0" smtClean="0">
              <a:ln>
                <a:noFill/>
              </a:ln>
              <a:solidFill>
                <a:schemeClr val="tx1"/>
              </a:solidFill>
              <a:latin typeface="+mn-lt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 smtClean="0">
                <a:ln>
                  <a:noFill/>
                </a:ln>
                <a:solidFill>
                  <a:schemeClr val="tx1"/>
                </a:solidFill>
                <a:latin typeface="+mn-lt"/>
                <a:cs typeface="+mn-cs"/>
              </a:rPr>
              <a:t>lambda</a:t>
            </a:r>
            <a:r>
              <a:rPr lang="en-IN" sz="1200" baseline="0" dirty="0" smtClean="0">
                <a:ln>
                  <a:noFill/>
                </a:ln>
                <a:solidFill>
                  <a:schemeClr val="tx1"/>
                </a:solidFill>
                <a:latin typeface="+mn-lt"/>
                <a:cs typeface="+mn-cs"/>
              </a:rPr>
              <a:t> x, y : x*y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ln w="0"/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lambda</a:t>
            </a:r>
            <a:r>
              <a:rPr lang="en-US" sz="1600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smtClean="0">
                <a:ln w="0"/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1600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600" dirty="0" smtClean="0">
                <a:ln w="0"/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 **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7F715-05F5-4363-A78F-B7F3C137E495}" type="slidenum">
              <a:rPr lang="en-IN" smtClean="0"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7546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7F715-05F5-4363-A78F-B7F3C137E495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794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num1 = 50 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Global Variable</a:t>
            </a:r>
            <a:endParaRPr lang="pt-B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foo():</a:t>
            </a:r>
          </a:p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global num1 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Accessing Global Variable</a:t>
            </a:r>
            <a:endParaRPr lang="pt-B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num2 = 20 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Local Variable</a:t>
            </a:r>
            <a:endParaRPr lang="pt-B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print(num1, num2) 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Output: 50 20</a:t>
            </a:r>
            <a:endParaRPr lang="pt-B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foo()</a:t>
            </a:r>
          </a:p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print(num2) ??</a:t>
            </a:r>
            <a:endParaRPr lang="en-US" sz="1600" dirty="0" smtClean="0">
              <a:ln w="0"/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7F715-05F5-4363-A78F-B7F3C137E495}" type="slidenum">
              <a:rPr lang="en-IN" smtClean="0"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1848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7F715-05F5-4363-A78F-B7F3C137E495}" type="slidenum">
              <a:rPr lang="en-IN" smtClean="0"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5889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7F715-05F5-4363-A78F-B7F3C137E495}" type="slidenum">
              <a:rPr lang="en-IN" smtClean="0"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5620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 smtClean="0">
              <a:ln w="0"/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7F715-05F5-4363-A78F-B7F3C137E495}" type="slidenum">
              <a:rPr lang="en-IN" smtClean="0"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554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7F715-05F5-4363-A78F-B7F3C137E495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505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 smtClean="0">
              <a:ln w="0"/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7F715-05F5-4363-A78F-B7F3C137E495}" type="slidenum">
              <a:rPr lang="en-IN" smtClean="0"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253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7F715-05F5-4363-A78F-B7F3C137E495}" type="slidenum">
              <a:rPr lang="en-IN" smtClean="0"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1787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 smtClean="0">
              <a:ln w="0"/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7F715-05F5-4363-A78F-B7F3C137E495}" type="slidenum">
              <a:rPr lang="en-IN" smtClean="0"/>
              <a:t>27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048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7F715-05F5-4363-A78F-B7F3C137E495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509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7F715-05F5-4363-A78F-B7F3C137E495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8761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7F715-05F5-4363-A78F-B7F3C137E495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4182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7F715-05F5-4363-A78F-B7F3C137E495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9056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7F715-05F5-4363-A78F-B7F3C137E495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856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7F715-05F5-4363-A78F-B7F3C137E495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5489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7F715-05F5-4363-A78F-B7F3C137E495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56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08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52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734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51372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695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2637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182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074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9852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54843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386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9428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7618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387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04884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2708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0154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63267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6442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19733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11550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717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673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3009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3713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399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61360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22814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04204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7011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97381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09422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99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8956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79209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2317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15498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06106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12251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9698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4845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25323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71031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75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08875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121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40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75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38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89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14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453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406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3DE026-4452-48C3-BA41-01B325E34750}" type="datetimeFigureOut">
              <a:rPr lang="en-IN" smtClean="0"/>
              <a:t>31-01-2018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FF338FE-F6D2-47AB-BC63-7303DBEEDE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969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759" y="1855276"/>
            <a:ext cx="88900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Week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97759" y="2778606"/>
            <a:ext cx="889000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Day 3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97759" y="5245445"/>
            <a:ext cx="88900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400" dirty="0" smtClean="0">
                <a:ln w="0"/>
                <a:latin typeface="+mj-lt"/>
                <a:cs typeface="Segoe UI" panose="020B0502040204020203" pitchFamily="34" charset="0"/>
              </a:rPr>
              <a:t>Organized</a:t>
            </a:r>
            <a:r>
              <a:rPr lang="en-US" sz="2400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 by Open Source Club </a:t>
            </a:r>
          </a:p>
          <a:p>
            <a:pPr algn="r"/>
            <a:r>
              <a:rPr lang="en-US" sz="1600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BGI Dept. of CSE, </a:t>
            </a:r>
          </a:p>
          <a:p>
            <a:pPr algn="r"/>
            <a:r>
              <a:rPr lang="en-US" sz="1400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Brainware Group of Institutions – SDET</a:t>
            </a:r>
          </a:p>
        </p:txBody>
      </p:sp>
    </p:spTree>
    <p:extLst>
      <p:ext uri="{BB962C8B-B14F-4D97-AF65-F5344CB8AC3E}">
        <p14:creationId xmlns:p14="http://schemas.microsoft.com/office/powerpoint/2010/main" val="22163317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4776" y="1523440"/>
            <a:ext cx="1117938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72474" y="601117"/>
            <a:ext cx="1130869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Optional Parameters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80174" y="2396693"/>
            <a:ext cx="929328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Python allows function arguments to have default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If the function is called without the argument, the argument gets its default </a:t>
            </a: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value.</a:t>
            </a:r>
            <a:endParaRPr lang="en-US" dirty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0" cap="none" spc="0" dirty="0">
              <a:ln w="0"/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define keyword parameters, use the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form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parameterName = defaultValue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1" cap="none" spc="0" dirty="0" smtClean="0">
              <a:ln w="0"/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1" cap="none" spc="0" dirty="0" smtClean="0">
              <a:ln w="0"/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b="0" cap="none" spc="0" dirty="0" smtClean="0">
              <a:ln w="0"/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b="0" cap="none" spc="0" dirty="0" smtClean="0">
              <a:ln w="0"/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46564" y="6083640"/>
            <a:ext cx="929328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1"/>
            <a:r>
              <a:rPr lang="en-US" b="0" cap="none" spc="0" dirty="0" smtClean="0">
                <a:ln w="0"/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Note: Optional Parameters should comes after required Parameter</a:t>
            </a:r>
          </a:p>
        </p:txBody>
      </p:sp>
    </p:spTree>
    <p:extLst>
      <p:ext uri="{BB962C8B-B14F-4D97-AF65-F5344CB8AC3E}">
        <p14:creationId xmlns:p14="http://schemas.microsoft.com/office/powerpoint/2010/main" val="2456371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4776" y="1523440"/>
            <a:ext cx="1117938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72474" y="601117"/>
            <a:ext cx="1130869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Optional Parameters in Example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356" y="2351314"/>
            <a:ext cx="7538219" cy="365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290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964017"/>
            <a:ext cx="91236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  <p:sp>
        <p:nvSpPr>
          <p:cNvPr id="5" name="Rectangle 4"/>
          <p:cNvSpPr/>
          <p:nvPr/>
        </p:nvSpPr>
        <p:spPr>
          <a:xfrm>
            <a:off x="9300985" y="2860992"/>
            <a:ext cx="252525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Optional Parameter in action</a:t>
            </a:r>
          </a:p>
        </p:txBody>
      </p:sp>
    </p:spTree>
    <p:extLst>
      <p:ext uri="{BB962C8B-B14F-4D97-AF65-F5344CB8AC3E}">
        <p14:creationId xmlns:p14="http://schemas.microsoft.com/office/powerpoint/2010/main" val="24639785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1780" y="3004657"/>
            <a:ext cx="34820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Practical 2 </a:t>
            </a:r>
          </a:p>
        </p:txBody>
      </p:sp>
      <p:sp>
        <p:nvSpPr>
          <p:cNvPr id="5" name="Rectangle 4"/>
          <p:cNvSpPr/>
          <p:nvPr/>
        </p:nvSpPr>
        <p:spPr>
          <a:xfrm>
            <a:off x="6688941" y="2219827"/>
            <a:ext cx="4445871" cy="243143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Lets modify the last task </a:t>
            </a:r>
            <a:r>
              <a:rPr lang="en-US" i="1" dirty="0">
                <a:ln w="0"/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SayHello</a:t>
            </a:r>
            <a:r>
              <a:rPr lang="en-US" i="1" dirty="0">
                <a:ln w="0"/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i="1" dirty="0">
                <a:ln w="0"/>
                <a:solidFill>
                  <a:srgbClr val="FF33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“Hi”</a:t>
            </a:r>
            <a:r>
              <a:rPr lang="en-US" i="1" dirty="0">
                <a:ln w="0"/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i="1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>
                <a:ln w="0"/>
                <a:solidFill>
                  <a:srgbClr val="FF33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“Akash</a:t>
            </a:r>
            <a:r>
              <a:rPr lang="en-US" i="1" dirty="0" smtClean="0">
                <a:ln w="0"/>
                <a:solidFill>
                  <a:srgbClr val="FF33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r>
              <a:rPr lang="en-US" i="1" dirty="0" smtClean="0">
                <a:ln w="0"/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 function and make the two parameter of function as optional parameter. 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1600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lang="en-US" sz="1600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. : </a:t>
            </a:r>
            <a:r>
              <a:rPr lang="en-US" sz="1600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If we don’t pass any parameter the function will return “</a:t>
            </a:r>
            <a:r>
              <a:rPr lang="en-US" sz="1600" dirty="0" smtClean="0">
                <a:ln w="0"/>
                <a:solidFill>
                  <a:srgbClr val="FF33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Hello User!</a:t>
            </a:r>
            <a:r>
              <a:rPr lang="en-US" sz="1600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”. </a:t>
            </a:r>
            <a:endParaRPr lang="en-US" sz="1600" dirty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Function Call : </a:t>
            </a:r>
            <a:r>
              <a:rPr lang="en-US" sz="1400" i="1" dirty="0" smtClean="0">
                <a:ln w="0"/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SayHello()</a:t>
            </a:r>
            <a:endParaRPr lang="en-US" sz="1400" i="1" dirty="0">
              <a:ln w="0"/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1400" i="1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400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Output:</a:t>
            </a:r>
            <a:r>
              <a:rPr lang="en-US" sz="1400" i="1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i="1" dirty="0" smtClean="0">
                <a:ln w="0"/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Hello, </a:t>
            </a:r>
            <a:r>
              <a:rPr lang="en-US" sz="1400" i="1" dirty="0">
                <a:ln w="0"/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User!</a:t>
            </a:r>
            <a:endParaRPr lang="en-US" sz="1600" dirty="0" smtClean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717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4776" y="1523440"/>
            <a:ext cx="1117938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72474" y="601117"/>
            <a:ext cx="1130869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Optional Parameters as Named Parameters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80174" y="2393779"/>
            <a:ext cx="929328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Python allows </a:t>
            </a: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to set optional parameters value by referring its name.</a:t>
            </a:r>
            <a:endParaRPr lang="en-US" dirty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It’s really helpful when you want to leave almost all optional parameter with default value except few.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It makes code more readable .</a:t>
            </a:r>
            <a:endParaRPr lang="en-US" dirty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36404" y="4722200"/>
            <a:ext cx="929328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1"/>
            <a:r>
              <a:rPr lang="en-US" b="0" cap="none" spc="0" dirty="0" smtClean="0">
                <a:ln w="0"/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 “</a:t>
            </a:r>
            <a:r>
              <a:rPr lang="en-US" b="0" i="1" cap="none" spc="0" dirty="0" smtClean="0">
                <a:ln w="0"/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Print”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function of </a:t>
            </a: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Python has 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 optional parameters.</a:t>
            </a:r>
          </a:p>
          <a:p>
            <a:pPr lvl="1"/>
            <a:endParaRPr lang="en-US" sz="1000" dirty="0" smtClean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1600" i="1" dirty="0" smtClean="0">
                <a:ln w="0"/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print(value</a:t>
            </a:r>
            <a:r>
              <a:rPr lang="en-US" sz="1600" i="1" dirty="0">
                <a:ln w="0"/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..., sep=' ', end='\n', file=sys.stdout, flush=False</a:t>
            </a:r>
            <a:r>
              <a:rPr lang="en-US" sz="1600" i="1" dirty="0" smtClean="0">
                <a:ln w="0"/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600" i="1" dirty="0">
              <a:ln w="0"/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564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964017"/>
            <a:ext cx="91236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  <p:sp>
        <p:nvSpPr>
          <p:cNvPr id="5" name="Rectangle 4"/>
          <p:cNvSpPr/>
          <p:nvPr/>
        </p:nvSpPr>
        <p:spPr>
          <a:xfrm>
            <a:off x="9300985" y="2860992"/>
            <a:ext cx="25252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Demo </a:t>
            </a:r>
            <a:r>
              <a:rPr lang="en-US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of Named Parameters </a:t>
            </a: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using ”print” function </a:t>
            </a:r>
          </a:p>
        </p:txBody>
      </p:sp>
    </p:spTree>
    <p:extLst>
      <p:ext uri="{BB962C8B-B14F-4D97-AF65-F5344CB8AC3E}">
        <p14:creationId xmlns:p14="http://schemas.microsoft.com/office/powerpoint/2010/main" val="8586392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1780" y="3004657"/>
            <a:ext cx="34820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Practical 3 </a:t>
            </a:r>
          </a:p>
        </p:txBody>
      </p:sp>
      <p:sp>
        <p:nvSpPr>
          <p:cNvPr id="5" name="Rectangle 4"/>
          <p:cNvSpPr/>
          <p:nvPr/>
        </p:nvSpPr>
        <p:spPr>
          <a:xfrm>
            <a:off x="6592155" y="1711995"/>
            <a:ext cx="444587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We’ve already implemented optional parameters in pervious practical (Practical2). Now try to pass the only 2</a:t>
            </a:r>
            <a:r>
              <a:rPr lang="en-US" baseline="30000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 optional parameter to the function by referring its name.</a:t>
            </a:r>
          </a:p>
          <a:p>
            <a:endParaRPr lang="en-US" dirty="0" smtClean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92156" y="3466321"/>
            <a:ext cx="4445871" cy="184665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dirty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Try </a:t>
            </a:r>
            <a:r>
              <a:rPr lang="en-US" sz="1600" i="1" dirty="0" smtClean="0">
                <a:ln w="0"/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</a:t>
            </a:r>
            <a:r>
              <a:rPr lang="en-US" sz="1600" i="1" dirty="0">
                <a:ln w="0"/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(“Python”, “is”, “</a:t>
            </a:r>
            <a:r>
              <a:rPr lang="en-US" sz="1600" i="1" dirty="0" smtClean="0">
                <a:ln w="0"/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awesome”)</a:t>
            </a: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. Check what the output you get.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Now modify the output like this - </a:t>
            </a:r>
            <a:r>
              <a:rPr lang="en-US" sz="1600" i="1" dirty="0" smtClean="0">
                <a:ln w="0"/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“Python-is-awesome!”</a:t>
            </a:r>
            <a:r>
              <a:rPr lang="en-US" sz="1600" dirty="0" smtClean="0">
                <a:ln w="0"/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400" dirty="0" smtClean="0">
                <a:ln w="0"/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lang="en-US" sz="1400" dirty="0" smtClean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Hints:</a:t>
            </a:r>
            <a:r>
              <a:rPr lang="en-US" sz="1400" dirty="0" smtClean="0">
                <a:ln w="0"/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lang="en-US" sz="1200" i="1" dirty="0" smtClean="0">
                <a:ln w="0"/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“sep”</a:t>
            </a:r>
            <a:r>
              <a:rPr lang="en-US" sz="1200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&amp; </a:t>
            </a:r>
            <a:r>
              <a:rPr lang="en-US" sz="1200" i="1" dirty="0" smtClean="0">
                <a:ln w="0"/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“end” </a:t>
            </a:r>
            <a:r>
              <a:rPr lang="en-US" sz="1400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optional parameter of </a:t>
            </a:r>
            <a:r>
              <a:rPr lang="en-US" sz="1400" i="1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print</a:t>
            </a:r>
            <a:r>
              <a:rPr lang="en-US" sz="1400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34588375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964017"/>
            <a:ext cx="91236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  <p:sp>
        <p:nvSpPr>
          <p:cNvPr id="5" name="Rectangle 4"/>
          <p:cNvSpPr/>
          <p:nvPr/>
        </p:nvSpPr>
        <p:spPr>
          <a:xfrm>
            <a:off x="9280665" y="2271520"/>
            <a:ext cx="2525255" cy="187743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Demo of few build in function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print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max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pow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3891574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4776" y="1523440"/>
            <a:ext cx="1117938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72474" y="601117"/>
            <a:ext cx="1130869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Anonymous functions </a:t>
            </a:r>
          </a:p>
        </p:txBody>
      </p:sp>
      <p:sp>
        <p:nvSpPr>
          <p:cNvPr id="6" name="Rectangle 5"/>
          <p:cNvSpPr/>
          <p:nvPr/>
        </p:nvSpPr>
        <p:spPr>
          <a:xfrm>
            <a:off x="1780174" y="2371164"/>
            <a:ext cx="9293289" cy="33547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It is </a:t>
            </a:r>
            <a:r>
              <a:rPr lang="en-US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a function that is defined without a name</a:t>
            </a: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In Python while </a:t>
            </a:r>
            <a:r>
              <a:rPr lang="en-US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normal functions are defined using the </a:t>
            </a: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US" i="1" dirty="0" smtClean="0">
                <a:ln w="0"/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</a:t>
            </a: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” </a:t>
            </a:r>
            <a:r>
              <a:rPr lang="en-US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keyword, </a:t>
            </a: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anonymous </a:t>
            </a:r>
            <a:r>
              <a:rPr lang="en-US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functions are defined using the </a:t>
            </a: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US" i="1" dirty="0" smtClean="0">
                <a:ln w="0"/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lambda</a:t>
            </a: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” </a:t>
            </a:r>
            <a:r>
              <a:rPr lang="en-US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keyword</a:t>
            </a: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It is also called </a:t>
            </a:r>
            <a:r>
              <a:rPr lang="en-US" i="1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US" i="1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ambda Function</a:t>
            </a: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Syntax </a:t>
            </a:r>
            <a:r>
              <a:rPr lang="en-US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endParaRPr lang="en-US" dirty="0" smtClean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US" sz="1600" dirty="0" smtClean="0">
                <a:ln w="0"/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lambda</a:t>
            </a:r>
            <a:r>
              <a:rPr lang="en-US" sz="1600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i="1" dirty="0" smtClean="0">
                <a:ln w="0"/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arg1, arg2, …, argN </a:t>
            </a:r>
            <a:r>
              <a:rPr lang="en-US" sz="1600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600" i="1" dirty="0" smtClean="0">
                <a:ln w="0"/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expression</a:t>
            </a:r>
          </a:p>
          <a:p>
            <a:pPr lvl="2"/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Example :</a:t>
            </a:r>
          </a:p>
          <a:p>
            <a:pPr lvl="1"/>
            <a:r>
              <a:rPr lang="en-US" sz="1600" dirty="0" smtClean="0">
                <a:ln w="0"/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lambda</a:t>
            </a:r>
            <a:r>
              <a:rPr lang="en-US" sz="1600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ln w="0"/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1600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600" dirty="0">
                <a:ln w="0"/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 * </a:t>
            </a:r>
            <a:r>
              <a:rPr lang="en-US" sz="1600" dirty="0" smtClean="0">
                <a:ln w="0"/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1600" dirty="0">
              <a:ln w="0"/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9827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964017"/>
            <a:ext cx="91236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  <p:sp>
        <p:nvSpPr>
          <p:cNvPr id="5" name="Rectangle 4"/>
          <p:cNvSpPr/>
          <p:nvPr/>
        </p:nvSpPr>
        <p:spPr>
          <a:xfrm>
            <a:off x="9300985" y="2860992"/>
            <a:ext cx="252525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Demo of lambda Function</a:t>
            </a:r>
          </a:p>
        </p:txBody>
      </p:sp>
    </p:spTree>
    <p:extLst>
      <p:ext uri="{BB962C8B-B14F-4D97-AF65-F5344CB8AC3E}">
        <p14:creationId xmlns:p14="http://schemas.microsoft.com/office/powerpoint/2010/main" val="3161738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8975" y="418097"/>
            <a:ext cx="4772369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  <a:endParaRPr lang="en-US" sz="5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8976" y="1766300"/>
            <a:ext cx="3525460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What is function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Defining a function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Calling a function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Function Arguments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Default Parameters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Anonymous functions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Global and local variables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Importing module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Math &amp; Random module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Package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582" y="1425479"/>
            <a:ext cx="10811163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981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4776" y="1523440"/>
            <a:ext cx="1117938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72474" y="601117"/>
            <a:ext cx="1130869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Global and local variables 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7821" y="2642649"/>
            <a:ext cx="929328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n w="0"/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6729" y="1874729"/>
            <a:ext cx="5599831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Variables defined outside a function are </a:t>
            </a: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called </a:t>
            </a:r>
            <a:r>
              <a:rPr lang="en-US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global variables.</a:t>
            </a:r>
            <a:endParaRPr lang="en-US" dirty="0" smtClean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Variables </a:t>
            </a:r>
            <a:r>
              <a:rPr lang="en-US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defined within a function </a:t>
            </a: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are called </a:t>
            </a:r>
            <a:r>
              <a:rPr lang="en-US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local </a:t>
            </a: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variables</a:t>
            </a:r>
          </a:p>
          <a:p>
            <a:endParaRPr lang="en-US" dirty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Local variable is accessible only from where it’s declared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Global variable </a:t>
            </a:r>
            <a:r>
              <a:rPr lang="en-US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is </a:t>
            </a: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accessible from everywhere inside of the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en-US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ccess local variable from local scope we have to use </a:t>
            </a:r>
            <a:r>
              <a:rPr lang="en-US" i="1" dirty="0" smtClean="0">
                <a:ln w="0"/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global</a:t>
            </a: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 keyword.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 rot="5400000" flipV="1">
            <a:off x="3571745" y="4173396"/>
            <a:ext cx="5303646" cy="4945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06" y="1874729"/>
            <a:ext cx="5150701" cy="313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723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964017"/>
            <a:ext cx="91236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  <p:sp>
        <p:nvSpPr>
          <p:cNvPr id="5" name="Rectangle 4"/>
          <p:cNvSpPr/>
          <p:nvPr/>
        </p:nvSpPr>
        <p:spPr>
          <a:xfrm>
            <a:off x="9300985" y="2860992"/>
            <a:ext cx="252525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Demo of Local &amp; Global Variable</a:t>
            </a:r>
          </a:p>
        </p:txBody>
      </p:sp>
    </p:spTree>
    <p:extLst>
      <p:ext uri="{BB962C8B-B14F-4D97-AF65-F5344CB8AC3E}">
        <p14:creationId xmlns:p14="http://schemas.microsoft.com/office/powerpoint/2010/main" val="9313153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4776" y="1523440"/>
            <a:ext cx="1117938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72474" y="601117"/>
            <a:ext cx="1130869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Module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1936" y="1911612"/>
            <a:ext cx="10005059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A module allows you to logically organize your Python code. Grouping related code into a module makes the code easier to understand and use.</a:t>
            </a:r>
            <a:endParaRPr lang="en-US" dirty="0" smtClean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module is a file containing Python definitions and statements. The file name is the module name with the suffix </a:t>
            </a:r>
            <a:r>
              <a:rPr lang="en-US" i="1" dirty="0">
                <a:ln w="0"/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i="1" dirty="0" err="1">
                <a:ln w="0"/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</a:t>
            </a:r>
            <a:r>
              <a:rPr lang="en-US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appended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By using </a:t>
            </a:r>
            <a:r>
              <a:rPr lang="en-US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the import </a:t>
            </a: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command, we can import a specific module </a:t>
            </a:r>
            <a:endParaRPr lang="en-US" dirty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025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4776" y="1523440"/>
            <a:ext cx="1117938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72474" y="601117"/>
            <a:ext cx="1130869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How to import a Module ?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7821" y="2642649"/>
            <a:ext cx="929328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n w="0"/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7821" y="1783596"/>
            <a:ext cx="1000505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There are few ways to do it :</a:t>
            </a:r>
          </a:p>
          <a:p>
            <a:endParaRPr lang="en-US" dirty="0" smtClean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Syntax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n w="0"/>
                <a:solidFill>
                  <a:srgbClr val="FF33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</a:t>
            </a:r>
            <a:r>
              <a:rPr lang="en-US" i="1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 smtClean="0">
                <a:ln w="0"/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ModuleName</a:t>
            </a:r>
            <a:endParaRPr lang="en-US" i="1" dirty="0" smtClean="0">
              <a:ln w="0"/>
              <a:solidFill>
                <a:schemeClr val="accent4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i="1" dirty="0" smtClean="0">
              <a:ln w="0"/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n w="0"/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en-US" i="1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smtClean="0">
                <a:ln w="0"/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ModuleName </a:t>
            </a:r>
            <a:r>
              <a:rPr lang="en-US" i="1" dirty="0" smtClean="0">
                <a:ln w="0"/>
                <a:solidFill>
                  <a:srgbClr val="FF33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 </a:t>
            </a:r>
            <a:r>
              <a:rPr lang="en-US" i="1" dirty="0" smtClean="0">
                <a:ln w="0"/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i="1" dirty="0" smtClean="0">
              <a:ln w="0"/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ln w="0"/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en-US" i="1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smtClean="0">
                <a:ln w="0"/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ModuleName </a:t>
            </a:r>
            <a:r>
              <a:rPr lang="en-US" i="1" dirty="0">
                <a:ln w="0"/>
                <a:solidFill>
                  <a:srgbClr val="FF33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 </a:t>
            </a:r>
            <a:r>
              <a:rPr lang="en-US" i="1" dirty="0" smtClean="0">
                <a:ln w="0"/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functionName</a:t>
            </a:r>
            <a:endParaRPr lang="en-US" i="1" dirty="0">
              <a:ln w="0"/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>
              <a:ln w="0"/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185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964017"/>
            <a:ext cx="91236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  <p:sp>
        <p:nvSpPr>
          <p:cNvPr id="5" name="Rectangle 4"/>
          <p:cNvSpPr/>
          <p:nvPr/>
        </p:nvSpPr>
        <p:spPr>
          <a:xfrm>
            <a:off x="9300985" y="2860992"/>
            <a:ext cx="252525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Import Math </a:t>
            </a:r>
            <a:r>
              <a:rPr lang="en-US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5432103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964017"/>
            <a:ext cx="91236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  <p:sp>
        <p:nvSpPr>
          <p:cNvPr id="5" name="Rectangle 4"/>
          <p:cNvSpPr/>
          <p:nvPr/>
        </p:nvSpPr>
        <p:spPr>
          <a:xfrm>
            <a:off x="9300985" y="2860992"/>
            <a:ext cx="252525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Import Random </a:t>
            </a:r>
            <a:r>
              <a:rPr lang="en-US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2999080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4776" y="1523440"/>
            <a:ext cx="1117938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72474" y="601117"/>
            <a:ext cx="1130869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Package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7821" y="2642649"/>
            <a:ext cx="929328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n w="0"/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24289" y="1911612"/>
            <a:ext cx="10005059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A Package contains multiple </a:t>
            </a: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modules.</a:t>
            </a:r>
          </a:p>
          <a:p>
            <a:pPr lvl="1"/>
            <a:endParaRPr lang="en-US" dirty="0" smtClean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Each package in Python is a directory which </a:t>
            </a:r>
            <a:r>
              <a:rPr lang="en-US" dirty="0">
                <a:ln w="0"/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MUST</a:t>
            </a:r>
            <a:r>
              <a:rPr lang="en-US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 contain a special file called </a:t>
            </a:r>
            <a:r>
              <a:rPr lang="en-US" dirty="0">
                <a:ln w="0"/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__init__.</a:t>
            </a:r>
            <a:r>
              <a:rPr lang="en-US" dirty="0" smtClean="0">
                <a:ln w="0"/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</a:t>
            </a: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. But this </a:t>
            </a:r>
            <a:r>
              <a:rPr lang="en-US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file can be </a:t>
            </a: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</a:p>
          <a:p>
            <a:pPr lvl="1"/>
            <a:endParaRPr lang="en-US" dirty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When you’re importing any package, python </a:t>
            </a: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first execute </a:t>
            </a:r>
            <a:r>
              <a:rPr lang="en-US" dirty="0" smtClean="0">
                <a:ln w="0"/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__</a:t>
            </a:r>
            <a:r>
              <a:rPr lang="en-US" dirty="0">
                <a:ln w="0"/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init__.py  </a:t>
            </a:r>
            <a:r>
              <a:rPr lang="en-US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file.</a:t>
            </a:r>
          </a:p>
          <a:p>
            <a:pPr lvl="1"/>
            <a:endParaRPr lang="en-US" dirty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578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964017"/>
            <a:ext cx="91236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  <p:sp>
        <p:nvSpPr>
          <p:cNvPr id="5" name="Rectangle 4"/>
          <p:cNvSpPr/>
          <p:nvPr/>
        </p:nvSpPr>
        <p:spPr>
          <a:xfrm>
            <a:off x="9300985" y="2860992"/>
            <a:ext cx="252525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Create a own Package</a:t>
            </a:r>
            <a:endParaRPr lang="en-US" dirty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49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59842"/>
            <a:ext cx="121920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What is Function?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1128" y="2962715"/>
            <a:ext cx="632691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Formally, Function in programming language is refer as </a:t>
            </a:r>
            <a:r>
              <a:rPr lang="en-US" b="0" i="1" cap="none" spc="0" dirty="0" smtClean="0">
                <a:ln w="0"/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block of code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b="0" i="1" cap="none" spc="0" dirty="0" smtClean="0">
                <a:ln w="0"/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unit of code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b="0" cap="none" spc="0" dirty="0">
              <a:ln w="0"/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709126" y="1633792"/>
            <a:ext cx="11482873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932545" y="4140352"/>
            <a:ext cx="63269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dirty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0" i="1" cap="none" spc="0" dirty="0" smtClean="0">
                <a:ln w="0"/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helps to reuse code again &amp; again without repeating same code.</a:t>
            </a:r>
            <a:endParaRPr lang="en-US" b="0" i="1" cap="none" spc="0" dirty="0">
              <a:ln w="0"/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2485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2475" y="601117"/>
            <a:ext cx="1117938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Function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2474" y="1554355"/>
            <a:ext cx="11529526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 rot="5400000" flipV="1">
            <a:off x="3620392" y="3945265"/>
            <a:ext cx="4781821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912148" y="1816317"/>
            <a:ext cx="4025627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1"/>
            <a:endParaRPr lang="en-US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5891" t="290" r="17705" b="51540"/>
          <a:stretch/>
        </p:blipFill>
        <p:spPr>
          <a:xfrm>
            <a:off x="6640020" y="2373881"/>
            <a:ext cx="4575496" cy="27002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52" y="1999185"/>
            <a:ext cx="2986726" cy="344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205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2474" y="601117"/>
            <a:ext cx="1130869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How to define a function in Python ?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flipV="1">
            <a:off x="681135" y="1600073"/>
            <a:ext cx="11510865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559942" y="1749966"/>
            <a:ext cx="4445871" cy="39395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cap="none" spc="0" dirty="0" smtClean="0">
                <a:ln w="0"/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 definition starts with “</a:t>
            </a:r>
            <a:r>
              <a:rPr lang="en-US" b="0" i="1" cap="none" spc="0" dirty="0" smtClean="0">
                <a:ln w="0"/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</a:t>
            </a: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” keyword.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Keep in mind </a:t>
            </a:r>
            <a:r>
              <a:rPr lang="en-US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colon(:) at end of 1</a:t>
            </a:r>
            <a:r>
              <a:rPr lang="en-US" baseline="30000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 line.</a:t>
            </a:r>
          </a:p>
          <a:p>
            <a:endParaRPr lang="en-US" dirty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The indentation in python indicates the body of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Return statement is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Number of parameters can be zero.</a:t>
            </a:r>
            <a:endParaRPr lang="en-US" sz="1600" b="0" cap="none" spc="0" dirty="0" smtClean="0">
              <a:ln w="0"/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1600" b="0" cap="none" spc="0" dirty="0" smtClean="0">
              <a:ln w="0"/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b="0" cap="none" spc="0" dirty="0" smtClean="0">
              <a:ln w="0"/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rot="5400000" flipV="1">
            <a:off x="4862023" y="4119819"/>
            <a:ext cx="5085208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90" y="1749966"/>
            <a:ext cx="6435722" cy="272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54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2474" y="601117"/>
            <a:ext cx="1130869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How to call a function in Python ? – Part 1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4776" y="1523735"/>
            <a:ext cx="1117938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64776" y="1523440"/>
            <a:ext cx="11527224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228" y="2421489"/>
            <a:ext cx="83724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971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5400000" flipV="1">
            <a:off x="3290621" y="4181452"/>
            <a:ext cx="5303646" cy="4945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72474" y="601117"/>
            <a:ext cx="1130869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How to call a function in Python ? – Part 2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4776" y="1523735"/>
            <a:ext cx="11179380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64776" y="1523440"/>
            <a:ext cx="11527224" cy="4571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165374" y="1942006"/>
            <a:ext cx="512421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u="sng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Function Calls</a:t>
            </a:r>
            <a:endParaRPr lang="en-US" b="0" u="sng" cap="none" spc="0" dirty="0" smtClean="0">
              <a:ln w="0"/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4776" y="1942006"/>
            <a:ext cx="512421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u="sng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Function Definition</a:t>
            </a:r>
            <a:endParaRPr lang="en-US" b="0" u="sng" cap="none" spc="0" dirty="0" smtClean="0">
              <a:ln w="0"/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-206" t="5673" b="44204"/>
          <a:stretch/>
        </p:blipFill>
        <p:spPr>
          <a:xfrm>
            <a:off x="975805" y="2479040"/>
            <a:ext cx="4743709" cy="3251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t="52385"/>
          <a:stretch/>
        </p:blipFill>
        <p:spPr>
          <a:xfrm>
            <a:off x="6464966" y="2479040"/>
            <a:ext cx="4733925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40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964017"/>
            <a:ext cx="91236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  <p:sp>
        <p:nvSpPr>
          <p:cNvPr id="5" name="Rectangle 4"/>
          <p:cNvSpPr/>
          <p:nvPr/>
        </p:nvSpPr>
        <p:spPr>
          <a:xfrm>
            <a:off x="9300985" y="2860992"/>
            <a:ext cx="252525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Basic examples of function</a:t>
            </a:r>
          </a:p>
        </p:txBody>
      </p:sp>
    </p:spTree>
    <p:extLst>
      <p:ext uri="{BB962C8B-B14F-4D97-AF65-F5344CB8AC3E}">
        <p14:creationId xmlns:p14="http://schemas.microsoft.com/office/powerpoint/2010/main" val="1911792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1780" y="3004657"/>
            <a:ext cx="34820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Practical 1 </a:t>
            </a:r>
          </a:p>
        </p:txBody>
      </p:sp>
      <p:sp>
        <p:nvSpPr>
          <p:cNvPr id="5" name="Rectangle 4"/>
          <p:cNvSpPr/>
          <p:nvPr/>
        </p:nvSpPr>
        <p:spPr>
          <a:xfrm>
            <a:off x="6628905" y="1899621"/>
            <a:ext cx="44458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Create a function to calculate summation of two numbers 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28905" y="2822951"/>
            <a:ext cx="4445871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b="0" cap="none" spc="0" dirty="0">
              <a:ln w="0"/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Create a ‘</a:t>
            </a:r>
            <a:r>
              <a:rPr lang="en-US" i="1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SayHello</a:t>
            </a: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’ function that takes two parameter – a greeting message &amp; </a:t>
            </a:r>
            <a:r>
              <a:rPr lang="en-US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your </a:t>
            </a:r>
            <a:r>
              <a:rPr lang="en-US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name and returns a string by concatenate your name with the getting message. </a:t>
            </a:r>
          </a:p>
          <a:p>
            <a:pPr lvl="1"/>
            <a:r>
              <a:rPr lang="en-US" sz="1600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E.g. : </a:t>
            </a:r>
          </a:p>
          <a:p>
            <a:pPr lvl="2"/>
            <a:r>
              <a:rPr lang="en-US" sz="1600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Function Call: </a:t>
            </a:r>
            <a:r>
              <a:rPr lang="en-US" sz="1600" i="1" dirty="0" smtClean="0">
                <a:ln w="0"/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SayHello</a:t>
            </a:r>
            <a:r>
              <a:rPr lang="en-US" sz="1600" i="1" dirty="0" smtClean="0">
                <a:ln w="0"/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i="1" dirty="0" smtClean="0">
                <a:ln w="0"/>
                <a:solidFill>
                  <a:srgbClr val="FF33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“Hi”</a:t>
            </a:r>
            <a:r>
              <a:rPr lang="en-US" sz="1600" i="1" dirty="0" smtClean="0">
                <a:ln w="0"/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1600" i="1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i="1" dirty="0" smtClean="0">
                <a:ln w="0"/>
                <a:solidFill>
                  <a:srgbClr val="FF33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“Akash”</a:t>
            </a:r>
            <a:r>
              <a:rPr lang="en-US" sz="1600" i="1" dirty="0" smtClean="0">
                <a:ln w="0"/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2"/>
            <a:r>
              <a:rPr lang="en-US" sz="1400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Output:</a:t>
            </a:r>
            <a:r>
              <a:rPr lang="en-US" sz="1600" i="1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i="1" dirty="0" smtClean="0">
                <a:ln w="0"/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Hi, Akash!</a:t>
            </a:r>
            <a:endParaRPr lang="en-US" i="1" dirty="0" smtClean="0">
              <a:ln w="0"/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dirty="0" smtClean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302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Gallery">
  <a:themeElements>
    <a:clrScheme name="Custom 2">
      <a:dk1>
        <a:sysClr val="windowText" lastClr="000000"/>
      </a:dk1>
      <a:lt1>
        <a:sysClr val="window" lastClr="FFFFFF"/>
      </a:lt1>
      <a:dk2>
        <a:srgbClr val="454545"/>
      </a:dk2>
      <a:lt2>
        <a:srgbClr val="FFFFFF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Crop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Ion Boardroom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FFFFFF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4.xml><?xml version="1.0" encoding="utf-8"?>
<a:theme xmlns:a="http://schemas.openxmlformats.org/drawingml/2006/main" name="Fra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1432</TotalTime>
  <Words>807</Words>
  <Application>Microsoft Office PowerPoint</Application>
  <PresentationFormat>Widescreen</PresentationFormat>
  <Paragraphs>176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Arial</vt:lpstr>
      <vt:lpstr>Calibri</vt:lpstr>
      <vt:lpstr>Century Gothic</vt:lpstr>
      <vt:lpstr>Corbel</vt:lpstr>
      <vt:lpstr>Franklin Gothic Book</vt:lpstr>
      <vt:lpstr>Gill Sans MT</vt:lpstr>
      <vt:lpstr>Segoe UI</vt:lpstr>
      <vt:lpstr>Wingdings 2</vt:lpstr>
      <vt:lpstr>Wingdings 3</vt:lpstr>
      <vt:lpstr>Gallery</vt:lpstr>
      <vt:lpstr>Crop</vt:lpstr>
      <vt:lpstr>Ion Boardroom</vt:lpstr>
      <vt:lpstr>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Ritwick Dey</dc:creator>
  <cp:lastModifiedBy>Ritwick Dey</cp:lastModifiedBy>
  <cp:revision>181</cp:revision>
  <dcterms:created xsi:type="dcterms:W3CDTF">2018-01-23T10:13:34Z</dcterms:created>
  <dcterms:modified xsi:type="dcterms:W3CDTF">2018-01-31T16:04:35Z</dcterms:modified>
</cp:coreProperties>
</file>