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1" r:id="rId4"/>
    <p:sldId id="272" r:id="rId5"/>
    <p:sldId id="269" r:id="rId6"/>
    <p:sldId id="27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108" d="100"/>
          <a:sy n="108" d="100"/>
        </p:scale>
        <p:origin x="77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4B6834-C179-4E2A-9D12-9E0E637F5BC8}" type="datetimeFigureOut">
              <a:rPr lang="en-US" smtClean="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06302-9104-4423-B106-03D45A2571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97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B6834-C179-4E2A-9D12-9E0E637F5BC8}" type="datetimeFigureOut">
              <a:rPr lang="en-US" smtClean="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06302-9104-4423-B106-03D45A257110}" type="slidenum">
              <a:rPr lang="en-US" smtClean="0"/>
              <a:t>‹#›</a:t>
            </a:fld>
            <a:endParaRPr lang="en-US"/>
          </a:p>
        </p:txBody>
      </p:sp>
    </p:spTree>
    <p:extLst>
      <p:ext uri="{BB962C8B-B14F-4D97-AF65-F5344CB8AC3E}">
        <p14:creationId xmlns:p14="http://schemas.microsoft.com/office/powerpoint/2010/main" val="1086458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B6834-C179-4E2A-9D12-9E0E637F5BC8}" type="datetimeFigureOut">
              <a:rPr lang="en-US" smtClean="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06302-9104-4423-B106-03D45A257110}" type="slidenum">
              <a:rPr lang="en-US" smtClean="0"/>
              <a:t>‹#›</a:t>
            </a:fld>
            <a:endParaRPr lang="en-US"/>
          </a:p>
        </p:txBody>
      </p:sp>
    </p:spTree>
    <p:extLst>
      <p:ext uri="{BB962C8B-B14F-4D97-AF65-F5344CB8AC3E}">
        <p14:creationId xmlns:p14="http://schemas.microsoft.com/office/powerpoint/2010/main" val="420919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B6834-C179-4E2A-9D12-9E0E637F5BC8}" type="datetimeFigureOut">
              <a:rPr lang="en-US" smtClean="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06302-9104-4423-B106-03D45A257110}" type="slidenum">
              <a:rPr lang="en-US" smtClean="0"/>
              <a:t>‹#›</a:t>
            </a:fld>
            <a:endParaRPr lang="en-US"/>
          </a:p>
        </p:txBody>
      </p:sp>
    </p:spTree>
    <p:extLst>
      <p:ext uri="{BB962C8B-B14F-4D97-AF65-F5344CB8AC3E}">
        <p14:creationId xmlns:p14="http://schemas.microsoft.com/office/powerpoint/2010/main" val="62047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4B6834-C179-4E2A-9D12-9E0E637F5BC8}" type="datetimeFigureOut">
              <a:rPr lang="en-US" smtClean="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A06302-9104-4423-B106-03D45A2571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78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4B6834-C179-4E2A-9D12-9E0E637F5BC8}" type="datetimeFigureOut">
              <a:rPr lang="en-US" smtClean="0"/>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06302-9104-4423-B106-03D45A257110}" type="slidenum">
              <a:rPr lang="en-US" smtClean="0"/>
              <a:t>‹#›</a:t>
            </a:fld>
            <a:endParaRPr lang="en-US"/>
          </a:p>
        </p:txBody>
      </p:sp>
    </p:spTree>
    <p:extLst>
      <p:ext uri="{BB962C8B-B14F-4D97-AF65-F5344CB8AC3E}">
        <p14:creationId xmlns:p14="http://schemas.microsoft.com/office/powerpoint/2010/main" val="14700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4B6834-C179-4E2A-9D12-9E0E637F5BC8}" type="datetimeFigureOut">
              <a:rPr lang="en-US" smtClean="0"/>
              <a:t>5/1/22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A06302-9104-4423-B106-03D45A257110}" type="slidenum">
              <a:rPr lang="en-US" smtClean="0"/>
              <a:t>‹#›</a:t>
            </a:fld>
            <a:endParaRPr lang="en-US"/>
          </a:p>
        </p:txBody>
      </p:sp>
    </p:spTree>
    <p:extLst>
      <p:ext uri="{BB962C8B-B14F-4D97-AF65-F5344CB8AC3E}">
        <p14:creationId xmlns:p14="http://schemas.microsoft.com/office/powerpoint/2010/main" val="68435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4B6834-C179-4E2A-9D12-9E0E637F5BC8}" type="datetimeFigureOut">
              <a:rPr lang="en-US" smtClean="0"/>
              <a:t>5/1/22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A06302-9104-4423-B106-03D45A257110}" type="slidenum">
              <a:rPr lang="en-US" smtClean="0"/>
              <a:t>‹#›</a:t>
            </a:fld>
            <a:endParaRPr lang="en-US"/>
          </a:p>
        </p:txBody>
      </p:sp>
    </p:spTree>
    <p:extLst>
      <p:ext uri="{BB962C8B-B14F-4D97-AF65-F5344CB8AC3E}">
        <p14:creationId xmlns:p14="http://schemas.microsoft.com/office/powerpoint/2010/main" val="2403034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24B6834-C179-4E2A-9D12-9E0E637F5BC8}" type="datetimeFigureOut">
              <a:rPr lang="en-US" smtClean="0"/>
              <a:t>5/1/22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A06302-9104-4423-B106-03D45A257110}" type="slidenum">
              <a:rPr lang="en-US" smtClean="0"/>
              <a:t>‹#›</a:t>
            </a:fld>
            <a:endParaRPr lang="en-US"/>
          </a:p>
        </p:txBody>
      </p:sp>
    </p:spTree>
    <p:extLst>
      <p:ext uri="{BB962C8B-B14F-4D97-AF65-F5344CB8AC3E}">
        <p14:creationId xmlns:p14="http://schemas.microsoft.com/office/powerpoint/2010/main" val="59263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24B6834-C179-4E2A-9D12-9E0E637F5BC8}" type="datetimeFigureOut">
              <a:rPr lang="en-US" smtClean="0"/>
              <a:t>5/1/22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A06302-9104-4423-B106-03D45A257110}" type="slidenum">
              <a:rPr lang="en-US" smtClean="0"/>
              <a:t>‹#›</a:t>
            </a:fld>
            <a:endParaRPr lang="en-US"/>
          </a:p>
        </p:txBody>
      </p:sp>
    </p:spTree>
    <p:extLst>
      <p:ext uri="{BB962C8B-B14F-4D97-AF65-F5344CB8AC3E}">
        <p14:creationId xmlns:p14="http://schemas.microsoft.com/office/powerpoint/2010/main" val="355774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4B6834-C179-4E2A-9D12-9E0E637F5BC8}" type="datetimeFigureOut">
              <a:rPr lang="en-US" smtClean="0"/>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A06302-9104-4423-B106-03D45A257110}" type="slidenum">
              <a:rPr lang="en-US" smtClean="0"/>
              <a:t>‹#›</a:t>
            </a:fld>
            <a:endParaRPr lang="en-US"/>
          </a:p>
        </p:txBody>
      </p:sp>
    </p:spTree>
    <p:extLst>
      <p:ext uri="{BB962C8B-B14F-4D97-AF65-F5344CB8AC3E}">
        <p14:creationId xmlns:p14="http://schemas.microsoft.com/office/powerpoint/2010/main" val="301658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24B6834-C179-4E2A-9D12-9E0E637F5BC8}" type="datetimeFigureOut">
              <a:rPr lang="en-US" smtClean="0"/>
              <a:t>5/1/22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A06302-9104-4423-B106-03D45A25711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5082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7" name="Picture 6" descr="A group of men&#10;&#10;Description automatically generated with low confidence">
            <a:extLst>
              <a:ext uri="{FF2B5EF4-FFF2-40B4-BE49-F238E27FC236}">
                <a16:creationId xmlns:a16="http://schemas.microsoft.com/office/drawing/2014/main" id="{F415834F-0A3B-43B6-8CE8-C43EA0C21602}"/>
              </a:ext>
            </a:extLst>
          </p:cNvPr>
          <p:cNvPicPr>
            <a:picLocks noChangeAspect="1"/>
          </p:cNvPicPr>
          <p:nvPr/>
        </p:nvPicPr>
        <p:blipFill>
          <a:blip r:embed="rId2"/>
          <a:stretch>
            <a:fillRect/>
          </a:stretch>
        </p:blipFill>
        <p:spPr>
          <a:xfrm>
            <a:off x="633999" y="1601212"/>
            <a:ext cx="6275667" cy="3655576"/>
          </a:xfrm>
          <a:prstGeom prst="rect">
            <a:avLst/>
          </a:prstGeom>
        </p:spPr>
      </p:pic>
      <p:sp>
        <p:nvSpPr>
          <p:cNvPr id="14" name="Rectangle 13">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3710DA2-B74B-42C3-A702-1F58D1B58622}"/>
              </a:ext>
            </a:extLst>
          </p:cNvPr>
          <p:cNvSpPr>
            <a:spLocks noGrp="1"/>
          </p:cNvSpPr>
          <p:nvPr>
            <p:ph type="ctrTitle"/>
          </p:nvPr>
        </p:nvSpPr>
        <p:spPr>
          <a:xfrm>
            <a:off x="8096885" y="640080"/>
            <a:ext cx="3659246" cy="2926080"/>
          </a:xfrm>
        </p:spPr>
        <p:txBody>
          <a:bodyPr>
            <a:normAutofit/>
          </a:bodyPr>
          <a:lstStyle/>
          <a:p>
            <a:r>
              <a:rPr lang="en-US" sz="4400" dirty="0">
                <a:solidFill>
                  <a:srgbClr val="FFFFFF"/>
                </a:solidFill>
              </a:rPr>
              <a:t>HCDR Project</a:t>
            </a:r>
          </a:p>
        </p:txBody>
      </p:sp>
      <p:sp>
        <p:nvSpPr>
          <p:cNvPr id="3" name="Subtitle 2">
            <a:extLst>
              <a:ext uri="{FF2B5EF4-FFF2-40B4-BE49-F238E27FC236}">
                <a16:creationId xmlns:a16="http://schemas.microsoft.com/office/drawing/2014/main" id="{135174B3-8453-4862-9C90-D2A82CA1503B}"/>
              </a:ext>
            </a:extLst>
          </p:cNvPr>
          <p:cNvSpPr>
            <a:spLocks noGrp="1"/>
          </p:cNvSpPr>
          <p:nvPr>
            <p:ph type="subTitle" idx="1"/>
          </p:nvPr>
        </p:nvSpPr>
        <p:spPr>
          <a:xfrm>
            <a:off x="8096885" y="3578084"/>
            <a:ext cx="3659246" cy="2639835"/>
          </a:xfrm>
        </p:spPr>
        <p:txBody>
          <a:bodyPr>
            <a:normAutofit/>
          </a:bodyPr>
          <a:lstStyle/>
          <a:p>
            <a:r>
              <a:rPr lang="en-US" sz="1500">
                <a:solidFill>
                  <a:srgbClr val="FFFFFF"/>
                </a:solidFill>
              </a:rPr>
              <a:t>Group 32</a:t>
            </a:r>
          </a:p>
          <a:p>
            <a:r>
              <a:rPr lang="en-US" sz="1500">
                <a:solidFill>
                  <a:srgbClr val="FFFFFF"/>
                </a:solidFill>
              </a:rPr>
              <a:t>Ritwik Budhiraja, Carter Holmes, Yash Shah, Harsh Srivastava</a:t>
            </a:r>
          </a:p>
        </p:txBody>
      </p:sp>
      <p:sp>
        <p:nvSpPr>
          <p:cNvPr id="16" name="Rectangle 15">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189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6FB-B31F-28F5-AC0A-E644E6E659A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0694034-B810-D0D9-C59E-2BA5F5C58D34}"/>
              </a:ext>
            </a:extLst>
          </p:cNvPr>
          <p:cNvSpPr>
            <a:spLocks noGrp="1"/>
          </p:cNvSpPr>
          <p:nvPr>
            <p:ph idx="1"/>
          </p:nvPr>
        </p:nvSpPr>
        <p:spPr/>
        <p:txBody>
          <a:bodyPr/>
          <a:lstStyle/>
          <a:p>
            <a:pPr>
              <a:buFont typeface="Arial" panose="020B0604020202020204" pitchFamily="34" charset="0"/>
              <a:buChar char="•"/>
            </a:pPr>
            <a:r>
              <a:rPr lang="en-US" dirty="0"/>
              <a:t> Overview of the 4P’s of Phase 3</a:t>
            </a:r>
          </a:p>
          <a:p>
            <a:pPr>
              <a:buFont typeface="Arial" panose="020B0604020202020204" pitchFamily="34" charset="0"/>
              <a:buChar char="•"/>
            </a:pPr>
            <a:r>
              <a:rPr lang="en-US" dirty="0"/>
              <a:t> Our Approach </a:t>
            </a:r>
          </a:p>
          <a:p>
            <a:pPr>
              <a:buFont typeface="Arial" panose="020B0604020202020204" pitchFamily="34" charset="0"/>
              <a:buChar char="•"/>
            </a:pPr>
            <a:r>
              <a:rPr lang="en-US" dirty="0"/>
              <a:t> Results &amp; Discussion</a:t>
            </a:r>
          </a:p>
          <a:p>
            <a:pPr>
              <a:buFont typeface="Arial" panose="020B0604020202020204" pitchFamily="34" charset="0"/>
              <a:buChar char="•"/>
            </a:pPr>
            <a:r>
              <a:rPr lang="en-US" dirty="0"/>
              <a:t> Final Thoughts &amp; Next Steps</a:t>
            </a:r>
          </a:p>
        </p:txBody>
      </p:sp>
    </p:spTree>
    <p:extLst>
      <p:ext uri="{BB962C8B-B14F-4D97-AF65-F5344CB8AC3E}">
        <p14:creationId xmlns:p14="http://schemas.microsoft.com/office/powerpoint/2010/main" val="121219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7BF7-16E3-432D-8730-75D8B8F15BCF}"/>
              </a:ext>
            </a:extLst>
          </p:cNvPr>
          <p:cNvSpPr>
            <a:spLocks noGrp="1"/>
          </p:cNvSpPr>
          <p:nvPr>
            <p:ph type="title"/>
          </p:nvPr>
        </p:nvSpPr>
        <p:spPr/>
        <p:txBody>
          <a:bodyPr/>
          <a:lstStyle/>
          <a:p>
            <a:r>
              <a:rPr lang="en-US" dirty="0"/>
              <a:t>4 P’s of Phase 3</a:t>
            </a:r>
          </a:p>
        </p:txBody>
      </p:sp>
      <p:sp>
        <p:nvSpPr>
          <p:cNvPr id="4" name="Oval 3">
            <a:extLst>
              <a:ext uri="{FF2B5EF4-FFF2-40B4-BE49-F238E27FC236}">
                <a16:creationId xmlns:a16="http://schemas.microsoft.com/office/drawing/2014/main" id="{F90B5A7F-3EE2-47D5-8F9C-0D182542AC9A}"/>
              </a:ext>
            </a:extLst>
          </p:cNvPr>
          <p:cNvSpPr/>
          <p:nvPr/>
        </p:nvSpPr>
        <p:spPr>
          <a:xfrm>
            <a:off x="1297536" y="1737361"/>
            <a:ext cx="2539524" cy="18297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Past:</a:t>
            </a:r>
          </a:p>
          <a:p>
            <a:pPr marL="285750" indent="-285750">
              <a:buFont typeface="Arial" panose="020B0604020202020204" pitchFamily="34" charset="0"/>
              <a:buChar char="•"/>
            </a:pPr>
            <a:r>
              <a:rPr lang="en-US" sz="1400" dirty="0"/>
              <a:t>More feature engineering, selection, and analysis</a:t>
            </a:r>
          </a:p>
          <a:p>
            <a:pPr marL="285750" indent="-285750">
              <a:buFont typeface="Arial" panose="020B0604020202020204" pitchFamily="34" charset="0"/>
              <a:buChar char="•"/>
            </a:pPr>
            <a:r>
              <a:rPr lang="en-US" sz="1400" dirty="0"/>
              <a:t>Hyperparameter tuning</a:t>
            </a:r>
          </a:p>
          <a:p>
            <a:pPr algn="ctr"/>
            <a:endParaRPr lang="en-US" dirty="0"/>
          </a:p>
        </p:txBody>
      </p:sp>
      <p:sp>
        <p:nvSpPr>
          <p:cNvPr id="5" name="Oval 4">
            <a:extLst>
              <a:ext uri="{FF2B5EF4-FFF2-40B4-BE49-F238E27FC236}">
                <a16:creationId xmlns:a16="http://schemas.microsoft.com/office/drawing/2014/main" id="{23113453-9009-40EF-8848-54F412F628EA}"/>
              </a:ext>
            </a:extLst>
          </p:cNvPr>
          <p:cNvSpPr/>
          <p:nvPr/>
        </p:nvSpPr>
        <p:spPr>
          <a:xfrm>
            <a:off x="8387696" y="4825526"/>
            <a:ext cx="2474009" cy="13965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Problems:</a:t>
            </a:r>
          </a:p>
          <a:p>
            <a:pPr marL="285750" indent="-285750">
              <a:buFont typeface="Arial" panose="020B0604020202020204" pitchFamily="34" charset="0"/>
              <a:buChar char="•"/>
            </a:pPr>
            <a:r>
              <a:rPr lang="en-US" sz="1400" dirty="0"/>
              <a:t>Neural network implementation</a:t>
            </a:r>
          </a:p>
        </p:txBody>
      </p:sp>
      <p:sp>
        <p:nvSpPr>
          <p:cNvPr id="6" name="Oval 5">
            <a:extLst>
              <a:ext uri="{FF2B5EF4-FFF2-40B4-BE49-F238E27FC236}">
                <a16:creationId xmlns:a16="http://schemas.microsoft.com/office/drawing/2014/main" id="{304C3BF8-FBAD-415E-BA68-4EE8C7ADE45E}"/>
              </a:ext>
            </a:extLst>
          </p:cNvPr>
          <p:cNvSpPr/>
          <p:nvPr/>
        </p:nvSpPr>
        <p:spPr>
          <a:xfrm>
            <a:off x="8387695" y="1786202"/>
            <a:ext cx="2474010" cy="1497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Present:</a:t>
            </a:r>
          </a:p>
          <a:p>
            <a:pPr marL="285750" indent="-285750">
              <a:buFont typeface="Arial" panose="020B0604020202020204" pitchFamily="34" charset="0"/>
              <a:buChar char="•"/>
            </a:pPr>
            <a:r>
              <a:rPr lang="en-US" sz="1400" dirty="0"/>
              <a:t>Deep learning model (ANN)</a:t>
            </a:r>
          </a:p>
          <a:p>
            <a:pPr marL="285750" indent="-285750">
              <a:buFont typeface="Arial" panose="020B0604020202020204" pitchFamily="34" charset="0"/>
              <a:buChar char="•"/>
            </a:pPr>
            <a:r>
              <a:rPr lang="en-US" sz="1400" dirty="0"/>
              <a:t>Kaggle submission</a:t>
            </a:r>
          </a:p>
          <a:p>
            <a:pPr algn="ctr"/>
            <a:endParaRPr lang="en-US" sz="1400" dirty="0"/>
          </a:p>
        </p:txBody>
      </p:sp>
      <p:sp>
        <p:nvSpPr>
          <p:cNvPr id="7" name="Oval 6">
            <a:extLst>
              <a:ext uri="{FF2B5EF4-FFF2-40B4-BE49-F238E27FC236}">
                <a16:creationId xmlns:a16="http://schemas.microsoft.com/office/drawing/2014/main" id="{6E824AD0-E6D1-4592-A6E7-B9FEBD6ACF64}"/>
              </a:ext>
            </a:extLst>
          </p:cNvPr>
          <p:cNvSpPr/>
          <p:nvPr/>
        </p:nvSpPr>
        <p:spPr>
          <a:xfrm>
            <a:off x="4915968" y="3429000"/>
            <a:ext cx="2360063" cy="13965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P’s</a:t>
            </a:r>
          </a:p>
        </p:txBody>
      </p:sp>
      <p:sp>
        <p:nvSpPr>
          <p:cNvPr id="8" name="Oval 7">
            <a:extLst>
              <a:ext uri="{FF2B5EF4-FFF2-40B4-BE49-F238E27FC236}">
                <a16:creationId xmlns:a16="http://schemas.microsoft.com/office/drawing/2014/main" id="{8ADD69C2-0FE5-45B3-AB8C-07DF289500E4}"/>
              </a:ext>
            </a:extLst>
          </p:cNvPr>
          <p:cNvSpPr/>
          <p:nvPr/>
        </p:nvSpPr>
        <p:spPr>
          <a:xfrm>
            <a:off x="1264779" y="4757516"/>
            <a:ext cx="2539524" cy="1464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Proposed:</a:t>
            </a:r>
          </a:p>
          <a:p>
            <a:pPr marL="285750" indent="-285750">
              <a:buFont typeface="Arial" panose="020B0604020202020204" pitchFamily="34" charset="0"/>
              <a:buChar char="•"/>
            </a:pPr>
            <a:r>
              <a:rPr lang="en-US" sz="1400" dirty="0"/>
              <a:t>More visualization functions</a:t>
            </a:r>
          </a:p>
          <a:p>
            <a:pPr marL="285750" indent="-285750">
              <a:buFont typeface="Arial" panose="020B0604020202020204" pitchFamily="34" charset="0"/>
              <a:buChar char="•"/>
            </a:pPr>
            <a:r>
              <a:rPr lang="en-US" sz="1400" dirty="0"/>
              <a:t>Better parameters</a:t>
            </a:r>
          </a:p>
        </p:txBody>
      </p:sp>
      <p:cxnSp>
        <p:nvCxnSpPr>
          <p:cNvPr id="9" name="Straight Connector 8">
            <a:extLst>
              <a:ext uri="{FF2B5EF4-FFF2-40B4-BE49-F238E27FC236}">
                <a16:creationId xmlns:a16="http://schemas.microsoft.com/office/drawing/2014/main" id="{D0583DFA-4EA6-4EAF-A536-167838D79C56}"/>
              </a:ext>
            </a:extLst>
          </p:cNvPr>
          <p:cNvCxnSpPr/>
          <p:nvPr/>
        </p:nvCxnSpPr>
        <p:spPr>
          <a:xfrm flipH="1" flipV="1">
            <a:off x="3614871" y="2979990"/>
            <a:ext cx="1469877" cy="77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3EE69B-76DB-462C-80DF-A5B052268630}"/>
              </a:ext>
            </a:extLst>
          </p:cNvPr>
          <p:cNvCxnSpPr>
            <a:cxnSpLocks/>
            <a:stCxn id="7" idx="3"/>
          </p:cNvCxnSpPr>
          <p:nvPr/>
        </p:nvCxnSpPr>
        <p:spPr>
          <a:xfrm flipH="1">
            <a:off x="3804302" y="4621009"/>
            <a:ext cx="1457289" cy="793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0409E34-7B72-413F-B304-A32329EEB831}"/>
              </a:ext>
            </a:extLst>
          </p:cNvPr>
          <p:cNvCxnSpPr/>
          <p:nvPr/>
        </p:nvCxnSpPr>
        <p:spPr>
          <a:xfrm flipH="1" flipV="1">
            <a:off x="7096925" y="4498648"/>
            <a:ext cx="1469877" cy="77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3CC9F8-962D-43D9-BF60-8D68AF28C7D4}"/>
              </a:ext>
            </a:extLst>
          </p:cNvPr>
          <p:cNvCxnSpPr>
            <a:cxnSpLocks/>
            <a:stCxn id="7" idx="7"/>
          </p:cNvCxnSpPr>
          <p:nvPr/>
        </p:nvCxnSpPr>
        <p:spPr>
          <a:xfrm flipV="1">
            <a:off x="6930408" y="2978210"/>
            <a:ext cx="1646720" cy="65530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32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E639-2CDD-486E-84F7-A91F21C6B56E}"/>
              </a:ext>
            </a:extLst>
          </p:cNvPr>
          <p:cNvSpPr>
            <a:spLocks noGrp="1"/>
          </p:cNvSpPr>
          <p:nvPr>
            <p:ph type="title"/>
          </p:nvPr>
        </p:nvSpPr>
        <p:spPr/>
        <p:txBody>
          <a:bodyPr/>
          <a:lstStyle/>
          <a:p>
            <a:r>
              <a:rPr lang="en-US" dirty="0"/>
              <a:t>Our Approach</a:t>
            </a:r>
          </a:p>
        </p:txBody>
      </p:sp>
      <p:sp>
        <p:nvSpPr>
          <p:cNvPr id="3" name="Content Placeholder 2">
            <a:extLst>
              <a:ext uri="{FF2B5EF4-FFF2-40B4-BE49-F238E27FC236}">
                <a16:creationId xmlns:a16="http://schemas.microsoft.com/office/drawing/2014/main" id="{1FEA4C8A-C710-43EE-94BE-845FD149C8F0}"/>
              </a:ext>
            </a:extLst>
          </p:cNvPr>
          <p:cNvSpPr>
            <a:spLocks noGrp="1"/>
          </p:cNvSpPr>
          <p:nvPr>
            <p:ph idx="1"/>
          </p:nvPr>
        </p:nvSpPr>
        <p:spPr/>
        <p:txBody>
          <a:bodyPr/>
          <a:lstStyle/>
          <a:p>
            <a:r>
              <a:rPr lang="en-US" b="0" i="0" dirty="0">
                <a:solidFill>
                  <a:srgbClr val="000000"/>
                </a:solidFill>
                <a:effectLst/>
              </a:rPr>
              <a:t>The goal of this project is to create an effective classification system for determining a client's financial ability to pay their debts.</a:t>
            </a:r>
          </a:p>
          <a:p>
            <a:r>
              <a:rPr lang="en-US" b="0" i="0" dirty="0">
                <a:solidFill>
                  <a:srgbClr val="000000"/>
                </a:solidFill>
                <a:effectLst/>
              </a:rPr>
              <a:t>In order to find the best solution, we will investigate a variety of machine learning methods, from traditional machine learning to deep learning, feature engineering, and hyperparameter searches.</a:t>
            </a:r>
          </a:p>
          <a:p>
            <a:r>
              <a:rPr lang="en-US" dirty="0">
                <a:solidFill>
                  <a:srgbClr val="000000"/>
                </a:solidFill>
              </a:rPr>
              <a:t>Our first attempt was with three algorithms: logistic regression, Gaussian Naïve Bayes, and random forest. In the next phase, we performed hyperparameter searches and feature engineering in order to increase the model’s accuracy. Finally, an artificial neural network was implemented, which further increased the accuracy of the model.</a:t>
            </a:r>
          </a:p>
        </p:txBody>
      </p:sp>
    </p:spTree>
    <p:extLst>
      <p:ext uri="{BB962C8B-B14F-4D97-AF65-F5344CB8AC3E}">
        <p14:creationId xmlns:p14="http://schemas.microsoft.com/office/powerpoint/2010/main" val="183006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E849-4157-4887-A1F8-0AE268DC7A65}"/>
              </a:ext>
            </a:extLst>
          </p:cNvPr>
          <p:cNvSpPr>
            <a:spLocks noGrp="1"/>
          </p:cNvSpPr>
          <p:nvPr>
            <p:ph type="title"/>
          </p:nvPr>
        </p:nvSpPr>
        <p:spPr/>
        <p:txBody>
          <a:bodyPr/>
          <a:lstStyle/>
          <a:p>
            <a:r>
              <a:rPr lang="en-US" dirty="0"/>
              <a:t>Results</a:t>
            </a:r>
          </a:p>
        </p:txBody>
      </p:sp>
      <p:pic>
        <p:nvPicPr>
          <p:cNvPr id="7" name="Content Placeholder 6">
            <a:extLst>
              <a:ext uri="{FF2B5EF4-FFF2-40B4-BE49-F238E27FC236}">
                <a16:creationId xmlns:a16="http://schemas.microsoft.com/office/drawing/2014/main" id="{08F77827-4588-47FC-BCA5-374D29534649}"/>
              </a:ext>
            </a:extLst>
          </p:cNvPr>
          <p:cNvPicPr>
            <a:picLocks noGrp="1" noChangeAspect="1"/>
          </p:cNvPicPr>
          <p:nvPr>
            <p:ph idx="1"/>
          </p:nvPr>
        </p:nvPicPr>
        <p:blipFill>
          <a:blip r:embed="rId2"/>
          <a:stretch>
            <a:fillRect/>
          </a:stretch>
        </p:blipFill>
        <p:spPr>
          <a:xfrm>
            <a:off x="1097280" y="3844820"/>
            <a:ext cx="2990849" cy="1837978"/>
          </a:xfrm>
        </p:spPr>
      </p:pic>
      <p:pic>
        <p:nvPicPr>
          <p:cNvPr id="5" name="Picture 4">
            <a:extLst>
              <a:ext uri="{FF2B5EF4-FFF2-40B4-BE49-F238E27FC236}">
                <a16:creationId xmlns:a16="http://schemas.microsoft.com/office/drawing/2014/main" id="{3FA26B16-D01C-4F2D-B2F6-5D6BBE1E9D5B}"/>
              </a:ext>
            </a:extLst>
          </p:cNvPr>
          <p:cNvPicPr>
            <a:picLocks noChangeAspect="1"/>
          </p:cNvPicPr>
          <p:nvPr/>
        </p:nvPicPr>
        <p:blipFill>
          <a:blip r:embed="rId3"/>
          <a:stretch>
            <a:fillRect/>
          </a:stretch>
        </p:blipFill>
        <p:spPr>
          <a:xfrm>
            <a:off x="1097280" y="1845734"/>
            <a:ext cx="2990849" cy="1890712"/>
          </a:xfrm>
          <a:prstGeom prst="rect">
            <a:avLst/>
          </a:prstGeom>
        </p:spPr>
      </p:pic>
      <p:pic>
        <p:nvPicPr>
          <p:cNvPr id="9" name="Picture 8">
            <a:extLst>
              <a:ext uri="{FF2B5EF4-FFF2-40B4-BE49-F238E27FC236}">
                <a16:creationId xmlns:a16="http://schemas.microsoft.com/office/drawing/2014/main" id="{1F137510-92E5-4B9F-AB66-03EC77AC19D8}"/>
              </a:ext>
            </a:extLst>
          </p:cNvPr>
          <p:cNvPicPr>
            <a:picLocks noChangeAspect="1"/>
          </p:cNvPicPr>
          <p:nvPr/>
        </p:nvPicPr>
        <p:blipFill>
          <a:blip r:embed="rId4"/>
          <a:stretch>
            <a:fillRect/>
          </a:stretch>
        </p:blipFill>
        <p:spPr>
          <a:xfrm>
            <a:off x="4638025" y="1845734"/>
            <a:ext cx="2915949" cy="1997829"/>
          </a:xfrm>
          <a:prstGeom prst="rect">
            <a:avLst/>
          </a:prstGeom>
        </p:spPr>
      </p:pic>
      <p:pic>
        <p:nvPicPr>
          <p:cNvPr id="11" name="Picture 10">
            <a:extLst>
              <a:ext uri="{FF2B5EF4-FFF2-40B4-BE49-F238E27FC236}">
                <a16:creationId xmlns:a16="http://schemas.microsoft.com/office/drawing/2014/main" id="{51A7E28B-BF7A-4AF4-82D8-377759DED18D}"/>
              </a:ext>
            </a:extLst>
          </p:cNvPr>
          <p:cNvPicPr>
            <a:picLocks noChangeAspect="1"/>
          </p:cNvPicPr>
          <p:nvPr/>
        </p:nvPicPr>
        <p:blipFill>
          <a:blip r:embed="rId5"/>
          <a:stretch>
            <a:fillRect/>
          </a:stretch>
        </p:blipFill>
        <p:spPr>
          <a:xfrm>
            <a:off x="4638025" y="4024953"/>
            <a:ext cx="2915949" cy="1924814"/>
          </a:xfrm>
          <a:prstGeom prst="rect">
            <a:avLst/>
          </a:prstGeom>
        </p:spPr>
      </p:pic>
      <p:pic>
        <p:nvPicPr>
          <p:cNvPr id="15" name="Picture 14">
            <a:extLst>
              <a:ext uri="{FF2B5EF4-FFF2-40B4-BE49-F238E27FC236}">
                <a16:creationId xmlns:a16="http://schemas.microsoft.com/office/drawing/2014/main" id="{C8721464-444F-4920-AF1E-B3C29B4CC619}"/>
              </a:ext>
            </a:extLst>
          </p:cNvPr>
          <p:cNvPicPr>
            <a:picLocks noChangeAspect="1"/>
          </p:cNvPicPr>
          <p:nvPr/>
        </p:nvPicPr>
        <p:blipFill>
          <a:blip r:embed="rId6"/>
          <a:stretch>
            <a:fillRect/>
          </a:stretch>
        </p:blipFill>
        <p:spPr>
          <a:xfrm>
            <a:off x="7553974" y="1682241"/>
            <a:ext cx="4055648" cy="1944248"/>
          </a:xfrm>
          <a:prstGeom prst="rect">
            <a:avLst/>
          </a:prstGeom>
        </p:spPr>
      </p:pic>
      <p:pic>
        <p:nvPicPr>
          <p:cNvPr id="3" name="Picture 2">
            <a:extLst>
              <a:ext uri="{FF2B5EF4-FFF2-40B4-BE49-F238E27FC236}">
                <a16:creationId xmlns:a16="http://schemas.microsoft.com/office/drawing/2014/main" id="{3DFDD3B5-8091-73EC-6FBE-6E09ACFEE84E}"/>
              </a:ext>
            </a:extLst>
          </p:cNvPr>
          <p:cNvPicPr>
            <a:picLocks noChangeAspect="1"/>
          </p:cNvPicPr>
          <p:nvPr/>
        </p:nvPicPr>
        <p:blipFill>
          <a:blip r:embed="rId7"/>
          <a:stretch>
            <a:fillRect/>
          </a:stretch>
        </p:blipFill>
        <p:spPr>
          <a:xfrm>
            <a:off x="7728094" y="4002812"/>
            <a:ext cx="3677227" cy="2038630"/>
          </a:xfrm>
          <a:prstGeom prst="rect">
            <a:avLst/>
          </a:prstGeom>
        </p:spPr>
      </p:pic>
    </p:spTree>
    <p:extLst>
      <p:ext uri="{BB962C8B-B14F-4D97-AF65-F5344CB8AC3E}">
        <p14:creationId xmlns:p14="http://schemas.microsoft.com/office/powerpoint/2010/main" val="175040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AE3F-8B81-4FFE-B3D0-8ABCBADC6ADC}"/>
              </a:ext>
            </a:extLst>
          </p:cNvPr>
          <p:cNvSpPr>
            <a:spLocks noGrp="1"/>
          </p:cNvSpPr>
          <p:nvPr>
            <p:ph type="title"/>
          </p:nvPr>
        </p:nvSpPr>
        <p:spPr/>
        <p:txBody>
          <a:bodyPr/>
          <a:lstStyle/>
          <a:p>
            <a:r>
              <a:rPr lang="en-US" dirty="0"/>
              <a:t>Final Thoughts and Next Steps</a:t>
            </a:r>
          </a:p>
        </p:txBody>
      </p:sp>
      <p:sp>
        <p:nvSpPr>
          <p:cNvPr id="3" name="Content Placeholder 2">
            <a:extLst>
              <a:ext uri="{FF2B5EF4-FFF2-40B4-BE49-F238E27FC236}">
                <a16:creationId xmlns:a16="http://schemas.microsoft.com/office/drawing/2014/main" id="{8082C995-B7CA-43EE-8BC6-1DB5A30FE33F}"/>
              </a:ext>
            </a:extLst>
          </p:cNvPr>
          <p:cNvSpPr>
            <a:spLocks noGrp="1"/>
          </p:cNvSpPr>
          <p:nvPr>
            <p:ph idx="1"/>
          </p:nvPr>
        </p:nvSpPr>
        <p:spPr/>
        <p:txBody>
          <a:bodyPr/>
          <a:lstStyle/>
          <a:p>
            <a:r>
              <a:rPr lang="en-US" dirty="0"/>
              <a:t>Our model predicted the data very well at all steps in the project. The neural network ended up being the most accurate model that we implemented. Our final submission to Kaggle reached a public score of 0.72209.</a:t>
            </a:r>
          </a:p>
          <a:p>
            <a:r>
              <a:rPr lang="en-US" dirty="0"/>
              <a:t>For future work, we plan to work on neural networks further to produce better parameters. We also want to perform more visualization functions to improve the readability to analyze more trends, implement more bagging and boosting methods to try to get a better result.</a:t>
            </a:r>
          </a:p>
        </p:txBody>
      </p:sp>
      <p:sp>
        <p:nvSpPr>
          <p:cNvPr id="4" name="TextBox 3">
            <a:extLst>
              <a:ext uri="{FF2B5EF4-FFF2-40B4-BE49-F238E27FC236}">
                <a16:creationId xmlns:a16="http://schemas.microsoft.com/office/drawing/2014/main" id="{EFEED6DB-29F9-C2DD-9261-0681B9F93A92}"/>
              </a:ext>
            </a:extLst>
          </p:cNvPr>
          <p:cNvSpPr txBox="1"/>
          <p:nvPr/>
        </p:nvSpPr>
        <p:spPr>
          <a:xfrm>
            <a:off x="12564094" y="667393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6461958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658</TotalTime>
  <Words>287</Words>
  <Application>Microsoft Macintosh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Retrospect</vt:lpstr>
      <vt:lpstr>HCDR Project</vt:lpstr>
      <vt:lpstr>Outline</vt:lpstr>
      <vt:lpstr>4 P’s of Phase 3</vt:lpstr>
      <vt:lpstr>Our Approach</vt:lpstr>
      <vt:lpstr>Results</vt:lpstr>
      <vt:lpstr>Final Thoughts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HCDR Project - Phase 1</dc:title>
  <dc:creator>Holmes, Carter J</dc:creator>
  <cp:lastModifiedBy>Shah, Yash Kalpesh</cp:lastModifiedBy>
  <cp:revision>32</cp:revision>
  <dcterms:created xsi:type="dcterms:W3CDTF">2022-04-13T00:00:23Z</dcterms:created>
  <dcterms:modified xsi:type="dcterms:W3CDTF">2022-05-01T09:28:54Z</dcterms:modified>
</cp:coreProperties>
</file>