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 id="2147483713" r:id="rId2"/>
  </p:sldMasterIdLst>
  <p:sldIdLst>
    <p:sldId id="256" r:id="rId3"/>
    <p:sldId id="257" r:id="rId4"/>
    <p:sldId id="258" r:id="rId5"/>
    <p:sldId id="268" r:id="rId6"/>
    <p:sldId id="259" r:id="rId7"/>
    <p:sldId id="260" r:id="rId8"/>
    <p:sldId id="261" r:id="rId9"/>
    <p:sldId id="262" r:id="rId10"/>
    <p:sldId id="263" r:id="rId11"/>
    <p:sldId id="264" r:id="rId12"/>
    <p:sldId id="265" r:id="rId13"/>
    <p:sldId id="266"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86" autoAdjust="0"/>
    <p:restoredTop sz="94660"/>
  </p:normalViewPr>
  <p:slideViewPr>
    <p:cSldViewPr snapToGrid="0">
      <p:cViewPr>
        <p:scale>
          <a:sx n="83" d="100"/>
          <a:sy n="83" d="100"/>
        </p:scale>
        <p:origin x="2040" y="1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2895E4-42DB-42A6-B60C-F9F85C2908E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8B81D48-04FF-4F73-844F-BADFC7D65ECC}">
      <dgm:prSet/>
      <dgm:spPr/>
      <dgm:t>
        <a:bodyPr/>
        <a:lstStyle/>
        <a:p>
          <a:r>
            <a:rPr lang="en-IN"/>
            <a:t>We crawled historical data till date from Zerodha. It included the following columns:</a:t>
          </a:r>
          <a:endParaRPr lang="en-US"/>
        </a:p>
      </dgm:t>
    </dgm:pt>
    <dgm:pt modelId="{EF7E0892-3935-4235-B7C3-28C299FC673E}" type="parTrans" cxnId="{87A73074-AB97-45B7-BF6D-4C06279E3010}">
      <dgm:prSet/>
      <dgm:spPr/>
      <dgm:t>
        <a:bodyPr/>
        <a:lstStyle/>
        <a:p>
          <a:endParaRPr lang="en-US"/>
        </a:p>
      </dgm:t>
    </dgm:pt>
    <dgm:pt modelId="{26E49F95-DB63-4DA9-9753-DD292CD4410E}" type="sibTrans" cxnId="{87A73074-AB97-45B7-BF6D-4C06279E3010}">
      <dgm:prSet/>
      <dgm:spPr/>
      <dgm:t>
        <a:bodyPr/>
        <a:lstStyle/>
        <a:p>
          <a:endParaRPr lang="en-US"/>
        </a:p>
      </dgm:t>
    </dgm:pt>
    <dgm:pt modelId="{16D6530D-40A0-45F4-9C1D-96AF1D032A9D}">
      <dgm:prSet/>
      <dgm:spPr/>
      <dgm:t>
        <a:bodyPr/>
        <a:lstStyle/>
        <a:p>
          <a:r>
            <a:rPr lang="en-IN"/>
            <a:t>scrip id: It displays the unique ids assigned to different stocks.</a:t>
          </a:r>
          <a:endParaRPr lang="en-US"/>
        </a:p>
      </dgm:t>
    </dgm:pt>
    <dgm:pt modelId="{3DB4EDF9-FB13-4232-B3E2-81B230C080AB}" type="parTrans" cxnId="{2FF7FC73-4272-41D5-8F00-C8F1EFD3F5D1}">
      <dgm:prSet/>
      <dgm:spPr/>
      <dgm:t>
        <a:bodyPr/>
        <a:lstStyle/>
        <a:p>
          <a:endParaRPr lang="en-US"/>
        </a:p>
      </dgm:t>
    </dgm:pt>
    <dgm:pt modelId="{F38A5E55-81D1-4859-89F8-23F1FF48A5F5}" type="sibTrans" cxnId="{2FF7FC73-4272-41D5-8F00-C8F1EFD3F5D1}">
      <dgm:prSet/>
      <dgm:spPr/>
      <dgm:t>
        <a:bodyPr/>
        <a:lstStyle/>
        <a:p>
          <a:endParaRPr lang="en-US"/>
        </a:p>
      </dgm:t>
    </dgm:pt>
    <dgm:pt modelId="{249C9E4E-3F16-4798-88C2-D40FB2131CFF}">
      <dgm:prSet/>
      <dgm:spPr/>
      <dgm:t>
        <a:bodyPr/>
        <a:lstStyle/>
        <a:p>
          <a:r>
            <a:rPr lang="en-IN"/>
            <a:t>scrip name: It displays the names of different stocks.</a:t>
          </a:r>
          <a:endParaRPr lang="en-US"/>
        </a:p>
      </dgm:t>
    </dgm:pt>
    <dgm:pt modelId="{0A4946DF-48CE-4D0A-A587-3503403B088A}" type="parTrans" cxnId="{3343F37A-C5DB-4658-960D-4E3E74271F45}">
      <dgm:prSet/>
      <dgm:spPr/>
      <dgm:t>
        <a:bodyPr/>
        <a:lstStyle/>
        <a:p>
          <a:endParaRPr lang="en-US"/>
        </a:p>
      </dgm:t>
    </dgm:pt>
    <dgm:pt modelId="{32219B98-8867-44EB-8400-FBA559EB7BED}" type="sibTrans" cxnId="{3343F37A-C5DB-4658-960D-4E3E74271F45}">
      <dgm:prSet/>
      <dgm:spPr/>
      <dgm:t>
        <a:bodyPr/>
        <a:lstStyle/>
        <a:p>
          <a:endParaRPr lang="en-US"/>
        </a:p>
      </dgm:t>
    </dgm:pt>
    <dgm:pt modelId="{569411F9-6E69-422C-901C-692724FDD914}">
      <dgm:prSet/>
      <dgm:spPr/>
      <dgm:t>
        <a:bodyPr/>
        <a:lstStyle/>
        <a:p>
          <a:r>
            <a:rPr lang="en-IN" dirty="0"/>
            <a:t>Timestamp: It displays the timestamp at any particular moment with a 1-minute separation between 2 timestamps.</a:t>
          </a:r>
          <a:endParaRPr lang="en-US" dirty="0"/>
        </a:p>
      </dgm:t>
    </dgm:pt>
    <dgm:pt modelId="{6F4A35F7-C3BE-4CD1-92EA-A42A0A70D192}" type="parTrans" cxnId="{AA25FE6F-1310-4F8B-94D2-E87602779EF8}">
      <dgm:prSet/>
      <dgm:spPr/>
      <dgm:t>
        <a:bodyPr/>
        <a:lstStyle/>
        <a:p>
          <a:endParaRPr lang="en-US"/>
        </a:p>
      </dgm:t>
    </dgm:pt>
    <dgm:pt modelId="{C144D56C-FBB0-4BA9-B6F1-CF6DA361065C}" type="sibTrans" cxnId="{AA25FE6F-1310-4F8B-94D2-E87602779EF8}">
      <dgm:prSet/>
      <dgm:spPr/>
      <dgm:t>
        <a:bodyPr/>
        <a:lstStyle/>
        <a:p>
          <a:endParaRPr lang="en-US"/>
        </a:p>
      </dgm:t>
    </dgm:pt>
    <dgm:pt modelId="{79A877D3-F1C3-4955-AF6F-1C3223386778}">
      <dgm:prSet/>
      <dgm:spPr/>
      <dgm:t>
        <a:bodyPr/>
        <a:lstStyle/>
        <a:p>
          <a:r>
            <a:rPr lang="en-IN"/>
            <a:t>close price: It displays the final price value of stocks in that particular minute. </a:t>
          </a:r>
          <a:endParaRPr lang="en-US"/>
        </a:p>
      </dgm:t>
    </dgm:pt>
    <dgm:pt modelId="{21A26DF3-8D5C-4CE3-B52A-58AEDA0963E8}" type="parTrans" cxnId="{611C0400-FFF0-4B19-BCB5-2C90E4EFF8F3}">
      <dgm:prSet/>
      <dgm:spPr/>
      <dgm:t>
        <a:bodyPr/>
        <a:lstStyle/>
        <a:p>
          <a:endParaRPr lang="en-US"/>
        </a:p>
      </dgm:t>
    </dgm:pt>
    <dgm:pt modelId="{D471FFB0-87E7-46EF-90B6-5CC4FACA2834}" type="sibTrans" cxnId="{611C0400-FFF0-4B19-BCB5-2C90E4EFF8F3}">
      <dgm:prSet/>
      <dgm:spPr/>
      <dgm:t>
        <a:bodyPr/>
        <a:lstStyle/>
        <a:p>
          <a:endParaRPr lang="en-US"/>
        </a:p>
      </dgm:t>
    </dgm:pt>
    <dgm:pt modelId="{7C9BA0CB-B9E0-43B3-9093-BE7315322EBD}">
      <dgm:prSet/>
      <dgm:spPr/>
      <dgm:t>
        <a:bodyPr/>
        <a:lstStyle/>
        <a:p>
          <a:r>
            <a:rPr lang="en-IN" dirty="0"/>
            <a:t>high price: It displays the highest price value of stocks in that particular minute.</a:t>
          </a:r>
          <a:endParaRPr lang="en-US" dirty="0"/>
        </a:p>
      </dgm:t>
    </dgm:pt>
    <dgm:pt modelId="{189BFD31-BE66-448D-ACD0-1F10F9818EE3}" type="parTrans" cxnId="{07C9F057-6D29-43D5-A990-6A21B467481F}">
      <dgm:prSet/>
      <dgm:spPr/>
      <dgm:t>
        <a:bodyPr/>
        <a:lstStyle/>
        <a:p>
          <a:endParaRPr lang="en-US"/>
        </a:p>
      </dgm:t>
    </dgm:pt>
    <dgm:pt modelId="{C71FE2C9-44D7-49ED-B350-382B5418BDCF}" type="sibTrans" cxnId="{07C9F057-6D29-43D5-A990-6A21B467481F}">
      <dgm:prSet/>
      <dgm:spPr/>
      <dgm:t>
        <a:bodyPr/>
        <a:lstStyle/>
        <a:p>
          <a:endParaRPr lang="en-US"/>
        </a:p>
      </dgm:t>
    </dgm:pt>
    <dgm:pt modelId="{4ED39D86-D11C-44C0-9AE2-57756E51C791}">
      <dgm:prSet/>
      <dgm:spPr/>
      <dgm:t>
        <a:bodyPr/>
        <a:lstStyle/>
        <a:p>
          <a:r>
            <a:rPr lang="en-IN"/>
            <a:t>low price: It displays the lowest price value of stocks in that particular minute. </a:t>
          </a:r>
          <a:endParaRPr lang="en-US"/>
        </a:p>
      </dgm:t>
    </dgm:pt>
    <dgm:pt modelId="{58485253-BDBD-422F-A7C8-74372A9E7CA7}" type="parTrans" cxnId="{1D821AEC-96C5-45BA-A523-31A7E29D80A2}">
      <dgm:prSet/>
      <dgm:spPr/>
      <dgm:t>
        <a:bodyPr/>
        <a:lstStyle/>
        <a:p>
          <a:endParaRPr lang="en-US"/>
        </a:p>
      </dgm:t>
    </dgm:pt>
    <dgm:pt modelId="{0775B26C-282C-4D78-BA32-84641FCD261D}" type="sibTrans" cxnId="{1D821AEC-96C5-45BA-A523-31A7E29D80A2}">
      <dgm:prSet/>
      <dgm:spPr/>
      <dgm:t>
        <a:bodyPr/>
        <a:lstStyle/>
        <a:p>
          <a:endParaRPr lang="en-US"/>
        </a:p>
      </dgm:t>
    </dgm:pt>
    <dgm:pt modelId="{A328EFA3-952F-428E-97DF-7775C8E73C39}">
      <dgm:prSet/>
      <dgm:spPr/>
      <dgm:t>
        <a:bodyPr/>
        <a:lstStyle/>
        <a:p>
          <a:r>
            <a:rPr lang="en-IN"/>
            <a:t>Volume: It displays the number of shares transacted in that particular minute.</a:t>
          </a:r>
          <a:endParaRPr lang="en-US"/>
        </a:p>
      </dgm:t>
    </dgm:pt>
    <dgm:pt modelId="{A34E54D0-9886-48E7-A2A7-629FDFFD5E29}" type="parTrans" cxnId="{EA6B749E-EA9D-4FFB-A023-78DF44B542D7}">
      <dgm:prSet/>
      <dgm:spPr/>
      <dgm:t>
        <a:bodyPr/>
        <a:lstStyle/>
        <a:p>
          <a:endParaRPr lang="en-US"/>
        </a:p>
      </dgm:t>
    </dgm:pt>
    <dgm:pt modelId="{DD62CCAC-2069-48F3-BAD0-B14B899CB9DE}" type="sibTrans" cxnId="{EA6B749E-EA9D-4FFB-A023-78DF44B542D7}">
      <dgm:prSet/>
      <dgm:spPr/>
      <dgm:t>
        <a:bodyPr/>
        <a:lstStyle/>
        <a:p>
          <a:endParaRPr lang="en-US"/>
        </a:p>
      </dgm:t>
    </dgm:pt>
    <dgm:pt modelId="{064A93D8-5E11-4B39-864D-DCFB6444B3CE}" type="pres">
      <dgm:prSet presAssocID="{0D2895E4-42DB-42A6-B60C-F9F85C2908E2}" presName="linear" presStyleCnt="0">
        <dgm:presLayoutVars>
          <dgm:animLvl val="lvl"/>
          <dgm:resizeHandles val="exact"/>
        </dgm:presLayoutVars>
      </dgm:prSet>
      <dgm:spPr/>
      <dgm:t>
        <a:bodyPr/>
        <a:lstStyle/>
        <a:p>
          <a:endParaRPr lang="en-US"/>
        </a:p>
      </dgm:t>
    </dgm:pt>
    <dgm:pt modelId="{FD320D85-57F0-4B7B-B8B3-CB9ED50C6DED}" type="pres">
      <dgm:prSet presAssocID="{D8B81D48-04FF-4F73-844F-BADFC7D65ECC}" presName="parentText" presStyleLbl="node1" presStyleIdx="0" presStyleCnt="1">
        <dgm:presLayoutVars>
          <dgm:chMax val="0"/>
          <dgm:bulletEnabled val="1"/>
        </dgm:presLayoutVars>
      </dgm:prSet>
      <dgm:spPr/>
      <dgm:t>
        <a:bodyPr/>
        <a:lstStyle/>
        <a:p>
          <a:endParaRPr lang="en-US"/>
        </a:p>
      </dgm:t>
    </dgm:pt>
    <dgm:pt modelId="{A87BB23C-B4FF-4F67-80B5-F48755EF9383}" type="pres">
      <dgm:prSet presAssocID="{D8B81D48-04FF-4F73-844F-BADFC7D65ECC}" presName="childText" presStyleLbl="revTx" presStyleIdx="0" presStyleCnt="1">
        <dgm:presLayoutVars>
          <dgm:bulletEnabled val="1"/>
        </dgm:presLayoutVars>
      </dgm:prSet>
      <dgm:spPr/>
      <dgm:t>
        <a:bodyPr/>
        <a:lstStyle/>
        <a:p>
          <a:endParaRPr lang="en-US"/>
        </a:p>
      </dgm:t>
    </dgm:pt>
  </dgm:ptLst>
  <dgm:cxnLst>
    <dgm:cxn modelId="{0A817E4C-B6BD-4BAE-AAD2-B70355DF79A0}" type="presOf" srcId="{249C9E4E-3F16-4798-88C2-D40FB2131CFF}" destId="{A87BB23C-B4FF-4F67-80B5-F48755EF9383}" srcOrd="0" destOrd="1" presId="urn:microsoft.com/office/officeart/2005/8/layout/vList2"/>
    <dgm:cxn modelId="{0C6F1B33-0331-4A55-BC76-0606B80A3005}" type="presOf" srcId="{7C9BA0CB-B9E0-43B3-9093-BE7315322EBD}" destId="{A87BB23C-B4FF-4F67-80B5-F48755EF9383}" srcOrd="0" destOrd="4" presId="urn:microsoft.com/office/officeart/2005/8/layout/vList2"/>
    <dgm:cxn modelId="{EA6B749E-EA9D-4FFB-A023-78DF44B542D7}" srcId="{D8B81D48-04FF-4F73-844F-BADFC7D65ECC}" destId="{A328EFA3-952F-428E-97DF-7775C8E73C39}" srcOrd="6" destOrd="0" parTransId="{A34E54D0-9886-48E7-A2A7-629FDFFD5E29}" sibTransId="{DD62CCAC-2069-48F3-BAD0-B14B899CB9DE}"/>
    <dgm:cxn modelId="{F5B9C051-BFA4-45D5-A751-D4C2159246E1}" type="presOf" srcId="{0D2895E4-42DB-42A6-B60C-F9F85C2908E2}" destId="{064A93D8-5E11-4B39-864D-DCFB6444B3CE}" srcOrd="0" destOrd="0" presId="urn:microsoft.com/office/officeart/2005/8/layout/vList2"/>
    <dgm:cxn modelId="{904F4513-353E-4E0D-BA94-49F50BC66EA0}" type="presOf" srcId="{569411F9-6E69-422C-901C-692724FDD914}" destId="{A87BB23C-B4FF-4F67-80B5-F48755EF9383}" srcOrd="0" destOrd="2" presId="urn:microsoft.com/office/officeart/2005/8/layout/vList2"/>
    <dgm:cxn modelId="{AA25FE6F-1310-4F8B-94D2-E87602779EF8}" srcId="{D8B81D48-04FF-4F73-844F-BADFC7D65ECC}" destId="{569411F9-6E69-422C-901C-692724FDD914}" srcOrd="2" destOrd="0" parTransId="{6F4A35F7-C3BE-4CD1-92EA-A42A0A70D192}" sibTransId="{C144D56C-FBB0-4BA9-B6F1-CF6DA361065C}"/>
    <dgm:cxn modelId="{3343F37A-C5DB-4658-960D-4E3E74271F45}" srcId="{D8B81D48-04FF-4F73-844F-BADFC7D65ECC}" destId="{249C9E4E-3F16-4798-88C2-D40FB2131CFF}" srcOrd="1" destOrd="0" parTransId="{0A4946DF-48CE-4D0A-A587-3503403B088A}" sibTransId="{32219B98-8867-44EB-8400-FBA559EB7BED}"/>
    <dgm:cxn modelId="{3A24C784-2E56-4ADB-A23D-D856C18B6485}" type="presOf" srcId="{4ED39D86-D11C-44C0-9AE2-57756E51C791}" destId="{A87BB23C-B4FF-4F67-80B5-F48755EF9383}" srcOrd="0" destOrd="5" presId="urn:microsoft.com/office/officeart/2005/8/layout/vList2"/>
    <dgm:cxn modelId="{04F1A55E-E3AC-427A-BB0E-AE87369AD517}" type="presOf" srcId="{79A877D3-F1C3-4955-AF6F-1C3223386778}" destId="{A87BB23C-B4FF-4F67-80B5-F48755EF9383}" srcOrd="0" destOrd="3" presId="urn:microsoft.com/office/officeart/2005/8/layout/vList2"/>
    <dgm:cxn modelId="{611C0400-FFF0-4B19-BCB5-2C90E4EFF8F3}" srcId="{D8B81D48-04FF-4F73-844F-BADFC7D65ECC}" destId="{79A877D3-F1C3-4955-AF6F-1C3223386778}" srcOrd="3" destOrd="0" parTransId="{21A26DF3-8D5C-4CE3-B52A-58AEDA0963E8}" sibTransId="{D471FFB0-87E7-46EF-90B6-5CC4FACA2834}"/>
    <dgm:cxn modelId="{78208EBE-EB7A-4946-9118-7867CC7833C6}" type="presOf" srcId="{A328EFA3-952F-428E-97DF-7775C8E73C39}" destId="{A87BB23C-B4FF-4F67-80B5-F48755EF9383}" srcOrd="0" destOrd="6" presId="urn:microsoft.com/office/officeart/2005/8/layout/vList2"/>
    <dgm:cxn modelId="{3C252F44-94BF-4075-ADC4-5A543BD9113F}" type="presOf" srcId="{16D6530D-40A0-45F4-9C1D-96AF1D032A9D}" destId="{A87BB23C-B4FF-4F67-80B5-F48755EF9383}" srcOrd="0" destOrd="0" presId="urn:microsoft.com/office/officeart/2005/8/layout/vList2"/>
    <dgm:cxn modelId="{F610558E-7177-4FFE-A8F9-FC7263015698}" type="presOf" srcId="{D8B81D48-04FF-4F73-844F-BADFC7D65ECC}" destId="{FD320D85-57F0-4B7B-B8B3-CB9ED50C6DED}" srcOrd="0" destOrd="0" presId="urn:microsoft.com/office/officeart/2005/8/layout/vList2"/>
    <dgm:cxn modelId="{07C9F057-6D29-43D5-A990-6A21B467481F}" srcId="{D8B81D48-04FF-4F73-844F-BADFC7D65ECC}" destId="{7C9BA0CB-B9E0-43B3-9093-BE7315322EBD}" srcOrd="4" destOrd="0" parTransId="{189BFD31-BE66-448D-ACD0-1F10F9818EE3}" sibTransId="{C71FE2C9-44D7-49ED-B350-382B5418BDCF}"/>
    <dgm:cxn modelId="{1D821AEC-96C5-45BA-A523-31A7E29D80A2}" srcId="{D8B81D48-04FF-4F73-844F-BADFC7D65ECC}" destId="{4ED39D86-D11C-44C0-9AE2-57756E51C791}" srcOrd="5" destOrd="0" parTransId="{58485253-BDBD-422F-A7C8-74372A9E7CA7}" sibTransId="{0775B26C-282C-4D78-BA32-84641FCD261D}"/>
    <dgm:cxn modelId="{87A73074-AB97-45B7-BF6D-4C06279E3010}" srcId="{0D2895E4-42DB-42A6-B60C-F9F85C2908E2}" destId="{D8B81D48-04FF-4F73-844F-BADFC7D65ECC}" srcOrd="0" destOrd="0" parTransId="{EF7E0892-3935-4235-B7C3-28C299FC673E}" sibTransId="{26E49F95-DB63-4DA9-9753-DD292CD4410E}"/>
    <dgm:cxn modelId="{2FF7FC73-4272-41D5-8F00-C8F1EFD3F5D1}" srcId="{D8B81D48-04FF-4F73-844F-BADFC7D65ECC}" destId="{16D6530D-40A0-45F4-9C1D-96AF1D032A9D}" srcOrd="0" destOrd="0" parTransId="{3DB4EDF9-FB13-4232-B3E2-81B230C080AB}" sibTransId="{F38A5E55-81D1-4859-89F8-23F1FF48A5F5}"/>
    <dgm:cxn modelId="{587FD6B8-CE14-4459-A081-0C4580C509E6}" type="presParOf" srcId="{064A93D8-5E11-4B39-864D-DCFB6444B3CE}" destId="{FD320D85-57F0-4B7B-B8B3-CB9ED50C6DED}" srcOrd="0" destOrd="0" presId="urn:microsoft.com/office/officeart/2005/8/layout/vList2"/>
    <dgm:cxn modelId="{1DA366FB-0716-4EB0-A4DD-5DD0E83FBDF8}" type="presParOf" srcId="{064A93D8-5E11-4B39-864D-DCFB6444B3CE}" destId="{A87BB23C-B4FF-4F67-80B5-F48755EF9383}"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B6231B-2A33-4F25-B974-12033C30E057}"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3A9AB756-C5A5-4DC9-B543-0526EBB1EC26}">
      <dgm:prSet/>
      <dgm:spPr/>
      <dgm:t>
        <a:bodyPr/>
        <a:lstStyle/>
        <a:p>
          <a:r>
            <a:rPr lang="en-IN"/>
            <a:t>We wanted to prove the efficacy of cross over automated algorithm for maximizing cumulative profit after brokerage. the model needs to be robust enough to fluctuations in the stock market in the real-world environment.</a:t>
          </a:r>
          <a:endParaRPr lang="en-US"/>
        </a:p>
      </dgm:t>
    </dgm:pt>
    <dgm:pt modelId="{D0C43FB4-91AB-42D7-B951-AA42020B179B}" type="parTrans" cxnId="{E0B08488-C669-4621-AE66-250FB0266136}">
      <dgm:prSet/>
      <dgm:spPr/>
      <dgm:t>
        <a:bodyPr/>
        <a:lstStyle/>
        <a:p>
          <a:endParaRPr lang="en-US"/>
        </a:p>
      </dgm:t>
    </dgm:pt>
    <dgm:pt modelId="{1661178A-7211-428F-94BE-1F38607EAFC7}" type="sibTrans" cxnId="{E0B08488-C669-4621-AE66-250FB0266136}">
      <dgm:prSet/>
      <dgm:spPr/>
      <dgm:t>
        <a:bodyPr/>
        <a:lstStyle/>
        <a:p>
          <a:endParaRPr lang="en-US"/>
        </a:p>
      </dgm:t>
    </dgm:pt>
    <dgm:pt modelId="{494BE6C8-33B0-418F-ACE3-1EA5C95C4032}">
      <dgm:prSet/>
      <dgm:spPr/>
      <dgm:t>
        <a:bodyPr/>
        <a:lstStyle/>
        <a:p>
          <a:r>
            <a:rPr lang="en-IN"/>
            <a:t>The dataset contained the past 6-months real-life data of various companies that were used to study the stock market in a diverse set of environments and backgrounds. </a:t>
          </a:r>
          <a:endParaRPr lang="en-US"/>
        </a:p>
      </dgm:t>
    </dgm:pt>
    <dgm:pt modelId="{7ECEE998-2353-44D2-A057-523D844FFC38}" type="parTrans" cxnId="{AC6A80EA-0F80-47F2-9300-1A39B2B7ED0F}">
      <dgm:prSet/>
      <dgm:spPr/>
      <dgm:t>
        <a:bodyPr/>
        <a:lstStyle/>
        <a:p>
          <a:endParaRPr lang="en-US"/>
        </a:p>
      </dgm:t>
    </dgm:pt>
    <dgm:pt modelId="{F705FFAB-40B5-4D33-AECB-5333FB16B28B}" type="sibTrans" cxnId="{AC6A80EA-0F80-47F2-9300-1A39B2B7ED0F}">
      <dgm:prSet/>
      <dgm:spPr/>
      <dgm:t>
        <a:bodyPr/>
        <a:lstStyle/>
        <a:p>
          <a:endParaRPr lang="en-US"/>
        </a:p>
      </dgm:t>
    </dgm:pt>
    <dgm:pt modelId="{1C93C5E7-C480-4DF7-8353-FA9998910494}">
      <dgm:prSet/>
      <dgm:spPr/>
      <dgm:t>
        <a:bodyPr/>
        <a:lstStyle/>
        <a:p>
          <a:r>
            <a:rPr lang="en-IN"/>
            <a:t>Cross over strategy was chosen as it is good at detecting even small fluctuations in the trend of the stock market; it is fast and accurate, as a result of which, the algorithm can make decisions that lead to the maximum cumulative profit after brokerage.</a:t>
          </a:r>
          <a:endParaRPr lang="en-US"/>
        </a:p>
      </dgm:t>
    </dgm:pt>
    <dgm:pt modelId="{CB54D1AA-F6CE-40E7-A59F-2971217A3EA6}" type="parTrans" cxnId="{E0A01837-882F-4D7F-B11F-412E2AFDC71D}">
      <dgm:prSet/>
      <dgm:spPr/>
      <dgm:t>
        <a:bodyPr/>
        <a:lstStyle/>
        <a:p>
          <a:endParaRPr lang="en-US"/>
        </a:p>
      </dgm:t>
    </dgm:pt>
    <dgm:pt modelId="{72493783-3990-447A-9EC0-4A506F9B1AB0}" type="sibTrans" cxnId="{E0A01837-882F-4D7F-B11F-412E2AFDC71D}">
      <dgm:prSet/>
      <dgm:spPr/>
      <dgm:t>
        <a:bodyPr/>
        <a:lstStyle/>
        <a:p>
          <a:endParaRPr lang="en-US"/>
        </a:p>
      </dgm:t>
    </dgm:pt>
    <dgm:pt modelId="{070F3912-B531-4BBA-8F86-00F8AF9B67AC}">
      <dgm:prSet/>
      <dgm:spPr/>
      <dgm:t>
        <a:bodyPr/>
        <a:lstStyle/>
        <a:p>
          <a:r>
            <a:rPr lang="en-IN"/>
            <a:t>Our results indicate that the cross over strategy automated algorithm is indeed a trustworthy tool when it comes to making decisions in the stock trading world, as you will see in this result section below.</a:t>
          </a:r>
          <a:endParaRPr lang="en-US"/>
        </a:p>
      </dgm:t>
    </dgm:pt>
    <dgm:pt modelId="{5DE438CA-A049-4168-A30F-9A47005B3B5B}" type="parTrans" cxnId="{472AE27F-CB58-4BA5-B090-3810ADF4891E}">
      <dgm:prSet/>
      <dgm:spPr/>
      <dgm:t>
        <a:bodyPr/>
        <a:lstStyle/>
        <a:p>
          <a:endParaRPr lang="en-US"/>
        </a:p>
      </dgm:t>
    </dgm:pt>
    <dgm:pt modelId="{FF4CBF75-A414-4698-9415-E893BCD0CD74}" type="sibTrans" cxnId="{472AE27F-CB58-4BA5-B090-3810ADF4891E}">
      <dgm:prSet/>
      <dgm:spPr/>
      <dgm:t>
        <a:bodyPr/>
        <a:lstStyle/>
        <a:p>
          <a:endParaRPr lang="en-US"/>
        </a:p>
      </dgm:t>
    </dgm:pt>
    <dgm:pt modelId="{671D6B2F-5509-461A-B55B-1C6B69950297}">
      <dgm:prSet/>
      <dgm:spPr/>
      <dgm:t>
        <a:bodyPr/>
        <a:lstStyle/>
        <a:p>
          <a:r>
            <a:rPr lang="en-IN"/>
            <a:t>The data was scraped from Zerodha API;  Zerodha is a trading platform. Then a new file was made for this data and imported to postgress to get the data in RDBMS format.</a:t>
          </a:r>
          <a:endParaRPr lang="en-US"/>
        </a:p>
      </dgm:t>
    </dgm:pt>
    <dgm:pt modelId="{6BC273B4-55AB-4C33-858A-2510A377CF1A}" type="parTrans" cxnId="{360BDBD0-E2C3-4392-AB1E-440D5D1B05EE}">
      <dgm:prSet/>
      <dgm:spPr/>
      <dgm:t>
        <a:bodyPr/>
        <a:lstStyle/>
        <a:p>
          <a:endParaRPr lang="en-US"/>
        </a:p>
      </dgm:t>
    </dgm:pt>
    <dgm:pt modelId="{5C1819BB-4542-471E-8175-269EDD2D5CF4}" type="sibTrans" cxnId="{360BDBD0-E2C3-4392-AB1E-440D5D1B05EE}">
      <dgm:prSet/>
      <dgm:spPr/>
      <dgm:t>
        <a:bodyPr/>
        <a:lstStyle/>
        <a:p>
          <a:endParaRPr lang="en-US"/>
        </a:p>
      </dgm:t>
    </dgm:pt>
    <dgm:pt modelId="{93581D32-2ADD-4F82-B888-54B84C8FDF51}" type="pres">
      <dgm:prSet presAssocID="{DDB6231B-2A33-4F25-B974-12033C30E057}" presName="outerComposite" presStyleCnt="0">
        <dgm:presLayoutVars>
          <dgm:chMax val="5"/>
          <dgm:dir/>
          <dgm:resizeHandles val="exact"/>
        </dgm:presLayoutVars>
      </dgm:prSet>
      <dgm:spPr/>
      <dgm:t>
        <a:bodyPr/>
        <a:lstStyle/>
        <a:p>
          <a:endParaRPr lang="en-US"/>
        </a:p>
      </dgm:t>
    </dgm:pt>
    <dgm:pt modelId="{8C46FDD2-FCBC-4324-90FC-754D35FC517A}" type="pres">
      <dgm:prSet presAssocID="{DDB6231B-2A33-4F25-B974-12033C30E057}" presName="dummyMaxCanvas" presStyleCnt="0">
        <dgm:presLayoutVars/>
      </dgm:prSet>
      <dgm:spPr/>
    </dgm:pt>
    <dgm:pt modelId="{B0FD8D51-7285-4E8B-B091-F34081B87665}" type="pres">
      <dgm:prSet presAssocID="{DDB6231B-2A33-4F25-B974-12033C30E057}" presName="FiveNodes_1" presStyleLbl="node1" presStyleIdx="0" presStyleCnt="5">
        <dgm:presLayoutVars>
          <dgm:bulletEnabled val="1"/>
        </dgm:presLayoutVars>
      </dgm:prSet>
      <dgm:spPr/>
      <dgm:t>
        <a:bodyPr/>
        <a:lstStyle/>
        <a:p>
          <a:endParaRPr lang="en-US"/>
        </a:p>
      </dgm:t>
    </dgm:pt>
    <dgm:pt modelId="{5306E3CD-73A8-47ED-8D5A-4BFD1C5ECFA9}" type="pres">
      <dgm:prSet presAssocID="{DDB6231B-2A33-4F25-B974-12033C30E057}" presName="FiveNodes_2" presStyleLbl="node1" presStyleIdx="1" presStyleCnt="5">
        <dgm:presLayoutVars>
          <dgm:bulletEnabled val="1"/>
        </dgm:presLayoutVars>
      </dgm:prSet>
      <dgm:spPr/>
      <dgm:t>
        <a:bodyPr/>
        <a:lstStyle/>
        <a:p>
          <a:endParaRPr lang="en-US"/>
        </a:p>
      </dgm:t>
    </dgm:pt>
    <dgm:pt modelId="{37728B32-4F25-4EC6-AC77-8233215D013E}" type="pres">
      <dgm:prSet presAssocID="{DDB6231B-2A33-4F25-B974-12033C30E057}" presName="FiveNodes_3" presStyleLbl="node1" presStyleIdx="2" presStyleCnt="5">
        <dgm:presLayoutVars>
          <dgm:bulletEnabled val="1"/>
        </dgm:presLayoutVars>
      </dgm:prSet>
      <dgm:spPr/>
      <dgm:t>
        <a:bodyPr/>
        <a:lstStyle/>
        <a:p>
          <a:endParaRPr lang="en-US"/>
        </a:p>
      </dgm:t>
    </dgm:pt>
    <dgm:pt modelId="{21B2DD1E-1BE0-4DBA-8861-AFFEC3BF2241}" type="pres">
      <dgm:prSet presAssocID="{DDB6231B-2A33-4F25-B974-12033C30E057}" presName="FiveNodes_4" presStyleLbl="node1" presStyleIdx="3" presStyleCnt="5">
        <dgm:presLayoutVars>
          <dgm:bulletEnabled val="1"/>
        </dgm:presLayoutVars>
      </dgm:prSet>
      <dgm:spPr/>
      <dgm:t>
        <a:bodyPr/>
        <a:lstStyle/>
        <a:p>
          <a:endParaRPr lang="en-US"/>
        </a:p>
      </dgm:t>
    </dgm:pt>
    <dgm:pt modelId="{0D4A685D-6F1A-404B-9A62-251B957B4272}" type="pres">
      <dgm:prSet presAssocID="{DDB6231B-2A33-4F25-B974-12033C30E057}" presName="FiveNodes_5" presStyleLbl="node1" presStyleIdx="4" presStyleCnt="5">
        <dgm:presLayoutVars>
          <dgm:bulletEnabled val="1"/>
        </dgm:presLayoutVars>
      </dgm:prSet>
      <dgm:spPr/>
      <dgm:t>
        <a:bodyPr/>
        <a:lstStyle/>
        <a:p>
          <a:endParaRPr lang="en-US"/>
        </a:p>
      </dgm:t>
    </dgm:pt>
    <dgm:pt modelId="{2CAAC32B-9CB3-45D2-9A47-7A63B3135AE7}" type="pres">
      <dgm:prSet presAssocID="{DDB6231B-2A33-4F25-B974-12033C30E057}" presName="FiveConn_1-2" presStyleLbl="fgAccFollowNode1" presStyleIdx="0" presStyleCnt="4">
        <dgm:presLayoutVars>
          <dgm:bulletEnabled val="1"/>
        </dgm:presLayoutVars>
      </dgm:prSet>
      <dgm:spPr/>
      <dgm:t>
        <a:bodyPr/>
        <a:lstStyle/>
        <a:p>
          <a:endParaRPr lang="en-US"/>
        </a:p>
      </dgm:t>
    </dgm:pt>
    <dgm:pt modelId="{FF907206-FF42-4701-9EDE-FC6C3DCD1B1F}" type="pres">
      <dgm:prSet presAssocID="{DDB6231B-2A33-4F25-B974-12033C30E057}" presName="FiveConn_2-3" presStyleLbl="fgAccFollowNode1" presStyleIdx="1" presStyleCnt="4">
        <dgm:presLayoutVars>
          <dgm:bulletEnabled val="1"/>
        </dgm:presLayoutVars>
      </dgm:prSet>
      <dgm:spPr/>
      <dgm:t>
        <a:bodyPr/>
        <a:lstStyle/>
        <a:p>
          <a:endParaRPr lang="en-US"/>
        </a:p>
      </dgm:t>
    </dgm:pt>
    <dgm:pt modelId="{DE902F7D-51BA-427B-AD2A-D0E0F3BB8595}" type="pres">
      <dgm:prSet presAssocID="{DDB6231B-2A33-4F25-B974-12033C30E057}" presName="FiveConn_3-4" presStyleLbl="fgAccFollowNode1" presStyleIdx="2" presStyleCnt="4">
        <dgm:presLayoutVars>
          <dgm:bulletEnabled val="1"/>
        </dgm:presLayoutVars>
      </dgm:prSet>
      <dgm:spPr/>
      <dgm:t>
        <a:bodyPr/>
        <a:lstStyle/>
        <a:p>
          <a:endParaRPr lang="en-US"/>
        </a:p>
      </dgm:t>
    </dgm:pt>
    <dgm:pt modelId="{51574AE2-25A6-4D8C-A83D-755FA60D93E8}" type="pres">
      <dgm:prSet presAssocID="{DDB6231B-2A33-4F25-B974-12033C30E057}" presName="FiveConn_4-5" presStyleLbl="fgAccFollowNode1" presStyleIdx="3" presStyleCnt="4">
        <dgm:presLayoutVars>
          <dgm:bulletEnabled val="1"/>
        </dgm:presLayoutVars>
      </dgm:prSet>
      <dgm:spPr/>
      <dgm:t>
        <a:bodyPr/>
        <a:lstStyle/>
        <a:p>
          <a:endParaRPr lang="en-US"/>
        </a:p>
      </dgm:t>
    </dgm:pt>
    <dgm:pt modelId="{4C67D1C7-2D40-4A7E-B15A-3114AF77C616}" type="pres">
      <dgm:prSet presAssocID="{DDB6231B-2A33-4F25-B974-12033C30E057}" presName="FiveNodes_1_text" presStyleLbl="node1" presStyleIdx="4" presStyleCnt="5">
        <dgm:presLayoutVars>
          <dgm:bulletEnabled val="1"/>
        </dgm:presLayoutVars>
      </dgm:prSet>
      <dgm:spPr/>
      <dgm:t>
        <a:bodyPr/>
        <a:lstStyle/>
        <a:p>
          <a:endParaRPr lang="en-US"/>
        </a:p>
      </dgm:t>
    </dgm:pt>
    <dgm:pt modelId="{768D8095-2A0C-49B7-83FC-9EB0C77CC8C1}" type="pres">
      <dgm:prSet presAssocID="{DDB6231B-2A33-4F25-B974-12033C30E057}" presName="FiveNodes_2_text" presStyleLbl="node1" presStyleIdx="4" presStyleCnt="5">
        <dgm:presLayoutVars>
          <dgm:bulletEnabled val="1"/>
        </dgm:presLayoutVars>
      </dgm:prSet>
      <dgm:spPr/>
      <dgm:t>
        <a:bodyPr/>
        <a:lstStyle/>
        <a:p>
          <a:endParaRPr lang="en-US"/>
        </a:p>
      </dgm:t>
    </dgm:pt>
    <dgm:pt modelId="{01C1A3ED-E4EA-47DC-AE64-0604853E7F3C}" type="pres">
      <dgm:prSet presAssocID="{DDB6231B-2A33-4F25-B974-12033C30E057}" presName="FiveNodes_3_text" presStyleLbl="node1" presStyleIdx="4" presStyleCnt="5">
        <dgm:presLayoutVars>
          <dgm:bulletEnabled val="1"/>
        </dgm:presLayoutVars>
      </dgm:prSet>
      <dgm:spPr/>
      <dgm:t>
        <a:bodyPr/>
        <a:lstStyle/>
        <a:p>
          <a:endParaRPr lang="en-US"/>
        </a:p>
      </dgm:t>
    </dgm:pt>
    <dgm:pt modelId="{7F6B4161-4DB7-40E9-B6FB-569A1DCB8F63}" type="pres">
      <dgm:prSet presAssocID="{DDB6231B-2A33-4F25-B974-12033C30E057}" presName="FiveNodes_4_text" presStyleLbl="node1" presStyleIdx="4" presStyleCnt="5">
        <dgm:presLayoutVars>
          <dgm:bulletEnabled val="1"/>
        </dgm:presLayoutVars>
      </dgm:prSet>
      <dgm:spPr/>
      <dgm:t>
        <a:bodyPr/>
        <a:lstStyle/>
        <a:p>
          <a:endParaRPr lang="en-US"/>
        </a:p>
      </dgm:t>
    </dgm:pt>
    <dgm:pt modelId="{B04B4973-1D10-489F-85B8-5EC062B14D2A}" type="pres">
      <dgm:prSet presAssocID="{DDB6231B-2A33-4F25-B974-12033C30E057}" presName="FiveNodes_5_text" presStyleLbl="node1" presStyleIdx="4" presStyleCnt="5">
        <dgm:presLayoutVars>
          <dgm:bulletEnabled val="1"/>
        </dgm:presLayoutVars>
      </dgm:prSet>
      <dgm:spPr/>
      <dgm:t>
        <a:bodyPr/>
        <a:lstStyle/>
        <a:p>
          <a:endParaRPr lang="en-US"/>
        </a:p>
      </dgm:t>
    </dgm:pt>
  </dgm:ptLst>
  <dgm:cxnLst>
    <dgm:cxn modelId="{3B1F3343-BBB6-43DC-92DB-ED7C41743B14}" type="presOf" srcId="{070F3912-B531-4BBA-8F86-00F8AF9B67AC}" destId="{21B2DD1E-1BE0-4DBA-8861-AFFEC3BF2241}" srcOrd="0" destOrd="0" presId="urn:microsoft.com/office/officeart/2005/8/layout/vProcess5"/>
    <dgm:cxn modelId="{472AE27F-CB58-4BA5-B090-3810ADF4891E}" srcId="{DDB6231B-2A33-4F25-B974-12033C30E057}" destId="{070F3912-B531-4BBA-8F86-00F8AF9B67AC}" srcOrd="3" destOrd="0" parTransId="{5DE438CA-A049-4168-A30F-9A47005B3B5B}" sibTransId="{FF4CBF75-A414-4698-9415-E893BCD0CD74}"/>
    <dgm:cxn modelId="{0B456138-AC33-4C11-A136-14701A15914A}" type="presOf" srcId="{72493783-3990-447A-9EC0-4A506F9B1AB0}" destId="{DE902F7D-51BA-427B-AD2A-D0E0F3BB8595}" srcOrd="0" destOrd="0" presId="urn:microsoft.com/office/officeart/2005/8/layout/vProcess5"/>
    <dgm:cxn modelId="{8D724D92-30B3-4AD2-8093-84367F9AF7C8}" type="presOf" srcId="{FF4CBF75-A414-4698-9415-E893BCD0CD74}" destId="{51574AE2-25A6-4D8C-A83D-755FA60D93E8}" srcOrd="0" destOrd="0" presId="urn:microsoft.com/office/officeart/2005/8/layout/vProcess5"/>
    <dgm:cxn modelId="{3CAD62A7-6055-43FB-9C7B-2F8E355C3068}" type="presOf" srcId="{3A9AB756-C5A5-4DC9-B543-0526EBB1EC26}" destId="{4C67D1C7-2D40-4A7E-B15A-3114AF77C616}" srcOrd="1" destOrd="0" presId="urn:microsoft.com/office/officeart/2005/8/layout/vProcess5"/>
    <dgm:cxn modelId="{1DCE34FE-8204-4DED-9389-A578207BCE55}" type="presOf" srcId="{671D6B2F-5509-461A-B55B-1C6B69950297}" destId="{B04B4973-1D10-489F-85B8-5EC062B14D2A}" srcOrd="1" destOrd="0" presId="urn:microsoft.com/office/officeart/2005/8/layout/vProcess5"/>
    <dgm:cxn modelId="{AC6A80EA-0F80-47F2-9300-1A39B2B7ED0F}" srcId="{DDB6231B-2A33-4F25-B974-12033C30E057}" destId="{494BE6C8-33B0-418F-ACE3-1EA5C95C4032}" srcOrd="1" destOrd="0" parTransId="{7ECEE998-2353-44D2-A057-523D844FFC38}" sibTransId="{F705FFAB-40B5-4D33-AECB-5333FB16B28B}"/>
    <dgm:cxn modelId="{E0A01837-882F-4D7F-B11F-412E2AFDC71D}" srcId="{DDB6231B-2A33-4F25-B974-12033C30E057}" destId="{1C93C5E7-C480-4DF7-8353-FA9998910494}" srcOrd="2" destOrd="0" parTransId="{CB54D1AA-F6CE-40E7-A59F-2971217A3EA6}" sibTransId="{72493783-3990-447A-9EC0-4A506F9B1AB0}"/>
    <dgm:cxn modelId="{360BDBD0-E2C3-4392-AB1E-440D5D1B05EE}" srcId="{DDB6231B-2A33-4F25-B974-12033C30E057}" destId="{671D6B2F-5509-461A-B55B-1C6B69950297}" srcOrd="4" destOrd="0" parTransId="{6BC273B4-55AB-4C33-858A-2510A377CF1A}" sibTransId="{5C1819BB-4542-471E-8175-269EDD2D5CF4}"/>
    <dgm:cxn modelId="{88CB7E29-9DEB-4506-AA6F-A167BEFFC829}" type="presOf" srcId="{1C93C5E7-C480-4DF7-8353-FA9998910494}" destId="{37728B32-4F25-4EC6-AC77-8233215D013E}" srcOrd="0" destOrd="0" presId="urn:microsoft.com/office/officeart/2005/8/layout/vProcess5"/>
    <dgm:cxn modelId="{885F063D-0AB7-46EC-ACB4-282051867F01}" type="presOf" srcId="{494BE6C8-33B0-418F-ACE3-1EA5C95C4032}" destId="{5306E3CD-73A8-47ED-8D5A-4BFD1C5ECFA9}" srcOrd="0" destOrd="0" presId="urn:microsoft.com/office/officeart/2005/8/layout/vProcess5"/>
    <dgm:cxn modelId="{407E1958-50E0-463A-96E0-48E1E56F705E}" type="presOf" srcId="{1C93C5E7-C480-4DF7-8353-FA9998910494}" destId="{01C1A3ED-E4EA-47DC-AE64-0604853E7F3C}" srcOrd="1" destOrd="0" presId="urn:microsoft.com/office/officeart/2005/8/layout/vProcess5"/>
    <dgm:cxn modelId="{E0B08488-C669-4621-AE66-250FB0266136}" srcId="{DDB6231B-2A33-4F25-B974-12033C30E057}" destId="{3A9AB756-C5A5-4DC9-B543-0526EBB1EC26}" srcOrd="0" destOrd="0" parTransId="{D0C43FB4-91AB-42D7-B951-AA42020B179B}" sibTransId="{1661178A-7211-428F-94BE-1F38607EAFC7}"/>
    <dgm:cxn modelId="{32A036F4-2809-47DD-BC89-755E9CF2A71C}" type="presOf" srcId="{1661178A-7211-428F-94BE-1F38607EAFC7}" destId="{2CAAC32B-9CB3-45D2-9A47-7A63B3135AE7}" srcOrd="0" destOrd="0" presId="urn:microsoft.com/office/officeart/2005/8/layout/vProcess5"/>
    <dgm:cxn modelId="{A0EDC74B-D7D5-431A-BCA1-1953DFBF85E8}" type="presOf" srcId="{494BE6C8-33B0-418F-ACE3-1EA5C95C4032}" destId="{768D8095-2A0C-49B7-83FC-9EB0C77CC8C1}" srcOrd="1" destOrd="0" presId="urn:microsoft.com/office/officeart/2005/8/layout/vProcess5"/>
    <dgm:cxn modelId="{A6BFBA44-766B-4E50-B518-4754A9BDECA6}" type="presOf" srcId="{F705FFAB-40B5-4D33-AECB-5333FB16B28B}" destId="{FF907206-FF42-4701-9EDE-FC6C3DCD1B1F}" srcOrd="0" destOrd="0" presId="urn:microsoft.com/office/officeart/2005/8/layout/vProcess5"/>
    <dgm:cxn modelId="{2ED1F134-F9CB-45BB-9E1C-09E72D85E38A}" type="presOf" srcId="{DDB6231B-2A33-4F25-B974-12033C30E057}" destId="{93581D32-2ADD-4F82-B888-54B84C8FDF51}" srcOrd="0" destOrd="0" presId="urn:microsoft.com/office/officeart/2005/8/layout/vProcess5"/>
    <dgm:cxn modelId="{1EA427AD-650B-4929-93F8-CD7AEA5FBDD2}" type="presOf" srcId="{3A9AB756-C5A5-4DC9-B543-0526EBB1EC26}" destId="{B0FD8D51-7285-4E8B-B091-F34081B87665}" srcOrd="0" destOrd="0" presId="urn:microsoft.com/office/officeart/2005/8/layout/vProcess5"/>
    <dgm:cxn modelId="{496C4621-3840-4734-954C-A7CD41F889F7}" type="presOf" srcId="{070F3912-B531-4BBA-8F86-00F8AF9B67AC}" destId="{7F6B4161-4DB7-40E9-B6FB-569A1DCB8F63}" srcOrd="1" destOrd="0" presId="urn:microsoft.com/office/officeart/2005/8/layout/vProcess5"/>
    <dgm:cxn modelId="{B0E934EB-C561-4BA6-8761-2AA73AE4A2FA}" type="presOf" srcId="{671D6B2F-5509-461A-B55B-1C6B69950297}" destId="{0D4A685D-6F1A-404B-9A62-251B957B4272}" srcOrd="0" destOrd="0" presId="urn:microsoft.com/office/officeart/2005/8/layout/vProcess5"/>
    <dgm:cxn modelId="{D6568ADA-8D09-4727-A0A1-324A000BED08}" type="presParOf" srcId="{93581D32-2ADD-4F82-B888-54B84C8FDF51}" destId="{8C46FDD2-FCBC-4324-90FC-754D35FC517A}" srcOrd="0" destOrd="0" presId="urn:microsoft.com/office/officeart/2005/8/layout/vProcess5"/>
    <dgm:cxn modelId="{DDC94F1A-A39A-4FE0-9D11-71B9C0B96616}" type="presParOf" srcId="{93581D32-2ADD-4F82-B888-54B84C8FDF51}" destId="{B0FD8D51-7285-4E8B-B091-F34081B87665}" srcOrd="1" destOrd="0" presId="urn:microsoft.com/office/officeart/2005/8/layout/vProcess5"/>
    <dgm:cxn modelId="{D90D0B68-BC6D-4A6D-AA47-0786A7901AC0}" type="presParOf" srcId="{93581D32-2ADD-4F82-B888-54B84C8FDF51}" destId="{5306E3CD-73A8-47ED-8D5A-4BFD1C5ECFA9}" srcOrd="2" destOrd="0" presId="urn:microsoft.com/office/officeart/2005/8/layout/vProcess5"/>
    <dgm:cxn modelId="{60482054-6842-40D0-A18A-40AEFBC4AC46}" type="presParOf" srcId="{93581D32-2ADD-4F82-B888-54B84C8FDF51}" destId="{37728B32-4F25-4EC6-AC77-8233215D013E}" srcOrd="3" destOrd="0" presId="urn:microsoft.com/office/officeart/2005/8/layout/vProcess5"/>
    <dgm:cxn modelId="{FEEA7020-9FC7-4578-A085-CA8CF5494D75}" type="presParOf" srcId="{93581D32-2ADD-4F82-B888-54B84C8FDF51}" destId="{21B2DD1E-1BE0-4DBA-8861-AFFEC3BF2241}" srcOrd="4" destOrd="0" presId="urn:microsoft.com/office/officeart/2005/8/layout/vProcess5"/>
    <dgm:cxn modelId="{10A64E7F-D0DD-48D6-A791-FF5CE205877F}" type="presParOf" srcId="{93581D32-2ADD-4F82-B888-54B84C8FDF51}" destId="{0D4A685D-6F1A-404B-9A62-251B957B4272}" srcOrd="5" destOrd="0" presId="urn:microsoft.com/office/officeart/2005/8/layout/vProcess5"/>
    <dgm:cxn modelId="{8C87A8DD-731B-48BE-A9E6-FFEBE53ECCF2}" type="presParOf" srcId="{93581D32-2ADD-4F82-B888-54B84C8FDF51}" destId="{2CAAC32B-9CB3-45D2-9A47-7A63B3135AE7}" srcOrd="6" destOrd="0" presId="urn:microsoft.com/office/officeart/2005/8/layout/vProcess5"/>
    <dgm:cxn modelId="{461F75AD-A890-4333-92DA-1F460231FCF1}" type="presParOf" srcId="{93581D32-2ADD-4F82-B888-54B84C8FDF51}" destId="{FF907206-FF42-4701-9EDE-FC6C3DCD1B1F}" srcOrd="7" destOrd="0" presId="urn:microsoft.com/office/officeart/2005/8/layout/vProcess5"/>
    <dgm:cxn modelId="{4D02CEF7-9FEB-497C-8FD9-3D4123F16C23}" type="presParOf" srcId="{93581D32-2ADD-4F82-B888-54B84C8FDF51}" destId="{DE902F7D-51BA-427B-AD2A-D0E0F3BB8595}" srcOrd="8" destOrd="0" presId="urn:microsoft.com/office/officeart/2005/8/layout/vProcess5"/>
    <dgm:cxn modelId="{A00A3A91-216E-4356-B45F-BCC8FA90773A}" type="presParOf" srcId="{93581D32-2ADD-4F82-B888-54B84C8FDF51}" destId="{51574AE2-25A6-4D8C-A83D-755FA60D93E8}" srcOrd="9" destOrd="0" presId="urn:microsoft.com/office/officeart/2005/8/layout/vProcess5"/>
    <dgm:cxn modelId="{9AA8EDE8-FCA2-4769-82DA-C6D2041A18FA}" type="presParOf" srcId="{93581D32-2ADD-4F82-B888-54B84C8FDF51}" destId="{4C67D1C7-2D40-4A7E-B15A-3114AF77C616}" srcOrd="10" destOrd="0" presId="urn:microsoft.com/office/officeart/2005/8/layout/vProcess5"/>
    <dgm:cxn modelId="{3E5FF26F-A676-4E32-AAFF-C0397C3DD6AF}" type="presParOf" srcId="{93581D32-2ADD-4F82-B888-54B84C8FDF51}" destId="{768D8095-2A0C-49B7-83FC-9EB0C77CC8C1}" srcOrd="11" destOrd="0" presId="urn:microsoft.com/office/officeart/2005/8/layout/vProcess5"/>
    <dgm:cxn modelId="{AFD62992-29CC-47C7-AAE6-6DC4BB7F3BBF}" type="presParOf" srcId="{93581D32-2ADD-4F82-B888-54B84C8FDF51}" destId="{01C1A3ED-E4EA-47DC-AE64-0604853E7F3C}" srcOrd="12" destOrd="0" presId="urn:microsoft.com/office/officeart/2005/8/layout/vProcess5"/>
    <dgm:cxn modelId="{7AC1DB37-0644-496E-BAEF-5E18C37F43BA}" type="presParOf" srcId="{93581D32-2ADD-4F82-B888-54B84C8FDF51}" destId="{7F6B4161-4DB7-40E9-B6FB-569A1DCB8F63}" srcOrd="13" destOrd="0" presId="urn:microsoft.com/office/officeart/2005/8/layout/vProcess5"/>
    <dgm:cxn modelId="{6B8A5F7C-06D4-417D-AE93-C2B53E42630F}" type="presParOf" srcId="{93581D32-2ADD-4F82-B888-54B84C8FDF51}" destId="{B04B4973-1D10-489F-85B8-5EC062B14D2A}"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320D85-57F0-4B7B-B8B3-CB9ED50C6DED}">
      <dsp:nvSpPr>
        <dsp:cNvPr id="0" name=""/>
        <dsp:cNvSpPr/>
      </dsp:nvSpPr>
      <dsp:spPr>
        <a:xfrm>
          <a:off x="0" y="128748"/>
          <a:ext cx="5626542" cy="133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IN" sz="2200" kern="1200"/>
            <a:t>We crawled historical data till date from Zerodha. It included the following columns:</a:t>
          </a:r>
          <a:endParaRPr lang="en-US" sz="2200" kern="1200"/>
        </a:p>
      </dsp:txBody>
      <dsp:txXfrm>
        <a:off x="65339" y="194087"/>
        <a:ext cx="5495864" cy="1207802"/>
      </dsp:txXfrm>
    </dsp:sp>
    <dsp:sp modelId="{A87BB23C-B4FF-4F67-80B5-F48755EF9383}">
      <dsp:nvSpPr>
        <dsp:cNvPr id="0" name=""/>
        <dsp:cNvSpPr/>
      </dsp:nvSpPr>
      <dsp:spPr>
        <a:xfrm>
          <a:off x="0" y="1467228"/>
          <a:ext cx="5626542" cy="4189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64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IN" sz="1700" kern="1200"/>
            <a:t>scrip id: It displays the unique ids assigned to different stocks.</a:t>
          </a:r>
          <a:endParaRPr lang="en-US" sz="1700" kern="1200"/>
        </a:p>
        <a:p>
          <a:pPr marL="171450" lvl="1" indent="-171450" algn="l" defTabSz="755650">
            <a:lnSpc>
              <a:spcPct val="90000"/>
            </a:lnSpc>
            <a:spcBef>
              <a:spcPct val="0"/>
            </a:spcBef>
            <a:spcAft>
              <a:spcPct val="20000"/>
            </a:spcAft>
            <a:buChar char="•"/>
          </a:pPr>
          <a:r>
            <a:rPr lang="en-IN" sz="1700" kern="1200"/>
            <a:t>scrip name: It displays the names of different stocks.</a:t>
          </a:r>
          <a:endParaRPr lang="en-US" sz="1700" kern="1200"/>
        </a:p>
        <a:p>
          <a:pPr marL="171450" lvl="1" indent="-171450" algn="l" defTabSz="755650">
            <a:lnSpc>
              <a:spcPct val="90000"/>
            </a:lnSpc>
            <a:spcBef>
              <a:spcPct val="0"/>
            </a:spcBef>
            <a:spcAft>
              <a:spcPct val="20000"/>
            </a:spcAft>
            <a:buChar char="•"/>
          </a:pPr>
          <a:r>
            <a:rPr lang="en-IN" sz="1700" kern="1200" dirty="0"/>
            <a:t>Timestamp: It displays the timestamp at any particular moment with a 1-minute separation between 2 timestamps.</a:t>
          </a:r>
          <a:endParaRPr lang="en-US" sz="1700" kern="1200" dirty="0"/>
        </a:p>
        <a:p>
          <a:pPr marL="171450" lvl="1" indent="-171450" algn="l" defTabSz="755650">
            <a:lnSpc>
              <a:spcPct val="90000"/>
            </a:lnSpc>
            <a:spcBef>
              <a:spcPct val="0"/>
            </a:spcBef>
            <a:spcAft>
              <a:spcPct val="20000"/>
            </a:spcAft>
            <a:buChar char="•"/>
          </a:pPr>
          <a:r>
            <a:rPr lang="en-IN" sz="1700" kern="1200"/>
            <a:t>close price: It displays the final price value of stocks in that particular minute. </a:t>
          </a:r>
          <a:endParaRPr lang="en-US" sz="1700" kern="1200"/>
        </a:p>
        <a:p>
          <a:pPr marL="171450" lvl="1" indent="-171450" algn="l" defTabSz="755650">
            <a:lnSpc>
              <a:spcPct val="90000"/>
            </a:lnSpc>
            <a:spcBef>
              <a:spcPct val="0"/>
            </a:spcBef>
            <a:spcAft>
              <a:spcPct val="20000"/>
            </a:spcAft>
            <a:buChar char="•"/>
          </a:pPr>
          <a:r>
            <a:rPr lang="en-IN" sz="1700" kern="1200" dirty="0"/>
            <a:t>high price: It displays the highest price value of stocks in that particular minute.</a:t>
          </a:r>
          <a:endParaRPr lang="en-US" sz="1700" kern="1200" dirty="0"/>
        </a:p>
        <a:p>
          <a:pPr marL="171450" lvl="1" indent="-171450" algn="l" defTabSz="755650">
            <a:lnSpc>
              <a:spcPct val="90000"/>
            </a:lnSpc>
            <a:spcBef>
              <a:spcPct val="0"/>
            </a:spcBef>
            <a:spcAft>
              <a:spcPct val="20000"/>
            </a:spcAft>
            <a:buChar char="•"/>
          </a:pPr>
          <a:r>
            <a:rPr lang="en-IN" sz="1700" kern="1200"/>
            <a:t>low price: It displays the lowest price value of stocks in that particular minute. </a:t>
          </a:r>
          <a:endParaRPr lang="en-US" sz="1700" kern="1200"/>
        </a:p>
        <a:p>
          <a:pPr marL="171450" lvl="1" indent="-171450" algn="l" defTabSz="755650">
            <a:lnSpc>
              <a:spcPct val="90000"/>
            </a:lnSpc>
            <a:spcBef>
              <a:spcPct val="0"/>
            </a:spcBef>
            <a:spcAft>
              <a:spcPct val="20000"/>
            </a:spcAft>
            <a:buChar char="•"/>
          </a:pPr>
          <a:r>
            <a:rPr lang="en-IN" sz="1700" kern="1200"/>
            <a:t>Volume: It displays the number of shares transacted in that particular minute.</a:t>
          </a:r>
          <a:endParaRPr lang="en-US" sz="1700" kern="1200"/>
        </a:p>
      </dsp:txBody>
      <dsp:txXfrm>
        <a:off x="0" y="1467228"/>
        <a:ext cx="5626542" cy="4189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D8D51-7285-4E8B-B091-F34081B87665}">
      <dsp:nvSpPr>
        <dsp:cNvPr id="0" name=""/>
        <dsp:cNvSpPr/>
      </dsp:nvSpPr>
      <dsp:spPr>
        <a:xfrm>
          <a:off x="0" y="0"/>
          <a:ext cx="7820528" cy="78006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IN" sz="1300" kern="1200"/>
            <a:t>We wanted to prove the efficacy of cross over automated algorithm for maximizing cumulative profit after brokerage. the model needs to be robust enough to fluctuations in the stock market in the real-world environment.</a:t>
          </a:r>
          <a:endParaRPr lang="en-US" sz="1300" kern="1200"/>
        </a:p>
      </dsp:txBody>
      <dsp:txXfrm>
        <a:off x="22847" y="22847"/>
        <a:ext cx="6887514" cy="734368"/>
      </dsp:txXfrm>
    </dsp:sp>
    <dsp:sp modelId="{5306E3CD-73A8-47ED-8D5A-4BFD1C5ECFA9}">
      <dsp:nvSpPr>
        <dsp:cNvPr id="0" name=""/>
        <dsp:cNvSpPr/>
      </dsp:nvSpPr>
      <dsp:spPr>
        <a:xfrm>
          <a:off x="584000" y="888404"/>
          <a:ext cx="7820528" cy="780062"/>
        </a:xfrm>
        <a:prstGeom prst="roundRect">
          <a:avLst>
            <a:gd name="adj" fmla="val 10000"/>
          </a:avLst>
        </a:prstGeom>
        <a:solidFill>
          <a:schemeClr val="accent2">
            <a:hueOff val="2396674"/>
            <a:satOff val="7828"/>
            <a:lumOff val="-66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IN" sz="1300" kern="1200"/>
            <a:t>The dataset contained the past 6-months real-life data of various companies that were used to study the stock market in a diverse set of environments and backgrounds. </a:t>
          </a:r>
          <a:endParaRPr lang="en-US" sz="1300" kern="1200"/>
        </a:p>
      </dsp:txBody>
      <dsp:txXfrm>
        <a:off x="606847" y="911251"/>
        <a:ext cx="6683793" cy="734368"/>
      </dsp:txXfrm>
    </dsp:sp>
    <dsp:sp modelId="{37728B32-4F25-4EC6-AC77-8233215D013E}">
      <dsp:nvSpPr>
        <dsp:cNvPr id="0" name=""/>
        <dsp:cNvSpPr/>
      </dsp:nvSpPr>
      <dsp:spPr>
        <a:xfrm>
          <a:off x="1168001" y="1776808"/>
          <a:ext cx="7820528" cy="780062"/>
        </a:xfrm>
        <a:prstGeom prst="roundRect">
          <a:avLst>
            <a:gd name="adj" fmla="val 10000"/>
          </a:avLst>
        </a:prstGeom>
        <a:solidFill>
          <a:schemeClr val="accent2">
            <a:hueOff val="4793348"/>
            <a:satOff val="15656"/>
            <a:lumOff val="-133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IN" sz="1300" kern="1200"/>
            <a:t>Cross over strategy was chosen as it is good at detecting even small fluctuations in the trend of the stock market; it is fast and accurate, as a result of which, the algorithm can make decisions that lead to the maximum cumulative profit after brokerage.</a:t>
          </a:r>
          <a:endParaRPr lang="en-US" sz="1300" kern="1200"/>
        </a:p>
      </dsp:txBody>
      <dsp:txXfrm>
        <a:off x="1190848" y="1799655"/>
        <a:ext cx="6683793" cy="734368"/>
      </dsp:txXfrm>
    </dsp:sp>
    <dsp:sp modelId="{21B2DD1E-1BE0-4DBA-8861-AFFEC3BF2241}">
      <dsp:nvSpPr>
        <dsp:cNvPr id="0" name=""/>
        <dsp:cNvSpPr/>
      </dsp:nvSpPr>
      <dsp:spPr>
        <a:xfrm>
          <a:off x="1752001" y="2665212"/>
          <a:ext cx="7820528" cy="780062"/>
        </a:xfrm>
        <a:prstGeom prst="roundRect">
          <a:avLst>
            <a:gd name="adj" fmla="val 10000"/>
          </a:avLst>
        </a:prstGeom>
        <a:solidFill>
          <a:schemeClr val="accent2">
            <a:hueOff val="7190022"/>
            <a:satOff val="23485"/>
            <a:lumOff val="-199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IN" sz="1300" kern="1200"/>
            <a:t>Our results indicate that the cross over strategy automated algorithm is indeed a trustworthy tool when it comes to making decisions in the stock trading world, as you will see in this result section below.</a:t>
          </a:r>
          <a:endParaRPr lang="en-US" sz="1300" kern="1200"/>
        </a:p>
      </dsp:txBody>
      <dsp:txXfrm>
        <a:off x="1774848" y="2688059"/>
        <a:ext cx="6683793" cy="734368"/>
      </dsp:txXfrm>
    </dsp:sp>
    <dsp:sp modelId="{0D4A685D-6F1A-404B-9A62-251B957B4272}">
      <dsp:nvSpPr>
        <dsp:cNvPr id="0" name=""/>
        <dsp:cNvSpPr/>
      </dsp:nvSpPr>
      <dsp:spPr>
        <a:xfrm>
          <a:off x="2336002" y="3553616"/>
          <a:ext cx="7820528" cy="780062"/>
        </a:xfrm>
        <a:prstGeom prst="roundRect">
          <a:avLst>
            <a:gd name="adj" fmla="val 10000"/>
          </a:avLst>
        </a:prstGeom>
        <a:solidFill>
          <a:schemeClr val="accent2">
            <a:hueOff val="9586696"/>
            <a:satOff val="31313"/>
            <a:lumOff val="-266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IN" sz="1300" kern="1200"/>
            <a:t>The data was scraped from Zerodha API;  Zerodha is a trading platform. Then a new file was made for this data and imported to postgress to get the data in RDBMS format.</a:t>
          </a:r>
          <a:endParaRPr lang="en-US" sz="1300" kern="1200"/>
        </a:p>
      </dsp:txBody>
      <dsp:txXfrm>
        <a:off x="2358849" y="3576463"/>
        <a:ext cx="6683793" cy="734368"/>
      </dsp:txXfrm>
    </dsp:sp>
    <dsp:sp modelId="{2CAAC32B-9CB3-45D2-9A47-7A63B3135AE7}">
      <dsp:nvSpPr>
        <dsp:cNvPr id="0" name=""/>
        <dsp:cNvSpPr/>
      </dsp:nvSpPr>
      <dsp:spPr>
        <a:xfrm>
          <a:off x="7313488" y="569878"/>
          <a:ext cx="507040" cy="50704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7427572" y="569878"/>
        <a:ext cx="278872" cy="381548"/>
      </dsp:txXfrm>
    </dsp:sp>
    <dsp:sp modelId="{FF907206-FF42-4701-9EDE-FC6C3DCD1B1F}">
      <dsp:nvSpPr>
        <dsp:cNvPr id="0" name=""/>
        <dsp:cNvSpPr/>
      </dsp:nvSpPr>
      <dsp:spPr>
        <a:xfrm>
          <a:off x="7897488" y="1458282"/>
          <a:ext cx="507040" cy="507040"/>
        </a:xfrm>
        <a:prstGeom prst="downArrow">
          <a:avLst>
            <a:gd name="adj1" fmla="val 55000"/>
            <a:gd name="adj2" fmla="val 45000"/>
          </a:avLst>
        </a:prstGeom>
        <a:solidFill>
          <a:schemeClr val="accent2">
            <a:tint val="40000"/>
            <a:alpha val="90000"/>
            <a:hueOff val="3137757"/>
            <a:satOff val="436"/>
            <a:lumOff val="-1544"/>
            <a:alphaOff val="0"/>
          </a:schemeClr>
        </a:solidFill>
        <a:ln w="12700" cap="flat" cmpd="sng" algn="ctr">
          <a:solidFill>
            <a:schemeClr val="accent2">
              <a:tint val="40000"/>
              <a:alpha val="90000"/>
              <a:hueOff val="3137757"/>
              <a:satOff val="436"/>
              <a:lumOff val="-15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8011572" y="1458282"/>
        <a:ext cx="278872" cy="381548"/>
      </dsp:txXfrm>
    </dsp:sp>
    <dsp:sp modelId="{DE902F7D-51BA-427B-AD2A-D0E0F3BB8595}">
      <dsp:nvSpPr>
        <dsp:cNvPr id="0" name=""/>
        <dsp:cNvSpPr/>
      </dsp:nvSpPr>
      <dsp:spPr>
        <a:xfrm>
          <a:off x="8481489" y="2333686"/>
          <a:ext cx="507040" cy="507040"/>
        </a:xfrm>
        <a:prstGeom prst="downArrow">
          <a:avLst>
            <a:gd name="adj1" fmla="val 55000"/>
            <a:gd name="adj2" fmla="val 45000"/>
          </a:avLst>
        </a:prstGeom>
        <a:solidFill>
          <a:schemeClr val="accent2">
            <a:tint val="40000"/>
            <a:alpha val="90000"/>
            <a:hueOff val="6275513"/>
            <a:satOff val="873"/>
            <a:lumOff val="-3087"/>
            <a:alphaOff val="0"/>
          </a:schemeClr>
        </a:solidFill>
        <a:ln w="12700" cap="flat" cmpd="sng" algn="ctr">
          <a:solidFill>
            <a:schemeClr val="accent2">
              <a:tint val="40000"/>
              <a:alpha val="90000"/>
              <a:hueOff val="6275513"/>
              <a:satOff val="873"/>
              <a:lumOff val="-308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8595573" y="2333686"/>
        <a:ext cx="278872" cy="381548"/>
      </dsp:txXfrm>
    </dsp:sp>
    <dsp:sp modelId="{51574AE2-25A6-4D8C-A83D-755FA60D93E8}">
      <dsp:nvSpPr>
        <dsp:cNvPr id="0" name=""/>
        <dsp:cNvSpPr/>
      </dsp:nvSpPr>
      <dsp:spPr>
        <a:xfrm>
          <a:off x="9065490" y="3230757"/>
          <a:ext cx="507040" cy="507040"/>
        </a:xfrm>
        <a:prstGeom prst="downArrow">
          <a:avLst>
            <a:gd name="adj1" fmla="val 55000"/>
            <a:gd name="adj2" fmla="val 45000"/>
          </a:avLst>
        </a:prstGeom>
        <a:solidFill>
          <a:schemeClr val="accent2">
            <a:tint val="40000"/>
            <a:alpha val="90000"/>
            <a:hueOff val="9413270"/>
            <a:satOff val="1309"/>
            <a:lumOff val="-4631"/>
            <a:alphaOff val="0"/>
          </a:schemeClr>
        </a:solidFill>
        <a:ln w="12700" cap="flat" cmpd="sng" algn="ctr">
          <a:solidFill>
            <a:schemeClr val="accent2">
              <a:tint val="40000"/>
              <a:alpha val="90000"/>
              <a:hueOff val="9413270"/>
              <a:satOff val="1309"/>
              <a:lumOff val="-463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9179574" y="3230757"/>
        <a:ext cx="278872" cy="3815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xmlns=""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1/14/21</a:t>
            </a:fld>
            <a:endParaRPr lang="en-US"/>
          </a:p>
        </p:txBody>
      </p:sp>
      <p:sp>
        <p:nvSpPr>
          <p:cNvPr id="5" name="Footer Placeholder 4">
            <a:extLst>
              <a:ext uri="{FF2B5EF4-FFF2-40B4-BE49-F238E27FC236}">
                <a16:creationId xmlns:a16="http://schemas.microsoft.com/office/drawing/2014/main" xmlns=""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xmlns=""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745343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3905B1B-77FE-4BFC-BF87-87DA989F0082}"/>
              </a:ext>
            </a:extLst>
          </p:cNvPr>
          <p:cNvSpPr>
            <a:spLocks noGrp="1"/>
          </p:cNvSpPr>
          <p:nvPr>
            <p:ph type="dt" sz="half" idx="10"/>
          </p:nvPr>
        </p:nvSpPr>
        <p:spPr/>
        <p:txBody>
          <a:bodyPr/>
          <a:lstStyle/>
          <a:p>
            <a:fld id="{4C559632-1575-4E14-B53B-3DC3D5ED3947}" type="datetime1">
              <a:rPr lang="en-US" smtClean="0"/>
              <a:t>1/14/21</a:t>
            </a:fld>
            <a:endParaRPr lang="en-US"/>
          </a:p>
        </p:txBody>
      </p:sp>
      <p:sp>
        <p:nvSpPr>
          <p:cNvPr id="5" name="Footer Placeholder 4">
            <a:extLst>
              <a:ext uri="{FF2B5EF4-FFF2-40B4-BE49-F238E27FC236}">
                <a16:creationId xmlns:a16="http://schemas.microsoft.com/office/drawing/2014/main" xmlns=""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00230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4DC126F-38E2-4425-861F-98ED432284BA}"/>
              </a:ext>
            </a:extLst>
          </p:cNvPr>
          <p:cNvSpPr>
            <a:spLocks noGrp="1"/>
          </p:cNvSpPr>
          <p:nvPr>
            <p:ph type="dt" sz="half" idx="10"/>
          </p:nvPr>
        </p:nvSpPr>
        <p:spPr/>
        <p:txBody>
          <a:bodyPr/>
          <a:lstStyle/>
          <a:p>
            <a:fld id="{CC4A6868-2568-4CC9-B302-F37117B01A6E}" type="datetime1">
              <a:rPr lang="en-US" smtClean="0"/>
              <a:t>1/14/21</a:t>
            </a:fld>
            <a:endParaRPr lang="en-US"/>
          </a:p>
        </p:txBody>
      </p:sp>
      <p:sp>
        <p:nvSpPr>
          <p:cNvPr id="5" name="Footer Placeholder 4">
            <a:extLst>
              <a:ext uri="{FF2B5EF4-FFF2-40B4-BE49-F238E27FC236}">
                <a16:creationId xmlns:a16="http://schemas.microsoft.com/office/drawing/2014/main" xmlns=""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69216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xmlns=""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5CE951E3-0794-422C-AF76-0AD4A7FB19EB}"/>
              </a:ext>
            </a:extLst>
          </p:cNvPr>
          <p:cNvSpPr>
            <a:spLocks noGrp="1"/>
          </p:cNvSpPr>
          <p:nvPr>
            <p:ph type="dt" sz="half" idx="10"/>
          </p:nvPr>
        </p:nvSpPr>
        <p:spPr/>
        <p:txBody>
          <a:bodyPr/>
          <a:lstStyle/>
          <a:p>
            <a:fld id="{3C04E684-10F4-4CC3-A0B9-F03AA7BE37CF}" type="datetimeFigureOut">
              <a:rPr lang="en-US" smtClean="0"/>
              <a:t>1/14/21</a:t>
            </a:fld>
            <a:endParaRPr lang="en-US"/>
          </a:p>
        </p:txBody>
      </p:sp>
      <p:sp>
        <p:nvSpPr>
          <p:cNvPr id="5" name="Footer Placeholder 4">
            <a:extLst>
              <a:ext uri="{FF2B5EF4-FFF2-40B4-BE49-F238E27FC236}">
                <a16:creationId xmlns:a16="http://schemas.microsoft.com/office/drawing/2014/main" xmlns=""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79336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xmlns=""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xmlns=""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70BAE770-8363-44CD-8A22-AB26C5C5361B}"/>
              </a:ext>
            </a:extLst>
          </p:cNvPr>
          <p:cNvSpPr>
            <a:spLocks noGrp="1"/>
          </p:cNvSpPr>
          <p:nvPr>
            <p:ph type="dt" sz="half" idx="10"/>
          </p:nvPr>
        </p:nvSpPr>
        <p:spPr/>
        <p:txBody>
          <a:bodyPr/>
          <a:lstStyle/>
          <a:p>
            <a:fld id="{3C04E684-10F4-4CC3-A0B9-F03AA7BE37CF}" type="datetimeFigureOut">
              <a:rPr lang="en-US" smtClean="0"/>
              <a:t>1/14/21</a:t>
            </a:fld>
            <a:endParaRPr lang="en-US"/>
          </a:p>
        </p:txBody>
      </p:sp>
      <p:sp>
        <p:nvSpPr>
          <p:cNvPr id="5" name="Footer Placeholder 4">
            <a:extLst>
              <a:ext uri="{FF2B5EF4-FFF2-40B4-BE49-F238E27FC236}">
                <a16:creationId xmlns:a16="http://schemas.microsoft.com/office/drawing/2014/main" xmlns=""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89737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xmlns=""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xmlns=""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793FB3F-D2A6-4919-B57B-C08861D46303}"/>
              </a:ext>
            </a:extLst>
          </p:cNvPr>
          <p:cNvSpPr>
            <a:spLocks noGrp="1"/>
          </p:cNvSpPr>
          <p:nvPr>
            <p:ph type="dt" sz="half" idx="10"/>
          </p:nvPr>
        </p:nvSpPr>
        <p:spPr/>
        <p:txBody>
          <a:bodyPr/>
          <a:lstStyle/>
          <a:p>
            <a:fld id="{3C04E684-10F4-4CC3-A0B9-F03AA7BE37CF}" type="datetimeFigureOut">
              <a:rPr lang="en-US" smtClean="0"/>
              <a:t>1/14/21</a:t>
            </a:fld>
            <a:endParaRPr lang="en-US"/>
          </a:p>
        </p:txBody>
      </p:sp>
      <p:sp>
        <p:nvSpPr>
          <p:cNvPr id="5" name="Footer Placeholder 4">
            <a:extLst>
              <a:ext uri="{FF2B5EF4-FFF2-40B4-BE49-F238E27FC236}">
                <a16:creationId xmlns:a16="http://schemas.microsoft.com/office/drawing/2014/main" xmlns=""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44963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xmlns=""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xmlns=""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034240FE-0C6A-47E9-9B0A-7B3C60877372}"/>
              </a:ext>
            </a:extLst>
          </p:cNvPr>
          <p:cNvSpPr>
            <a:spLocks noGrp="1"/>
          </p:cNvSpPr>
          <p:nvPr>
            <p:ph type="dt" sz="half" idx="10"/>
          </p:nvPr>
        </p:nvSpPr>
        <p:spPr/>
        <p:txBody>
          <a:bodyPr/>
          <a:lstStyle/>
          <a:p>
            <a:fld id="{3C04E684-10F4-4CC3-A0B9-F03AA7BE37CF}" type="datetimeFigureOut">
              <a:rPr lang="en-US" smtClean="0"/>
              <a:t>1/14/21</a:t>
            </a:fld>
            <a:endParaRPr lang="en-US"/>
          </a:p>
        </p:txBody>
      </p:sp>
      <p:sp>
        <p:nvSpPr>
          <p:cNvPr id="6" name="Footer Placeholder 5">
            <a:extLst>
              <a:ext uri="{FF2B5EF4-FFF2-40B4-BE49-F238E27FC236}">
                <a16:creationId xmlns:a16="http://schemas.microsoft.com/office/drawing/2014/main" xmlns=""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28675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xmlns=""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xmlns=""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2AA4E5D6-7075-4584-BD43-D966F0B58E6D}"/>
              </a:ext>
            </a:extLst>
          </p:cNvPr>
          <p:cNvSpPr>
            <a:spLocks noGrp="1"/>
          </p:cNvSpPr>
          <p:nvPr>
            <p:ph type="dt" sz="half" idx="10"/>
          </p:nvPr>
        </p:nvSpPr>
        <p:spPr/>
        <p:txBody>
          <a:bodyPr/>
          <a:lstStyle/>
          <a:p>
            <a:fld id="{3C04E684-10F4-4CC3-A0B9-F03AA7BE37CF}" type="datetimeFigureOut">
              <a:rPr lang="en-US" smtClean="0"/>
              <a:t>1/14/21</a:t>
            </a:fld>
            <a:endParaRPr lang="en-US"/>
          </a:p>
        </p:txBody>
      </p:sp>
      <p:sp>
        <p:nvSpPr>
          <p:cNvPr id="8" name="Footer Placeholder 7">
            <a:extLst>
              <a:ext uri="{FF2B5EF4-FFF2-40B4-BE49-F238E27FC236}">
                <a16:creationId xmlns:a16="http://schemas.microsoft.com/office/drawing/2014/main" xmlns=""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61651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xmlns=""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DA33410F-8A90-47F6-BD39-4AC0E4358351}"/>
              </a:ext>
            </a:extLst>
          </p:cNvPr>
          <p:cNvSpPr>
            <a:spLocks noGrp="1"/>
          </p:cNvSpPr>
          <p:nvPr>
            <p:ph type="dt" sz="half" idx="10"/>
          </p:nvPr>
        </p:nvSpPr>
        <p:spPr/>
        <p:txBody>
          <a:bodyPr/>
          <a:lstStyle/>
          <a:p>
            <a:fld id="{3C04E684-10F4-4CC3-A0B9-F03AA7BE37CF}" type="datetimeFigureOut">
              <a:rPr lang="en-US" smtClean="0"/>
              <a:t>1/14/21</a:t>
            </a:fld>
            <a:endParaRPr lang="en-US"/>
          </a:p>
        </p:txBody>
      </p:sp>
      <p:sp>
        <p:nvSpPr>
          <p:cNvPr id="4" name="Footer Placeholder 3">
            <a:extLst>
              <a:ext uri="{FF2B5EF4-FFF2-40B4-BE49-F238E27FC236}">
                <a16:creationId xmlns:a16="http://schemas.microsoft.com/office/drawing/2014/main" xmlns=""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322522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1C9756B-145D-4BA8-AA43-904C1E7CB86D}"/>
              </a:ext>
            </a:extLst>
          </p:cNvPr>
          <p:cNvSpPr>
            <a:spLocks noGrp="1"/>
          </p:cNvSpPr>
          <p:nvPr>
            <p:ph type="dt" sz="half" idx="10"/>
          </p:nvPr>
        </p:nvSpPr>
        <p:spPr/>
        <p:txBody>
          <a:bodyPr/>
          <a:lstStyle/>
          <a:p>
            <a:fld id="{3C04E684-10F4-4CC3-A0B9-F03AA7BE37CF}" type="datetimeFigureOut">
              <a:rPr lang="en-US" smtClean="0"/>
              <a:t>1/14/21</a:t>
            </a:fld>
            <a:endParaRPr lang="en-US"/>
          </a:p>
        </p:txBody>
      </p:sp>
      <p:sp>
        <p:nvSpPr>
          <p:cNvPr id="3" name="Footer Placeholder 2">
            <a:extLst>
              <a:ext uri="{FF2B5EF4-FFF2-40B4-BE49-F238E27FC236}">
                <a16:creationId xmlns:a16="http://schemas.microsoft.com/office/drawing/2014/main" xmlns=""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077092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xmlns=""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xmlns="" id="{71C9756B-145D-4BA8-AA43-904C1E7CB86D}"/>
              </a:ext>
            </a:extLst>
          </p:cNvPr>
          <p:cNvSpPr>
            <a:spLocks noGrp="1"/>
          </p:cNvSpPr>
          <p:nvPr>
            <p:ph type="dt" sz="half" idx="10"/>
          </p:nvPr>
        </p:nvSpPr>
        <p:spPr/>
        <p:txBody>
          <a:bodyPr/>
          <a:lstStyle/>
          <a:p>
            <a:fld id="{3C04E684-10F4-4CC3-A0B9-F03AA7BE37CF}" type="datetimeFigureOut">
              <a:rPr lang="en-US" smtClean="0"/>
              <a:t>1/14/21</a:t>
            </a:fld>
            <a:endParaRPr lang="en-US"/>
          </a:p>
        </p:txBody>
      </p:sp>
      <p:sp>
        <p:nvSpPr>
          <p:cNvPr id="3" name="Footer Placeholder 2">
            <a:extLst>
              <a:ext uri="{FF2B5EF4-FFF2-40B4-BE49-F238E27FC236}">
                <a16:creationId xmlns:a16="http://schemas.microsoft.com/office/drawing/2014/main" xmlns=""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12053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xmlns=""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0E864CF5-F681-40C2-88CC-E02206C9CECB}"/>
              </a:ext>
            </a:extLst>
          </p:cNvPr>
          <p:cNvSpPr>
            <a:spLocks noGrp="1"/>
          </p:cNvSpPr>
          <p:nvPr>
            <p:ph type="dt" sz="half" idx="10"/>
          </p:nvPr>
        </p:nvSpPr>
        <p:spPr/>
        <p:txBody>
          <a:bodyPr/>
          <a:lstStyle/>
          <a:p>
            <a:fld id="{0055F08A-1E71-4B2B-BB49-E743F2903911}" type="datetime1">
              <a:rPr lang="en-US" smtClean="0"/>
              <a:t>1/14/21</a:t>
            </a:fld>
            <a:endParaRPr lang="en-US" dirty="0"/>
          </a:p>
        </p:txBody>
      </p:sp>
      <p:sp>
        <p:nvSpPr>
          <p:cNvPr id="5" name="Footer Placeholder 4">
            <a:extLst>
              <a:ext uri="{FF2B5EF4-FFF2-40B4-BE49-F238E27FC236}">
                <a16:creationId xmlns:a16="http://schemas.microsoft.com/office/drawing/2014/main" xmlns=""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557566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xmlns=""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xmlns=""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C33534F-EA91-4A50-B0F6-10D689E458EF}"/>
              </a:ext>
            </a:extLst>
          </p:cNvPr>
          <p:cNvSpPr>
            <a:spLocks noGrp="1"/>
          </p:cNvSpPr>
          <p:nvPr>
            <p:ph type="dt" sz="half" idx="10"/>
          </p:nvPr>
        </p:nvSpPr>
        <p:spPr/>
        <p:txBody>
          <a:bodyPr/>
          <a:lstStyle/>
          <a:p>
            <a:fld id="{3C04E684-10F4-4CC3-A0B9-F03AA7BE37CF}" type="datetimeFigureOut">
              <a:rPr lang="en-US" smtClean="0"/>
              <a:t>1/14/21</a:t>
            </a:fld>
            <a:endParaRPr lang="en-US"/>
          </a:p>
        </p:txBody>
      </p:sp>
      <p:sp>
        <p:nvSpPr>
          <p:cNvPr id="6" name="Footer Placeholder 5">
            <a:extLst>
              <a:ext uri="{FF2B5EF4-FFF2-40B4-BE49-F238E27FC236}">
                <a16:creationId xmlns:a16="http://schemas.microsoft.com/office/drawing/2014/main" xmlns=""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xmlns=""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198614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xmlns=""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D48EA59-A1BC-48B7-9495-6D5C6035B14B}"/>
              </a:ext>
            </a:extLst>
          </p:cNvPr>
          <p:cNvSpPr>
            <a:spLocks noGrp="1"/>
          </p:cNvSpPr>
          <p:nvPr>
            <p:ph type="dt" sz="half" idx="10"/>
          </p:nvPr>
        </p:nvSpPr>
        <p:spPr/>
        <p:txBody>
          <a:bodyPr/>
          <a:lstStyle/>
          <a:p>
            <a:fld id="{3C04E684-10F4-4CC3-A0B9-F03AA7BE37CF}" type="datetimeFigureOut">
              <a:rPr lang="en-US" smtClean="0"/>
              <a:t>1/14/21</a:t>
            </a:fld>
            <a:endParaRPr lang="en-US"/>
          </a:p>
        </p:txBody>
      </p:sp>
      <p:sp>
        <p:nvSpPr>
          <p:cNvPr id="6" name="Footer Placeholder 5">
            <a:extLst>
              <a:ext uri="{FF2B5EF4-FFF2-40B4-BE49-F238E27FC236}">
                <a16:creationId xmlns:a16="http://schemas.microsoft.com/office/drawing/2014/main" xmlns=""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919355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82BA5FF-4919-4FF8-9C04-06CE156B762F}"/>
              </a:ext>
            </a:extLst>
          </p:cNvPr>
          <p:cNvSpPr>
            <a:spLocks noGrp="1"/>
          </p:cNvSpPr>
          <p:nvPr>
            <p:ph type="dt" sz="half" idx="10"/>
          </p:nvPr>
        </p:nvSpPr>
        <p:spPr/>
        <p:txBody>
          <a:bodyPr/>
          <a:lstStyle/>
          <a:p>
            <a:fld id="{3C04E684-10F4-4CC3-A0B9-F03AA7BE37CF}" type="datetimeFigureOut">
              <a:rPr lang="en-US" smtClean="0"/>
              <a:t>1/14/21</a:t>
            </a:fld>
            <a:endParaRPr lang="en-US"/>
          </a:p>
        </p:txBody>
      </p:sp>
      <p:sp>
        <p:nvSpPr>
          <p:cNvPr id="5" name="Footer Placeholder 4">
            <a:extLst>
              <a:ext uri="{FF2B5EF4-FFF2-40B4-BE49-F238E27FC236}">
                <a16:creationId xmlns:a16="http://schemas.microsoft.com/office/drawing/2014/main" xmlns=""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728624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19CEECF-A221-4ECC-AD9C-E197D516D24C}"/>
              </a:ext>
            </a:extLst>
          </p:cNvPr>
          <p:cNvSpPr>
            <a:spLocks noGrp="1"/>
          </p:cNvSpPr>
          <p:nvPr>
            <p:ph type="dt" sz="half" idx="10"/>
          </p:nvPr>
        </p:nvSpPr>
        <p:spPr/>
        <p:txBody>
          <a:bodyPr/>
          <a:lstStyle/>
          <a:p>
            <a:fld id="{3C04E684-10F4-4CC3-A0B9-F03AA7BE37CF}" type="datetimeFigureOut">
              <a:rPr lang="en-US" smtClean="0"/>
              <a:t>1/14/21</a:t>
            </a:fld>
            <a:endParaRPr lang="en-US"/>
          </a:p>
        </p:txBody>
      </p:sp>
      <p:sp>
        <p:nvSpPr>
          <p:cNvPr id="5" name="Footer Placeholder 4">
            <a:extLst>
              <a:ext uri="{FF2B5EF4-FFF2-40B4-BE49-F238E27FC236}">
                <a16:creationId xmlns:a16="http://schemas.microsoft.com/office/drawing/2014/main" xmlns=""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10571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102990E-9F0A-446A-B5B8-459CA8D98D92}"/>
              </a:ext>
            </a:extLst>
          </p:cNvPr>
          <p:cNvSpPr>
            <a:spLocks noGrp="1"/>
          </p:cNvSpPr>
          <p:nvPr>
            <p:ph type="dt" sz="half" idx="10"/>
          </p:nvPr>
        </p:nvSpPr>
        <p:spPr/>
        <p:txBody>
          <a:bodyPr/>
          <a:lstStyle/>
          <a:p>
            <a:fld id="{15417D9E-721A-44BB-8863-9873FE64DA75}" type="datetime1">
              <a:rPr lang="en-US" smtClean="0"/>
              <a:t>1/14/21</a:t>
            </a:fld>
            <a:endParaRPr lang="en-US"/>
          </a:p>
        </p:txBody>
      </p:sp>
      <p:sp>
        <p:nvSpPr>
          <p:cNvPr id="5" name="Footer Placeholder 4">
            <a:extLst>
              <a:ext uri="{FF2B5EF4-FFF2-40B4-BE49-F238E27FC236}">
                <a16:creationId xmlns:a16="http://schemas.microsoft.com/office/drawing/2014/main" xmlns=""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01807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5B56FDA-C47A-4F4A-A364-BA60A25AB90A}"/>
              </a:ext>
            </a:extLst>
          </p:cNvPr>
          <p:cNvSpPr>
            <a:spLocks noGrp="1"/>
          </p:cNvSpPr>
          <p:nvPr>
            <p:ph type="dt" sz="half" idx="10"/>
          </p:nvPr>
        </p:nvSpPr>
        <p:spPr/>
        <p:txBody>
          <a:bodyPr/>
          <a:lstStyle/>
          <a:p>
            <a:fld id="{5F31DA2F-80B8-49CF-99FB-5ABCA53A607A}" type="datetime1">
              <a:rPr lang="en-US" smtClean="0"/>
              <a:t>1/14/21</a:t>
            </a:fld>
            <a:endParaRPr lang="en-US"/>
          </a:p>
        </p:txBody>
      </p:sp>
      <p:sp>
        <p:nvSpPr>
          <p:cNvPr id="6" name="Footer Placeholder 5">
            <a:extLst>
              <a:ext uri="{FF2B5EF4-FFF2-40B4-BE49-F238E27FC236}">
                <a16:creationId xmlns:a16="http://schemas.microsoft.com/office/drawing/2014/main" xmlns=""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5884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793CB55-E9C1-4CE6-9B61-81B71475B960}"/>
              </a:ext>
            </a:extLst>
          </p:cNvPr>
          <p:cNvSpPr>
            <a:spLocks noGrp="1"/>
          </p:cNvSpPr>
          <p:nvPr>
            <p:ph type="dt" sz="half" idx="10"/>
          </p:nvPr>
        </p:nvSpPr>
        <p:spPr/>
        <p:txBody>
          <a:bodyPr/>
          <a:lstStyle/>
          <a:p>
            <a:fld id="{28852172-E6C9-4B6C-929A-A9DE3837BBF1}" type="datetime1">
              <a:rPr lang="en-US" smtClean="0"/>
              <a:t>1/14/21</a:t>
            </a:fld>
            <a:endParaRPr lang="en-US"/>
          </a:p>
        </p:txBody>
      </p:sp>
      <p:sp>
        <p:nvSpPr>
          <p:cNvPr id="8" name="Footer Placeholder 7">
            <a:extLst>
              <a:ext uri="{FF2B5EF4-FFF2-40B4-BE49-F238E27FC236}">
                <a16:creationId xmlns:a16="http://schemas.microsoft.com/office/drawing/2014/main" xmlns=""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24200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xmlns="" id="{B83523B8-51E3-48B8-BFD8-CE950619804E}"/>
              </a:ext>
            </a:extLst>
          </p:cNvPr>
          <p:cNvSpPr>
            <a:spLocks noGrp="1"/>
          </p:cNvSpPr>
          <p:nvPr>
            <p:ph type="dt" sz="half" idx="10"/>
          </p:nvPr>
        </p:nvSpPr>
        <p:spPr/>
        <p:txBody>
          <a:bodyPr/>
          <a:lstStyle/>
          <a:p>
            <a:fld id="{3AB41CFF-90C9-47B3-9DA1-F2BF8D839F7E}" type="datetime1">
              <a:rPr lang="en-US" smtClean="0"/>
              <a:t>1/14/21</a:t>
            </a:fld>
            <a:endParaRPr lang="en-US"/>
          </a:p>
        </p:txBody>
      </p:sp>
      <p:sp>
        <p:nvSpPr>
          <p:cNvPr id="4" name="Footer Placeholder 3">
            <a:extLst>
              <a:ext uri="{FF2B5EF4-FFF2-40B4-BE49-F238E27FC236}">
                <a16:creationId xmlns:a16="http://schemas.microsoft.com/office/drawing/2014/main" xmlns=""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33002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2933BE2-665A-42DA-A3B7-835F81A3F46B}"/>
              </a:ext>
            </a:extLst>
          </p:cNvPr>
          <p:cNvSpPr>
            <a:spLocks noGrp="1"/>
          </p:cNvSpPr>
          <p:nvPr>
            <p:ph type="dt" sz="half" idx="10"/>
          </p:nvPr>
        </p:nvSpPr>
        <p:spPr/>
        <p:txBody>
          <a:bodyPr/>
          <a:lstStyle/>
          <a:p>
            <a:fld id="{F06048FA-06AB-4884-A69B-986B96E68A24}" type="datetime1">
              <a:rPr lang="en-US" smtClean="0"/>
              <a:t>1/14/21</a:t>
            </a:fld>
            <a:endParaRPr lang="en-US"/>
          </a:p>
        </p:txBody>
      </p:sp>
      <p:sp>
        <p:nvSpPr>
          <p:cNvPr id="3" name="Footer Placeholder 2">
            <a:extLst>
              <a:ext uri="{FF2B5EF4-FFF2-40B4-BE49-F238E27FC236}">
                <a16:creationId xmlns:a16="http://schemas.microsoft.com/office/drawing/2014/main" xmlns=""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24306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113850F-5C87-4F08-9658-EAF049B60EB0}"/>
              </a:ext>
            </a:extLst>
          </p:cNvPr>
          <p:cNvSpPr>
            <a:spLocks noGrp="1"/>
          </p:cNvSpPr>
          <p:nvPr>
            <p:ph type="dt" sz="half" idx="10"/>
          </p:nvPr>
        </p:nvSpPr>
        <p:spPr/>
        <p:txBody>
          <a:bodyPr/>
          <a:lstStyle/>
          <a:p>
            <a:fld id="{50DB7ABA-0172-4F9C-889D-567164F66BCD}" type="datetime1">
              <a:rPr lang="en-US" smtClean="0"/>
              <a:t>1/14/21</a:t>
            </a:fld>
            <a:endParaRPr lang="en-US"/>
          </a:p>
        </p:txBody>
      </p:sp>
      <p:sp>
        <p:nvSpPr>
          <p:cNvPr id="6" name="Footer Placeholder 5">
            <a:extLst>
              <a:ext uri="{FF2B5EF4-FFF2-40B4-BE49-F238E27FC236}">
                <a16:creationId xmlns:a16="http://schemas.microsoft.com/office/drawing/2014/main" xmlns=""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10499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605AD5B-0DEA-4C6F-94D2-FAA99F2E5DA9}"/>
              </a:ext>
            </a:extLst>
          </p:cNvPr>
          <p:cNvSpPr>
            <a:spLocks noGrp="1"/>
          </p:cNvSpPr>
          <p:nvPr>
            <p:ph type="dt" sz="half" idx="10"/>
          </p:nvPr>
        </p:nvSpPr>
        <p:spPr/>
        <p:txBody>
          <a:bodyPr/>
          <a:lstStyle/>
          <a:p>
            <a:fld id="{78AC6A5B-8AE7-4A41-B5A7-9ADC6686DC18}" type="datetime1">
              <a:rPr lang="en-US" smtClean="0"/>
              <a:t>1/14/21</a:t>
            </a:fld>
            <a:endParaRPr lang="en-US"/>
          </a:p>
        </p:txBody>
      </p:sp>
      <p:sp>
        <p:nvSpPr>
          <p:cNvPr id="6" name="Footer Placeholder 5">
            <a:extLst>
              <a:ext uri="{FF2B5EF4-FFF2-40B4-BE49-F238E27FC236}">
                <a16:creationId xmlns:a16="http://schemas.microsoft.com/office/drawing/2014/main" xmlns=""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636444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0BABF38A-8A0D-492E-BD20-6CF4D46B50BD}"/>
              </a:ext>
              <a:ext uri="{C183D7F6-B498-43B3-948B-1728B52AA6E4}">
                <adec:decorative xmlns:adec="http://schemas.microsoft.com/office/drawing/2017/decorative" xmlns=""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xmlns=""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xmlns=""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1/14/21</a:t>
            </a:fld>
            <a:endParaRPr lang="en-US" dirty="0"/>
          </a:p>
        </p:txBody>
      </p:sp>
      <p:sp>
        <p:nvSpPr>
          <p:cNvPr id="5" name="Footer Placeholder 4">
            <a:extLst>
              <a:ext uri="{FF2B5EF4-FFF2-40B4-BE49-F238E27FC236}">
                <a16:creationId xmlns:a16="http://schemas.microsoft.com/office/drawing/2014/main" xmlns=""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xmlns=""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959020109"/>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1/14/21</a:t>
            </a:fld>
            <a:endParaRPr lang="en-US"/>
          </a:p>
        </p:txBody>
      </p:sp>
      <p:sp>
        <p:nvSpPr>
          <p:cNvPr id="5" name="Footer Placeholder 4">
            <a:extLst>
              <a:ext uri="{FF2B5EF4-FFF2-40B4-BE49-F238E27FC236}">
                <a16:creationId xmlns:a16="http://schemas.microsoft.com/office/drawing/2014/main" xmlns=""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16530212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1" r:id="rId7"/>
    <p:sldLayoutId id="2147483702" r:id="rId8"/>
    <p:sldLayoutId id="2147483703" r:id="rId9"/>
    <p:sldLayoutId id="2147483704" r:id="rId10"/>
    <p:sldLayoutId id="2147483705" r:id="rId11"/>
    <p:sldLayoutId id="2147483707"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9.sv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sv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2">
            <a:extLst>
              <a:ext uri="{FF2B5EF4-FFF2-40B4-BE49-F238E27FC236}">
                <a16:creationId xmlns:a16="http://schemas.microsoft.com/office/drawing/2014/main" xmlns="" id="{55D20674-CF0C-4687-81B6-A613F871AF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0" name="Rectangle 94">
            <a:extLst>
              <a:ext uri="{FF2B5EF4-FFF2-40B4-BE49-F238E27FC236}">
                <a16:creationId xmlns:a16="http://schemas.microsoft.com/office/drawing/2014/main" xmlns="" id="{033F8A2C-3D6E-460E-BB96-D7F308A355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a:extLst>
              <a:ext uri="{FF2B5EF4-FFF2-40B4-BE49-F238E27FC236}">
                <a16:creationId xmlns:a16="http://schemas.microsoft.com/office/drawing/2014/main" xmlns="" id="{8D7F0BD5-07EF-4397-AF4F-A81C6D0AAF90}"/>
              </a:ext>
            </a:extLst>
          </p:cNvPr>
          <p:cNvPicPr>
            <a:picLocks noChangeAspect="1"/>
          </p:cNvPicPr>
          <p:nvPr/>
        </p:nvPicPr>
        <p:blipFill rotWithShape="1">
          <a:blip r:embed="rId2">
            <a:alphaModFix/>
          </a:blip>
          <a:srcRect t="21875" r="-1" b="21872"/>
          <a:stretch/>
        </p:blipFill>
        <p:spPr>
          <a:xfrm>
            <a:off x="-4614" y="1376"/>
            <a:ext cx="12188952" cy="6856624"/>
          </a:xfrm>
          <a:prstGeom prst="rect">
            <a:avLst/>
          </a:prstGeom>
        </p:spPr>
      </p:pic>
      <p:sp>
        <p:nvSpPr>
          <p:cNvPr id="101" name="Rectangle 96">
            <a:extLst>
              <a:ext uri="{FF2B5EF4-FFF2-40B4-BE49-F238E27FC236}">
                <a16:creationId xmlns:a16="http://schemas.microsoft.com/office/drawing/2014/main" xmlns="" id="{8D2A0DB3-EF43-4032-9B27-954E12CCB6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3124200"/>
            <a:ext cx="12188952" cy="3732362"/>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DB4972F-F254-45DC-9EAF-A39D15FDD347}"/>
              </a:ext>
            </a:extLst>
          </p:cNvPr>
          <p:cNvSpPr>
            <a:spLocks noGrp="1"/>
          </p:cNvSpPr>
          <p:nvPr>
            <p:ph type="ctrTitle"/>
          </p:nvPr>
        </p:nvSpPr>
        <p:spPr>
          <a:xfrm>
            <a:off x="869275" y="978528"/>
            <a:ext cx="10190071" cy="1299290"/>
          </a:xfrm>
        </p:spPr>
        <p:txBody>
          <a:bodyPr vert="horz" lIns="91440" tIns="45720" rIns="91440" bIns="45720" rtlCol="0" anchor="b">
            <a:noAutofit/>
          </a:bodyPr>
          <a:lstStyle/>
          <a:p>
            <a:pPr>
              <a:lnSpc>
                <a:spcPct val="90000"/>
              </a:lnSpc>
            </a:pPr>
            <a:r>
              <a:rPr lang="en-US" sz="4000" i="0" dirty="0">
                <a:solidFill>
                  <a:srgbClr val="FFFFFF"/>
                </a:solidFill>
              </a:rPr>
              <a:t>MINOR PROJECT :</a:t>
            </a:r>
            <a:br>
              <a:rPr lang="en-US" sz="4000" i="0" dirty="0">
                <a:solidFill>
                  <a:srgbClr val="FFFFFF"/>
                </a:solidFill>
              </a:rPr>
            </a:br>
            <a:r>
              <a:rPr lang="en-US" sz="4000" i="0" dirty="0">
                <a:solidFill>
                  <a:srgbClr val="FFFFFF"/>
                </a:solidFill>
              </a:rPr>
              <a:t>MOVING AVERAGES AND STOCK TRADING</a:t>
            </a:r>
          </a:p>
        </p:txBody>
      </p:sp>
      <p:sp>
        <p:nvSpPr>
          <p:cNvPr id="3" name="Subtitle 2">
            <a:extLst>
              <a:ext uri="{FF2B5EF4-FFF2-40B4-BE49-F238E27FC236}">
                <a16:creationId xmlns:a16="http://schemas.microsoft.com/office/drawing/2014/main" xmlns="" id="{30041ED7-CA3C-4A9D-B57D-B71E25A8C6BA}"/>
              </a:ext>
            </a:extLst>
          </p:cNvPr>
          <p:cNvSpPr>
            <a:spLocks noGrp="1"/>
          </p:cNvSpPr>
          <p:nvPr>
            <p:ph type="subTitle" idx="1"/>
          </p:nvPr>
        </p:nvSpPr>
        <p:spPr>
          <a:xfrm>
            <a:off x="1199198" y="2730725"/>
            <a:ext cx="9781327" cy="3872498"/>
          </a:xfrm>
        </p:spPr>
        <p:txBody>
          <a:bodyPr vert="horz" lIns="91440" tIns="45720" rIns="91440" bIns="45720" rtlCol="0" anchor="t">
            <a:normAutofit lnSpcReduction="10000"/>
          </a:bodyPr>
          <a:lstStyle/>
          <a:p>
            <a:pPr>
              <a:lnSpc>
                <a:spcPct val="100000"/>
              </a:lnSpc>
            </a:pPr>
            <a:r>
              <a:rPr lang="en-US" sz="2400" b="1" dirty="0">
                <a:solidFill>
                  <a:srgbClr val="FFFFFF"/>
                </a:solidFill>
              </a:rPr>
              <a:t>Group id: CSEIP18</a:t>
            </a:r>
          </a:p>
          <a:p>
            <a:pPr>
              <a:lnSpc>
                <a:spcPct val="100000"/>
              </a:lnSpc>
            </a:pPr>
            <a:endParaRPr lang="en-US" sz="2400" b="1" dirty="0">
              <a:solidFill>
                <a:srgbClr val="FFFFFF"/>
              </a:solidFill>
            </a:endParaRPr>
          </a:p>
          <a:p>
            <a:pPr>
              <a:lnSpc>
                <a:spcPct val="100000"/>
              </a:lnSpc>
            </a:pPr>
            <a:r>
              <a:rPr lang="en-US" sz="2400" b="1" dirty="0">
                <a:solidFill>
                  <a:srgbClr val="FFFFFF"/>
                </a:solidFill>
              </a:rPr>
              <a:t>Project Supervisors: Mr. Ashish Sharma (Guide)</a:t>
            </a:r>
          </a:p>
          <a:p>
            <a:pPr>
              <a:lnSpc>
                <a:spcPct val="100000"/>
              </a:lnSpc>
            </a:pPr>
            <a:r>
              <a:rPr lang="en-US" sz="2400" b="1" dirty="0">
                <a:solidFill>
                  <a:srgbClr val="FFFFFF"/>
                </a:solidFill>
              </a:rPr>
              <a:t> Dr. Sandeep Tayal (Co-Guide)</a:t>
            </a:r>
          </a:p>
          <a:p>
            <a:pPr>
              <a:lnSpc>
                <a:spcPct val="100000"/>
              </a:lnSpc>
            </a:pPr>
            <a:endParaRPr lang="en-US" sz="2400" b="1" dirty="0">
              <a:solidFill>
                <a:srgbClr val="FFFFFF"/>
              </a:solidFill>
            </a:endParaRPr>
          </a:p>
          <a:p>
            <a:pPr>
              <a:lnSpc>
                <a:spcPct val="100000"/>
              </a:lnSpc>
            </a:pPr>
            <a:r>
              <a:rPr lang="en-US" sz="2400" b="1" dirty="0">
                <a:solidFill>
                  <a:srgbClr val="FFFFFF"/>
                </a:solidFill>
              </a:rPr>
              <a:t>Team Members: </a:t>
            </a:r>
          </a:p>
          <a:p>
            <a:pPr>
              <a:lnSpc>
                <a:spcPct val="100000"/>
              </a:lnSpc>
              <a:spcBef>
                <a:spcPts val="0"/>
              </a:spcBef>
            </a:pPr>
            <a:r>
              <a:rPr lang="en-US" sz="2400" b="1" dirty="0">
                <a:solidFill>
                  <a:srgbClr val="FFFFFF"/>
                </a:solidFill>
              </a:rPr>
              <a:t>Nikki Goel(36114802717), </a:t>
            </a:r>
          </a:p>
          <a:p>
            <a:pPr>
              <a:lnSpc>
                <a:spcPct val="100000"/>
              </a:lnSpc>
              <a:spcBef>
                <a:spcPts val="0"/>
              </a:spcBef>
            </a:pPr>
            <a:r>
              <a:rPr lang="en-US" sz="2400" b="1" dirty="0" err="1">
                <a:solidFill>
                  <a:srgbClr val="FFFFFF"/>
                </a:solidFill>
              </a:rPr>
              <a:t>Ritwik</a:t>
            </a:r>
            <a:r>
              <a:rPr lang="en-US" sz="2400" b="1" dirty="0">
                <a:solidFill>
                  <a:srgbClr val="FFFFFF"/>
                </a:solidFill>
              </a:rPr>
              <a:t> </a:t>
            </a:r>
            <a:r>
              <a:rPr lang="en-US" sz="2400" b="1" dirty="0" err="1">
                <a:solidFill>
                  <a:srgbClr val="FFFFFF"/>
                </a:solidFill>
              </a:rPr>
              <a:t>Budhiraja</a:t>
            </a:r>
            <a:r>
              <a:rPr lang="en-US" sz="2400" b="1" dirty="0">
                <a:solidFill>
                  <a:srgbClr val="FFFFFF"/>
                </a:solidFill>
              </a:rPr>
              <a:t>(36514802717), </a:t>
            </a:r>
          </a:p>
          <a:p>
            <a:pPr>
              <a:lnSpc>
                <a:spcPct val="100000"/>
              </a:lnSpc>
              <a:spcBef>
                <a:spcPts val="0"/>
              </a:spcBef>
            </a:pPr>
            <a:r>
              <a:rPr lang="en-US" sz="2400" b="1" dirty="0">
                <a:solidFill>
                  <a:srgbClr val="FFFFFF"/>
                </a:solidFill>
              </a:rPr>
              <a:t>Parul Bhardwaj(36214802717)</a:t>
            </a:r>
          </a:p>
          <a:p>
            <a:pPr>
              <a:lnSpc>
                <a:spcPct val="100000"/>
              </a:lnSpc>
            </a:pPr>
            <a:endParaRPr lang="en-US" sz="600" dirty="0">
              <a:solidFill>
                <a:srgbClr val="FFFFFF"/>
              </a:solidFill>
            </a:endParaRPr>
          </a:p>
          <a:p>
            <a:pPr indent="-228600">
              <a:lnSpc>
                <a:spcPct val="100000"/>
              </a:lnSpc>
              <a:buFont typeface="Arial" panose="020B0604020202020204" pitchFamily="34" charset="0"/>
              <a:buChar char="•"/>
            </a:pPr>
            <a:endParaRPr lang="en-US" sz="600" dirty="0">
              <a:solidFill>
                <a:srgbClr val="FFFFFF"/>
              </a:solidFill>
            </a:endParaRPr>
          </a:p>
        </p:txBody>
      </p:sp>
    </p:spTree>
    <p:extLst>
      <p:ext uri="{BB962C8B-B14F-4D97-AF65-F5344CB8AC3E}">
        <p14:creationId xmlns:p14="http://schemas.microsoft.com/office/powerpoint/2010/main" val="92947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xmlns="" id="{DE61FBD7-E37C-4B38-BE44-A6D4978D74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8">
            <a:extLst>
              <a:ext uri="{FF2B5EF4-FFF2-40B4-BE49-F238E27FC236}">
                <a16:creationId xmlns:a16="http://schemas.microsoft.com/office/drawing/2014/main" xmlns="" id="{34F8020C-60BB-4357-8207-13221A99AE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9" name="Rectangle 10">
            <a:extLst>
              <a:ext uri="{FF2B5EF4-FFF2-40B4-BE49-F238E27FC236}">
                <a16:creationId xmlns:a16="http://schemas.microsoft.com/office/drawing/2014/main" xmlns="" id="{392BFCFE-FD78-4EDF-BEFE-CC444DC5F3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 name="Picture 1">
            <a:extLst>
              <a:ext uri="{FF2B5EF4-FFF2-40B4-BE49-F238E27FC236}">
                <a16:creationId xmlns:a16="http://schemas.microsoft.com/office/drawing/2014/main" xmlns="" id="{44124788-6C80-46A1-B9FE-3AA8C850671C}"/>
              </a:ext>
            </a:extLst>
          </p:cNvPr>
          <p:cNvPicPr>
            <a:picLocks noChangeAspect="1"/>
          </p:cNvPicPr>
          <p:nvPr/>
        </p:nvPicPr>
        <p:blipFill rotWithShape="1">
          <a:blip r:embed="rId2"/>
          <a:srcRect r="2176" b="1"/>
          <a:stretch/>
        </p:blipFill>
        <p:spPr>
          <a:xfrm>
            <a:off x="-6250" y="-17494"/>
            <a:ext cx="12198250" cy="6265894"/>
          </a:xfrm>
          <a:prstGeom prst="rect">
            <a:avLst/>
          </a:prstGeom>
        </p:spPr>
      </p:pic>
      <p:sp>
        <p:nvSpPr>
          <p:cNvPr id="20" name="Rectangle 12">
            <a:extLst>
              <a:ext uri="{FF2B5EF4-FFF2-40B4-BE49-F238E27FC236}">
                <a16:creationId xmlns:a16="http://schemas.microsoft.com/office/drawing/2014/main" xmlns="" id="{3AE72DA6-F609-4537-9EE4-D12F65EC70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0" y="6237978"/>
            <a:ext cx="12198250" cy="62953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14">
            <a:extLst>
              <a:ext uri="{FF2B5EF4-FFF2-40B4-BE49-F238E27FC236}">
                <a16:creationId xmlns:a16="http://schemas.microsoft.com/office/drawing/2014/main" xmlns="" id="{740FA05C-C0FC-4528-883E-4E75E4581C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6237978"/>
            <a:ext cx="12192000" cy="637516"/>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296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A9359735-F09C-4E8F-B92D-92062290AD6D}"/>
              </a:ext>
            </a:extLst>
          </p:cNvPr>
          <p:cNvPicPr>
            <a:picLocks noChangeAspect="1"/>
          </p:cNvPicPr>
          <p:nvPr/>
        </p:nvPicPr>
        <p:blipFill>
          <a:blip r:embed="rId2"/>
          <a:stretch>
            <a:fillRect/>
          </a:stretch>
        </p:blipFill>
        <p:spPr>
          <a:xfrm>
            <a:off x="1278467" y="301857"/>
            <a:ext cx="9474200" cy="6362313"/>
          </a:xfrm>
          <a:prstGeom prst="rect">
            <a:avLst/>
          </a:prstGeom>
        </p:spPr>
      </p:pic>
    </p:spTree>
    <p:extLst>
      <p:ext uri="{BB962C8B-B14F-4D97-AF65-F5344CB8AC3E}">
        <p14:creationId xmlns:p14="http://schemas.microsoft.com/office/powerpoint/2010/main" val="3199833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651CFA9-6065-4243-AC48-858E35978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xmlns="" id="{1DA57B7B-30D9-4515-9542-FFA699A3C8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xmlns="" id="{44C0E041-A5DD-4F0A-9771-E53DFA9F3368}"/>
              </a:ext>
            </a:extLst>
          </p:cNvPr>
          <p:cNvSpPr>
            <a:spLocks noGrp="1"/>
          </p:cNvSpPr>
          <p:nvPr>
            <p:ph type="title"/>
          </p:nvPr>
        </p:nvSpPr>
        <p:spPr>
          <a:xfrm>
            <a:off x="5575556" y="-231152"/>
            <a:ext cx="6172199" cy="1664573"/>
          </a:xfrm>
        </p:spPr>
        <p:txBody>
          <a:bodyPr>
            <a:normAutofit/>
          </a:bodyPr>
          <a:lstStyle/>
          <a:p>
            <a:r>
              <a:rPr lang="en-IN">
                <a:solidFill>
                  <a:schemeClr val="tx2"/>
                </a:solidFill>
              </a:rPr>
              <a:t>The Algorithm</a:t>
            </a:r>
            <a:endParaRPr lang="en-IN" dirty="0">
              <a:solidFill>
                <a:schemeClr val="tx2"/>
              </a:solidFill>
            </a:endParaRPr>
          </a:p>
        </p:txBody>
      </p:sp>
      <p:sp>
        <p:nvSpPr>
          <p:cNvPr id="12" name="Rectangle 11">
            <a:extLst>
              <a:ext uri="{FF2B5EF4-FFF2-40B4-BE49-F238E27FC236}">
                <a16:creationId xmlns:a16="http://schemas.microsoft.com/office/drawing/2014/main" xmlns="" id="{A5C3B756-88D3-4576-A217-6995584AB9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AEBF5392-ED6D-419D-A1F8-29650B91DF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4740D872-F9E7-482A-AF37-38A6497BB250}"/>
              </a:ext>
            </a:extLst>
          </p:cNvPr>
          <p:cNvSpPr>
            <a:spLocks noGrp="1"/>
          </p:cNvSpPr>
          <p:nvPr>
            <p:ph idx="1"/>
          </p:nvPr>
        </p:nvSpPr>
        <p:spPr>
          <a:xfrm>
            <a:off x="5355771" y="1202268"/>
            <a:ext cx="6391984" cy="5503332"/>
          </a:xfrm>
        </p:spPr>
        <p:txBody>
          <a:bodyPr>
            <a:normAutofit/>
          </a:bodyPr>
          <a:lstStyle/>
          <a:p>
            <a:pPr>
              <a:lnSpc>
                <a:spcPct val="100000"/>
              </a:lnSpc>
            </a:pPr>
            <a:r>
              <a:rPr lang="en-US" sz="1800" dirty="0">
                <a:solidFill>
                  <a:schemeClr val="tx2"/>
                </a:solidFill>
                <a:effectLst/>
                <a:latin typeface="Arial" panose="020B0604020202020204" pitchFamily="34" charset="0"/>
                <a:ea typeface="Times New Roman" panose="02020603050405020304" pitchFamily="18" charset="0"/>
              </a:rPr>
              <a:t>We chose reliance and found the optimum values for stop loss (a value used to reduce the amount of loss, if any incurred.) and buffer (a value used to prevent losses because of the volatility of the market). </a:t>
            </a:r>
          </a:p>
          <a:p>
            <a:pPr>
              <a:lnSpc>
                <a:spcPct val="100000"/>
              </a:lnSpc>
            </a:pPr>
            <a:r>
              <a:rPr lang="en-US" sz="1800" dirty="0">
                <a:solidFill>
                  <a:schemeClr val="tx2"/>
                </a:solidFill>
                <a:effectLst/>
                <a:latin typeface="Arial" panose="020B0604020202020204" pitchFamily="34" charset="0"/>
                <a:ea typeface="Times New Roman" panose="02020603050405020304" pitchFamily="18" charset="0"/>
              </a:rPr>
              <a:t>The driver algo along with the optimum values of stop loss and buffer was then made to iterate through this </a:t>
            </a:r>
            <a:r>
              <a:rPr lang="en-US" sz="1800" dirty="0" err="1">
                <a:solidFill>
                  <a:schemeClr val="tx2"/>
                </a:solidFill>
                <a:effectLst/>
                <a:latin typeface="Arial" panose="020B0604020202020204" pitchFamily="34" charset="0"/>
                <a:ea typeface="Times New Roman" panose="02020603050405020304" pitchFamily="18" charset="0"/>
              </a:rPr>
              <a:t>dataframe</a:t>
            </a:r>
            <a:r>
              <a:rPr lang="en-US" sz="1800" dirty="0">
                <a:solidFill>
                  <a:schemeClr val="tx2"/>
                </a:solidFill>
                <a:effectLst/>
                <a:latin typeface="Arial" panose="020B0604020202020204" pitchFamily="34" charset="0"/>
                <a:ea typeface="Times New Roman" panose="02020603050405020304" pitchFamily="18" charset="0"/>
              </a:rPr>
              <a:t> and all the decisions were made on this </a:t>
            </a:r>
            <a:r>
              <a:rPr lang="en-US" sz="1800" dirty="0" err="1">
                <a:solidFill>
                  <a:schemeClr val="tx2"/>
                </a:solidFill>
                <a:effectLst/>
                <a:latin typeface="Arial" panose="020B0604020202020204" pitchFamily="34" charset="0"/>
                <a:ea typeface="Times New Roman" panose="02020603050405020304" pitchFamily="18" charset="0"/>
              </a:rPr>
              <a:t>dataframe</a:t>
            </a:r>
            <a:r>
              <a:rPr lang="en-US" sz="1800" dirty="0">
                <a:solidFill>
                  <a:schemeClr val="tx2"/>
                </a:solidFill>
                <a:effectLst/>
                <a:latin typeface="Arial" panose="020B0604020202020204" pitchFamily="34" charset="0"/>
                <a:ea typeface="Times New Roman" panose="02020603050405020304" pitchFamily="18" charset="0"/>
              </a:rPr>
              <a:t> only. </a:t>
            </a:r>
          </a:p>
          <a:p>
            <a:pPr>
              <a:lnSpc>
                <a:spcPct val="100000"/>
              </a:lnSpc>
            </a:pPr>
            <a:r>
              <a:rPr lang="en-US" sz="1800" dirty="0">
                <a:solidFill>
                  <a:schemeClr val="tx2"/>
                </a:solidFill>
                <a:effectLst/>
                <a:latin typeface="Arial" panose="020B0604020202020204" pitchFamily="34" charset="0"/>
                <a:ea typeface="Times New Roman" panose="02020603050405020304" pitchFamily="18" charset="0"/>
              </a:rPr>
              <a:t>Moving averages of time period </a:t>
            </a:r>
            <a:r>
              <a:rPr lang="en-US" sz="1800" dirty="0">
                <a:solidFill>
                  <a:schemeClr val="tx2"/>
                </a:solidFill>
                <a:latin typeface="Arial" panose="020B0604020202020204" pitchFamily="34" charset="0"/>
                <a:ea typeface="Times New Roman" panose="02020603050405020304" pitchFamily="18" charset="0"/>
              </a:rPr>
              <a:t>9</a:t>
            </a:r>
            <a:r>
              <a:rPr lang="en-US" sz="1800" dirty="0">
                <a:solidFill>
                  <a:schemeClr val="tx2"/>
                </a:solidFill>
                <a:effectLst/>
                <a:latin typeface="Arial" panose="020B0604020202020204" pitchFamily="34" charset="0"/>
                <a:ea typeface="Times New Roman" panose="02020603050405020304" pitchFamily="18" charset="0"/>
              </a:rPr>
              <a:t> minutes and 21 minutes were used. </a:t>
            </a:r>
          </a:p>
          <a:p>
            <a:pPr>
              <a:lnSpc>
                <a:spcPct val="100000"/>
              </a:lnSpc>
            </a:pPr>
            <a:r>
              <a:rPr lang="en-US" sz="1800" dirty="0">
                <a:solidFill>
                  <a:schemeClr val="tx2"/>
                </a:solidFill>
                <a:effectLst/>
                <a:latin typeface="Arial" panose="020B0604020202020204" pitchFamily="34" charset="0"/>
                <a:ea typeface="Times New Roman" panose="02020603050405020304" pitchFamily="18" charset="0"/>
              </a:rPr>
              <a:t>First, on encountering a ‘Crossover’ of these two moving averages, it was checked whether the value of </a:t>
            </a:r>
            <a:r>
              <a:rPr lang="en-US" sz="1800" dirty="0" smtClean="0">
                <a:solidFill>
                  <a:schemeClr val="tx2"/>
                </a:solidFill>
                <a:effectLst/>
                <a:latin typeface="Arial" panose="020B0604020202020204" pitchFamily="34" charset="0"/>
                <a:ea typeface="Times New Roman" panose="02020603050405020304" pitchFamily="18" charset="0"/>
              </a:rPr>
              <a:t>ma9 </a:t>
            </a:r>
            <a:r>
              <a:rPr lang="en-US" sz="1800" dirty="0">
                <a:solidFill>
                  <a:schemeClr val="tx2"/>
                </a:solidFill>
                <a:effectLst/>
                <a:latin typeface="Arial" panose="020B0604020202020204" pitchFamily="34" charset="0"/>
                <a:ea typeface="Times New Roman" panose="02020603050405020304" pitchFamily="18" charset="0"/>
              </a:rPr>
              <a:t>was increasing than </a:t>
            </a:r>
            <a:r>
              <a:rPr lang="en-US" sz="1800" dirty="0" smtClean="0">
                <a:solidFill>
                  <a:schemeClr val="tx2"/>
                </a:solidFill>
                <a:effectLst/>
                <a:latin typeface="Arial" panose="020B0604020202020204" pitchFamily="34" charset="0"/>
                <a:ea typeface="Times New Roman" panose="02020603050405020304" pitchFamily="18" charset="0"/>
              </a:rPr>
              <a:t>ma21 </a:t>
            </a:r>
            <a:r>
              <a:rPr lang="en-US" sz="1800" dirty="0">
                <a:solidFill>
                  <a:schemeClr val="tx2"/>
                </a:solidFill>
                <a:effectLst/>
                <a:latin typeface="Arial" panose="020B0604020202020204" pitchFamily="34" charset="0"/>
                <a:ea typeface="Times New Roman" panose="02020603050405020304" pitchFamily="18" charset="0"/>
              </a:rPr>
              <a:t>after intersection and </a:t>
            </a:r>
            <a:r>
              <a:rPr lang="en-US" sz="1800" dirty="0" err="1">
                <a:solidFill>
                  <a:schemeClr val="tx2"/>
                </a:solidFill>
                <a:effectLst/>
                <a:latin typeface="Arial" panose="020B0604020202020204" pitchFamily="34" charset="0"/>
                <a:ea typeface="Times New Roman" panose="02020603050405020304" pitchFamily="18" charset="0"/>
              </a:rPr>
              <a:t>quantity_stock</a:t>
            </a:r>
            <a:r>
              <a:rPr lang="en-US" sz="1800" dirty="0">
                <a:solidFill>
                  <a:schemeClr val="tx2"/>
                </a:solidFill>
                <a:effectLst/>
                <a:latin typeface="Arial" panose="020B0604020202020204" pitchFamily="34" charset="0"/>
                <a:ea typeface="Times New Roman" panose="02020603050405020304" pitchFamily="18" charset="0"/>
              </a:rPr>
              <a:t> !=1 or the value of </a:t>
            </a:r>
            <a:r>
              <a:rPr lang="en-US" sz="1800" dirty="0" smtClean="0">
                <a:solidFill>
                  <a:schemeClr val="tx2"/>
                </a:solidFill>
                <a:effectLst/>
                <a:latin typeface="Arial" panose="020B0604020202020204" pitchFamily="34" charset="0"/>
                <a:ea typeface="Times New Roman" panose="02020603050405020304" pitchFamily="18" charset="0"/>
              </a:rPr>
              <a:t>ma9 </a:t>
            </a:r>
            <a:r>
              <a:rPr lang="en-US" sz="1800" dirty="0">
                <a:solidFill>
                  <a:schemeClr val="tx2"/>
                </a:solidFill>
                <a:effectLst/>
                <a:latin typeface="Arial" panose="020B0604020202020204" pitchFamily="34" charset="0"/>
                <a:ea typeface="Times New Roman" panose="02020603050405020304" pitchFamily="18" charset="0"/>
              </a:rPr>
              <a:t>was decreasing than </a:t>
            </a:r>
            <a:r>
              <a:rPr lang="en-US" sz="1800" dirty="0" smtClean="0">
                <a:solidFill>
                  <a:schemeClr val="tx2"/>
                </a:solidFill>
                <a:effectLst/>
                <a:latin typeface="Arial" panose="020B0604020202020204" pitchFamily="34" charset="0"/>
                <a:ea typeface="Times New Roman" panose="02020603050405020304" pitchFamily="18" charset="0"/>
              </a:rPr>
              <a:t>ma21 </a:t>
            </a:r>
            <a:r>
              <a:rPr lang="en-US" sz="1800" dirty="0">
                <a:solidFill>
                  <a:schemeClr val="tx2"/>
                </a:solidFill>
                <a:effectLst/>
                <a:latin typeface="Arial" panose="020B0604020202020204" pitchFamily="34" charset="0"/>
                <a:ea typeface="Times New Roman" panose="02020603050405020304" pitchFamily="18" charset="0"/>
              </a:rPr>
              <a:t>after intersection and </a:t>
            </a:r>
            <a:r>
              <a:rPr lang="en-US" sz="1800" dirty="0" err="1">
                <a:solidFill>
                  <a:schemeClr val="tx2"/>
                </a:solidFill>
                <a:effectLst/>
                <a:latin typeface="Arial" panose="020B0604020202020204" pitchFamily="34" charset="0"/>
                <a:ea typeface="Times New Roman" panose="02020603050405020304" pitchFamily="18" charset="0"/>
              </a:rPr>
              <a:t>quantity_stock</a:t>
            </a:r>
            <a:r>
              <a:rPr lang="en-US" sz="1800" dirty="0">
                <a:solidFill>
                  <a:schemeClr val="tx2"/>
                </a:solidFill>
                <a:effectLst/>
                <a:latin typeface="Arial" panose="020B0604020202020204" pitchFamily="34" charset="0"/>
                <a:ea typeface="Times New Roman" panose="02020603050405020304" pitchFamily="18" charset="0"/>
              </a:rPr>
              <a:t> !=-1. </a:t>
            </a:r>
          </a:p>
          <a:p>
            <a:pPr>
              <a:lnSpc>
                <a:spcPct val="100000"/>
              </a:lnSpc>
            </a:pPr>
            <a:r>
              <a:rPr lang="en-US" sz="1800" dirty="0">
                <a:solidFill>
                  <a:schemeClr val="tx2"/>
                </a:solidFill>
                <a:effectLst/>
                <a:latin typeface="Arial" panose="020B0604020202020204" pitchFamily="34" charset="0"/>
                <a:ea typeface="Times New Roman" panose="02020603050405020304" pitchFamily="18" charset="0"/>
              </a:rPr>
              <a:t>If yes, it was followed by checking whether the area between </a:t>
            </a:r>
            <a:r>
              <a:rPr lang="en-US" sz="1800" dirty="0" smtClean="0">
                <a:solidFill>
                  <a:schemeClr val="tx2"/>
                </a:solidFill>
                <a:effectLst/>
                <a:latin typeface="Arial" panose="020B0604020202020204" pitchFamily="34" charset="0"/>
                <a:ea typeface="Times New Roman" panose="02020603050405020304" pitchFamily="18" charset="0"/>
              </a:rPr>
              <a:t>ma9 </a:t>
            </a:r>
            <a:r>
              <a:rPr lang="en-US" sz="1800" dirty="0">
                <a:solidFill>
                  <a:schemeClr val="tx2"/>
                </a:solidFill>
                <a:effectLst/>
                <a:latin typeface="Arial" panose="020B0604020202020204" pitchFamily="34" charset="0"/>
                <a:ea typeface="Times New Roman" panose="02020603050405020304" pitchFamily="18" charset="0"/>
              </a:rPr>
              <a:t>and </a:t>
            </a:r>
            <a:r>
              <a:rPr lang="en-US" sz="1800" dirty="0" smtClean="0">
                <a:solidFill>
                  <a:schemeClr val="tx2"/>
                </a:solidFill>
                <a:effectLst/>
                <a:latin typeface="Arial" panose="020B0604020202020204" pitchFamily="34" charset="0"/>
                <a:ea typeface="Times New Roman" panose="02020603050405020304" pitchFamily="18" charset="0"/>
              </a:rPr>
              <a:t>ma21 </a:t>
            </a:r>
            <a:r>
              <a:rPr lang="en-US" sz="1800" dirty="0">
                <a:solidFill>
                  <a:schemeClr val="tx2"/>
                </a:solidFill>
                <a:effectLst/>
                <a:latin typeface="Arial" panose="020B0604020202020204" pitchFamily="34" charset="0"/>
                <a:ea typeface="Times New Roman" panose="02020603050405020304" pitchFamily="18" charset="0"/>
              </a:rPr>
              <a:t>&gt;  decided buffer value. </a:t>
            </a:r>
          </a:p>
          <a:p>
            <a:pPr>
              <a:lnSpc>
                <a:spcPct val="100000"/>
              </a:lnSpc>
            </a:pPr>
            <a:r>
              <a:rPr lang="en-US" sz="1800" dirty="0">
                <a:solidFill>
                  <a:schemeClr val="tx2"/>
                </a:solidFill>
                <a:effectLst/>
                <a:latin typeface="Arial" panose="020B0604020202020204" pitchFamily="34" charset="0"/>
                <a:ea typeface="Times New Roman" panose="02020603050405020304" pitchFamily="18" charset="0"/>
              </a:rPr>
              <a:t>On the basis of this, the decision to ‘buy’ or ‘sell’ was made</a:t>
            </a:r>
            <a:endParaRPr lang="en-IN" sz="1800" dirty="0">
              <a:solidFill>
                <a:schemeClr val="tx2"/>
              </a:solidFill>
            </a:endParaRPr>
          </a:p>
        </p:txBody>
      </p:sp>
    </p:spTree>
    <p:extLst>
      <p:ext uri="{BB962C8B-B14F-4D97-AF65-F5344CB8AC3E}">
        <p14:creationId xmlns:p14="http://schemas.microsoft.com/office/powerpoint/2010/main" val="497801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10E06F9-9F12-4D1B-92C0-4B30818D09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xmlns="" id="{8F5EFE88-F6A7-4B53-AF99-227DFC56A03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xmlns="" id="{09601213-EDD1-4CBE-B164-58B30AA4BCBA}"/>
              </a:ext>
            </a:extLst>
          </p:cNvPr>
          <p:cNvSpPr>
            <a:spLocks noGrp="1"/>
          </p:cNvSpPr>
          <p:nvPr>
            <p:ph type="ctrTitle"/>
          </p:nvPr>
        </p:nvSpPr>
        <p:spPr>
          <a:xfrm>
            <a:off x="838200" y="744909"/>
            <a:ext cx="4785546" cy="3155419"/>
          </a:xfrm>
        </p:spPr>
        <p:txBody>
          <a:bodyPr anchor="b">
            <a:normAutofit/>
          </a:bodyPr>
          <a:lstStyle/>
          <a:p>
            <a:r>
              <a:rPr lang="en-IN" dirty="0">
                <a:solidFill>
                  <a:schemeClr val="tx2"/>
                </a:solidFill>
              </a:rPr>
              <a:t>Flowchart of the model</a:t>
            </a:r>
          </a:p>
        </p:txBody>
      </p:sp>
      <p:sp>
        <p:nvSpPr>
          <p:cNvPr id="3" name="Subtitle 2">
            <a:extLst>
              <a:ext uri="{FF2B5EF4-FFF2-40B4-BE49-F238E27FC236}">
                <a16:creationId xmlns:a16="http://schemas.microsoft.com/office/drawing/2014/main" xmlns="" id="{0A5FDDAB-E88C-43D1-9C47-1E0DBCF3BF25}"/>
              </a:ext>
            </a:extLst>
          </p:cNvPr>
          <p:cNvSpPr>
            <a:spLocks noGrp="1"/>
          </p:cNvSpPr>
          <p:nvPr>
            <p:ph type="subTitle" idx="1"/>
          </p:nvPr>
        </p:nvSpPr>
        <p:spPr>
          <a:xfrm flipH="1">
            <a:off x="5623745" y="6083370"/>
            <a:ext cx="116228" cy="45719"/>
          </a:xfrm>
        </p:spPr>
        <p:txBody>
          <a:bodyPr anchor="t">
            <a:normAutofit fontScale="25000" lnSpcReduction="20000"/>
          </a:bodyPr>
          <a:lstStyle/>
          <a:p>
            <a:pPr algn="l"/>
            <a:endParaRPr lang="en-IN" sz="2200" dirty="0">
              <a:solidFill>
                <a:schemeClr val="tx2"/>
              </a:solidFill>
            </a:endParaRPr>
          </a:p>
        </p:txBody>
      </p:sp>
      <p:sp>
        <p:nvSpPr>
          <p:cNvPr id="13" name="Rectangle 12">
            <a:extLst>
              <a:ext uri="{FF2B5EF4-FFF2-40B4-BE49-F238E27FC236}">
                <a16:creationId xmlns:a16="http://schemas.microsoft.com/office/drawing/2014/main" xmlns="" id="{BF9AF5CF-AE21-453A-8D3F-6D9FC64A18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8283" y="0"/>
            <a:ext cx="6193717"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xmlns="" id="{F18A41FE-6F14-49D2-8C0F-56A351A98E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998281" y="-3"/>
            <a:ext cx="6193718" cy="6857999"/>
          </a:xfrm>
          <a:prstGeom prst="rect">
            <a:avLst/>
          </a:prstGeom>
          <a:blipFill dpi="0" rotWithShape="1">
            <a:blip r:embed="rId2">
              <a:alphaModFix amt="35000"/>
              <a:duotone>
                <a:schemeClr val="accent1">
                  <a:shade val="45000"/>
                  <a:satMod val="135000"/>
                </a:schemeClr>
                <a:prstClr val="white"/>
              </a:duotone>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xmlns="" id="{A0A13225-25F8-4401-BE55-4EED1767FA45}"/>
              </a:ext>
            </a:extLst>
          </p:cNvPr>
          <p:cNvPicPr>
            <a:picLocks noChangeAspect="1"/>
          </p:cNvPicPr>
          <p:nvPr/>
        </p:nvPicPr>
        <p:blipFill>
          <a:blip r:embed="rId3"/>
          <a:stretch>
            <a:fillRect/>
          </a:stretch>
        </p:blipFill>
        <p:spPr>
          <a:xfrm>
            <a:off x="7769198" y="567942"/>
            <a:ext cx="2743506" cy="5716862"/>
          </a:xfrm>
          <a:prstGeom prst="rect">
            <a:avLst/>
          </a:prstGeom>
        </p:spPr>
      </p:pic>
    </p:spTree>
    <p:extLst>
      <p:ext uri="{BB962C8B-B14F-4D97-AF65-F5344CB8AC3E}">
        <p14:creationId xmlns:p14="http://schemas.microsoft.com/office/powerpoint/2010/main" val="1346640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9">
            <a:extLst>
              <a:ext uri="{FF2B5EF4-FFF2-40B4-BE49-F238E27FC236}">
                <a16:creationId xmlns:a16="http://schemas.microsoft.com/office/drawing/2014/main" xmlns="" id="{8651CFA9-6065-4243-AC48-858E35978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21">
            <a:extLst>
              <a:ext uri="{FF2B5EF4-FFF2-40B4-BE49-F238E27FC236}">
                <a16:creationId xmlns:a16="http://schemas.microsoft.com/office/drawing/2014/main" xmlns="" id="{37962AE0-6A1C-4B76-9D52-10E5E6D7D3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0" name="Picture 23">
            <a:extLst>
              <a:ext uri="{FF2B5EF4-FFF2-40B4-BE49-F238E27FC236}">
                <a16:creationId xmlns:a16="http://schemas.microsoft.com/office/drawing/2014/main" xmlns="" id="{A72D06A1-BA08-4820-BBC8-B24DDB32A37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xmlns="" id="{0823C4B3-A2ED-4257-95DF-7345570A6349}"/>
              </a:ext>
            </a:extLst>
          </p:cNvPr>
          <p:cNvSpPr>
            <a:spLocks noGrp="1"/>
          </p:cNvSpPr>
          <p:nvPr>
            <p:ph type="title"/>
          </p:nvPr>
        </p:nvSpPr>
        <p:spPr>
          <a:xfrm>
            <a:off x="838201" y="559813"/>
            <a:ext cx="10348146" cy="1283471"/>
          </a:xfrm>
        </p:spPr>
        <p:txBody>
          <a:bodyPr anchor="t">
            <a:normAutofit/>
          </a:bodyPr>
          <a:lstStyle/>
          <a:p>
            <a:r>
              <a:rPr lang="en-IN" dirty="0">
                <a:solidFill>
                  <a:schemeClr val="tx2"/>
                </a:solidFill>
              </a:rPr>
              <a:t>Result and Discussion </a:t>
            </a:r>
          </a:p>
        </p:txBody>
      </p:sp>
      <p:pic>
        <p:nvPicPr>
          <p:cNvPr id="31" name="Picture 25">
            <a:extLst>
              <a:ext uri="{FF2B5EF4-FFF2-40B4-BE49-F238E27FC236}">
                <a16:creationId xmlns:a16="http://schemas.microsoft.com/office/drawing/2014/main" xmlns="" id="{1295E665-0408-4072-94B3-49BA5ACBCBD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67342"/>
          <a:stretch/>
        </p:blipFill>
        <p:spPr>
          <a:xfrm rot="10800000">
            <a:off x="-1" y="2719661"/>
            <a:ext cx="830249" cy="2548349"/>
          </a:xfrm>
          <a:prstGeom prst="rect">
            <a:avLst/>
          </a:prstGeom>
        </p:spPr>
      </p:pic>
      <p:graphicFrame>
        <p:nvGraphicFramePr>
          <p:cNvPr id="32" name="Content Placeholder 2">
            <a:extLst>
              <a:ext uri="{FF2B5EF4-FFF2-40B4-BE49-F238E27FC236}">
                <a16:creationId xmlns:a16="http://schemas.microsoft.com/office/drawing/2014/main" xmlns="" id="{B73C95ED-6E55-4E86-9F49-B3E992ADC718}"/>
              </a:ext>
            </a:extLst>
          </p:cNvPr>
          <p:cNvGraphicFramePr>
            <a:graphicFrameLocks noGrp="1"/>
          </p:cNvGraphicFramePr>
          <p:nvPr>
            <p:ph idx="1"/>
            <p:extLst>
              <p:ext uri="{D42A27DB-BD31-4B8C-83A1-F6EECF244321}">
                <p14:modId xmlns:p14="http://schemas.microsoft.com/office/powerpoint/2010/main" val="538557841"/>
              </p:ext>
            </p:extLst>
          </p:nvPr>
        </p:nvGraphicFramePr>
        <p:xfrm>
          <a:off x="1197268" y="1843284"/>
          <a:ext cx="10156531" cy="43336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10892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17850AA9-CAB2-44EF-B864-2CCA39141164}"/>
              </a:ext>
            </a:extLst>
          </p:cNvPr>
          <p:cNvPicPr>
            <a:picLocks noChangeAspect="1"/>
          </p:cNvPicPr>
          <p:nvPr/>
        </p:nvPicPr>
        <p:blipFill>
          <a:blip r:embed="rId2"/>
          <a:stretch>
            <a:fillRect/>
          </a:stretch>
        </p:blipFill>
        <p:spPr>
          <a:xfrm>
            <a:off x="159674" y="181929"/>
            <a:ext cx="7892126" cy="2425803"/>
          </a:xfrm>
          <a:prstGeom prst="rect">
            <a:avLst/>
          </a:prstGeom>
        </p:spPr>
      </p:pic>
      <p:pic>
        <p:nvPicPr>
          <p:cNvPr id="3" name="Picture 2">
            <a:extLst>
              <a:ext uri="{FF2B5EF4-FFF2-40B4-BE49-F238E27FC236}">
                <a16:creationId xmlns:a16="http://schemas.microsoft.com/office/drawing/2014/main" xmlns="" id="{19B42445-7CB5-4AE0-8538-309D638D4A58}"/>
              </a:ext>
            </a:extLst>
          </p:cNvPr>
          <p:cNvPicPr>
            <a:picLocks noChangeAspect="1"/>
          </p:cNvPicPr>
          <p:nvPr/>
        </p:nvPicPr>
        <p:blipFill>
          <a:blip r:embed="rId3"/>
          <a:stretch>
            <a:fillRect/>
          </a:stretch>
        </p:blipFill>
        <p:spPr>
          <a:xfrm>
            <a:off x="4809067" y="2988734"/>
            <a:ext cx="7254137" cy="3776133"/>
          </a:xfrm>
          <a:prstGeom prst="rect">
            <a:avLst/>
          </a:prstGeom>
        </p:spPr>
      </p:pic>
    </p:spTree>
    <p:extLst>
      <p:ext uri="{BB962C8B-B14F-4D97-AF65-F5344CB8AC3E}">
        <p14:creationId xmlns:p14="http://schemas.microsoft.com/office/powerpoint/2010/main" val="135883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923F8A-E280-4A21-9DA8-C2EBB317840F}"/>
              </a:ext>
            </a:extLst>
          </p:cNvPr>
          <p:cNvSpPr>
            <a:spLocks noGrp="1"/>
          </p:cNvSpPr>
          <p:nvPr>
            <p:ph type="title"/>
          </p:nvPr>
        </p:nvSpPr>
        <p:spPr>
          <a:xfrm>
            <a:off x="1579034" y="5217160"/>
            <a:ext cx="9033932" cy="531707"/>
          </a:xfrm>
        </p:spPr>
        <p:txBody>
          <a:bodyPr>
            <a:normAutofit/>
          </a:bodyPr>
          <a:lstStyle/>
          <a:p>
            <a:pPr algn="ctr"/>
            <a:r>
              <a:rPr lang="en-IN" sz="1400" b="0" dirty="0"/>
              <a:t>Example of transactions for one day</a:t>
            </a:r>
          </a:p>
        </p:txBody>
      </p:sp>
      <p:pic>
        <p:nvPicPr>
          <p:cNvPr id="3" name="Picture 2">
            <a:extLst>
              <a:ext uri="{FF2B5EF4-FFF2-40B4-BE49-F238E27FC236}">
                <a16:creationId xmlns:a16="http://schemas.microsoft.com/office/drawing/2014/main" xmlns="" id="{BF617331-125F-4952-8934-53C0F94CB5DE}"/>
              </a:ext>
            </a:extLst>
          </p:cNvPr>
          <p:cNvPicPr>
            <a:picLocks noChangeAspect="1"/>
          </p:cNvPicPr>
          <p:nvPr/>
        </p:nvPicPr>
        <p:blipFill>
          <a:blip r:embed="rId2"/>
          <a:stretch>
            <a:fillRect/>
          </a:stretch>
        </p:blipFill>
        <p:spPr>
          <a:xfrm>
            <a:off x="2062231" y="213677"/>
            <a:ext cx="7869169" cy="4813587"/>
          </a:xfrm>
          <a:prstGeom prst="rect">
            <a:avLst/>
          </a:prstGeom>
        </p:spPr>
      </p:pic>
    </p:spTree>
    <p:extLst>
      <p:ext uri="{BB962C8B-B14F-4D97-AF65-F5344CB8AC3E}">
        <p14:creationId xmlns:p14="http://schemas.microsoft.com/office/powerpoint/2010/main" val="685528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8651CFA9-6065-4243-AC48-858E35978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xmlns="" id="{FBC8BBE5-981E-4B0B-9654-32B5668BFF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xmlns="" id="{3B6A4C79-62F0-4DFD-A156-0F1AB7D268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0"/>
            <a:ext cx="12191999"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7F7FF257-5D01-4829-AD0B-B2D6076B34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711152E-1306-4ECF-B5FA-9C638D134CF4}"/>
              </a:ext>
            </a:extLst>
          </p:cNvPr>
          <p:cNvSpPr>
            <a:spLocks noGrp="1"/>
          </p:cNvSpPr>
          <p:nvPr>
            <p:ph type="title"/>
          </p:nvPr>
        </p:nvSpPr>
        <p:spPr>
          <a:xfrm>
            <a:off x="1143000" y="1066800"/>
            <a:ext cx="5410200" cy="1057633"/>
          </a:xfrm>
        </p:spPr>
        <p:txBody>
          <a:bodyPr>
            <a:normAutofit/>
          </a:bodyPr>
          <a:lstStyle/>
          <a:p>
            <a:r>
              <a:rPr lang="en-IN" sz="3600" dirty="0">
                <a:solidFill>
                  <a:schemeClr val="tx2"/>
                </a:solidFill>
              </a:rPr>
              <a:t>Conclusion </a:t>
            </a:r>
          </a:p>
        </p:txBody>
      </p:sp>
      <p:sp>
        <p:nvSpPr>
          <p:cNvPr id="17" name="Content Placeholder 2">
            <a:extLst>
              <a:ext uri="{FF2B5EF4-FFF2-40B4-BE49-F238E27FC236}">
                <a16:creationId xmlns:a16="http://schemas.microsoft.com/office/drawing/2014/main" xmlns="" id="{8D042D49-DE92-41A5-B73D-40654F7B7A44}"/>
              </a:ext>
            </a:extLst>
          </p:cNvPr>
          <p:cNvSpPr>
            <a:spLocks noGrp="1"/>
          </p:cNvSpPr>
          <p:nvPr>
            <p:ph idx="1"/>
          </p:nvPr>
        </p:nvSpPr>
        <p:spPr>
          <a:xfrm>
            <a:off x="971975" y="2000681"/>
            <a:ext cx="5581225" cy="3790520"/>
          </a:xfrm>
        </p:spPr>
        <p:txBody>
          <a:bodyPr>
            <a:normAutofit fontScale="85000" lnSpcReduction="20000"/>
          </a:bodyPr>
          <a:lstStyle/>
          <a:p>
            <a:pPr marL="571500" indent="-342900">
              <a:lnSpc>
                <a:spcPct val="100000"/>
              </a:lnSpc>
              <a:spcAft>
                <a:spcPts val="800"/>
              </a:spcAft>
            </a:pPr>
            <a:r>
              <a:rPr lang="en-IN" sz="19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The main motive of our experiment is to prove the capability of our automated intra-day trading algorithm.</a:t>
            </a:r>
          </a:p>
          <a:p>
            <a:pPr marL="571500" indent="-342900">
              <a:lnSpc>
                <a:spcPct val="100000"/>
              </a:lnSpc>
              <a:spcAft>
                <a:spcPts val="800"/>
              </a:spcAft>
            </a:pPr>
            <a:r>
              <a:rPr lang="en-IN" sz="19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Automated algorithms are comparatively error-less and easier to implement than manual indicators.</a:t>
            </a:r>
          </a:p>
          <a:p>
            <a:pPr marL="571500" indent="-342900">
              <a:lnSpc>
                <a:spcPct val="100000"/>
              </a:lnSpc>
              <a:spcAft>
                <a:spcPts val="800"/>
              </a:spcAft>
            </a:pPr>
            <a:r>
              <a:rPr lang="en-IN" sz="19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Our algorithm delivers a substantial profit of </a:t>
            </a:r>
            <a:r>
              <a:rPr lang="en-IN" sz="19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a:t>
            </a:r>
            <a:r>
              <a:rPr lang="en-IN" sz="19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93.80. </a:t>
            </a:r>
          </a:p>
          <a:p>
            <a:pPr marL="571500" indent="-342900">
              <a:lnSpc>
                <a:spcPct val="100000"/>
              </a:lnSpc>
              <a:spcAft>
                <a:spcPts val="800"/>
              </a:spcAft>
            </a:pPr>
            <a:r>
              <a:rPr lang="en-IN" sz="19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We believe the reason behind this is that our model makes use of a dataset comprised of past 3 month data from reliance to understand the stock trading platform better. </a:t>
            </a:r>
          </a:p>
          <a:p>
            <a:pPr marL="571500" indent="-342900">
              <a:lnSpc>
                <a:spcPct val="100000"/>
              </a:lnSpc>
              <a:spcAft>
                <a:spcPts val="800"/>
              </a:spcAft>
            </a:pPr>
            <a:r>
              <a:rPr lang="en-IN" sz="19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this study, our model outperforms manual indicators in the above-mentioned factors and provides an accurate method for maximizing profit.</a:t>
            </a:r>
            <a:endParaRPr lang="en-IN" sz="19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IN" sz="11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IN" sz="1100" dirty="0">
              <a:solidFill>
                <a:schemeClr val="tx2"/>
              </a:solidFill>
            </a:endParaRPr>
          </a:p>
        </p:txBody>
      </p:sp>
      <p:pic>
        <p:nvPicPr>
          <p:cNvPr id="7" name="Graphic 6" descr="Robot">
            <a:extLst>
              <a:ext uri="{FF2B5EF4-FFF2-40B4-BE49-F238E27FC236}">
                <a16:creationId xmlns:a16="http://schemas.microsoft.com/office/drawing/2014/main" xmlns="" id="{A043B9C6-6EE2-4807-A0FD-D1D9004155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010400" y="1324187"/>
            <a:ext cx="4209625" cy="4209625"/>
          </a:xfrm>
          <a:prstGeom prst="rect">
            <a:avLst/>
          </a:prstGeom>
        </p:spPr>
      </p:pic>
    </p:spTree>
    <p:extLst>
      <p:ext uri="{BB962C8B-B14F-4D97-AF65-F5344CB8AC3E}">
        <p14:creationId xmlns:p14="http://schemas.microsoft.com/office/powerpoint/2010/main" val="2986329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xmlns="" id="{8651CFA9-6065-4243-AC48-858E35978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11">
            <a:extLst>
              <a:ext uri="{FF2B5EF4-FFF2-40B4-BE49-F238E27FC236}">
                <a16:creationId xmlns:a16="http://schemas.microsoft.com/office/drawing/2014/main" xmlns="" id="{FBC8BBE5-981E-4B0B-9654-32B5668BFF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xmlns="" id="{F27F32C2-6B5D-43BE-A245-7089B64E2D8E}"/>
              </a:ext>
            </a:extLst>
          </p:cNvPr>
          <p:cNvSpPr>
            <a:spLocks noGrp="1"/>
          </p:cNvSpPr>
          <p:nvPr>
            <p:ph type="title"/>
          </p:nvPr>
        </p:nvSpPr>
        <p:spPr>
          <a:xfrm>
            <a:off x="838200" y="-108145"/>
            <a:ext cx="4953000" cy="1664573"/>
          </a:xfrm>
        </p:spPr>
        <p:txBody>
          <a:bodyPr>
            <a:normAutofit/>
          </a:bodyPr>
          <a:lstStyle/>
          <a:p>
            <a:r>
              <a:rPr lang="en-IN" dirty="0">
                <a:solidFill>
                  <a:schemeClr val="tx2"/>
                </a:solidFill>
              </a:rPr>
              <a:t>What are stocks?</a:t>
            </a:r>
          </a:p>
        </p:txBody>
      </p:sp>
      <p:sp>
        <p:nvSpPr>
          <p:cNvPr id="3" name="Content Placeholder 2">
            <a:extLst>
              <a:ext uri="{FF2B5EF4-FFF2-40B4-BE49-F238E27FC236}">
                <a16:creationId xmlns:a16="http://schemas.microsoft.com/office/drawing/2014/main" xmlns="" id="{1761CF45-6DB5-483D-8D7C-181C2FC8440E}"/>
              </a:ext>
            </a:extLst>
          </p:cNvPr>
          <p:cNvSpPr>
            <a:spLocks noGrp="1"/>
          </p:cNvSpPr>
          <p:nvPr>
            <p:ph idx="1"/>
          </p:nvPr>
        </p:nvSpPr>
        <p:spPr>
          <a:xfrm>
            <a:off x="835150" y="1280194"/>
            <a:ext cx="4748967" cy="5442823"/>
          </a:xfrm>
        </p:spPr>
        <p:txBody>
          <a:bodyPr>
            <a:noAutofit/>
          </a:bodyPr>
          <a:lstStyle/>
          <a:p>
            <a:pPr>
              <a:lnSpc>
                <a:spcPct val="100000"/>
              </a:lnSpc>
            </a:pPr>
            <a:r>
              <a:rPr lang="en-US" sz="1400" dirty="0">
                <a:solidFill>
                  <a:schemeClr val="tx2"/>
                </a:solidFill>
                <a:effectLst/>
                <a:latin typeface="Arial" panose="020B0604020202020204" pitchFamily="34" charset="0"/>
                <a:ea typeface="Arial" panose="020B0604020202020204" pitchFamily="34" charset="0"/>
              </a:rPr>
              <a:t>The stock market is a complex, non-stationary, chaotic, and non-linear dynamic system.</a:t>
            </a:r>
          </a:p>
          <a:p>
            <a:pPr>
              <a:lnSpc>
                <a:spcPct val="100000"/>
              </a:lnSpc>
            </a:pPr>
            <a:r>
              <a:rPr lang="en-US" sz="1400" dirty="0">
                <a:solidFill>
                  <a:schemeClr val="tx2"/>
                </a:solidFill>
                <a:effectLst/>
                <a:latin typeface="Arial" panose="020B0604020202020204" pitchFamily="34" charset="0"/>
                <a:ea typeface="Arial" panose="020B0604020202020204" pitchFamily="34" charset="0"/>
              </a:rPr>
              <a:t>Forecasting stock market, currency exchange rate, bankruptcies, understanding and managing financial risk, trading futures, credit rating, loan management, bank customer profiling, and money laundering analyses are the core challenging tasks to be considered.</a:t>
            </a:r>
          </a:p>
          <a:p>
            <a:pPr>
              <a:lnSpc>
                <a:spcPct val="100000"/>
              </a:lnSpc>
            </a:pPr>
            <a:r>
              <a:rPr lang="en-US" sz="1400" dirty="0">
                <a:solidFill>
                  <a:schemeClr val="tx2"/>
                </a:solidFill>
                <a:effectLst/>
                <a:latin typeface="Arial" panose="020B0604020202020204" pitchFamily="34" charset="0"/>
                <a:ea typeface="Arial" panose="020B0604020202020204" pitchFamily="34" charset="0"/>
              </a:rPr>
              <a:t>Stocks are bought and sold predominantly on stock exchanges, though there can be private sales as well, and are the foundation of many individual investors' portfolios.</a:t>
            </a:r>
          </a:p>
          <a:p>
            <a:pPr>
              <a:lnSpc>
                <a:spcPct val="100000"/>
              </a:lnSpc>
            </a:pPr>
            <a:r>
              <a:rPr lang="en-US" sz="1400" dirty="0">
                <a:solidFill>
                  <a:schemeClr val="tx2"/>
                </a:solidFill>
                <a:effectLst/>
                <a:latin typeface="Arial" panose="020B0604020202020204" pitchFamily="34" charset="0"/>
                <a:ea typeface="Arial" panose="020B0604020202020204" pitchFamily="34" charset="0"/>
              </a:rPr>
              <a:t>These transactions have to conform to government regulations which are meant to protect investors from fraudulent practices. </a:t>
            </a:r>
          </a:p>
          <a:p>
            <a:pPr>
              <a:lnSpc>
                <a:spcPct val="100000"/>
              </a:lnSpc>
            </a:pPr>
            <a:r>
              <a:rPr lang="en-US" sz="1400" dirty="0">
                <a:solidFill>
                  <a:schemeClr val="tx2"/>
                </a:solidFill>
                <a:effectLst/>
                <a:latin typeface="Arial" panose="020B0604020202020204" pitchFamily="34" charset="0"/>
                <a:ea typeface="Arial" panose="020B0604020202020204" pitchFamily="34" charset="0"/>
              </a:rPr>
              <a:t>Historically, they have outperformed most other investments over the long run.</a:t>
            </a:r>
          </a:p>
          <a:p>
            <a:pPr>
              <a:lnSpc>
                <a:spcPct val="100000"/>
              </a:lnSpc>
            </a:pPr>
            <a:r>
              <a:rPr lang="en-US" sz="1400" dirty="0">
                <a:solidFill>
                  <a:schemeClr val="tx2"/>
                </a:solidFill>
                <a:effectLst/>
                <a:latin typeface="Arial" panose="020B0604020202020204" pitchFamily="34" charset="0"/>
                <a:ea typeface="Arial" panose="020B0604020202020204" pitchFamily="34" charset="0"/>
              </a:rPr>
              <a:t>These investments can be purchased from most online stock brokers. Stock investment differs greatly from real estate investment.</a:t>
            </a:r>
          </a:p>
        </p:txBody>
      </p:sp>
      <p:sp>
        <p:nvSpPr>
          <p:cNvPr id="22" name="Rectangle 13">
            <a:extLst>
              <a:ext uri="{FF2B5EF4-FFF2-40B4-BE49-F238E27FC236}">
                <a16:creationId xmlns:a16="http://schemas.microsoft.com/office/drawing/2014/main" xmlns="" id="{094C9708-F6A4-4956-B261-A4A2C4DFEB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3" name="Rectangle 15">
            <a:extLst>
              <a:ext uri="{FF2B5EF4-FFF2-40B4-BE49-F238E27FC236}">
                <a16:creationId xmlns:a16="http://schemas.microsoft.com/office/drawing/2014/main" xmlns="" id="{592DB257-3E16-4A3C-9E28-468282812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0666" y="0"/>
            <a:ext cx="6001333"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17">
            <a:extLst>
              <a:ext uri="{FF2B5EF4-FFF2-40B4-BE49-F238E27FC236}">
                <a16:creationId xmlns:a16="http://schemas.microsoft.com/office/drawing/2014/main" xmlns="" id="{487685E6-1160-459B-8C70-301404C06C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196875" y="0"/>
            <a:ext cx="5992075"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6" descr="Bar Graph with Upward Trend">
            <a:extLst>
              <a:ext uri="{FF2B5EF4-FFF2-40B4-BE49-F238E27FC236}">
                <a16:creationId xmlns:a16="http://schemas.microsoft.com/office/drawing/2014/main" xmlns="" id="{F8CD5F0D-E58D-47F1-A84B-98163773BA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858001" y="1064173"/>
            <a:ext cx="4724400" cy="4724400"/>
          </a:xfrm>
          <a:prstGeom prst="rect">
            <a:avLst/>
          </a:prstGeom>
        </p:spPr>
      </p:pic>
    </p:spTree>
    <p:extLst>
      <p:ext uri="{BB962C8B-B14F-4D97-AF65-F5344CB8AC3E}">
        <p14:creationId xmlns:p14="http://schemas.microsoft.com/office/powerpoint/2010/main" val="4277066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651CFA9-6065-4243-AC48-858E35978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xmlns="" id="{1DA57B7B-30D9-4515-9542-FFA699A3C8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xmlns="" id="{CC88F262-6329-4519-AAA1-325DF43419C1}"/>
              </a:ext>
            </a:extLst>
          </p:cNvPr>
          <p:cNvSpPr>
            <a:spLocks noGrp="1"/>
          </p:cNvSpPr>
          <p:nvPr>
            <p:ph type="title"/>
          </p:nvPr>
        </p:nvSpPr>
        <p:spPr>
          <a:xfrm>
            <a:off x="5192761" y="237596"/>
            <a:ext cx="6172199" cy="1664573"/>
          </a:xfrm>
        </p:spPr>
        <p:txBody>
          <a:bodyPr>
            <a:normAutofit/>
          </a:bodyPr>
          <a:lstStyle/>
          <a:p>
            <a:r>
              <a:rPr lang="en-IN" dirty="0">
                <a:solidFill>
                  <a:schemeClr val="tx2"/>
                </a:solidFill>
              </a:rPr>
              <a:t>Why our model?</a:t>
            </a:r>
          </a:p>
        </p:txBody>
      </p:sp>
      <p:sp>
        <p:nvSpPr>
          <p:cNvPr id="12" name="Rectangle 11">
            <a:extLst>
              <a:ext uri="{FF2B5EF4-FFF2-40B4-BE49-F238E27FC236}">
                <a16:creationId xmlns:a16="http://schemas.microsoft.com/office/drawing/2014/main" xmlns="" id="{A5C3B756-88D3-4576-A217-6995584AB9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AEBF5392-ED6D-419D-A1F8-29650B91DF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C9FE46B7-063D-4002-B382-3DBB1AB4BE22}"/>
              </a:ext>
            </a:extLst>
          </p:cNvPr>
          <p:cNvSpPr>
            <a:spLocks noGrp="1"/>
          </p:cNvSpPr>
          <p:nvPr>
            <p:ph idx="1"/>
          </p:nvPr>
        </p:nvSpPr>
        <p:spPr>
          <a:xfrm>
            <a:off x="5192761" y="1727200"/>
            <a:ext cx="6601306" cy="5004526"/>
          </a:xfrm>
        </p:spPr>
        <p:txBody>
          <a:bodyPr>
            <a:normAutofit lnSpcReduction="10000"/>
          </a:bodyPr>
          <a:lstStyle/>
          <a:p>
            <a:pPr>
              <a:lnSpc>
                <a:spcPct val="100000"/>
              </a:lnSpc>
            </a:pPr>
            <a:r>
              <a:rPr lang="en-IN" sz="1800" dirty="0">
                <a:solidFill>
                  <a:schemeClr val="tx2"/>
                </a:solidFill>
                <a:effectLst/>
                <a:latin typeface="Arial" panose="020B0604020202020204" pitchFamily="34" charset="0"/>
                <a:ea typeface="Times New Roman" panose="02020603050405020304" pitchFamily="18" charset="0"/>
              </a:rPr>
              <a:t>Many efforts are made daily by traders to maximize their profit, for which they make use of numerous manual indicators to predict the </a:t>
            </a:r>
            <a:r>
              <a:rPr lang="en-IN" sz="1800" dirty="0" err="1">
                <a:solidFill>
                  <a:schemeClr val="tx2"/>
                </a:solidFill>
                <a:effectLst/>
                <a:latin typeface="Arial" panose="020B0604020202020204" pitchFamily="34" charset="0"/>
                <a:ea typeface="Times New Roman" panose="02020603050405020304" pitchFamily="18" charset="0"/>
              </a:rPr>
              <a:t>behavior</a:t>
            </a:r>
            <a:r>
              <a:rPr lang="en-IN" sz="1800" dirty="0">
                <a:solidFill>
                  <a:schemeClr val="tx2"/>
                </a:solidFill>
                <a:effectLst/>
                <a:latin typeface="Arial" panose="020B0604020202020204" pitchFamily="34" charset="0"/>
                <a:ea typeface="Times New Roman" panose="02020603050405020304" pitchFamily="18" charset="0"/>
              </a:rPr>
              <a:t> of the stock market. </a:t>
            </a:r>
          </a:p>
          <a:p>
            <a:pPr>
              <a:lnSpc>
                <a:spcPct val="100000"/>
              </a:lnSpc>
            </a:pPr>
            <a:r>
              <a:rPr lang="en-IN" sz="1800" dirty="0">
                <a:solidFill>
                  <a:schemeClr val="tx2"/>
                </a:solidFill>
                <a:effectLst/>
                <a:latin typeface="Arial" panose="020B0604020202020204" pitchFamily="34" charset="0"/>
                <a:ea typeface="Times New Roman" panose="02020603050405020304" pitchFamily="18" charset="0"/>
              </a:rPr>
              <a:t>Our model proposes to achieve profits automatically, without any human intervention, in which we use cross-overs of moving averages </a:t>
            </a:r>
            <a:r>
              <a:rPr lang="en-IN" sz="1800" dirty="0">
                <a:solidFill>
                  <a:schemeClr val="tx2"/>
                </a:solidFill>
                <a:latin typeface="Arial" panose="020B0604020202020204" pitchFamily="34" charset="0"/>
                <a:ea typeface="Times New Roman" panose="02020603050405020304" pitchFamily="18" charset="0"/>
              </a:rPr>
              <a:t>9</a:t>
            </a:r>
            <a:r>
              <a:rPr lang="en-IN" sz="1800" dirty="0">
                <a:solidFill>
                  <a:schemeClr val="tx2"/>
                </a:solidFill>
                <a:effectLst/>
                <a:latin typeface="Arial" panose="020B0604020202020204" pitchFamily="34" charset="0"/>
                <a:ea typeface="Times New Roman" panose="02020603050405020304" pitchFamily="18" charset="0"/>
              </a:rPr>
              <a:t> and 21 to decide whether to buy or sell</a:t>
            </a:r>
          </a:p>
          <a:p>
            <a:pPr>
              <a:lnSpc>
                <a:spcPct val="100000"/>
              </a:lnSpc>
            </a:pPr>
            <a:r>
              <a:rPr lang="en-IN" sz="1800" dirty="0">
                <a:solidFill>
                  <a:schemeClr val="tx2"/>
                </a:solidFill>
                <a:effectLst/>
                <a:latin typeface="Arial" panose="020B0604020202020204" pitchFamily="34" charset="0"/>
                <a:ea typeface="Times New Roman" panose="02020603050405020304" pitchFamily="18" charset="0"/>
              </a:rPr>
              <a:t>Manual indicators are not accurate enough and can easily lead the traders to make the wrong decision. In this paper, we aim to outperform previous results by using the cross-over strategy. </a:t>
            </a:r>
          </a:p>
          <a:p>
            <a:pPr>
              <a:lnSpc>
                <a:spcPct val="100000"/>
              </a:lnSpc>
            </a:pPr>
            <a:r>
              <a:rPr lang="en-IN" sz="1800" dirty="0">
                <a:solidFill>
                  <a:schemeClr val="tx2"/>
                </a:solidFill>
                <a:effectLst/>
                <a:latin typeface="Arial" panose="020B0604020202020204" pitchFamily="34" charset="0"/>
                <a:ea typeface="Times New Roman" panose="02020603050405020304" pitchFamily="18" charset="0"/>
              </a:rPr>
              <a:t>Further to train our model, we utilize the dataset of Reliance intra-day trading for the past three months. We implemented different algorithms on this dataset, for example, intersection of moving average 10 and close price, intersection of moving averages 12 and 26, etc. </a:t>
            </a:r>
          </a:p>
          <a:p>
            <a:pPr>
              <a:lnSpc>
                <a:spcPct val="100000"/>
              </a:lnSpc>
            </a:pPr>
            <a:r>
              <a:rPr lang="en-IN" sz="1800" dirty="0">
                <a:solidFill>
                  <a:schemeClr val="tx2"/>
                </a:solidFill>
                <a:effectLst/>
                <a:latin typeface="Arial" panose="020B0604020202020204" pitchFamily="34" charset="0"/>
                <a:ea typeface="Times New Roman" panose="02020603050405020304" pitchFamily="18" charset="0"/>
              </a:rPr>
              <a:t>We got the most optimal result using moving averages 9 and 21 on this dataset.</a:t>
            </a:r>
            <a:endParaRPr lang="en-IN" sz="1800" dirty="0">
              <a:solidFill>
                <a:schemeClr val="tx2"/>
              </a:solidFill>
              <a:effectLst/>
              <a:latin typeface="Times New Roman" panose="02020603050405020304" pitchFamily="18" charset="0"/>
              <a:ea typeface="Times New Roman" panose="02020603050405020304" pitchFamily="18" charset="0"/>
            </a:endParaRPr>
          </a:p>
          <a:p>
            <a:pPr>
              <a:lnSpc>
                <a:spcPct val="100000"/>
              </a:lnSpc>
            </a:pPr>
            <a:endParaRPr lang="en-IN" sz="1500" dirty="0">
              <a:solidFill>
                <a:schemeClr val="tx2"/>
              </a:solidFill>
            </a:endParaRPr>
          </a:p>
        </p:txBody>
      </p:sp>
    </p:spTree>
    <p:extLst>
      <p:ext uri="{BB962C8B-B14F-4D97-AF65-F5344CB8AC3E}">
        <p14:creationId xmlns:p14="http://schemas.microsoft.com/office/powerpoint/2010/main" val="57938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DFACE7EB-D623-4682-A287-C201C0B2C4DC}"/>
              </a:ext>
            </a:extLst>
          </p:cNvPr>
          <p:cNvPicPr>
            <a:picLocks noChangeAspect="1"/>
          </p:cNvPicPr>
          <p:nvPr/>
        </p:nvPicPr>
        <p:blipFill>
          <a:blip r:embed="rId2"/>
          <a:stretch>
            <a:fillRect/>
          </a:stretch>
        </p:blipFill>
        <p:spPr>
          <a:xfrm>
            <a:off x="0" y="0"/>
            <a:ext cx="6676402" cy="3429000"/>
          </a:xfrm>
          <a:prstGeom prst="rect">
            <a:avLst/>
          </a:prstGeom>
        </p:spPr>
      </p:pic>
      <p:pic>
        <p:nvPicPr>
          <p:cNvPr id="3" name="Picture 2">
            <a:extLst>
              <a:ext uri="{FF2B5EF4-FFF2-40B4-BE49-F238E27FC236}">
                <a16:creationId xmlns:a16="http://schemas.microsoft.com/office/drawing/2014/main" xmlns="" id="{653AB4D9-93A1-4EF8-87E3-239E8EE7B74B}"/>
              </a:ext>
            </a:extLst>
          </p:cNvPr>
          <p:cNvPicPr>
            <a:picLocks noChangeAspect="1"/>
          </p:cNvPicPr>
          <p:nvPr/>
        </p:nvPicPr>
        <p:blipFill>
          <a:blip r:embed="rId3"/>
          <a:stretch>
            <a:fillRect/>
          </a:stretch>
        </p:blipFill>
        <p:spPr>
          <a:xfrm>
            <a:off x="5350934" y="3513668"/>
            <a:ext cx="6841066" cy="3344332"/>
          </a:xfrm>
          <a:prstGeom prst="rect">
            <a:avLst/>
          </a:prstGeom>
        </p:spPr>
      </p:pic>
    </p:spTree>
    <p:extLst>
      <p:ext uri="{BB962C8B-B14F-4D97-AF65-F5344CB8AC3E}">
        <p14:creationId xmlns:p14="http://schemas.microsoft.com/office/powerpoint/2010/main" val="2542207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xmlns="" id="{8651CFA9-6065-4243-AC48-858E35978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8" name="Rectangle 10">
            <a:extLst>
              <a:ext uri="{FF2B5EF4-FFF2-40B4-BE49-F238E27FC236}">
                <a16:creationId xmlns:a16="http://schemas.microsoft.com/office/drawing/2014/main" xmlns="" id="{37962AE0-6A1C-4B76-9D52-10E5E6D7D3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9" name="Rectangle 12">
            <a:extLst>
              <a:ext uri="{FF2B5EF4-FFF2-40B4-BE49-F238E27FC236}">
                <a16:creationId xmlns:a16="http://schemas.microsoft.com/office/drawing/2014/main" xmlns="" id="{027CAEDE-D92D-4745-8749-71019415A7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98281"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4">
            <a:extLst>
              <a:ext uri="{FF2B5EF4-FFF2-40B4-BE49-F238E27FC236}">
                <a16:creationId xmlns:a16="http://schemas.microsoft.com/office/drawing/2014/main" xmlns="" id="{00C96CB6-3880-40E6-A4BF-F64E7D1E42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98281"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B6DF035F-278F-4839-8E46-39CD3B3BDE6B}"/>
              </a:ext>
            </a:extLst>
          </p:cNvPr>
          <p:cNvSpPr>
            <a:spLocks noGrp="1"/>
          </p:cNvSpPr>
          <p:nvPr>
            <p:ph type="title"/>
          </p:nvPr>
        </p:nvSpPr>
        <p:spPr>
          <a:xfrm>
            <a:off x="838201" y="559813"/>
            <a:ext cx="4876800" cy="5577934"/>
          </a:xfrm>
        </p:spPr>
        <p:txBody>
          <a:bodyPr>
            <a:normAutofit/>
          </a:bodyPr>
          <a:lstStyle/>
          <a:p>
            <a:r>
              <a:rPr lang="en-IN" dirty="0"/>
              <a:t>The dataset</a:t>
            </a:r>
          </a:p>
        </p:txBody>
      </p:sp>
      <p:graphicFrame>
        <p:nvGraphicFramePr>
          <p:cNvPr id="21" name="Content Placeholder 2">
            <a:extLst>
              <a:ext uri="{FF2B5EF4-FFF2-40B4-BE49-F238E27FC236}">
                <a16:creationId xmlns:a16="http://schemas.microsoft.com/office/drawing/2014/main" xmlns="" id="{7D317C11-9E67-4FD4-BAD2-223F2626CF5E}"/>
              </a:ext>
            </a:extLst>
          </p:cNvPr>
          <p:cNvGraphicFramePr>
            <a:graphicFrameLocks noGrp="1"/>
          </p:cNvGraphicFramePr>
          <p:nvPr>
            <p:ph idx="1"/>
            <p:extLst>
              <p:ext uri="{D42A27DB-BD31-4B8C-83A1-F6EECF244321}">
                <p14:modId xmlns:p14="http://schemas.microsoft.com/office/powerpoint/2010/main" val="1033670430"/>
              </p:ext>
            </p:extLst>
          </p:nvPr>
        </p:nvGraphicFramePr>
        <p:xfrm>
          <a:off x="6184458" y="343433"/>
          <a:ext cx="5626542" cy="5785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290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xmlns="" id="{8651CFA9-6065-4243-AC48-858E35978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xmlns="" id="{E8B2F707-EF35-4955-8439-F76145F3CD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xmlns="" id="{BB317211-3292-43D8-8824-C090DBADA4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5" y="0"/>
            <a:ext cx="12188951" cy="6858000"/>
          </a:xfrm>
          <a:prstGeom prst="rect">
            <a:avLst/>
          </a:prstGeom>
          <a:blipFill dpi="0" rotWithShape="1">
            <a:blip r:embed="rId2">
              <a:alphaModFix amt="15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xmlns="" id="{83FCB2D8-3F65-4AB6-8064-2EC9379FEF31}"/>
              </a:ext>
            </a:extLst>
          </p:cNvPr>
          <p:cNvPicPr>
            <a:picLocks noChangeAspect="1"/>
          </p:cNvPicPr>
          <p:nvPr/>
        </p:nvPicPr>
        <p:blipFill rotWithShape="1">
          <a:blip r:embed="rId3">
            <a:alphaModFix amt="60000"/>
          </a:blip>
          <a:srcRect t="1413" r="-1" b="14312"/>
          <a:stretch/>
        </p:blipFill>
        <p:spPr>
          <a:xfrm>
            <a:off x="1524" y="688"/>
            <a:ext cx="12188952" cy="6856624"/>
          </a:xfrm>
          <a:prstGeom prst="rect">
            <a:avLst/>
          </a:prstGeom>
        </p:spPr>
      </p:pic>
      <p:sp>
        <p:nvSpPr>
          <p:cNvPr id="2" name="Title 1">
            <a:extLst>
              <a:ext uri="{FF2B5EF4-FFF2-40B4-BE49-F238E27FC236}">
                <a16:creationId xmlns:a16="http://schemas.microsoft.com/office/drawing/2014/main" xmlns="" id="{9FD5C6C6-EE99-4BC2-A4FB-BC6C584F2B51}"/>
              </a:ext>
            </a:extLst>
          </p:cNvPr>
          <p:cNvSpPr>
            <a:spLocks noGrp="1"/>
          </p:cNvSpPr>
          <p:nvPr>
            <p:ph type="title"/>
          </p:nvPr>
        </p:nvSpPr>
        <p:spPr>
          <a:xfrm>
            <a:off x="571061" y="665106"/>
            <a:ext cx="4795282" cy="5018227"/>
          </a:xfrm>
        </p:spPr>
        <p:txBody>
          <a:bodyPr anchor="ctr">
            <a:normAutofit/>
          </a:bodyPr>
          <a:lstStyle/>
          <a:p>
            <a:r>
              <a:rPr lang="en-IN" dirty="0">
                <a:solidFill>
                  <a:srgbClr val="FFFFFF"/>
                </a:solidFill>
              </a:rPr>
              <a:t>Data Analysis</a:t>
            </a:r>
          </a:p>
        </p:txBody>
      </p:sp>
      <p:sp>
        <p:nvSpPr>
          <p:cNvPr id="3" name="Content Placeholder 2">
            <a:extLst>
              <a:ext uri="{FF2B5EF4-FFF2-40B4-BE49-F238E27FC236}">
                <a16:creationId xmlns:a16="http://schemas.microsoft.com/office/drawing/2014/main" xmlns="" id="{1F372207-8918-4C94-A8E3-9547385676B7}"/>
              </a:ext>
            </a:extLst>
          </p:cNvPr>
          <p:cNvSpPr>
            <a:spLocks noGrp="1"/>
          </p:cNvSpPr>
          <p:nvPr>
            <p:ph idx="1"/>
          </p:nvPr>
        </p:nvSpPr>
        <p:spPr>
          <a:xfrm>
            <a:off x="5367867" y="253999"/>
            <a:ext cx="6366933" cy="6282267"/>
          </a:xfrm>
        </p:spPr>
        <p:txBody>
          <a:bodyPr anchor="ctr">
            <a:normAutofit/>
          </a:bodyPr>
          <a:lstStyle/>
          <a:p>
            <a:r>
              <a:rPr lang="en-US" sz="1900" b="1" dirty="0">
                <a:solidFill>
                  <a:srgbClr val="FFFFFF"/>
                </a:solidFill>
                <a:effectLst/>
                <a:latin typeface="Arial" panose="020B0604020202020204" pitchFamily="34" charset="0"/>
                <a:ea typeface="Times New Roman" panose="02020603050405020304" pitchFamily="18" charset="0"/>
              </a:rPr>
              <a:t>Here two columns were made: one for moving average of time period </a:t>
            </a:r>
            <a:r>
              <a:rPr lang="en-US" sz="1900" b="1" dirty="0">
                <a:solidFill>
                  <a:srgbClr val="FFFFFF"/>
                </a:solidFill>
                <a:latin typeface="Arial" panose="020B0604020202020204" pitchFamily="34" charset="0"/>
                <a:ea typeface="Times New Roman" panose="02020603050405020304" pitchFamily="18" charset="0"/>
              </a:rPr>
              <a:t>9</a:t>
            </a:r>
            <a:r>
              <a:rPr lang="en-US" sz="1900" b="1" dirty="0" smtClean="0">
                <a:solidFill>
                  <a:srgbClr val="FFFFFF"/>
                </a:solidFill>
                <a:effectLst/>
                <a:latin typeface="Arial" panose="020B0604020202020204" pitchFamily="34" charset="0"/>
                <a:ea typeface="Times New Roman" panose="02020603050405020304" pitchFamily="18" charset="0"/>
              </a:rPr>
              <a:t> minutes(ma9) </a:t>
            </a:r>
            <a:r>
              <a:rPr lang="en-US" sz="1900" b="1" dirty="0">
                <a:solidFill>
                  <a:srgbClr val="FFFFFF"/>
                </a:solidFill>
                <a:effectLst/>
                <a:latin typeface="Arial" panose="020B0604020202020204" pitchFamily="34" charset="0"/>
                <a:ea typeface="Times New Roman" panose="02020603050405020304" pitchFamily="18" charset="0"/>
              </a:rPr>
              <a:t>and the other one for moving average of time period </a:t>
            </a:r>
            <a:r>
              <a:rPr lang="en-US" sz="1900" b="1" dirty="0" smtClean="0">
                <a:solidFill>
                  <a:srgbClr val="FFFFFF"/>
                </a:solidFill>
                <a:effectLst/>
                <a:latin typeface="Arial" panose="020B0604020202020204" pitchFamily="34" charset="0"/>
                <a:ea typeface="Times New Roman" panose="02020603050405020304" pitchFamily="18" charset="0"/>
              </a:rPr>
              <a:t>21 minutes(ma21). </a:t>
            </a:r>
            <a:endParaRPr lang="en-US" sz="1900" b="1" dirty="0">
              <a:solidFill>
                <a:srgbClr val="FFFFFF"/>
              </a:solidFill>
              <a:effectLst/>
              <a:latin typeface="Arial" panose="020B0604020202020204" pitchFamily="34" charset="0"/>
              <a:ea typeface="Times New Roman" panose="02020603050405020304" pitchFamily="18" charset="0"/>
            </a:endParaRPr>
          </a:p>
          <a:p>
            <a:r>
              <a:rPr lang="en-US" sz="1900" b="1" dirty="0">
                <a:solidFill>
                  <a:srgbClr val="FFFFFF"/>
                </a:solidFill>
                <a:effectLst/>
                <a:latin typeface="Arial" panose="020B0604020202020204" pitchFamily="34" charset="0"/>
                <a:ea typeface="Times New Roman" panose="02020603050405020304" pitchFamily="18" charset="0"/>
              </a:rPr>
              <a:t>These two moving averages have been used throughout our research and experiment. </a:t>
            </a:r>
          </a:p>
          <a:p>
            <a:r>
              <a:rPr lang="en-US" sz="1900" b="1" dirty="0">
                <a:solidFill>
                  <a:srgbClr val="FFFFFF"/>
                </a:solidFill>
                <a:effectLst/>
                <a:latin typeface="Arial" panose="020B0604020202020204" pitchFamily="34" charset="0"/>
                <a:ea typeface="Times New Roman" panose="02020603050405020304" pitchFamily="18" charset="0"/>
              </a:rPr>
              <a:t>Next step was finding out successive differences between these rows of moving averages and finding out the percentage change between them. </a:t>
            </a:r>
          </a:p>
          <a:p>
            <a:r>
              <a:rPr lang="en-US" sz="1900" b="1" dirty="0">
                <a:solidFill>
                  <a:srgbClr val="FFFFFF"/>
                </a:solidFill>
                <a:effectLst/>
                <a:latin typeface="Arial" panose="020B0604020202020204" pitchFamily="34" charset="0"/>
                <a:ea typeface="Times New Roman" panose="02020603050405020304" pitchFamily="18" charset="0"/>
              </a:rPr>
              <a:t>Then we made a function to split the </a:t>
            </a:r>
            <a:r>
              <a:rPr lang="en-US" sz="1900" b="1" dirty="0" err="1">
                <a:solidFill>
                  <a:srgbClr val="FFFFFF"/>
                </a:solidFill>
                <a:effectLst/>
                <a:latin typeface="Arial" panose="020B0604020202020204" pitchFamily="34" charset="0"/>
                <a:ea typeface="Times New Roman" panose="02020603050405020304" pitchFamily="18" charset="0"/>
              </a:rPr>
              <a:t>dataframe</a:t>
            </a:r>
            <a:r>
              <a:rPr lang="en-US" sz="1900" b="1" dirty="0">
                <a:solidFill>
                  <a:srgbClr val="FFFFFF"/>
                </a:solidFill>
                <a:effectLst/>
                <a:latin typeface="Arial" panose="020B0604020202020204" pitchFamily="34" charset="0"/>
                <a:ea typeface="Times New Roman" panose="02020603050405020304" pitchFamily="18" charset="0"/>
              </a:rPr>
              <a:t> in sub-</a:t>
            </a:r>
            <a:r>
              <a:rPr lang="en-US" sz="1900" b="1" dirty="0" err="1">
                <a:solidFill>
                  <a:srgbClr val="FFFFFF"/>
                </a:solidFill>
                <a:effectLst/>
                <a:latin typeface="Arial" panose="020B0604020202020204" pitchFamily="34" charset="0"/>
                <a:ea typeface="Times New Roman" panose="02020603050405020304" pitchFamily="18" charset="0"/>
              </a:rPr>
              <a:t>dataframes</a:t>
            </a:r>
            <a:r>
              <a:rPr lang="en-US" sz="1900" b="1" dirty="0">
                <a:solidFill>
                  <a:srgbClr val="FFFFFF"/>
                </a:solidFill>
                <a:effectLst/>
                <a:latin typeface="Arial" panose="020B0604020202020204" pitchFamily="34" charset="0"/>
                <a:ea typeface="Times New Roman" panose="02020603050405020304" pitchFamily="18" charset="0"/>
              </a:rPr>
              <a:t> on the basis of frequency. </a:t>
            </a:r>
          </a:p>
          <a:p>
            <a:r>
              <a:rPr lang="en-US" sz="1900" b="1" dirty="0">
                <a:solidFill>
                  <a:srgbClr val="FFFFFF"/>
                </a:solidFill>
                <a:effectLst/>
                <a:latin typeface="Arial" panose="020B0604020202020204" pitchFamily="34" charset="0"/>
                <a:ea typeface="Times New Roman" panose="02020603050405020304" pitchFamily="18" charset="0"/>
              </a:rPr>
              <a:t>For example, frequency = 1 would divide the </a:t>
            </a:r>
            <a:r>
              <a:rPr lang="en-US" sz="1900" b="1" dirty="0" err="1">
                <a:solidFill>
                  <a:srgbClr val="FFFFFF"/>
                </a:solidFill>
                <a:effectLst/>
                <a:latin typeface="Arial" panose="020B0604020202020204" pitchFamily="34" charset="0"/>
                <a:ea typeface="Times New Roman" panose="02020603050405020304" pitchFamily="18" charset="0"/>
              </a:rPr>
              <a:t>dataframe</a:t>
            </a:r>
            <a:r>
              <a:rPr lang="en-US" sz="1900" b="1" dirty="0">
                <a:solidFill>
                  <a:srgbClr val="FFFFFF"/>
                </a:solidFill>
                <a:effectLst/>
                <a:latin typeface="Arial" panose="020B0604020202020204" pitchFamily="34" charset="0"/>
                <a:ea typeface="Times New Roman" panose="02020603050405020304" pitchFamily="18" charset="0"/>
              </a:rPr>
              <a:t> into a list of sub-</a:t>
            </a:r>
            <a:r>
              <a:rPr lang="en-US" sz="1900" b="1" dirty="0" err="1">
                <a:solidFill>
                  <a:srgbClr val="FFFFFF"/>
                </a:solidFill>
                <a:effectLst/>
                <a:latin typeface="Arial" panose="020B0604020202020204" pitchFamily="34" charset="0"/>
                <a:ea typeface="Times New Roman" panose="02020603050405020304" pitchFamily="18" charset="0"/>
              </a:rPr>
              <a:t>dataframes</a:t>
            </a:r>
            <a:r>
              <a:rPr lang="en-US" sz="1900" b="1" dirty="0">
                <a:solidFill>
                  <a:srgbClr val="FFFFFF"/>
                </a:solidFill>
                <a:effectLst/>
                <a:latin typeface="Arial" panose="020B0604020202020204" pitchFamily="34" charset="0"/>
                <a:ea typeface="Times New Roman" panose="02020603050405020304" pitchFamily="18" charset="0"/>
              </a:rPr>
              <a:t>, each representing the total time of 1 day.</a:t>
            </a:r>
            <a:endParaRPr lang="en-IN" sz="1900" b="1" dirty="0">
              <a:solidFill>
                <a:srgbClr val="FFFFFF"/>
              </a:solidFill>
            </a:endParaRPr>
          </a:p>
        </p:txBody>
      </p:sp>
    </p:spTree>
    <p:extLst>
      <p:ext uri="{BB962C8B-B14F-4D97-AF65-F5344CB8AC3E}">
        <p14:creationId xmlns:p14="http://schemas.microsoft.com/office/powerpoint/2010/main" val="219777901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651CFA9-6065-4243-AC48-858E35978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xmlns="" id="{1DA57B7B-30D9-4515-9542-FFA699A3C8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xmlns="" id="{3B6BB442-C989-4559-9546-35CFC47B35B4}"/>
              </a:ext>
            </a:extLst>
          </p:cNvPr>
          <p:cNvSpPr>
            <a:spLocks noGrp="1"/>
          </p:cNvSpPr>
          <p:nvPr>
            <p:ph type="title"/>
          </p:nvPr>
        </p:nvSpPr>
        <p:spPr>
          <a:xfrm>
            <a:off x="5181600" y="559813"/>
            <a:ext cx="6172199" cy="1664573"/>
          </a:xfrm>
        </p:spPr>
        <p:txBody>
          <a:bodyPr>
            <a:normAutofit/>
          </a:bodyPr>
          <a:lstStyle/>
          <a:p>
            <a:r>
              <a:rPr lang="en-IN">
                <a:solidFill>
                  <a:schemeClr val="tx2"/>
                </a:solidFill>
              </a:rPr>
              <a:t>Data Visualization</a:t>
            </a:r>
          </a:p>
        </p:txBody>
      </p:sp>
      <p:sp>
        <p:nvSpPr>
          <p:cNvPr id="12" name="Rectangle 11">
            <a:extLst>
              <a:ext uri="{FF2B5EF4-FFF2-40B4-BE49-F238E27FC236}">
                <a16:creationId xmlns:a16="http://schemas.microsoft.com/office/drawing/2014/main" xmlns="" id="{A5C3B756-88D3-4576-A217-6995584AB9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AEBF5392-ED6D-419D-A1F8-29650B91DF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Content Placeholder 2">
            <a:extLst>
              <a:ext uri="{FF2B5EF4-FFF2-40B4-BE49-F238E27FC236}">
                <a16:creationId xmlns:a16="http://schemas.microsoft.com/office/drawing/2014/main" xmlns="" id="{EB3A419F-6D71-4429-A045-8B43EA264BB1}"/>
              </a:ext>
            </a:extLst>
          </p:cNvPr>
          <p:cNvSpPr>
            <a:spLocks noGrp="1"/>
          </p:cNvSpPr>
          <p:nvPr>
            <p:ph idx="1"/>
          </p:nvPr>
        </p:nvSpPr>
        <p:spPr>
          <a:xfrm>
            <a:off x="5168917" y="2384474"/>
            <a:ext cx="6171801" cy="3728613"/>
          </a:xfrm>
        </p:spPr>
        <p:txBody>
          <a:bodyPr>
            <a:normAutofit/>
          </a:bodyPr>
          <a:lstStyle/>
          <a:p>
            <a:pPr marL="0" indent="0">
              <a:lnSpc>
                <a:spcPct val="100000"/>
              </a:lnSpc>
              <a:spcBef>
                <a:spcPts val="1200"/>
              </a:spcBef>
              <a:spcAft>
                <a:spcPts val="1200"/>
              </a:spcAft>
              <a:buNone/>
            </a:pPr>
            <a:r>
              <a:rPr lang="en-US" sz="1400">
                <a:solidFill>
                  <a:schemeClr val="tx2"/>
                </a:solidFill>
                <a:effectLst/>
                <a:latin typeface="Arial" panose="020B0604020202020204" pitchFamily="34" charset="0"/>
                <a:ea typeface="Times New Roman" panose="02020603050405020304" pitchFamily="18" charset="0"/>
              </a:rPr>
              <a:t>We made two different functions in our file to create two different graphs. Both the graphs were made using plotly, an interactive visualization library of python</a:t>
            </a:r>
            <a:endParaRPr lang="en-IN" sz="1400">
              <a:solidFill>
                <a:schemeClr val="tx2"/>
              </a:solidFill>
              <a:effectLst/>
              <a:latin typeface="Arial" panose="020B0604020202020204" pitchFamily="34" charset="0"/>
              <a:ea typeface="Arial" panose="020B0604020202020204" pitchFamily="34" charset="0"/>
            </a:endParaRPr>
          </a:p>
          <a:p>
            <a:pPr marL="0" indent="0">
              <a:lnSpc>
                <a:spcPct val="100000"/>
              </a:lnSpc>
              <a:spcBef>
                <a:spcPts val="1200"/>
              </a:spcBef>
              <a:spcAft>
                <a:spcPts val="1200"/>
              </a:spcAft>
              <a:buNone/>
            </a:pPr>
            <a:r>
              <a:rPr lang="en-US" sz="1400">
                <a:solidFill>
                  <a:schemeClr val="tx2"/>
                </a:solidFill>
                <a:effectLst/>
                <a:latin typeface="Arial" panose="020B0604020202020204" pitchFamily="34" charset="0"/>
                <a:ea typeface="Times New Roman" panose="02020603050405020304" pitchFamily="18" charset="0"/>
              </a:rPr>
              <a:t>The following graphs were plotted: </a:t>
            </a:r>
            <a:endParaRPr lang="en-IN" sz="1400">
              <a:solidFill>
                <a:schemeClr val="tx2"/>
              </a:solidFill>
              <a:effectLst/>
              <a:latin typeface="Arial" panose="020B0604020202020204" pitchFamily="34" charset="0"/>
              <a:ea typeface="Arial" panose="020B0604020202020204" pitchFamily="34" charset="0"/>
            </a:endParaRPr>
          </a:p>
          <a:p>
            <a:pPr fontAlgn="base">
              <a:lnSpc>
                <a:spcPct val="100000"/>
              </a:lnSpc>
              <a:spcBef>
                <a:spcPts val="1200"/>
              </a:spcBef>
            </a:pPr>
            <a:r>
              <a:rPr lang="en-US" sz="1400">
                <a:solidFill>
                  <a:schemeClr val="tx2"/>
                </a:solidFill>
                <a:effectLst/>
                <a:latin typeface="Arial" panose="020B0604020202020204" pitchFamily="34" charset="0"/>
                <a:ea typeface="Times New Roman" panose="02020603050405020304" pitchFamily="18" charset="0"/>
              </a:rPr>
              <a:t>A graph used to display closing price, ma9, and ma21 values for a given time period. It also includes ‘buy’ and ‘sell’ decisions indicated by ticks.</a:t>
            </a:r>
            <a:endParaRPr lang="en-IN" sz="1400">
              <a:solidFill>
                <a:schemeClr val="tx2"/>
              </a:solidFill>
              <a:effectLst/>
              <a:latin typeface="Arial" panose="020B0604020202020204" pitchFamily="34" charset="0"/>
              <a:ea typeface="Arial" panose="020B0604020202020204" pitchFamily="34" charset="0"/>
            </a:endParaRPr>
          </a:p>
          <a:p>
            <a:pPr fontAlgn="base">
              <a:lnSpc>
                <a:spcPct val="100000"/>
              </a:lnSpc>
              <a:spcAft>
                <a:spcPts val="1200"/>
              </a:spcAft>
            </a:pPr>
            <a:r>
              <a:rPr lang="en-US" sz="1400">
                <a:solidFill>
                  <a:schemeClr val="tx2"/>
                </a:solidFill>
                <a:effectLst/>
                <a:latin typeface="Arial" panose="020B0604020202020204" pitchFamily="34" charset="0"/>
                <a:ea typeface="Times New Roman" panose="02020603050405020304" pitchFamily="18" charset="0"/>
              </a:rPr>
              <a:t>A graph used to display cumulative profit after brokerage for different days over a period of time.</a:t>
            </a:r>
            <a:endParaRPr lang="en-IN" sz="1400">
              <a:solidFill>
                <a:schemeClr val="tx2"/>
              </a:solidFill>
              <a:effectLst/>
              <a:latin typeface="Arial" panose="020B0604020202020204" pitchFamily="34" charset="0"/>
              <a:ea typeface="Arial" panose="020B0604020202020204" pitchFamily="34" charset="0"/>
            </a:endParaRPr>
          </a:p>
          <a:p>
            <a:pPr>
              <a:lnSpc>
                <a:spcPct val="100000"/>
              </a:lnSpc>
              <a:spcBef>
                <a:spcPts val="5"/>
              </a:spcBef>
              <a:tabLst>
                <a:tab pos="1473200" algn="l"/>
                <a:tab pos="1473835" algn="l"/>
              </a:tabLst>
            </a:pPr>
            <a:r>
              <a:rPr lang="en-US" sz="1400">
                <a:solidFill>
                  <a:schemeClr val="tx2"/>
                </a:solidFill>
                <a:effectLst/>
                <a:latin typeface="Arial" panose="020B0604020202020204" pitchFamily="34" charset="0"/>
                <a:ea typeface="Arial" panose="020B0604020202020204" pitchFamily="34" charset="0"/>
              </a:rPr>
              <a:t>Plotting interactive graphs -&gt; moving average % vs</a:t>
            </a:r>
            <a:r>
              <a:rPr lang="en-US" sz="1400" spc="-80">
                <a:solidFill>
                  <a:schemeClr val="tx2"/>
                </a:solidFill>
                <a:effectLst/>
                <a:latin typeface="Arial" panose="020B0604020202020204" pitchFamily="34" charset="0"/>
                <a:ea typeface="Arial" panose="020B0604020202020204" pitchFamily="34" charset="0"/>
              </a:rPr>
              <a:t> </a:t>
            </a:r>
            <a:r>
              <a:rPr lang="en-US" sz="1400">
                <a:solidFill>
                  <a:schemeClr val="tx2"/>
                </a:solidFill>
                <a:effectLst/>
                <a:latin typeface="Arial" panose="020B0604020202020204" pitchFamily="34" charset="0"/>
                <a:ea typeface="Arial" panose="020B0604020202020204" pitchFamily="34" charset="0"/>
              </a:rPr>
              <a:t>time</a:t>
            </a:r>
            <a:endParaRPr lang="en-IN" sz="1400">
              <a:solidFill>
                <a:schemeClr val="tx2"/>
              </a:solidFill>
              <a:effectLst/>
              <a:latin typeface="Arial" panose="020B0604020202020204" pitchFamily="34" charset="0"/>
              <a:ea typeface="Arial" panose="020B0604020202020204" pitchFamily="34" charset="0"/>
            </a:endParaRPr>
          </a:p>
          <a:p>
            <a:pPr>
              <a:lnSpc>
                <a:spcPct val="100000"/>
              </a:lnSpc>
              <a:tabLst>
                <a:tab pos="1473200" algn="l"/>
                <a:tab pos="1473835" algn="l"/>
              </a:tabLst>
            </a:pPr>
            <a:r>
              <a:rPr lang="en-US" sz="1400">
                <a:solidFill>
                  <a:schemeClr val="tx2"/>
                </a:solidFill>
                <a:effectLst/>
                <a:latin typeface="Arial" panose="020B0604020202020204" pitchFamily="34" charset="0"/>
                <a:ea typeface="Arial" panose="020B0604020202020204" pitchFamily="34" charset="0"/>
              </a:rPr>
              <a:t>closing price vs</a:t>
            </a:r>
            <a:r>
              <a:rPr lang="en-US" sz="1400" spc="-20">
                <a:solidFill>
                  <a:schemeClr val="tx2"/>
                </a:solidFill>
                <a:effectLst/>
                <a:latin typeface="Arial" panose="020B0604020202020204" pitchFamily="34" charset="0"/>
                <a:ea typeface="Arial" panose="020B0604020202020204" pitchFamily="34" charset="0"/>
              </a:rPr>
              <a:t> </a:t>
            </a:r>
            <a:r>
              <a:rPr lang="en-US" sz="1400" spc="-15">
                <a:solidFill>
                  <a:schemeClr val="tx2"/>
                </a:solidFill>
                <a:effectLst/>
                <a:latin typeface="Arial" panose="020B0604020202020204" pitchFamily="34" charset="0"/>
                <a:ea typeface="Arial" panose="020B0604020202020204" pitchFamily="34" charset="0"/>
              </a:rPr>
              <a:t>time</a:t>
            </a:r>
            <a:endParaRPr lang="en-IN" sz="1400">
              <a:solidFill>
                <a:schemeClr val="tx2"/>
              </a:solidFill>
              <a:effectLst/>
              <a:latin typeface="Arial" panose="020B0604020202020204" pitchFamily="34" charset="0"/>
              <a:ea typeface="Arial" panose="020B0604020202020204" pitchFamily="34" charset="0"/>
            </a:endParaRPr>
          </a:p>
          <a:p>
            <a:pPr>
              <a:lnSpc>
                <a:spcPct val="100000"/>
              </a:lnSpc>
              <a:tabLst>
                <a:tab pos="1473200" algn="l"/>
                <a:tab pos="1473835" algn="l"/>
              </a:tabLst>
            </a:pPr>
            <a:r>
              <a:rPr lang="en-US" sz="1400">
                <a:solidFill>
                  <a:schemeClr val="tx2"/>
                </a:solidFill>
                <a:effectLst/>
                <a:latin typeface="Arial" panose="020B0604020202020204" pitchFamily="34" charset="0"/>
                <a:ea typeface="Arial" panose="020B0604020202020204" pitchFamily="34" charset="0"/>
              </a:rPr>
              <a:t>subplots</a:t>
            </a:r>
            <a:endParaRPr lang="en-IN" sz="1400">
              <a:solidFill>
                <a:schemeClr val="tx2"/>
              </a:solidFill>
              <a:effectLst/>
              <a:latin typeface="Arial" panose="020B0604020202020204" pitchFamily="34" charset="0"/>
              <a:ea typeface="Arial" panose="020B0604020202020204" pitchFamily="34" charset="0"/>
            </a:endParaRPr>
          </a:p>
          <a:p>
            <a:pPr>
              <a:lnSpc>
                <a:spcPct val="100000"/>
              </a:lnSpc>
            </a:pPr>
            <a:endParaRPr lang="en-IN" sz="1400">
              <a:solidFill>
                <a:schemeClr val="tx2"/>
              </a:solidFill>
            </a:endParaRPr>
          </a:p>
        </p:txBody>
      </p:sp>
    </p:spTree>
    <p:extLst>
      <p:ext uri="{BB962C8B-B14F-4D97-AF65-F5344CB8AC3E}">
        <p14:creationId xmlns:p14="http://schemas.microsoft.com/office/powerpoint/2010/main" val="4065790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xmlns="" id="{DE61FBD7-E37C-4B38-BE44-A6D4978D74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8">
            <a:extLst>
              <a:ext uri="{FF2B5EF4-FFF2-40B4-BE49-F238E27FC236}">
                <a16:creationId xmlns:a16="http://schemas.microsoft.com/office/drawing/2014/main" xmlns="" id="{34F8020C-60BB-4357-8207-13221A99AE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9" name="Rectangle 10">
            <a:extLst>
              <a:ext uri="{FF2B5EF4-FFF2-40B4-BE49-F238E27FC236}">
                <a16:creationId xmlns:a16="http://schemas.microsoft.com/office/drawing/2014/main" xmlns="" id="{392BFCFE-FD78-4EDF-BEFE-CC444DC5F3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 name="Picture 1">
            <a:extLst>
              <a:ext uri="{FF2B5EF4-FFF2-40B4-BE49-F238E27FC236}">
                <a16:creationId xmlns:a16="http://schemas.microsoft.com/office/drawing/2014/main" xmlns="" id="{78572368-2C12-4CE5-9535-2B197FDF6274}"/>
              </a:ext>
            </a:extLst>
          </p:cNvPr>
          <p:cNvPicPr>
            <a:picLocks noChangeAspect="1"/>
          </p:cNvPicPr>
          <p:nvPr/>
        </p:nvPicPr>
        <p:blipFill rotWithShape="1">
          <a:blip r:embed="rId2"/>
          <a:srcRect l="5462" r="4500" b="1"/>
          <a:stretch/>
        </p:blipFill>
        <p:spPr>
          <a:xfrm>
            <a:off x="-6250" y="-17494"/>
            <a:ext cx="12198250" cy="6265894"/>
          </a:xfrm>
          <a:prstGeom prst="rect">
            <a:avLst/>
          </a:prstGeom>
        </p:spPr>
      </p:pic>
      <p:sp>
        <p:nvSpPr>
          <p:cNvPr id="20" name="Rectangle 12">
            <a:extLst>
              <a:ext uri="{FF2B5EF4-FFF2-40B4-BE49-F238E27FC236}">
                <a16:creationId xmlns:a16="http://schemas.microsoft.com/office/drawing/2014/main" xmlns="" id="{3AE72DA6-F609-4537-9EE4-D12F65EC70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0" y="6237978"/>
            <a:ext cx="12198250" cy="62953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14">
            <a:extLst>
              <a:ext uri="{FF2B5EF4-FFF2-40B4-BE49-F238E27FC236}">
                <a16:creationId xmlns:a16="http://schemas.microsoft.com/office/drawing/2014/main" xmlns="" id="{740FA05C-C0FC-4528-883E-4E75E4581C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6237978"/>
            <a:ext cx="12192000" cy="637516"/>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75032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DE61FBD7-E37C-4B38-BE44-A6D4978D74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 name="Rectangle 8">
            <a:extLst>
              <a:ext uri="{FF2B5EF4-FFF2-40B4-BE49-F238E27FC236}">
                <a16:creationId xmlns:a16="http://schemas.microsoft.com/office/drawing/2014/main" xmlns="" id="{34F8020C-60BB-4357-8207-13221A99AE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xmlns="" id="{392BFCFE-FD78-4EDF-BEFE-CC444DC5F3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 name="Picture 1">
            <a:extLst>
              <a:ext uri="{FF2B5EF4-FFF2-40B4-BE49-F238E27FC236}">
                <a16:creationId xmlns:a16="http://schemas.microsoft.com/office/drawing/2014/main" xmlns="" id="{F924C1FE-6313-4978-AB14-17B0A37B0B62}"/>
              </a:ext>
            </a:extLst>
          </p:cNvPr>
          <p:cNvPicPr>
            <a:picLocks noChangeAspect="1"/>
          </p:cNvPicPr>
          <p:nvPr/>
        </p:nvPicPr>
        <p:blipFill rotWithShape="1">
          <a:blip r:embed="rId2"/>
          <a:srcRect r="2082" b="1"/>
          <a:stretch/>
        </p:blipFill>
        <p:spPr>
          <a:xfrm>
            <a:off x="838199" y="838200"/>
            <a:ext cx="10684933" cy="5181600"/>
          </a:xfrm>
          <a:prstGeom prst="rect">
            <a:avLst/>
          </a:prstGeom>
        </p:spPr>
      </p:pic>
      <p:pic>
        <p:nvPicPr>
          <p:cNvPr id="13" name="Picture 12">
            <a:extLst>
              <a:ext uri="{FF2B5EF4-FFF2-40B4-BE49-F238E27FC236}">
                <a16:creationId xmlns:a16="http://schemas.microsoft.com/office/drawing/2014/main" xmlns="" id="{ED576C57-47BA-4566-87D4-DA179E259CC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alphaModFix amt="60000"/>
            <a:extLst>
              <a:ext uri="{28A0092B-C50C-407E-A947-70E740481C1C}">
                <a14:useLocalDpi xmlns:a14="http://schemas.microsoft.com/office/drawing/2010/main" val="0"/>
              </a:ext>
            </a:extLst>
          </a:blip>
          <a:srcRect t="37018" r="40625"/>
          <a:stretch/>
        </p:blipFill>
        <p:spPr>
          <a:xfrm rot="16200000">
            <a:off x="69883" y="-43975"/>
            <a:ext cx="1447800" cy="1535750"/>
          </a:xfrm>
          <a:prstGeom prst="rect">
            <a:avLst/>
          </a:prstGeom>
        </p:spPr>
      </p:pic>
      <p:pic>
        <p:nvPicPr>
          <p:cNvPr id="15" name="Picture 14">
            <a:extLst>
              <a:ext uri="{FF2B5EF4-FFF2-40B4-BE49-F238E27FC236}">
                <a16:creationId xmlns:a16="http://schemas.microsoft.com/office/drawing/2014/main" xmlns="" id="{B3A8B115-875D-4B9A-8153-2CD893FCFBD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alphaModFix amt="60000"/>
            <a:extLst>
              <a:ext uri="{28A0092B-C50C-407E-A947-70E740481C1C}">
                <a14:useLocalDpi xmlns:a14="http://schemas.microsoft.com/office/drawing/2010/main" val="0"/>
              </a:ext>
            </a:extLst>
          </a:blip>
          <a:srcRect r="46048"/>
          <a:stretch/>
        </p:blipFill>
        <p:spPr>
          <a:xfrm>
            <a:off x="10814364" y="3672852"/>
            <a:ext cx="1371600" cy="2548349"/>
          </a:xfrm>
          <a:prstGeom prst="rect">
            <a:avLst/>
          </a:prstGeom>
        </p:spPr>
      </p:pic>
    </p:spTree>
    <p:extLst>
      <p:ext uri="{BB962C8B-B14F-4D97-AF65-F5344CB8AC3E}">
        <p14:creationId xmlns:p14="http://schemas.microsoft.com/office/powerpoint/2010/main" val="470576885"/>
      </p:ext>
    </p:extLst>
  </p:cSld>
  <p:clrMapOvr>
    <a:masterClrMapping/>
  </p:clrMapOvr>
</p:sld>
</file>

<file path=ppt/theme/theme1.xml><?xml version="1.0" encoding="utf-8"?>
<a:theme xmlns:a="http://schemas.openxmlformats.org/drawingml/2006/main" name="BlockprintVTI">
  <a:themeElements>
    <a:clrScheme name="Custom 69">
      <a:dk1>
        <a:sysClr val="windowText" lastClr="000000"/>
      </a:dk1>
      <a:lt1>
        <a:sysClr val="window" lastClr="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BrushVTI">
  <a:themeElements>
    <a:clrScheme name="AnalogousFromLightSeed_2SEEDS">
      <a:dk1>
        <a:srgbClr val="000000"/>
      </a:dk1>
      <a:lt1>
        <a:srgbClr val="FFFFFF"/>
      </a:lt1>
      <a:dk2>
        <a:srgbClr val="41242D"/>
      </a:dk2>
      <a:lt2>
        <a:srgbClr val="E2E8E6"/>
      </a:lt2>
      <a:accent1>
        <a:srgbClr val="D06989"/>
      </a:accent1>
      <a:accent2>
        <a:srgbClr val="D884C2"/>
      </a:accent2>
      <a:accent3>
        <a:srgbClr val="D88C84"/>
      </a:accent3>
      <a:accent4>
        <a:srgbClr val="5BB576"/>
      </a:accent4>
      <a:accent5>
        <a:srgbClr val="6AB19D"/>
      </a:accent5>
      <a:accent6>
        <a:srgbClr val="5DAEBA"/>
      </a:accent6>
      <a:hlink>
        <a:srgbClr val="568F7D"/>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20</TotalTime>
  <Words>1059</Words>
  <Application>Microsoft Macintosh PowerPoint</Application>
  <PresentationFormat>Widescreen</PresentationFormat>
  <Paragraphs>68</Paragraphs>
  <Slides>17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Avenir Next LT Pro</vt:lpstr>
      <vt:lpstr>AvenirNext LT Pro Medium</vt:lpstr>
      <vt:lpstr>Calibri</vt:lpstr>
      <vt:lpstr>Century Gothic</vt:lpstr>
      <vt:lpstr>Elephant</vt:lpstr>
      <vt:lpstr>Times New Roman</vt:lpstr>
      <vt:lpstr>BlockprintVTI</vt:lpstr>
      <vt:lpstr>BrushVTI</vt:lpstr>
      <vt:lpstr>MINOR PROJECT : MOVING AVERAGES AND STOCK TRADING</vt:lpstr>
      <vt:lpstr>What are stocks?</vt:lpstr>
      <vt:lpstr>Why our model?</vt:lpstr>
      <vt:lpstr>PowerPoint Presentation</vt:lpstr>
      <vt:lpstr>The dataset</vt:lpstr>
      <vt:lpstr>Data Analysis</vt:lpstr>
      <vt:lpstr>Data Visualization</vt:lpstr>
      <vt:lpstr>PowerPoint Presentation</vt:lpstr>
      <vt:lpstr>PowerPoint Presentation</vt:lpstr>
      <vt:lpstr>PowerPoint Presentation</vt:lpstr>
      <vt:lpstr>PowerPoint Presentation</vt:lpstr>
      <vt:lpstr>The Algorithm</vt:lpstr>
      <vt:lpstr>Flowchart of the model</vt:lpstr>
      <vt:lpstr>Result and Discussion </vt:lpstr>
      <vt:lpstr>PowerPoint Presentation</vt:lpstr>
      <vt:lpstr>Example of transactions for one day</vt:lpstr>
      <vt:lpstr>Conclusion </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 MOVING AVERAGES AND STOCK TRADING</dc:title>
  <dc:creator>parul bhardwaj</dc:creator>
  <cp:lastModifiedBy>Microsoft Office User</cp:lastModifiedBy>
  <cp:revision>4</cp:revision>
  <dcterms:created xsi:type="dcterms:W3CDTF">2020-12-17T16:02:45Z</dcterms:created>
  <dcterms:modified xsi:type="dcterms:W3CDTF">2021-01-14T03:40:52Z</dcterms:modified>
</cp:coreProperties>
</file>