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2"/>
  </p:notesMasterIdLst>
  <p:handoutMasterIdLst>
    <p:handoutMasterId r:id="rId23"/>
  </p:handoutMasterIdLst>
  <p:sldIdLst>
    <p:sldId id="314" r:id="rId5"/>
    <p:sldId id="323" r:id="rId6"/>
    <p:sldId id="328" r:id="rId7"/>
    <p:sldId id="327" r:id="rId8"/>
    <p:sldId id="347" r:id="rId9"/>
    <p:sldId id="348" r:id="rId10"/>
    <p:sldId id="355" r:id="rId11"/>
    <p:sldId id="351" r:id="rId12"/>
    <p:sldId id="354" r:id="rId13"/>
    <p:sldId id="350" r:id="rId14"/>
    <p:sldId id="356" r:id="rId15"/>
    <p:sldId id="357" r:id="rId16"/>
    <p:sldId id="359" r:id="rId17"/>
    <p:sldId id="358" r:id="rId18"/>
    <p:sldId id="353" r:id="rId19"/>
    <p:sldId id="349" r:id="rId20"/>
    <p:sldId id="352"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969696"/>
    <a:srgbClr val="9E9A95"/>
    <a:srgbClr val="382E25"/>
    <a:srgbClr val="C17945"/>
    <a:srgbClr val="31526A"/>
    <a:srgbClr val="252626"/>
    <a:srgbClr val="A6A6A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50" autoAdjust="0"/>
    <p:restoredTop sz="94682" autoAdjust="0"/>
  </p:normalViewPr>
  <p:slideViewPr>
    <p:cSldViewPr snapToGrid="0" snapToObjects="1">
      <p:cViewPr varScale="1">
        <p:scale>
          <a:sx n="115" d="100"/>
          <a:sy n="115" d="100"/>
        </p:scale>
        <p:origin x="192" y="728"/>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12/8/22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ALUMNI ASSOCIATION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278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033752"/>
            <a:ext cx="950924" cy="1044347"/>
          </a:xfrm>
          <a:prstGeom prst="rect">
            <a:avLst/>
          </a:prstGeom>
        </p:spPr>
      </p:pic>
      <p:pic>
        <p:nvPicPr>
          <p:cNvPr id="4" name="Picture 3">
            <a:extLst>
              <a:ext uri="{FF2B5EF4-FFF2-40B4-BE49-F238E27FC236}">
                <a16:creationId xmlns:a16="http://schemas.microsoft.com/office/drawing/2014/main" id="{F1F59845-C2D5-2B41-B9C1-2DF6B342BC23}"/>
              </a:ext>
            </a:extLst>
          </p:cNvPr>
          <p:cNvPicPr>
            <a:picLocks noChangeAspect="1"/>
          </p:cNvPicPr>
          <p:nvPr userDrawn="1"/>
        </p:nvPicPr>
        <p:blipFill>
          <a:blip r:embed="rId3"/>
          <a:stretch>
            <a:fillRect/>
          </a:stretch>
        </p:blipFill>
        <p:spPr>
          <a:xfrm>
            <a:off x="631042" y="4244550"/>
            <a:ext cx="3606360" cy="61297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70" y="1901027"/>
            <a:ext cx="7490477" cy="713596"/>
          </a:xfrm>
        </p:spPr>
        <p:txBody>
          <a:bodyPr>
            <a:normAutofit/>
          </a:bodyPr>
          <a:lstStyle/>
          <a:p>
            <a:r>
              <a:rPr lang="en-US" sz="3000" dirty="0"/>
              <a:t>Out of sample analysis of Pfizer</a:t>
            </a:r>
          </a:p>
        </p:txBody>
      </p:sp>
      <p:sp>
        <p:nvSpPr>
          <p:cNvPr id="3" name="Text Placeholder 2"/>
          <p:cNvSpPr>
            <a:spLocks noGrp="1"/>
          </p:cNvSpPr>
          <p:nvPr>
            <p:ph type="body" sz="quarter" idx="10"/>
          </p:nvPr>
        </p:nvSpPr>
        <p:spPr>
          <a:xfrm>
            <a:off x="259158" y="4765946"/>
            <a:ext cx="7734222" cy="277654"/>
          </a:xfrm>
        </p:spPr>
        <p:txBody>
          <a:bodyPr/>
          <a:lstStyle/>
          <a:p>
            <a:r>
              <a:rPr lang="en-US" sz="1200" dirty="0"/>
              <a:t>INDIANA UNIVERSITY BLOOMINGTON</a:t>
            </a:r>
          </a:p>
        </p:txBody>
      </p:sp>
      <p:sp>
        <p:nvSpPr>
          <p:cNvPr id="4" name="Text Placeholder 3"/>
          <p:cNvSpPr>
            <a:spLocks noGrp="1"/>
          </p:cNvSpPr>
          <p:nvPr>
            <p:ph type="body" sz="quarter" idx="11"/>
          </p:nvPr>
        </p:nvSpPr>
        <p:spPr>
          <a:xfrm>
            <a:off x="320070" y="2753449"/>
            <a:ext cx="7673310" cy="401231"/>
          </a:xfrm>
        </p:spPr>
        <p:txBody>
          <a:bodyPr/>
          <a:lstStyle/>
          <a:p>
            <a:r>
              <a:rPr lang="en-US" dirty="0"/>
              <a:t>FINANCIAL ECONOMETRICS</a:t>
            </a:r>
          </a:p>
        </p:txBody>
      </p:sp>
      <p:sp>
        <p:nvSpPr>
          <p:cNvPr id="5" name="TextBox 4">
            <a:extLst>
              <a:ext uri="{FF2B5EF4-FFF2-40B4-BE49-F238E27FC236}">
                <a16:creationId xmlns:a16="http://schemas.microsoft.com/office/drawing/2014/main" id="{4D22A6D5-0BCA-4B3B-459E-AACD7D73595F}"/>
              </a:ext>
            </a:extLst>
          </p:cNvPr>
          <p:cNvSpPr txBox="1"/>
          <p:nvPr/>
        </p:nvSpPr>
        <p:spPr>
          <a:xfrm>
            <a:off x="6891064" y="4437104"/>
            <a:ext cx="1838965" cy="369332"/>
          </a:xfrm>
          <a:prstGeom prst="rect">
            <a:avLst/>
          </a:prstGeom>
          <a:noFill/>
        </p:spPr>
        <p:txBody>
          <a:bodyPr wrap="none" rtlCol="0">
            <a:spAutoFit/>
          </a:bodyPr>
          <a:lstStyle/>
          <a:p>
            <a:r>
              <a:rPr lang="en-US" dirty="0" err="1">
                <a:solidFill>
                  <a:schemeClr val="bg1"/>
                </a:solidFill>
              </a:rPr>
              <a:t>Ritwik</a:t>
            </a:r>
            <a:r>
              <a:rPr lang="en-US" dirty="0">
                <a:solidFill>
                  <a:schemeClr val="bg1"/>
                </a:solidFill>
              </a:rPr>
              <a:t> </a:t>
            </a:r>
            <a:r>
              <a:rPr lang="en-US" dirty="0" err="1">
                <a:solidFill>
                  <a:schemeClr val="bg1"/>
                </a:solidFill>
              </a:rPr>
              <a:t>Budhiraja</a:t>
            </a:r>
            <a:endParaRPr lang="en-US" dirty="0">
              <a:solidFill>
                <a:schemeClr val="bg1"/>
              </a:solidFill>
            </a:endParaRPr>
          </a:p>
        </p:txBody>
      </p:sp>
      <p:sp>
        <p:nvSpPr>
          <p:cNvPr id="11" name="Text Placeholder 3">
            <a:extLst>
              <a:ext uri="{FF2B5EF4-FFF2-40B4-BE49-F238E27FC236}">
                <a16:creationId xmlns:a16="http://schemas.microsoft.com/office/drawing/2014/main" id="{2C6B1704-EC1E-9D2F-C896-D522A0F3BBC5}"/>
              </a:ext>
            </a:extLst>
          </p:cNvPr>
          <p:cNvSpPr txBox="1">
            <a:spLocks/>
          </p:cNvSpPr>
          <p:nvPr/>
        </p:nvSpPr>
        <p:spPr>
          <a:xfrm>
            <a:off x="320070" y="3019048"/>
            <a:ext cx="2834610" cy="401231"/>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800" b="0" kern="1200" spc="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ECON-M 524</a:t>
            </a:r>
          </a:p>
        </p:txBody>
      </p:sp>
    </p:spTree>
    <p:extLst>
      <p:ext uri="{BB962C8B-B14F-4D97-AF65-F5344CB8AC3E}">
        <p14:creationId xmlns:p14="http://schemas.microsoft.com/office/powerpoint/2010/main" val="9190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0782-05FE-9E04-6CAD-BAB8391528BA}"/>
              </a:ext>
            </a:extLst>
          </p:cNvPr>
          <p:cNvSpPr>
            <a:spLocks noGrp="1"/>
          </p:cNvSpPr>
          <p:nvPr>
            <p:ph type="title"/>
          </p:nvPr>
        </p:nvSpPr>
        <p:spPr>
          <a:xfrm>
            <a:off x="506693" y="2274522"/>
            <a:ext cx="7584883" cy="727470"/>
          </a:xfrm>
        </p:spPr>
        <p:txBody>
          <a:bodyPr/>
          <a:lstStyle/>
          <a:p>
            <a:r>
              <a:rPr lang="en-US" dirty="0"/>
              <a:t>RESULTS AND CONCLUSION</a:t>
            </a:r>
          </a:p>
        </p:txBody>
      </p:sp>
      <p:sp>
        <p:nvSpPr>
          <p:cNvPr id="3" name="Text Placeholder 2">
            <a:extLst>
              <a:ext uri="{FF2B5EF4-FFF2-40B4-BE49-F238E27FC236}">
                <a16:creationId xmlns:a16="http://schemas.microsoft.com/office/drawing/2014/main" id="{36CAF652-5B4A-16A7-C321-DB502AEE2445}"/>
              </a:ext>
            </a:extLst>
          </p:cNvPr>
          <p:cNvSpPr>
            <a:spLocks noGrp="1"/>
          </p:cNvSpPr>
          <p:nvPr>
            <p:ph type="body" sz="quarter" idx="10"/>
          </p:nvPr>
        </p:nvSpPr>
        <p:spPr/>
        <p:txBody>
          <a:bodyPr/>
          <a:lstStyle/>
          <a:p>
            <a:r>
              <a:rPr lang="en-US" dirty="0"/>
              <a:t>SECTION:4</a:t>
            </a:r>
          </a:p>
        </p:txBody>
      </p:sp>
    </p:spTree>
    <p:extLst>
      <p:ext uri="{BB962C8B-B14F-4D97-AF65-F5344CB8AC3E}">
        <p14:creationId xmlns:p14="http://schemas.microsoft.com/office/powerpoint/2010/main" val="421150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E68F43-2CC6-D3E8-1F68-AE8CCAE57CB0}"/>
              </a:ext>
            </a:extLst>
          </p:cNvPr>
          <p:cNvPicPr>
            <a:picLocks noChangeAspect="1"/>
          </p:cNvPicPr>
          <p:nvPr/>
        </p:nvPicPr>
        <p:blipFill>
          <a:blip r:embed="rId2"/>
          <a:stretch>
            <a:fillRect/>
          </a:stretch>
        </p:blipFill>
        <p:spPr>
          <a:xfrm>
            <a:off x="525825" y="1059366"/>
            <a:ext cx="5303601" cy="3334215"/>
          </a:xfrm>
          <a:prstGeom prst="rect">
            <a:avLst/>
          </a:prstGeom>
        </p:spPr>
      </p:pic>
      <p:pic>
        <p:nvPicPr>
          <p:cNvPr id="10" name="Picture 9">
            <a:extLst>
              <a:ext uri="{FF2B5EF4-FFF2-40B4-BE49-F238E27FC236}">
                <a16:creationId xmlns:a16="http://schemas.microsoft.com/office/drawing/2014/main" id="{1074F732-DAAF-E6BE-0A67-17E461693B04}"/>
              </a:ext>
            </a:extLst>
          </p:cNvPr>
          <p:cNvPicPr>
            <a:picLocks noChangeAspect="1"/>
          </p:cNvPicPr>
          <p:nvPr/>
        </p:nvPicPr>
        <p:blipFill>
          <a:blip r:embed="rId3"/>
          <a:stretch>
            <a:fillRect/>
          </a:stretch>
        </p:blipFill>
        <p:spPr>
          <a:xfrm>
            <a:off x="7290529" y="1059366"/>
            <a:ext cx="927921" cy="3554113"/>
          </a:xfrm>
          <a:prstGeom prst="rect">
            <a:avLst/>
          </a:prstGeom>
        </p:spPr>
      </p:pic>
      <p:sp>
        <p:nvSpPr>
          <p:cNvPr id="11" name="TextBox 10">
            <a:extLst>
              <a:ext uri="{FF2B5EF4-FFF2-40B4-BE49-F238E27FC236}">
                <a16:creationId xmlns:a16="http://schemas.microsoft.com/office/drawing/2014/main" id="{E8852550-A6A0-160C-6A8B-175401EAFF3A}"/>
              </a:ext>
            </a:extLst>
          </p:cNvPr>
          <p:cNvSpPr txBox="1"/>
          <p:nvPr/>
        </p:nvSpPr>
        <p:spPr>
          <a:xfrm>
            <a:off x="3177626" y="242900"/>
            <a:ext cx="2475421" cy="369332"/>
          </a:xfrm>
          <a:prstGeom prst="rect">
            <a:avLst/>
          </a:prstGeom>
          <a:noFill/>
        </p:spPr>
        <p:txBody>
          <a:bodyPr wrap="none" rtlCol="0">
            <a:spAutoFit/>
          </a:bodyPr>
          <a:lstStyle/>
          <a:p>
            <a:r>
              <a:rPr lang="en-US" dirty="0"/>
              <a:t>HORIZON – 1 | MA 10</a:t>
            </a:r>
          </a:p>
        </p:txBody>
      </p:sp>
    </p:spTree>
    <p:extLst>
      <p:ext uri="{BB962C8B-B14F-4D97-AF65-F5344CB8AC3E}">
        <p14:creationId xmlns:p14="http://schemas.microsoft.com/office/powerpoint/2010/main" val="366363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FCB6CE-6855-7FE2-E464-BEBC4B31C182}"/>
              </a:ext>
            </a:extLst>
          </p:cNvPr>
          <p:cNvPicPr>
            <a:picLocks noChangeAspect="1"/>
          </p:cNvPicPr>
          <p:nvPr/>
        </p:nvPicPr>
        <p:blipFill>
          <a:blip r:embed="rId2"/>
          <a:stretch>
            <a:fillRect/>
          </a:stretch>
        </p:blipFill>
        <p:spPr>
          <a:xfrm>
            <a:off x="466647" y="965359"/>
            <a:ext cx="5421958" cy="3405139"/>
          </a:xfrm>
          <a:prstGeom prst="rect">
            <a:avLst/>
          </a:prstGeom>
        </p:spPr>
      </p:pic>
      <p:pic>
        <p:nvPicPr>
          <p:cNvPr id="8" name="Picture 7">
            <a:extLst>
              <a:ext uri="{FF2B5EF4-FFF2-40B4-BE49-F238E27FC236}">
                <a16:creationId xmlns:a16="http://schemas.microsoft.com/office/drawing/2014/main" id="{12F94DAB-F6F1-DB09-741D-4B30F66C4870}"/>
              </a:ext>
            </a:extLst>
          </p:cNvPr>
          <p:cNvPicPr>
            <a:picLocks noChangeAspect="1"/>
          </p:cNvPicPr>
          <p:nvPr/>
        </p:nvPicPr>
        <p:blipFill>
          <a:blip r:embed="rId3"/>
          <a:stretch>
            <a:fillRect/>
          </a:stretch>
        </p:blipFill>
        <p:spPr>
          <a:xfrm>
            <a:off x="6933581" y="1600200"/>
            <a:ext cx="1320800" cy="1943100"/>
          </a:xfrm>
          <a:prstGeom prst="rect">
            <a:avLst/>
          </a:prstGeom>
        </p:spPr>
      </p:pic>
      <p:sp>
        <p:nvSpPr>
          <p:cNvPr id="9" name="TextBox 8">
            <a:extLst>
              <a:ext uri="{FF2B5EF4-FFF2-40B4-BE49-F238E27FC236}">
                <a16:creationId xmlns:a16="http://schemas.microsoft.com/office/drawing/2014/main" id="{2D8F1579-3C60-9D02-837D-8C7EBA0F06A9}"/>
              </a:ext>
            </a:extLst>
          </p:cNvPr>
          <p:cNvSpPr txBox="1"/>
          <p:nvPr/>
        </p:nvSpPr>
        <p:spPr>
          <a:xfrm>
            <a:off x="3177626" y="242900"/>
            <a:ext cx="2475421" cy="369332"/>
          </a:xfrm>
          <a:prstGeom prst="rect">
            <a:avLst/>
          </a:prstGeom>
          <a:noFill/>
        </p:spPr>
        <p:txBody>
          <a:bodyPr wrap="none" rtlCol="0">
            <a:spAutoFit/>
          </a:bodyPr>
          <a:lstStyle/>
          <a:p>
            <a:r>
              <a:rPr lang="en-US" dirty="0"/>
              <a:t>HORIZON – 1 | MA 50</a:t>
            </a:r>
          </a:p>
        </p:txBody>
      </p:sp>
    </p:spTree>
    <p:extLst>
      <p:ext uri="{BB962C8B-B14F-4D97-AF65-F5344CB8AC3E}">
        <p14:creationId xmlns:p14="http://schemas.microsoft.com/office/powerpoint/2010/main" val="406896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733EC7-646D-E86D-369D-A78CA3C0D178}"/>
              </a:ext>
            </a:extLst>
          </p:cNvPr>
          <p:cNvPicPr>
            <a:picLocks noChangeAspect="1"/>
          </p:cNvPicPr>
          <p:nvPr/>
        </p:nvPicPr>
        <p:blipFill>
          <a:blip r:embed="rId2"/>
          <a:stretch>
            <a:fillRect/>
          </a:stretch>
        </p:blipFill>
        <p:spPr>
          <a:xfrm>
            <a:off x="612456" y="1014762"/>
            <a:ext cx="5398052" cy="3410034"/>
          </a:xfrm>
          <a:prstGeom prst="rect">
            <a:avLst/>
          </a:prstGeom>
        </p:spPr>
      </p:pic>
      <p:pic>
        <p:nvPicPr>
          <p:cNvPr id="5" name="Picture 4">
            <a:extLst>
              <a:ext uri="{FF2B5EF4-FFF2-40B4-BE49-F238E27FC236}">
                <a16:creationId xmlns:a16="http://schemas.microsoft.com/office/drawing/2014/main" id="{6CC69553-5A7E-69C8-05C0-C9622DE4BAD3}"/>
              </a:ext>
            </a:extLst>
          </p:cNvPr>
          <p:cNvPicPr>
            <a:picLocks noChangeAspect="1"/>
          </p:cNvPicPr>
          <p:nvPr/>
        </p:nvPicPr>
        <p:blipFill>
          <a:blip r:embed="rId3"/>
          <a:stretch>
            <a:fillRect/>
          </a:stretch>
        </p:blipFill>
        <p:spPr>
          <a:xfrm>
            <a:off x="7117112" y="1014762"/>
            <a:ext cx="1037947" cy="3523785"/>
          </a:xfrm>
          <a:prstGeom prst="rect">
            <a:avLst/>
          </a:prstGeom>
        </p:spPr>
      </p:pic>
      <p:sp>
        <p:nvSpPr>
          <p:cNvPr id="6" name="TextBox 5">
            <a:extLst>
              <a:ext uri="{FF2B5EF4-FFF2-40B4-BE49-F238E27FC236}">
                <a16:creationId xmlns:a16="http://schemas.microsoft.com/office/drawing/2014/main" id="{F01DDD5F-31F2-9363-04A9-5CC10C326DA8}"/>
              </a:ext>
            </a:extLst>
          </p:cNvPr>
          <p:cNvSpPr txBox="1"/>
          <p:nvPr/>
        </p:nvSpPr>
        <p:spPr>
          <a:xfrm>
            <a:off x="3177626" y="242900"/>
            <a:ext cx="2603661" cy="369332"/>
          </a:xfrm>
          <a:prstGeom prst="rect">
            <a:avLst/>
          </a:prstGeom>
          <a:noFill/>
        </p:spPr>
        <p:txBody>
          <a:bodyPr wrap="none" rtlCol="0">
            <a:spAutoFit/>
          </a:bodyPr>
          <a:lstStyle/>
          <a:p>
            <a:r>
              <a:rPr lang="en-US" dirty="0"/>
              <a:t>HORIZON – 12 | MA 10</a:t>
            </a:r>
          </a:p>
        </p:txBody>
      </p:sp>
    </p:spTree>
    <p:extLst>
      <p:ext uri="{BB962C8B-B14F-4D97-AF65-F5344CB8AC3E}">
        <p14:creationId xmlns:p14="http://schemas.microsoft.com/office/powerpoint/2010/main" val="77992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6EB977-7FAE-1639-37A3-2D66F19239A4}"/>
              </a:ext>
            </a:extLst>
          </p:cNvPr>
          <p:cNvPicPr>
            <a:picLocks noChangeAspect="1"/>
          </p:cNvPicPr>
          <p:nvPr/>
        </p:nvPicPr>
        <p:blipFill>
          <a:blip r:embed="rId2"/>
          <a:stretch>
            <a:fillRect/>
          </a:stretch>
        </p:blipFill>
        <p:spPr>
          <a:xfrm>
            <a:off x="753828" y="1166696"/>
            <a:ext cx="5025351" cy="3189249"/>
          </a:xfrm>
          <a:prstGeom prst="rect">
            <a:avLst/>
          </a:prstGeom>
        </p:spPr>
      </p:pic>
      <p:pic>
        <p:nvPicPr>
          <p:cNvPr id="5" name="Picture 4">
            <a:extLst>
              <a:ext uri="{FF2B5EF4-FFF2-40B4-BE49-F238E27FC236}">
                <a16:creationId xmlns:a16="http://schemas.microsoft.com/office/drawing/2014/main" id="{283B1FF2-D206-1C8C-4FDF-A0C311108ECA}"/>
              </a:ext>
            </a:extLst>
          </p:cNvPr>
          <p:cNvPicPr>
            <a:picLocks noChangeAspect="1"/>
          </p:cNvPicPr>
          <p:nvPr/>
        </p:nvPicPr>
        <p:blipFill rotWithShape="1">
          <a:blip r:embed="rId3"/>
          <a:srcRect l="800" t="58697" r="2441" b="-1012"/>
          <a:stretch/>
        </p:blipFill>
        <p:spPr>
          <a:xfrm>
            <a:off x="6825458" y="1639228"/>
            <a:ext cx="1348385" cy="1865042"/>
          </a:xfrm>
          <a:prstGeom prst="rect">
            <a:avLst/>
          </a:prstGeom>
        </p:spPr>
      </p:pic>
      <p:sp>
        <p:nvSpPr>
          <p:cNvPr id="6" name="TextBox 5">
            <a:extLst>
              <a:ext uri="{FF2B5EF4-FFF2-40B4-BE49-F238E27FC236}">
                <a16:creationId xmlns:a16="http://schemas.microsoft.com/office/drawing/2014/main" id="{5A04AC86-E1D0-AFDB-48D4-F5654AB255F9}"/>
              </a:ext>
            </a:extLst>
          </p:cNvPr>
          <p:cNvSpPr txBox="1"/>
          <p:nvPr/>
        </p:nvSpPr>
        <p:spPr>
          <a:xfrm>
            <a:off x="3177626" y="242900"/>
            <a:ext cx="2603661" cy="369332"/>
          </a:xfrm>
          <a:prstGeom prst="rect">
            <a:avLst/>
          </a:prstGeom>
          <a:noFill/>
        </p:spPr>
        <p:txBody>
          <a:bodyPr wrap="none" rtlCol="0">
            <a:spAutoFit/>
          </a:bodyPr>
          <a:lstStyle/>
          <a:p>
            <a:r>
              <a:rPr lang="en-US" dirty="0"/>
              <a:t>HORIZON – 12 | MA 50</a:t>
            </a:r>
          </a:p>
        </p:txBody>
      </p:sp>
    </p:spTree>
    <p:extLst>
      <p:ext uri="{BB962C8B-B14F-4D97-AF65-F5344CB8AC3E}">
        <p14:creationId xmlns:p14="http://schemas.microsoft.com/office/powerpoint/2010/main" val="252212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9186802-118E-6FA2-258E-1021492F6A7C}"/>
              </a:ext>
            </a:extLst>
          </p:cNvPr>
          <p:cNvSpPr>
            <a:spLocks noGrp="1"/>
          </p:cNvSpPr>
          <p:nvPr>
            <p:ph idx="1"/>
          </p:nvPr>
        </p:nvSpPr>
        <p:spPr>
          <a:xfrm>
            <a:off x="518824" y="713678"/>
            <a:ext cx="8056464" cy="3726359"/>
          </a:xfrm>
        </p:spPr>
        <p:txBody>
          <a:bodyPr>
            <a:normAutofit fontScale="70000" lnSpcReduction="20000"/>
          </a:bodyPr>
          <a:lstStyle/>
          <a:p>
            <a:r>
              <a:rPr lang="en-US" dirty="0"/>
              <a:t>It is evident that the historical mean and the direct method fail to make any good predictions in all scenarios. This could be probably because of the short size of the data.</a:t>
            </a:r>
          </a:p>
          <a:p>
            <a:r>
              <a:rPr lang="en-US" dirty="0"/>
              <a:t>Moving average closely follows the actual values of our target variable. That is because the mean of only a previous few values is used to perform the prediction. </a:t>
            </a:r>
          </a:p>
          <a:p>
            <a:r>
              <a:rPr lang="en-US" dirty="0"/>
              <a:t>The smaller the moving average window, the more local the prediction. </a:t>
            </a:r>
          </a:p>
          <a:p>
            <a:r>
              <a:rPr lang="en-US" dirty="0"/>
              <a:t>Out-of-sample R-squared is used to measure the performance of each model. Mean squared error of the historical mean method is used as a benchmark. </a:t>
            </a:r>
          </a:p>
          <a:p>
            <a:r>
              <a:rPr lang="en-US" dirty="0"/>
              <a:t>In the case when h was equal to 1, the direct method performed even worse than the historical mean method, and the R-squared value for it was negative.</a:t>
            </a:r>
          </a:p>
          <a:p>
            <a:r>
              <a:rPr lang="en-US" dirty="0"/>
              <a:t>The best R-squared value was achieved when h was 12, and the moving average window size was 10. This is because the prediction was more local to the neighboring points due to the small size of the moving average window. </a:t>
            </a:r>
          </a:p>
          <a:p>
            <a:r>
              <a:rPr lang="en-US" dirty="0"/>
              <a:t>Based on this information, dividend price ratio wasn't a good predictor for my data and moving average performed the best out of the models in hand.</a:t>
            </a:r>
          </a:p>
        </p:txBody>
      </p:sp>
    </p:spTree>
    <p:extLst>
      <p:ext uri="{BB962C8B-B14F-4D97-AF65-F5344CB8AC3E}">
        <p14:creationId xmlns:p14="http://schemas.microsoft.com/office/powerpoint/2010/main" val="3388399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067B-01EA-70D4-96C3-72EAC0E2C9BD}"/>
              </a:ext>
            </a:extLst>
          </p:cNvPr>
          <p:cNvSpPr>
            <a:spLocks noGrp="1"/>
          </p:cNvSpPr>
          <p:nvPr>
            <p:ph type="title"/>
          </p:nvPr>
        </p:nvSpPr>
        <p:spPr/>
        <p:txBody>
          <a:bodyPr/>
          <a:lstStyle/>
          <a:p>
            <a:r>
              <a:rPr lang="en-US" dirty="0"/>
              <a:t>FUTURE SCOPE</a:t>
            </a:r>
          </a:p>
        </p:txBody>
      </p:sp>
      <p:sp>
        <p:nvSpPr>
          <p:cNvPr id="3" name="Text Placeholder 2">
            <a:extLst>
              <a:ext uri="{FF2B5EF4-FFF2-40B4-BE49-F238E27FC236}">
                <a16:creationId xmlns:a16="http://schemas.microsoft.com/office/drawing/2014/main" id="{48438352-591A-0899-32E5-302B50BF8F3F}"/>
              </a:ext>
            </a:extLst>
          </p:cNvPr>
          <p:cNvSpPr>
            <a:spLocks noGrp="1"/>
          </p:cNvSpPr>
          <p:nvPr>
            <p:ph type="body" sz="quarter" idx="10"/>
          </p:nvPr>
        </p:nvSpPr>
        <p:spPr/>
        <p:txBody>
          <a:bodyPr/>
          <a:lstStyle/>
          <a:p>
            <a:r>
              <a:rPr lang="en-US" dirty="0"/>
              <a:t>SECTION:5</a:t>
            </a:r>
          </a:p>
        </p:txBody>
      </p:sp>
    </p:spTree>
    <p:extLst>
      <p:ext uri="{BB962C8B-B14F-4D97-AF65-F5344CB8AC3E}">
        <p14:creationId xmlns:p14="http://schemas.microsoft.com/office/powerpoint/2010/main" val="371649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D97D006-DD8C-352B-324E-8911681A4A84}"/>
              </a:ext>
            </a:extLst>
          </p:cNvPr>
          <p:cNvSpPr>
            <a:spLocks noGrp="1"/>
          </p:cNvSpPr>
          <p:nvPr>
            <p:ph idx="1"/>
          </p:nvPr>
        </p:nvSpPr>
        <p:spPr>
          <a:xfrm>
            <a:off x="853361" y="1629404"/>
            <a:ext cx="8015594" cy="2810633"/>
          </a:xfrm>
        </p:spPr>
        <p:txBody>
          <a:bodyPr/>
          <a:lstStyle/>
          <a:p>
            <a:pPr marL="0" indent="0">
              <a:buNone/>
            </a:pPr>
            <a:r>
              <a:rPr lang="en-US" dirty="0"/>
              <a:t>Models like ARMA, ARIMA, and SARIMA can be used to capture further seasonality in the data.</a:t>
            </a:r>
          </a:p>
        </p:txBody>
      </p:sp>
    </p:spTree>
    <p:extLst>
      <p:ext uri="{BB962C8B-B14F-4D97-AF65-F5344CB8AC3E}">
        <p14:creationId xmlns:p14="http://schemas.microsoft.com/office/powerpoint/2010/main" val="283448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A36EA1-F4C7-BAEF-32D6-E3061BA9148A}"/>
              </a:ext>
            </a:extLst>
          </p:cNvPr>
          <p:cNvSpPr>
            <a:spLocks noGrp="1"/>
          </p:cNvSpPr>
          <p:nvPr>
            <p:ph type="title"/>
          </p:nvPr>
        </p:nvSpPr>
        <p:spPr>
          <a:xfrm>
            <a:off x="525303" y="464386"/>
            <a:ext cx="4560579" cy="779318"/>
          </a:xfrm>
        </p:spPr>
        <p:txBody>
          <a:bodyPr/>
          <a:lstStyle/>
          <a:p>
            <a:r>
              <a:rPr lang="en-US" dirty="0"/>
              <a:t>OVERVIEW</a:t>
            </a:r>
          </a:p>
        </p:txBody>
      </p:sp>
      <p:sp>
        <p:nvSpPr>
          <p:cNvPr id="9" name="Content Placeholder 2">
            <a:extLst>
              <a:ext uri="{FF2B5EF4-FFF2-40B4-BE49-F238E27FC236}">
                <a16:creationId xmlns:a16="http://schemas.microsoft.com/office/drawing/2014/main" id="{B31622FF-FCD1-D514-9AB4-A573A7AC155C}"/>
              </a:ext>
            </a:extLst>
          </p:cNvPr>
          <p:cNvSpPr>
            <a:spLocks noGrp="1"/>
          </p:cNvSpPr>
          <p:nvPr>
            <p:ph idx="1"/>
          </p:nvPr>
        </p:nvSpPr>
        <p:spPr>
          <a:xfrm>
            <a:off x="525303" y="1629405"/>
            <a:ext cx="3033237" cy="2791782"/>
          </a:xfrm>
        </p:spPr>
        <p:txBody>
          <a:bodyPr>
            <a:noAutofit/>
          </a:bodyPr>
          <a:lstStyle/>
          <a:p>
            <a:r>
              <a:rPr lang="en-US" sz="1200" dirty="0"/>
              <a:t>Introduction</a:t>
            </a:r>
          </a:p>
          <a:p>
            <a:r>
              <a:rPr lang="en-US" sz="1200" dirty="0"/>
              <a:t>Data Description</a:t>
            </a:r>
          </a:p>
          <a:p>
            <a:r>
              <a:rPr lang="en-US" sz="1200" dirty="0"/>
              <a:t>Methods</a:t>
            </a:r>
          </a:p>
          <a:p>
            <a:r>
              <a:rPr lang="en-US" sz="1200" dirty="0"/>
              <a:t>Results and Conclusion</a:t>
            </a:r>
          </a:p>
          <a:p>
            <a:r>
              <a:rPr lang="en-US" sz="1200" dirty="0"/>
              <a:t>Future Scope</a:t>
            </a:r>
          </a:p>
          <a:p>
            <a:endParaRPr lang="en-US" sz="1200" dirty="0"/>
          </a:p>
        </p:txBody>
      </p:sp>
    </p:spTree>
    <p:extLst>
      <p:ext uri="{BB962C8B-B14F-4D97-AF65-F5344CB8AC3E}">
        <p14:creationId xmlns:p14="http://schemas.microsoft.com/office/powerpoint/2010/main" val="201321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CE9C-7E5D-626C-B5E4-5F116E5A34A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7850DABC-0619-C5EE-EF18-79A035F5D723}"/>
              </a:ext>
            </a:extLst>
          </p:cNvPr>
          <p:cNvSpPr>
            <a:spLocks noGrp="1"/>
          </p:cNvSpPr>
          <p:nvPr>
            <p:ph type="body" sz="quarter" idx="10"/>
          </p:nvPr>
        </p:nvSpPr>
        <p:spPr/>
        <p:txBody>
          <a:bodyPr/>
          <a:lstStyle/>
          <a:p>
            <a:r>
              <a:rPr lang="en-US" dirty="0"/>
              <a:t>SECTION:1</a:t>
            </a:r>
          </a:p>
        </p:txBody>
      </p:sp>
    </p:spTree>
    <p:extLst>
      <p:ext uri="{BB962C8B-B14F-4D97-AF65-F5344CB8AC3E}">
        <p14:creationId xmlns:p14="http://schemas.microsoft.com/office/powerpoint/2010/main" val="313879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1B38994-3F67-2788-49CE-63A405336001}"/>
              </a:ext>
            </a:extLst>
          </p:cNvPr>
          <p:cNvSpPr>
            <a:spLocks noGrp="1"/>
          </p:cNvSpPr>
          <p:nvPr>
            <p:ph idx="1"/>
          </p:nvPr>
        </p:nvSpPr>
        <p:spPr>
          <a:xfrm>
            <a:off x="536508" y="1172574"/>
            <a:ext cx="4121756" cy="2925554"/>
          </a:xfrm>
        </p:spPr>
        <p:txBody>
          <a:bodyPr/>
          <a:lstStyle/>
          <a:p>
            <a:pPr marL="0" indent="0">
              <a:buNone/>
            </a:pPr>
            <a:r>
              <a:rPr lang="en-US" b="0" i="0" dirty="0">
                <a:solidFill>
                  <a:srgbClr val="333333"/>
                </a:solidFill>
                <a:effectLst/>
                <a:latin typeface="Arial" panose="020B0604020202020204" pitchFamily="34" charset="0"/>
              </a:rPr>
              <a:t>Pfizer is a multinational pharmaceutical company that has been in the news lately. This project aims to compare different out-of-sample models to find out which model closely follows the actual value of the Pfizer stock (PFE).</a:t>
            </a:r>
          </a:p>
        </p:txBody>
      </p:sp>
      <p:sp>
        <p:nvSpPr>
          <p:cNvPr id="6" name="Rectangle 5">
            <a:extLst>
              <a:ext uri="{FF2B5EF4-FFF2-40B4-BE49-F238E27FC236}">
                <a16:creationId xmlns:a16="http://schemas.microsoft.com/office/drawing/2014/main" id="{31C66E22-9E3C-F30A-CCB2-98909672D467}"/>
              </a:ext>
            </a:extLst>
          </p:cNvPr>
          <p:cNvSpPr/>
          <p:nvPr/>
        </p:nvSpPr>
        <p:spPr>
          <a:xfrm>
            <a:off x="2312894" y="4810205"/>
            <a:ext cx="1398494" cy="276625"/>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 name="Picture 2" descr="Pfizer to pay $6.7B in cash for Arena Pharmaceuticals | AP News">
            <a:extLst>
              <a:ext uri="{FF2B5EF4-FFF2-40B4-BE49-F238E27FC236}">
                <a16:creationId xmlns:a16="http://schemas.microsoft.com/office/drawing/2014/main" id="{2F506ECF-786E-4B66-70A4-35321485D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069" y="1010368"/>
            <a:ext cx="3338423" cy="2225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9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A99F7-E64D-90BB-C415-2D79F52D5FB6}"/>
              </a:ext>
            </a:extLst>
          </p:cNvPr>
          <p:cNvSpPr>
            <a:spLocks noGrp="1"/>
          </p:cNvSpPr>
          <p:nvPr>
            <p:ph type="title"/>
          </p:nvPr>
        </p:nvSpPr>
        <p:spPr/>
        <p:txBody>
          <a:bodyPr/>
          <a:lstStyle/>
          <a:p>
            <a:r>
              <a:rPr lang="en-US" dirty="0"/>
              <a:t>DATA DESCRIPTION</a:t>
            </a:r>
          </a:p>
        </p:txBody>
      </p:sp>
      <p:sp>
        <p:nvSpPr>
          <p:cNvPr id="3" name="Text Placeholder 2">
            <a:extLst>
              <a:ext uri="{FF2B5EF4-FFF2-40B4-BE49-F238E27FC236}">
                <a16:creationId xmlns:a16="http://schemas.microsoft.com/office/drawing/2014/main" id="{45D29159-1DB4-8A9E-3053-2564AA242B34}"/>
              </a:ext>
            </a:extLst>
          </p:cNvPr>
          <p:cNvSpPr>
            <a:spLocks noGrp="1"/>
          </p:cNvSpPr>
          <p:nvPr>
            <p:ph type="body" sz="quarter" idx="10"/>
          </p:nvPr>
        </p:nvSpPr>
        <p:spPr/>
        <p:txBody>
          <a:bodyPr/>
          <a:lstStyle/>
          <a:p>
            <a:r>
              <a:rPr lang="en-US" dirty="0"/>
              <a:t>SECTION:2</a:t>
            </a:r>
          </a:p>
        </p:txBody>
      </p:sp>
    </p:spTree>
    <p:extLst>
      <p:ext uri="{BB962C8B-B14F-4D97-AF65-F5344CB8AC3E}">
        <p14:creationId xmlns:p14="http://schemas.microsoft.com/office/powerpoint/2010/main" val="12014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55EBF71-83D1-1257-E789-FE125EB1FA8E}"/>
              </a:ext>
            </a:extLst>
          </p:cNvPr>
          <p:cNvSpPr>
            <a:spLocks noGrp="1"/>
          </p:cNvSpPr>
          <p:nvPr>
            <p:ph idx="1"/>
          </p:nvPr>
        </p:nvSpPr>
        <p:spPr>
          <a:xfrm>
            <a:off x="518824" y="1050284"/>
            <a:ext cx="8015594" cy="2810633"/>
          </a:xfrm>
        </p:spPr>
        <p:txBody>
          <a:bodyPr>
            <a:normAutofit fontScale="92500" lnSpcReduction="20000"/>
          </a:bodyPr>
          <a:lstStyle/>
          <a:p>
            <a:pPr marL="285750" indent="-285750">
              <a:buFont typeface="Arial" panose="020B0604020202020204" pitchFamily="34" charset="0"/>
              <a:buChar char="•"/>
            </a:pPr>
            <a:r>
              <a:rPr lang="en-US" dirty="0"/>
              <a:t>The dataset was downloaded from Yahoo finance.</a:t>
            </a:r>
          </a:p>
          <a:p>
            <a:pPr marL="285750" indent="-285750">
              <a:buFont typeface="Arial" panose="020B0604020202020204" pitchFamily="34" charset="0"/>
              <a:buChar char="•"/>
            </a:pPr>
            <a:r>
              <a:rPr lang="en-US" dirty="0"/>
              <a:t>It contains historic data on the quarterly price and dividend values of the PFE stock ranging from 1985 to the present.</a:t>
            </a:r>
          </a:p>
          <a:p>
            <a:pPr marL="285750" indent="-285750">
              <a:buFont typeface="Arial" panose="020B0604020202020204" pitchFamily="34" charset="0"/>
              <a:buChar char="•"/>
            </a:pPr>
            <a:r>
              <a:rPr lang="en-US" dirty="0"/>
              <a:t>The dataset required some initial data processing: </a:t>
            </a:r>
          </a:p>
          <a:p>
            <a:pPr marL="0" indent="0">
              <a:buNone/>
            </a:pPr>
            <a:r>
              <a:rPr lang="en-US" dirty="0"/>
              <a:t>	- Two separate datasets were downloaded for the price and dividend values 	which were later joined. </a:t>
            </a:r>
          </a:p>
          <a:p>
            <a:pPr marL="0" indent="0">
              <a:buNone/>
            </a:pPr>
            <a:r>
              <a:rPr lang="en-US" dirty="0"/>
              <a:t>	- Since the dividend values are updated each quarter, the price values were 	manipulated in such a way as to match the frequency of the dividend values.</a:t>
            </a:r>
          </a:p>
        </p:txBody>
      </p:sp>
    </p:spTree>
    <p:extLst>
      <p:ext uri="{BB962C8B-B14F-4D97-AF65-F5344CB8AC3E}">
        <p14:creationId xmlns:p14="http://schemas.microsoft.com/office/powerpoint/2010/main" val="34409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656868-07EC-835A-2790-713500DA7AF0}"/>
              </a:ext>
            </a:extLst>
          </p:cNvPr>
          <p:cNvSpPr>
            <a:spLocks noGrp="1"/>
          </p:cNvSpPr>
          <p:nvPr>
            <p:ph idx="1"/>
          </p:nvPr>
        </p:nvSpPr>
        <p:spPr>
          <a:xfrm>
            <a:off x="805788" y="3447831"/>
            <a:ext cx="7924189" cy="937713"/>
          </a:xfrm>
        </p:spPr>
        <p:txBody>
          <a:bodyPr>
            <a:normAutofit/>
          </a:bodyPr>
          <a:lstStyle/>
          <a:p>
            <a:pPr marL="0" indent="0">
              <a:buNone/>
            </a:pPr>
            <a:r>
              <a:rPr lang="en-US" sz="1400" dirty="0"/>
              <a:t>I chose this stock thinking of the volatile impact of COVID, but there was an interesting boom in the stock's price around the 1990s. On researching more about it, I found out that it was due to some strong product launches such as the anti-inflammatory medicine </a:t>
            </a:r>
            <a:r>
              <a:rPr lang="en-US" sz="1400" dirty="0" err="1"/>
              <a:t>Feldene</a:t>
            </a:r>
            <a:r>
              <a:rPr lang="en-US" sz="1400" dirty="0"/>
              <a:t>.</a:t>
            </a:r>
          </a:p>
        </p:txBody>
      </p:sp>
      <p:pic>
        <p:nvPicPr>
          <p:cNvPr id="10" name="Picture 9">
            <a:extLst>
              <a:ext uri="{FF2B5EF4-FFF2-40B4-BE49-F238E27FC236}">
                <a16:creationId xmlns:a16="http://schemas.microsoft.com/office/drawing/2014/main" id="{D6542431-AC0C-E8D5-2FC4-D816A5956B0E}"/>
              </a:ext>
            </a:extLst>
          </p:cNvPr>
          <p:cNvPicPr>
            <a:picLocks noChangeAspect="1"/>
          </p:cNvPicPr>
          <p:nvPr/>
        </p:nvPicPr>
        <p:blipFill>
          <a:blip r:embed="rId2"/>
          <a:stretch>
            <a:fillRect/>
          </a:stretch>
        </p:blipFill>
        <p:spPr>
          <a:xfrm>
            <a:off x="2356647" y="533750"/>
            <a:ext cx="4245928" cy="2680676"/>
          </a:xfrm>
          <a:prstGeom prst="rect">
            <a:avLst/>
          </a:prstGeom>
        </p:spPr>
      </p:pic>
    </p:spTree>
    <p:extLst>
      <p:ext uri="{BB962C8B-B14F-4D97-AF65-F5344CB8AC3E}">
        <p14:creationId xmlns:p14="http://schemas.microsoft.com/office/powerpoint/2010/main" val="101911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0F8E-4B85-CF31-05C2-392A8D816AB3}"/>
              </a:ext>
            </a:extLst>
          </p:cNvPr>
          <p:cNvSpPr>
            <a:spLocks noGrp="1"/>
          </p:cNvSpPr>
          <p:nvPr>
            <p:ph type="title"/>
          </p:nvPr>
        </p:nvSpPr>
        <p:spPr/>
        <p:txBody>
          <a:bodyPr/>
          <a:lstStyle/>
          <a:p>
            <a:r>
              <a:rPr lang="en-US" dirty="0"/>
              <a:t>METHODS</a:t>
            </a:r>
          </a:p>
        </p:txBody>
      </p:sp>
      <p:sp>
        <p:nvSpPr>
          <p:cNvPr id="3" name="Text Placeholder 2">
            <a:extLst>
              <a:ext uri="{FF2B5EF4-FFF2-40B4-BE49-F238E27FC236}">
                <a16:creationId xmlns:a16="http://schemas.microsoft.com/office/drawing/2014/main" id="{3A05E21A-E2AE-122F-5B9A-2A7BDD877A3F}"/>
              </a:ext>
            </a:extLst>
          </p:cNvPr>
          <p:cNvSpPr>
            <a:spLocks noGrp="1"/>
          </p:cNvSpPr>
          <p:nvPr>
            <p:ph type="body" sz="quarter" idx="10"/>
          </p:nvPr>
        </p:nvSpPr>
        <p:spPr/>
        <p:txBody>
          <a:bodyPr/>
          <a:lstStyle/>
          <a:p>
            <a:r>
              <a:rPr lang="en-US" dirty="0"/>
              <a:t>SECTION:3</a:t>
            </a:r>
          </a:p>
        </p:txBody>
      </p:sp>
    </p:spTree>
    <p:extLst>
      <p:ext uri="{BB962C8B-B14F-4D97-AF65-F5344CB8AC3E}">
        <p14:creationId xmlns:p14="http://schemas.microsoft.com/office/powerpoint/2010/main" val="63198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C656868-07EC-835A-2790-713500DA7AF0}"/>
              </a:ext>
            </a:extLst>
          </p:cNvPr>
          <p:cNvSpPr>
            <a:spLocks noGrp="1"/>
          </p:cNvSpPr>
          <p:nvPr>
            <p:ph idx="1"/>
          </p:nvPr>
        </p:nvSpPr>
        <p:spPr>
          <a:xfrm>
            <a:off x="564203" y="1166433"/>
            <a:ext cx="8015594" cy="2810633"/>
          </a:xfrm>
        </p:spPr>
        <p:txBody>
          <a:bodyPr>
            <a:normAutofit/>
          </a:bodyPr>
          <a:lstStyle/>
          <a:p>
            <a:pPr>
              <a:spcBef>
                <a:spcPts val="0"/>
              </a:spcBef>
              <a:spcAft>
                <a:spcPts val="0"/>
              </a:spcAft>
              <a:buFont typeface="Arial" panose="020B0604020202020204" pitchFamily="34" charset="0"/>
              <a:buChar char="•"/>
            </a:pPr>
            <a:r>
              <a:rPr lang="en-US" sz="1400" dirty="0">
                <a:solidFill>
                  <a:srgbClr val="0E101A"/>
                </a:solidFill>
                <a:effectLst/>
              </a:rPr>
              <a:t>I have used three algorithms to predict the latter 50% of my data:</a:t>
            </a:r>
          </a:p>
          <a:p>
            <a:pPr>
              <a:spcBef>
                <a:spcPts val="0"/>
              </a:spcBef>
              <a:spcAft>
                <a:spcPts val="0"/>
              </a:spcAft>
              <a:buFont typeface="Arial" panose="020B0604020202020204" pitchFamily="34" charset="0"/>
              <a:buChar char="•"/>
            </a:pPr>
            <a:r>
              <a:rPr lang="en-US" sz="1400" dirty="0">
                <a:solidFill>
                  <a:srgbClr val="0E101A"/>
                </a:solidFill>
                <a:effectLst/>
              </a:rPr>
              <a:t>Historical mean: This method takes the mean of the previous target values to predict the current value.</a:t>
            </a:r>
          </a:p>
          <a:p>
            <a:pPr>
              <a:spcBef>
                <a:spcPts val="0"/>
              </a:spcBef>
              <a:spcAft>
                <a:spcPts val="0"/>
              </a:spcAft>
              <a:buFont typeface="Arial" panose="020B0604020202020204" pitchFamily="34" charset="0"/>
              <a:buChar char="•"/>
            </a:pPr>
            <a:r>
              <a:rPr lang="en-US" sz="1400" dirty="0">
                <a:solidFill>
                  <a:srgbClr val="0E101A"/>
                </a:solidFill>
                <a:effectLst/>
              </a:rPr>
              <a:t>Direct method: This method uses the previous predictors and the target values to estimate the model for the current value.</a:t>
            </a:r>
          </a:p>
          <a:p>
            <a:pPr>
              <a:spcBef>
                <a:spcPts val="0"/>
              </a:spcBef>
              <a:spcAft>
                <a:spcPts val="0"/>
              </a:spcAft>
              <a:buFont typeface="Arial" panose="020B0604020202020204" pitchFamily="34" charset="0"/>
              <a:buChar char="•"/>
            </a:pPr>
            <a:r>
              <a:rPr lang="en-US" sz="1400" dirty="0">
                <a:solidFill>
                  <a:srgbClr val="0E101A"/>
                </a:solidFill>
                <a:effectLst/>
              </a:rPr>
              <a:t>Moving average: This method finds the rolling means of a few previous target values to predict the current value.</a:t>
            </a:r>
          </a:p>
          <a:p>
            <a:pPr>
              <a:spcBef>
                <a:spcPts val="0"/>
              </a:spcBef>
              <a:spcAft>
                <a:spcPts val="0"/>
              </a:spcAft>
              <a:buFont typeface="Arial" panose="020B0604020202020204" pitchFamily="34" charset="0"/>
              <a:buChar char="•"/>
            </a:pPr>
            <a:r>
              <a:rPr lang="en-US" sz="1400" dirty="0">
                <a:solidFill>
                  <a:srgbClr val="0E101A"/>
                </a:solidFill>
                <a:effectLst/>
              </a:rPr>
              <a:t>I have compared all these models for two different setups of Horizon-h regression: 1 and 12. </a:t>
            </a:r>
          </a:p>
          <a:p>
            <a:pPr>
              <a:spcBef>
                <a:spcPts val="0"/>
              </a:spcBef>
              <a:spcAft>
                <a:spcPts val="0"/>
              </a:spcAft>
              <a:buFont typeface="Arial" panose="020B0604020202020204" pitchFamily="34" charset="0"/>
              <a:buChar char="•"/>
            </a:pPr>
            <a:r>
              <a:rPr lang="en-US" sz="1400" dirty="0">
                <a:solidFill>
                  <a:srgbClr val="0E101A"/>
                </a:solidFill>
                <a:effectLst/>
              </a:rPr>
              <a:t>Furthermore, I have tried two different window sizes of moving averages: 10 and 50.</a:t>
            </a:r>
          </a:p>
          <a:p>
            <a:endParaRPr lang="en-US" dirty="0"/>
          </a:p>
        </p:txBody>
      </p:sp>
    </p:spTree>
    <p:extLst>
      <p:ext uri="{BB962C8B-B14F-4D97-AF65-F5344CB8AC3E}">
        <p14:creationId xmlns:p14="http://schemas.microsoft.com/office/powerpoint/2010/main" val="419125573"/>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oject_Presentation" id="{97E28F29-FAC6-46DC-8657-77B6D99A068F}" vid="{847257B8-12BD-47A4-91B6-0F7642FA26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E601D194DEC44DAD44FFDDF106DE72" ma:contentTypeVersion="7" ma:contentTypeDescription="Create a new document." ma:contentTypeScope="" ma:versionID="cbedf4869c759e1f73f60a9f8b3d3a2a">
  <xsd:schema xmlns:xsd="http://www.w3.org/2001/XMLSchema" xmlns:xs="http://www.w3.org/2001/XMLSchema" xmlns:p="http://schemas.microsoft.com/office/2006/metadata/properties" xmlns:ns3="3e068174-c596-4779-adc5-09fee8bb59f2" xmlns:ns4="332bada3-6199-4e8c-9fdb-59298bc0c4ca" targetNamespace="http://schemas.microsoft.com/office/2006/metadata/properties" ma:root="true" ma:fieldsID="122598235ed4c9a4ca17d0b394e9857a" ns3:_="" ns4:_="">
    <xsd:import namespace="3e068174-c596-4779-adc5-09fee8bb59f2"/>
    <xsd:import namespace="332bada3-6199-4e8c-9fdb-59298bc0c4c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068174-c596-4779-adc5-09fee8bb59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32bada3-6199-4e8c-9fdb-59298bc0c4c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79C12F-0D54-4A23-AE8F-5A5AE88717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068174-c596-4779-adc5-09fee8bb59f2"/>
    <ds:schemaRef ds:uri="332bada3-6199-4e8c-9fdb-59298bc0c4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www.w3.org/XML/1998/namespace"/>
    <ds:schemaRef ds:uri="3e068174-c596-4779-adc5-09fee8bb59f2"/>
    <ds:schemaRef ds:uri="http://schemas.microsoft.com/office/2006/documentManagement/types"/>
    <ds:schemaRef ds:uri="http://purl.org/dc/terms/"/>
    <ds:schemaRef ds:uri="332bada3-6199-4e8c-9fdb-59298bc0c4ca"/>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761</TotalTime>
  <Words>587</Words>
  <Application>Microsoft Macintosh PowerPoint</Application>
  <PresentationFormat>On-screen Show (16:9)</PresentationFormat>
  <Paragraphs>46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Main</vt:lpstr>
      <vt:lpstr>Out of sample analysis of Pfizer</vt:lpstr>
      <vt:lpstr>OVERVIEW</vt:lpstr>
      <vt:lpstr>INTRODUCTION</vt:lpstr>
      <vt:lpstr>PowerPoint Presentation</vt:lpstr>
      <vt:lpstr>DATA DESCRIPTION</vt:lpstr>
      <vt:lpstr>PowerPoint Presentation</vt:lpstr>
      <vt:lpstr>PowerPoint Presentation</vt:lpstr>
      <vt:lpstr>METHODS</vt:lpstr>
      <vt:lpstr>PowerPoint Presentation</vt:lpstr>
      <vt:lpstr>RESULTS AND CONCLUSION</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Carnahan, Kelly Patricia</dc:creator>
  <cp:lastModifiedBy>Budhiraja, Ritwik</cp:lastModifiedBy>
  <cp:revision>21</cp:revision>
  <cp:lastPrinted>2014-06-24T16:10:50Z</cp:lastPrinted>
  <dcterms:created xsi:type="dcterms:W3CDTF">2019-07-16T19:22:25Z</dcterms:created>
  <dcterms:modified xsi:type="dcterms:W3CDTF">2022-12-08T13:22:24Z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0x010100A3E601D194DEC44DAD44FFDDF106DE72</vt:lpwstr>
  </property>
</Properties>
</file>