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46304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3" d="100"/>
          <a:sy n="113" d="100"/>
        </p:scale>
        <p:origin x="-128" y="-1184"/>
      </p:cViewPr>
      <p:guideLst>
        <p:guide orient="horz" pos="2167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597833"/>
            <a:ext cx="1243584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2914650"/>
            <a:ext cx="1024128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CE7A-5068-3A46-AB2D-71BEEB12CF7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D73F-31D3-2244-A181-A4A97F0F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2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CE7A-5068-3A46-AB2D-71BEEB12CF7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D73F-31D3-2244-A181-A4A97F0F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2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154781"/>
            <a:ext cx="329184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154781"/>
            <a:ext cx="963168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CE7A-5068-3A46-AB2D-71BEEB12CF7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D73F-31D3-2244-A181-A4A97F0F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CE7A-5068-3A46-AB2D-71BEEB12CF7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D73F-31D3-2244-A181-A4A97F0F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9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3305176"/>
            <a:ext cx="1243584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2180035"/>
            <a:ext cx="1243584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CE7A-5068-3A46-AB2D-71BEEB12CF7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D73F-31D3-2244-A181-A4A97F0F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4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900113"/>
            <a:ext cx="646176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900113"/>
            <a:ext cx="646176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CE7A-5068-3A46-AB2D-71BEEB12CF7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D73F-31D3-2244-A181-A4A97F0F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4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05979"/>
            <a:ext cx="1316736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151335"/>
            <a:ext cx="646430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1631156"/>
            <a:ext cx="64643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4" y="1151335"/>
            <a:ext cx="646684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4" y="1631156"/>
            <a:ext cx="646684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CE7A-5068-3A46-AB2D-71BEEB12CF7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D73F-31D3-2244-A181-A4A97F0F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6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CE7A-5068-3A46-AB2D-71BEEB12CF7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D73F-31D3-2244-A181-A4A97F0F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1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CE7A-5068-3A46-AB2D-71BEEB12CF7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D73F-31D3-2244-A181-A4A97F0F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3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0" y="204787"/>
            <a:ext cx="4813301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3" y="204802"/>
            <a:ext cx="817880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30" y="1076328"/>
            <a:ext cx="4813301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CE7A-5068-3A46-AB2D-71BEEB12CF7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D73F-31D3-2244-A181-A4A97F0F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1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0" y="3600450"/>
            <a:ext cx="877824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0" y="459581"/>
            <a:ext cx="877824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0" y="4025517"/>
            <a:ext cx="877824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CE7A-5068-3A46-AB2D-71BEEB12CF7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D73F-31D3-2244-A181-A4A97F0F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205979"/>
            <a:ext cx="1316736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200151"/>
            <a:ext cx="1316736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4767263"/>
            <a:ext cx="34137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DCE7A-5068-3A46-AB2D-71BEEB12CF7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4767263"/>
            <a:ext cx="4632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4767263"/>
            <a:ext cx="34137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D73F-31D3-2244-A181-A4A97F0F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3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ounded Rectangle 173"/>
          <p:cNvSpPr/>
          <p:nvPr/>
        </p:nvSpPr>
        <p:spPr>
          <a:xfrm>
            <a:off x="6688257" y="1096488"/>
            <a:ext cx="3600530" cy="322952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mpd="sng">
            <a:solidFill>
              <a:srgbClr val="052B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graphicFrame>
        <p:nvGraphicFramePr>
          <p:cNvPr id="175" name="Table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395536"/>
              </p:ext>
            </p:extLst>
          </p:nvPr>
        </p:nvGraphicFramePr>
        <p:xfrm>
          <a:off x="9269600" y="1152142"/>
          <a:ext cx="944486" cy="85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95"/>
                <a:gridCol w="713991"/>
              </a:tblGrid>
              <a:tr h="17120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/>
                        <a:t> times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0.14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..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..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Table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15390"/>
              </p:ext>
            </p:extLst>
          </p:nvPr>
        </p:nvGraphicFramePr>
        <p:xfrm>
          <a:off x="9269600" y="2118612"/>
          <a:ext cx="944486" cy="85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95"/>
                <a:gridCol w="713991"/>
              </a:tblGrid>
              <a:tr h="17120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/>
                        <a:t> times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1.23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1.37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..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..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7" name="Rectangle 176"/>
          <p:cNvSpPr/>
          <p:nvPr/>
        </p:nvSpPr>
        <p:spPr>
          <a:xfrm>
            <a:off x="6842223" y="1614126"/>
            <a:ext cx="2626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52B48"/>
                </a:solidFill>
              </a:rPr>
              <a:t>1</a:t>
            </a:r>
          </a:p>
        </p:txBody>
      </p:sp>
      <p:sp>
        <p:nvSpPr>
          <p:cNvPr id="178" name="Diamond 177"/>
          <p:cNvSpPr/>
          <p:nvPr/>
        </p:nvSpPr>
        <p:spPr>
          <a:xfrm>
            <a:off x="8591838" y="1688357"/>
            <a:ext cx="290666" cy="167284"/>
          </a:xfrm>
          <a:prstGeom prst="diamond">
            <a:avLst/>
          </a:prstGeom>
          <a:solidFill>
            <a:srgbClr val="052B48"/>
          </a:solidFill>
          <a:ln>
            <a:solidFill>
              <a:srgbClr val="052B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9" name="Straight Arrow Connector 10"/>
          <p:cNvCxnSpPr>
            <a:stCxn id="178" idx="3"/>
            <a:endCxn id="175" idx="1"/>
          </p:cNvCxnSpPr>
          <p:nvPr/>
        </p:nvCxnSpPr>
        <p:spPr>
          <a:xfrm flipV="1">
            <a:off x="8882504" y="1578861"/>
            <a:ext cx="387096" cy="193138"/>
          </a:xfrm>
          <a:prstGeom prst="bentConnector3">
            <a:avLst>
              <a:gd name="adj1" fmla="val 50000"/>
            </a:avLst>
          </a:prstGeom>
          <a:ln w="22225">
            <a:solidFill>
              <a:srgbClr val="052B48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9052093" y="1520495"/>
            <a:ext cx="2626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52B48"/>
                </a:solidFill>
              </a:rPr>
              <a:t>1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6695049" y="2285500"/>
            <a:ext cx="4170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rgbClr val="052B48"/>
                </a:solidFill>
              </a:rPr>
              <a:t>1..*</a:t>
            </a:r>
            <a:endParaRPr lang="en-US" sz="1200" dirty="0">
              <a:solidFill>
                <a:srgbClr val="052B48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8764133" y="1694174"/>
            <a:ext cx="2626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52B48"/>
                </a:solidFill>
              </a:rPr>
              <a:t>1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742611" y="1171196"/>
            <a:ext cx="1269990" cy="25427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rgbClr val="052B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52B48"/>
                </a:solidFill>
              </a:rPr>
              <a:t>UnitTimes</a:t>
            </a:r>
            <a:endParaRPr lang="en-US" sz="1400" b="1" dirty="0">
              <a:solidFill>
                <a:srgbClr val="052B48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607017" y="1613120"/>
            <a:ext cx="984821" cy="2425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rgbClr val="052B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52B48"/>
                </a:solidFill>
              </a:rPr>
              <a:t>u</a:t>
            </a:r>
            <a:r>
              <a:rPr lang="en-US" sz="1400" b="1" dirty="0" smtClean="0">
                <a:solidFill>
                  <a:srgbClr val="052B48"/>
                </a:solidFill>
              </a:rPr>
              <a:t>nit_0</a:t>
            </a:r>
            <a:endParaRPr lang="en-US" sz="1400" b="1" dirty="0">
              <a:solidFill>
                <a:srgbClr val="052B48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7607017" y="1967348"/>
            <a:ext cx="984821" cy="23963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rgbClr val="052B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52B48"/>
                </a:solidFill>
              </a:rPr>
              <a:t>u</a:t>
            </a:r>
            <a:r>
              <a:rPr lang="en-US" sz="1400" b="1" dirty="0" smtClean="0">
                <a:solidFill>
                  <a:srgbClr val="052B48"/>
                </a:solidFill>
              </a:rPr>
              <a:t>nit_1</a:t>
            </a:r>
            <a:endParaRPr lang="en-US" sz="1400" b="1" dirty="0">
              <a:solidFill>
                <a:srgbClr val="052B48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7607017" y="3199644"/>
            <a:ext cx="984821" cy="20703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rgbClr val="052B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52B48"/>
                </a:solidFill>
              </a:rPr>
              <a:t>u</a:t>
            </a:r>
            <a:r>
              <a:rPr lang="en-US" sz="1400" b="1" dirty="0" smtClean="0">
                <a:solidFill>
                  <a:srgbClr val="052B48"/>
                </a:solidFill>
              </a:rPr>
              <a:t>nit_n</a:t>
            </a:r>
            <a:endParaRPr lang="en-US" sz="1400" b="1" dirty="0">
              <a:solidFill>
                <a:srgbClr val="052B48"/>
              </a:solidFill>
            </a:endParaRPr>
          </a:p>
        </p:txBody>
      </p:sp>
      <p:cxnSp>
        <p:nvCxnSpPr>
          <p:cNvPr id="187" name="Straight Arrow Connector 611"/>
          <p:cNvCxnSpPr>
            <a:stCxn id="219" idx="2"/>
            <a:endCxn id="186" idx="0"/>
          </p:cNvCxnSpPr>
          <p:nvPr/>
        </p:nvCxnSpPr>
        <p:spPr>
          <a:xfrm flipH="1">
            <a:off x="8099428" y="2568408"/>
            <a:ext cx="1" cy="631236"/>
          </a:xfrm>
          <a:prstGeom prst="straightConnector1">
            <a:avLst/>
          </a:prstGeom>
          <a:ln w="22225">
            <a:solidFill>
              <a:srgbClr val="052B48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Diamond 187"/>
          <p:cNvSpPr/>
          <p:nvPr/>
        </p:nvSpPr>
        <p:spPr>
          <a:xfrm rot="5400000">
            <a:off x="6918228" y="1501540"/>
            <a:ext cx="290666" cy="167284"/>
          </a:xfrm>
          <a:prstGeom prst="diamond">
            <a:avLst/>
          </a:prstGeom>
          <a:solidFill>
            <a:srgbClr val="052B48"/>
          </a:solidFill>
          <a:ln>
            <a:solidFill>
              <a:srgbClr val="052B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9" name="Straight Arrow Connector 611"/>
          <p:cNvCxnSpPr>
            <a:stCxn id="188" idx="3"/>
            <a:endCxn id="184" idx="1"/>
          </p:cNvCxnSpPr>
          <p:nvPr/>
        </p:nvCxnSpPr>
        <p:spPr>
          <a:xfrm rot="16200000" flipH="1">
            <a:off x="7333356" y="1460720"/>
            <a:ext cx="3866" cy="543456"/>
          </a:xfrm>
          <a:prstGeom prst="bentConnector2">
            <a:avLst/>
          </a:prstGeom>
          <a:ln w="22225">
            <a:solidFill>
              <a:srgbClr val="052B48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611"/>
          <p:cNvCxnSpPr>
            <a:stCxn id="188" idx="3"/>
            <a:endCxn id="185" idx="1"/>
          </p:cNvCxnSpPr>
          <p:nvPr/>
        </p:nvCxnSpPr>
        <p:spPr>
          <a:xfrm rot="16200000" flipH="1">
            <a:off x="7156965" y="1637111"/>
            <a:ext cx="356648" cy="543456"/>
          </a:xfrm>
          <a:prstGeom prst="bentConnector2">
            <a:avLst/>
          </a:prstGeom>
          <a:ln w="22225">
            <a:solidFill>
              <a:srgbClr val="052B48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611"/>
          <p:cNvCxnSpPr>
            <a:stCxn id="188" idx="3"/>
            <a:endCxn id="186" idx="1"/>
          </p:cNvCxnSpPr>
          <p:nvPr/>
        </p:nvCxnSpPr>
        <p:spPr>
          <a:xfrm rot="16200000" flipH="1">
            <a:off x="6548966" y="2245110"/>
            <a:ext cx="1572647" cy="543456"/>
          </a:xfrm>
          <a:prstGeom prst="bentConnector2">
            <a:avLst/>
          </a:prstGeom>
          <a:ln w="22225">
            <a:solidFill>
              <a:srgbClr val="052B48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Diamond 191"/>
          <p:cNvSpPr/>
          <p:nvPr/>
        </p:nvSpPr>
        <p:spPr>
          <a:xfrm>
            <a:off x="8591838" y="2003521"/>
            <a:ext cx="290666" cy="167284"/>
          </a:xfrm>
          <a:prstGeom prst="diamond">
            <a:avLst/>
          </a:prstGeom>
          <a:solidFill>
            <a:srgbClr val="052B48"/>
          </a:solidFill>
          <a:ln>
            <a:solidFill>
              <a:srgbClr val="052B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3" name="Straight Arrow Connector 10"/>
          <p:cNvCxnSpPr>
            <a:stCxn id="192" idx="3"/>
            <a:endCxn id="176" idx="1"/>
          </p:cNvCxnSpPr>
          <p:nvPr/>
        </p:nvCxnSpPr>
        <p:spPr>
          <a:xfrm>
            <a:off x="8882504" y="2087163"/>
            <a:ext cx="387096" cy="458168"/>
          </a:xfrm>
          <a:prstGeom prst="bentConnector3">
            <a:avLst>
              <a:gd name="adj1" fmla="val 50000"/>
            </a:avLst>
          </a:prstGeom>
          <a:ln w="22225">
            <a:solidFill>
              <a:srgbClr val="052B48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8777093" y="2027006"/>
            <a:ext cx="2626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52B48"/>
                </a:solidFill>
              </a:rPr>
              <a:t>1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9052715" y="2471537"/>
            <a:ext cx="2626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52B48"/>
                </a:solidFill>
              </a:rPr>
              <a:t>1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138571" y="1096489"/>
            <a:ext cx="6499081" cy="32377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mpd="sng">
            <a:solidFill>
              <a:srgbClr val="052B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graphicFrame>
        <p:nvGraphicFramePr>
          <p:cNvPr id="197" name="Table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71028"/>
              </p:ext>
            </p:extLst>
          </p:nvPr>
        </p:nvGraphicFramePr>
        <p:xfrm>
          <a:off x="248537" y="1500023"/>
          <a:ext cx="944486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95"/>
                <a:gridCol w="713991"/>
              </a:tblGrid>
              <a:tr h="17120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/>
                        <a:t> unit_ids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..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Table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62210"/>
              </p:ext>
            </p:extLst>
          </p:nvPr>
        </p:nvGraphicFramePr>
        <p:xfrm>
          <a:off x="2333966" y="1489956"/>
          <a:ext cx="2428135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7"/>
                <a:gridCol w="2096748"/>
              </a:tblGrid>
              <a:tr h="17120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spike_times_index</a:t>
                      </a:r>
                      <a:endParaRPr lang="en-US" sz="1400" b="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spike_times{ {(0)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mr-IN" sz="1400" baseline="0" dirty="0" smtClean="0"/>
                        <a:t>–</a:t>
                      </a:r>
                      <a:r>
                        <a:rPr lang="en-US" sz="1400" baseline="0" dirty="0" smtClean="0"/>
                        <a:t> (5) </a:t>
                      </a:r>
                      <a:r>
                        <a:rPr lang="en-US" sz="1400" dirty="0" smtClean="0"/>
                        <a:t>}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351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spike_times{ {(6)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mr-IN" sz="1400" baseline="0" dirty="0" smtClean="0"/>
                        <a:t>–</a:t>
                      </a:r>
                      <a:r>
                        <a:rPr lang="en-US" sz="1400" baseline="0" dirty="0" smtClean="0"/>
                        <a:t> (8) </a:t>
                      </a:r>
                      <a:r>
                        <a:rPr lang="en-US" sz="1400" dirty="0" smtClean="0"/>
                        <a:t>}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351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spike_times{ {(9)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mr-IN" sz="1400" baseline="0" dirty="0" smtClean="0"/>
                        <a:t>–</a:t>
                      </a:r>
                      <a:r>
                        <a:rPr lang="en-US" sz="1400" baseline="0" dirty="0" smtClean="0"/>
                        <a:t> (10) </a:t>
                      </a:r>
                      <a:r>
                        <a:rPr lang="en-US" sz="1400" dirty="0" smtClean="0"/>
                        <a:t>}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..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9" name="TextBox 198"/>
          <p:cNvSpPr txBox="1"/>
          <p:nvPr/>
        </p:nvSpPr>
        <p:spPr>
          <a:xfrm>
            <a:off x="130877" y="1096489"/>
            <a:ext cx="219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52B48"/>
                </a:solidFill>
                <a:latin typeface="Calibri"/>
                <a:cs typeface="Calibri"/>
              </a:rPr>
              <a:t>&lt;ElementIdentifiers&gt;</a:t>
            </a:r>
            <a:endParaRPr lang="en-US" sz="18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2333966" y="1096489"/>
            <a:ext cx="242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52B48"/>
                </a:solidFill>
                <a:latin typeface="Calibri"/>
                <a:cs typeface="Calibri"/>
              </a:rPr>
              <a:t>&lt;VectorIndex&gt;</a:t>
            </a:r>
            <a:endParaRPr lang="en-US" sz="18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5184759" y="1096489"/>
            <a:ext cx="150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52B48"/>
                </a:solidFill>
                <a:latin typeface="Calibri"/>
                <a:cs typeface="Calibri"/>
              </a:rPr>
              <a:t>&lt;VectorData&gt;</a:t>
            </a:r>
            <a:endParaRPr lang="en-US" sz="18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65051"/>
              </p:ext>
            </p:extLst>
          </p:nvPr>
        </p:nvGraphicFramePr>
        <p:xfrm>
          <a:off x="5346333" y="1489956"/>
          <a:ext cx="1227530" cy="277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70"/>
                <a:gridCol w="927960"/>
              </a:tblGrid>
              <a:tr h="17120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/>
                        <a:t> spike_times</a:t>
                      </a:r>
                      <a:endParaRPr lang="en-US" sz="1400" b="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0.14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1.25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2.62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3.07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1.23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1.37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2.12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0.56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0.91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..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3" name="Left Brace 202"/>
          <p:cNvSpPr/>
          <p:nvPr/>
        </p:nvSpPr>
        <p:spPr>
          <a:xfrm>
            <a:off x="5222541" y="1710792"/>
            <a:ext cx="123791" cy="1273237"/>
          </a:xfrm>
          <a:prstGeom prst="leftBrace">
            <a:avLst/>
          </a:prstGeom>
          <a:ln w="19050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Left Brace 203"/>
          <p:cNvSpPr/>
          <p:nvPr/>
        </p:nvSpPr>
        <p:spPr>
          <a:xfrm>
            <a:off x="5222540" y="2990398"/>
            <a:ext cx="117216" cy="625531"/>
          </a:xfrm>
          <a:prstGeom prst="leftBrace">
            <a:avLst/>
          </a:prstGeom>
          <a:ln w="19050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Left Brace 204"/>
          <p:cNvSpPr/>
          <p:nvPr/>
        </p:nvSpPr>
        <p:spPr>
          <a:xfrm>
            <a:off x="5222540" y="3612954"/>
            <a:ext cx="117216" cy="436630"/>
          </a:xfrm>
          <a:prstGeom prst="leftBrace">
            <a:avLst/>
          </a:prstGeom>
          <a:ln w="19050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6" name="Curved Connector 205"/>
          <p:cNvCxnSpPr>
            <a:stCxn id="207" idx="3"/>
            <a:endCxn id="205" idx="1"/>
          </p:cNvCxnSpPr>
          <p:nvPr/>
        </p:nvCxnSpPr>
        <p:spPr>
          <a:xfrm>
            <a:off x="4762103" y="2232612"/>
            <a:ext cx="460438" cy="1598659"/>
          </a:xfrm>
          <a:prstGeom prst="curvedConnector3">
            <a:avLst>
              <a:gd name="adj1" fmla="val 24586"/>
            </a:avLst>
          </a:prstGeom>
          <a:ln w="19050" cmpd="sng">
            <a:solidFill>
              <a:srgbClr val="052B4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>
            <a:off x="4553830" y="2127306"/>
            <a:ext cx="208273" cy="2106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Rectangle 207"/>
          <p:cNvSpPr/>
          <p:nvPr/>
        </p:nvSpPr>
        <p:spPr>
          <a:xfrm>
            <a:off x="4553830" y="1916698"/>
            <a:ext cx="208273" cy="2106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9" name="Curved Connector 208"/>
          <p:cNvCxnSpPr>
            <a:stCxn id="208" idx="3"/>
            <a:endCxn id="204" idx="1"/>
          </p:cNvCxnSpPr>
          <p:nvPr/>
        </p:nvCxnSpPr>
        <p:spPr>
          <a:xfrm>
            <a:off x="4762103" y="2022002"/>
            <a:ext cx="460438" cy="1281160"/>
          </a:xfrm>
          <a:prstGeom prst="curvedConnector3">
            <a:avLst>
              <a:gd name="adj1" fmla="val 42057"/>
            </a:avLst>
          </a:prstGeom>
          <a:ln w="19050" cmpd="sng">
            <a:solidFill>
              <a:srgbClr val="052B4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4553829" y="1710790"/>
            <a:ext cx="208273" cy="2106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1" name="Curved Connector 210"/>
          <p:cNvCxnSpPr>
            <a:stCxn id="210" idx="3"/>
            <a:endCxn id="203" idx="1"/>
          </p:cNvCxnSpPr>
          <p:nvPr/>
        </p:nvCxnSpPr>
        <p:spPr>
          <a:xfrm>
            <a:off x="4762102" y="1816096"/>
            <a:ext cx="460439" cy="531315"/>
          </a:xfrm>
          <a:prstGeom prst="curvedConnector3">
            <a:avLst>
              <a:gd name="adj1" fmla="val 50000"/>
            </a:avLst>
          </a:prstGeom>
          <a:ln w="19050" cmpd="sng">
            <a:solidFill>
              <a:srgbClr val="052B4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urved Connector 589"/>
          <p:cNvCxnSpPr/>
          <p:nvPr/>
        </p:nvCxnSpPr>
        <p:spPr>
          <a:xfrm>
            <a:off x="1193024" y="1816093"/>
            <a:ext cx="1140943" cy="12700"/>
          </a:xfrm>
          <a:prstGeom prst="straightConnector1">
            <a:avLst/>
          </a:prstGeom>
          <a:ln w="19050" cmpd="sng">
            <a:solidFill>
              <a:srgbClr val="052B4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589"/>
          <p:cNvCxnSpPr/>
          <p:nvPr/>
        </p:nvCxnSpPr>
        <p:spPr>
          <a:xfrm>
            <a:off x="1193024" y="2022002"/>
            <a:ext cx="1140943" cy="12700"/>
          </a:xfrm>
          <a:prstGeom prst="straightConnector1">
            <a:avLst/>
          </a:prstGeom>
          <a:ln w="19050" cmpd="sng">
            <a:solidFill>
              <a:srgbClr val="052B4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589"/>
          <p:cNvCxnSpPr/>
          <p:nvPr/>
        </p:nvCxnSpPr>
        <p:spPr>
          <a:xfrm>
            <a:off x="1193024" y="2247809"/>
            <a:ext cx="1140943" cy="12700"/>
          </a:xfrm>
          <a:prstGeom prst="straightConnector1">
            <a:avLst/>
          </a:prstGeom>
          <a:ln w="19050" cmpd="sng">
            <a:solidFill>
              <a:srgbClr val="052B4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2924541" y="2491353"/>
            <a:ext cx="183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52B48"/>
                </a:solidFill>
                <a:latin typeface="Calibri"/>
                <a:cs typeface="Calibri"/>
              </a:rPr>
              <a:t>r</a:t>
            </a:r>
            <a:r>
              <a:rPr lang="en-US" sz="1400" dirty="0" smtClean="0">
                <a:solidFill>
                  <a:srgbClr val="052B48"/>
                </a:solidFill>
                <a:latin typeface="Calibri"/>
                <a:cs typeface="Calibri"/>
              </a:rPr>
              <a:t>egion references</a:t>
            </a:r>
            <a:endParaRPr lang="en-US" sz="1400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138570" y="4060532"/>
            <a:ext cx="1845868" cy="265484"/>
          </a:xfrm>
          <a:prstGeom prst="roundRect">
            <a:avLst>
              <a:gd name="adj" fmla="val 0"/>
            </a:avLst>
          </a:prstGeom>
          <a:solidFill>
            <a:srgbClr val="052B48"/>
          </a:solidFill>
          <a:ln w="19050" cmpd="sng">
            <a:solidFill>
              <a:srgbClr val="052B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b="1" dirty="0" smtClean="0">
                <a:solidFill>
                  <a:schemeClr val="bg1"/>
                </a:solidFill>
              </a:rPr>
              <a:t>NWB:N v2.0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6685911" y="4040448"/>
            <a:ext cx="2140847" cy="265484"/>
          </a:xfrm>
          <a:prstGeom prst="roundRect">
            <a:avLst>
              <a:gd name="adj" fmla="val 0"/>
            </a:avLst>
          </a:prstGeom>
          <a:solidFill>
            <a:srgbClr val="052B48"/>
          </a:solidFill>
          <a:ln w="19050" cmpd="sng">
            <a:solidFill>
              <a:srgbClr val="052B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 smtClean="0">
                <a:solidFill>
                  <a:schemeClr val="bg1"/>
                </a:solidFill>
              </a:rPr>
              <a:t>NWB:N v1.0.x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18" name="Table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93219"/>
              </p:ext>
            </p:extLst>
          </p:nvPr>
        </p:nvGraphicFramePr>
        <p:xfrm>
          <a:off x="9259415" y="3124451"/>
          <a:ext cx="944486" cy="85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95"/>
                <a:gridCol w="713991"/>
              </a:tblGrid>
              <a:tr h="17120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/>
                        <a:t> times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0.56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0.91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..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..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9" name="Rectangle 218"/>
          <p:cNvSpPr/>
          <p:nvPr/>
        </p:nvSpPr>
        <p:spPr>
          <a:xfrm>
            <a:off x="7607018" y="2328778"/>
            <a:ext cx="984821" cy="23963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rgbClr val="052B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52B48"/>
                </a:solidFill>
              </a:rPr>
              <a:t>u</a:t>
            </a:r>
            <a:r>
              <a:rPr lang="en-US" sz="1400" b="1" dirty="0" smtClean="0">
                <a:solidFill>
                  <a:srgbClr val="052B48"/>
                </a:solidFill>
              </a:rPr>
              <a:t>nit_2</a:t>
            </a:r>
            <a:endParaRPr lang="en-US" sz="1400" b="1" dirty="0">
              <a:solidFill>
                <a:srgbClr val="052B48"/>
              </a:solidFill>
            </a:endParaRPr>
          </a:p>
        </p:txBody>
      </p:sp>
      <p:cxnSp>
        <p:nvCxnSpPr>
          <p:cNvPr id="220" name="Straight Arrow Connector 611"/>
          <p:cNvCxnSpPr>
            <a:stCxn id="188" idx="3"/>
            <a:endCxn id="219" idx="1"/>
          </p:cNvCxnSpPr>
          <p:nvPr/>
        </p:nvCxnSpPr>
        <p:spPr>
          <a:xfrm rot="16200000" flipH="1">
            <a:off x="6976250" y="1817825"/>
            <a:ext cx="718078" cy="543457"/>
          </a:xfrm>
          <a:prstGeom prst="bentConnector2">
            <a:avLst/>
          </a:prstGeom>
          <a:ln w="22225">
            <a:solidFill>
              <a:srgbClr val="052B48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Diamond 220"/>
          <p:cNvSpPr/>
          <p:nvPr/>
        </p:nvSpPr>
        <p:spPr>
          <a:xfrm>
            <a:off x="8598905" y="2339131"/>
            <a:ext cx="290666" cy="167284"/>
          </a:xfrm>
          <a:prstGeom prst="diamond">
            <a:avLst/>
          </a:prstGeom>
          <a:solidFill>
            <a:srgbClr val="052B48"/>
          </a:solidFill>
          <a:ln>
            <a:solidFill>
              <a:srgbClr val="052B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2" name="Straight Arrow Connector 10"/>
          <p:cNvCxnSpPr>
            <a:stCxn id="221" idx="3"/>
            <a:endCxn id="218" idx="1"/>
          </p:cNvCxnSpPr>
          <p:nvPr/>
        </p:nvCxnSpPr>
        <p:spPr>
          <a:xfrm>
            <a:off x="8889571" y="2422773"/>
            <a:ext cx="369844" cy="1128397"/>
          </a:xfrm>
          <a:prstGeom prst="bentConnector3">
            <a:avLst>
              <a:gd name="adj1" fmla="val 17883"/>
            </a:avLst>
          </a:prstGeom>
          <a:ln w="22225">
            <a:solidFill>
              <a:srgbClr val="052B48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8740288" y="2407075"/>
            <a:ext cx="2626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52B48"/>
                </a:solidFill>
              </a:rPr>
              <a:t>1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9038880" y="3500483"/>
            <a:ext cx="2626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052B48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9581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97932" y="2937074"/>
            <a:ext cx="10115121" cy="1882439"/>
          </a:xfrm>
          <a:prstGeom prst="roundRect">
            <a:avLst>
              <a:gd name="adj" fmla="val 0"/>
            </a:avLst>
          </a:prstGeom>
          <a:solidFill>
            <a:srgbClr val="D9D9D9"/>
          </a:solidFill>
          <a:ln w="19050" cmpd="sng">
            <a:solidFill>
              <a:srgbClr val="052B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1" dirty="0" smtClean="0">
                <a:solidFill>
                  <a:srgbClr val="052B48"/>
                </a:solidFill>
              </a:rPr>
              <a:t>/general/extracellular_ephys</a:t>
            </a:r>
            <a:endParaRPr lang="en-US" sz="1800" b="1" dirty="0">
              <a:solidFill>
                <a:srgbClr val="052B48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1778" y="415984"/>
            <a:ext cx="13444862" cy="241656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 cmpd="sng">
            <a:solidFill>
              <a:srgbClr val="052B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052B48"/>
                </a:solidFill>
              </a:rPr>
              <a:t>/intervals/units</a:t>
            </a:r>
            <a:endParaRPr lang="en-US" sz="2400" b="1" dirty="0">
              <a:solidFill>
                <a:srgbClr val="052B48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343208" y="1132678"/>
            <a:ext cx="3743625" cy="1598628"/>
          </a:xfrm>
          <a:prstGeom prst="roundRect">
            <a:avLst>
              <a:gd name="adj" fmla="val 0"/>
            </a:avLst>
          </a:prstGeom>
          <a:solidFill>
            <a:srgbClr val="B7DEE8"/>
          </a:solidFill>
          <a:ln w="19050" cmpd="sng">
            <a:solidFill>
              <a:srgbClr val="052B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rgbClr val="052B48"/>
                </a:solidFill>
                <a:latin typeface="Courier"/>
                <a:cs typeface="Courier"/>
              </a:rPr>
              <a:t>VectorData </a:t>
            </a:r>
            <a:r>
              <a:rPr lang="en-US" sz="1600" b="1" dirty="0" smtClean="0">
                <a:solidFill>
                  <a:srgbClr val="052B48"/>
                </a:solidFill>
                <a:latin typeface="Calibri"/>
                <a:cs typeface="Calibri"/>
              </a:rPr>
              <a:t>referenced from the table</a:t>
            </a:r>
            <a:endParaRPr lang="en-US" sz="16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7" name="Left Brace 6"/>
          <p:cNvSpPr/>
          <p:nvPr/>
        </p:nvSpPr>
        <p:spPr>
          <a:xfrm rot="5400000">
            <a:off x="9734248" y="-1327199"/>
            <a:ext cx="255015" cy="4664739"/>
          </a:xfrm>
          <a:prstGeom prst="leftBrace">
            <a:avLst/>
          </a:prstGeom>
          <a:ln w="19050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87534" y="1136575"/>
            <a:ext cx="8260995" cy="1598628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 cmpd="sng">
            <a:solidFill>
              <a:srgbClr val="052B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rgbClr val="052B48"/>
                </a:solidFill>
              </a:rPr>
              <a:t>Unit metadata table (</a:t>
            </a:r>
            <a:r>
              <a:rPr lang="en-US" sz="1600" b="1" dirty="0" smtClean="0">
                <a:solidFill>
                  <a:srgbClr val="052B48"/>
                </a:solidFill>
                <a:latin typeface="Courier"/>
                <a:cs typeface="Courier"/>
              </a:rPr>
              <a:t>DynamicTable</a:t>
            </a:r>
            <a:r>
              <a:rPr lang="en-US" sz="1600" b="1" dirty="0" smtClean="0">
                <a:solidFill>
                  <a:srgbClr val="052B48"/>
                </a:solidFill>
              </a:rPr>
              <a:t>)</a:t>
            </a:r>
            <a:endParaRPr lang="en-US" sz="1600" b="1" dirty="0">
              <a:solidFill>
                <a:srgbClr val="052B48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61136"/>
              </p:ext>
            </p:extLst>
          </p:nvPr>
        </p:nvGraphicFramePr>
        <p:xfrm>
          <a:off x="1186367" y="1519480"/>
          <a:ext cx="566383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2"/>
                <a:gridCol w="334211"/>
              </a:tblGrid>
              <a:tr h="17120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/>
                        <a:t>id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baseline="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..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73613"/>
              </p:ext>
            </p:extLst>
          </p:nvPr>
        </p:nvGraphicFramePr>
        <p:xfrm>
          <a:off x="1819844" y="1519480"/>
          <a:ext cx="1230219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19"/>
              </a:tblGrid>
              <a:tr h="171206"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/>
                        <a:t>electrode_group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16735"/>
              </p:ext>
            </p:extLst>
          </p:nvPr>
        </p:nvGraphicFramePr>
        <p:xfrm>
          <a:off x="3106882" y="1519480"/>
          <a:ext cx="761002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002"/>
              </a:tblGrid>
              <a:tr h="171206"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/>
                        <a:t>electrodes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435306"/>
              </p:ext>
            </p:extLst>
          </p:nvPr>
        </p:nvGraphicFramePr>
        <p:xfrm>
          <a:off x="3934678" y="1519480"/>
          <a:ext cx="1360225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225"/>
              </a:tblGrid>
              <a:tr h="171206"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/>
                        <a:t>waveform_mean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[0.1, 0.3,</a:t>
                      </a:r>
                      <a:r>
                        <a:rPr lang="mr-IN" sz="1400" dirty="0" smtClean="0"/>
                        <a:t>…</a:t>
                      </a:r>
                      <a:r>
                        <a:rPr lang="en-US" sz="1400" dirty="0" smtClean="0"/>
                        <a:t>]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marL="0" marR="0" indent="0" algn="ctr" defTabSz="2351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[1.2, 1.3,</a:t>
                      </a:r>
                      <a:r>
                        <a:rPr lang="mr-IN" sz="1400" dirty="0" smtClean="0"/>
                        <a:t>…</a:t>
                      </a:r>
                      <a:r>
                        <a:rPr lang="en-US" sz="1400" dirty="0" smtClean="0"/>
                        <a:t>]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marL="0" marR="0" indent="0" algn="ctr" defTabSz="2351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[0.2, 0.4,</a:t>
                      </a:r>
                      <a:r>
                        <a:rPr lang="mr-IN" sz="1400" dirty="0" smtClean="0"/>
                        <a:t>…</a:t>
                      </a:r>
                      <a:r>
                        <a:rPr lang="en-US" sz="1400" dirty="0" smtClean="0"/>
                        <a:t>]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16274"/>
              </p:ext>
            </p:extLst>
          </p:nvPr>
        </p:nvGraphicFramePr>
        <p:xfrm>
          <a:off x="5348189" y="1519480"/>
          <a:ext cx="1104800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00"/>
              </a:tblGrid>
              <a:tr h="171206"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/>
                        <a:t>waveform_sd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[0.04, 0.06,</a:t>
                      </a:r>
                      <a:r>
                        <a:rPr lang="mr-IN" sz="1400" dirty="0" smtClean="0"/>
                        <a:t>…</a:t>
                      </a:r>
                      <a:r>
                        <a:rPr lang="en-US" sz="1400" dirty="0" smtClean="0"/>
                        <a:t>]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marL="0" marR="0" indent="0" algn="ctr" defTabSz="2351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[0.07, 0.08,</a:t>
                      </a:r>
                      <a:r>
                        <a:rPr lang="mr-IN" sz="1400" dirty="0" smtClean="0"/>
                        <a:t>…</a:t>
                      </a:r>
                      <a:r>
                        <a:rPr lang="en-US" sz="1400" dirty="0" smtClean="0"/>
                        <a:t>]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marL="0" marR="0" indent="0" algn="ctr" defTabSz="2351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[0.05, 0.02,</a:t>
                      </a:r>
                      <a:r>
                        <a:rPr lang="mr-IN" sz="1400" dirty="0" smtClean="0"/>
                        <a:t>…</a:t>
                      </a:r>
                      <a:r>
                        <a:rPr lang="en-US" sz="1400" dirty="0" smtClean="0"/>
                        <a:t>]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54450"/>
              </p:ext>
            </p:extLst>
          </p:nvPr>
        </p:nvGraphicFramePr>
        <p:xfrm>
          <a:off x="7549225" y="1519480"/>
          <a:ext cx="1706268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68"/>
              </a:tblGrid>
              <a:tr h="17120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spike_times_index</a:t>
                      </a:r>
                      <a:endParaRPr lang="en-US" sz="1400" b="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spike_times{ {0} – {1} }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marL="0" marR="0" indent="0" algn="ctr" defTabSz="2351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spike_times{ {2} – {..} }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marL="0" marR="0" indent="0" algn="ctr" defTabSz="2351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400" dirty="0" smtClean="0"/>
                        <a:t>…</a:t>
                      </a:r>
                      <a:endParaRPr lang="en-US" sz="14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44088"/>
              </p:ext>
            </p:extLst>
          </p:nvPr>
        </p:nvGraphicFramePr>
        <p:xfrm>
          <a:off x="10789605" y="1517456"/>
          <a:ext cx="1420301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301"/>
              </a:tblGrid>
              <a:tr h="17120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spike times</a:t>
                      </a:r>
                      <a:endParaRPr lang="en-US" sz="1400" b="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marL="0" marR="0" indent="0" algn="ctr" defTabSz="2351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0.14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marL="0" marR="0" indent="0" algn="ctr" defTabSz="2351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6" name="Curved Connector 589"/>
          <p:cNvCxnSpPr>
            <a:endCxn id="14" idx="1"/>
          </p:cNvCxnSpPr>
          <p:nvPr/>
        </p:nvCxnSpPr>
        <p:spPr>
          <a:xfrm>
            <a:off x="6502973" y="2050856"/>
            <a:ext cx="1046252" cy="2023"/>
          </a:xfrm>
          <a:prstGeom prst="straightConnector1">
            <a:avLst/>
          </a:prstGeom>
          <a:ln w="34925" cmpd="sng">
            <a:solidFill>
              <a:srgbClr val="052B48"/>
            </a:solidFill>
            <a:prstDash val="sysDot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589"/>
          <p:cNvCxnSpPr/>
          <p:nvPr/>
        </p:nvCxnSpPr>
        <p:spPr>
          <a:xfrm>
            <a:off x="12209906" y="1931992"/>
            <a:ext cx="1685688" cy="0"/>
          </a:xfrm>
          <a:prstGeom prst="straightConnector1">
            <a:avLst/>
          </a:prstGeom>
          <a:ln w="34925" cmpd="sng">
            <a:solidFill>
              <a:srgbClr val="052B48"/>
            </a:solidFill>
            <a:prstDash val="sysDot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>
            <a:off x="10665814" y="1761517"/>
            <a:ext cx="123791" cy="398458"/>
          </a:xfrm>
          <a:prstGeom prst="leftBrace">
            <a:avLst/>
          </a:prstGeom>
          <a:ln w="19050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Curved Connector 670"/>
          <p:cNvCxnSpPr>
            <a:endCxn id="18" idx="1"/>
          </p:cNvCxnSpPr>
          <p:nvPr/>
        </p:nvCxnSpPr>
        <p:spPr>
          <a:xfrm>
            <a:off x="9255493" y="1854972"/>
            <a:ext cx="1410321" cy="105774"/>
          </a:xfrm>
          <a:prstGeom prst="straightConnector1">
            <a:avLst/>
          </a:prstGeom>
          <a:ln w="19050" cmpd="sng">
            <a:solidFill>
              <a:srgbClr val="052B4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>
            <a:off x="10665814" y="2159975"/>
            <a:ext cx="123791" cy="260002"/>
          </a:xfrm>
          <a:prstGeom prst="leftBrace">
            <a:avLst/>
          </a:prstGeom>
          <a:ln w="19050" cmpd="sng">
            <a:solidFill>
              <a:srgbClr val="052B48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urved Connector 670"/>
          <p:cNvCxnSpPr>
            <a:stCxn id="14" idx="3"/>
            <a:endCxn id="20" idx="1"/>
          </p:cNvCxnSpPr>
          <p:nvPr/>
        </p:nvCxnSpPr>
        <p:spPr>
          <a:xfrm>
            <a:off x="9255493" y="2052879"/>
            <a:ext cx="1410321" cy="237097"/>
          </a:xfrm>
          <a:prstGeom prst="straightConnector1">
            <a:avLst/>
          </a:prstGeom>
          <a:ln w="19050" cmpd="sng">
            <a:solidFill>
              <a:srgbClr val="052B48"/>
            </a:solidFill>
            <a:prstDash val="sysDash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 rot="5400000">
            <a:off x="13019840" y="70604"/>
            <a:ext cx="255015" cy="1876927"/>
          </a:xfrm>
          <a:prstGeom prst="leftBrace">
            <a:avLst/>
          </a:prstGeom>
          <a:ln w="19050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2208583" y="418840"/>
            <a:ext cx="1876926" cy="458633"/>
          </a:xfrm>
          <a:prstGeom prst="roundRect">
            <a:avLst>
              <a:gd name="adj" fmla="val 0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052B48"/>
                </a:solidFill>
                <a:latin typeface="Calibri"/>
                <a:cs typeface="Calibri"/>
              </a:rPr>
              <a:t>dynamic user </a:t>
            </a:r>
          </a:p>
          <a:p>
            <a:pPr algn="ctr"/>
            <a:r>
              <a:rPr lang="en-US" sz="1400" dirty="0" smtClean="0">
                <a:solidFill>
                  <a:srgbClr val="052B48"/>
                </a:solidFill>
                <a:latin typeface="Calibri"/>
                <a:cs typeface="Calibri"/>
              </a:rPr>
              <a:t>vector data datasets</a:t>
            </a:r>
            <a:endParaRPr lang="en-US" sz="1400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491369" y="422136"/>
            <a:ext cx="4722993" cy="489339"/>
          </a:xfrm>
          <a:prstGeom prst="roundRect">
            <a:avLst>
              <a:gd name="adj" fmla="val 0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052B48"/>
                </a:solidFill>
                <a:latin typeface="Calibri"/>
                <a:cs typeface="Calibri"/>
              </a:rPr>
              <a:t>Previously part of </a:t>
            </a:r>
          </a:p>
          <a:p>
            <a:pPr algn="ctr"/>
            <a:r>
              <a:rPr lang="en-US" sz="1400" dirty="0" smtClean="0">
                <a:solidFill>
                  <a:srgbClr val="052B48"/>
                </a:solidFill>
                <a:latin typeface="Courier"/>
                <a:cs typeface="Courier"/>
              </a:rPr>
              <a:t>UnitTimes</a:t>
            </a:r>
            <a:endParaRPr lang="en-US" sz="1400" dirty="0">
              <a:solidFill>
                <a:srgbClr val="052B48"/>
              </a:solidFill>
              <a:latin typeface="Courier"/>
              <a:cs typeface="Courier"/>
            </a:endParaRPr>
          </a:p>
        </p:txBody>
      </p:sp>
      <p:sp>
        <p:nvSpPr>
          <p:cNvPr id="25" name="Left Brace 24"/>
          <p:cNvSpPr/>
          <p:nvPr/>
        </p:nvSpPr>
        <p:spPr>
          <a:xfrm rot="5400000">
            <a:off x="6866979" y="478994"/>
            <a:ext cx="255015" cy="1069800"/>
          </a:xfrm>
          <a:prstGeom prst="leftBrace">
            <a:avLst/>
          </a:prstGeom>
          <a:ln w="19050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201799" y="422726"/>
            <a:ext cx="1586684" cy="488749"/>
          </a:xfrm>
          <a:prstGeom prst="roundRect">
            <a:avLst>
              <a:gd name="adj" fmla="val 0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052B48"/>
                </a:solidFill>
                <a:latin typeface="Calibri"/>
                <a:cs typeface="Calibri"/>
              </a:rPr>
              <a:t>dynamic</a:t>
            </a:r>
            <a:r>
              <a:rPr lang="en-US" sz="1400" dirty="0">
                <a:solidFill>
                  <a:srgbClr val="052B48"/>
                </a:solidFill>
                <a:latin typeface="Calibri"/>
                <a:cs typeface="Calibri"/>
              </a:rPr>
              <a:t> </a:t>
            </a:r>
            <a:r>
              <a:rPr lang="en-US" sz="1400" dirty="0" smtClean="0">
                <a:solidFill>
                  <a:srgbClr val="052B48"/>
                </a:solidFill>
                <a:latin typeface="Calibri"/>
                <a:cs typeface="Calibri"/>
              </a:rPr>
              <a:t>metadata table columns</a:t>
            </a:r>
            <a:endParaRPr lang="en-US" sz="1400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7" name="Left Brace 26"/>
          <p:cNvSpPr/>
          <p:nvPr/>
        </p:nvSpPr>
        <p:spPr>
          <a:xfrm rot="5400000">
            <a:off x="5061247" y="-242876"/>
            <a:ext cx="255015" cy="2513541"/>
          </a:xfrm>
          <a:prstGeom prst="leftBrace">
            <a:avLst/>
          </a:prstGeom>
          <a:ln w="19050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925766" y="415984"/>
            <a:ext cx="2530730" cy="590715"/>
          </a:xfrm>
          <a:prstGeom prst="roundRect">
            <a:avLst>
              <a:gd name="adj" fmla="val 0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052B48"/>
                </a:solidFill>
                <a:latin typeface="Calibri"/>
                <a:cs typeface="Calibri"/>
              </a:rPr>
              <a:t>Previously part of </a:t>
            </a:r>
            <a:r>
              <a:rPr lang="en-US" sz="1400" dirty="0" smtClean="0">
                <a:solidFill>
                  <a:srgbClr val="052B48"/>
                </a:solidFill>
                <a:latin typeface="Courier"/>
                <a:cs typeface="Courier"/>
              </a:rPr>
              <a:t>ClusterWaveforms</a:t>
            </a:r>
            <a:endParaRPr lang="en-US" sz="1400" dirty="0">
              <a:solidFill>
                <a:srgbClr val="052B48"/>
              </a:solidFill>
              <a:latin typeface="Courier"/>
              <a:cs typeface="Courier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931408"/>
              </p:ext>
            </p:extLst>
          </p:nvPr>
        </p:nvGraphicFramePr>
        <p:xfrm>
          <a:off x="4606771" y="3353902"/>
          <a:ext cx="5600595" cy="1280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73"/>
                <a:gridCol w="417387"/>
                <a:gridCol w="322242"/>
                <a:gridCol w="331719"/>
                <a:gridCol w="350675"/>
                <a:gridCol w="549706"/>
                <a:gridCol w="720305"/>
                <a:gridCol w="834037"/>
                <a:gridCol w="653961"/>
                <a:gridCol w="1108890"/>
              </a:tblGrid>
              <a:tr h="171206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/>
                        <a:t>electrodes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baseline="0" dirty="0" smtClean="0"/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baseline="0" dirty="0" smtClean="0"/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baseline="0" dirty="0" smtClean="0"/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baseline="0" dirty="0" smtClean="0"/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baseline="0" dirty="0" smtClean="0"/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baseline="0" dirty="0" smtClean="0"/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baseline="0" dirty="0" smtClean="0"/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baseline="0" dirty="0" smtClean="0"/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baseline="0" dirty="0" smtClean="0"/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ctr"/>
                      <a:endParaRPr lang="en-US" sz="1400" b="0" baseline="0" dirty="0" smtClean="0"/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id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y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z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imp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location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filtering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group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group_name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4.5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CA1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..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10.4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CA1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..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..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2.6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1.8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1.1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CA2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..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..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..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" name="Left Brace 29"/>
          <p:cNvSpPr/>
          <p:nvPr/>
        </p:nvSpPr>
        <p:spPr>
          <a:xfrm>
            <a:off x="4442009" y="3806253"/>
            <a:ext cx="152673" cy="361394"/>
          </a:xfrm>
          <a:prstGeom prst="leftBrace">
            <a:avLst/>
          </a:prstGeom>
          <a:ln w="19050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Curved Connector 670"/>
          <p:cNvCxnSpPr>
            <a:endCxn id="30" idx="1"/>
          </p:cNvCxnSpPr>
          <p:nvPr/>
        </p:nvCxnSpPr>
        <p:spPr>
          <a:xfrm rot="16200000" flipH="1">
            <a:off x="2945362" y="2490303"/>
            <a:ext cx="2131976" cy="861317"/>
          </a:xfrm>
          <a:prstGeom prst="curvedConnector2">
            <a:avLst/>
          </a:prstGeom>
          <a:ln w="19050" cmpd="sng">
            <a:solidFill>
              <a:srgbClr val="052B4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Left Brace 31"/>
          <p:cNvSpPr/>
          <p:nvPr/>
        </p:nvSpPr>
        <p:spPr>
          <a:xfrm>
            <a:off x="4442008" y="4183873"/>
            <a:ext cx="152673" cy="450878"/>
          </a:xfrm>
          <a:prstGeom prst="leftBrace">
            <a:avLst/>
          </a:prstGeom>
          <a:ln w="19050" cmpd="sng">
            <a:solidFill>
              <a:srgbClr val="052B48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Curved Connector 670"/>
          <p:cNvCxnSpPr>
            <a:endCxn id="32" idx="1"/>
          </p:cNvCxnSpPr>
          <p:nvPr/>
        </p:nvCxnSpPr>
        <p:spPr>
          <a:xfrm rot="16200000" flipH="1">
            <a:off x="2739367" y="2706671"/>
            <a:ext cx="2358456" cy="1046825"/>
          </a:xfrm>
          <a:prstGeom prst="curvedConnector2">
            <a:avLst/>
          </a:prstGeom>
          <a:ln w="19050" cmpd="sng">
            <a:solidFill>
              <a:srgbClr val="052B48"/>
            </a:solidFill>
            <a:prstDash val="dash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0906066" y="3075109"/>
            <a:ext cx="3179055" cy="587787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9050" cmpd="sng">
            <a:solidFill>
              <a:srgbClr val="052B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1" dirty="0" smtClean="0">
                <a:solidFill>
                  <a:srgbClr val="052B48"/>
                </a:solidFill>
                <a:latin typeface="Courier"/>
                <a:cs typeface="Courier"/>
              </a:rPr>
              <a:t>ElectrodeGroup    (1)</a:t>
            </a:r>
          </a:p>
          <a:p>
            <a:r>
              <a:rPr lang="en-US" sz="1400" dirty="0" smtClean="0">
                <a:solidFill>
                  <a:srgbClr val="052B48"/>
                </a:solidFill>
                <a:latin typeface="Calibri"/>
                <a:cs typeface="Calibri"/>
              </a:rPr>
              <a:t>device, location, description, </a:t>
            </a:r>
            <a:r>
              <a:rPr lang="mr-IN" sz="1400" dirty="0" smtClean="0">
                <a:solidFill>
                  <a:srgbClr val="052B48"/>
                </a:solidFill>
                <a:latin typeface="Calibri"/>
                <a:cs typeface="Calibri"/>
              </a:rPr>
              <a:t>…</a:t>
            </a:r>
            <a:endParaRPr lang="en-US" sz="1400" dirty="0" smtClean="0">
              <a:solidFill>
                <a:srgbClr val="052B48"/>
              </a:solidFill>
              <a:latin typeface="Calibri"/>
              <a:cs typeface="Calibri"/>
            </a:endParaRPr>
          </a:p>
          <a:p>
            <a:endParaRPr lang="en-US" sz="1800" b="1" dirty="0">
              <a:solidFill>
                <a:srgbClr val="052B48"/>
              </a:solidFill>
              <a:latin typeface="Courier"/>
              <a:cs typeface="Courier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906066" y="4045521"/>
            <a:ext cx="3179055" cy="587787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19050" cmpd="sng">
            <a:solidFill>
              <a:srgbClr val="052B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b="1" dirty="0" smtClean="0">
                <a:solidFill>
                  <a:srgbClr val="052B48"/>
                </a:solidFill>
                <a:latin typeface="Courier"/>
                <a:cs typeface="Courier"/>
              </a:rPr>
              <a:t>ElectrodeGroup    (m)</a:t>
            </a:r>
          </a:p>
          <a:p>
            <a:r>
              <a:rPr lang="en-US" sz="1400" dirty="0" smtClean="0">
                <a:solidFill>
                  <a:srgbClr val="052B48"/>
                </a:solidFill>
                <a:latin typeface="Calibri"/>
                <a:cs typeface="Calibri"/>
              </a:rPr>
              <a:t>device, location, description, </a:t>
            </a:r>
            <a:r>
              <a:rPr lang="mr-IN" sz="1400" dirty="0" smtClean="0">
                <a:solidFill>
                  <a:srgbClr val="052B48"/>
                </a:solidFill>
                <a:latin typeface="Calibri"/>
                <a:cs typeface="Calibri"/>
              </a:rPr>
              <a:t>…</a:t>
            </a:r>
            <a:endParaRPr lang="en-US" sz="1400" dirty="0" smtClean="0">
              <a:solidFill>
                <a:srgbClr val="052B48"/>
              </a:solidFill>
              <a:latin typeface="Calibri"/>
              <a:cs typeface="Calibri"/>
            </a:endParaRPr>
          </a:p>
          <a:p>
            <a:endParaRPr lang="en-US" sz="1800" b="1" dirty="0">
              <a:solidFill>
                <a:srgbClr val="052B48"/>
              </a:solidFill>
              <a:latin typeface="Courier"/>
              <a:cs typeface="Courier"/>
            </a:endParaRPr>
          </a:p>
        </p:txBody>
      </p:sp>
      <p:cxnSp>
        <p:nvCxnSpPr>
          <p:cNvPr id="36" name="Curved Connector 589"/>
          <p:cNvCxnSpPr>
            <a:stCxn id="35" idx="0"/>
            <a:endCxn id="34" idx="2"/>
          </p:cNvCxnSpPr>
          <p:nvPr/>
        </p:nvCxnSpPr>
        <p:spPr>
          <a:xfrm flipV="1">
            <a:off x="12495594" y="3662896"/>
            <a:ext cx="0" cy="382625"/>
          </a:xfrm>
          <a:prstGeom prst="straightConnector1">
            <a:avLst/>
          </a:prstGeom>
          <a:ln w="34925" cmpd="sng">
            <a:solidFill>
              <a:srgbClr val="052B48"/>
            </a:solidFill>
            <a:prstDash val="sysDot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670"/>
          <p:cNvCxnSpPr>
            <a:endCxn id="34" idx="1"/>
          </p:cNvCxnSpPr>
          <p:nvPr/>
        </p:nvCxnSpPr>
        <p:spPr>
          <a:xfrm flipV="1">
            <a:off x="8856053" y="3369003"/>
            <a:ext cx="2050013" cy="509773"/>
          </a:xfrm>
          <a:prstGeom prst="bentConnector3">
            <a:avLst>
              <a:gd name="adj1" fmla="val 80611"/>
            </a:avLst>
          </a:prstGeom>
          <a:ln w="19050" cmpd="sng">
            <a:solidFill>
              <a:srgbClr val="052B4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670"/>
          <p:cNvCxnSpPr/>
          <p:nvPr/>
        </p:nvCxnSpPr>
        <p:spPr>
          <a:xfrm>
            <a:off x="8856053" y="4527335"/>
            <a:ext cx="2050013" cy="2"/>
          </a:xfrm>
          <a:prstGeom prst="straightConnector1">
            <a:avLst/>
          </a:prstGeom>
          <a:ln w="19050" cmpd="sng">
            <a:solidFill>
              <a:srgbClr val="052B48"/>
            </a:solidFill>
            <a:prstDash val="sysDash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670"/>
          <p:cNvCxnSpPr>
            <a:endCxn id="34" idx="1"/>
          </p:cNvCxnSpPr>
          <p:nvPr/>
        </p:nvCxnSpPr>
        <p:spPr>
          <a:xfrm flipV="1">
            <a:off x="8856053" y="3369003"/>
            <a:ext cx="2050013" cy="764275"/>
          </a:xfrm>
          <a:prstGeom prst="bentConnector3">
            <a:avLst>
              <a:gd name="adj1" fmla="val 80727"/>
            </a:avLst>
          </a:prstGeom>
          <a:ln w="19050" cmpd="sng">
            <a:solidFill>
              <a:srgbClr val="052B4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58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348</Words>
  <Application>Microsoft Macintosh PowerPoint</Application>
  <PresentationFormat>Custom</PresentationFormat>
  <Paragraphs>179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4</cp:revision>
  <dcterms:created xsi:type="dcterms:W3CDTF">2018-11-05T05:53:39Z</dcterms:created>
  <dcterms:modified xsi:type="dcterms:W3CDTF">2018-11-05T06:35:40Z</dcterms:modified>
</cp:coreProperties>
</file>