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168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98a26488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98a26488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Ritwika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go into the details of our PDA implementation, we would like to start the demo by adding an event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8a26488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98a26488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92449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92449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Farnaz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ecda5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ecda5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8a26488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8a26488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8a26488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98a26488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Ritwika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ecda52e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ecda52e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2879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Timekeeper PDA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Tan, Farnaz Zamiri, Leo Liu, Ritwika 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33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Weather and Traffic conditions are always changing and it is hard to keep track of how these changes will affect our day.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Timekeeper is able to consolidate this information and present the user with an estimated departure time based on events the user has given the system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Timekeeper is also able to give the user helpful information about the current weather information such as “It’s raining! Bring an umbrella!”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78025" y="1275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 Implementation and Design Decisions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78025" y="2107925"/>
            <a:ext cx="2746200" cy="27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and MPI to create a multi-process environment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5 processes, 1 for        each entity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PostgreSQL database for storing event information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 WebApp for UI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75" y="1773900"/>
            <a:ext cx="6153424" cy="3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24575" y="1280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Entities and Context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23575" y="1894700"/>
            <a:ext cx="8876400" cy="31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Weatherman: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 and parse weather to notify the user if it will affect their commute (“Its raining! Remember to bring an umbrella!”)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 and receive information from the Timekeeper and the Scheduler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Navigator: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Collects the user’s preferred mode of transportation and uses that to calculate trip durations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Duration takes into account the current traffic conditions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Scheduler: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Maintains the user calendar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add, update and delete events as well as resolve collisions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Timekeeper: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Consolidates information about events from all three of the previously mentioned entities to create an estimated departure time and notify the user 5 - 10 minutes before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010000" y="2018375"/>
            <a:ext cx="9393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00" y="2103496"/>
            <a:ext cx="738150" cy="5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786" y="2669699"/>
            <a:ext cx="332974" cy="3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7034200" y="2018375"/>
            <a:ext cx="11397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WEATHERMAN</a:t>
            </a:r>
            <a:endParaRPr sz="1000"/>
          </a:p>
        </p:txBody>
      </p:sp>
      <p:sp>
        <p:nvSpPr>
          <p:cNvPr id="120" name="Google Shape;120;p17"/>
          <p:cNvSpPr/>
          <p:nvPr/>
        </p:nvSpPr>
        <p:spPr>
          <a:xfrm>
            <a:off x="5778150" y="2018375"/>
            <a:ext cx="10197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TIMEKEEPER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3240275" y="2018375"/>
            <a:ext cx="9909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SCHEDULER</a:t>
            </a:r>
            <a:endParaRPr sz="1000"/>
          </a:p>
        </p:txBody>
      </p:sp>
      <p:sp>
        <p:nvSpPr>
          <p:cNvPr id="122" name="Google Shape;122;p17"/>
          <p:cNvSpPr/>
          <p:nvPr/>
        </p:nvSpPr>
        <p:spPr>
          <a:xfrm>
            <a:off x="4522101" y="2018375"/>
            <a:ext cx="9393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NAVIGATOR</a:t>
            </a:r>
            <a:endParaRPr sz="1000"/>
          </a:p>
        </p:txBody>
      </p:sp>
      <p:sp>
        <p:nvSpPr>
          <p:cNvPr id="19" name="Google Shape;121;p17">
            <a:extLst>
              <a:ext uri="{FF2B5EF4-FFF2-40B4-BE49-F238E27FC236}">
                <a16:creationId xmlns:a16="http://schemas.microsoft.com/office/drawing/2014/main" id="{78B8C1ED-6EF9-EF4F-B9C3-7FA1CB9743F7}"/>
              </a:ext>
            </a:extLst>
          </p:cNvPr>
          <p:cNvSpPr/>
          <p:nvPr/>
        </p:nvSpPr>
        <p:spPr>
          <a:xfrm>
            <a:off x="3240275" y="3354683"/>
            <a:ext cx="990900" cy="9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DATABASE</a:t>
            </a:r>
            <a:endParaRPr sz="10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0" y="503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Processing</a:t>
            </a:r>
            <a:endParaRPr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2226450" y="2386225"/>
            <a:ext cx="4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899201" y="539175"/>
            <a:ext cx="1226610" cy="87102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title, start time, end time, location, transportation</a:t>
            </a:r>
            <a:endParaRPr sz="1000"/>
          </a:p>
        </p:txBody>
      </p:sp>
      <p:sp>
        <p:nvSpPr>
          <p:cNvPr id="116" name="Google Shape;116;p17"/>
          <p:cNvSpPr/>
          <p:nvPr/>
        </p:nvSpPr>
        <p:spPr>
          <a:xfrm>
            <a:off x="911525" y="2239925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16;p17">
            <a:extLst>
              <a:ext uri="{FF2B5EF4-FFF2-40B4-BE49-F238E27FC236}">
                <a16:creationId xmlns:a16="http://schemas.microsoft.com/office/drawing/2014/main" id="{E2CDBF37-6DA0-D498-F59E-66AF136F1AB2}"/>
              </a:ext>
            </a:extLst>
          </p:cNvPr>
          <p:cNvSpPr/>
          <p:nvPr/>
        </p:nvSpPr>
        <p:spPr>
          <a:xfrm>
            <a:off x="2145603" y="2103496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6;p17">
            <a:extLst>
              <a:ext uri="{FF2B5EF4-FFF2-40B4-BE49-F238E27FC236}">
                <a16:creationId xmlns:a16="http://schemas.microsoft.com/office/drawing/2014/main" id="{37D07260-C072-1C2F-6A82-CB0D8A460C4A}"/>
              </a:ext>
            </a:extLst>
          </p:cNvPr>
          <p:cNvSpPr/>
          <p:nvPr/>
        </p:nvSpPr>
        <p:spPr>
          <a:xfrm>
            <a:off x="3379441" y="2103496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6;p17">
            <a:extLst>
              <a:ext uri="{FF2B5EF4-FFF2-40B4-BE49-F238E27FC236}">
                <a16:creationId xmlns:a16="http://schemas.microsoft.com/office/drawing/2014/main" id="{8509966C-9FF6-3DF4-D7AB-13C8B7967E4D}"/>
              </a:ext>
            </a:extLst>
          </p:cNvPr>
          <p:cNvSpPr/>
          <p:nvPr/>
        </p:nvSpPr>
        <p:spPr>
          <a:xfrm>
            <a:off x="3379441" y="2103496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6;p17">
            <a:extLst>
              <a:ext uri="{FF2B5EF4-FFF2-40B4-BE49-F238E27FC236}">
                <a16:creationId xmlns:a16="http://schemas.microsoft.com/office/drawing/2014/main" id="{B5C423F1-9540-E8DD-FF8A-1DECC8D42FFB}"/>
              </a:ext>
            </a:extLst>
          </p:cNvPr>
          <p:cNvSpPr/>
          <p:nvPr/>
        </p:nvSpPr>
        <p:spPr>
          <a:xfrm>
            <a:off x="3379441" y="2103496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1FFB3244-78C4-E4BD-233B-21D9EEA5D366}"/>
              </a:ext>
            </a:extLst>
          </p:cNvPr>
          <p:cNvSpPr/>
          <p:nvPr/>
        </p:nvSpPr>
        <p:spPr>
          <a:xfrm>
            <a:off x="3383311" y="2104496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C9634C3-A569-04FC-C0AB-A0397457C502}"/>
              </a:ext>
            </a:extLst>
          </p:cNvPr>
          <p:cNvCxnSpPr>
            <a:cxnSpLocks/>
            <a:stCxn id="121" idx="0"/>
            <a:endCxn id="118" idx="0"/>
          </p:cNvCxnSpPr>
          <p:nvPr/>
        </p:nvCxnSpPr>
        <p:spPr>
          <a:xfrm rot="16200000" flipV="1">
            <a:off x="3107688" y="1390337"/>
            <a:ext cx="12700" cy="1256075"/>
          </a:xfrm>
          <a:prstGeom prst="curved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05EF05-73D2-907A-604D-CC0D5ABF8FC1}"/>
              </a:ext>
            </a:extLst>
          </p:cNvPr>
          <p:cNvSpPr/>
          <p:nvPr/>
        </p:nvSpPr>
        <p:spPr>
          <a:xfrm>
            <a:off x="2598112" y="1413960"/>
            <a:ext cx="1118180" cy="36943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Success or Conflict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A976BF9-1615-A11B-78A2-9FF3BF7783BD}"/>
              </a:ext>
            </a:extLst>
          </p:cNvPr>
          <p:cNvSpPr/>
          <p:nvPr/>
        </p:nvSpPr>
        <p:spPr>
          <a:xfrm>
            <a:off x="3977787" y="539175"/>
            <a:ext cx="939300" cy="76039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/>
                </a:solidFill>
              </a:rPr>
              <a:t>Event </a:t>
            </a:r>
          </a:p>
          <a:p>
            <a:pPr algn="ctr"/>
            <a:r>
              <a:rPr lang="en-US" sz="1050" dirty="0">
                <a:solidFill>
                  <a:schemeClr val="bg2"/>
                </a:solidFill>
              </a:rPr>
              <a:t>Estimate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330FEF1-072E-C268-DBCC-997E1FAFDAAE}"/>
              </a:ext>
            </a:extLst>
          </p:cNvPr>
          <p:cNvSpPr/>
          <p:nvPr/>
        </p:nvSpPr>
        <p:spPr>
          <a:xfrm>
            <a:off x="4932779" y="2064431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A677F9CF-A9F5-3EA1-6DC7-093F89C3EB74}"/>
              </a:ext>
            </a:extLst>
          </p:cNvPr>
          <p:cNvSpPr/>
          <p:nvPr/>
        </p:nvSpPr>
        <p:spPr>
          <a:xfrm>
            <a:off x="4932779" y="2067207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B8E0DD-4027-7611-DBDA-1664F9CD876E}"/>
              </a:ext>
            </a:extLst>
          </p:cNvPr>
          <p:cNvSpPr/>
          <p:nvPr/>
        </p:nvSpPr>
        <p:spPr>
          <a:xfrm>
            <a:off x="3572618" y="2131764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C25479D-74C2-73AD-012E-2649720F813C}"/>
              </a:ext>
            </a:extLst>
          </p:cNvPr>
          <p:cNvSpPr/>
          <p:nvPr/>
        </p:nvSpPr>
        <p:spPr>
          <a:xfrm>
            <a:off x="5548541" y="503100"/>
            <a:ext cx="939300" cy="760395"/>
          </a:xfrm>
          <a:prstGeom prst="flowChartDocumen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2"/>
                </a:solidFill>
              </a:rPr>
              <a:t>Weather info</a:t>
            </a:r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ED22F9D0-B596-3005-6A99-AFDD6C579636}"/>
              </a:ext>
            </a:extLst>
          </p:cNvPr>
          <p:cNvSpPr/>
          <p:nvPr/>
        </p:nvSpPr>
        <p:spPr>
          <a:xfrm>
            <a:off x="7308452" y="2064431"/>
            <a:ext cx="131878" cy="113400"/>
          </a:xfrm>
          <a:prstGeom prst="flowChartDocumen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2507D7AD-86F1-7D2E-B8D4-398B9B76981B}"/>
              </a:ext>
            </a:extLst>
          </p:cNvPr>
          <p:cNvSpPr/>
          <p:nvPr/>
        </p:nvSpPr>
        <p:spPr>
          <a:xfrm>
            <a:off x="7308452" y="2063203"/>
            <a:ext cx="131878" cy="113400"/>
          </a:xfrm>
          <a:prstGeom prst="flowChartDocumen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A1284B9-0891-043C-7251-B71A9505DA59}"/>
              </a:ext>
            </a:extLst>
          </p:cNvPr>
          <p:cNvSpPr/>
          <p:nvPr/>
        </p:nvSpPr>
        <p:spPr>
          <a:xfrm>
            <a:off x="5852160" y="3224463"/>
            <a:ext cx="945690" cy="1265722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Event Schedule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917EA791-FF99-08DB-E960-5B943964BBBC}"/>
              </a:ext>
            </a:extLst>
          </p:cNvPr>
          <p:cNvSpPr/>
          <p:nvPr/>
        </p:nvSpPr>
        <p:spPr>
          <a:xfrm>
            <a:off x="6075361" y="3709672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72BF0-1489-67AA-CF98-E840BF559151}"/>
              </a:ext>
            </a:extLst>
          </p:cNvPr>
          <p:cNvCxnSpPr>
            <a:stCxn id="118" idx="2"/>
            <a:endCxn id="19" idx="1"/>
          </p:cNvCxnSpPr>
          <p:nvPr/>
        </p:nvCxnSpPr>
        <p:spPr>
          <a:xfrm>
            <a:off x="2479650" y="3002675"/>
            <a:ext cx="760625" cy="844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A45605-0C7E-DECA-7C49-360ACB032BD0}"/>
              </a:ext>
            </a:extLst>
          </p:cNvPr>
          <p:cNvSpPr txBox="1"/>
          <p:nvPr/>
        </p:nvSpPr>
        <p:spPr>
          <a:xfrm rot="2910919">
            <a:off x="2237469" y="3378337"/>
            <a:ext cx="1027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Query events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BF1B88C-E97B-71DE-B4A2-6657BDF1C14F}"/>
              </a:ext>
            </a:extLst>
          </p:cNvPr>
          <p:cNvCxnSpPr>
            <a:stCxn id="120" idx="2"/>
            <a:endCxn id="118" idx="2"/>
          </p:cNvCxnSpPr>
          <p:nvPr/>
        </p:nvCxnSpPr>
        <p:spPr>
          <a:xfrm rot="5400000">
            <a:off x="4383825" y="1098500"/>
            <a:ext cx="12700" cy="38083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E2AD87-087E-FA71-18C3-250F191B9E2E}"/>
              </a:ext>
            </a:extLst>
          </p:cNvPr>
          <p:cNvSpPr txBox="1"/>
          <p:nvPr/>
        </p:nvSpPr>
        <p:spPr>
          <a:xfrm>
            <a:off x="4383347" y="317671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Notification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27C62A-61A4-547C-CC09-AE3780B51E71}"/>
              </a:ext>
            </a:extLst>
          </p:cNvPr>
          <p:cNvCxnSpPr>
            <a:stCxn id="121" idx="2"/>
            <a:endCxn id="19" idx="0"/>
          </p:cNvCxnSpPr>
          <p:nvPr/>
        </p:nvCxnSpPr>
        <p:spPr>
          <a:xfrm>
            <a:off x="3735725" y="3002675"/>
            <a:ext cx="0" cy="3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C2FA3F-6A9E-4AA1-BD40-867FE0380558}"/>
              </a:ext>
            </a:extLst>
          </p:cNvPr>
          <p:cNvSpPr txBox="1"/>
          <p:nvPr/>
        </p:nvSpPr>
        <p:spPr>
          <a:xfrm>
            <a:off x="3685955" y="299632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Check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C332C37-CCC8-771F-22E8-448B71FBFE18}"/>
              </a:ext>
            </a:extLst>
          </p:cNvPr>
          <p:cNvCxnSpPr>
            <a:stCxn id="118" idx="2"/>
            <a:endCxn id="112" idx="3"/>
          </p:cNvCxnSpPr>
          <p:nvPr/>
        </p:nvCxnSpPr>
        <p:spPr>
          <a:xfrm rot="5400000" flipH="1">
            <a:off x="1675961" y="2198986"/>
            <a:ext cx="616078" cy="991300"/>
          </a:xfrm>
          <a:prstGeom prst="curvedConnector4">
            <a:avLst>
              <a:gd name="adj1" fmla="val -37106"/>
              <a:gd name="adj2" fmla="val 736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CC015AEF-BB47-146A-CF16-38768A1435C3}"/>
              </a:ext>
            </a:extLst>
          </p:cNvPr>
          <p:cNvSpPr/>
          <p:nvPr/>
        </p:nvSpPr>
        <p:spPr>
          <a:xfrm>
            <a:off x="3568748" y="2137406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15A2E183-6E4D-AD54-322E-687A4B9DE455}"/>
              </a:ext>
            </a:extLst>
          </p:cNvPr>
          <p:cNvSpPr/>
          <p:nvPr/>
        </p:nvSpPr>
        <p:spPr>
          <a:xfrm>
            <a:off x="6134332" y="2083881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8DFCA52-B1AE-049D-3EAD-CB6708369A8B}"/>
              </a:ext>
            </a:extLst>
          </p:cNvPr>
          <p:cNvSpPr/>
          <p:nvPr/>
        </p:nvSpPr>
        <p:spPr>
          <a:xfrm>
            <a:off x="3566963" y="3461259"/>
            <a:ext cx="117943" cy="95765"/>
          </a:xfrm>
          <a:prstGeom prst="flowChartDocument">
            <a:avLst/>
          </a:prstGeom>
          <a:solidFill>
            <a:schemeClr val="tx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A6FFA2B3-436F-2421-FAD5-3F1C3D090828}"/>
              </a:ext>
            </a:extLst>
          </p:cNvPr>
          <p:cNvSpPr/>
          <p:nvPr/>
        </p:nvSpPr>
        <p:spPr>
          <a:xfrm>
            <a:off x="2434665" y="2092075"/>
            <a:ext cx="131878" cy="113400"/>
          </a:xfrm>
          <a:prstGeom prst="flowChartDocumen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60" name="Google Shape;116;p17">
            <a:extLst>
              <a:ext uri="{FF2B5EF4-FFF2-40B4-BE49-F238E27FC236}">
                <a16:creationId xmlns:a16="http://schemas.microsoft.com/office/drawing/2014/main" id="{22E6DBB5-2C44-5AD4-4BFB-67D0E6F9DCF9}"/>
              </a:ext>
            </a:extLst>
          </p:cNvPr>
          <p:cNvSpPr/>
          <p:nvPr/>
        </p:nvSpPr>
        <p:spPr>
          <a:xfrm>
            <a:off x="903113" y="2239923"/>
            <a:ext cx="133974" cy="113400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03 L 0.13421 -0.026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132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0031 L 0.13334 0.002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61 L 0.00035 -0.00061 C 0.00017 -0.00586 -0.00035 -0.0108 -0.00017 -0.01574 C -0.00017 -0.01728 0.00243 -0.03395 0.00295 -0.03642 C 0.00399 -0.04043 0.00556 -0.04413 0.0066 -0.04845 C 0.01076 -0.06389 0.01337 -0.0824 0.02083 -0.09413 C 0.02569 -0.10185 0.02726 -0.10494 0.03351 -0.11111 C 0.03611 -0.11358 0.04809 -0.12253 0.05139 -0.12407 C 0.05694 -0.12685 0.06806 -0.13024 0.07448 -0.1324 C 0.08247 -0.13179 0.08837 -0.13364 0.09514 -0.1287 C 0.09618 -0.12808 0.09965 -0.12469 0.10087 -0.12315 C 0.10208 -0.1216 0.1033 -0.11944 0.10451 -0.11759 C 0.10747 -0.11358 0.11076 -0.1108 0.11354 -0.10648 C 0.11719 -0.10031 0.11858 -0.09876 0.12187 -0.09228 C 0.12361 -0.08919 0.12535 -0.08642 0.12656 -0.08302 C 0.12795 -0.07994 0.12865 -0.07623 0.12986 -0.07284 C 0.1309 -0.06913 0.13247 -0.06605 0.13351 -0.06234 C 0.13437 -0.05926 0.1349 -0.05555 0.13559 -0.05216 C 0.13663 -0.04784 0.13785 -0.04352 0.13872 -0.03919 C 0.14132 -0.02623 0.13958 -0.03271 0.1408 -0.02222 C 0.14115 -0.02006 0.14149 -0.0179 0.14184 -0.01574 C 0.14253 -0.00648 0.14236 -0.01018 0.14236 -0.00463 L 0.14358 -0.00463 " pathEditMode="relative" ptsTypes="AAAAAAAAAAAAAAAAAAAAA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1 L 0.00052 -0.00061 C 0.00278 -0.04537 -0.00052 0.00772 0.00469 -0.0466 C 0.00625 -0.06358 0.00469 -0.05216 0.00781 -0.06635 C 0.00851 -0.06944 0.00903 -0.07315 0.0099 -0.07654 C 0.01163 -0.08271 0.01667 -0.09845 0.01997 -0.10555 C 0.02344 -0.11327 0.02691 -0.12129 0.0309 -0.12777 C 0.03733 -0.13827 0.03993 -0.14352 0.04774 -0.15216 C 0.05399 -0.15926 0.0651 -0.1679 0.07205 -0.17191 C 0.07969 -0.17623 0.09809 -0.18271 0.10521 -0.18487 C 0.13733 -0.19537 0.12743 -0.19259 0.15781 -0.19598 C 0.16875 -0.19444 0.18003 -0.19506 0.19097 -0.19135 C 0.19983 -0.18858 0.21233 -0.17438 0.21927 -0.1645 C 0.22778 -0.15216 0.23663 -0.13364 0.24306 -0.11852 L 0.25243 -0.09598 C 0.25382 -0.09259 0.25556 -0.0895 0.2566 -0.0858 C 0.26267 -0.06697 0.25955 -0.07561 0.26562 -0.05956 C 0.2684 -0.0429 0.2658 -0.0574 0.27083 -0.03642 C 0.27153 -0.03395 0.27187 -0.03117 0.2724 -0.0287 C 0.27413 -0.0216 0.27622 -0.01913 0.27622 -0.00926 L 0.27622 -0.00185 " pathEditMode="relative" ptsTypes="AAAAAAAAAAAAAAAAAAA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432 L 0.00104 -0.00432 C 0.00087 -0.00771 0.00069 -0.0108 0.00052 -0.01389 C 0.00035 -0.01666 -0.00017 -0.01944 2.77778E-7 -0.02222 C 0.00069 -0.05432 0.00139 -0.05247 0.00312 -0.07932 C 0.00434 -0.09845 0.00399 -0.10679 0.00729 -0.12716 C 0.00799 -0.13148 0.00851 -0.1358 0.00937 -0.14012 C 0.01111 -0.14815 0.0125 -0.15648 0.0151 -0.16358 C 0.01701 -0.16821 0.0184 -0.17315 0.02049 -0.17747 C 0.02361 -0.18456 0.03108 -0.19629 0.03524 -0.20185 C 0.04583 -0.21697 0.04635 -0.2179 0.05885 -0.22901 C 0.06476 -0.23426 0.07812 -0.24506 0.08455 -0.24784 C 0.09601 -0.25247 0.10747 -0.25524 0.11875 -0.25895 C 0.12969 -0.26234 0.13941 -0.26543 0.15035 -0.26821 C 0.15868 -0.27037 0.16684 -0.27253 0.17517 -0.27376 C 0.1809 -0.275 0.18663 -0.275 0.19253 -0.27561 C 0.19792 -0.27531 0.20347 -0.27592 0.20885 -0.27469 C 0.21823 -0.27315 0.22743 -0.27006 0.23663 -0.26728 C 0.25365 -0.26234 0.26545 -0.25833 0.28194 -0.24969 C 0.28542 -0.24784 0.30434 -0.23734 0.31094 -0.23086 C 0.31736 -0.22438 0.32361 -0.2145 0.32882 -0.20555 C 0.33542 -0.19413 0.34219 -0.18333 0.34826 -0.17098 C 0.35104 -0.16543 0.35417 -0.16018 0.3566 -0.15401 C 0.36076 -0.14444 0.36441 -0.13426 0.36823 -0.12407 C 0.37014 -0.11913 0.37222 -0.1145 0.37396 -0.10926 C 0.37552 -0.10524 0.37674 -0.10092 0.3783 -0.09722 C 0.38021 -0.09166 0.38264 -0.08673 0.38455 -0.08117 C 0.38576 -0.07777 0.38611 -0.07345 0.38715 -0.07006 C 0.39236 -0.05401 0.39132 -0.06882 0.3967 -0.04475 C 0.39792 -0.03919 0.39844 -0.03302 0.40035 -0.02777 C 0.40295 -0.02098 0.40191 -0.02438 0.40347 -0.01852 C 0.40382 -0.01481 0.40382 -0.01296 0.40503 -0.01018 C 0.40694 -0.00524 0.4066 -0.00956 0.4066 -0.00432 " pathEditMode="relative" ptsTypes="AAAAAAAAAAAAAAAAAAAAAAAAAAAAAAA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284E-6 L -0.00139 0.2675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85 L -3.33333E-6 -0.00185 C -0.00086 -0.00895 -0.00173 -0.02006 -0.0033 -0.02716 C -0.00382 -0.02963 -0.00468 -0.03209 -0.00538 -0.03456 C -0.00642 -0.03889 -0.00694 -0.04351 -0.00798 -0.04784 C -0.00955 -0.05401 -0.0118 -0.06172 -0.01423 -0.06728 C -0.0151 -0.06913 -0.01597 -0.07068 -0.01701 -0.07191 C -0.021 -0.0787 -0.02257 -0.08117 -0.02795 -0.08611 C -0.03455 -0.09197 -0.03767 -0.09382 -0.04479 -0.09629 C -0.04878 -0.09784 -0.05295 -0.09907 -0.05694 -0.1 C -0.05885 -0.10061 -0.06979 -0.10185 -0.07118 -0.10185 L -0.08906 -0.09907 C -0.09045 -0.09907 -0.09184 -0.09876 -0.09323 -0.09814 C -0.09722 -0.0966 -0.10486 -0.09259 -0.10486 -0.09259 C -0.10711 -0.09043 -0.11232 -0.08549 -0.11423 -0.0824 C -0.11892 -0.075 -0.12309 -0.06666 -0.12743 -0.05895 C -0.12934 -0.05586 -0.13159 -0.05339 -0.13316 -0.04969 C -0.13611 -0.0429 -0.13698 -0.04135 -0.13906 -0.03364 C -0.13958 -0.03179 -0.13975 -0.02993 -0.1401 -0.02808 C -0.14062 -0.01944 -0.14027 -0.02068 -0.1427 -0.01203 C -0.14357 -0.00956 -0.14479 -0.0074 -0.14531 -0.00463 C -0.14652 0.00093 -0.14566 -0.00123 -0.14739 0.00186 C -0.1493 0.00957 -0.14826 0.00649 -0.15 0.01142 " pathEditMode="relative" ptsTypes="AAAAAAAAAAAAAAAAAAAAAAA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679 L -3.33333E-6 -0.00648 C 0.00209 -0.03426 0.00348 -0.06265 0.00625 -0.0892 C 0.00712 -0.09753 0.00782 -0.10617 0.00903 -0.1142 C 0.0099 -0.12006 0.01111 -0.12592 0.01268 -0.13025 C 0.01598 -0.14012 0.01962 -0.13858 0.02361 -0.13981 L 0.04827 -0.1392 C 0.05382 -0.13827 0.05695 -0.13302 0.06216 -0.12839 C 0.06511 -0.12592 0.06806 -0.12376 0.07118 -0.1213 C 0.07275 -0.11975 0.07448 -0.11883 0.07622 -0.11697 C 0.08004 -0.11234 0.08403 -0.10802 0.08768 -0.10154 C 0.10157 -0.07685 0.0882 -0.10154 0.10087 -0.07562 C 0.10278 -0.0716 0.10486 -0.06852 0.10677 -0.0642 C 0.1099 -0.0571 0.11285 -0.04846 0.11598 -0.04074 C 0.11736 -0.03734 0.11875 -0.03271 0.12032 -0.03025 C 0.12118 -0.02839 0.1224 -0.02685 0.12327 -0.02438 C 0.12414 -0.02222 0.12483 -0.01852 0.1257 -0.01574 L 0.1283 -0.00586 C 0.12882 -0.00401 0.12934 -0.00247 0.12969 -0.00062 L 0.13056 0.0034 " pathEditMode="relative" rAng="0" ptsTypes="AAAAAAAAAAAAAAAAAAAA">
                                      <p:cBhvr>
                                        <p:cTn id="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-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679E-6 L -0.00035 0.2611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1.23457E-6 L -0.0007 1.23457E-6 C -0.00278 -0.00124 -0.00469 -0.00154 -0.0066 -0.00309 C -0.00886 -0.00463 -0.01077 -0.00741 -0.01285 -0.00957 C -0.01563 -0.01235 -0.02118 -0.01852 -0.02396 -0.02068 C -0.03004 -0.02562 -0.04184 -0.03519 -0.04757 -0.03766 L -0.0665 -0.04506 C -0.06962 -0.0463 -0.07257 -0.04784 -0.07552 -0.04877 C -0.07865 -0.04969 -0.08177 -0.05093 -0.0849 -0.05154 C -0.08889 -0.05247 -0.09271 -0.05309 -0.09653 -0.0534 C -0.10747 -0.05494 -0.11424 -0.05556 -0.125 -0.0571 C -0.13559 -0.05895 -0.14601 -0.06142 -0.1566 -0.06482 C -0.16667 -0.0679 -0.17604 -0.0713 -0.18542 -0.0787 C -0.18854 -0.08117 -0.19132 -0.08457 -0.19393 -0.08796 C -0.204 -0.10154 -0.21163 -0.11945 -0.21962 -0.13673 C -0.22257 -0.14321 -0.22483 -0.15062 -0.22813 -0.15648 L -0.2434 -0.18457 C -0.24549 -0.18827 -0.24775 -0.19167 -0.24965 -0.19568 C -0.25174 -0.2 -0.25382 -0.20463 -0.25608 -0.20895 C -0.25764 -0.21204 -0.25955 -0.21482 -0.26129 -0.21821 C -0.26754 -0.23056 -0.26129 -0.22099 -0.26806 -0.23303 C -0.26875 -0.23426 -0.26962 -0.23488 -0.27014 -0.2358 C -0.27049 -0.23611 -0.27049 -0.23642 -0.27066 -0.23673 " pathEditMode="relative" ptsTypes="AAAAAAAAAAAAAAAAAAAAAAA">
                                      <p:cBhvr>
                                        <p:cTn id="1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556 L 0.00087 -0.00556 C -0.00017 -0.01636 -0.00121 -0.03272 -0.00347 -0.04383 C -0.00503 -0.05186 -0.00989 -0.06914 -0.01232 -0.07562 C -0.01389 -0.07963 -0.01944 -0.08982 -0.02239 -0.09229 C -0.02569 -0.09537 -0.03871 -0.09507 -0.03923 -0.09507 C -0.04288 -0.09476 -0.04652 -0.09507 -0.05017 -0.09414 C -0.05503 -0.09321 -0.06302 -0.08982 -0.06753 -0.08581 C -0.0717 -0.08241 -0.07743 -0.0747 -0.08073 -0.06914 C -0.08663 -0.05834 -0.0835 -0.06235 -0.08698 -0.05124 C -0.08784 -0.04908 -0.08889 -0.04692 -0.08975 -0.04476 C -0.09097 -0.04105 -0.09218 -0.03735 -0.0934 -0.03365 C -0.09548 -0.01852 -0.09409 -0.02254 -0.10069 -0.00834 C -0.10156 -0.00649 -0.1026 -0.00463 -0.10329 -0.00278 C -0.10538 0.00246 -0.10329 4.32099E-6 -0.10538 0.00216 " pathEditMode="relative" ptsTypes="AAAAAAAAAAAAAAA"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7 L 0.00087 -0.00247 C 0.00052 -0.00525 0.0007 -0.00803 0.00018 -0.01081 C -0.00173 -0.02531 -0.00347 -0.03303 -0.00711 -0.0463 C -0.01111 -0.06081 -0.01232 -0.06667 -0.0177 -0.07716 C -0.01996 -0.08179 -0.02187 -0.08766 -0.025 -0.09044 C -0.0335 -0.09723 -0.03941 -0.10278 -0.04861 -0.10618 C -0.06684 -0.11327 -0.07448 -0.11235 -0.0934 -0.11266 L -0.15711 -0.11358 C -0.16892 -0.11327 -0.18055 -0.11358 -0.19236 -0.11266 C -0.23264 -0.10988 -0.20798 -0.10834 -0.24444 -0.1071 L -0.34444 -0.10525 C -0.34861 -0.10402 -0.35295 -0.10247 -0.35711 -0.10155 C -0.40503 -0.0926 -0.34166 -0.10803 -0.39392 -0.09599 C -0.40382 -0.09352 -0.41319 -0.08858 -0.42291 -0.08364 C -0.42777 -0.08148 -0.43264 -0.0784 -0.43767 -0.07624 C -0.44253 -0.07408 -0.44757 -0.07223 -0.45243 -0.06976 C -0.45677 -0.0676 -0.46336 -0.06389 -0.4677 -0.0605 C -0.46979 -0.05864 -0.47204 -0.05741 -0.47395 -0.05463 C -0.47482 -0.0534 -0.47552 -0.05185 -0.47656 -0.05093 C -0.47951 -0.04908 -0.48264 -0.04815 -0.48559 -0.0463 C -0.49861 -0.03858 -0.48923 -0.04229 -0.49982 -0.03889 C -0.50104 -0.03797 -0.50208 -0.03673 -0.50347 -0.03611 C -0.50451 -0.0355 -0.50555 -0.03581 -0.50659 -0.03519 C -0.50711 -0.03488 -0.50764 -0.03364 -0.50816 -0.03334 C -0.50989 -0.03179 -0.51163 -0.03118 -0.51336 -0.03056 C -0.51562 -0.0284 -0.51805 -0.02655 -0.52031 -0.02377 C -0.52083 -0.02315 -0.52135 -0.02284 -0.52187 -0.02192 C -0.5243 -0.0176 -0.52639 -0.01266 -0.52864 -0.00803 C -0.53264 0.00031 -0.53159 -0.0034 -0.53281 0.00154 " pathEditMode="relative" ptsTypes="AAAAAAAAAAAAAAAAAAAAAAAAAAAAAA">
                                      <p:cBhvr>
                                        <p:cTn id="1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0308 L -0.00365 -0.00278 C -0.01372 -0.00185 -0.02622 0.00031 -0.03577 0.00062 L -0.06424 -0.00031 C -0.07257 -0.00185 -0.08681 -0.00555 -0.09531 -0.00216 C -0.09966 -0.00061 -0.10313 0.00556 -0.10747 0.0071 L -0.1132 0.00895 C -0.12292 0.01852 -0.11233 0.00895 -0.12639 0.01729 C -0.13143 0.02037 -0.1316 0.02099 -0.13577 0.02192 C -0.13611 0.02222 -0.13646 0.02192 -0.13681 0.02192 " pathEditMode="relative" rAng="0" ptsTypes="AAAAAAAAAA">
                                      <p:cBhvr>
                                        <p:cTn id="13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0186 L 0.00173 -0.00186 C -0.01285 -0.00679 -0.00608 -0.00494 -0.01893 -0.00741 C -0.0257 -0.0071 -0.03264 -0.00741 -0.03941 -0.00649 C -0.04132 -0.00649 -0.04306 -0.00587 -0.04479 -0.00463 C -0.04792 -0.00278 -0.05139 -0.00124 -0.05417 0.00185 C -0.05591 0.0037 -0.05782 0.00524 -0.05955 0.0074 C -0.06389 0.01296 -0.0665 0.01728 -0.06945 0.0253 C -0.07188 0.03179 -0.075 0.03827 -0.07639 0.04568 L -0.07952 0.06358 C -0.07986 0.06821 -0.08021 0.07284 -0.08056 0.07747 C -0.08316 0.10555 -0.08264 0.09259 -0.08473 0.12345 C -0.08542 0.13271 -0.08646 0.15802 -0.08681 0.16635 C -0.08698 0.175 -0.08733 0.18333 -0.08733 0.19166 C -0.08733 0.19814 -0.08716 0.20493 -0.08681 0.21142 C -0.08629 0.22654 -0.08577 0.24043 -0.0842 0.25524 C -0.08368 0.26049 -0.08299 0.26543 -0.08212 0.27037 C -0.07952 0.28672 -0.08073 0.28024 -0.07743 0.29105 C -0.07587 0.29629 -0.07587 0.29784 -0.07327 0.30216 C -0.07118 0.30524 -0.06979 0.30524 -0.06736 0.30679 C -0.06667 0.3074 -0.06598 0.30833 -0.06528 0.30864 C -0.06372 0.30956 -0.06077 0.31018 -0.05955 0.31049 C -0.05816 0.31142 -0.05677 0.31265 -0.05521 0.31327 C -0.04705 0.31697 -0.04584 0.31697 -0.03889 0.31821 L -0.0158 0.31697 C -0.01424 0.31697 -0.0125 0.31666 -0.01094 0.31605 C -0.0099 0.31605 -0.00886 0.31512 -0.00782 0.31512 C -0.00764 0.31512 -0.00782 0.31574 -0.00782 0.31605 " pathEditMode="relative" ptsTypes="AAAAAAAAAAAAAAAAAAAAAAAAAAAA">
                                      <p:cBhvr>
                                        <p:cTn id="1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4.44444E-6 L -0.00191 4.44444E-6 C 0.01042 0.00154 0.00695 0.00154 0.02327 4.44444E-6 C 0.02466 4.44444E-6 0.02605 -0.00062 0.02743 -0.00093 L 0.0349 -0.00278 C 0.04306 -0.00834 0.04775 -0.01081 0.05486 -0.01791 C 0.05712 -0.02007 0.05955 -0.02254 0.06164 -0.02531 C 0.06493 -0.02963 0.07032 -0.03982 0.07275 -0.04476 C 0.07483 -0.04939 0.07691 -0.05371 0.07848 -0.05896 C 0.08021 -0.06482 0.08125 -0.0713 0.08264 -0.07747 C 0.08368 -0.08951 0.08438 -0.09537 0.0842 -0.10834 C 0.0842 -0.11451 0.08403 -0.12037 0.08316 -0.12624 C 0.08021 -0.14661 0.07882 -0.15186 0.07379 -0.16636 C 0.07309 -0.16821 0.07257 -0.17037 0.0717 -0.17192 C 0.07014 -0.1747 0.06858 -0.17716 0.06684 -0.17963 C 0.06164 -0.18704 0.05799 -0.19198 0.05174 -0.1963 C 0.05018 -0.19754 0.04844 -0.19754 0.04688 -0.19815 C 0.04618 -0.19877 0.04549 -0.19939 0.0448 -0.2 C 0.03941 -0.20618 0.04601 -0.2 0.04063 -0.20463 L 0.03594 -0.20371 C 0.03473 -0.20371 0.03351 -0.20309 0.03212 -0.20278 C 0.03056 -0.20278 0.029 -0.20278 0.02743 -0.20278 " pathEditMode="relative" ptsTypes="AAAAAAAAAAAAAAAAAAAAAA">
                                      <p:cBhvr>
                                        <p:cTn id="1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7" grpId="0" animBg="1"/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7" grpId="0" animBg="1"/>
      <p:bldP spid="7" grpId="1" animBg="1"/>
      <p:bldP spid="9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27" grpId="0"/>
      <p:bldP spid="30" grpId="0"/>
      <p:bldP spid="30" grpId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448550" y="1338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things will be shown: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an event into the calendar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an event from the calendar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conflicting events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departure notification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weather information for both current location and future forecasts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293575" y="1347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and learn more preferences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different delay times depending on the type of bad weather (i.e different delay time based on rain vs. snow)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colliding events, suggest to the user which event to delete and which event to keep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/>
          </p:nvPr>
        </p:nvSpPr>
        <p:spPr>
          <a:xfrm>
            <a:off x="727950" y="21129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Streamline</vt:lpstr>
      <vt:lpstr>Timekeeper PDA</vt:lpstr>
      <vt:lpstr>Introduction and Motivation</vt:lpstr>
      <vt:lpstr>PDA Implementation and Design Decisions</vt:lpstr>
      <vt:lpstr>Active Entities and Context</vt:lpstr>
      <vt:lpstr>Processing</vt:lpstr>
      <vt:lpstr>Demo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 PDA</dc:title>
  <cp:lastModifiedBy>Geng Liu</cp:lastModifiedBy>
  <cp:revision>1</cp:revision>
  <dcterms:modified xsi:type="dcterms:W3CDTF">2022-05-12T05:01:52Z</dcterms:modified>
</cp:coreProperties>
</file>