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56" r:id="rId5"/>
    <p:sldId id="260" r:id="rId6"/>
    <p:sldId id="263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E739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58" d="100"/>
          <a:sy n="58" d="100"/>
        </p:scale>
        <p:origin x="922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540666-8CB2-416C-BE31-3FE93C2BCEB5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99FFE2-13D2-4524-A5C5-09878BA7D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590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ct.gov/Health-and-Human-Services/Accidental-Drug-Related-Deaths-2012-2018/rybz-nyjw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ugabuse.gov/drugs-abuse/opioids/opioid-summaries-by-state/connecticut-opioid-summary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https://data.ct.gov/Health-and-Human-Services/Accidental-Drug-Related-Deaths-2012-2018/rybz-nyjw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9FFE2-13D2-4524-A5C5-09878BA7D19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89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CDC Wonder. </a:t>
            </a:r>
            <a:r>
              <a:rPr lang="en-US" dirty="0">
                <a:hlinkClick r:id="rId3"/>
              </a:rPr>
              <a:t>https://www.drugabuse.gov/drugs-abuse/opioids/opioid-summaries-by-state/connecticut-opioid-summary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9FFE2-13D2-4524-A5C5-09878BA7D19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33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B6D52-A95B-4A8D-BD32-37F9A2AF42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F34105-CB11-445C-B281-9C920E8B04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0A66D-8F67-4007-AFF1-0172CD2FF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C5729-199D-4E6F-A435-CF5293BAD5FB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8BFD0-7466-469F-B517-A2586D782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8EEC7-5196-40CC-9094-5F5681249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42AA-58A9-4D10-B018-3F8EF2AED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24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1F408-FDFE-479F-8C93-4FEA7110F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8906B7-6AD8-445D-B1EB-8B0E22428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F2D36-1096-40EF-AB05-634AFB6F5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C5729-199D-4E6F-A435-CF5293BAD5FB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DC2F2-6FF1-4D12-8D96-AAC32A0A4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F3E56-FB2B-4168-B783-47093D017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42AA-58A9-4D10-B018-3F8EF2AED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917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050A22-849E-4A78-A99B-CE888A3308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078402-D85A-4735-9161-82978B2E9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D932C-77B0-496F-8089-899B3C4D3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C5729-199D-4E6F-A435-CF5293BAD5FB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0EC60-673D-4633-BBDF-4257189DA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BC60B-2BDC-429C-B462-DC99AF01E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42AA-58A9-4D10-B018-3F8EF2AED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713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BD316-000B-49A1-9BEC-BB985A420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DC60F-9A31-4B36-98FB-576306115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68446-379F-4D21-9731-DA174F392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C5729-199D-4E6F-A435-CF5293BAD5FB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F4927-7843-4545-847D-5E165A524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C76C2-7CEC-4C90-85A7-7C8F6170B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42AA-58A9-4D10-B018-3F8EF2AED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524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C2BC7-7AB9-4D82-BFEA-0EF3AC9B8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9AF690-467B-49F6-8FCE-751A36CC5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D7757-A11A-4AD1-A8CC-139F3B3E9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C5729-199D-4E6F-A435-CF5293BAD5FB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C6AB2-94BB-4A56-BF6D-0E19447A5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5FEC1-A831-4981-9EA3-963E88DE2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42AA-58A9-4D10-B018-3F8EF2AED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652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058F7-8B20-43B0-B8B4-49E907084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0A299-5465-439B-AE43-E9F229E3F0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35E14F-24CA-4100-823A-FF1608E37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FAA454-0918-4BDD-A212-3BB3E23F4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C5729-199D-4E6F-A435-CF5293BAD5FB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3A91E5-6462-4C0C-BA75-1EC76ADE4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A5A419-2105-44C8-8A53-A3BEB74F6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42AA-58A9-4D10-B018-3F8EF2AED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066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EBF70-AFB3-4E18-8799-AFB3970AA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9284B5-7200-414A-8DF9-838106648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14CE78-5B91-4BE0-8A30-2471F92D2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940050-1F90-40EE-A2A0-245A3C6A1C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449161-EA14-4037-99F2-6DAB865238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B9DD3D-DA4B-474E-85D5-0C234DF3D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C5729-199D-4E6F-A435-CF5293BAD5FB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04A61E-92D4-4C99-98C8-A6D5B315A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258AFC-B246-4578-B576-FD2E7F108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42AA-58A9-4D10-B018-3F8EF2AED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6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A7F8F-C43E-48F4-A760-766F28A1A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22A097-5AA0-4AD4-975B-5F32A1863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C5729-199D-4E6F-A435-CF5293BAD5FB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6FE37B-DD5E-4E03-B423-F83222B58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652F3B-DB4D-4CE6-BE9C-B0AA87888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42AA-58A9-4D10-B018-3F8EF2AED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169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85A412-7104-4FB6-8562-A92B309A7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C5729-199D-4E6F-A435-CF5293BAD5FB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C4EDAB-4F61-4881-B03D-94DA003D5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8F6EC1-B7C1-4F96-A426-461DBBA2F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42AA-58A9-4D10-B018-3F8EF2AED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27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E458F-B72A-4F68-94C2-AAE641A69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E850A-29CC-4742-A147-158B45067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0E32A8-BBAE-4F8A-A3C7-7D359F031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2D0E04-A642-4B83-BDF1-EBDF2FD19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C5729-199D-4E6F-A435-CF5293BAD5FB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7186E-8655-4E9F-9C20-5A438A360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7BF949-6206-473A-9BFC-2E1571EEE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42AA-58A9-4D10-B018-3F8EF2AED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800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77B90-6D17-453C-84AB-2D2BE4774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BB0AEE-9B90-4AC0-A9C8-D3E15C9177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29C482-FDCF-4AF6-95CB-8A8616CC8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E37CB-5976-4CE0-AC52-899761C3B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C5729-199D-4E6F-A435-CF5293BAD5FB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C9AF3-6CCC-4D95-9087-0E82A09B6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AC4C8-14A5-4156-B13A-EF3E584D6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42AA-58A9-4D10-B018-3F8EF2AED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846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9F63D6-F769-4E1C-878D-5412FCE85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29C460-8A58-4CAD-9C39-289F66E35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59248-53A7-4BE9-AE00-2543B5D6FA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C5729-199D-4E6F-A435-CF5293BAD5FB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56FF7-15D3-4BAF-80B5-58B35E056D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5A877-310A-4FFF-9E28-372AD7E356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942AA-58A9-4D10-B018-3F8EF2AED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670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B2B60-6FE9-4D40-8F9B-F8B2DB4DE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054" y="2521379"/>
            <a:ext cx="11254946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Opioid involved accidental overdose deaths in Connecticut 2012-2018 </a:t>
            </a:r>
            <a:br>
              <a:rPr lang="en-US" dirty="0"/>
            </a:br>
            <a:br>
              <a:rPr lang="en-US" dirty="0"/>
            </a:br>
            <a:r>
              <a:rPr lang="en-US" sz="3600" dirty="0"/>
              <a:t>What is there to know about that we don’t already know?</a:t>
            </a:r>
          </a:p>
        </p:txBody>
      </p:sp>
    </p:spTree>
    <p:extLst>
      <p:ext uri="{BB962C8B-B14F-4D97-AF65-F5344CB8AC3E}">
        <p14:creationId xmlns:p14="http://schemas.microsoft.com/office/powerpoint/2010/main" val="979984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B8888-79A1-4C1F-BB43-45D7A4E26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933" y="-78195"/>
            <a:ext cx="11279245" cy="1325563"/>
          </a:xfrm>
        </p:spPr>
        <p:txBody>
          <a:bodyPr>
            <a:noAutofit/>
          </a:bodyPr>
          <a:lstStyle/>
          <a:p>
            <a:r>
              <a:rPr lang="en-US" sz="2800" dirty="0" err="1"/>
              <a:t>Demograph</a:t>
            </a:r>
            <a:r>
              <a:rPr lang="en-US" sz="2800" dirty="0"/>
              <a:t>-adjusted relative count of accidental deaths highest in Hispanic populations in CT (2012-2018) with more deaths in residences than hospitals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1D8DB5-BBD5-4738-B967-56C4016876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33" y="3647607"/>
            <a:ext cx="6195627" cy="3097814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B66CE60-50B0-44D6-AEFA-4659C96C1B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976" y="1300670"/>
            <a:ext cx="5557330" cy="555733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1EA71CD-612F-4848-BC26-CC53D688855F}"/>
              </a:ext>
            </a:extLst>
          </p:cNvPr>
          <p:cNvSpPr txBox="1"/>
          <p:nvPr/>
        </p:nvSpPr>
        <p:spPr>
          <a:xfrm>
            <a:off x="338239" y="1300670"/>
            <a:ext cx="56875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While the absolute count of accidents is the highest for White pop, the Hispanic pop are affected the most and amongst them an age group of 40-49.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Another age group prominently affected is 30-39.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location of death is split between residence and hospital, with most casualties in residences.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Could something be said about the age groups and the resources available for them to be cared for?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94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B6E30-6D58-4322-AAEC-C1A3C14F3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43" y="819036"/>
            <a:ext cx="5227100" cy="1325563"/>
          </a:xfrm>
        </p:spPr>
        <p:txBody>
          <a:bodyPr>
            <a:noAutofit/>
          </a:bodyPr>
          <a:lstStyle/>
          <a:p>
            <a:r>
              <a:rPr lang="en-US" sz="3600" dirty="0"/>
              <a:t>Drug deaths on the rise: Synthetic opioids (mainly fentanyl), not heroin being responsible for majority of deaths in 2017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E06F04E-0489-4DAD-8707-E20AE110F5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243" y="218052"/>
            <a:ext cx="6639948" cy="663994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C014A48-75B6-4F4C-A78B-31EF9E3FB3D5}"/>
              </a:ext>
            </a:extLst>
          </p:cNvPr>
          <p:cNvSpPr txBox="1"/>
          <p:nvPr/>
        </p:nvSpPr>
        <p:spPr>
          <a:xfrm>
            <a:off x="246143" y="3313666"/>
            <a:ext cx="471398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Prescription opioids and synthetic opioids are causing higher deaths recently, NOT heroin.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rise from 79 deaths in 2016 to 686 in 2017 for synthetic opioids. Deaths involving heroin also increased from 98 deaths in 2012 to 450 in 2016 but saw a decrease in 2017 to 425 deaths. 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this a substitution of opioid or an availability problem?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3486FDB-10FD-4ACA-A3EB-BF9BAC0CA637}"/>
              </a:ext>
            </a:extLst>
          </p:cNvPr>
          <p:cNvSpPr/>
          <p:nvPr/>
        </p:nvSpPr>
        <p:spPr>
          <a:xfrm>
            <a:off x="10282066" y="3790252"/>
            <a:ext cx="342078" cy="380465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6FF66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D60C3E7-7314-4FFA-A2E0-CF45DBB20920}"/>
              </a:ext>
            </a:extLst>
          </p:cNvPr>
          <p:cNvSpPr/>
          <p:nvPr/>
        </p:nvSpPr>
        <p:spPr>
          <a:xfrm>
            <a:off x="10282066" y="2376989"/>
            <a:ext cx="342078" cy="380465"/>
          </a:xfrm>
          <a:prstGeom prst="ellipse">
            <a:avLst/>
          </a:prstGeom>
          <a:noFill/>
          <a:ln w="38100">
            <a:solidFill>
              <a:srgbClr val="98E7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6FF66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922C21-BF8D-4D11-B803-25BEEEEDC81B}"/>
              </a:ext>
            </a:extLst>
          </p:cNvPr>
          <p:cNvSpPr txBox="1"/>
          <p:nvPr/>
        </p:nvSpPr>
        <p:spPr>
          <a:xfrm>
            <a:off x="10282066" y="2007657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686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5B19E5-E0B1-4672-A257-EDB6E2854C11}"/>
              </a:ext>
            </a:extLst>
          </p:cNvPr>
          <p:cNvSpPr txBox="1"/>
          <p:nvPr/>
        </p:nvSpPr>
        <p:spPr>
          <a:xfrm>
            <a:off x="10282066" y="4166594"/>
            <a:ext cx="51648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/>
              <a:t>425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7C2301-4967-4BE3-83F6-E21D7EEFF94F}"/>
              </a:ext>
            </a:extLst>
          </p:cNvPr>
          <p:cNvSpPr txBox="1"/>
          <p:nvPr/>
        </p:nvSpPr>
        <p:spPr>
          <a:xfrm>
            <a:off x="9506909" y="5812294"/>
            <a:ext cx="40588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/>
              <a:t>79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2A8A59-5DD6-4964-9046-6BCA99577638}"/>
              </a:ext>
            </a:extLst>
          </p:cNvPr>
          <p:cNvSpPr txBox="1"/>
          <p:nvPr/>
        </p:nvSpPr>
        <p:spPr>
          <a:xfrm>
            <a:off x="9376437" y="3515002"/>
            <a:ext cx="51648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/>
              <a:t>450</a:t>
            </a:r>
          </a:p>
        </p:txBody>
      </p:sp>
    </p:spTree>
    <p:extLst>
      <p:ext uri="{BB962C8B-B14F-4D97-AF65-F5344CB8AC3E}">
        <p14:creationId xmlns:p14="http://schemas.microsoft.com/office/powerpoint/2010/main" val="269807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E0142DF5-958C-44C4-B1A0-4E053379D1A1}"/>
              </a:ext>
            </a:extLst>
          </p:cNvPr>
          <p:cNvGrpSpPr/>
          <p:nvPr/>
        </p:nvGrpSpPr>
        <p:grpSpPr>
          <a:xfrm>
            <a:off x="1782748" y="1940634"/>
            <a:ext cx="8380903" cy="4738766"/>
            <a:chOff x="2090708" y="1041127"/>
            <a:chExt cx="9719558" cy="580494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E66A186-8931-4607-A338-3890FA0783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90708" y="1088861"/>
              <a:ext cx="3261637" cy="219053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7D76EAC-D12A-4C7F-A4A3-18697EEB8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48593" y="1041127"/>
              <a:ext cx="3403788" cy="22860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E23FA7D-6961-4E38-972F-39A723E07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98929" y="1084833"/>
              <a:ext cx="3267636" cy="219456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523B6FC-ED64-4248-A911-597A0251F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90708" y="2818290"/>
              <a:ext cx="3267636" cy="219456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1CB8CE6-B28A-428B-AC2B-5BAC0D399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317574" y="2886252"/>
              <a:ext cx="3267636" cy="219456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A2E4D90-BFBB-41E8-AF5B-60C55E4634F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542630" y="2821734"/>
              <a:ext cx="3267636" cy="219456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830EDBE-3CDF-4282-9041-888A56955E4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881449" y="4551746"/>
              <a:ext cx="3267636" cy="219456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C81B63EB-63E4-4D8F-8D2B-C9D5D4E37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018563" y="4651512"/>
              <a:ext cx="3267636" cy="2194560"/>
            </a:xfrm>
            <a:prstGeom prst="rect">
              <a:avLst/>
            </a:prstGeom>
          </p:spPr>
        </p:pic>
      </p:grpSp>
      <p:sp>
        <p:nvSpPr>
          <p:cNvPr id="22" name="Title 1">
            <a:extLst>
              <a:ext uri="{FF2B5EF4-FFF2-40B4-BE49-F238E27FC236}">
                <a16:creationId xmlns:a16="http://schemas.microsoft.com/office/drawing/2014/main" id="{620F1A47-EDA0-4B47-84EB-FBDD6153571F}"/>
              </a:ext>
            </a:extLst>
          </p:cNvPr>
          <p:cNvSpPr txBox="1">
            <a:spLocks/>
          </p:cNvSpPr>
          <p:nvPr/>
        </p:nvSpPr>
        <p:spPr>
          <a:xfrm>
            <a:off x="138148" y="26891"/>
            <a:ext cx="1263056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/>
              <a:t>In 2018, drug accidents mostly caused by synthetic opioid </a:t>
            </a:r>
          </a:p>
          <a:p>
            <a:pPr algn="l"/>
            <a:r>
              <a:rPr lang="en-US" sz="3600" dirty="0"/>
              <a:t>Fentanyl with Heroin and Cocaine next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3B08B8E-5EDF-4584-BE43-752A1E8DFFA3}"/>
              </a:ext>
            </a:extLst>
          </p:cNvPr>
          <p:cNvSpPr/>
          <p:nvPr/>
        </p:nvSpPr>
        <p:spPr>
          <a:xfrm>
            <a:off x="7216978" y="1987496"/>
            <a:ext cx="2657224" cy="14593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949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D7705-A983-4541-B4CC-16ADEDD80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601" y="648907"/>
            <a:ext cx="8062402" cy="1413450"/>
          </a:xfrm>
        </p:spPr>
        <p:txBody>
          <a:bodyPr>
            <a:normAutofit fontScale="90000"/>
          </a:bodyPr>
          <a:lstStyle/>
          <a:p>
            <a:r>
              <a:rPr lang="en-US" dirty="0"/>
              <a:t>Multiple correspondence test (MCA) amongst the strong opioids:</a:t>
            </a:r>
            <a:r>
              <a:rPr lang="en-US" sz="3100" dirty="0"/>
              <a:t> Fentanyl and its analogue and Oxycodone are most correlated with first dimension. Methadone, Heroin, Benzodiazepine most correlated with second dimension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2B23DA-7638-4A8D-8D37-95789FEF21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095" y="2753066"/>
            <a:ext cx="5922279" cy="39774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3E83AE-8CB2-4DEA-A8A0-F5C1EF9BB4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486" t="7729" r="25971"/>
          <a:stretch/>
        </p:blipFill>
        <p:spPr>
          <a:xfrm>
            <a:off x="8473002" y="848616"/>
            <a:ext cx="3479982" cy="5776628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AB488497-705E-44BB-AC26-8356A8E4DE82}"/>
              </a:ext>
            </a:extLst>
          </p:cNvPr>
          <p:cNvSpPr/>
          <p:nvPr/>
        </p:nvSpPr>
        <p:spPr>
          <a:xfrm>
            <a:off x="4381226" y="4942398"/>
            <a:ext cx="4150981" cy="16828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10D5DF2-CCC7-4315-9782-20747A9C9E90}"/>
              </a:ext>
            </a:extLst>
          </p:cNvPr>
          <p:cNvSpPr/>
          <p:nvPr/>
        </p:nvSpPr>
        <p:spPr>
          <a:xfrm>
            <a:off x="3381306" y="3141007"/>
            <a:ext cx="2545848" cy="141345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1EA39D-D778-4785-8BD3-B6F289A21021}"/>
              </a:ext>
            </a:extLst>
          </p:cNvPr>
          <p:cNvSpPr txBox="1"/>
          <p:nvPr/>
        </p:nvSpPr>
        <p:spPr>
          <a:xfrm>
            <a:off x="410601" y="2707550"/>
            <a:ext cx="4713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(Using 2018 data alone)</a:t>
            </a:r>
          </a:p>
        </p:txBody>
      </p:sp>
    </p:spTree>
    <p:extLst>
      <p:ext uri="{BB962C8B-B14F-4D97-AF65-F5344CB8AC3E}">
        <p14:creationId xmlns:p14="http://schemas.microsoft.com/office/powerpoint/2010/main" val="2150830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11FC9-0A14-4CDA-B792-778D2FAAA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 the future, it would be insightful to replace sex and race data on these dimensions along with the drugs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4DC3C9-35F8-418A-B0BC-C2E79198FE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837" y="2226906"/>
            <a:ext cx="3996938" cy="39969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0D49AF-8747-418F-B59D-6984840B65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959" y="2403427"/>
            <a:ext cx="3643895" cy="364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350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1AA96-AE87-4A4F-A0E0-C16374862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813" y="365125"/>
            <a:ext cx="11558279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MCA on the entire 2012-2018 dataset: Little distinction based on the dimensions across race and sex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810A76-6ABA-42CB-8FC3-E761A4A8DD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633" y="1736696"/>
            <a:ext cx="5119785" cy="51197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C84B1F-C88B-413A-9184-F1DFA22008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024" y="1723542"/>
            <a:ext cx="5119786" cy="511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780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2A81D-58A5-474E-9E9F-23A2271E1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Analyses done on this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A5B32-B621-432C-9017-9D57C3F5B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mining, cleaning, collecting appropriate data for analysis (</a:t>
            </a:r>
            <a:r>
              <a:rPr lang="en-US" dirty="0" err="1"/>
              <a:t>dplyr</a:t>
            </a:r>
            <a:r>
              <a:rPr lang="en-US" dirty="0"/>
              <a:t> and </a:t>
            </a:r>
            <a:r>
              <a:rPr lang="en-US" dirty="0" err="1"/>
              <a:t>tidyverse</a:t>
            </a:r>
            <a:r>
              <a:rPr lang="en-US" dirty="0"/>
              <a:t>). </a:t>
            </a:r>
          </a:p>
          <a:p>
            <a:r>
              <a:rPr lang="en-US" dirty="0"/>
              <a:t>Stacked bar plots</a:t>
            </a:r>
          </a:p>
          <a:p>
            <a:r>
              <a:rPr lang="en-US" dirty="0"/>
              <a:t>Stats tests: Estimated Marginal Means, aka Least-Squares Means, MANOVAs</a:t>
            </a:r>
          </a:p>
          <a:p>
            <a:r>
              <a:rPr lang="en-US" dirty="0"/>
              <a:t>Mutating arrays</a:t>
            </a:r>
          </a:p>
          <a:p>
            <a:r>
              <a:rPr lang="en-US" dirty="0"/>
              <a:t>Multiple correspondence tests</a:t>
            </a:r>
          </a:p>
          <a:p>
            <a:r>
              <a:rPr lang="en-US" dirty="0"/>
              <a:t>More datasets about psychology or occupations </a:t>
            </a:r>
            <a:r>
              <a:rPr lang="en-US" dirty="0" err="1"/>
              <a:t>ofdifferent</a:t>
            </a:r>
            <a:r>
              <a:rPr lang="en-US" dirty="0"/>
              <a:t> racial categories may add meaning to the accidents database. To truly understand correlations of </a:t>
            </a:r>
          </a:p>
          <a:p>
            <a:r>
              <a:rPr lang="en-US" dirty="0"/>
              <a:t>Prior experience in generalized mixed models. </a:t>
            </a:r>
          </a:p>
        </p:txBody>
      </p:sp>
    </p:spTree>
    <p:extLst>
      <p:ext uri="{BB962C8B-B14F-4D97-AF65-F5344CB8AC3E}">
        <p14:creationId xmlns:p14="http://schemas.microsoft.com/office/powerpoint/2010/main" val="1566886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1149</TotalTime>
  <Words>378</Words>
  <Application>Microsoft Office PowerPoint</Application>
  <PresentationFormat>Widescreen</PresentationFormat>
  <Paragraphs>33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Opioid involved accidental overdose deaths in Connecticut 2012-2018   What is there to know about that we don’t already know?</vt:lpstr>
      <vt:lpstr>Demograph-adjusted relative count of accidental deaths highest in Hispanic populations in CT (2012-2018) with more deaths in residences than hospitals</vt:lpstr>
      <vt:lpstr>Drug deaths on the rise: Synthetic opioids (mainly fentanyl), not heroin being responsible for majority of deaths in 2017 </vt:lpstr>
      <vt:lpstr>PowerPoint Presentation</vt:lpstr>
      <vt:lpstr>Multiple correspondence test (MCA) amongst the strong opioids: Fentanyl and its analogue and Oxycodone are most correlated with first dimension. Methadone, Heroin, Benzodiazepine most correlated with second dimension</vt:lpstr>
      <vt:lpstr>In the future, it would be insightful to replace sex and race data on these dimensions along with the drugs</vt:lpstr>
      <vt:lpstr>MCA on the entire 2012-2018 dataset: Little distinction based on the dimensions across race and sex</vt:lpstr>
      <vt:lpstr>Analyses done on this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Ritwika Mukherjee</dc:creator>
  <cp:lastModifiedBy>Ritwika Mukherjee</cp:lastModifiedBy>
  <cp:revision>32</cp:revision>
  <dcterms:created xsi:type="dcterms:W3CDTF">2019-08-11T22:05:02Z</dcterms:created>
  <dcterms:modified xsi:type="dcterms:W3CDTF">2019-08-12T17:14:13Z</dcterms:modified>
</cp:coreProperties>
</file>