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1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</p:sldIdLst>
  <p:sldSz cx="12192000" cy="6858000"/>
  <p:notesSz cx="6858000" cy="9144000"/>
  <p:embeddedFontLst>
    <p:embeddedFont>
      <p:font typeface="Wingdings 2" pitchFamily="18" charset="2"/>
      <p:regular r:id="rId13"/>
    </p:embeddedFont>
    <p:embeddedFont>
      <p:font typeface="Roboto Thin" pitchFamily="2" charset="0"/>
      <p:regular r:id="rId14"/>
      <p:italic r:id="rId15"/>
    </p:embeddedFont>
    <p:embeddedFont>
      <p:font typeface="Roboto Light" pitchFamily="2" charset="0"/>
      <p:regular r:id="rId16"/>
      <p:italic r:id="rId17"/>
    </p:embeddedFont>
    <p:embeddedFont>
      <p:font typeface="Century Gothic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6" autoAdjust="0"/>
    <p:restoredTop sz="94660"/>
  </p:normalViewPr>
  <p:slideViewPr>
    <p:cSldViewPr snapToGrid="0">
      <p:cViewPr>
        <p:scale>
          <a:sx n="125" d="100"/>
          <a:sy n="125" d="100"/>
        </p:scale>
        <p:origin x="-1596" y="-14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41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6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17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650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44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4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 sz="4800">
                <a:latin typeface="Roboto Thin" pitchFamily="2" charset="0"/>
                <a:ea typeface="Roboto Thin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2222287"/>
            <a:ext cx="11226800" cy="3636511"/>
          </a:xfrm>
        </p:spPr>
        <p:txBody>
          <a:bodyPr>
            <a:normAutofit/>
          </a:bodyPr>
          <a:lstStyle>
            <a:lvl1pPr>
              <a:defRPr sz="2800">
                <a:latin typeface="Roboto Thin" pitchFamily="2" charset="0"/>
                <a:ea typeface="Roboto Thin" pitchFamily="2" charset="0"/>
              </a:defRPr>
            </a:lvl1pPr>
            <a:lvl2pPr>
              <a:defRPr sz="2400">
                <a:latin typeface="Roboto Thin" pitchFamily="2" charset="0"/>
                <a:ea typeface="Roboto Thin" pitchFamily="2" charset="0"/>
              </a:defRPr>
            </a:lvl2pPr>
            <a:lvl3pPr>
              <a:defRPr sz="2000">
                <a:latin typeface="Roboto Thin" pitchFamily="2" charset="0"/>
                <a:ea typeface="Roboto Thin" pitchFamily="2" charset="0"/>
              </a:defRPr>
            </a:lvl3pPr>
            <a:lvl4pPr>
              <a:defRPr sz="1800">
                <a:latin typeface="Roboto Thin" pitchFamily="2" charset="0"/>
                <a:ea typeface="Roboto Thin" pitchFamily="2" charset="0"/>
              </a:defRPr>
            </a:lvl4pPr>
            <a:lvl5pPr>
              <a:defRPr sz="1800">
                <a:latin typeface="Roboto Thin" pitchFamily="2" charset="0"/>
                <a:ea typeface="Roboto Thin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D7DE-61AE-4BC6-A87E-9454F8FD646E}" type="datetimeFigureOut">
              <a:rPr lang="en-US" smtClean="0"/>
              <a:t>6/14/2014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A0FC-AF95-454C-A4E6-937690C7EE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428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70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34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08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1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7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94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pPr/>
              <a:t>6/14/2014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6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6/14/2014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70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825499"/>
            <a:ext cx="11280401" cy="3251799"/>
          </a:xfrm>
        </p:spPr>
        <p:txBody>
          <a:bodyPr/>
          <a:lstStyle/>
          <a:p>
            <a:pPr algn="r"/>
            <a:r>
              <a:rPr lang="en-US" sz="10000" dirty="0" smtClean="0">
                <a:latin typeface="Roboto Thin" pitchFamily="2" charset="0"/>
                <a:ea typeface="Roboto Thin" pitchFamily="2" charset="0"/>
                <a:cs typeface="Arial" pitchFamily="34" charset="0"/>
              </a:rPr>
              <a:t>ASSISTED LIVING PROJECT</a:t>
            </a:r>
            <a:endParaRPr lang="en-US" sz="10000" dirty="0">
              <a:latin typeface="Roboto Thin" pitchFamily="2" charset="0"/>
              <a:ea typeface="Roboto Thin" pitchFamily="2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latin typeface="Roboto Thin" pitchFamily="2" charset="0"/>
                <a:ea typeface="Roboto Thin" pitchFamily="2" charset="0"/>
                <a:cs typeface="Arial" pitchFamily="34" charset="0"/>
              </a:rPr>
              <a:t>RITWIK DUTTA</a:t>
            </a:r>
            <a:endParaRPr lang="en-US" sz="6000" dirty="0">
              <a:latin typeface="Roboto Thin" pitchFamily="2" charset="0"/>
              <a:ea typeface="Roboto Thin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183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3022387"/>
            <a:ext cx="11226800" cy="36365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Received in JSON format</a:t>
            </a:r>
          </a:p>
          <a:p>
            <a:r>
              <a:rPr lang="en-US" dirty="0" smtClean="0"/>
              <a:t>Highest granularity is hourly</a:t>
            </a:r>
          </a:p>
          <a:p>
            <a:pPr lvl="1"/>
            <a:r>
              <a:rPr lang="en-US" dirty="0" smtClean="0"/>
              <a:t>Total active and inactive time for hour</a:t>
            </a:r>
          </a:p>
          <a:p>
            <a:pPr lvl="1"/>
            <a:r>
              <a:rPr lang="en-US" dirty="0" smtClean="0"/>
              <a:t>Total number of steps for hour</a:t>
            </a:r>
          </a:p>
          <a:p>
            <a:pPr lvl="1"/>
            <a:r>
              <a:rPr lang="en-US" dirty="0" smtClean="0"/>
              <a:t>Longest active or inactive time for hour</a:t>
            </a:r>
          </a:p>
          <a:p>
            <a:r>
              <a:rPr lang="en-US" dirty="0" smtClean="0"/>
              <a:t>Can be used to extrapolate lots of other data such as exercise or sleep time to help inform caretaker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322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data processing in server-side Python CGI script(s)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Use frequency of data</a:t>
            </a:r>
          </a:p>
          <a:p>
            <a:r>
              <a:rPr lang="en-US" dirty="0" smtClean="0"/>
              <a:t>Migrate web server framework from Flask to </a:t>
            </a:r>
            <a:r>
              <a:rPr lang="en-US" dirty="0" err="1" smtClean="0"/>
              <a:t>Django</a:t>
            </a:r>
            <a:r>
              <a:rPr lang="en-US" dirty="0" smtClean="0"/>
              <a:t>/Pylons for increased robustness</a:t>
            </a:r>
          </a:p>
          <a:p>
            <a:r>
              <a:rPr lang="en-US" dirty="0" smtClean="0"/>
              <a:t>Migrate server off Digital Ocean VPS servers to dedicated machines to eliminate possibility of maintenance problems or limitations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30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CURRENT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00" y="2222287"/>
            <a:ext cx="11703050" cy="363651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Roboto Thin" pitchFamily="2" charset="0"/>
                <a:ea typeface="Roboto Thin" pitchFamily="2" charset="0"/>
              </a:rPr>
              <a:t>End user goes to the root website and clicks authorize</a:t>
            </a:r>
          </a:p>
          <a:p>
            <a:r>
              <a:rPr lang="en-US" sz="2400" dirty="0">
                <a:latin typeface="Roboto Thin" pitchFamily="2" charset="0"/>
                <a:ea typeface="Roboto Thin" pitchFamily="2" charset="0"/>
              </a:rPr>
              <a:t>Frontend OAuth2 implementation flow redirects to Jawbone account login</a:t>
            </a:r>
          </a:p>
          <a:p>
            <a:r>
              <a:rPr lang="en-US" sz="2400" dirty="0">
                <a:latin typeface="Roboto Thin" pitchFamily="2" charset="0"/>
                <a:ea typeface="Roboto Thin" pitchFamily="2" charset="0"/>
              </a:rPr>
              <a:t>Redirected temporary authentication token sent to server side Python CGI script</a:t>
            </a:r>
          </a:p>
          <a:p>
            <a:r>
              <a:rPr lang="en-US" sz="2400" dirty="0">
                <a:latin typeface="Roboto Thin" pitchFamily="2" charset="0"/>
                <a:ea typeface="Roboto Thin" pitchFamily="2" charset="0"/>
              </a:rPr>
              <a:t>Script requests data from API by including Authentication tokens in the header</a:t>
            </a:r>
          </a:p>
          <a:p>
            <a:r>
              <a:rPr lang="en-US" sz="2400" dirty="0">
                <a:latin typeface="Roboto Thin" pitchFamily="2" charset="0"/>
                <a:ea typeface="Roboto Thin" pitchFamily="2" charset="0"/>
              </a:rPr>
              <a:t>Script returns relevant data to JavaScript to be formatted and </a:t>
            </a:r>
            <a:r>
              <a:rPr lang="en-US" sz="2400" dirty="0" smtClean="0">
                <a:latin typeface="Roboto Thin" pitchFamily="2" charset="0"/>
                <a:ea typeface="Roboto Thin" pitchFamily="2" charset="0"/>
              </a:rPr>
              <a:t>displayed</a:t>
            </a:r>
            <a:endParaRPr lang="en-US" sz="2400" dirty="0">
              <a:latin typeface="Roboto Thin" pitchFamily="2" charset="0"/>
              <a:ea typeface="Roboto Thin" pitchFamily="2" charset="0"/>
            </a:endParaRPr>
          </a:p>
          <a:p>
            <a:endParaRPr lang="en-US" sz="2400" dirty="0"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165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FLOW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8" r="36333"/>
          <a:stretch/>
        </p:blipFill>
        <p:spPr>
          <a:xfrm>
            <a:off x="1054100" y="4821602"/>
            <a:ext cx="758824" cy="1807798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58390" y="2431646"/>
            <a:ext cx="2427266" cy="1642455"/>
            <a:chOff x="633434" y="2508980"/>
            <a:chExt cx="2427266" cy="164245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434" y="2508980"/>
              <a:ext cx="2427266" cy="164245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l="42707" t="43216" r="45259" b="45771"/>
            <a:stretch/>
          </p:blipFill>
          <p:spPr>
            <a:xfrm>
              <a:off x="1113880" y="2990851"/>
              <a:ext cx="1466374" cy="908050"/>
            </a:xfrm>
            <a:prstGeom prst="rect">
              <a:avLst/>
            </a:prstGeom>
          </p:spPr>
        </p:pic>
      </p:grpSp>
      <p:cxnSp>
        <p:nvCxnSpPr>
          <p:cNvPr id="18" name="Straight Arrow Connector 17"/>
          <p:cNvCxnSpPr/>
          <p:nvPr/>
        </p:nvCxnSpPr>
        <p:spPr>
          <a:xfrm flipV="1">
            <a:off x="2957037" y="3374657"/>
            <a:ext cx="146891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4538460" y="2506360"/>
            <a:ext cx="2427266" cy="1642455"/>
            <a:chOff x="4401822" y="2553430"/>
            <a:chExt cx="2427266" cy="1642455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1822" y="2553430"/>
              <a:ext cx="2427266" cy="164245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4"/>
            <a:srcRect l="43424" t="13813" r="43214" b="77551"/>
            <a:stretch/>
          </p:blipFill>
          <p:spPr>
            <a:xfrm>
              <a:off x="4744585" y="2726605"/>
              <a:ext cx="1860551" cy="813718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4658361" y="3489326"/>
              <a:ext cx="1914188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AUTHORIZE 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CONNECTION</a:t>
              </a:r>
              <a:endParaRPr lang="en-US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80365" y="5256692"/>
            <a:ext cx="1200732" cy="742721"/>
          </a:xfrm>
          <a:prstGeom prst="rect">
            <a:avLst/>
          </a:prstGeom>
        </p:spPr>
      </p:pic>
      <p:cxnSp>
        <p:nvCxnSpPr>
          <p:cNvPr id="5" name="Straight Arrow Connector 4"/>
          <p:cNvCxnSpPr>
            <a:endCxn id="3" idx="2"/>
          </p:cNvCxnSpPr>
          <p:nvPr/>
        </p:nvCxnSpPr>
        <p:spPr>
          <a:xfrm flipV="1">
            <a:off x="4193914" y="5628053"/>
            <a:ext cx="81545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835150" y="4240337"/>
            <a:ext cx="2675369" cy="5539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116287" y="3327587"/>
            <a:ext cx="2016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8953809" y="2222846"/>
            <a:ext cx="2567958" cy="1925969"/>
            <a:chOff x="8337550" y="2222846"/>
            <a:chExt cx="3184217" cy="2388163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7550" y="2222846"/>
              <a:ext cx="3184217" cy="2388163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5050" y="2786517"/>
              <a:ext cx="1035050" cy="1035050"/>
            </a:xfrm>
            <a:prstGeom prst="rect">
              <a:avLst/>
            </a:prstGeom>
          </p:spPr>
        </p:pic>
      </p:grpSp>
      <p:cxnSp>
        <p:nvCxnSpPr>
          <p:cNvPr id="65" name="Straight Arrow Connector 64"/>
          <p:cNvCxnSpPr/>
          <p:nvPr/>
        </p:nvCxnSpPr>
        <p:spPr>
          <a:xfrm flipV="1">
            <a:off x="5880100" y="3734643"/>
            <a:ext cx="3118295" cy="18934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10555287" y="4109051"/>
            <a:ext cx="1" cy="621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310" y="4904240"/>
            <a:ext cx="2434955" cy="1644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2" name="Straight Arrow Connector 81"/>
          <p:cNvCxnSpPr/>
          <p:nvPr/>
        </p:nvCxnSpPr>
        <p:spPr>
          <a:xfrm flipV="1">
            <a:off x="1572023" y="4240339"/>
            <a:ext cx="1" cy="553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8" r="36333"/>
          <a:stretch/>
        </p:blipFill>
        <p:spPr>
          <a:xfrm>
            <a:off x="3457310" y="4794250"/>
            <a:ext cx="736604" cy="1754863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3287319" y="6379836"/>
            <a:ext cx="1076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Roboto Thin" pitchFamily="2" charset="0"/>
                <a:ea typeface="Roboto Thin" pitchFamily="2" charset="0"/>
              </a:rPr>
              <a:t>PATIENT</a:t>
            </a:r>
            <a:endParaRPr lang="en-US" sz="1600" dirty="0"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63521" y="6460123"/>
            <a:ext cx="1339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Roboto Thin" pitchFamily="2" charset="0"/>
                <a:ea typeface="Roboto Thin" pitchFamily="2" charset="0"/>
              </a:rPr>
              <a:t>CARETAKER</a:t>
            </a:r>
            <a:endParaRPr lang="en-US" sz="1600" dirty="0"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463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 - PATIENT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2222287"/>
            <a:ext cx="8915608" cy="36365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Patient wears Jawbone UP24 device on wrist</a:t>
            </a:r>
          </a:p>
          <a:p>
            <a:r>
              <a:rPr lang="en-US" sz="2400" dirty="0" smtClean="0"/>
              <a:t>Patient carries smartphone in pocket (LG G2 or phone with equivalent battery life suggested)</a:t>
            </a:r>
          </a:p>
          <a:p>
            <a:r>
              <a:rPr lang="en-US" sz="2400" dirty="0" smtClean="0"/>
              <a:t>Wristband has an approximate battery life of 1 week</a:t>
            </a:r>
          </a:p>
          <a:p>
            <a:r>
              <a:rPr lang="en-US" sz="2400" dirty="0" smtClean="0"/>
              <a:t>Phone has an approximate battery life of 12-15 hours (depending on model)</a:t>
            </a:r>
          </a:p>
          <a:p>
            <a:r>
              <a:rPr lang="en-US" sz="2400" dirty="0" smtClean="0"/>
              <a:t>Data is synced every 20 minutes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458" y="1954291"/>
            <a:ext cx="2317542" cy="14335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11670" r="16096" b="10463"/>
          <a:stretch/>
        </p:blipFill>
        <p:spPr>
          <a:xfrm>
            <a:off x="9791700" y="3505200"/>
            <a:ext cx="1663699" cy="299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08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 - CARETAKER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2222287"/>
            <a:ext cx="8915608" cy="36365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Caretaker needs to charge phone and band at daily and weekly intervals, respectively</a:t>
            </a:r>
          </a:p>
          <a:p>
            <a:r>
              <a:rPr lang="en-US" sz="2400" dirty="0" smtClean="0"/>
              <a:t> Caretaker needs to manage Jawbone UP24 account</a:t>
            </a:r>
          </a:p>
          <a:p>
            <a:r>
              <a:rPr lang="en-US" sz="2400" dirty="0" smtClean="0"/>
              <a:t> Caretaker needs to login to monitoring website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138" y="3287791"/>
            <a:ext cx="2317542" cy="14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83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1 </a:t>
            </a:r>
            <a:r>
              <a:rPr lang="en-US" dirty="0"/>
              <a:t>- WEBSITE LOGIN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2222287"/>
            <a:ext cx="8915608" cy="36365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Simple interface</a:t>
            </a:r>
          </a:p>
          <a:p>
            <a:r>
              <a:rPr lang="en-US" sz="2400" dirty="0" smtClean="0"/>
              <a:t>Single button, “LOGIN”</a:t>
            </a:r>
          </a:p>
          <a:p>
            <a:r>
              <a:rPr lang="en-US" sz="2400" dirty="0" smtClean="0"/>
              <a:t>Redirects to Jawbone authentication page</a:t>
            </a:r>
          </a:p>
          <a:p>
            <a:r>
              <a:rPr lang="en-US" sz="2400" dirty="0" smtClean="0"/>
              <a:t>Starts </a:t>
            </a:r>
            <a:r>
              <a:rPr lang="en-US" sz="2400" dirty="0" err="1" smtClean="0"/>
              <a:t>OAuth</a:t>
            </a:r>
            <a:r>
              <a:rPr lang="en-US" sz="2400" dirty="0" smtClean="0"/>
              <a:t> implementation flow </a:t>
            </a: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2483699"/>
            <a:ext cx="4876800" cy="3110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0160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2483699"/>
            <a:ext cx="4876801" cy="3110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1115300" cy="970450"/>
          </a:xfrm>
        </p:spPr>
        <p:txBody>
          <a:bodyPr/>
          <a:lstStyle/>
          <a:p>
            <a:r>
              <a:rPr lang="en-US" dirty="0" smtClean="0"/>
              <a:t>PART 2 – JAWBONE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2908087"/>
            <a:ext cx="6378575" cy="3636511"/>
          </a:xfrm>
        </p:spPr>
        <p:txBody>
          <a:bodyPr>
            <a:noAutofit/>
          </a:bodyPr>
          <a:lstStyle/>
          <a:p>
            <a:r>
              <a:rPr lang="en-US" sz="2400" dirty="0" smtClean="0"/>
              <a:t>Jawbone authentication page</a:t>
            </a:r>
          </a:p>
          <a:p>
            <a:r>
              <a:rPr lang="en-US" sz="2400" dirty="0" smtClean="0"/>
              <a:t>Requires Jawbone account</a:t>
            </a:r>
          </a:p>
          <a:p>
            <a:r>
              <a:rPr lang="en-US" sz="2400" dirty="0" smtClean="0"/>
              <a:t>Returns temporary authentication token</a:t>
            </a:r>
          </a:p>
          <a:p>
            <a:r>
              <a:rPr lang="en-US" sz="2400" dirty="0" smtClean="0"/>
              <a:t>Callback required to be https://</a:t>
            </a:r>
          </a:p>
          <a:p>
            <a:r>
              <a:rPr lang="en-US" sz="2400" dirty="0" smtClean="0"/>
              <a:t>Current certificate self-generated</a:t>
            </a:r>
          </a:p>
          <a:p>
            <a:r>
              <a:rPr lang="en-US" sz="2400" dirty="0" smtClean="0"/>
              <a:t>Not trusted by default</a:t>
            </a:r>
          </a:p>
          <a:p>
            <a:r>
              <a:rPr lang="en-US" sz="2400" dirty="0"/>
              <a:t>Callback page sends OAuth2 GET request to Jawbone server to get user authorization code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5130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1275320" cy="970450"/>
          </a:xfrm>
        </p:spPr>
        <p:txBody>
          <a:bodyPr/>
          <a:lstStyle/>
          <a:p>
            <a:r>
              <a:rPr lang="en-US" dirty="0" smtClean="0"/>
              <a:t>PART 3 – SERVER AND API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391" y="2625274"/>
            <a:ext cx="5881370" cy="3636511"/>
          </a:xfrm>
        </p:spPr>
        <p:txBody>
          <a:bodyPr>
            <a:noAutofit/>
          </a:bodyPr>
          <a:lstStyle/>
          <a:p>
            <a:r>
              <a:rPr lang="en-US" sz="2400" dirty="0" smtClean="0"/>
              <a:t>Callback page sends GET request to project server with user auth. token</a:t>
            </a:r>
          </a:p>
          <a:p>
            <a:r>
              <a:rPr lang="en-US" sz="2400" dirty="0" smtClean="0"/>
              <a:t>Script requests data from API with user auth. token in authorization header</a:t>
            </a:r>
          </a:p>
          <a:p>
            <a:r>
              <a:rPr lang="en-US" sz="2400" dirty="0" smtClean="0"/>
              <a:t>Script receives JSON object from API and returns to callback page</a:t>
            </a:r>
          </a:p>
          <a:p>
            <a:r>
              <a:rPr lang="en-US" sz="2400" dirty="0" smtClean="0"/>
              <a:t>In future, data processing will be offloaded to server-side script to remove client-side limitations</a:t>
            </a:r>
          </a:p>
          <a:p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6043613" y="2100260"/>
            <a:ext cx="6107132" cy="4579858"/>
            <a:chOff x="6043613" y="2100260"/>
            <a:chExt cx="6107132" cy="4579858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08" t="2709" r="51490" b="69399"/>
            <a:stretch/>
          </p:blipFill>
          <p:spPr bwMode="auto">
            <a:xfrm>
              <a:off x="9934441" y="2100260"/>
              <a:ext cx="2013720" cy="4579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6043613" y="2100261"/>
              <a:ext cx="6107132" cy="4579857"/>
              <a:chOff x="6043613" y="2100261"/>
              <a:chExt cx="6107132" cy="4579857"/>
            </a:xfrm>
          </p:grpSpPr>
          <p:pic>
            <p:nvPicPr>
              <p:cNvPr id="7" name="Picture 3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5" t="2709" r="51490" b="30335"/>
              <a:stretch/>
            </p:blipFill>
            <p:spPr bwMode="auto">
              <a:xfrm>
                <a:off x="6043613" y="2100261"/>
                <a:ext cx="5093672" cy="45798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9603909" y="2245042"/>
                <a:ext cx="254683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Roboto Light" pitchFamily="2" charset="0"/>
                    <a:ea typeface="Roboto Light" pitchFamily="2" charset="0"/>
                  </a:rPr>
                  <a:t>Currently using Flask web framework. Planned move to either </a:t>
                </a:r>
                <a:r>
                  <a:rPr lang="en-US" dirty="0" err="1" smtClean="0">
                    <a:latin typeface="Roboto Light" pitchFamily="2" charset="0"/>
                    <a:ea typeface="Roboto Light" pitchFamily="2" charset="0"/>
                  </a:rPr>
                  <a:t>Django</a:t>
                </a:r>
                <a:r>
                  <a:rPr lang="en-US" dirty="0" smtClean="0">
                    <a:latin typeface="Roboto Light" pitchFamily="2" charset="0"/>
                    <a:ea typeface="Roboto Light" pitchFamily="2" charset="0"/>
                  </a:rPr>
                  <a:t> or Pylons web framework.</a:t>
                </a:r>
                <a:endParaRPr lang="en-US" dirty="0">
                  <a:latin typeface="Roboto Thin" pitchFamily="2" charset="0"/>
                  <a:ea typeface="Roboto Thin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8623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4 – API DATA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2222287"/>
            <a:ext cx="6124121" cy="36365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Callback page received JSON data from server-side Python CGI script</a:t>
            </a:r>
          </a:p>
          <a:p>
            <a:r>
              <a:rPr lang="en-US" sz="2400" dirty="0" smtClean="0"/>
              <a:t>Callback page parses JSON and injects data into HTML page</a:t>
            </a:r>
          </a:p>
          <a:p>
            <a:r>
              <a:rPr lang="en-US" sz="2400" dirty="0" smtClean="0"/>
              <a:t>Caretaker can view data to make adequate decisions</a:t>
            </a:r>
          </a:p>
          <a:p>
            <a:endParaRPr lang="en-US" sz="24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2483698"/>
            <a:ext cx="4876801" cy="3110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178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TC101859866[[fn=Macro]]</Template>
  <TotalTime>689</TotalTime>
  <Words>427</Words>
  <Application>Microsoft Office PowerPoint</Application>
  <PresentationFormat>Custom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Wingdings 2</vt:lpstr>
      <vt:lpstr>Roboto Thin</vt:lpstr>
      <vt:lpstr>Roboto Light</vt:lpstr>
      <vt:lpstr>Century Gothic</vt:lpstr>
      <vt:lpstr>Quotable</vt:lpstr>
      <vt:lpstr>ASSISTED LIVING PROJECT</vt:lpstr>
      <vt:lpstr>OVERVIEW OF CURRENT WORK</vt:lpstr>
      <vt:lpstr>PROJECT FLOW</vt:lpstr>
      <vt:lpstr>PART I - PATIENT SETUP</vt:lpstr>
      <vt:lpstr>PART II - CARETAKER SETUP</vt:lpstr>
      <vt:lpstr>PART 1 - WEBSITE LOGIN </vt:lpstr>
      <vt:lpstr>PART 2 – JAWBONE AUTHENTICATION</vt:lpstr>
      <vt:lpstr>PART 3 – SERVER AND API REQUESTS</vt:lpstr>
      <vt:lpstr>PART 4 – API DATA DISPLAY</vt:lpstr>
      <vt:lpstr>DATA SPECIFICATIONS</vt:lpstr>
      <vt:lpstr>FUTURE GOALS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Assisted Living</dc:title>
  <dc:creator>Ritwik Dutta</dc:creator>
  <cp:lastModifiedBy>Ritwik Dutta</cp:lastModifiedBy>
  <cp:revision>376</cp:revision>
  <dcterms:created xsi:type="dcterms:W3CDTF">2014-06-12T02:41:17Z</dcterms:created>
  <dcterms:modified xsi:type="dcterms:W3CDTF">2014-06-14T17:32:41Z</dcterms:modified>
</cp:coreProperties>
</file>