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embeddedFontLst>
    <p:embeddedFont>
      <p:font typeface="Helvetica Neue Thin" panose="020002060000000200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 3" panose="020005030000000200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164F86"/>
    <a:srgbClr val="2963C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100" d="100"/>
          <a:sy n="100" d="100"/>
        </p:scale>
        <p:origin x="1032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63CA1-767A-44E6-A0C8-CCBC30398288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194-D5E6-4207-AA97-D47B4272FE0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1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E8F9-A6D2-48B6-9E33-722BF53FD3E8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83F6-7447-4406-A90C-E581503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028" y="0"/>
            <a:ext cx="10384972" cy="3509963"/>
          </a:xfrm>
        </p:spPr>
        <p:txBody>
          <a:bodyPr anchor="ctr">
            <a:normAutofit/>
          </a:bodyPr>
          <a:lstStyle>
            <a:lvl1pPr algn="ctr">
              <a:defRPr sz="7200">
                <a:latin typeface="Helvetica Neue Thin" panose="02000206000000020004" pitchFamily="2" charset="0"/>
                <a:ea typeface="Helvetica Neue Thin" panose="0200020600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4" y="3509964"/>
            <a:ext cx="5257800" cy="1592716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2420"/>
          </a:xfrm>
          <a:effectLst/>
        </p:spPr>
        <p:txBody>
          <a:bodyPr>
            <a:normAutofit/>
          </a:bodyPr>
          <a:lstStyle>
            <a:lvl1pPr algn="ctr">
              <a:defRPr sz="7200">
                <a:solidFill>
                  <a:srgbClr val="164F86"/>
                </a:solidFill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412420"/>
            <a:ext cx="11742056" cy="5445579"/>
          </a:xfrm>
        </p:spPr>
        <p:txBody>
          <a:bodyPr anchor="t"/>
          <a:lstStyle>
            <a:lvl1pPr>
              <a:lnSpc>
                <a:spcPct val="150000"/>
              </a:lnSpc>
              <a:defRPr b="0">
                <a:solidFill>
                  <a:srgbClr val="164F86"/>
                </a:solidFill>
                <a:latin typeface="Helvetica Neue Light" panose="020B0604020202020204" charset="0"/>
                <a:ea typeface="Helvetica Neue Light" panose="020B0604020202020204" charset="0"/>
                <a:cs typeface="Helvetica Neue 3" panose="02000503000000020004" pitchFamily="2" charset="0"/>
              </a:defRPr>
            </a:lvl1pPr>
            <a:lvl2pPr>
              <a:lnSpc>
                <a:spcPct val="150000"/>
              </a:lnSpc>
              <a:defRPr>
                <a:latin typeface="Helvetica Neue 3" panose="02000503000000020004" pitchFamily="2" charset="0"/>
                <a:ea typeface="Helvetica Neue 3" panose="02000503000000020004" pitchFamily="2" charset="0"/>
                <a:cs typeface="Helvetica Neue 3" panose="02000503000000020004" pitchFamily="2" charset="0"/>
              </a:defRPr>
            </a:lvl2pPr>
            <a:lvl3pPr>
              <a:lnSpc>
                <a:spcPct val="150000"/>
              </a:lnSpc>
              <a:defRPr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lnSpc>
                <a:spcPct val="150000"/>
              </a:lnSpc>
              <a:defRPr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lnSpc>
                <a:spcPct val="150000"/>
              </a:lnSpc>
              <a:defRPr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1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61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140" y="1825625"/>
            <a:ext cx="110517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80A9-CCA6-429A-A56F-83BEA8A12E8A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2793-37D6-467E-B326-F7D56F6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rgbClr val="164F86"/>
          </a:solidFill>
          <a:latin typeface="Helvetica Neue Thin" panose="02000206000000020004" pitchFamily="2" charset="0"/>
          <a:ea typeface="Helvetica Neue Thin" panose="02000206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F86"/>
          </a:solidFill>
          <a:latin typeface="Helvetica Neue Med" panose="020B0604020202020204" pitchFamily="34" charset="0"/>
          <a:ea typeface="Helvetica Neue Med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55" y="307397"/>
            <a:ext cx="11788345" cy="425067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 SOFTWARE PLATFORM FOR MONITORING PATIENTS IN SMART HOMES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3025" y="5479636"/>
            <a:ext cx="6962775" cy="1316705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RITWIK DUTTA</a:t>
            </a:r>
          </a:p>
          <a:p>
            <a:pPr algn="r"/>
            <a:r>
              <a:rPr lang="en-US" sz="2800" dirty="0" smtClean="0"/>
              <a:t>ARCHBISHOP MITTY HIGH SCHOOL</a:t>
            </a:r>
          </a:p>
        </p:txBody>
      </p:sp>
      <p:pic>
        <p:nvPicPr>
          <p:cNvPr id="1026" name="Picture 2" descr="https://www.waset.org/i/c/miami-960-3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5" y="4558069"/>
            <a:ext cx="549232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403655" y="6137988"/>
            <a:ext cx="211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 Light" panose="020B0604020202020204" charset="0"/>
                <a:ea typeface="Helvetica Neue Light" panose="020B0604020202020204" charset="0"/>
                <a:cs typeface="Helvetica Neue 3" panose="02000503000000020004" charset="0"/>
              </a:rPr>
              <a:t>ICSEE 2015, </a:t>
            </a:r>
            <a:r>
              <a:rPr lang="en-US" dirty="0" smtClean="0">
                <a:solidFill>
                  <a:schemeClr val="bg1"/>
                </a:solidFill>
                <a:latin typeface="Helvetica Neue Light" panose="020B0604020202020204" charset="0"/>
                <a:ea typeface="Helvetica Neue Light" panose="020B0604020202020204" charset="0"/>
                <a:cs typeface="Helvetica Neue 3" panose="02000503000000020004" charset="0"/>
              </a:rPr>
              <a:t>Miami</a:t>
            </a:r>
            <a:endParaRPr lang="en-US" dirty="0">
              <a:solidFill>
                <a:schemeClr val="bg1"/>
              </a:solidFill>
              <a:latin typeface="Helvetica Neue Light" panose="020B0604020202020204" charset="0"/>
              <a:ea typeface="Helvetica Neue Light" panose="020B0604020202020204" charset="0"/>
              <a:cs typeface="Helvetica Neue 3" panose="0200050300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BACKEND DESIGN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00200" y="1907854"/>
            <a:ext cx="8191599" cy="4157679"/>
            <a:chOff x="2000200" y="1907854"/>
            <a:chExt cx="8191599" cy="4157679"/>
          </a:xfrm>
        </p:grpSpPr>
        <p:grpSp>
          <p:nvGrpSpPr>
            <p:cNvPr id="11" name="Group 10"/>
            <p:cNvGrpSpPr/>
            <p:nvPr/>
          </p:nvGrpSpPr>
          <p:grpSpPr>
            <a:xfrm>
              <a:off x="2000200" y="1907854"/>
              <a:ext cx="8191599" cy="1423169"/>
              <a:chOff x="2139712" y="2053278"/>
              <a:chExt cx="8191599" cy="1423169"/>
            </a:xfrm>
          </p:grpSpPr>
          <p:pic>
            <p:nvPicPr>
              <p:cNvPr id="1026" name="Picture 2" descr="http://flask.pocoo.org/static/logo/flas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712" y="2053278"/>
                <a:ext cx="3636718" cy="1423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programmingislife.com/wp-content/uploads/2013/06/python-logo-master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8" t="17914" r="9819" b="22551"/>
              <a:stretch/>
            </p:blipFill>
            <p:spPr bwMode="auto">
              <a:xfrm>
                <a:off x="6379250" y="2143579"/>
                <a:ext cx="3952061" cy="1242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mongo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12614" y="3647026"/>
              <a:ext cx="2766772" cy="2418507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9871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/>
          <a:lstStyle/>
          <a:p>
            <a:r>
              <a:rPr lang="en-US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between frontend and backend</a:t>
            </a:r>
          </a:p>
          <a:p>
            <a:pPr lvl="1"/>
            <a:r>
              <a:rPr lang="en-US" dirty="0" smtClean="0"/>
              <a:t>Frontend requests: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parsed and passed to backend</a:t>
            </a:r>
          </a:p>
          <a:p>
            <a:pPr lvl="1"/>
            <a:r>
              <a:rPr lang="en-US" dirty="0" smtClean="0"/>
              <a:t>Queries information: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pulls information from database</a:t>
            </a:r>
          </a:p>
          <a:p>
            <a:pPr lvl="1"/>
            <a:r>
              <a:rPr lang="en-US" dirty="0" smtClean="0"/>
              <a:t>Returns data: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formats data into readable format</a:t>
            </a:r>
          </a:p>
          <a:p>
            <a:pPr lvl="1"/>
            <a:r>
              <a:rPr lang="en-US" dirty="0" smtClean="0"/>
              <a:t>Frontend displays corresponding data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FLASK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2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786" y="5593976"/>
            <a:ext cx="2494700" cy="9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/>
          <a:lstStyle/>
          <a:p>
            <a:r>
              <a:rPr lang="en-US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Helvetica Neue Light"/>
              </a:rPr>
              <a:t>Bridges frontend and backend</a:t>
            </a:r>
          </a:p>
          <a:p>
            <a:pPr lvl="1"/>
            <a:r>
              <a:rPr lang="en-US" dirty="0" smtClean="0">
                <a:sym typeface="Helvetica Neue Light"/>
              </a:rPr>
              <a:t>Flask server: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requests data from database</a:t>
            </a:r>
          </a:p>
          <a:p>
            <a:pPr lvl="1"/>
            <a:r>
              <a:rPr lang="en-US" dirty="0" smtClean="0">
                <a:sym typeface="Helvetica Neue Light"/>
              </a:rPr>
              <a:t>Processing data: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pulls data from </a:t>
            </a:r>
            <a:r>
              <a:rPr lang="en-US" dirty="0" err="1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MongoDB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 and processes</a:t>
            </a:r>
          </a:p>
          <a:p>
            <a:pPr lvl="1"/>
            <a:r>
              <a:rPr lang="en-US" dirty="0" smtClean="0">
                <a:sym typeface="Helvetica Neue Light"/>
              </a:rPr>
              <a:t>Return data: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information sent back to Flask for frontend to retrieve</a:t>
            </a:r>
          </a:p>
          <a:p>
            <a:r>
              <a:rPr lang="en-US" dirty="0" smtClean="0">
                <a:sym typeface="Helvetica Neue Light"/>
              </a:rPr>
              <a:t>Pulls data from sensors</a:t>
            </a:r>
          </a:p>
          <a:p>
            <a:pPr lvl="1"/>
            <a:r>
              <a:rPr lang="en-US" dirty="0" smtClean="0">
                <a:sym typeface="Helvetica Neue Light"/>
              </a:rPr>
              <a:t>Data logging: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sensor data is pulled and written to the database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PYTHON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9" name="Picture 4" descr="http://programmingislife.com/wp-content/uploads/2013/06/python-logo-maste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17914" r="9819" b="22551"/>
          <a:stretch/>
        </p:blipFill>
        <p:spPr bwMode="auto">
          <a:xfrm>
            <a:off x="9126070" y="5783682"/>
            <a:ext cx="2756219" cy="8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NoSQL database with JSON-like schema</a:t>
            </a:r>
          </a:p>
          <a:p>
            <a:r>
              <a:rPr lang="en-US" dirty="0" smtClean="0"/>
              <a:t>Contains collections for users and for each metric</a:t>
            </a:r>
          </a:p>
          <a:p>
            <a:pPr lvl="1"/>
            <a:r>
              <a:rPr lang="en-US" dirty="0" smtClean="0"/>
              <a:t>Data organization: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individual documents for each datum</a:t>
            </a:r>
          </a:p>
          <a:p>
            <a:pPr lvl="1"/>
            <a:r>
              <a:rPr lang="en-US" dirty="0" smtClean="0"/>
              <a:t>Sample document: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Query methods: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collections can be queried with multiple fields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MONGODB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9150" y="4297680"/>
            <a:ext cx="4114800" cy="168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455" y="3446146"/>
            <a:ext cx="609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C78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b="1" dirty="0" smtClean="0">
                <a:solidFill>
                  <a:srgbClr val="3C78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"date": 250110, </a:t>
            </a:r>
          </a:p>
          <a:p>
            <a:r>
              <a:rPr lang="en-US" b="1" dirty="0" smtClean="0">
                <a:solidFill>
                  <a:srgbClr val="3C78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"username": "wsmith1420938822", 	"metric": "sleep", </a:t>
            </a:r>
          </a:p>
          <a:p>
            <a:r>
              <a:rPr lang="en-US" b="1" dirty="0" smtClean="0">
                <a:solidFill>
                  <a:srgbClr val="3C78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"value": 5</a:t>
            </a:r>
          </a:p>
          <a:p>
            <a:r>
              <a:rPr lang="en-US" b="1" dirty="0" smtClean="0">
                <a:solidFill>
                  <a:srgbClr val="3C78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3C78D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mon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7117" y="5383523"/>
            <a:ext cx="1359911" cy="11887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996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Distinguishing features of our project</a:t>
            </a:r>
          </a:p>
          <a:p>
            <a:pPr lvl="1"/>
            <a:r>
              <a:rPr lang="en-US" dirty="0" smtClean="0"/>
              <a:t>Licensing: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licensed and freely usable and modifiable for all use</a:t>
            </a:r>
          </a:p>
          <a:p>
            <a:pPr lvl="1"/>
            <a:r>
              <a:rPr lang="en-US" dirty="0" smtClean="0"/>
              <a:t>Source code: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openly available and free to view, modify, or expand upon</a:t>
            </a:r>
          </a:p>
          <a:p>
            <a:pPr lvl="1"/>
            <a:r>
              <a:rPr lang="en-US" dirty="0" smtClean="0"/>
              <a:t>Flexibility: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easily expandable for more metrics and sensors</a:t>
            </a:r>
          </a:p>
          <a:p>
            <a:pPr lvl="1"/>
            <a:r>
              <a:rPr lang="en-US" dirty="0" smtClean="0"/>
              <a:t>Deployment: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simple download-and-run deployment on local or cloud platforms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>
            <a:normAutofit fontScale="90000"/>
          </a:bodyPr>
          <a:lstStyle/>
          <a:p>
            <a:r>
              <a:rPr lang="en-US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Password system: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more secure for patients and caretakers</a:t>
            </a:r>
          </a:p>
          <a:p>
            <a:pPr lvl="1"/>
            <a:r>
              <a:rPr lang="en-US" dirty="0"/>
              <a:t>User account controls: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moved to admin page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Data prediction: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past data patterns to predict future trends</a:t>
            </a:r>
          </a:p>
          <a:p>
            <a:pPr lvl="1"/>
            <a:r>
              <a:rPr lang="en-US" dirty="0"/>
              <a:t>Recommended queries: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data to find “interesting” patterns to show user</a:t>
            </a:r>
          </a:p>
          <a:p>
            <a:pPr lvl="1"/>
            <a:r>
              <a:rPr lang="en-US" dirty="0"/>
              <a:t>Data anomalies: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detect and impute anomalies in sensor data streams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(PT. 1)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design</a:t>
            </a:r>
          </a:p>
          <a:p>
            <a:pPr lvl="1"/>
            <a:r>
              <a:rPr lang="en-US" dirty="0" smtClean="0"/>
              <a:t>Responsive: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mobile and tablet friendly design</a:t>
            </a:r>
          </a:p>
          <a:p>
            <a:pPr lvl="1"/>
            <a:r>
              <a:rPr lang="en-US" dirty="0" smtClean="0"/>
              <a:t>Completely dynamic pages: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web framework for all web content generation</a:t>
            </a:r>
          </a:p>
          <a:p>
            <a:r>
              <a:rPr lang="en-US" dirty="0" smtClean="0"/>
              <a:t>Web framework</a:t>
            </a:r>
          </a:p>
          <a:p>
            <a:pPr lvl="1"/>
            <a:r>
              <a:rPr lang="en-US" dirty="0" smtClean="0"/>
              <a:t>Transition to </a:t>
            </a:r>
            <a:r>
              <a:rPr lang="en-US" dirty="0" err="1" smtClean="0"/>
              <a:t>Django</a:t>
            </a:r>
            <a:r>
              <a:rPr lang="en-US" dirty="0" smtClean="0"/>
              <a:t>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more stable and mature framework for a better platform</a:t>
            </a:r>
          </a:p>
          <a:p>
            <a:r>
              <a:rPr lang="en-US" dirty="0" smtClean="0"/>
              <a:t>Project platform</a:t>
            </a:r>
          </a:p>
          <a:p>
            <a:pPr lvl="1"/>
            <a:r>
              <a:rPr lang="en-US" dirty="0" smtClean="0"/>
              <a:t>Transition to C/C++: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more efficient and faster data processing for project backend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(PT. </a:t>
            </a:r>
            <a:r>
              <a:rPr lang="en-US" sz="4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5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SW components</a:t>
            </a:r>
          </a:p>
          <a:p>
            <a:r>
              <a:rPr lang="en-US" dirty="0" smtClean="0"/>
              <a:t>Application flow</a:t>
            </a:r>
          </a:p>
          <a:p>
            <a:r>
              <a:rPr lang="en-US" dirty="0" smtClean="0"/>
              <a:t>Frontend design</a:t>
            </a:r>
          </a:p>
          <a:p>
            <a:r>
              <a:rPr lang="en-US" dirty="0" smtClean="0"/>
              <a:t>Backend design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Apple Smart Home Software</a:t>
            </a:r>
          </a:p>
          <a:p>
            <a:pPr fontAlgn="base"/>
            <a:r>
              <a:rPr lang="en-US" dirty="0" err="1" smtClean="0"/>
              <a:t>Pegasystems</a:t>
            </a:r>
            <a:r>
              <a:rPr lang="en-US" dirty="0" smtClean="0"/>
              <a:t> Agile Healthcare Software Solutions</a:t>
            </a:r>
          </a:p>
          <a:p>
            <a:pPr fontAlgn="base"/>
            <a:r>
              <a:rPr lang="en-US" dirty="0" smtClean="0"/>
              <a:t>Qualcomm Life 2net Platform</a:t>
            </a:r>
          </a:p>
          <a:p>
            <a:pPr fontAlgn="base"/>
            <a:r>
              <a:rPr lang="en-US" dirty="0" smtClean="0"/>
              <a:t>Boston Software Systems</a:t>
            </a:r>
          </a:p>
          <a:p>
            <a:pPr fontAlgn="base"/>
            <a:r>
              <a:rPr lang="en-US" dirty="0" smtClean="0"/>
              <a:t>ADT Medial Alert Monitoring</a:t>
            </a:r>
          </a:p>
          <a:p>
            <a:pPr fontAlgn="base"/>
            <a:r>
              <a:rPr lang="en-US" dirty="0" err="1" smtClean="0"/>
              <a:t>Omnicell</a:t>
            </a:r>
            <a:r>
              <a:rPr lang="en-US" dirty="0" smtClean="0"/>
              <a:t> Unity Enterprise Platform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 Medium"/>
              </a:rPr>
              <a:t>Frontend</a:t>
            </a:r>
          </a:p>
          <a:p>
            <a:pPr lvl="1">
              <a:spcAft>
                <a:spcPts val="2000"/>
              </a:spcAft>
            </a:pPr>
            <a:r>
              <a:rPr lang="en-US" dirty="0" smtClean="0">
                <a:sym typeface="Helvetica Neue Medium"/>
              </a:rPr>
              <a:t>HTTP Server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Medium"/>
              </a:rPr>
              <a:t>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 Python </a:t>
            </a:r>
            <a:r>
              <a:rPr lang="en-US" dirty="0" err="1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SimpleHTTPServer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 (2.7.3)</a:t>
            </a:r>
          </a:p>
          <a:p>
            <a:r>
              <a:rPr lang="en-US" dirty="0" smtClean="0">
                <a:sym typeface="Helvetica Neue Light"/>
              </a:rPr>
              <a:t>Backend</a:t>
            </a:r>
          </a:p>
          <a:p>
            <a:pPr lvl="1"/>
            <a:r>
              <a:rPr lang="en-US" dirty="0" smtClean="0">
                <a:sym typeface="Helvetica Neue Medium"/>
              </a:rPr>
              <a:t>Database:</a:t>
            </a:r>
            <a:r>
              <a:rPr lang="en-US" dirty="0" smtClean="0">
                <a:sym typeface="Helvetica Neue Light"/>
              </a:rPr>
              <a:t> </a:t>
            </a:r>
            <a:r>
              <a:rPr lang="en-US" dirty="0" err="1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MongoDB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 Portable (2.6.3)</a:t>
            </a:r>
          </a:p>
          <a:p>
            <a:pPr lvl="1"/>
            <a:r>
              <a:rPr lang="en-US" dirty="0" smtClean="0">
                <a:sym typeface="Helvetica Neue Medium"/>
              </a:rPr>
              <a:t>Web framework: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Flask (0.10.1)</a:t>
            </a:r>
          </a:p>
          <a:p>
            <a:pPr lvl="1"/>
            <a:r>
              <a:rPr lang="en-US" dirty="0" smtClean="0">
                <a:sym typeface="Helvetica Neue Medium"/>
              </a:rPr>
              <a:t>Application core:</a:t>
            </a:r>
            <a:r>
              <a:rPr lang="en-US" dirty="0" smtClean="0">
                <a:sym typeface="Helvetica Neue Light"/>
              </a:rPr>
              <a:t>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Python (2.7.3)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FLOW</a:t>
            </a:r>
            <a:endParaRPr lang="en-US" dirty="0"/>
          </a:p>
        </p:txBody>
      </p:sp>
      <p:pic>
        <p:nvPicPr>
          <p:cNvPr id="4" name="Flowchart.png"/>
          <p:cNvPicPr/>
          <p:nvPr/>
        </p:nvPicPr>
        <p:blipFill>
          <a:blip r:embed="rId3">
            <a:extLst/>
          </a:blip>
          <a:srcRect l="11477" t="27619" r="7692" b="2222"/>
          <a:stretch>
            <a:fillRect/>
          </a:stretch>
        </p:blipFill>
        <p:spPr>
          <a:xfrm>
            <a:off x="2412149" y="1412421"/>
            <a:ext cx="7367702" cy="491922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285750" y="5291355"/>
            <a:ext cx="2886075" cy="400110"/>
          </a:xfrm>
          <a:prstGeom prst="rect">
            <a:avLst/>
          </a:prstGeom>
          <a:solidFill>
            <a:srgbClr val="3C78D8"/>
          </a:solidFill>
        </p:spPr>
        <p:txBody>
          <a:bodyPr wrap="square" rtlCol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FFFF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User to application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456" y="5869977"/>
            <a:ext cx="2880399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FFFF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DB data to frontend flow</a:t>
            </a:r>
          </a:p>
        </p:txBody>
      </p:sp>
    </p:spTree>
    <p:extLst>
      <p:ext uri="{BB962C8B-B14F-4D97-AF65-F5344CB8AC3E}">
        <p14:creationId xmlns:p14="http://schemas.microsoft.com/office/powerpoint/2010/main" val="20583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DESIGN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13624" y="1612446"/>
            <a:ext cx="7564751" cy="4775815"/>
            <a:chOff x="2313624" y="1606816"/>
            <a:chExt cx="7564751" cy="4775815"/>
          </a:xfrm>
        </p:grpSpPr>
        <p:grpSp>
          <p:nvGrpSpPr>
            <p:cNvPr id="7" name="Group 6"/>
            <p:cNvGrpSpPr/>
            <p:nvPr/>
          </p:nvGrpSpPr>
          <p:grpSpPr>
            <a:xfrm>
              <a:off x="2313624" y="1606816"/>
              <a:ext cx="7564751" cy="2295419"/>
              <a:chOff x="2374474" y="1412422"/>
              <a:chExt cx="7564751" cy="2295419"/>
            </a:xfrm>
          </p:grpSpPr>
          <p:pic>
            <p:nvPicPr>
              <p:cNvPr id="4" name="dash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99913" y="1421841"/>
                <a:ext cx="3639312" cy="2286000"/>
              </a:xfrm>
              <a:prstGeom prst="rect">
                <a:avLst/>
              </a:prstGeom>
              <a:ln w="25400">
                <a:miter lim="400000"/>
              </a:ln>
              <a:effectLst>
                <a:outerShdw blurRad="254000" dist="127000" dir="5400000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5" name="login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374474" y="1412422"/>
                <a:ext cx="3635801" cy="2281929"/>
              </a:xfrm>
              <a:prstGeom prst="rect">
                <a:avLst/>
              </a:prstGeom>
              <a:ln w="25400">
                <a:miter lim="400000"/>
              </a:ln>
              <a:effectLst>
                <a:outerShdw blurRad="254000" dist="127000" dir="5400000" rotWithShape="0">
                  <a:srgbClr val="000000">
                    <a:alpha val="70000"/>
                  </a:srgbClr>
                </a:outerShdw>
              </a:effectLst>
            </p:spPr>
          </p:pic>
        </p:grpSp>
        <p:pic>
          <p:nvPicPr>
            <p:cNvPr id="6" name="query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76344" y="4096631"/>
              <a:ext cx="3639312" cy="2286000"/>
            </a:xfrm>
            <a:prstGeom prst="rect">
              <a:avLst/>
            </a:prstGeom>
            <a:ln w="25400"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78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412420"/>
            <a:ext cx="5413828" cy="5445579"/>
          </a:xfrm>
        </p:spPr>
        <p:txBody>
          <a:bodyPr/>
          <a:lstStyle/>
          <a:p>
            <a:pPr lvl="0"/>
            <a:r>
              <a:rPr lang="en-US" dirty="0" smtClean="0">
                <a:sym typeface="Helvetica Neue Medium"/>
              </a:rPr>
              <a:t>Completely custom built</a:t>
            </a:r>
          </a:p>
          <a:p>
            <a:pPr lvl="0"/>
            <a:r>
              <a:rPr lang="en-US" dirty="0" smtClean="0">
                <a:sym typeface="Helvetica Neue Medium"/>
              </a:rPr>
              <a:t>User account management</a:t>
            </a:r>
          </a:p>
          <a:p>
            <a:pPr lvl="1"/>
            <a:r>
              <a:rPr lang="en-US" dirty="0" smtClean="0">
                <a:sym typeface="Helvetica Neue Medium"/>
              </a:rPr>
              <a:t>Creation: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Username and metric customization</a:t>
            </a:r>
          </a:p>
          <a:p>
            <a:pPr lvl="1"/>
            <a:r>
              <a:rPr lang="en-US" dirty="0" smtClean="0">
                <a:sym typeface="Helvetica Neue Medium"/>
              </a:rPr>
              <a:t>Deletion</a:t>
            </a:r>
          </a:p>
          <a:p>
            <a:pPr lvl="0"/>
            <a:r>
              <a:rPr lang="en-US" dirty="0" smtClean="0">
                <a:sym typeface="Helvetica Neue Medium"/>
              </a:rPr>
              <a:t>User account login</a:t>
            </a:r>
            <a:endParaRPr lang="en-US" dirty="0">
              <a:sym typeface="Helvetica Neue Medium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LOGIN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logi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459" y="1785217"/>
            <a:ext cx="5846022" cy="4094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35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412420"/>
            <a:ext cx="5413248" cy="5445579"/>
          </a:xfrm>
        </p:spPr>
        <p:txBody>
          <a:bodyPr/>
          <a:lstStyle/>
          <a:p>
            <a:pPr lvl="0"/>
            <a:r>
              <a:rPr lang="en-US" dirty="0" smtClean="0">
                <a:sym typeface="Helvetica Neue Medium"/>
              </a:rPr>
              <a:t>View information by date </a:t>
            </a:r>
          </a:p>
          <a:p>
            <a:pPr lvl="0"/>
            <a:r>
              <a:rPr lang="en-US" dirty="0" smtClean="0">
                <a:sym typeface="Helvetica Neue Medium"/>
              </a:rPr>
              <a:t>Multiple data formats</a:t>
            </a:r>
          </a:p>
          <a:p>
            <a:pPr lvl="1"/>
            <a:r>
              <a:rPr lang="en-US" dirty="0" smtClean="0">
                <a:sym typeface="Helvetica Neue Medium"/>
              </a:rPr>
              <a:t>Percentage: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progress bar</a:t>
            </a:r>
            <a:endParaRPr lang="en-US" dirty="0" smtClean="0">
              <a:latin typeface="Helvetica Neue Light" panose="02000403000000020004" pitchFamily="2" charset="0"/>
              <a:ea typeface="Helvetica Neue Light" panose="02000403000000020004" pitchFamily="2" charset="0"/>
              <a:sym typeface="Helvetica Neue Medium"/>
            </a:endParaRPr>
          </a:p>
          <a:p>
            <a:pPr lvl="1"/>
            <a:r>
              <a:rPr lang="en-US" dirty="0" smtClean="0">
                <a:sym typeface="Helvetica Neue Medium"/>
              </a:rPr>
              <a:t>Granular data: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line graphs</a:t>
            </a:r>
            <a:endParaRPr lang="en-US" dirty="0" smtClean="0">
              <a:latin typeface="Helvetica Neue Light" panose="02000403000000020004" pitchFamily="2" charset="0"/>
              <a:ea typeface="Helvetica Neue Light" panose="02000403000000020004" pitchFamily="2" charset="0"/>
              <a:sym typeface="Helvetica Neue Medium"/>
            </a:endParaRPr>
          </a:p>
          <a:p>
            <a:pPr lvl="1"/>
            <a:r>
              <a:rPr lang="en-US" dirty="0" smtClean="0">
                <a:sym typeface="Helvetica Neue Medium"/>
              </a:rPr>
              <a:t>Pictures: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grid and </a:t>
            </a:r>
            <a:r>
              <a:rPr lang="en-US" dirty="0" err="1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lightbox</a:t>
            </a:r>
            <a:endParaRPr lang="en-US" dirty="0" smtClean="0">
              <a:latin typeface="Helvetica Neue Light" panose="02000403000000020004" pitchFamily="2" charset="0"/>
              <a:ea typeface="Helvetica Neue Light" panose="02000403000000020004" pitchFamily="2" charset="0"/>
              <a:sym typeface="Helvetica Neue Medium"/>
            </a:endParaRPr>
          </a:p>
          <a:p>
            <a:pPr lvl="1"/>
            <a:r>
              <a:rPr lang="en-US" dirty="0" smtClean="0">
                <a:sym typeface="Helvetica Neue Medium"/>
              </a:rPr>
              <a:t>Raw files: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Light"/>
              </a:rPr>
              <a:t>plaintext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DASHBOARD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7" name="das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1229" y="1591855"/>
            <a:ext cx="5854251" cy="3674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7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64808" cy="1412420"/>
          </a:xfrm>
        </p:spPr>
        <p:txBody>
          <a:bodyPr/>
          <a:lstStyle/>
          <a:p>
            <a:r>
              <a:rPr lang="en-US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412420"/>
            <a:ext cx="5449824" cy="5445579"/>
          </a:xfrm>
        </p:spPr>
        <p:txBody>
          <a:bodyPr/>
          <a:lstStyle/>
          <a:p>
            <a:pPr lvl="0"/>
            <a:r>
              <a:rPr lang="en-US" dirty="0" smtClean="0">
                <a:sym typeface="Helvetica Neue Medium"/>
              </a:rPr>
              <a:t>Completely custom built</a:t>
            </a:r>
          </a:p>
          <a:p>
            <a:pPr lvl="0"/>
            <a:r>
              <a:rPr lang="en-US" dirty="0" smtClean="0">
                <a:sym typeface="Helvetica Neue Medium"/>
              </a:rPr>
              <a:t>Customizable data range</a:t>
            </a:r>
          </a:p>
          <a:p>
            <a:pPr lvl="0"/>
            <a:r>
              <a:rPr lang="en-US" dirty="0" smtClean="0">
                <a:sym typeface="Helvetica Neue Medium"/>
              </a:rPr>
              <a:t>Multiple graphs can be viewed at once for comparison</a:t>
            </a:r>
          </a:p>
          <a:p>
            <a:pPr lvl="1"/>
            <a:r>
              <a:rPr lang="en-US" dirty="0" smtClean="0">
                <a:sym typeface="Helvetica Neue Medium"/>
              </a:rPr>
              <a:t>Metric selection: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 Medium"/>
              </a:rPr>
              <a:t>choose any number of metrics over a time range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sym typeface="Helvetica Neue Medium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7475" y="1"/>
            <a:ext cx="5724525" cy="141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rgbClr val="164F86"/>
                </a:solidFill>
                <a:latin typeface="Helvetica Neue Thin" panose="02000206000000020004" pitchFamily="2" charset="0"/>
                <a:ea typeface="Helvetica Neue Thin" panose="02000206000000020004" pitchFamily="2" charset="0"/>
                <a:cs typeface="+mj-cs"/>
              </a:defRPr>
            </a:lvl1pPr>
          </a:lstStyle>
          <a:p>
            <a:r>
              <a:rPr lang="en-US" sz="48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QUERY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8" name="query.png"/>
          <p:cNvPicPr/>
          <p:nvPr/>
        </p:nvPicPr>
        <p:blipFill rotWithShape="1">
          <a:blip r:embed="rId2">
            <a:extLst/>
          </a:blip>
          <a:srcRect b="3379"/>
          <a:stretch/>
        </p:blipFill>
        <p:spPr>
          <a:xfrm>
            <a:off x="5961229" y="1600562"/>
            <a:ext cx="5854251" cy="3656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9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478</Words>
  <Application>Microsoft Office PowerPoint</Application>
  <PresentationFormat>Widescreen</PresentationFormat>
  <Paragraphs>105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SOFTWARE PLATFORM FOR MONITORING PATIENTS IN SMART HOMES</vt:lpstr>
      <vt:lpstr>TALK OVERVIEW</vt:lpstr>
      <vt:lpstr>RELATED WORK</vt:lpstr>
      <vt:lpstr>SW COMPONENTS</vt:lpstr>
      <vt:lpstr>APPLICATION FLOW</vt:lpstr>
      <vt:lpstr>FRONTEND DESIGN</vt:lpstr>
      <vt:lpstr>FRONTEND</vt:lpstr>
      <vt:lpstr>FRONTEND</vt:lpstr>
      <vt:lpstr>FRONTEND</vt:lpstr>
      <vt:lpstr>BACKEND DESIGN</vt:lpstr>
      <vt:lpstr>BACKEND</vt:lpstr>
      <vt:lpstr>BACKEND</vt:lpstr>
      <vt:lpstr>BACKEND</vt:lpstr>
      <vt:lpstr>CONCLUSIONS</vt:lpstr>
      <vt:lpstr>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Ritwik Dutta</dc:creator>
  <cp:lastModifiedBy>Ritwik Dutta</cp:lastModifiedBy>
  <cp:revision>84</cp:revision>
  <dcterms:created xsi:type="dcterms:W3CDTF">2015-01-11T23:02:07Z</dcterms:created>
  <dcterms:modified xsi:type="dcterms:W3CDTF">2015-02-09T02:28:42Z</dcterms:modified>
</cp:coreProperties>
</file>