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4"/>
  </p:notesMasterIdLst>
  <p:sldIdLst>
    <p:sldId id="262" r:id="rId2"/>
    <p:sldId id="269" r:id="rId3"/>
    <p:sldId id="277" r:id="rId4"/>
    <p:sldId id="276" r:id="rId5"/>
    <p:sldId id="279" r:id="rId6"/>
    <p:sldId id="280" r:id="rId7"/>
    <p:sldId id="289" r:id="rId8"/>
    <p:sldId id="290" r:id="rId9"/>
    <p:sldId id="292" r:id="rId10"/>
    <p:sldId id="291" r:id="rId11"/>
    <p:sldId id="293" r:id="rId12"/>
    <p:sldId id="294" r:id="rId13"/>
    <p:sldId id="295" r:id="rId14"/>
    <p:sldId id="278" r:id="rId15"/>
    <p:sldId id="284" r:id="rId16"/>
    <p:sldId id="285" r:id="rId17"/>
    <p:sldId id="288" r:id="rId18"/>
    <p:sldId id="286" r:id="rId19"/>
    <p:sldId id="274" r:id="rId20"/>
    <p:sldId id="296" r:id="rId21"/>
    <p:sldId id="275" r:id="rId22"/>
    <p:sldId id="266" r:id="rId2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FF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43D81F-2588-6841-B835-1FD2FF0ADD8A}" v="1124" dt="2025-04-03T17:42:53.429"/>
    <p1510:client id="{1266FF2E-E7B7-92BB-65B6-30F4074936EC}" v="612" dt="2025-04-03T17:30:27.704"/>
    <p1510:client id="{CDFCDE17-CD9A-40B8-9D9F-09FEB985A2F1}" v="7" dt="2025-04-03T12:04:10.9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20" autoAdjust="0"/>
    <p:restoredTop sz="81042"/>
  </p:normalViewPr>
  <p:slideViewPr>
    <p:cSldViewPr snapToGrid="0">
      <p:cViewPr varScale="1">
        <p:scale>
          <a:sx n="96" d="100"/>
          <a:sy n="96" d="100"/>
        </p:scale>
        <p:origin x="205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68DC72-0701-4922-B9D1-CBFB540736DA}" type="datetimeFigureOut">
              <a:rPr lang="en-IN" smtClean="0"/>
              <a:t>24/04/25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33DB3-0243-45D5-87FD-27D2F51D2003}" type="slidenum">
              <a:rPr lang="en-IN" smtClean="0"/>
              <a:t>‹#›</a:t>
            </a:fld>
            <a:endParaRPr lang="en-IN"/>
          </a:p>
        </p:txBody>
      </p:sp>
    </p:spTree>
    <p:extLst>
      <p:ext uri="{BB962C8B-B14F-4D97-AF65-F5344CB8AC3E}">
        <p14:creationId xmlns:p14="http://schemas.microsoft.com/office/powerpoint/2010/main" val="1069364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433DB3-0243-45D5-87FD-27D2F51D2003}" type="slidenum">
              <a:rPr lang="en-IN" smtClean="0"/>
              <a:t>3</a:t>
            </a:fld>
            <a:endParaRPr lang="en-IN"/>
          </a:p>
        </p:txBody>
      </p:sp>
    </p:spTree>
    <p:extLst>
      <p:ext uri="{BB962C8B-B14F-4D97-AF65-F5344CB8AC3E}">
        <p14:creationId xmlns:p14="http://schemas.microsoft.com/office/powerpoint/2010/main" val="1641797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Looking ahead, we plan to enable users to report suspicious URLs directly through the browser extension. This allows users to flag potential phishing websites, with reported URLs reviewed by the development team and added to the database if verified, keeping the model updated with emerging threats through crowdsourced reports, enhancing accuracy and responsiveness." "Additionally, we aim to host the trained model on a cloud platform and publish the browser extension to web stores like the Chrome Web Store. This will make the phishing detection tool widely accessible to real-world users, increase reach, gather user feedback, and provide data to refine the model, improving its effectiveness over time."</a:t>
            </a:r>
          </a:p>
          <a:p>
            <a:endParaRPr lang="en-US" dirty="0"/>
          </a:p>
        </p:txBody>
      </p:sp>
      <p:sp>
        <p:nvSpPr>
          <p:cNvPr id="4" name="Slide Number Placeholder 3"/>
          <p:cNvSpPr>
            <a:spLocks noGrp="1"/>
          </p:cNvSpPr>
          <p:nvPr>
            <p:ph type="sldNum" sz="quarter" idx="5"/>
          </p:nvPr>
        </p:nvSpPr>
        <p:spPr/>
        <p:txBody>
          <a:bodyPr/>
          <a:lstStyle/>
          <a:p>
            <a:fld id="{BC433DB3-0243-45D5-87FD-27D2F51D2003}" type="slidenum">
              <a:rPr lang="en-IN" smtClean="0"/>
              <a:t>19</a:t>
            </a:fld>
            <a:endParaRPr lang="en-IN"/>
          </a:p>
        </p:txBody>
      </p:sp>
    </p:spTree>
    <p:extLst>
      <p:ext uri="{BB962C8B-B14F-4D97-AF65-F5344CB8AC3E}">
        <p14:creationId xmlns:p14="http://schemas.microsoft.com/office/powerpoint/2010/main" val="425875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Extreme Learning Machine (ELM) is a single-layer feed-forward neural network (SLFN) designed for efficient training. Unlike conventional neural networks that rely on iterative optimization techniques, ELM adopts a unique approach where the hidden layer weights are randomly initialized and remain fixed, while the output weights are determined analytically in a single step.</a:t>
            </a:r>
          </a:p>
          <a:p>
            <a:endParaRPr lang="en-US" dirty="0"/>
          </a:p>
        </p:txBody>
      </p:sp>
      <p:sp>
        <p:nvSpPr>
          <p:cNvPr id="4" name="Slide Number Placeholder 3"/>
          <p:cNvSpPr>
            <a:spLocks noGrp="1"/>
          </p:cNvSpPr>
          <p:nvPr>
            <p:ph type="sldNum" sz="quarter" idx="5"/>
          </p:nvPr>
        </p:nvSpPr>
        <p:spPr/>
        <p:txBody>
          <a:bodyPr/>
          <a:lstStyle/>
          <a:p>
            <a:fld id="{BC433DB3-0243-45D5-87FD-27D2F51D2003}" type="slidenum">
              <a:rPr lang="en-IN" smtClean="0"/>
              <a:t>4</a:t>
            </a:fld>
            <a:endParaRPr lang="en-IN"/>
          </a:p>
        </p:txBody>
      </p:sp>
    </p:spTree>
    <p:extLst>
      <p:ext uri="{BB962C8B-B14F-4D97-AF65-F5344CB8AC3E}">
        <p14:creationId xmlns:p14="http://schemas.microsoft.com/office/powerpoint/2010/main" val="120363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called the </a:t>
            </a:r>
            <a:r>
              <a:rPr lang="en-US" b="1" dirty="0"/>
              <a:t>Input Layer</a:t>
            </a:r>
            <a:r>
              <a:rPr lang="en-US" dirty="0"/>
              <a:t>. The circles labelled x(1), x(2), all the way up to x(n) are the starting points where we feed information into the network.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middle one is the </a:t>
            </a:r>
            <a:r>
              <a:rPr lang="en-US" b="1" dirty="0"/>
              <a:t>Hidden Layer. The </a:t>
            </a:r>
            <a:r>
              <a:rPr lang="en-US" dirty="0"/>
              <a:t>circles labeled b(1) to b(m), connected to the input layer by a bunch of lines. It takes all the information from the input layer, processes it, and starts to figure out patterns.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is the </a:t>
            </a:r>
            <a:r>
              <a:rPr lang="en-US" b="1" dirty="0"/>
              <a:t>Output Layer. </a:t>
            </a:r>
            <a:r>
              <a:rPr lang="en-US" dirty="0"/>
              <a:t>It has one circle labeled y(p), connected to the hidden layer by more lines. Can vary from 800-2000.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lines show how the data moves through the network. It starts at the input layer, flows through the hidden layer, and ends at the output layer. This is called </a:t>
            </a:r>
            <a:r>
              <a:rPr lang="en-US" b="1" dirty="0" err="1"/>
              <a:t>forwardfeed</a:t>
            </a:r>
            <a:r>
              <a:rPr lang="en-US" dirty="0"/>
              <a:t>, which is a fancy way of saying the information moves in one direction—left to right—without looping back.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C433DB3-0243-45D5-87FD-27D2F51D2003}" type="slidenum">
              <a:rPr lang="en-IN" smtClean="0"/>
              <a:t>5</a:t>
            </a:fld>
            <a:endParaRPr lang="en-IN"/>
          </a:p>
        </p:txBody>
      </p:sp>
    </p:spTree>
    <p:extLst>
      <p:ext uri="{BB962C8B-B14F-4D97-AF65-F5344CB8AC3E}">
        <p14:creationId xmlns:p14="http://schemas.microsoft.com/office/powerpoint/2010/main" val="3082840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up is the Generalized ELM Model. This is our foundation—a single-layer feedforward neural network designed for speed. It randomly sets input weights and biases, then uses a mathematical function called the Moore-Penrose pseudoinverse to compute the output weights. We’ve enhanced it with multiple activation functions, and also used L2 regularization to keep control overfitting. Here’s how it works: input features pass through a hidden layer, get transformed by an activation function, and the output weights classify websites as phishing—labeled -1—or legitimate, labeled 1. This model delivers a solid accuracy of 95.40%, which matches closely with published research at 95.34%.</a:t>
            </a:r>
          </a:p>
        </p:txBody>
      </p:sp>
      <p:sp>
        <p:nvSpPr>
          <p:cNvPr id="4" name="Slide Number Placeholder 3"/>
          <p:cNvSpPr>
            <a:spLocks noGrp="1"/>
          </p:cNvSpPr>
          <p:nvPr>
            <p:ph type="sldNum" sz="quarter" idx="5"/>
          </p:nvPr>
        </p:nvSpPr>
        <p:spPr/>
        <p:txBody>
          <a:bodyPr/>
          <a:lstStyle/>
          <a:p>
            <a:fld id="{BC433DB3-0243-45D5-87FD-27D2F51D2003}" type="slidenum">
              <a:rPr lang="en-IN" smtClean="0"/>
              <a:t>8</a:t>
            </a:fld>
            <a:endParaRPr lang="en-IN"/>
          </a:p>
        </p:txBody>
      </p:sp>
    </p:spTree>
    <p:extLst>
      <p:ext uri="{BB962C8B-B14F-4D97-AF65-F5344CB8AC3E}">
        <p14:creationId xmlns:p14="http://schemas.microsoft.com/office/powerpoint/2010/main" val="1837398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have the Bagging Ensemble ELM. Bagging stands for bootstrap aggregating, and it’s all about teamwork. We take 10 Enhanced ELM models by default, each with 1000 hidden units and the </a:t>
            </a:r>
            <a:r>
              <a:rPr lang="en-US" dirty="0" err="1"/>
              <a:t>ReLU</a:t>
            </a:r>
            <a:r>
              <a:rPr lang="en-US" dirty="0"/>
              <a:t> activation function. Every model trains on a random 80% subset of the data, sampled with replacement. After training independently, they vote on the final prediction using majority voting—simple, yet effective. This approach bumps the accuracy up to 95.91%. By using multiple models, we smooth out individual errors and get a more standardized result</a:t>
            </a:r>
          </a:p>
          <a:p>
            <a:endParaRPr lang="en-US" dirty="0"/>
          </a:p>
        </p:txBody>
      </p:sp>
      <p:sp>
        <p:nvSpPr>
          <p:cNvPr id="4" name="Slide Number Placeholder 3"/>
          <p:cNvSpPr>
            <a:spLocks noGrp="1"/>
          </p:cNvSpPr>
          <p:nvPr>
            <p:ph type="sldNum" sz="quarter" idx="5"/>
          </p:nvPr>
        </p:nvSpPr>
        <p:spPr/>
        <p:txBody>
          <a:bodyPr/>
          <a:lstStyle/>
          <a:p>
            <a:fld id="{BC433DB3-0243-45D5-87FD-27D2F51D2003}" type="slidenum">
              <a:rPr lang="en-IN" smtClean="0"/>
              <a:t>9</a:t>
            </a:fld>
            <a:endParaRPr lang="en-IN"/>
          </a:p>
        </p:txBody>
      </p:sp>
    </p:spTree>
    <p:extLst>
      <p:ext uri="{BB962C8B-B14F-4D97-AF65-F5344CB8AC3E}">
        <p14:creationId xmlns:p14="http://schemas.microsoft.com/office/powerpoint/2010/main" val="223047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talk about Ensemble ELM with Weighted Averaging. This method also uses multiple ELMs, but with a change. We mix models with different hidden units—ranging from 800 to 2000—and activation functions like </a:t>
            </a:r>
            <a:r>
              <a:rPr lang="en-US" dirty="0" err="1"/>
              <a:t>ReLU</a:t>
            </a:r>
            <a:r>
              <a:rPr lang="en-US" dirty="0"/>
              <a:t>, leaky </a:t>
            </a:r>
            <a:r>
              <a:rPr lang="en-US" dirty="0" err="1"/>
              <a:t>ReLU</a:t>
            </a:r>
            <a:r>
              <a:rPr lang="en-US" dirty="0"/>
              <a:t>, ELU, and Swish. Here’s the process: we split the data into training and validation sets, train each model, and measure its accuracy on the validation set. Models that perform better get higher weights. After retraining on the full dataset, we combine their predictions using these weights. Using this, we got An accuracy of 96.36%. Weighting smarter models more heavily really pays off here</a:t>
            </a:r>
          </a:p>
          <a:p>
            <a:endParaRPr lang="en-US" dirty="0"/>
          </a:p>
        </p:txBody>
      </p:sp>
      <p:sp>
        <p:nvSpPr>
          <p:cNvPr id="4" name="Slide Number Placeholder 3"/>
          <p:cNvSpPr>
            <a:spLocks noGrp="1"/>
          </p:cNvSpPr>
          <p:nvPr>
            <p:ph type="sldNum" sz="quarter" idx="5"/>
          </p:nvPr>
        </p:nvSpPr>
        <p:spPr/>
        <p:txBody>
          <a:bodyPr/>
          <a:lstStyle/>
          <a:p>
            <a:fld id="{BC433DB3-0243-45D5-87FD-27D2F51D2003}" type="slidenum">
              <a:rPr lang="en-IN" smtClean="0"/>
              <a:t>10</a:t>
            </a:fld>
            <a:endParaRPr lang="en-IN"/>
          </a:p>
        </p:txBody>
      </p:sp>
    </p:spTree>
    <p:extLst>
      <p:ext uri="{BB962C8B-B14F-4D97-AF65-F5344CB8AC3E}">
        <p14:creationId xmlns:p14="http://schemas.microsoft.com/office/powerpoint/2010/main" val="483130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is the Stacking Ensemble ELM, our most complex method. We train multiple Generalized ELMs with varying setups, then use their predictions on a validation set as features for a meta-learner—another ELM with 100 hidden units and a sigmoid activation. The meta-learner makes the final call. After that, we retrain the base models on the full dataset for deployment. This layered approach achieves the highest accuracy yet: 96.51%. Stacking lets us use the strengths of diverse models and refine them with a second-level learner.</a:t>
            </a:r>
          </a:p>
          <a:p>
            <a:endParaRPr lang="en-US" dirty="0"/>
          </a:p>
        </p:txBody>
      </p:sp>
      <p:sp>
        <p:nvSpPr>
          <p:cNvPr id="4" name="Slide Number Placeholder 3"/>
          <p:cNvSpPr>
            <a:spLocks noGrp="1"/>
          </p:cNvSpPr>
          <p:nvPr>
            <p:ph type="sldNum" sz="quarter" idx="5"/>
          </p:nvPr>
        </p:nvSpPr>
        <p:spPr/>
        <p:txBody>
          <a:bodyPr/>
          <a:lstStyle/>
          <a:p>
            <a:fld id="{BC433DB3-0243-45D5-87FD-27D2F51D2003}" type="slidenum">
              <a:rPr lang="en-IN" smtClean="0"/>
              <a:t>11</a:t>
            </a:fld>
            <a:endParaRPr lang="en-IN"/>
          </a:p>
        </p:txBody>
      </p:sp>
    </p:spTree>
    <p:extLst>
      <p:ext uri="{BB962C8B-B14F-4D97-AF65-F5344CB8AC3E}">
        <p14:creationId xmlns:p14="http://schemas.microsoft.com/office/powerpoint/2010/main" val="1687463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system features a Flask web server that hosts a trained phishing detection model and provides a RESTful API for real-time predictions." "At startup, it loads the </a:t>
            </a:r>
            <a:r>
              <a:rPr lang="en-US" dirty="0" err="1"/>
              <a:t>StackingEnsemble</a:t>
            </a:r>
            <a:r>
              <a:rPr lang="en-US" dirty="0"/>
              <a:t> model from the </a:t>
            </a:r>
            <a:r>
              <a:rPr lang="en-US" dirty="0" err="1"/>
              <a:t>stacking_ensemble.pkl</a:t>
            </a:r>
            <a:r>
              <a:rPr lang="en-US" dirty="0"/>
              <a:t> file. The /predict (POST) endpoint accepts a URL in JSON, runs checks to extract features from the URL, and returns whether the URL is phishing (0 or 1) with confidence probabilities if available." "This setup enables a browser extension to send URLs and receive predictions, warning users about potential phishing sites in real-time." "Technically, it’s built with Flask and Python, runs on 0.0.0.0:5050 in debug mode for development, and handles errors like model loading failures or invalid inputs correctly."</a:t>
            </a:r>
          </a:p>
          <a:p>
            <a:endParaRPr lang="en-US" dirty="0"/>
          </a:p>
        </p:txBody>
      </p:sp>
      <p:sp>
        <p:nvSpPr>
          <p:cNvPr id="4" name="Slide Number Placeholder 3"/>
          <p:cNvSpPr>
            <a:spLocks noGrp="1"/>
          </p:cNvSpPr>
          <p:nvPr>
            <p:ph type="sldNum" sz="quarter" idx="5"/>
          </p:nvPr>
        </p:nvSpPr>
        <p:spPr/>
        <p:txBody>
          <a:bodyPr/>
          <a:lstStyle/>
          <a:p>
            <a:fld id="{BC433DB3-0243-45D5-87FD-27D2F51D2003}" type="slidenum">
              <a:rPr lang="en-IN" smtClean="0"/>
              <a:t>13</a:t>
            </a:fld>
            <a:endParaRPr lang="en-IN"/>
          </a:p>
        </p:txBody>
      </p:sp>
    </p:spTree>
    <p:extLst>
      <p:ext uri="{BB962C8B-B14F-4D97-AF65-F5344CB8AC3E}">
        <p14:creationId xmlns:p14="http://schemas.microsoft.com/office/powerpoint/2010/main" val="4138053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Moving on to the frontend implementation, the primary goal is to ensure a compact and user-friendly experience, making it more convenient than a traditional webpage." "The tech stack includes HTML, CSS, and </a:t>
            </a:r>
            <a:r>
              <a:rPr lang="en-US" dirty="0" err="1"/>
              <a:t>VanillaJS</a:t>
            </a:r>
            <a:r>
              <a:rPr lang="en-US" dirty="0"/>
              <a:t>." "Key features include instantly identifying phishing sites to eliminate the need for manual searches, providing a separate webpage that displays all websites blocked by the user, and offering an option to unblock previously blocked websites."</a:t>
            </a:r>
          </a:p>
          <a:p>
            <a:endParaRPr lang="en-US" dirty="0"/>
          </a:p>
        </p:txBody>
      </p:sp>
      <p:sp>
        <p:nvSpPr>
          <p:cNvPr id="4" name="Slide Number Placeholder 3"/>
          <p:cNvSpPr>
            <a:spLocks noGrp="1"/>
          </p:cNvSpPr>
          <p:nvPr>
            <p:ph type="sldNum" sz="quarter" idx="5"/>
          </p:nvPr>
        </p:nvSpPr>
        <p:spPr/>
        <p:txBody>
          <a:bodyPr/>
          <a:lstStyle/>
          <a:p>
            <a:fld id="{BC433DB3-0243-45D5-87FD-27D2F51D2003}" type="slidenum">
              <a:rPr lang="en-IN" smtClean="0"/>
              <a:t>14</a:t>
            </a:fld>
            <a:endParaRPr lang="en-IN"/>
          </a:p>
        </p:txBody>
      </p:sp>
    </p:spTree>
    <p:extLst>
      <p:ext uri="{BB962C8B-B14F-4D97-AF65-F5344CB8AC3E}">
        <p14:creationId xmlns:p14="http://schemas.microsoft.com/office/powerpoint/2010/main" val="13501524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52529" cy="736270"/>
          </a:xfrm>
          <a:prstGeom prst="rect">
            <a:avLst/>
          </a:prstGeom>
          <a:gradFill>
            <a:gsLst>
              <a:gs pos="1000">
                <a:srgbClr val="166018"/>
              </a:gs>
              <a:gs pos="52000">
                <a:srgbClr val="00B0F0"/>
              </a:gs>
              <a:gs pos="100000">
                <a:schemeClr val="tx2">
                  <a:lumMod val="75000"/>
                </a:schemeClr>
              </a:gs>
              <a:gs pos="100000">
                <a:srgbClr val="4D0808"/>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prstClr val="white"/>
                </a:solidFill>
                <a:latin typeface="Franklin Gothic Demi" pitchFamily="34" charset="0"/>
              </a:rPr>
              <a:t>INDIAN INSTITUTE OF TECHNOLOGY ROORKEE</a:t>
            </a:r>
          </a:p>
        </p:txBody>
      </p:sp>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77895" y="-1281"/>
            <a:ext cx="755828" cy="732103"/>
          </a:xfrm>
          <a:prstGeom prst="rect">
            <a:avLst/>
          </a:prstGeom>
        </p:spPr>
      </p:pic>
      <p:pic>
        <p:nvPicPr>
          <p:cNvPr id="1027"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0" y="5006150"/>
            <a:ext cx="9133727" cy="185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81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8164285" y="-1480"/>
            <a:ext cx="979715" cy="961360"/>
          </a:xfrm>
          <a:prstGeom prst="rect">
            <a:avLst/>
          </a:prstGeom>
        </p:spPr>
      </p:pic>
      <p:cxnSp>
        <p:nvCxnSpPr>
          <p:cNvPr id="8" name="Straight Connector 7"/>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p:cNvPicPr>
          <p:nvPr userDrawn="1"/>
        </p:nvPicPr>
        <p:blipFill>
          <a:blip r:embed="rId4">
            <a:lum bright="3000"/>
          </a:blip>
          <a:stretch>
            <a:fillRect/>
          </a:stretch>
        </p:blipFill>
        <p:spPr>
          <a:xfrm>
            <a:off x="1873072" y="2118212"/>
            <a:ext cx="5321656" cy="3510576"/>
          </a:xfrm>
          <a:prstGeom prst="rect">
            <a:avLst/>
          </a:prstGeom>
        </p:spPr>
      </p:pic>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12" name="Content Placeholder 3"/>
          <p:cNvSpPr>
            <a:spLocks noGrp="1"/>
          </p:cNvSpPr>
          <p:nvPr>
            <p:ph sz="half" idx="2"/>
          </p:nvPr>
        </p:nvSpPr>
        <p:spPr>
          <a:xfrm>
            <a:off x="180653" y="1173984"/>
            <a:ext cx="8768137" cy="5223272"/>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218656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Slide">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lum bright="3000"/>
          </a:blip>
          <a:stretch>
            <a:fillRect/>
          </a:stretch>
        </p:blipFill>
        <p:spPr>
          <a:xfrm>
            <a:off x="1873072" y="2118212"/>
            <a:ext cx="5321656" cy="3510576"/>
          </a:xfrm>
          <a:prstGeom prst="rect">
            <a:avLst/>
          </a:prstGeom>
        </p:spPr>
      </p:pic>
      <p:sp>
        <p:nvSpPr>
          <p:cNvPr id="2" name="Title 1"/>
          <p:cNvSpPr>
            <a:spLocks noGrp="1"/>
          </p:cNvSpPr>
          <p:nvPr>
            <p:ph type="title"/>
          </p:nvPr>
        </p:nvSpPr>
        <p:spPr>
          <a:xfrm>
            <a:off x="180654" y="202990"/>
            <a:ext cx="7042080" cy="554587"/>
          </a:xfrm>
        </p:spPr>
        <p:txBody>
          <a:bodyPr/>
          <a:lstStyle>
            <a:lvl1pPr algn="l">
              <a:defRPr sz="3200" b="1"/>
            </a:lvl1pPr>
          </a:lstStyle>
          <a:p>
            <a:r>
              <a:rPr lang="en-US" dirty="0"/>
              <a:t>Click to edit Master title style</a:t>
            </a:r>
            <a:endParaRPr lang="en-IN" dirty="0"/>
          </a:p>
        </p:txBody>
      </p:sp>
      <p:sp>
        <p:nvSpPr>
          <p:cNvPr id="3" name="Text Placeholder 2"/>
          <p:cNvSpPr>
            <a:spLocks noGrp="1"/>
          </p:cNvSpPr>
          <p:nvPr>
            <p:ph type="body" idx="1"/>
          </p:nvPr>
        </p:nvSpPr>
        <p:spPr>
          <a:xfrm>
            <a:off x="180654" y="1132413"/>
            <a:ext cx="4288604" cy="48063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80654" y="1613043"/>
            <a:ext cx="4288604"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4645025" y="1125166"/>
            <a:ext cx="4242121" cy="48787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1613043"/>
            <a:ext cx="4242121" cy="478421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pic>
        <p:nvPicPr>
          <p:cNvPr id="10" name="Picture 9"/>
          <p:cNvPicPr>
            <a:picLocks noChangeAspect="1"/>
          </p:cNvPicPr>
          <p:nvPr userDrawn="1"/>
        </p:nvPicPr>
        <p:blipFill>
          <a:blip r:embed="rId3"/>
          <a:stretch>
            <a:fillRect/>
          </a:stretch>
        </p:blipFill>
        <p:spPr>
          <a:xfrm>
            <a:off x="8164285" y="-1480"/>
            <a:ext cx="979715" cy="961360"/>
          </a:xfrm>
          <a:prstGeom prst="rect">
            <a:avLst/>
          </a:prstGeom>
        </p:spPr>
      </p:pic>
      <p:cxnSp>
        <p:nvCxnSpPr>
          <p:cNvPr id="11" name="Straight Connector 10"/>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2618922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lum bright="3000"/>
          </a:blip>
          <a:stretch>
            <a:fillRect/>
          </a:stretch>
        </p:blipFill>
        <p:spPr>
          <a:xfrm>
            <a:off x="1873072" y="2118212"/>
            <a:ext cx="5321656" cy="3510576"/>
          </a:xfrm>
          <a:prstGeom prst="rect">
            <a:avLst/>
          </a:prstGeom>
        </p:spPr>
      </p:pic>
      <p:pic>
        <p:nvPicPr>
          <p:cNvPr id="6" name="Picture 5"/>
          <p:cNvPicPr>
            <a:picLocks noChangeAspect="1"/>
          </p:cNvPicPr>
          <p:nvPr userDrawn="1"/>
        </p:nvPicPr>
        <p:blipFill>
          <a:blip r:embed="rId3"/>
          <a:stretch>
            <a:fillRect/>
          </a:stretch>
        </p:blipFill>
        <p:spPr>
          <a:xfrm>
            <a:off x="8164285" y="-1480"/>
            <a:ext cx="979715" cy="961360"/>
          </a:xfrm>
          <a:prstGeom prst="rect">
            <a:avLst/>
          </a:prstGeom>
        </p:spPr>
      </p:pic>
      <p:cxnSp>
        <p:nvCxnSpPr>
          <p:cNvPr id="7" name="Straight Connector 6"/>
          <p:cNvCxnSpPr/>
          <p:nvPr userDrawn="1"/>
        </p:nvCxnSpPr>
        <p:spPr>
          <a:xfrm>
            <a:off x="0" y="990600"/>
            <a:ext cx="9144000"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userDrawn="1"/>
        </p:nvCxnSpPr>
        <p:spPr>
          <a:xfrm>
            <a:off x="0" y="6756400"/>
            <a:ext cx="9144000" cy="0"/>
          </a:xfrm>
          <a:prstGeom prst="line">
            <a:avLst/>
          </a:prstGeom>
          <a:ln w="2222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464197" y="6447291"/>
            <a:ext cx="1666875" cy="19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Tree>
    <p:extLst>
      <p:ext uri="{BB962C8B-B14F-4D97-AF65-F5344CB8AC3E}">
        <p14:creationId xmlns:p14="http://schemas.microsoft.com/office/powerpoint/2010/main" val="7775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17" name="Slide Number Placeholder 5"/>
          <p:cNvSpPr txBox="1">
            <a:spLocks/>
          </p:cNvSpPr>
          <p:nvPr userDrawn="1"/>
        </p:nvSpPr>
        <p:spPr>
          <a:xfrm>
            <a:off x="8382001" y="6607628"/>
            <a:ext cx="762000" cy="198808"/>
          </a:xfrm>
          <a:prstGeom prst="rect">
            <a:avLst/>
          </a:prstGeom>
        </p:spPr>
        <p:txBody>
          <a:bodyPr/>
          <a:lstStyle>
            <a:defPPr>
              <a:defRPr lang="en-US"/>
            </a:defPPr>
            <a:lvl1pPr algn="l" rtl="0" eaLnBrk="0" fontAlgn="base" hangingPunct="0">
              <a:spcBef>
                <a:spcPct val="0"/>
              </a:spcBef>
              <a:spcAft>
                <a:spcPct val="0"/>
              </a:spcAft>
              <a:defRPr sz="1400" b="1" kern="1200">
                <a:solidFill>
                  <a:schemeClr val="bg1"/>
                </a:solidFill>
                <a:latin typeface="Calibri"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a:lstStyle>
          <a:p>
            <a:pPr algn="r">
              <a:defRPr/>
            </a:pPr>
            <a:fld id="{0FF7DBA9-935E-47CE-962B-4680C9109015}" type="slidenum">
              <a:rPr lang="en-US" altLang="en-US" smtClean="0"/>
              <a:pPr algn="r">
                <a:defRPr/>
              </a:pPr>
              <a:t>‹#›</a:t>
            </a:fld>
            <a:endParaRPr lang="en-US" altLang="en-US" dirty="0"/>
          </a:p>
        </p:txBody>
      </p:sp>
      <p:sp>
        <p:nvSpPr>
          <p:cNvPr id="11" name="Title 1"/>
          <p:cNvSpPr>
            <a:spLocks noGrp="1"/>
          </p:cNvSpPr>
          <p:nvPr>
            <p:ph type="title" hasCustomPrompt="1"/>
          </p:nvPr>
        </p:nvSpPr>
        <p:spPr>
          <a:xfrm>
            <a:off x="3363913" y="2971801"/>
            <a:ext cx="2452687" cy="711200"/>
          </a:xfrm>
        </p:spPr>
        <p:txBody>
          <a:bodyPr anchor="t"/>
          <a:lstStyle>
            <a:lvl1pPr algn="ctr">
              <a:defRPr sz="3600" b="1" cap="none"/>
            </a:lvl1pPr>
          </a:lstStyle>
          <a:p>
            <a:r>
              <a:rPr lang="en-US" dirty="0"/>
              <a:t>Thanks…</a:t>
            </a:r>
            <a:endParaRPr lang="en-IN" dirty="0"/>
          </a:p>
        </p:txBody>
      </p:sp>
      <p:cxnSp>
        <p:nvCxnSpPr>
          <p:cNvPr id="12" name="Straight Connector 11"/>
          <p:cNvCxnSpPr/>
          <p:nvPr userDrawn="1"/>
        </p:nvCxnSpPr>
        <p:spPr>
          <a:xfrm>
            <a:off x="3595524" y="3619535"/>
            <a:ext cx="2009553" cy="0"/>
          </a:xfrm>
          <a:prstGeom prst="line">
            <a:avLst/>
          </a:prstGeom>
          <a:ln w="508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90766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0" hangingPunct="0">
              <a:defRPr sz="1200">
                <a:solidFill>
                  <a:schemeClr val="tx1">
                    <a:tint val="75000"/>
                  </a:schemeClr>
                </a:solidFill>
                <a:cs typeface="+mn-cs"/>
              </a:defRPr>
            </a:lvl1pPr>
          </a:lstStyle>
          <a:p>
            <a:pPr>
              <a:defRPr/>
            </a:pPr>
            <a:fld id="{247F8E96-40AA-459E-91AA-55A5F97CAAA0}" type="datetime1">
              <a:rPr lang="en-US" smtClean="0">
                <a:solidFill>
                  <a:prstClr val="black">
                    <a:tint val="75000"/>
                  </a:prstClr>
                </a:solidFill>
              </a:rPr>
              <a:t>4/24/25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0" hangingPunct="0">
              <a:defRPr sz="1200">
                <a:solidFill>
                  <a:schemeClr val="tx1">
                    <a:tint val="75000"/>
                  </a:schemeClr>
                </a:solidFill>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0" hangingPunct="0">
              <a:defRPr sz="1200">
                <a:solidFill>
                  <a:schemeClr val="tx1">
                    <a:tint val="75000"/>
                  </a:schemeClr>
                </a:solidFill>
                <a:cs typeface="+mn-cs"/>
              </a:defRPr>
            </a:lvl1pPr>
          </a:lstStyle>
          <a:p>
            <a:pPr>
              <a:defRPr/>
            </a:pPr>
            <a:fld id="{D4CB9294-F9FF-4346-BE48-1C04129C722B}" type="slidenum">
              <a:rPr lang="en-US" altLang="en-US">
                <a:solidFill>
                  <a:prstClr val="black">
                    <a:tint val="75000"/>
                  </a:prstClr>
                </a:solidFill>
              </a:rPr>
              <a:pPr>
                <a:defRPr/>
              </a:pPr>
              <a:t>‹#›</a:t>
            </a:fld>
            <a:endParaRPr lang="en-US" altLang="en-US">
              <a:solidFill>
                <a:prstClr val="black">
                  <a:tint val="75000"/>
                </a:prstClr>
              </a:solidFill>
            </a:endParaRPr>
          </a:p>
        </p:txBody>
      </p:sp>
    </p:spTree>
    <p:extLst>
      <p:ext uri="{BB962C8B-B14F-4D97-AF65-F5344CB8AC3E}">
        <p14:creationId xmlns:p14="http://schemas.microsoft.com/office/powerpoint/2010/main" val="198616290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701" r:id="rId3"/>
    <p:sldLayoutId id="2147483703" r:id="rId4"/>
    <p:sldLayoutId id="2147483708" r:id="rId5"/>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ritwikdurga/Phisherman"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link.springer.com/article/10.1007/s00521-013-1490-z" TargetMode="External"/><Relationship Id="rId3" Type="http://schemas.openxmlformats.org/officeDocument/2006/relationships/hyperlink" Target="https://archive.ics.uci.edu/dataset/327/phishing+websites" TargetMode="External"/><Relationship Id="rId7" Type="http://schemas.openxmlformats.org/officeDocument/2006/relationships/hyperlink" Target="https://www.sciencedirect.com/science/article/pii/S0957417416000385" TargetMode="External"/><Relationship Id="rId2" Type="http://schemas.openxmlformats.org/officeDocument/2006/relationships/hyperlink" Target="https://ieeexplore.ieee.org/document/8355342"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925231206000385" TargetMode="External"/><Relationship Id="rId5" Type="http://schemas.openxmlformats.org/officeDocument/2006/relationships/hyperlink" Target="https://www.sciencedirect.com/science/article/pii/S1568494616303970" TargetMode="External"/><Relationship Id="rId4" Type="http://schemas.openxmlformats.org/officeDocument/2006/relationships/hyperlink" Target="https://www.kaggle.com/code/andreicosma/extreme-learning-machine-neural-network"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idx="4294967295"/>
          </p:nvPr>
        </p:nvSpPr>
        <p:spPr>
          <a:xfrm>
            <a:off x="1069520" y="1111751"/>
            <a:ext cx="7247166" cy="499336"/>
          </a:xfrm>
        </p:spPr>
        <p:txBody>
          <a:bodyPr/>
          <a:lstStyle>
            <a:lvl1pPr algn="ctr">
              <a:defRPr sz="2800" b="1">
                <a:latin typeface="+mn-lt"/>
              </a:defRPr>
            </a:lvl1pPr>
          </a:lstStyle>
          <a:p>
            <a:r>
              <a:rPr lang="en-IN" sz="3600" dirty="0">
                <a:latin typeface="+mj-lt"/>
                <a:ea typeface="Cambria Math" panose="02040503050406030204" pitchFamily="18" charset="0"/>
                <a:cs typeface="Corsiva Hebrew" pitchFamily="2" charset="-79"/>
              </a:rPr>
              <a:t>Phisherman</a:t>
            </a:r>
          </a:p>
        </p:txBody>
      </p:sp>
      <p:sp>
        <p:nvSpPr>
          <p:cNvPr id="15" name="Text Placeholder 2"/>
          <p:cNvSpPr>
            <a:spLocks noGrp="1"/>
          </p:cNvSpPr>
          <p:nvPr>
            <p:ph type="body" idx="4294967295"/>
          </p:nvPr>
        </p:nvSpPr>
        <p:spPr>
          <a:xfrm>
            <a:off x="1069520" y="1611087"/>
            <a:ext cx="7247166" cy="423370"/>
          </a:xfrm>
        </p:spPr>
        <p:txBody>
          <a:bodyPr anchor="b"/>
          <a:lstStyle>
            <a:lvl1pPr marL="0" indent="0" algn="ctr">
              <a:buNone/>
              <a:defRPr sz="2000" b="1" i="1">
                <a:solidFill>
                  <a:srgbClr val="000099"/>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Phishing website detection using Extreme Machine Learning</a:t>
            </a:r>
          </a:p>
        </p:txBody>
      </p:sp>
      <p:graphicFrame>
        <p:nvGraphicFramePr>
          <p:cNvPr id="2" name="Table 1">
            <a:extLst>
              <a:ext uri="{FF2B5EF4-FFF2-40B4-BE49-F238E27FC236}">
                <a16:creationId xmlns:a16="http://schemas.microsoft.com/office/drawing/2014/main" id="{38AE852C-EBB6-07CA-EF1F-D0B81547FFC9}"/>
              </a:ext>
            </a:extLst>
          </p:cNvPr>
          <p:cNvGraphicFramePr>
            <a:graphicFrameLocks noGrp="1"/>
          </p:cNvGraphicFramePr>
          <p:nvPr>
            <p:extLst>
              <p:ext uri="{D42A27DB-BD31-4B8C-83A1-F6EECF244321}">
                <p14:modId xmlns:p14="http://schemas.microsoft.com/office/powerpoint/2010/main" val="437346234"/>
              </p:ext>
            </p:extLst>
          </p:nvPr>
        </p:nvGraphicFramePr>
        <p:xfrm>
          <a:off x="1500990" y="2687320"/>
          <a:ext cx="6384226" cy="1483360"/>
        </p:xfrm>
        <a:graphic>
          <a:graphicData uri="http://schemas.openxmlformats.org/drawingml/2006/table">
            <a:tbl>
              <a:tblPr firstRow="1" bandRow="1">
                <a:tableStyleId>{5C22544A-7EE6-4342-B048-85BDC9FD1C3A}</a:tableStyleId>
              </a:tblPr>
              <a:tblGrid>
                <a:gridCol w="3192113">
                  <a:extLst>
                    <a:ext uri="{9D8B030D-6E8A-4147-A177-3AD203B41FA5}">
                      <a16:colId xmlns:a16="http://schemas.microsoft.com/office/drawing/2014/main" val="4189207673"/>
                    </a:ext>
                  </a:extLst>
                </a:gridCol>
                <a:gridCol w="3192113">
                  <a:extLst>
                    <a:ext uri="{9D8B030D-6E8A-4147-A177-3AD203B41FA5}">
                      <a16:colId xmlns:a16="http://schemas.microsoft.com/office/drawing/2014/main" val="3761161106"/>
                    </a:ext>
                  </a:extLst>
                </a:gridCol>
              </a:tblGrid>
              <a:tr h="370840">
                <a:tc>
                  <a:txBody>
                    <a:bodyPr/>
                    <a:lstStyle/>
                    <a:p>
                      <a:pPr algn="ctr"/>
                      <a:r>
                        <a:rPr lang="en-US" dirty="0"/>
                        <a:t>Name</a:t>
                      </a:r>
                    </a:p>
                  </a:txBody>
                  <a:tcPr/>
                </a:tc>
                <a:tc>
                  <a:txBody>
                    <a:bodyPr/>
                    <a:lstStyle/>
                    <a:p>
                      <a:pPr algn="ctr"/>
                      <a:r>
                        <a:rPr lang="en-US" dirty="0"/>
                        <a:t>Enrolment Number</a:t>
                      </a:r>
                    </a:p>
                  </a:txBody>
                  <a:tcPr/>
                </a:tc>
                <a:extLst>
                  <a:ext uri="{0D108BD9-81ED-4DB2-BD59-A6C34878D82A}">
                    <a16:rowId xmlns:a16="http://schemas.microsoft.com/office/drawing/2014/main" val="1445531770"/>
                  </a:ext>
                </a:extLst>
              </a:tr>
              <a:tr h="370840">
                <a:tc>
                  <a:txBody>
                    <a:bodyPr/>
                    <a:lstStyle/>
                    <a:p>
                      <a:pPr algn="ctr"/>
                      <a:r>
                        <a:rPr lang="en-US" dirty="0"/>
                        <a:t>O. Sudeep Reddy </a:t>
                      </a:r>
                    </a:p>
                  </a:txBody>
                  <a:tcPr/>
                </a:tc>
                <a:tc>
                  <a:txBody>
                    <a:bodyPr/>
                    <a:lstStyle/>
                    <a:p>
                      <a:pPr algn="ctr"/>
                      <a:r>
                        <a:rPr lang="en-US" dirty="0"/>
                        <a:t>22114063</a:t>
                      </a:r>
                    </a:p>
                  </a:txBody>
                  <a:tcPr/>
                </a:tc>
                <a:extLst>
                  <a:ext uri="{0D108BD9-81ED-4DB2-BD59-A6C34878D82A}">
                    <a16:rowId xmlns:a16="http://schemas.microsoft.com/office/drawing/2014/main" val="2896090803"/>
                  </a:ext>
                </a:extLst>
              </a:tr>
              <a:tr h="370840">
                <a:tc>
                  <a:txBody>
                    <a:bodyPr/>
                    <a:lstStyle/>
                    <a:p>
                      <a:pPr algn="ctr"/>
                      <a:r>
                        <a:rPr lang="en-US" dirty="0">
                          <a:ea typeface="Calibri"/>
                          <a:cs typeface="Calibri"/>
                        </a:rPr>
                        <a:t>P. Ritwik Durga </a:t>
                      </a:r>
                      <a:endParaRPr lang="en-US" dirty="0"/>
                    </a:p>
                  </a:txBody>
                  <a:tcPr/>
                </a:tc>
                <a:tc>
                  <a:txBody>
                    <a:bodyPr/>
                    <a:lstStyle/>
                    <a:p>
                      <a:pPr algn="ctr"/>
                      <a:r>
                        <a:rPr lang="en-US" dirty="0">
                          <a:ea typeface="Calibri"/>
                          <a:cs typeface="Calibri"/>
                        </a:rPr>
                        <a:t>22114067</a:t>
                      </a:r>
                      <a:endParaRPr lang="en-US" dirty="0"/>
                    </a:p>
                  </a:txBody>
                  <a:tcPr/>
                </a:tc>
                <a:extLst>
                  <a:ext uri="{0D108BD9-81ED-4DB2-BD59-A6C34878D82A}">
                    <a16:rowId xmlns:a16="http://schemas.microsoft.com/office/drawing/2014/main" val="231703047"/>
                  </a:ext>
                </a:extLst>
              </a:tr>
              <a:tr h="370840">
                <a:tc>
                  <a:txBody>
                    <a:bodyPr/>
                    <a:lstStyle/>
                    <a:p>
                      <a:pPr algn="ctr"/>
                      <a:r>
                        <a:rPr lang="en-US" dirty="0"/>
                        <a:t>S. Nandan Sri Siva Ramakrishna </a:t>
                      </a:r>
                    </a:p>
                  </a:txBody>
                  <a:tcPr/>
                </a:tc>
                <a:tc>
                  <a:txBody>
                    <a:bodyPr/>
                    <a:lstStyle/>
                    <a:p>
                      <a:pPr algn="ctr"/>
                      <a:r>
                        <a:rPr lang="en-US" dirty="0"/>
                        <a:t>22114089</a:t>
                      </a:r>
                    </a:p>
                  </a:txBody>
                  <a:tcPr/>
                </a:tc>
                <a:extLst>
                  <a:ext uri="{0D108BD9-81ED-4DB2-BD59-A6C34878D82A}">
                    <a16:rowId xmlns:a16="http://schemas.microsoft.com/office/drawing/2014/main" val="617599236"/>
                  </a:ext>
                </a:extLst>
              </a:tr>
            </a:tbl>
          </a:graphicData>
        </a:graphic>
      </p:graphicFrame>
    </p:spTree>
    <p:extLst>
      <p:ext uri="{BB962C8B-B14F-4D97-AF65-F5344CB8AC3E}">
        <p14:creationId xmlns:p14="http://schemas.microsoft.com/office/powerpoint/2010/main" val="202677207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51128-74D1-D464-4F65-3A548AED5EDD}"/>
              </a:ext>
            </a:extLst>
          </p:cNvPr>
          <p:cNvSpPr>
            <a:spLocks noGrp="1"/>
          </p:cNvSpPr>
          <p:nvPr>
            <p:ph type="title"/>
          </p:nvPr>
        </p:nvSpPr>
        <p:spPr/>
        <p:txBody>
          <a:bodyPr/>
          <a:lstStyle/>
          <a:p>
            <a:r>
              <a:rPr lang="en-US" sz="3200" b="1" dirty="0"/>
              <a:t>Ensemble ELM with Weighted Averaging</a:t>
            </a:r>
            <a:endParaRPr lang="en-US" dirty="0"/>
          </a:p>
        </p:txBody>
      </p:sp>
      <p:sp>
        <p:nvSpPr>
          <p:cNvPr id="3" name="Content Placeholder 2">
            <a:extLst>
              <a:ext uri="{FF2B5EF4-FFF2-40B4-BE49-F238E27FC236}">
                <a16:creationId xmlns:a16="http://schemas.microsoft.com/office/drawing/2014/main" id="{CB3176A1-FD8D-DF94-0FD4-531F6D749128}"/>
              </a:ext>
            </a:extLst>
          </p:cNvPr>
          <p:cNvSpPr>
            <a:spLocks noGrp="1"/>
          </p:cNvSpPr>
          <p:nvPr>
            <p:ph sz="half" idx="2"/>
          </p:nvPr>
        </p:nvSpPr>
        <p:spPr>
          <a:xfrm>
            <a:off x="187931" y="1399385"/>
            <a:ext cx="8768137" cy="4652995"/>
          </a:xfrm>
        </p:spPr>
        <p:txBody>
          <a:bodyPr/>
          <a:lstStyle/>
          <a:p>
            <a:r>
              <a:rPr lang="en-US" sz="2000" dirty="0"/>
              <a:t>An ensemble of ELM models where predictions are combined using weighted averaging. Weights are determined by each model’s performance on a validation set, with diverse configurations </a:t>
            </a:r>
            <a:r>
              <a:rPr lang="en-US" sz="2000" b="1" dirty="0"/>
              <a:t>(hidden units: 800, 1000, 1200, 1500, 2000; activations: </a:t>
            </a:r>
            <a:r>
              <a:rPr lang="en-US" sz="2000" b="1" dirty="0" err="1"/>
              <a:t>ReLU</a:t>
            </a:r>
            <a:r>
              <a:rPr lang="en-US" sz="2000" b="1" dirty="0"/>
              <a:t>, leaky </a:t>
            </a:r>
            <a:r>
              <a:rPr lang="en-US" sz="2000" b="1" dirty="0" err="1"/>
              <a:t>ReLU</a:t>
            </a:r>
            <a:r>
              <a:rPr lang="en-US" sz="2000" b="1" dirty="0"/>
              <a:t>, ELU, Swish). </a:t>
            </a:r>
          </a:p>
          <a:p>
            <a:r>
              <a:rPr lang="en-US" sz="2000" b="1" dirty="0"/>
              <a:t>How It Works:</a:t>
            </a:r>
            <a:r>
              <a:rPr lang="en-US" sz="2000" dirty="0"/>
              <a:t> </a:t>
            </a:r>
          </a:p>
          <a:p>
            <a:pPr lvl="1">
              <a:buFont typeface="Courier New" panose="02070309020205020404" pitchFamily="49" charset="0"/>
              <a:buChar char="o"/>
            </a:pPr>
            <a:r>
              <a:rPr lang="en-US" dirty="0"/>
              <a:t>Split training data into training and validation sets.</a:t>
            </a:r>
          </a:p>
          <a:p>
            <a:pPr lvl="1">
              <a:buFont typeface="Courier New" panose="02070309020205020404" pitchFamily="49" charset="0"/>
              <a:buChar char="o"/>
            </a:pPr>
            <a:r>
              <a:rPr lang="en-US" dirty="0"/>
              <a:t>Train each model on the training set and evaluate accuracy on the validation set.</a:t>
            </a:r>
          </a:p>
          <a:p>
            <a:pPr lvl="1">
              <a:buFont typeface="Courier New" panose="02070309020205020404" pitchFamily="49" charset="0"/>
              <a:buChar char="o"/>
            </a:pPr>
            <a:r>
              <a:rPr lang="en-US" dirty="0"/>
              <a:t>Assign weights proportional to validation accuracy and normalize them.</a:t>
            </a:r>
          </a:p>
          <a:p>
            <a:pPr lvl="1">
              <a:buFont typeface="Courier New" panose="02070309020205020404" pitchFamily="49" charset="0"/>
              <a:buChar char="o"/>
            </a:pPr>
            <a:r>
              <a:rPr lang="en-US" dirty="0"/>
              <a:t>Retrain models on the full dataset, then combine predictions using these weights.</a:t>
            </a:r>
          </a:p>
          <a:p>
            <a:r>
              <a:rPr lang="en-US" sz="2000" b="1" dirty="0"/>
              <a:t>Result:</a:t>
            </a:r>
            <a:r>
              <a:rPr lang="en-US" sz="2000" dirty="0"/>
              <a:t> Accuracy of 96.36%. </a:t>
            </a:r>
          </a:p>
          <a:p>
            <a:endParaRPr lang="en-US" sz="2000" dirty="0"/>
          </a:p>
        </p:txBody>
      </p:sp>
    </p:spTree>
    <p:extLst>
      <p:ext uri="{BB962C8B-B14F-4D97-AF65-F5344CB8AC3E}">
        <p14:creationId xmlns:p14="http://schemas.microsoft.com/office/powerpoint/2010/main" val="2284072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0F85C-AA48-F3FF-251B-2595E3927DC9}"/>
              </a:ext>
            </a:extLst>
          </p:cNvPr>
          <p:cNvSpPr>
            <a:spLocks noGrp="1"/>
          </p:cNvSpPr>
          <p:nvPr>
            <p:ph type="title"/>
          </p:nvPr>
        </p:nvSpPr>
        <p:spPr/>
        <p:txBody>
          <a:bodyPr/>
          <a:lstStyle/>
          <a:p>
            <a:r>
              <a:rPr lang="en-US" sz="3200" b="1" dirty="0"/>
              <a:t>Stacking Ensemble ELM</a:t>
            </a:r>
            <a:endParaRPr lang="en-US" dirty="0"/>
          </a:p>
        </p:txBody>
      </p:sp>
      <p:sp>
        <p:nvSpPr>
          <p:cNvPr id="3" name="Content Placeholder 2">
            <a:extLst>
              <a:ext uri="{FF2B5EF4-FFF2-40B4-BE49-F238E27FC236}">
                <a16:creationId xmlns:a16="http://schemas.microsoft.com/office/drawing/2014/main" id="{C728D030-6B4E-ACFE-AD5A-6A374D86F44A}"/>
              </a:ext>
            </a:extLst>
          </p:cNvPr>
          <p:cNvSpPr>
            <a:spLocks noGrp="1"/>
          </p:cNvSpPr>
          <p:nvPr>
            <p:ph sz="half" idx="2"/>
          </p:nvPr>
        </p:nvSpPr>
        <p:spPr>
          <a:xfrm>
            <a:off x="180654" y="1512201"/>
            <a:ext cx="8768137" cy="3833598"/>
          </a:xfrm>
        </p:spPr>
        <p:txBody>
          <a:bodyPr/>
          <a:lstStyle/>
          <a:p>
            <a:r>
              <a:rPr lang="en-US" sz="2000" dirty="0"/>
              <a:t>An ensemble method that combines predictions from multiple base Enhanced ELM models using a meta-learner (another Enhanced ELM). The base models vary in hidden units and activation functions.</a:t>
            </a:r>
          </a:p>
          <a:p>
            <a:r>
              <a:rPr lang="en-US" sz="2000" b="1" dirty="0"/>
              <a:t>How It Works:</a:t>
            </a:r>
            <a:r>
              <a:rPr lang="en-US" sz="2000" dirty="0"/>
              <a:t> </a:t>
            </a:r>
          </a:p>
          <a:p>
            <a:pPr lvl="1">
              <a:buFont typeface="Courier New" panose="02070309020205020404" pitchFamily="49" charset="0"/>
              <a:buChar char="o"/>
            </a:pPr>
            <a:r>
              <a:rPr lang="en-US" dirty="0"/>
              <a:t>Base models are trained on a subset of the training data.</a:t>
            </a:r>
          </a:p>
          <a:p>
            <a:pPr lvl="1">
              <a:buFont typeface="Courier New" panose="02070309020205020404" pitchFamily="49" charset="0"/>
              <a:buChar char="o"/>
            </a:pPr>
            <a:r>
              <a:rPr lang="en-US" dirty="0"/>
              <a:t>Their predictions on a validation set become features for the meta-learner.</a:t>
            </a:r>
          </a:p>
          <a:p>
            <a:pPr lvl="1">
              <a:buFont typeface="Courier New" panose="02070309020205020404" pitchFamily="49" charset="0"/>
              <a:buChar char="o"/>
            </a:pPr>
            <a:r>
              <a:rPr lang="en-US" dirty="0"/>
              <a:t>The meta-learner (100 hidden units, sigmoid activation) makes the final prediction.</a:t>
            </a:r>
          </a:p>
          <a:p>
            <a:pPr lvl="1">
              <a:buFont typeface="Courier New" panose="02070309020205020404" pitchFamily="49" charset="0"/>
              <a:buChar char="o"/>
            </a:pPr>
            <a:r>
              <a:rPr lang="en-US" dirty="0"/>
              <a:t>Base models are then retrained on the full dataset for deployment.</a:t>
            </a:r>
          </a:p>
          <a:p>
            <a:pPr>
              <a:buFont typeface="Arial" panose="020B0604020202020204" pitchFamily="34" charset="0"/>
              <a:buChar char="•"/>
            </a:pPr>
            <a:r>
              <a:rPr lang="en-US" sz="2000" b="1" dirty="0"/>
              <a:t>Result:</a:t>
            </a:r>
            <a:r>
              <a:rPr lang="en-US" sz="2000" dirty="0"/>
              <a:t> Accuracy of 96.51%.</a:t>
            </a:r>
          </a:p>
        </p:txBody>
      </p:sp>
    </p:spTree>
    <p:extLst>
      <p:ext uri="{BB962C8B-B14F-4D97-AF65-F5344CB8AC3E}">
        <p14:creationId xmlns:p14="http://schemas.microsoft.com/office/powerpoint/2010/main" val="1132179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F3F97-C3F3-B7CC-05A3-45541B8D712C}"/>
              </a:ext>
            </a:extLst>
          </p:cNvPr>
          <p:cNvSpPr>
            <a:spLocks noGrp="1"/>
          </p:cNvSpPr>
          <p:nvPr>
            <p:ph type="title"/>
          </p:nvPr>
        </p:nvSpPr>
        <p:spPr/>
        <p:txBody>
          <a:bodyPr/>
          <a:lstStyle/>
          <a:p>
            <a:r>
              <a:rPr lang="en-US" dirty="0"/>
              <a:t>Results </a:t>
            </a:r>
          </a:p>
        </p:txBody>
      </p:sp>
      <p:pic>
        <p:nvPicPr>
          <p:cNvPr id="9" name="Picture 8" descr="A screenshot of a computer screen&#10;&#10;AI-generated content may be incorrect.">
            <a:extLst>
              <a:ext uri="{FF2B5EF4-FFF2-40B4-BE49-F238E27FC236}">
                <a16:creationId xmlns:a16="http://schemas.microsoft.com/office/drawing/2014/main" id="{D22B0FDA-D8B8-5584-BD16-C64A3919A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46" y="971962"/>
            <a:ext cx="4572000" cy="2974751"/>
          </a:xfrm>
          <a:prstGeom prst="rect">
            <a:avLst/>
          </a:prstGeom>
        </p:spPr>
      </p:pic>
      <p:pic>
        <p:nvPicPr>
          <p:cNvPr id="12" name="Content Placeholder 4" descr="A screenshot of a computer screen&#10;&#10;AI-generated content may be incorrect.">
            <a:extLst>
              <a:ext uri="{FF2B5EF4-FFF2-40B4-BE49-F238E27FC236}">
                <a16:creationId xmlns:a16="http://schemas.microsoft.com/office/drawing/2014/main" id="{F3E68C1F-5756-8DCB-186C-98FA9BF9CB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4472254" y="971962"/>
            <a:ext cx="4869237" cy="2863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A screenshot of a computer&#10;&#10;AI-generated content may be incorrect.">
            <a:extLst>
              <a:ext uri="{FF2B5EF4-FFF2-40B4-BE49-F238E27FC236}">
                <a16:creationId xmlns:a16="http://schemas.microsoft.com/office/drawing/2014/main" id="{C6F421BC-E17A-5A16-092B-AC259BB1DE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06141" y="3795031"/>
            <a:ext cx="4893854" cy="2974751"/>
          </a:xfrm>
          <a:prstGeom prst="rect">
            <a:avLst/>
          </a:prstGeom>
        </p:spPr>
      </p:pic>
    </p:spTree>
    <p:extLst>
      <p:ext uri="{BB962C8B-B14F-4D97-AF65-F5344CB8AC3E}">
        <p14:creationId xmlns:p14="http://schemas.microsoft.com/office/powerpoint/2010/main" val="340528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12990-F4C4-4904-22F7-2B7FB009B5B3}"/>
              </a:ext>
            </a:extLst>
          </p:cNvPr>
          <p:cNvSpPr>
            <a:spLocks noGrp="1"/>
          </p:cNvSpPr>
          <p:nvPr>
            <p:ph type="title"/>
          </p:nvPr>
        </p:nvSpPr>
        <p:spPr/>
        <p:txBody>
          <a:bodyPr/>
          <a:lstStyle/>
          <a:p>
            <a:r>
              <a:rPr lang="en-US" b="1" dirty="0"/>
              <a:t>Flask for Real-Time Phishing Detection</a:t>
            </a:r>
            <a:endParaRPr lang="en-US" dirty="0"/>
          </a:p>
        </p:txBody>
      </p:sp>
      <p:sp>
        <p:nvSpPr>
          <p:cNvPr id="3" name="Content Placeholder 2">
            <a:extLst>
              <a:ext uri="{FF2B5EF4-FFF2-40B4-BE49-F238E27FC236}">
                <a16:creationId xmlns:a16="http://schemas.microsoft.com/office/drawing/2014/main" id="{198FAC28-0E62-E5AA-D594-09A0AB60904E}"/>
              </a:ext>
            </a:extLst>
          </p:cNvPr>
          <p:cNvSpPr>
            <a:spLocks noGrp="1"/>
          </p:cNvSpPr>
          <p:nvPr>
            <p:ph sz="half" idx="2"/>
          </p:nvPr>
        </p:nvSpPr>
        <p:spPr>
          <a:xfrm>
            <a:off x="180654" y="1338106"/>
            <a:ext cx="8768137" cy="4181787"/>
          </a:xfrm>
        </p:spPr>
        <p:txBody>
          <a:bodyPr/>
          <a:lstStyle/>
          <a:p>
            <a:r>
              <a:rPr lang="en-US" sz="2000" dirty="0"/>
              <a:t>A Flask-based web server that hosts the trained phishing detection model and provides a RESTful API for real-time predictions.</a:t>
            </a:r>
          </a:p>
          <a:p>
            <a:r>
              <a:rPr lang="en-US" sz="2000" dirty="0"/>
              <a:t>Loads the </a:t>
            </a:r>
            <a:r>
              <a:rPr lang="en-US" sz="2000" b="1" dirty="0" err="1"/>
              <a:t>StackingEnsemble</a:t>
            </a:r>
            <a:r>
              <a:rPr lang="en-US" sz="2000" dirty="0"/>
              <a:t> model from </a:t>
            </a:r>
            <a:r>
              <a:rPr lang="en-US" sz="2000" b="1" dirty="0" err="1"/>
              <a:t>stacking_ensemble.pkl</a:t>
            </a:r>
            <a:r>
              <a:rPr lang="en-US" sz="2000" dirty="0"/>
              <a:t> at startup. </a:t>
            </a:r>
            <a:r>
              <a:rPr lang="en-US" sz="2000" b="1" dirty="0"/>
              <a:t>/predict (POST) </a:t>
            </a:r>
            <a:r>
              <a:rPr lang="en-US" sz="2000" dirty="0"/>
              <a:t>- Accepts a URL in JSON. Uses </a:t>
            </a:r>
            <a:r>
              <a:rPr lang="en-US" sz="2000" b="1" dirty="0" err="1"/>
              <a:t>run_checks</a:t>
            </a:r>
            <a:r>
              <a:rPr lang="en-US" sz="2000" b="1" dirty="0"/>
              <a:t> </a:t>
            </a:r>
            <a:r>
              <a:rPr lang="en-US" sz="2000" dirty="0"/>
              <a:t>to extract features from the URL. Returns whether the URL is phishing (0 or 1) with confidence probabilities (if available).</a:t>
            </a:r>
          </a:p>
          <a:p>
            <a:r>
              <a:rPr lang="en-US" sz="2000" dirty="0"/>
              <a:t>Enables the browser extension to send URLs and receive predictions, warning users about potential phishing sites in real-time.</a:t>
            </a:r>
          </a:p>
          <a:p>
            <a:r>
              <a:rPr lang="en-US" sz="2000" b="1" dirty="0"/>
              <a:t>Technical Details</a:t>
            </a:r>
            <a:r>
              <a:rPr lang="en-US" sz="2000" dirty="0"/>
              <a:t>:</a:t>
            </a:r>
          </a:p>
          <a:p>
            <a:pPr lvl="1">
              <a:buFont typeface="Courier New" panose="02070309020205020404" pitchFamily="49" charset="0"/>
              <a:buChar char="o"/>
            </a:pPr>
            <a:r>
              <a:rPr lang="en-US" dirty="0"/>
              <a:t>Built with Flask and Python.</a:t>
            </a:r>
          </a:p>
          <a:p>
            <a:pPr lvl="1">
              <a:buFont typeface="Courier New" panose="02070309020205020404" pitchFamily="49" charset="0"/>
              <a:buChar char="o"/>
            </a:pPr>
            <a:r>
              <a:rPr lang="en-US" dirty="0"/>
              <a:t>Runs on 0.0.0.0:5050 in debug mode for development.</a:t>
            </a:r>
          </a:p>
          <a:p>
            <a:pPr lvl="1">
              <a:buFont typeface="Courier New" panose="02070309020205020404" pitchFamily="49" charset="0"/>
              <a:buChar char="o"/>
            </a:pPr>
            <a:r>
              <a:rPr lang="en-US" dirty="0"/>
              <a:t>Handles errors like model loading failures or invalid inputs gracefully.</a:t>
            </a:r>
          </a:p>
          <a:p>
            <a:endParaRPr lang="en-US" sz="2000" dirty="0"/>
          </a:p>
          <a:p>
            <a:endParaRPr lang="en-US" sz="2000" dirty="0"/>
          </a:p>
          <a:p>
            <a:endParaRPr lang="en-US" sz="2000" dirty="0"/>
          </a:p>
          <a:p>
            <a:pPr marL="0" indent="0">
              <a:buNone/>
            </a:pPr>
            <a:endParaRPr lang="en-US" sz="2000" dirty="0"/>
          </a:p>
        </p:txBody>
      </p:sp>
    </p:spTree>
    <p:extLst>
      <p:ext uri="{BB962C8B-B14F-4D97-AF65-F5344CB8AC3E}">
        <p14:creationId xmlns:p14="http://schemas.microsoft.com/office/powerpoint/2010/main" val="2358744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DB6A-FB72-E213-6C60-9E6E2EA3BB8A}"/>
              </a:ext>
            </a:extLst>
          </p:cNvPr>
          <p:cNvSpPr>
            <a:spLocks noGrp="1"/>
          </p:cNvSpPr>
          <p:nvPr>
            <p:ph type="title"/>
          </p:nvPr>
        </p:nvSpPr>
        <p:spPr/>
        <p:txBody>
          <a:bodyPr/>
          <a:lstStyle/>
          <a:p>
            <a:r>
              <a:rPr lang="en-US">
                <a:ea typeface="Calibri"/>
                <a:cs typeface="Calibri"/>
              </a:rPr>
              <a:t>Frontend Implementation</a:t>
            </a:r>
            <a:endParaRPr lang="en-US"/>
          </a:p>
        </p:txBody>
      </p:sp>
      <p:sp>
        <p:nvSpPr>
          <p:cNvPr id="3" name="Content Placeholder 2">
            <a:extLst>
              <a:ext uri="{FF2B5EF4-FFF2-40B4-BE49-F238E27FC236}">
                <a16:creationId xmlns:a16="http://schemas.microsoft.com/office/drawing/2014/main" id="{B2CACF28-542D-076D-F9B6-55514E1C5FFC}"/>
              </a:ext>
            </a:extLst>
          </p:cNvPr>
          <p:cNvSpPr>
            <a:spLocks noGrp="1"/>
          </p:cNvSpPr>
          <p:nvPr>
            <p:ph sz="half" idx="2"/>
          </p:nvPr>
        </p:nvSpPr>
        <p:spPr>
          <a:xfrm>
            <a:off x="187931" y="1492485"/>
            <a:ext cx="8768137" cy="3873029"/>
          </a:xfrm>
        </p:spPr>
        <p:txBody>
          <a:bodyPr/>
          <a:lstStyle/>
          <a:p>
            <a:r>
              <a:rPr lang="en-US" sz="2000" dirty="0"/>
              <a:t>The primary goal of the extension's frontend is to ensure a compact and user-friendly experience, making it more convenient than a traditional webpage.</a:t>
            </a:r>
          </a:p>
          <a:p>
            <a:r>
              <a:rPr lang="en-US" sz="2000" b="1" dirty="0"/>
              <a:t>Tech Stack:</a:t>
            </a:r>
          </a:p>
          <a:p>
            <a:pPr lvl="1">
              <a:buFont typeface="Arial" panose="020B0604020202020204" pitchFamily="34" charset="0"/>
              <a:buChar char="•"/>
            </a:pPr>
            <a:r>
              <a:rPr lang="en-US" dirty="0"/>
              <a:t>HTML, CSS, </a:t>
            </a:r>
            <a:r>
              <a:rPr lang="en-US" dirty="0" err="1"/>
              <a:t>VanillaJS</a:t>
            </a:r>
            <a:endParaRPr lang="en-US" dirty="0"/>
          </a:p>
          <a:p>
            <a:r>
              <a:rPr lang="en-US" sz="2000" b="1" dirty="0">
                <a:latin typeface="Arial"/>
                <a:cs typeface="Arial"/>
              </a:rPr>
              <a:t>Features:</a:t>
            </a:r>
          </a:p>
          <a:p>
            <a:pPr lvl="1"/>
            <a:r>
              <a:rPr lang="en-US" dirty="0"/>
              <a:t>Instantly identifies whether a website is a phishing site, eliminating the need for manual searches.</a:t>
            </a:r>
          </a:p>
          <a:p>
            <a:pPr lvl="1"/>
            <a:r>
              <a:rPr lang="en-US" dirty="0"/>
              <a:t>Includes a separate webpage that displays all websites blocked by the user.</a:t>
            </a:r>
          </a:p>
          <a:p>
            <a:pPr lvl="1"/>
            <a:r>
              <a:rPr lang="en-US" dirty="0"/>
              <a:t>Provides an option to unblock previously blocked websites.</a:t>
            </a:r>
          </a:p>
        </p:txBody>
      </p:sp>
    </p:spTree>
    <p:extLst>
      <p:ext uri="{BB962C8B-B14F-4D97-AF65-F5344CB8AC3E}">
        <p14:creationId xmlns:p14="http://schemas.microsoft.com/office/powerpoint/2010/main" val="371688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browser&#10;&#10;AI-generated content may be incorrect.">
            <a:extLst>
              <a:ext uri="{FF2B5EF4-FFF2-40B4-BE49-F238E27FC236}">
                <a16:creationId xmlns:a16="http://schemas.microsoft.com/office/drawing/2014/main" id="{DB8933FD-C927-4EE8-1F01-482B25DEE7BE}"/>
              </a:ext>
            </a:extLst>
          </p:cNvPr>
          <p:cNvPicPr>
            <a:picLocks noGrp="1" noChangeAspect="1"/>
          </p:cNvPicPr>
          <p:nvPr>
            <p:ph sz="half" idx="2"/>
          </p:nvPr>
        </p:nvPicPr>
        <p:blipFill>
          <a:blip r:embed="rId2"/>
          <a:stretch>
            <a:fillRect/>
          </a:stretch>
        </p:blipFill>
        <p:spPr>
          <a:xfrm>
            <a:off x="-1944" y="894487"/>
            <a:ext cx="9164365" cy="5741371"/>
          </a:xfrm>
        </p:spPr>
      </p:pic>
    </p:spTree>
    <p:extLst>
      <p:ext uri="{BB962C8B-B14F-4D97-AF65-F5344CB8AC3E}">
        <p14:creationId xmlns:p14="http://schemas.microsoft.com/office/powerpoint/2010/main" val="1929239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screenshot of a computer&#10;&#10;AI-generated content may be incorrect.">
            <a:extLst>
              <a:ext uri="{FF2B5EF4-FFF2-40B4-BE49-F238E27FC236}">
                <a16:creationId xmlns:a16="http://schemas.microsoft.com/office/drawing/2014/main" id="{1B958C55-6B47-BF8A-0CC5-2AB2BE326C3C}"/>
              </a:ext>
            </a:extLst>
          </p:cNvPr>
          <p:cNvPicPr>
            <a:picLocks noGrp="1" noChangeAspect="1"/>
          </p:cNvPicPr>
          <p:nvPr>
            <p:ph sz="half" idx="2"/>
          </p:nvPr>
        </p:nvPicPr>
        <p:blipFill rotWithShape="1">
          <a:blip r:embed="rId2"/>
          <a:srcRect t="3509"/>
          <a:stretch/>
        </p:blipFill>
        <p:spPr>
          <a:xfrm>
            <a:off x="-2187" y="937041"/>
            <a:ext cx="9146187" cy="5717969"/>
          </a:xfrm>
        </p:spPr>
      </p:pic>
    </p:spTree>
    <p:extLst>
      <p:ext uri="{BB962C8B-B14F-4D97-AF65-F5344CB8AC3E}">
        <p14:creationId xmlns:p14="http://schemas.microsoft.com/office/powerpoint/2010/main" val="2752121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A187851C-0950-C273-ECBE-B145BFF84713}"/>
              </a:ext>
            </a:extLst>
          </p:cNvPr>
          <p:cNvPicPr>
            <a:picLocks noGrp="1" noChangeAspect="1"/>
          </p:cNvPicPr>
          <p:nvPr>
            <p:ph sz="half" idx="2"/>
          </p:nvPr>
        </p:nvPicPr>
        <p:blipFill rotWithShape="1">
          <a:blip r:embed="rId2"/>
          <a:srcRect t="4157"/>
          <a:stretch/>
        </p:blipFill>
        <p:spPr>
          <a:xfrm>
            <a:off x="2306" y="883593"/>
            <a:ext cx="9141694" cy="5746524"/>
          </a:xfrm>
        </p:spPr>
      </p:pic>
    </p:spTree>
    <p:extLst>
      <p:ext uri="{BB962C8B-B14F-4D97-AF65-F5344CB8AC3E}">
        <p14:creationId xmlns:p14="http://schemas.microsoft.com/office/powerpoint/2010/main" val="3751126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0BD5-55F1-C739-3495-F2F63E4EE550}"/>
              </a:ext>
            </a:extLst>
          </p:cNvPr>
          <p:cNvSpPr>
            <a:spLocks noGrp="1"/>
          </p:cNvSpPr>
          <p:nvPr>
            <p:ph type="title"/>
          </p:nvPr>
        </p:nvSpPr>
        <p:spPr/>
        <p:txBody>
          <a:bodyPr/>
          <a:lstStyle/>
          <a:p>
            <a:endParaRPr lang="en-GB"/>
          </a:p>
        </p:txBody>
      </p:sp>
      <p:pic>
        <p:nvPicPr>
          <p:cNvPr id="4" name="Content Placeholder 3" descr="A screenshot of a computer&#10;&#10;AI-generated content may be incorrect.">
            <a:extLst>
              <a:ext uri="{FF2B5EF4-FFF2-40B4-BE49-F238E27FC236}">
                <a16:creationId xmlns:a16="http://schemas.microsoft.com/office/drawing/2014/main" id="{ABCDBB4F-D0CA-7E3B-C710-24C638C3FDF1}"/>
              </a:ext>
            </a:extLst>
          </p:cNvPr>
          <p:cNvPicPr>
            <a:picLocks noGrp="1" noChangeAspect="1"/>
          </p:cNvPicPr>
          <p:nvPr>
            <p:ph sz="half" idx="2"/>
          </p:nvPr>
        </p:nvPicPr>
        <p:blipFill>
          <a:blip r:embed="rId2"/>
          <a:stretch>
            <a:fillRect/>
          </a:stretch>
        </p:blipFill>
        <p:spPr>
          <a:xfrm>
            <a:off x="2050" y="985652"/>
            <a:ext cx="9244379" cy="5753010"/>
          </a:xfrm>
        </p:spPr>
      </p:pic>
    </p:spTree>
    <p:extLst>
      <p:ext uri="{BB962C8B-B14F-4D97-AF65-F5344CB8AC3E}">
        <p14:creationId xmlns:p14="http://schemas.microsoft.com/office/powerpoint/2010/main" val="921669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3171-542F-ED84-AE47-FDB85BEA1149}"/>
              </a:ext>
            </a:extLst>
          </p:cNvPr>
          <p:cNvSpPr>
            <a:spLocks noGrp="1"/>
          </p:cNvSpPr>
          <p:nvPr>
            <p:ph type="title"/>
          </p:nvPr>
        </p:nvSpPr>
        <p:spPr/>
        <p:txBody>
          <a:bodyPr/>
          <a:lstStyle/>
          <a:p>
            <a:r>
              <a:rPr lang="en-US">
                <a:ea typeface="Calibri"/>
                <a:cs typeface="Calibri"/>
              </a:rPr>
              <a:t>Future Implementations</a:t>
            </a:r>
            <a:endParaRPr lang="en-US"/>
          </a:p>
        </p:txBody>
      </p:sp>
      <p:sp>
        <p:nvSpPr>
          <p:cNvPr id="3" name="Content Placeholder 2">
            <a:extLst>
              <a:ext uri="{FF2B5EF4-FFF2-40B4-BE49-F238E27FC236}">
                <a16:creationId xmlns:a16="http://schemas.microsoft.com/office/drawing/2014/main" id="{EDB5973C-7D44-C363-2BB4-633EC5A0AA77}"/>
              </a:ext>
            </a:extLst>
          </p:cNvPr>
          <p:cNvSpPr>
            <a:spLocks noGrp="1"/>
          </p:cNvSpPr>
          <p:nvPr>
            <p:ph sz="half" idx="2"/>
          </p:nvPr>
        </p:nvSpPr>
        <p:spPr>
          <a:xfrm>
            <a:off x="180654" y="1779772"/>
            <a:ext cx="8768137" cy="3298456"/>
          </a:xfrm>
        </p:spPr>
        <p:txBody>
          <a:bodyPr/>
          <a:lstStyle/>
          <a:p>
            <a:r>
              <a:rPr lang="en-US" sz="2000" b="1" dirty="0"/>
              <a:t>Enable users to report suspicious URLs directly through the browser extension</a:t>
            </a:r>
            <a:r>
              <a:rPr lang="en-US" sz="2000" dirty="0"/>
              <a:t>.  Allows users to flag potential phishing websites, with reported URLs reviewed by the development team and added to the database if verified. Keeps the model up to date with emerging threats by leveraging crowdsourced reports, enhancing accuracy and responsiveness.</a:t>
            </a:r>
          </a:p>
          <a:p>
            <a:r>
              <a:rPr lang="en-US" sz="2000" b="1" dirty="0"/>
              <a:t>Host the trained model on a cloud platform and publish the browser extension to web stores (e.g., Chrome Web Store). </a:t>
            </a:r>
            <a:r>
              <a:rPr lang="en-US" sz="2000" dirty="0"/>
              <a:t>Makes the phishing detection tool widely accessible to real-world users. Increases reach, gathers user feedback, and provides data to refine the model, improving the tool's effectiveness over time.</a:t>
            </a:r>
          </a:p>
          <a:p>
            <a:endParaRPr lang="en-US" sz="2000" dirty="0"/>
          </a:p>
          <a:p>
            <a:endParaRPr lang="en-US" sz="2000" dirty="0"/>
          </a:p>
          <a:p>
            <a:endParaRPr lang="en-US" sz="2000" dirty="0"/>
          </a:p>
        </p:txBody>
      </p:sp>
    </p:spTree>
    <p:extLst>
      <p:ext uri="{BB962C8B-B14F-4D97-AF65-F5344CB8AC3E}">
        <p14:creationId xmlns:p14="http://schemas.microsoft.com/office/powerpoint/2010/main" val="433912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Calibri"/>
                <a:cs typeface="Calibri"/>
              </a:rPr>
              <a:t>Overview</a:t>
            </a:r>
            <a:endParaRPr lang="en-US" dirty="0"/>
          </a:p>
        </p:txBody>
      </p:sp>
      <p:sp>
        <p:nvSpPr>
          <p:cNvPr id="3" name="Content Placeholder 2"/>
          <p:cNvSpPr>
            <a:spLocks noGrp="1"/>
          </p:cNvSpPr>
          <p:nvPr>
            <p:ph sz="half" idx="2"/>
          </p:nvPr>
        </p:nvSpPr>
        <p:spPr>
          <a:xfrm>
            <a:off x="187931" y="1190492"/>
            <a:ext cx="8768137" cy="2238508"/>
          </a:xfrm>
        </p:spPr>
        <p:txBody>
          <a:bodyPr/>
          <a:lstStyle/>
          <a:p>
            <a:r>
              <a:rPr lang="en-US" b="1" dirty="0"/>
              <a:t>Introduction</a:t>
            </a:r>
          </a:p>
          <a:p>
            <a:r>
              <a:rPr lang="en-US" b="1" dirty="0"/>
              <a:t>ELM and Implementation details</a:t>
            </a:r>
          </a:p>
          <a:p>
            <a:r>
              <a:rPr lang="en-US" b="1" dirty="0"/>
              <a:t>Frontend implementation</a:t>
            </a:r>
          </a:p>
          <a:p>
            <a:r>
              <a:rPr lang="en-US" b="1" dirty="0"/>
              <a:t>Future implementations </a:t>
            </a:r>
          </a:p>
          <a:p>
            <a:r>
              <a:rPr lang="en-US" b="1" dirty="0"/>
              <a:t>References</a:t>
            </a:r>
          </a:p>
          <a:p>
            <a:endParaRPr lang="en-US" b="1" dirty="0"/>
          </a:p>
        </p:txBody>
      </p:sp>
    </p:spTree>
    <p:extLst>
      <p:ext uri="{BB962C8B-B14F-4D97-AF65-F5344CB8AC3E}">
        <p14:creationId xmlns:p14="http://schemas.microsoft.com/office/powerpoint/2010/main" val="278976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8552-6B35-FCE1-55A8-39A835331CB7}"/>
              </a:ext>
            </a:extLst>
          </p:cNvPr>
          <p:cNvSpPr>
            <a:spLocks noGrp="1"/>
          </p:cNvSpPr>
          <p:nvPr>
            <p:ph type="title"/>
          </p:nvPr>
        </p:nvSpPr>
        <p:spPr/>
        <p:txBody>
          <a:bodyPr/>
          <a:lstStyle/>
          <a:p>
            <a:r>
              <a:rPr lang="en-US" dirty="0"/>
              <a:t>GitHub Repo</a:t>
            </a:r>
          </a:p>
        </p:txBody>
      </p:sp>
      <p:sp>
        <p:nvSpPr>
          <p:cNvPr id="3" name="Content Placeholder 2">
            <a:extLst>
              <a:ext uri="{FF2B5EF4-FFF2-40B4-BE49-F238E27FC236}">
                <a16:creationId xmlns:a16="http://schemas.microsoft.com/office/drawing/2014/main" id="{D40F84CB-3EA7-61A6-A192-D8987599A98A}"/>
              </a:ext>
            </a:extLst>
          </p:cNvPr>
          <p:cNvSpPr>
            <a:spLocks noGrp="1"/>
          </p:cNvSpPr>
          <p:nvPr>
            <p:ph sz="half" idx="2"/>
          </p:nvPr>
        </p:nvSpPr>
        <p:spPr/>
        <p:txBody>
          <a:bodyPr/>
          <a:lstStyle/>
          <a:p>
            <a:r>
              <a:rPr lang="en-US" dirty="0">
                <a:hlinkClick r:id="rId2"/>
              </a:rPr>
              <a:t>https://github.com/ritwikdurga/Phisherman</a:t>
            </a:r>
            <a:r>
              <a:rPr lang="en-US" dirty="0"/>
              <a:t> </a:t>
            </a:r>
          </a:p>
        </p:txBody>
      </p:sp>
      <p:pic>
        <p:nvPicPr>
          <p:cNvPr id="5" name="Picture 4" descr="A screenshot of a computer&#10;&#10;AI-generated content may be incorrect.">
            <a:extLst>
              <a:ext uri="{FF2B5EF4-FFF2-40B4-BE49-F238E27FC236}">
                <a16:creationId xmlns:a16="http://schemas.microsoft.com/office/drawing/2014/main" id="{D2C84CB8-0F78-A78A-BA72-25DD4CCD3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704" y="1677433"/>
            <a:ext cx="6357078" cy="4977577"/>
          </a:xfrm>
          <a:prstGeom prst="rect">
            <a:avLst/>
          </a:prstGeom>
        </p:spPr>
      </p:pic>
    </p:spTree>
    <p:extLst>
      <p:ext uri="{BB962C8B-B14F-4D97-AF65-F5344CB8AC3E}">
        <p14:creationId xmlns:p14="http://schemas.microsoft.com/office/powerpoint/2010/main" val="2350882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CD2B4-3BBB-8BB3-2605-8BEEF3198E05}"/>
              </a:ext>
            </a:extLst>
          </p:cNvPr>
          <p:cNvSpPr>
            <a:spLocks noGrp="1"/>
          </p:cNvSpPr>
          <p:nvPr>
            <p:ph type="title"/>
          </p:nvPr>
        </p:nvSpPr>
        <p:spPr/>
        <p:txBody>
          <a:bodyPr/>
          <a:lstStyle/>
          <a:p>
            <a:r>
              <a:rPr lang="en-US">
                <a:ea typeface="Calibri"/>
                <a:cs typeface="Calibri"/>
              </a:rPr>
              <a:t>References</a:t>
            </a:r>
            <a:endParaRPr lang="en-US"/>
          </a:p>
        </p:txBody>
      </p:sp>
      <p:sp>
        <p:nvSpPr>
          <p:cNvPr id="3" name="Content Placeholder 2">
            <a:extLst>
              <a:ext uri="{FF2B5EF4-FFF2-40B4-BE49-F238E27FC236}">
                <a16:creationId xmlns:a16="http://schemas.microsoft.com/office/drawing/2014/main" id="{9D8BF593-B839-414C-7A30-EB3CE1B778A7}"/>
              </a:ext>
            </a:extLst>
          </p:cNvPr>
          <p:cNvSpPr>
            <a:spLocks noGrp="1"/>
          </p:cNvSpPr>
          <p:nvPr>
            <p:ph sz="half" idx="2"/>
          </p:nvPr>
        </p:nvSpPr>
        <p:spPr/>
        <p:txBody>
          <a:bodyPr/>
          <a:lstStyle/>
          <a:p>
            <a:r>
              <a:rPr lang="en-US" dirty="0">
                <a:latin typeface="Arial"/>
                <a:cs typeface="Arial"/>
                <a:hlinkClick r:id="rId2"/>
              </a:rPr>
              <a:t>https://ieeexplore.ieee.org/document/8355342</a:t>
            </a:r>
            <a:endParaRPr lang="en-US" dirty="0"/>
          </a:p>
          <a:p>
            <a:r>
              <a:rPr lang="en-US" dirty="0">
                <a:hlinkClick r:id="rId3"/>
              </a:rPr>
              <a:t>https://archive.ics.uci.edu/dataset/327/phishing+websites</a:t>
            </a:r>
            <a:r>
              <a:rPr lang="en-US" dirty="0"/>
              <a:t> </a:t>
            </a:r>
          </a:p>
          <a:p>
            <a:r>
              <a:rPr lang="en-US" dirty="0">
                <a:hlinkClick r:id="rId4"/>
              </a:rPr>
              <a:t>https://www.kaggle.com/code/andreicosma/extreme-learning-machine-neural-network</a:t>
            </a:r>
            <a:r>
              <a:rPr lang="en-US" dirty="0"/>
              <a:t> </a:t>
            </a:r>
          </a:p>
          <a:p>
            <a:r>
              <a:rPr lang="en-US" dirty="0">
                <a:hlinkClick r:id="rId5"/>
              </a:rPr>
              <a:t>https://www.sciencedirect.com/science/article/pii/S1568494616303970</a:t>
            </a:r>
            <a:r>
              <a:rPr lang="en-US" dirty="0"/>
              <a:t> </a:t>
            </a:r>
          </a:p>
          <a:p>
            <a:r>
              <a:rPr lang="en-US" dirty="0">
                <a:hlinkClick r:id="rId6"/>
              </a:rPr>
              <a:t>https://www.sciencedirect.com/science/article/pii/S0925231206000385</a:t>
            </a:r>
            <a:r>
              <a:rPr lang="en-US" dirty="0"/>
              <a:t> </a:t>
            </a:r>
          </a:p>
          <a:p>
            <a:r>
              <a:rPr lang="en-US" dirty="0">
                <a:hlinkClick r:id="rId7"/>
              </a:rPr>
              <a:t>https://www.sciencedirect.com/science/article/pii/S0957417416000385</a:t>
            </a:r>
            <a:r>
              <a:rPr lang="en-US" dirty="0"/>
              <a:t> </a:t>
            </a:r>
          </a:p>
          <a:p>
            <a:r>
              <a:rPr lang="en-US" dirty="0">
                <a:hlinkClick r:id="rId8"/>
              </a:rPr>
              <a:t>https://link.springer.com/article/10.1007/s00521-013-1490-z</a:t>
            </a:r>
            <a:r>
              <a:rPr lang="en-US" dirty="0"/>
              <a:t> </a:t>
            </a:r>
          </a:p>
          <a:p>
            <a:endParaRPr lang="en-US" dirty="0"/>
          </a:p>
        </p:txBody>
      </p:sp>
    </p:spTree>
    <p:extLst>
      <p:ext uri="{BB962C8B-B14F-4D97-AF65-F5344CB8AC3E}">
        <p14:creationId xmlns:p14="http://schemas.microsoft.com/office/powerpoint/2010/main" val="3605832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ea typeface="Calibri"/>
                <a:cs typeface="Calibri"/>
              </a:rPr>
              <a:t>Thank You</a:t>
            </a:r>
            <a:endParaRPr lang="en-US" dirty="0"/>
          </a:p>
        </p:txBody>
      </p:sp>
    </p:spTree>
    <p:extLst>
      <p:ext uri="{BB962C8B-B14F-4D97-AF65-F5344CB8AC3E}">
        <p14:creationId xmlns:p14="http://schemas.microsoft.com/office/powerpoint/2010/main" val="4167977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266D-8A34-F4F2-115A-0E2BEE214114}"/>
              </a:ext>
            </a:extLst>
          </p:cNvPr>
          <p:cNvSpPr>
            <a:spLocks noGrp="1"/>
          </p:cNvSpPr>
          <p:nvPr>
            <p:ph type="title"/>
          </p:nvPr>
        </p:nvSpPr>
        <p:spPr>
          <a:xfrm>
            <a:off x="180654" y="202990"/>
            <a:ext cx="7439346" cy="554587"/>
          </a:xfrm>
        </p:spPr>
        <p:txBody>
          <a:bodyPr/>
          <a:lstStyle/>
          <a:p>
            <a:r>
              <a:rPr lang="en-US" dirty="0"/>
              <a:t>Phishing Website Classification Using ELM</a:t>
            </a:r>
          </a:p>
        </p:txBody>
      </p:sp>
      <p:sp>
        <p:nvSpPr>
          <p:cNvPr id="3" name="Content Placeholder 2">
            <a:extLst>
              <a:ext uri="{FF2B5EF4-FFF2-40B4-BE49-F238E27FC236}">
                <a16:creationId xmlns:a16="http://schemas.microsoft.com/office/drawing/2014/main" id="{FCC9D244-CA1A-18B0-6D4B-70802AC4DBEC}"/>
              </a:ext>
            </a:extLst>
          </p:cNvPr>
          <p:cNvSpPr>
            <a:spLocks noGrp="1"/>
          </p:cNvSpPr>
          <p:nvPr>
            <p:ph sz="half" idx="2"/>
          </p:nvPr>
        </p:nvSpPr>
        <p:spPr>
          <a:xfrm>
            <a:off x="180654" y="1570591"/>
            <a:ext cx="8768137" cy="4125129"/>
          </a:xfrm>
        </p:spPr>
        <p:txBody>
          <a:bodyPr/>
          <a:lstStyle/>
          <a:p>
            <a:r>
              <a:rPr lang="en-US" sz="2000" b="1" dirty="0"/>
              <a:t>What is Phishing?</a:t>
            </a:r>
            <a:r>
              <a:rPr lang="en-US" sz="2000" dirty="0"/>
              <a:t> </a:t>
            </a:r>
          </a:p>
          <a:p>
            <a:pPr lvl="1"/>
            <a:r>
              <a:rPr lang="en-US" dirty="0"/>
              <a:t>Cybercrime using fake websites to steal sensitive information (e.g., login credentials, financial data).</a:t>
            </a:r>
          </a:p>
          <a:p>
            <a:r>
              <a:rPr lang="en-US" sz="2000" b="1" dirty="0"/>
              <a:t>Goal</a:t>
            </a:r>
            <a:r>
              <a:rPr lang="en-US" sz="2000" dirty="0"/>
              <a:t>: </a:t>
            </a:r>
          </a:p>
          <a:p>
            <a:pPr lvl="1"/>
            <a:r>
              <a:rPr lang="en-US" dirty="0"/>
              <a:t>Classify websites as </a:t>
            </a:r>
            <a:r>
              <a:rPr lang="en-US" b="1" dirty="0"/>
              <a:t>legitimate</a:t>
            </a:r>
            <a:r>
              <a:rPr lang="en-US" dirty="0"/>
              <a:t> or </a:t>
            </a:r>
            <a:r>
              <a:rPr lang="en-US" b="1" dirty="0"/>
              <a:t>phishing</a:t>
            </a:r>
            <a:r>
              <a:rPr lang="en-US" dirty="0"/>
              <a:t> based on features.</a:t>
            </a:r>
          </a:p>
          <a:p>
            <a:pPr>
              <a:buFont typeface="Arial" panose="020B0604020202020204" pitchFamily="34" charset="0"/>
              <a:buChar char="•"/>
            </a:pPr>
            <a:r>
              <a:rPr lang="en-US" sz="2000" b="1" dirty="0"/>
              <a:t>Features Used (30 Total)</a:t>
            </a:r>
            <a:r>
              <a:rPr lang="en-US" sz="2000" dirty="0"/>
              <a:t>: </a:t>
            </a:r>
          </a:p>
          <a:p>
            <a:pPr lvl="1">
              <a:buFont typeface="Arial" panose="020B0604020202020204" pitchFamily="34" charset="0"/>
              <a:buChar char="•"/>
            </a:pPr>
            <a:r>
              <a:rPr lang="en-US" b="1" dirty="0"/>
              <a:t>Address Bar Based</a:t>
            </a:r>
            <a:r>
              <a:rPr lang="en-US" dirty="0"/>
              <a:t>: e.g., URL length, special characters (like '@’).</a:t>
            </a:r>
          </a:p>
          <a:p>
            <a:pPr lvl="1">
              <a:buFont typeface="Arial" panose="020B0604020202020204" pitchFamily="34" charset="0"/>
              <a:buChar char="•"/>
            </a:pPr>
            <a:r>
              <a:rPr lang="en-US" b="1" dirty="0"/>
              <a:t>Abnormal Based</a:t>
            </a:r>
            <a:r>
              <a:rPr lang="en-US" dirty="0"/>
              <a:t>: e.g., Request URL, Anchor URL behavior. </a:t>
            </a:r>
          </a:p>
          <a:p>
            <a:pPr lvl="1">
              <a:buFont typeface="Arial" panose="020B0604020202020204" pitchFamily="34" charset="0"/>
              <a:buChar char="•"/>
            </a:pPr>
            <a:r>
              <a:rPr lang="en-US" b="1" dirty="0"/>
              <a:t>HTML and JavaScript Based</a:t>
            </a:r>
            <a:r>
              <a:rPr lang="en-US" dirty="0"/>
              <a:t>: e.g., Pop-ups, Disabled right-click. </a:t>
            </a:r>
          </a:p>
          <a:p>
            <a:pPr lvl="1">
              <a:buFont typeface="Arial" panose="020B0604020202020204" pitchFamily="34" charset="0"/>
              <a:buChar char="•"/>
            </a:pPr>
            <a:r>
              <a:rPr lang="en-US" b="1" dirty="0"/>
              <a:t>Domain Based</a:t>
            </a:r>
            <a:r>
              <a:rPr lang="en-US" dirty="0"/>
              <a:t>: e.g., Domain age, PageRank.</a:t>
            </a:r>
          </a:p>
          <a:p>
            <a:r>
              <a:rPr lang="en-US" sz="2000" dirty="0"/>
              <a:t>A total of 30 features are used to train the ELM model for classification</a:t>
            </a:r>
          </a:p>
        </p:txBody>
      </p:sp>
    </p:spTree>
    <p:extLst>
      <p:ext uri="{BB962C8B-B14F-4D97-AF65-F5344CB8AC3E}">
        <p14:creationId xmlns:p14="http://schemas.microsoft.com/office/powerpoint/2010/main" val="53801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5233-D7E0-FB3F-A561-7C0AF0999411}"/>
              </a:ext>
            </a:extLst>
          </p:cNvPr>
          <p:cNvSpPr>
            <a:spLocks noGrp="1"/>
          </p:cNvSpPr>
          <p:nvPr>
            <p:ph type="title"/>
          </p:nvPr>
        </p:nvSpPr>
        <p:spPr/>
        <p:txBody>
          <a:bodyPr/>
          <a:lstStyle/>
          <a:p>
            <a:r>
              <a:rPr lang="en-US" dirty="0"/>
              <a:t>ELM ( Extreme Machine Learning )</a:t>
            </a:r>
          </a:p>
        </p:txBody>
      </p:sp>
      <p:sp>
        <p:nvSpPr>
          <p:cNvPr id="3" name="Content Placeholder 2">
            <a:extLst>
              <a:ext uri="{FF2B5EF4-FFF2-40B4-BE49-F238E27FC236}">
                <a16:creationId xmlns:a16="http://schemas.microsoft.com/office/drawing/2014/main" id="{E287C777-08D2-B2FC-0022-FC558781A02E}"/>
              </a:ext>
            </a:extLst>
          </p:cNvPr>
          <p:cNvSpPr>
            <a:spLocks noGrp="1"/>
          </p:cNvSpPr>
          <p:nvPr>
            <p:ph sz="half" idx="2"/>
          </p:nvPr>
        </p:nvSpPr>
        <p:spPr>
          <a:xfrm>
            <a:off x="187931" y="1459732"/>
            <a:ext cx="8768137" cy="3938536"/>
          </a:xfrm>
        </p:spPr>
        <p:txBody>
          <a:bodyPr/>
          <a:lstStyle/>
          <a:p>
            <a:r>
              <a:rPr lang="en-US" sz="2000" dirty="0"/>
              <a:t>ELM is a single hidden layer feed-forward neural network.</a:t>
            </a:r>
          </a:p>
          <a:p>
            <a:endParaRPr lang="en-US" sz="2000" dirty="0"/>
          </a:p>
          <a:p>
            <a:r>
              <a:rPr lang="en-US" sz="2000" b="1" dirty="0"/>
              <a:t>Key Differences from Traditional ANNs:</a:t>
            </a:r>
          </a:p>
          <a:p>
            <a:pPr lvl="1"/>
            <a:r>
              <a:rPr lang="en-US" dirty="0"/>
              <a:t>Input weights are </a:t>
            </a:r>
            <a:r>
              <a:rPr lang="en-US" b="1" dirty="0"/>
              <a:t>randomly assigned</a:t>
            </a:r>
            <a:r>
              <a:rPr lang="en-US" dirty="0"/>
              <a:t>. </a:t>
            </a:r>
          </a:p>
          <a:p>
            <a:pPr lvl="1"/>
            <a:r>
              <a:rPr lang="en-US" dirty="0"/>
              <a:t>Output weights are </a:t>
            </a:r>
            <a:r>
              <a:rPr lang="en-US" b="1" dirty="0"/>
              <a:t>analytically determined</a:t>
            </a:r>
            <a:r>
              <a:rPr lang="en-US" dirty="0"/>
              <a:t>.</a:t>
            </a:r>
          </a:p>
          <a:p>
            <a:pPr marL="457200" lvl="1" indent="0">
              <a:buNone/>
            </a:pPr>
            <a:endParaRPr lang="en-US" dirty="0"/>
          </a:p>
          <a:p>
            <a:r>
              <a:rPr lang="en-US" sz="2000" b="1" dirty="0"/>
              <a:t>Advantages:</a:t>
            </a:r>
          </a:p>
          <a:p>
            <a:pPr lvl="1"/>
            <a:r>
              <a:rPr lang="en-US" b="1" dirty="0"/>
              <a:t>Faster training speed</a:t>
            </a:r>
            <a:r>
              <a:rPr lang="en-US" dirty="0"/>
              <a:t> compared to gradient-based methods. </a:t>
            </a:r>
          </a:p>
          <a:p>
            <a:pPr lvl="1"/>
            <a:r>
              <a:rPr lang="en-US" dirty="0"/>
              <a:t>Supports various activation functions (e.g., sigmoid, sinus). </a:t>
            </a:r>
          </a:p>
          <a:p>
            <a:pPr lvl="1"/>
            <a:r>
              <a:rPr lang="en-US" dirty="0"/>
              <a:t>Less prone to local minima issues.</a:t>
            </a:r>
          </a:p>
          <a:p>
            <a:pPr lvl="1"/>
            <a:endParaRPr lang="en-US" dirty="0"/>
          </a:p>
          <a:p>
            <a:endParaRPr lang="en-US" sz="2000" dirty="0"/>
          </a:p>
        </p:txBody>
      </p:sp>
    </p:spTree>
    <p:extLst>
      <p:ext uri="{BB962C8B-B14F-4D97-AF65-F5344CB8AC3E}">
        <p14:creationId xmlns:p14="http://schemas.microsoft.com/office/powerpoint/2010/main" val="350642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ED8D-3970-B141-080E-C7960961F247}"/>
              </a:ext>
            </a:extLst>
          </p:cNvPr>
          <p:cNvSpPr>
            <a:spLocks noGrp="1"/>
          </p:cNvSpPr>
          <p:nvPr>
            <p:ph type="title"/>
          </p:nvPr>
        </p:nvSpPr>
        <p:spPr/>
        <p:txBody>
          <a:bodyPr/>
          <a:lstStyle/>
          <a:p>
            <a:r>
              <a:rPr lang="en-US" dirty="0"/>
              <a:t>ELM ( Extreme Machine Learning )</a:t>
            </a:r>
          </a:p>
        </p:txBody>
      </p:sp>
      <p:pic>
        <p:nvPicPr>
          <p:cNvPr id="5" name="Content Placeholder 4" descr="A diagram of a network&#10;&#10;AI-generated content may be incorrect.">
            <a:extLst>
              <a:ext uri="{FF2B5EF4-FFF2-40B4-BE49-F238E27FC236}">
                <a16:creationId xmlns:a16="http://schemas.microsoft.com/office/drawing/2014/main" id="{4B63F31E-242A-C906-9F93-9D48AF04C91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900906" y="1576387"/>
            <a:ext cx="7327900" cy="4419600"/>
          </a:xfrm>
        </p:spPr>
      </p:pic>
    </p:spTree>
    <p:extLst>
      <p:ext uri="{BB962C8B-B14F-4D97-AF65-F5344CB8AC3E}">
        <p14:creationId xmlns:p14="http://schemas.microsoft.com/office/powerpoint/2010/main" val="96163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4D9E-B48F-F08E-9E7F-44D39444C955}"/>
              </a:ext>
            </a:extLst>
          </p:cNvPr>
          <p:cNvSpPr>
            <a:spLocks noGrp="1"/>
          </p:cNvSpPr>
          <p:nvPr>
            <p:ph type="title"/>
          </p:nvPr>
        </p:nvSpPr>
        <p:spPr/>
        <p:txBody>
          <a:bodyPr/>
          <a:lstStyle/>
          <a:p>
            <a:r>
              <a:rPr lang="en-US" dirty="0"/>
              <a:t>Experimental Results and Comparison</a:t>
            </a:r>
          </a:p>
        </p:txBody>
      </p:sp>
      <p:sp>
        <p:nvSpPr>
          <p:cNvPr id="3" name="Content Placeholder 2">
            <a:extLst>
              <a:ext uri="{FF2B5EF4-FFF2-40B4-BE49-F238E27FC236}">
                <a16:creationId xmlns:a16="http://schemas.microsoft.com/office/drawing/2014/main" id="{24B56084-2D67-410F-7714-59417D6D0782}"/>
              </a:ext>
            </a:extLst>
          </p:cNvPr>
          <p:cNvSpPr>
            <a:spLocks noGrp="1"/>
          </p:cNvSpPr>
          <p:nvPr>
            <p:ph sz="half" idx="2"/>
          </p:nvPr>
        </p:nvSpPr>
        <p:spPr>
          <a:xfrm>
            <a:off x="187931" y="2033772"/>
            <a:ext cx="8768137" cy="2790456"/>
          </a:xfrm>
        </p:spPr>
        <p:txBody>
          <a:bodyPr/>
          <a:lstStyle/>
          <a:p>
            <a:r>
              <a:rPr lang="en-US" sz="2000" b="1" dirty="0"/>
              <a:t>Dataset</a:t>
            </a:r>
            <a:r>
              <a:rPr lang="en-US" sz="2000" dirty="0"/>
              <a:t>: UCI Machine Learning Repository (~11,000 samples).</a:t>
            </a:r>
          </a:p>
          <a:p>
            <a:endParaRPr lang="en-US" sz="2000" dirty="0"/>
          </a:p>
          <a:p>
            <a:r>
              <a:rPr lang="en-US" sz="2000" b="1" dirty="0"/>
              <a:t>ELM Configuration</a:t>
            </a:r>
            <a:r>
              <a:rPr lang="en-US" sz="2000" dirty="0"/>
              <a:t>: 1000 hidden neurons, sigmoid activation function.</a:t>
            </a:r>
          </a:p>
          <a:p>
            <a:endParaRPr lang="en-US" sz="2000" dirty="0"/>
          </a:p>
          <a:p>
            <a:pPr>
              <a:buFont typeface="Arial" panose="020B0604020202020204" pitchFamily="34" charset="0"/>
              <a:buChar char="•"/>
            </a:pPr>
            <a:r>
              <a:rPr lang="en-US" sz="2000" b="1" dirty="0"/>
              <a:t>Performance</a:t>
            </a:r>
            <a:r>
              <a:rPr lang="en-US" sz="2000" dirty="0"/>
              <a:t>: </a:t>
            </a:r>
          </a:p>
          <a:p>
            <a:pPr lvl="1">
              <a:buFont typeface="Arial" panose="020B0604020202020204" pitchFamily="34" charset="0"/>
              <a:buChar char="•"/>
            </a:pPr>
            <a:r>
              <a:rPr lang="en-US" b="1" dirty="0"/>
              <a:t>Training Accuracy</a:t>
            </a:r>
            <a:r>
              <a:rPr lang="en-US" dirty="0"/>
              <a:t>: 100%.</a:t>
            </a:r>
          </a:p>
          <a:p>
            <a:pPr lvl="1">
              <a:buFont typeface="Arial" panose="020B0604020202020204" pitchFamily="34" charset="0"/>
              <a:buChar char="•"/>
            </a:pPr>
            <a:r>
              <a:rPr lang="en-US" b="1" dirty="0"/>
              <a:t>Test Accuracy</a:t>
            </a:r>
            <a:r>
              <a:rPr lang="en-US" dirty="0"/>
              <a:t>: ~95.34%.</a:t>
            </a:r>
          </a:p>
        </p:txBody>
      </p:sp>
    </p:spTree>
    <p:extLst>
      <p:ext uri="{BB962C8B-B14F-4D97-AF65-F5344CB8AC3E}">
        <p14:creationId xmlns:p14="http://schemas.microsoft.com/office/powerpoint/2010/main" val="367988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28628-5B35-6B52-D7BE-D4FE14C8D72E}"/>
              </a:ext>
            </a:extLst>
          </p:cNvPr>
          <p:cNvSpPr>
            <a:spLocks noGrp="1"/>
          </p:cNvSpPr>
          <p:nvPr>
            <p:ph type="title"/>
          </p:nvPr>
        </p:nvSpPr>
        <p:spPr/>
        <p:txBody>
          <a:bodyPr/>
          <a:lstStyle/>
          <a:p>
            <a:r>
              <a:rPr lang="en-US" dirty="0"/>
              <a:t>Different Variations Of ELM Used </a:t>
            </a:r>
          </a:p>
        </p:txBody>
      </p:sp>
      <p:sp>
        <p:nvSpPr>
          <p:cNvPr id="3" name="Content Placeholder 2">
            <a:extLst>
              <a:ext uri="{FF2B5EF4-FFF2-40B4-BE49-F238E27FC236}">
                <a16:creationId xmlns:a16="http://schemas.microsoft.com/office/drawing/2014/main" id="{1E39A13B-6013-4848-5CBD-2DB4E2205BD3}"/>
              </a:ext>
            </a:extLst>
          </p:cNvPr>
          <p:cNvSpPr>
            <a:spLocks noGrp="1"/>
          </p:cNvSpPr>
          <p:nvPr>
            <p:ph sz="half" idx="2"/>
          </p:nvPr>
        </p:nvSpPr>
        <p:spPr>
          <a:xfrm>
            <a:off x="180654" y="2635125"/>
            <a:ext cx="8768137" cy="1587750"/>
          </a:xfrm>
        </p:spPr>
        <p:txBody>
          <a:bodyPr/>
          <a:lstStyle/>
          <a:p>
            <a:r>
              <a:rPr lang="en-US" sz="2000" b="1" dirty="0"/>
              <a:t>Generalized ELM Model</a:t>
            </a:r>
          </a:p>
          <a:p>
            <a:r>
              <a:rPr lang="en-US" sz="2000" b="1" dirty="0"/>
              <a:t>Bagging Ensemble ELM</a:t>
            </a:r>
          </a:p>
          <a:p>
            <a:r>
              <a:rPr lang="en-US" sz="2000" b="1" dirty="0"/>
              <a:t>Ensemble ELM with Weighted Averaging</a:t>
            </a:r>
          </a:p>
          <a:p>
            <a:r>
              <a:rPr lang="en-US" sz="2000" b="1" dirty="0"/>
              <a:t>Stacking Ensemble ELM</a:t>
            </a:r>
          </a:p>
          <a:p>
            <a:endParaRPr lang="en-US" sz="2000" b="1" dirty="0"/>
          </a:p>
        </p:txBody>
      </p:sp>
    </p:spTree>
    <p:extLst>
      <p:ext uri="{BB962C8B-B14F-4D97-AF65-F5344CB8AC3E}">
        <p14:creationId xmlns:p14="http://schemas.microsoft.com/office/powerpoint/2010/main" val="2295567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C270-D196-6ED2-087D-BC11DE800C11}"/>
              </a:ext>
            </a:extLst>
          </p:cNvPr>
          <p:cNvSpPr>
            <a:spLocks noGrp="1"/>
          </p:cNvSpPr>
          <p:nvPr>
            <p:ph type="title"/>
          </p:nvPr>
        </p:nvSpPr>
        <p:spPr/>
        <p:txBody>
          <a:bodyPr/>
          <a:lstStyle/>
          <a:p>
            <a:r>
              <a:rPr lang="en-US" dirty="0"/>
              <a:t>Generalized ELM Model</a:t>
            </a:r>
          </a:p>
        </p:txBody>
      </p:sp>
      <p:sp>
        <p:nvSpPr>
          <p:cNvPr id="3" name="Content Placeholder 2">
            <a:extLst>
              <a:ext uri="{FF2B5EF4-FFF2-40B4-BE49-F238E27FC236}">
                <a16:creationId xmlns:a16="http://schemas.microsoft.com/office/drawing/2014/main" id="{984B7105-DB1F-C27C-1F63-4C83268FC12D}"/>
              </a:ext>
            </a:extLst>
          </p:cNvPr>
          <p:cNvSpPr>
            <a:spLocks noGrp="1"/>
          </p:cNvSpPr>
          <p:nvPr>
            <p:ph sz="half" idx="2"/>
          </p:nvPr>
        </p:nvSpPr>
        <p:spPr>
          <a:xfrm>
            <a:off x="180654" y="1347864"/>
            <a:ext cx="8768137" cy="4162272"/>
          </a:xfrm>
        </p:spPr>
        <p:txBody>
          <a:bodyPr/>
          <a:lstStyle/>
          <a:p>
            <a:pPr>
              <a:buFont typeface="Arial" panose="020B0604020202020204" pitchFamily="34" charset="0"/>
              <a:buChar char="•"/>
            </a:pPr>
            <a:r>
              <a:rPr lang="en-US" sz="2000" dirty="0"/>
              <a:t>A single-layer feedforward neural network designed for fast training. It randomly assigns input weights and biases, then computes output weights using the Moore-Penrose pseudoinverse. </a:t>
            </a:r>
          </a:p>
          <a:p>
            <a:pPr>
              <a:buFont typeface="Arial" panose="020B0604020202020204" pitchFamily="34" charset="0"/>
              <a:buChar char="•"/>
            </a:pPr>
            <a:r>
              <a:rPr lang="en-US" sz="2000" dirty="0"/>
              <a:t>This implementation enhances the basic ELM with: </a:t>
            </a:r>
          </a:p>
          <a:p>
            <a:pPr lvl="1">
              <a:buFont typeface="Courier New" panose="02070309020205020404" pitchFamily="49" charset="0"/>
              <a:buChar char="o"/>
            </a:pPr>
            <a:r>
              <a:rPr lang="en-US" b="1" dirty="0"/>
              <a:t>Multiple activation functions</a:t>
            </a:r>
          </a:p>
          <a:p>
            <a:pPr lvl="1">
              <a:buFont typeface="Courier New" panose="02070309020205020404" pitchFamily="49" charset="0"/>
              <a:buChar char="o"/>
            </a:pPr>
            <a:r>
              <a:rPr lang="en-US" b="1" dirty="0"/>
              <a:t>L2 regularization</a:t>
            </a:r>
            <a:r>
              <a:rPr lang="en-US" dirty="0"/>
              <a:t> (alpha parameter) to prevent overfitting.</a:t>
            </a:r>
          </a:p>
          <a:p>
            <a:pPr lvl="1">
              <a:buFont typeface="Courier New" panose="02070309020205020404" pitchFamily="49" charset="0"/>
              <a:buChar char="o"/>
            </a:pPr>
            <a:r>
              <a:rPr lang="en-US" dirty="0"/>
              <a:t>Advanced weight initialization strategies.</a:t>
            </a:r>
          </a:p>
          <a:p>
            <a:pPr>
              <a:buFont typeface="Arial" panose="020B0604020202020204" pitchFamily="34" charset="0"/>
              <a:buChar char="•"/>
            </a:pPr>
            <a:r>
              <a:rPr lang="en-US" sz="2000" b="1" dirty="0"/>
              <a:t>How It Works:</a:t>
            </a:r>
            <a:r>
              <a:rPr lang="en-US" sz="2000" dirty="0"/>
              <a:t> The model processes input features through a hidden layer, applies the chosen activation function, and computes output weights to classify websites as phishing (-1) or legitimate (1).</a:t>
            </a:r>
          </a:p>
          <a:p>
            <a:pPr>
              <a:buFont typeface="Arial" panose="020B0604020202020204" pitchFamily="34" charset="0"/>
              <a:buChar char="•"/>
            </a:pPr>
            <a:r>
              <a:rPr lang="en-US" sz="2000" b="1" dirty="0"/>
              <a:t>Result:</a:t>
            </a:r>
            <a:r>
              <a:rPr lang="en-US" sz="2000" dirty="0"/>
              <a:t> Accuracy of approximately 95.40% which is close to what the research paper states(95.34%).</a:t>
            </a:r>
          </a:p>
          <a:p>
            <a:endParaRPr lang="en-US" sz="2000" dirty="0"/>
          </a:p>
        </p:txBody>
      </p:sp>
    </p:spTree>
    <p:extLst>
      <p:ext uri="{BB962C8B-B14F-4D97-AF65-F5344CB8AC3E}">
        <p14:creationId xmlns:p14="http://schemas.microsoft.com/office/powerpoint/2010/main" val="359083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E50EC-0174-F128-B5BE-62F9E60764F1}"/>
              </a:ext>
            </a:extLst>
          </p:cNvPr>
          <p:cNvSpPr>
            <a:spLocks noGrp="1"/>
          </p:cNvSpPr>
          <p:nvPr>
            <p:ph type="title"/>
          </p:nvPr>
        </p:nvSpPr>
        <p:spPr/>
        <p:txBody>
          <a:bodyPr/>
          <a:lstStyle/>
          <a:p>
            <a:r>
              <a:rPr lang="en-US" sz="3200" b="1" dirty="0"/>
              <a:t>Bagging Ensemble ELM</a:t>
            </a:r>
            <a:endParaRPr lang="en-US" dirty="0"/>
          </a:p>
        </p:txBody>
      </p:sp>
      <p:sp>
        <p:nvSpPr>
          <p:cNvPr id="3" name="Content Placeholder 2">
            <a:extLst>
              <a:ext uri="{FF2B5EF4-FFF2-40B4-BE49-F238E27FC236}">
                <a16:creationId xmlns:a16="http://schemas.microsoft.com/office/drawing/2014/main" id="{2CD6C9D8-7D2E-2F6F-2FF3-75EB3F30111A}"/>
              </a:ext>
            </a:extLst>
          </p:cNvPr>
          <p:cNvSpPr>
            <a:spLocks noGrp="1"/>
          </p:cNvSpPr>
          <p:nvPr>
            <p:ph sz="half" idx="2"/>
          </p:nvPr>
        </p:nvSpPr>
        <p:spPr>
          <a:xfrm>
            <a:off x="187931" y="1810388"/>
            <a:ext cx="8768137" cy="3237223"/>
          </a:xfrm>
        </p:spPr>
        <p:txBody>
          <a:bodyPr/>
          <a:lstStyle/>
          <a:p>
            <a:r>
              <a:rPr lang="en-US" sz="2000" dirty="0"/>
              <a:t>Implements bootstrap aggregating (bagging) with Enhanced ELM models. Each model (default 10 estimators) is trained on a random subset (80% sample ratio) of the training data with replacement, using 1000 hidden units and </a:t>
            </a:r>
            <a:r>
              <a:rPr lang="en-US" sz="2000" dirty="0" err="1"/>
              <a:t>ReLU</a:t>
            </a:r>
            <a:r>
              <a:rPr lang="en-US" sz="2000" dirty="0"/>
              <a:t> activation. </a:t>
            </a:r>
          </a:p>
          <a:p>
            <a:r>
              <a:rPr lang="en-US" sz="2000" b="1" dirty="0"/>
              <a:t>How It Works:</a:t>
            </a:r>
            <a:r>
              <a:rPr lang="en-US" sz="2000" dirty="0"/>
              <a:t> </a:t>
            </a:r>
          </a:p>
          <a:p>
            <a:pPr lvl="1">
              <a:buFont typeface="Courier New" panose="02070309020205020404" pitchFamily="49" charset="0"/>
              <a:buChar char="o"/>
            </a:pPr>
            <a:r>
              <a:rPr lang="en-US" dirty="0"/>
              <a:t>Generate bootstrap samples for each base model.</a:t>
            </a:r>
          </a:p>
          <a:p>
            <a:pPr lvl="1">
              <a:buFont typeface="Courier New" panose="02070309020205020404" pitchFamily="49" charset="0"/>
              <a:buChar char="o"/>
            </a:pPr>
            <a:r>
              <a:rPr lang="en-US" dirty="0"/>
              <a:t>Train each model independently on its sample.</a:t>
            </a:r>
          </a:p>
          <a:p>
            <a:pPr lvl="1">
              <a:buFont typeface="Courier New" panose="02070309020205020404" pitchFamily="49" charset="0"/>
              <a:buChar char="o"/>
            </a:pPr>
            <a:r>
              <a:rPr lang="en-US" dirty="0"/>
              <a:t>Combine predictions via majority voting (averaged and rounded).</a:t>
            </a:r>
          </a:p>
          <a:p>
            <a:r>
              <a:rPr lang="en-US" sz="2000" b="1" dirty="0"/>
              <a:t>Result:</a:t>
            </a:r>
            <a:r>
              <a:rPr lang="en-US" sz="2000" dirty="0"/>
              <a:t> Accuracy of 95.91%.</a:t>
            </a:r>
          </a:p>
          <a:p>
            <a:endParaRPr lang="en-US" sz="2000" dirty="0"/>
          </a:p>
        </p:txBody>
      </p:sp>
    </p:spTree>
    <p:extLst>
      <p:ext uri="{BB962C8B-B14F-4D97-AF65-F5344CB8AC3E}">
        <p14:creationId xmlns:p14="http://schemas.microsoft.com/office/powerpoint/2010/main" val="3453632021"/>
      </p:ext>
    </p:extLst>
  </p:cSld>
  <p:clrMapOvr>
    <a:masterClrMapping/>
  </p:clrMapOvr>
</p:sld>
</file>

<file path=ppt/theme/theme1.xml><?xml version="1.0" encoding="utf-8"?>
<a:theme xmlns:a="http://schemas.openxmlformats.org/drawingml/2006/main" name="IITR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ITR_template_sudiproy.pptx" id="{E7BE3218-A97E-4E6F-BE9F-92D6192B2CD5}" vid="{3EDE8FBA-E8F1-4B0B-AEA8-7DC234A91A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IITR_template_sudiproy</Template>
  <TotalTime>793</TotalTime>
  <Words>2143</Words>
  <Application>Microsoft Macintosh PowerPoint</Application>
  <PresentationFormat>On-screen Show (4:3)</PresentationFormat>
  <Paragraphs>141</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 New</vt:lpstr>
      <vt:lpstr>Franklin Gothic Demi</vt:lpstr>
      <vt:lpstr>IITR_PPT_Template</vt:lpstr>
      <vt:lpstr>Phisherman</vt:lpstr>
      <vt:lpstr>Overview</vt:lpstr>
      <vt:lpstr>Phishing Website Classification Using ELM</vt:lpstr>
      <vt:lpstr>ELM ( Extreme Machine Learning )</vt:lpstr>
      <vt:lpstr>ELM ( Extreme Machine Learning )</vt:lpstr>
      <vt:lpstr>Experimental Results and Comparison</vt:lpstr>
      <vt:lpstr>Different Variations Of ELM Used </vt:lpstr>
      <vt:lpstr>Generalized ELM Model</vt:lpstr>
      <vt:lpstr>Bagging Ensemble ELM</vt:lpstr>
      <vt:lpstr>Ensemble ELM with Weighted Averaging</vt:lpstr>
      <vt:lpstr>Stacking Ensemble ELM</vt:lpstr>
      <vt:lpstr>Results </vt:lpstr>
      <vt:lpstr>Flask for Real-Time Phishing Detection</vt:lpstr>
      <vt:lpstr>Frontend Implementation</vt:lpstr>
      <vt:lpstr>PowerPoint Presentation</vt:lpstr>
      <vt:lpstr>PowerPoint Presentation</vt:lpstr>
      <vt:lpstr>PowerPoint Presentation</vt:lpstr>
      <vt:lpstr>PowerPoint Presentation</vt:lpstr>
      <vt:lpstr>Future Implementations</vt:lpstr>
      <vt:lpstr>GitHub Repo</vt:lpstr>
      <vt:lpstr>References</vt:lpstr>
      <vt:lpstr>Thank You</vt:lpstr>
    </vt:vector>
  </TitlesOfParts>
  <Manager>Dr. Sudip Roy</Manager>
  <Company>IIT Roorkee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IITR PPT Template</dc:subject>
  <dc:creator>Dr. Sudip Roy</dc:creator>
  <cp:lastModifiedBy>Ritwik Durga</cp:lastModifiedBy>
  <cp:revision>64</cp:revision>
  <dcterms:created xsi:type="dcterms:W3CDTF">2015-07-18T13:17:54Z</dcterms:created>
  <dcterms:modified xsi:type="dcterms:W3CDTF">2025-04-24T17:38:12Z</dcterms:modified>
  <cp:version>v1</cp:version>
</cp:coreProperties>
</file>