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96" r:id="rId4"/>
    <p:sldId id="295" r:id="rId5"/>
    <p:sldId id="299" r:id="rId6"/>
    <p:sldId id="29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2E9"/>
    <a:srgbClr val="8A6846"/>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47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0B20C-A8A0-439A-889C-9239900161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7C9C59-A784-4756-8DA9-20AE21D509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003EE3F-6522-45E0-8E58-5159FFE39E06}"/>
              </a:ext>
            </a:extLst>
          </p:cNvPr>
          <p:cNvSpPr>
            <a:spLocks noGrp="1"/>
          </p:cNvSpPr>
          <p:nvPr>
            <p:ph type="dt" sz="half" idx="10"/>
          </p:nvPr>
        </p:nvSpPr>
        <p:spPr/>
        <p:txBody>
          <a:bodyPr/>
          <a:lstStyle/>
          <a:p>
            <a:fld id="{4E970BCF-C3B6-4465-BEA4-B55A3DBA4B44}" type="datetimeFigureOut">
              <a:rPr lang="en-IN" smtClean="0"/>
              <a:t>30-03-2020</a:t>
            </a:fld>
            <a:endParaRPr lang="en-IN"/>
          </a:p>
        </p:txBody>
      </p:sp>
      <p:sp>
        <p:nvSpPr>
          <p:cNvPr id="5" name="Footer Placeholder 4">
            <a:extLst>
              <a:ext uri="{FF2B5EF4-FFF2-40B4-BE49-F238E27FC236}">
                <a16:creationId xmlns:a16="http://schemas.microsoft.com/office/drawing/2014/main" id="{760751D5-8B63-448B-8D44-D834818833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132A5E-87ED-4393-A61E-2984EFF6319D}"/>
              </a:ext>
            </a:extLst>
          </p:cNvPr>
          <p:cNvSpPr>
            <a:spLocks noGrp="1"/>
          </p:cNvSpPr>
          <p:nvPr>
            <p:ph type="sldNum" sz="quarter" idx="12"/>
          </p:nvPr>
        </p:nvSpPr>
        <p:spPr/>
        <p:txBody>
          <a:bodyPr/>
          <a:lstStyle/>
          <a:p>
            <a:fld id="{1E5CE3D9-A1C6-4D1E-AC14-E9E470228191}" type="slidenum">
              <a:rPr lang="en-IN" smtClean="0"/>
              <a:t>‹#›</a:t>
            </a:fld>
            <a:endParaRPr lang="en-IN"/>
          </a:p>
        </p:txBody>
      </p:sp>
    </p:spTree>
    <p:extLst>
      <p:ext uri="{BB962C8B-B14F-4D97-AF65-F5344CB8AC3E}">
        <p14:creationId xmlns:p14="http://schemas.microsoft.com/office/powerpoint/2010/main" val="1855664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D7DE2-B18E-451D-930B-1DED77275B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A790FE-4611-4A70-8600-6FFB837CD7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53F63F-3239-45CF-9734-CE7943709178}"/>
              </a:ext>
            </a:extLst>
          </p:cNvPr>
          <p:cNvSpPr>
            <a:spLocks noGrp="1"/>
          </p:cNvSpPr>
          <p:nvPr>
            <p:ph type="dt" sz="half" idx="10"/>
          </p:nvPr>
        </p:nvSpPr>
        <p:spPr/>
        <p:txBody>
          <a:bodyPr/>
          <a:lstStyle/>
          <a:p>
            <a:fld id="{4E970BCF-C3B6-4465-BEA4-B55A3DBA4B44}" type="datetimeFigureOut">
              <a:rPr lang="en-IN" smtClean="0"/>
              <a:t>30-03-2020</a:t>
            </a:fld>
            <a:endParaRPr lang="en-IN"/>
          </a:p>
        </p:txBody>
      </p:sp>
      <p:sp>
        <p:nvSpPr>
          <p:cNvPr id="5" name="Footer Placeholder 4">
            <a:extLst>
              <a:ext uri="{FF2B5EF4-FFF2-40B4-BE49-F238E27FC236}">
                <a16:creationId xmlns:a16="http://schemas.microsoft.com/office/drawing/2014/main" id="{E64EC2CB-059B-4F33-B5A0-3B428BC0CC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FC783E-A8B1-4FC8-9C05-F9B17F75000C}"/>
              </a:ext>
            </a:extLst>
          </p:cNvPr>
          <p:cNvSpPr>
            <a:spLocks noGrp="1"/>
          </p:cNvSpPr>
          <p:nvPr>
            <p:ph type="sldNum" sz="quarter" idx="12"/>
          </p:nvPr>
        </p:nvSpPr>
        <p:spPr/>
        <p:txBody>
          <a:bodyPr/>
          <a:lstStyle/>
          <a:p>
            <a:fld id="{1E5CE3D9-A1C6-4D1E-AC14-E9E470228191}" type="slidenum">
              <a:rPr lang="en-IN" smtClean="0"/>
              <a:t>‹#›</a:t>
            </a:fld>
            <a:endParaRPr lang="en-IN"/>
          </a:p>
        </p:txBody>
      </p:sp>
    </p:spTree>
    <p:extLst>
      <p:ext uri="{BB962C8B-B14F-4D97-AF65-F5344CB8AC3E}">
        <p14:creationId xmlns:p14="http://schemas.microsoft.com/office/powerpoint/2010/main" val="3694217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97ECC8-BDF2-484E-8478-4326C5B512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66F113-6592-4A24-B102-CC869C1464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757452-0CEC-4EE5-9001-E85941135226}"/>
              </a:ext>
            </a:extLst>
          </p:cNvPr>
          <p:cNvSpPr>
            <a:spLocks noGrp="1"/>
          </p:cNvSpPr>
          <p:nvPr>
            <p:ph type="dt" sz="half" idx="10"/>
          </p:nvPr>
        </p:nvSpPr>
        <p:spPr/>
        <p:txBody>
          <a:bodyPr/>
          <a:lstStyle/>
          <a:p>
            <a:fld id="{4E970BCF-C3B6-4465-BEA4-B55A3DBA4B44}" type="datetimeFigureOut">
              <a:rPr lang="en-IN" smtClean="0"/>
              <a:t>30-03-2020</a:t>
            </a:fld>
            <a:endParaRPr lang="en-IN"/>
          </a:p>
        </p:txBody>
      </p:sp>
      <p:sp>
        <p:nvSpPr>
          <p:cNvPr id="5" name="Footer Placeholder 4">
            <a:extLst>
              <a:ext uri="{FF2B5EF4-FFF2-40B4-BE49-F238E27FC236}">
                <a16:creationId xmlns:a16="http://schemas.microsoft.com/office/drawing/2014/main" id="{1C0DC312-6CC6-4D2B-A342-3BA9A644A4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25757B-928A-48B7-9870-19D4FB1D7354}"/>
              </a:ext>
            </a:extLst>
          </p:cNvPr>
          <p:cNvSpPr>
            <a:spLocks noGrp="1"/>
          </p:cNvSpPr>
          <p:nvPr>
            <p:ph type="sldNum" sz="quarter" idx="12"/>
          </p:nvPr>
        </p:nvSpPr>
        <p:spPr/>
        <p:txBody>
          <a:bodyPr/>
          <a:lstStyle/>
          <a:p>
            <a:fld id="{1E5CE3D9-A1C6-4D1E-AC14-E9E470228191}" type="slidenum">
              <a:rPr lang="en-IN" smtClean="0"/>
              <a:t>‹#›</a:t>
            </a:fld>
            <a:endParaRPr lang="en-IN"/>
          </a:p>
        </p:txBody>
      </p:sp>
    </p:spTree>
    <p:extLst>
      <p:ext uri="{BB962C8B-B14F-4D97-AF65-F5344CB8AC3E}">
        <p14:creationId xmlns:p14="http://schemas.microsoft.com/office/powerpoint/2010/main" val="2708831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5BC63-C2FC-405C-867B-C5CF06741F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5B6C17-36A9-4663-9DA3-75F382C79D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B3A67B-4357-4738-9889-7E12AFB1B364}"/>
              </a:ext>
            </a:extLst>
          </p:cNvPr>
          <p:cNvSpPr>
            <a:spLocks noGrp="1"/>
          </p:cNvSpPr>
          <p:nvPr>
            <p:ph type="dt" sz="half" idx="10"/>
          </p:nvPr>
        </p:nvSpPr>
        <p:spPr/>
        <p:txBody>
          <a:bodyPr/>
          <a:lstStyle/>
          <a:p>
            <a:fld id="{4E970BCF-C3B6-4465-BEA4-B55A3DBA4B44}" type="datetimeFigureOut">
              <a:rPr lang="en-IN" smtClean="0"/>
              <a:t>30-03-2020</a:t>
            </a:fld>
            <a:endParaRPr lang="en-IN"/>
          </a:p>
        </p:txBody>
      </p:sp>
      <p:sp>
        <p:nvSpPr>
          <p:cNvPr id="5" name="Footer Placeholder 4">
            <a:extLst>
              <a:ext uri="{FF2B5EF4-FFF2-40B4-BE49-F238E27FC236}">
                <a16:creationId xmlns:a16="http://schemas.microsoft.com/office/drawing/2014/main" id="{4DC279BB-80F6-4437-B922-021E50D80D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B24FB-5C45-4B17-8D3A-84553E26F3F6}"/>
              </a:ext>
            </a:extLst>
          </p:cNvPr>
          <p:cNvSpPr>
            <a:spLocks noGrp="1"/>
          </p:cNvSpPr>
          <p:nvPr>
            <p:ph type="sldNum" sz="quarter" idx="12"/>
          </p:nvPr>
        </p:nvSpPr>
        <p:spPr/>
        <p:txBody>
          <a:bodyPr/>
          <a:lstStyle/>
          <a:p>
            <a:fld id="{1E5CE3D9-A1C6-4D1E-AC14-E9E470228191}" type="slidenum">
              <a:rPr lang="en-IN" smtClean="0"/>
              <a:t>‹#›</a:t>
            </a:fld>
            <a:endParaRPr lang="en-IN"/>
          </a:p>
        </p:txBody>
      </p:sp>
    </p:spTree>
    <p:extLst>
      <p:ext uri="{BB962C8B-B14F-4D97-AF65-F5344CB8AC3E}">
        <p14:creationId xmlns:p14="http://schemas.microsoft.com/office/powerpoint/2010/main" val="2787616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EA5C4-3648-4E16-BFAE-4FEC4B04E7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F26D46-B268-4CC4-8F0B-55722DF003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09486A-1179-4D64-9F52-D168DF42AD56}"/>
              </a:ext>
            </a:extLst>
          </p:cNvPr>
          <p:cNvSpPr>
            <a:spLocks noGrp="1"/>
          </p:cNvSpPr>
          <p:nvPr>
            <p:ph type="dt" sz="half" idx="10"/>
          </p:nvPr>
        </p:nvSpPr>
        <p:spPr/>
        <p:txBody>
          <a:bodyPr/>
          <a:lstStyle/>
          <a:p>
            <a:fld id="{4E970BCF-C3B6-4465-BEA4-B55A3DBA4B44}" type="datetimeFigureOut">
              <a:rPr lang="en-IN" smtClean="0"/>
              <a:t>30-03-2020</a:t>
            </a:fld>
            <a:endParaRPr lang="en-IN"/>
          </a:p>
        </p:txBody>
      </p:sp>
      <p:sp>
        <p:nvSpPr>
          <p:cNvPr id="5" name="Footer Placeholder 4">
            <a:extLst>
              <a:ext uri="{FF2B5EF4-FFF2-40B4-BE49-F238E27FC236}">
                <a16:creationId xmlns:a16="http://schemas.microsoft.com/office/drawing/2014/main" id="{B6F38406-D70E-4BE2-899E-3E035042F1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AEDD55-467A-4B11-A862-DBF5918A2579}"/>
              </a:ext>
            </a:extLst>
          </p:cNvPr>
          <p:cNvSpPr>
            <a:spLocks noGrp="1"/>
          </p:cNvSpPr>
          <p:nvPr>
            <p:ph type="sldNum" sz="quarter" idx="12"/>
          </p:nvPr>
        </p:nvSpPr>
        <p:spPr/>
        <p:txBody>
          <a:bodyPr/>
          <a:lstStyle/>
          <a:p>
            <a:fld id="{1E5CE3D9-A1C6-4D1E-AC14-E9E470228191}" type="slidenum">
              <a:rPr lang="en-IN" smtClean="0"/>
              <a:t>‹#›</a:t>
            </a:fld>
            <a:endParaRPr lang="en-IN"/>
          </a:p>
        </p:txBody>
      </p:sp>
    </p:spTree>
    <p:extLst>
      <p:ext uri="{BB962C8B-B14F-4D97-AF65-F5344CB8AC3E}">
        <p14:creationId xmlns:p14="http://schemas.microsoft.com/office/powerpoint/2010/main" val="3651231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85D78-1E38-48E8-82CB-34183E70D2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0B7E80-2C11-421E-B61B-2BA83BF580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D7F84B6-12E8-4406-B767-58A6362418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E388065-5B51-4CA2-A8AF-4E7CAD5B9592}"/>
              </a:ext>
            </a:extLst>
          </p:cNvPr>
          <p:cNvSpPr>
            <a:spLocks noGrp="1"/>
          </p:cNvSpPr>
          <p:nvPr>
            <p:ph type="dt" sz="half" idx="10"/>
          </p:nvPr>
        </p:nvSpPr>
        <p:spPr/>
        <p:txBody>
          <a:bodyPr/>
          <a:lstStyle/>
          <a:p>
            <a:fld id="{4E970BCF-C3B6-4465-BEA4-B55A3DBA4B44}" type="datetimeFigureOut">
              <a:rPr lang="en-IN" smtClean="0"/>
              <a:t>30-03-2020</a:t>
            </a:fld>
            <a:endParaRPr lang="en-IN"/>
          </a:p>
        </p:txBody>
      </p:sp>
      <p:sp>
        <p:nvSpPr>
          <p:cNvPr id="6" name="Footer Placeholder 5">
            <a:extLst>
              <a:ext uri="{FF2B5EF4-FFF2-40B4-BE49-F238E27FC236}">
                <a16:creationId xmlns:a16="http://schemas.microsoft.com/office/drawing/2014/main" id="{DE624506-7A35-4DFD-A5E4-175EFF8069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976D21-BB42-4853-972E-FC2D68FB024B}"/>
              </a:ext>
            </a:extLst>
          </p:cNvPr>
          <p:cNvSpPr>
            <a:spLocks noGrp="1"/>
          </p:cNvSpPr>
          <p:nvPr>
            <p:ph type="sldNum" sz="quarter" idx="12"/>
          </p:nvPr>
        </p:nvSpPr>
        <p:spPr/>
        <p:txBody>
          <a:bodyPr/>
          <a:lstStyle/>
          <a:p>
            <a:fld id="{1E5CE3D9-A1C6-4D1E-AC14-E9E470228191}" type="slidenum">
              <a:rPr lang="en-IN" smtClean="0"/>
              <a:t>‹#›</a:t>
            </a:fld>
            <a:endParaRPr lang="en-IN"/>
          </a:p>
        </p:txBody>
      </p:sp>
    </p:spTree>
    <p:extLst>
      <p:ext uri="{BB962C8B-B14F-4D97-AF65-F5344CB8AC3E}">
        <p14:creationId xmlns:p14="http://schemas.microsoft.com/office/powerpoint/2010/main" val="638252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051C0-AD3C-4BE7-BAA9-4A4B1E61972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968AFF-23F4-4616-A4AD-09553C18E1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850984-3BC7-444C-BF0C-68EF4D2486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2C3477-65A0-47BA-AD75-037D630D90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0F967B-890F-4A62-9189-E8F86400F3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29817FC-1533-4394-BBA7-B0B50AF42A4C}"/>
              </a:ext>
            </a:extLst>
          </p:cNvPr>
          <p:cNvSpPr>
            <a:spLocks noGrp="1"/>
          </p:cNvSpPr>
          <p:nvPr>
            <p:ph type="dt" sz="half" idx="10"/>
          </p:nvPr>
        </p:nvSpPr>
        <p:spPr/>
        <p:txBody>
          <a:bodyPr/>
          <a:lstStyle/>
          <a:p>
            <a:fld id="{4E970BCF-C3B6-4465-BEA4-B55A3DBA4B44}" type="datetimeFigureOut">
              <a:rPr lang="en-IN" smtClean="0"/>
              <a:t>30-03-2020</a:t>
            </a:fld>
            <a:endParaRPr lang="en-IN"/>
          </a:p>
        </p:txBody>
      </p:sp>
      <p:sp>
        <p:nvSpPr>
          <p:cNvPr id="8" name="Footer Placeholder 7">
            <a:extLst>
              <a:ext uri="{FF2B5EF4-FFF2-40B4-BE49-F238E27FC236}">
                <a16:creationId xmlns:a16="http://schemas.microsoft.com/office/drawing/2014/main" id="{8B039E0A-DB2D-4F31-B331-9C62C95C10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1FA6869-9D52-47C2-AD0D-83941718540D}"/>
              </a:ext>
            </a:extLst>
          </p:cNvPr>
          <p:cNvSpPr>
            <a:spLocks noGrp="1"/>
          </p:cNvSpPr>
          <p:nvPr>
            <p:ph type="sldNum" sz="quarter" idx="12"/>
          </p:nvPr>
        </p:nvSpPr>
        <p:spPr/>
        <p:txBody>
          <a:bodyPr/>
          <a:lstStyle/>
          <a:p>
            <a:fld id="{1E5CE3D9-A1C6-4D1E-AC14-E9E470228191}" type="slidenum">
              <a:rPr lang="en-IN" smtClean="0"/>
              <a:t>‹#›</a:t>
            </a:fld>
            <a:endParaRPr lang="en-IN"/>
          </a:p>
        </p:txBody>
      </p:sp>
    </p:spTree>
    <p:extLst>
      <p:ext uri="{BB962C8B-B14F-4D97-AF65-F5344CB8AC3E}">
        <p14:creationId xmlns:p14="http://schemas.microsoft.com/office/powerpoint/2010/main" val="358647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237FE-3C28-4B35-9047-43A0BA4E10A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5C92553-A064-4055-A8A3-E652BE288F93}"/>
              </a:ext>
            </a:extLst>
          </p:cNvPr>
          <p:cNvSpPr>
            <a:spLocks noGrp="1"/>
          </p:cNvSpPr>
          <p:nvPr>
            <p:ph type="dt" sz="half" idx="10"/>
          </p:nvPr>
        </p:nvSpPr>
        <p:spPr/>
        <p:txBody>
          <a:bodyPr/>
          <a:lstStyle/>
          <a:p>
            <a:fld id="{4E970BCF-C3B6-4465-BEA4-B55A3DBA4B44}" type="datetimeFigureOut">
              <a:rPr lang="en-IN" smtClean="0"/>
              <a:t>30-03-2020</a:t>
            </a:fld>
            <a:endParaRPr lang="en-IN"/>
          </a:p>
        </p:txBody>
      </p:sp>
      <p:sp>
        <p:nvSpPr>
          <p:cNvPr id="4" name="Footer Placeholder 3">
            <a:extLst>
              <a:ext uri="{FF2B5EF4-FFF2-40B4-BE49-F238E27FC236}">
                <a16:creationId xmlns:a16="http://schemas.microsoft.com/office/drawing/2014/main" id="{AFA4C48E-7E10-4DC0-8A31-BF289285FDB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2FC9ED1-2345-48C8-9182-BB48E7A877A7}"/>
              </a:ext>
            </a:extLst>
          </p:cNvPr>
          <p:cNvSpPr>
            <a:spLocks noGrp="1"/>
          </p:cNvSpPr>
          <p:nvPr>
            <p:ph type="sldNum" sz="quarter" idx="12"/>
          </p:nvPr>
        </p:nvSpPr>
        <p:spPr/>
        <p:txBody>
          <a:bodyPr/>
          <a:lstStyle/>
          <a:p>
            <a:fld id="{1E5CE3D9-A1C6-4D1E-AC14-E9E470228191}" type="slidenum">
              <a:rPr lang="en-IN" smtClean="0"/>
              <a:t>‹#›</a:t>
            </a:fld>
            <a:endParaRPr lang="en-IN"/>
          </a:p>
        </p:txBody>
      </p:sp>
    </p:spTree>
    <p:extLst>
      <p:ext uri="{BB962C8B-B14F-4D97-AF65-F5344CB8AC3E}">
        <p14:creationId xmlns:p14="http://schemas.microsoft.com/office/powerpoint/2010/main" val="3226653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15A8C5-4B06-4055-8021-48F86D782FC1}"/>
              </a:ext>
            </a:extLst>
          </p:cNvPr>
          <p:cNvSpPr>
            <a:spLocks noGrp="1"/>
          </p:cNvSpPr>
          <p:nvPr>
            <p:ph type="dt" sz="half" idx="10"/>
          </p:nvPr>
        </p:nvSpPr>
        <p:spPr/>
        <p:txBody>
          <a:bodyPr/>
          <a:lstStyle/>
          <a:p>
            <a:fld id="{4E970BCF-C3B6-4465-BEA4-B55A3DBA4B44}" type="datetimeFigureOut">
              <a:rPr lang="en-IN" smtClean="0"/>
              <a:t>30-03-2020</a:t>
            </a:fld>
            <a:endParaRPr lang="en-IN"/>
          </a:p>
        </p:txBody>
      </p:sp>
      <p:sp>
        <p:nvSpPr>
          <p:cNvPr id="3" name="Footer Placeholder 2">
            <a:extLst>
              <a:ext uri="{FF2B5EF4-FFF2-40B4-BE49-F238E27FC236}">
                <a16:creationId xmlns:a16="http://schemas.microsoft.com/office/drawing/2014/main" id="{DFBA448F-1B1E-4EBC-85AF-FD436011CDD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8153F92-CD35-4432-BA3D-AF2DF967DC6D}"/>
              </a:ext>
            </a:extLst>
          </p:cNvPr>
          <p:cNvSpPr>
            <a:spLocks noGrp="1"/>
          </p:cNvSpPr>
          <p:nvPr>
            <p:ph type="sldNum" sz="quarter" idx="12"/>
          </p:nvPr>
        </p:nvSpPr>
        <p:spPr/>
        <p:txBody>
          <a:bodyPr/>
          <a:lstStyle/>
          <a:p>
            <a:fld id="{1E5CE3D9-A1C6-4D1E-AC14-E9E470228191}" type="slidenum">
              <a:rPr lang="en-IN" smtClean="0"/>
              <a:t>‹#›</a:t>
            </a:fld>
            <a:endParaRPr lang="en-IN"/>
          </a:p>
        </p:txBody>
      </p:sp>
    </p:spTree>
    <p:extLst>
      <p:ext uri="{BB962C8B-B14F-4D97-AF65-F5344CB8AC3E}">
        <p14:creationId xmlns:p14="http://schemas.microsoft.com/office/powerpoint/2010/main" val="1820655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92276-1CC2-4FBD-B832-AB1A3C1EE4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8A7DA9-03C0-4ADD-AFF8-CF1614CA55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CA4571E-FF47-4710-8E8A-9F6A35C49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46E838-BD11-4D5C-9D67-DDCB03FE0B2D}"/>
              </a:ext>
            </a:extLst>
          </p:cNvPr>
          <p:cNvSpPr>
            <a:spLocks noGrp="1"/>
          </p:cNvSpPr>
          <p:nvPr>
            <p:ph type="dt" sz="half" idx="10"/>
          </p:nvPr>
        </p:nvSpPr>
        <p:spPr/>
        <p:txBody>
          <a:bodyPr/>
          <a:lstStyle/>
          <a:p>
            <a:fld id="{4E970BCF-C3B6-4465-BEA4-B55A3DBA4B44}" type="datetimeFigureOut">
              <a:rPr lang="en-IN" smtClean="0"/>
              <a:t>30-03-2020</a:t>
            </a:fld>
            <a:endParaRPr lang="en-IN"/>
          </a:p>
        </p:txBody>
      </p:sp>
      <p:sp>
        <p:nvSpPr>
          <p:cNvPr id="6" name="Footer Placeholder 5">
            <a:extLst>
              <a:ext uri="{FF2B5EF4-FFF2-40B4-BE49-F238E27FC236}">
                <a16:creationId xmlns:a16="http://schemas.microsoft.com/office/drawing/2014/main" id="{5099E3D0-5673-4ADD-AAAF-07CDE788B0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2F8E40-C3C1-4C8E-90EC-27B71D6592F2}"/>
              </a:ext>
            </a:extLst>
          </p:cNvPr>
          <p:cNvSpPr>
            <a:spLocks noGrp="1"/>
          </p:cNvSpPr>
          <p:nvPr>
            <p:ph type="sldNum" sz="quarter" idx="12"/>
          </p:nvPr>
        </p:nvSpPr>
        <p:spPr/>
        <p:txBody>
          <a:bodyPr/>
          <a:lstStyle/>
          <a:p>
            <a:fld id="{1E5CE3D9-A1C6-4D1E-AC14-E9E470228191}" type="slidenum">
              <a:rPr lang="en-IN" smtClean="0"/>
              <a:t>‹#›</a:t>
            </a:fld>
            <a:endParaRPr lang="en-IN"/>
          </a:p>
        </p:txBody>
      </p:sp>
    </p:spTree>
    <p:extLst>
      <p:ext uri="{BB962C8B-B14F-4D97-AF65-F5344CB8AC3E}">
        <p14:creationId xmlns:p14="http://schemas.microsoft.com/office/powerpoint/2010/main" val="2671492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EB6DC-538D-43E0-A808-86DB5B8AD2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448F66-08C9-4E0C-86B6-CC29583A8D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A3CCB97-6A70-46AC-9FAD-6C0D8B5B92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71FF02-D869-429D-97D8-EB690C67571E}"/>
              </a:ext>
            </a:extLst>
          </p:cNvPr>
          <p:cNvSpPr>
            <a:spLocks noGrp="1"/>
          </p:cNvSpPr>
          <p:nvPr>
            <p:ph type="dt" sz="half" idx="10"/>
          </p:nvPr>
        </p:nvSpPr>
        <p:spPr/>
        <p:txBody>
          <a:bodyPr/>
          <a:lstStyle/>
          <a:p>
            <a:fld id="{4E970BCF-C3B6-4465-BEA4-B55A3DBA4B44}" type="datetimeFigureOut">
              <a:rPr lang="en-IN" smtClean="0"/>
              <a:t>30-03-2020</a:t>
            </a:fld>
            <a:endParaRPr lang="en-IN"/>
          </a:p>
        </p:txBody>
      </p:sp>
      <p:sp>
        <p:nvSpPr>
          <p:cNvPr id="6" name="Footer Placeholder 5">
            <a:extLst>
              <a:ext uri="{FF2B5EF4-FFF2-40B4-BE49-F238E27FC236}">
                <a16:creationId xmlns:a16="http://schemas.microsoft.com/office/drawing/2014/main" id="{E4CE42DC-217C-4818-92EA-2AE01309A3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DEB0A0-3885-48F9-B1B4-5410C03E0637}"/>
              </a:ext>
            </a:extLst>
          </p:cNvPr>
          <p:cNvSpPr>
            <a:spLocks noGrp="1"/>
          </p:cNvSpPr>
          <p:nvPr>
            <p:ph type="sldNum" sz="quarter" idx="12"/>
          </p:nvPr>
        </p:nvSpPr>
        <p:spPr/>
        <p:txBody>
          <a:bodyPr/>
          <a:lstStyle/>
          <a:p>
            <a:fld id="{1E5CE3D9-A1C6-4D1E-AC14-E9E470228191}" type="slidenum">
              <a:rPr lang="en-IN" smtClean="0"/>
              <a:t>‹#›</a:t>
            </a:fld>
            <a:endParaRPr lang="en-IN"/>
          </a:p>
        </p:txBody>
      </p:sp>
    </p:spTree>
    <p:extLst>
      <p:ext uri="{BB962C8B-B14F-4D97-AF65-F5344CB8AC3E}">
        <p14:creationId xmlns:p14="http://schemas.microsoft.com/office/powerpoint/2010/main" val="92437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E76A05-7DDF-4141-A444-6AEC79350F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3FCB51-7478-4942-B0F6-73B15DFCCD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B6ABB6-9F12-4222-BC2D-976BCBA7B9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970BCF-C3B6-4465-BEA4-B55A3DBA4B44}" type="datetimeFigureOut">
              <a:rPr lang="en-IN" smtClean="0"/>
              <a:t>30-03-2020</a:t>
            </a:fld>
            <a:endParaRPr lang="en-IN"/>
          </a:p>
        </p:txBody>
      </p:sp>
      <p:sp>
        <p:nvSpPr>
          <p:cNvPr id="5" name="Footer Placeholder 4">
            <a:extLst>
              <a:ext uri="{FF2B5EF4-FFF2-40B4-BE49-F238E27FC236}">
                <a16:creationId xmlns:a16="http://schemas.microsoft.com/office/drawing/2014/main" id="{1EE961B3-27F3-44FE-A7E9-71DBD286C3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A78C44B-6561-4F43-9C92-6F9A27DE37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5CE3D9-A1C6-4D1E-AC14-E9E470228191}" type="slidenum">
              <a:rPr lang="en-IN" smtClean="0"/>
              <a:t>‹#›</a:t>
            </a:fld>
            <a:endParaRPr lang="en-IN"/>
          </a:p>
        </p:txBody>
      </p:sp>
    </p:spTree>
    <p:extLst>
      <p:ext uri="{BB962C8B-B14F-4D97-AF65-F5344CB8AC3E}">
        <p14:creationId xmlns:p14="http://schemas.microsoft.com/office/powerpoint/2010/main" val="3473131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89887-704B-4FE8-88CE-9608F7E3743F}"/>
              </a:ext>
            </a:extLst>
          </p:cNvPr>
          <p:cNvSpPr>
            <a:spLocks noGrp="1"/>
          </p:cNvSpPr>
          <p:nvPr>
            <p:ph type="ctrTitle"/>
          </p:nvPr>
        </p:nvSpPr>
        <p:spPr/>
        <p:txBody>
          <a:bodyPr/>
          <a:lstStyle/>
          <a:p>
            <a:r>
              <a:rPr lang="en-IN" dirty="0">
                <a:latin typeface="Calibri" panose="020F0502020204030204" pitchFamily="34" charset="0"/>
                <a:cs typeface="Calibri" panose="020F0502020204030204" pitchFamily="34" charset="0"/>
              </a:rPr>
              <a:t>Coffee chain launch</a:t>
            </a:r>
          </a:p>
        </p:txBody>
      </p:sp>
      <p:sp>
        <p:nvSpPr>
          <p:cNvPr id="3" name="Subtitle 2">
            <a:extLst>
              <a:ext uri="{FF2B5EF4-FFF2-40B4-BE49-F238E27FC236}">
                <a16:creationId xmlns:a16="http://schemas.microsoft.com/office/drawing/2014/main" id="{F43C13A4-0F43-4F9C-97B6-034252BF2BE0}"/>
              </a:ext>
            </a:extLst>
          </p:cNvPr>
          <p:cNvSpPr>
            <a:spLocks noGrp="1"/>
          </p:cNvSpPr>
          <p:nvPr>
            <p:ph type="subTitle" idx="1"/>
          </p:nvPr>
        </p:nvSpPr>
        <p:spPr/>
        <p:txBody>
          <a:bodyPr/>
          <a:lstStyle/>
          <a:p>
            <a:pPr algn="l"/>
            <a:r>
              <a:rPr lang="en-IN" dirty="0"/>
              <a:t>- Location analysis using Foursquare API</a:t>
            </a:r>
          </a:p>
          <a:p>
            <a:pPr algn="l"/>
            <a:r>
              <a:rPr lang="en-IN" dirty="0"/>
              <a:t>- Demographic exploration using clustering technique</a:t>
            </a:r>
          </a:p>
        </p:txBody>
      </p:sp>
      <p:pic>
        <p:nvPicPr>
          <p:cNvPr id="6" name="Picture 5">
            <a:extLst>
              <a:ext uri="{FF2B5EF4-FFF2-40B4-BE49-F238E27FC236}">
                <a16:creationId xmlns:a16="http://schemas.microsoft.com/office/drawing/2014/main" id="{AB171A9C-EC3D-4949-BE67-7552ED852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9124" y="-110067"/>
            <a:ext cx="1024468" cy="1024468"/>
          </a:xfrm>
          <a:prstGeom prst="rect">
            <a:avLst/>
          </a:prstGeom>
        </p:spPr>
      </p:pic>
    </p:spTree>
    <p:extLst>
      <p:ext uri="{BB962C8B-B14F-4D97-AF65-F5344CB8AC3E}">
        <p14:creationId xmlns:p14="http://schemas.microsoft.com/office/powerpoint/2010/main" val="28174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2E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15E6-9AC4-438B-94C2-8D946ED3CC08}"/>
              </a:ext>
            </a:extLst>
          </p:cNvPr>
          <p:cNvSpPr>
            <a:spLocks noGrp="1"/>
          </p:cNvSpPr>
          <p:nvPr>
            <p:ph type="title"/>
          </p:nvPr>
        </p:nvSpPr>
        <p:spPr>
          <a:xfrm>
            <a:off x="330200" y="0"/>
            <a:ext cx="10515600" cy="1325563"/>
          </a:xfrm>
        </p:spPr>
        <p:txBody>
          <a:bodyPr/>
          <a:lstStyle/>
          <a:p>
            <a:r>
              <a:rPr lang="en-US" dirty="0"/>
              <a:t>Analytical process/methodology</a:t>
            </a:r>
          </a:p>
        </p:txBody>
      </p:sp>
      <p:sp>
        <p:nvSpPr>
          <p:cNvPr id="3" name="Content Placeholder 2">
            <a:extLst>
              <a:ext uri="{FF2B5EF4-FFF2-40B4-BE49-F238E27FC236}">
                <a16:creationId xmlns:a16="http://schemas.microsoft.com/office/drawing/2014/main" id="{46520056-4FE1-46AD-9A08-B567675BAFD5}"/>
              </a:ext>
            </a:extLst>
          </p:cNvPr>
          <p:cNvSpPr>
            <a:spLocks noGrp="1"/>
          </p:cNvSpPr>
          <p:nvPr>
            <p:ph idx="1"/>
          </p:nvPr>
        </p:nvSpPr>
        <p:spPr>
          <a:xfrm>
            <a:off x="643467" y="1370013"/>
            <a:ext cx="10515600" cy="4351338"/>
          </a:xfrm>
        </p:spPr>
        <p:txBody>
          <a:bodyPr>
            <a:normAutofit/>
          </a:bodyPr>
          <a:lstStyle/>
          <a:p>
            <a:r>
              <a:rPr lang="en-US" sz="2000" b="1" dirty="0"/>
              <a:t>Premise: An upcoming coffee chain would like to open a chain of stores in London</a:t>
            </a:r>
            <a:endParaRPr lang="en-US" sz="2000" dirty="0"/>
          </a:p>
          <a:p>
            <a:pPr lvl="1"/>
            <a:r>
              <a:rPr lang="en-US" sz="1600" dirty="0"/>
              <a:t>Data 1: Foursquare API to procure the list of coffee shops in the vicinity along with their ratings</a:t>
            </a:r>
          </a:p>
          <a:p>
            <a:pPr lvl="1"/>
            <a:r>
              <a:rPr lang="en-US" sz="1600" dirty="0"/>
              <a:t>Data 2: Population density across boroughs available with </a:t>
            </a:r>
            <a:r>
              <a:rPr lang="en-US" sz="1600" i="1" dirty="0"/>
              <a:t>data.london.gov.uk</a:t>
            </a:r>
          </a:p>
          <a:p>
            <a:pPr lvl="1"/>
            <a:r>
              <a:rPr lang="en-US" sz="1600" dirty="0"/>
              <a:t>Data 3: Borough-wise demographics available with </a:t>
            </a:r>
            <a:r>
              <a:rPr lang="en-US" sz="1600" i="1" dirty="0"/>
              <a:t>data.london.gov.uk </a:t>
            </a:r>
          </a:p>
          <a:p>
            <a:pPr marL="457200" lvl="1" indent="0">
              <a:buNone/>
            </a:pPr>
            <a:endParaRPr lang="en-US" sz="2000" dirty="0"/>
          </a:p>
          <a:p>
            <a:r>
              <a:rPr lang="en-US" sz="2000" b="1" dirty="0"/>
              <a:t>Step 1: Exploratory location analysis through visualizations</a:t>
            </a:r>
          </a:p>
          <a:p>
            <a:pPr lvl="1"/>
            <a:r>
              <a:rPr lang="en-US" sz="1600" dirty="0"/>
              <a:t>Understanding the competitive landscape by studying the ratings of the coffee shops </a:t>
            </a:r>
          </a:p>
          <a:p>
            <a:pPr lvl="1"/>
            <a:r>
              <a:rPr lang="en-US" sz="1600" dirty="0"/>
              <a:t>Selecting the boroughs with maximum population density to increase our visibility with the first launch of the coffee shop</a:t>
            </a:r>
          </a:p>
          <a:p>
            <a:pPr lvl="1"/>
            <a:endParaRPr lang="en-US" sz="1600" i="1" dirty="0"/>
          </a:p>
          <a:p>
            <a:r>
              <a:rPr lang="en-US" sz="2000" b="1" dirty="0"/>
              <a:t>Step 2: Segment the market</a:t>
            </a:r>
            <a:endParaRPr lang="en-US" sz="2000" dirty="0"/>
          </a:p>
          <a:p>
            <a:pPr lvl="1"/>
            <a:r>
              <a:rPr lang="en-US" sz="1600" i="1" dirty="0"/>
              <a:t>Procuring the relevant factors defining the demographic of Boroughs</a:t>
            </a:r>
          </a:p>
          <a:p>
            <a:pPr lvl="1"/>
            <a:r>
              <a:rPr lang="en-US" sz="1600" i="1" dirty="0"/>
              <a:t>Using K-means clustering technique to cluster the Boroughs into cluster, this can be further used to replicate success from one Borough to another</a:t>
            </a:r>
          </a:p>
          <a:p>
            <a:pPr marL="457200" lvl="1" indent="0">
              <a:buNone/>
            </a:pPr>
            <a:endParaRPr lang="en-US" sz="1600" i="1" dirty="0"/>
          </a:p>
          <a:p>
            <a:pPr lvl="1"/>
            <a:endParaRPr lang="en-US" sz="1600" i="1" dirty="0"/>
          </a:p>
        </p:txBody>
      </p:sp>
      <p:pic>
        <p:nvPicPr>
          <p:cNvPr id="6" name="Picture 5">
            <a:extLst>
              <a:ext uri="{FF2B5EF4-FFF2-40B4-BE49-F238E27FC236}">
                <a16:creationId xmlns:a16="http://schemas.microsoft.com/office/drawing/2014/main" id="{FD17A691-C947-40D3-90DA-03D90FA475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9124" y="-110067"/>
            <a:ext cx="1024468" cy="1024468"/>
          </a:xfrm>
          <a:prstGeom prst="rect">
            <a:avLst/>
          </a:prstGeom>
        </p:spPr>
      </p:pic>
    </p:spTree>
    <p:extLst>
      <p:ext uri="{BB962C8B-B14F-4D97-AF65-F5344CB8AC3E}">
        <p14:creationId xmlns:p14="http://schemas.microsoft.com/office/powerpoint/2010/main" val="921656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2E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15E6-9AC4-438B-94C2-8D946ED3CC08}"/>
              </a:ext>
            </a:extLst>
          </p:cNvPr>
          <p:cNvSpPr>
            <a:spLocks noGrp="1"/>
          </p:cNvSpPr>
          <p:nvPr>
            <p:ph type="title"/>
          </p:nvPr>
        </p:nvSpPr>
        <p:spPr>
          <a:xfrm>
            <a:off x="338666" y="0"/>
            <a:ext cx="10515600" cy="1325563"/>
          </a:xfrm>
        </p:spPr>
        <p:txBody>
          <a:bodyPr>
            <a:normAutofit/>
          </a:bodyPr>
          <a:lstStyle/>
          <a:p>
            <a:r>
              <a:rPr lang="en-US" sz="2800" dirty="0"/>
              <a:t>Parts around Central London have maximum population density which would help in enabling maximum visibility</a:t>
            </a:r>
          </a:p>
        </p:txBody>
      </p:sp>
      <p:sp>
        <p:nvSpPr>
          <p:cNvPr id="3" name="Content Placeholder 2">
            <a:extLst>
              <a:ext uri="{FF2B5EF4-FFF2-40B4-BE49-F238E27FC236}">
                <a16:creationId xmlns:a16="http://schemas.microsoft.com/office/drawing/2014/main" id="{46520056-4FE1-46AD-9A08-B567675BAFD5}"/>
              </a:ext>
            </a:extLst>
          </p:cNvPr>
          <p:cNvSpPr>
            <a:spLocks noGrp="1"/>
          </p:cNvSpPr>
          <p:nvPr>
            <p:ph idx="1"/>
          </p:nvPr>
        </p:nvSpPr>
        <p:spPr>
          <a:xfrm>
            <a:off x="660400" y="5483228"/>
            <a:ext cx="10515600" cy="1247775"/>
          </a:xfrm>
        </p:spPr>
        <p:txBody>
          <a:bodyPr>
            <a:normAutofit/>
          </a:bodyPr>
          <a:lstStyle/>
          <a:p>
            <a:r>
              <a:rPr lang="en-US" sz="2000" b="1" dirty="0"/>
              <a:t>Insights: Borough level population density would help in triangulating areas where the first launch can take place</a:t>
            </a:r>
            <a:endParaRPr lang="en-US" sz="2000" dirty="0"/>
          </a:p>
          <a:p>
            <a:pPr lvl="1"/>
            <a:r>
              <a:rPr lang="en-US" sz="1600" dirty="0"/>
              <a:t>Boroughs Camden, Islington, </a:t>
            </a:r>
            <a:r>
              <a:rPr lang="en-US" sz="1600" dirty="0" err="1"/>
              <a:t>Westminister</a:t>
            </a:r>
            <a:r>
              <a:rPr lang="en-US" sz="1600" dirty="0"/>
              <a:t> around the City of London are among the highly population-dense areas that needs to be taken into consideration</a:t>
            </a:r>
            <a:endParaRPr lang="en-US" sz="1600" i="1" dirty="0"/>
          </a:p>
        </p:txBody>
      </p:sp>
      <p:pic>
        <p:nvPicPr>
          <p:cNvPr id="6" name="Picture 5">
            <a:extLst>
              <a:ext uri="{FF2B5EF4-FFF2-40B4-BE49-F238E27FC236}">
                <a16:creationId xmlns:a16="http://schemas.microsoft.com/office/drawing/2014/main" id="{FD17A691-C947-40D3-90DA-03D90FA475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9124" y="-110067"/>
            <a:ext cx="1024468" cy="1024468"/>
          </a:xfrm>
          <a:prstGeom prst="rect">
            <a:avLst/>
          </a:prstGeom>
        </p:spPr>
      </p:pic>
      <p:pic>
        <p:nvPicPr>
          <p:cNvPr id="5" name="Picture 4">
            <a:extLst>
              <a:ext uri="{FF2B5EF4-FFF2-40B4-BE49-F238E27FC236}">
                <a16:creationId xmlns:a16="http://schemas.microsoft.com/office/drawing/2014/main" id="{456ACDDA-10E2-4F23-84AE-0859F2B0A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4" y="1049220"/>
            <a:ext cx="7272867" cy="4369883"/>
          </a:xfrm>
          <a:prstGeom prst="rect">
            <a:avLst/>
          </a:prstGeom>
        </p:spPr>
      </p:pic>
    </p:spTree>
    <p:extLst>
      <p:ext uri="{BB962C8B-B14F-4D97-AF65-F5344CB8AC3E}">
        <p14:creationId xmlns:p14="http://schemas.microsoft.com/office/powerpoint/2010/main" val="1752322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2E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15E6-9AC4-438B-94C2-8D946ED3CC08}"/>
              </a:ext>
            </a:extLst>
          </p:cNvPr>
          <p:cNvSpPr>
            <a:spLocks noGrp="1"/>
          </p:cNvSpPr>
          <p:nvPr>
            <p:ph type="title"/>
          </p:nvPr>
        </p:nvSpPr>
        <p:spPr>
          <a:xfrm>
            <a:off x="347134" y="0"/>
            <a:ext cx="10515600" cy="1325563"/>
          </a:xfrm>
        </p:spPr>
        <p:txBody>
          <a:bodyPr>
            <a:normAutofit/>
          </a:bodyPr>
          <a:lstStyle/>
          <a:p>
            <a:r>
              <a:rPr lang="en-US" sz="2800" dirty="0"/>
              <a:t>Competitive landscape suggests launching the first store around Kingsway road</a:t>
            </a:r>
          </a:p>
        </p:txBody>
      </p:sp>
      <p:sp>
        <p:nvSpPr>
          <p:cNvPr id="3" name="Content Placeholder 2">
            <a:extLst>
              <a:ext uri="{FF2B5EF4-FFF2-40B4-BE49-F238E27FC236}">
                <a16:creationId xmlns:a16="http://schemas.microsoft.com/office/drawing/2014/main" id="{46520056-4FE1-46AD-9A08-B567675BAFD5}"/>
              </a:ext>
            </a:extLst>
          </p:cNvPr>
          <p:cNvSpPr>
            <a:spLocks noGrp="1"/>
          </p:cNvSpPr>
          <p:nvPr>
            <p:ph idx="1"/>
          </p:nvPr>
        </p:nvSpPr>
        <p:spPr>
          <a:xfrm>
            <a:off x="694267" y="5520269"/>
            <a:ext cx="10564857" cy="1261532"/>
          </a:xfrm>
        </p:spPr>
        <p:txBody>
          <a:bodyPr>
            <a:normAutofit lnSpcReduction="10000"/>
          </a:bodyPr>
          <a:lstStyle/>
          <a:p>
            <a:r>
              <a:rPr lang="en-US" sz="2000" b="1" dirty="0"/>
              <a:t>Insights: Pencil marked areas show coffee shops with least density and low rated stores</a:t>
            </a:r>
            <a:endParaRPr lang="en-US" sz="2000" dirty="0"/>
          </a:p>
          <a:p>
            <a:pPr lvl="1"/>
            <a:r>
              <a:rPr lang="en-US" sz="1600" dirty="0"/>
              <a:t>Coffee stores in the </a:t>
            </a:r>
            <a:r>
              <a:rPr lang="en-US" sz="1600" dirty="0" err="1"/>
              <a:t>Picadilly</a:t>
            </a:r>
            <a:r>
              <a:rPr lang="en-US" sz="1600" dirty="0"/>
              <a:t> circus vicinity have ratings of 6.2 and 6.5 which are average, the vicinity is closer to the bridge thus can attract tourists and traveling citizens alike</a:t>
            </a:r>
          </a:p>
          <a:p>
            <a:pPr lvl="1"/>
            <a:r>
              <a:rPr lang="en-US" sz="1600" dirty="0"/>
              <a:t>Coffee stores on Kingsway road have ratings 5.6, 5.7 and 6.7 which are below average. It’s an important road lying in the borough with maximum population density and hence would be the ideal location</a:t>
            </a:r>
          </a:p>
          <a:p>
            <a:pPr marL="457200" lvl="1" indent="0">
              <a:buNone/>
            </a:pPr>
            <a:endParaRPr lang="en-US" sz="2000" dirty="0"/>
          </a:p>
          <a:p>
            <a:pPr marL="457200" lvl="1" indent="0">
              <a:buNone/>
            </a:pPr>
            <a:endParaRPr lang="en-US" sz="1600" i="1" dirty="0"/>
          </a:p>
          <a:p>
            <a:pPr lvl="1"/>
            <a:endParaRPr lang="en-US" sz="1600" i="1" dirty="0"/>
          </a:p>
        </p:txBody>
      </p:sp>
      <p:pic>
        <p:nvPicPr>
          <p:cNvPr id="6" name="Picture 5">
            <a:extLst>
              <a:ext uri="{FF2B5EF4-FFF2-40B4-BE49-F238E27FC236}">
                <a16:creationId xmlns:a16="http://schemas.microsoft.com/office/drawing/2014/main" id="{FD17A691-C947-40D3-90DA-03D90FA475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9124" y="-110067"/>
            <a:ext cx="1024468" cy="1024468"/>
          </a:xfrm>
          <a:prstGeom prst="rect">
            <a:avLst/>
          </a:prstGeom>
        </p:spPr>
      </p:pic>
      <p:pic>
        <p:nvPicPr>
          <p:cNvPr id="5" name="Picture 4">
            <a:extLst>
              <a:ext uri="{FF2B5EF4-FFF2-40B4-BE49-F238E27FC236}">
                <a16:creationId xmlns:a16="http://schemas.microsoft.com/office/drawing/2014/main" id="{E3B4F79A-BF35-43AD-A27B-8648BF6516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2731" y="1080365"/>
            <a:ext cx="7391401" cy="4262104"/>
          </a:xfrm>
          <a:prstGeom prst="rect">
            <a:avLst/>
          </a:prstGeom>
        </p:spPr>
      </p:pic>
    </p:spTree>
    <p:extLst>
      <p:ext uri="{BB962C8B-B14F-4D97-AF65-F5344CB8AC3E}">
        <p14:creationId xmlns:p14="http://schemas.microsoft.com/office/powerpoint/2010/main" val="1701207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2E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15E6-9AC4-438B-94C2-8D946ED3CC08}"/>
              </a:ext>
            </a:extLst>
          </p:cNvPr>
          <p:cNvSpPr>
            <a:spLocks noGrp="1"/>
          </p:cNvSpPr>
          <p:nvPr>
            <p:ph type="title"/>
          </p:nvPr>
        </p:nvSpPr>
        <p:spPr>
          <a:xfrm>
            <a:off x="330200" y="0"/>
            <a:ext cx="10515600" cy="1325563"/>
          </a:xfrm>
        </p:spPr>
        <p:txBody>
          <a:bodyPr/>
          <a:lstStyle/>
          <a:p>
            <a:r>
              <a:rPr lang="en-US" dirty="0"/>
              <a:t>Final recommendations and further directions</a:t>
            </a:r>
          </a:p>
        </p:txBody>
      </p:sp>
      <p:sp>
        <p:nvSpPr>
          <p:cNvPr id="3" name="Content Placeholder 2">
            <a:extLst>
              <a:ext uri="{FF2B5EF4-FFF2-40B4-BE49-F238E27FC236}">
                <a16:creationId xmlns:a16="http://schemas.microsoft.com/office/drawing/2014/main" id="{46520056-4FE1-46AD-9A08-B567675BAFD5}"/>
              </a:ext>
            </a:extLst>
          </p:cNvPr>
          <p:cNvSpPr>
            <a:spLocks noGrp="1"/>
          </p:cNvSpPr>
          <p:nvPr>
            <p:ph idx="1"/>
          </p:nvPr>
        </p:nvSpPr>
        <p:spPr>
          <a:xfrm>
            <a:off x="643467" y="1370013"/>
            <a:ext cx="10515600" cy="4351338"/>
          </a:xfrm>
        </p:spPr>
        <p:txBody>
          <a:bodyPr>
            <a:normAutofit/>
          </a:bodyPr>
          <a:lstStyle/>
          <a:p>
            <a:endParaRPr lang="en-US" sz="2000" b="1" dirty="0"/>
          </a:p>
          <a:p>
            <a:r>
              <a:rPr lang="en-US" sz="2000" b="1" dirty="0"/>
              <a:t>We have been able to triangulate the first launch of the store to Kingsway </a:t>
            </a:r>
          </a:p>
          <a:p>
            <a:pPr lvl="1"/>
            <a:r>
              <a:rPr lang="en-US" sz="1600" dirty="0"/>
              <a:t>Higher population density would give us maximum visibility as we launch our first store in London, this will help in gathering more feedback quickly and understand customer sentiments in volume and quickly </a:t>
            </a:r>
          </a:p>
          <a:p>
            <a:pPr lvl="1"/>
            <a:r>
              <a:rPr lang="en-US" sz="1600" dirty="0"/>
              <a:t>Customers/coffee lovers who would like to explore coffee shops in and around Kingsway would have a higher chance to go for an untested and new coffee shops as compared to lower rated coffee shops in the same area</a:t>
            </a:r>
          </a:p>
          <a:p>
            <a:pPr lvl="1"/>
            <a:endParaRPr lang="en-US" sz="1600" i="1" dirty="0"/>
          </a:p>
          <a:p>
            <a:pPr marL="457200" lvl="1" indent="0">
              <a:buNone/>
            </a:pPr>
            <a:endParaRPr lang="en-US" sz="1600" i="1" dirty="0"/>
          </a:p>
          <a:p>
            <a:r>
              <a:rPr lang="en-US" sz="2000" b="1" dirty="0"/>
              <a:t>The immediate next step would be to segment the boroughs into clusters based on selected factors</a:t>
            </a:r>
            <a:endParaRPr lang="en-US" sz="2000" dirty="0"/>
          </a:p>
          <a:p>
            <a:pPr lvl="1"/>
            <a:r>
              <a:rPr lang="en-US" sz="1600" dirty="0"/>
              <a:t>Procuring the relevant factors defining the demographic of Boroughs</a:t>
            </a:r>
          </a:p>
          <a:p>
            <a:pPr lvl="1"/>
            <a:r>
              <a:rPr lang="en-US" sz="1600" dirty="0"/>
              <a:t>Using K-means clustering technique to cluster the Boroughs into cluster, this can be further used to replicate success from one Borough to another or explore and bring other demographic factors into consideration in case of a failure</a:t>
            </a:r>
          </a:p>
          <a:p>
            <a:pPr lvl="1"/>
            <a:r>
              <a:rPr lang="en-US" sz="1600" dirty="0"/>
              <a:t>This would ultimately help us analyze the appeal of the coffee shop across demographics</a:t>
            </a:r>
            <a:endParaRPr lang="en-US" sz="1600" i="1" dirty="0"/>
          </a:p>
          <a:p>
            <a:pPr lvl="1"/>
            <a:endParaRPr lang="en-US" sz="1600" i="1" dirty="0"/>
          </a:p>
        </p:txBody>
      </p:sp>
      <p:pic>
        <p:nvPicPr>
          <p:cNvPr id="6" name="Picture 5">
            <a:extLst>
              <a:ext uri="{FF2B5EF4-FFF2-40B4-BE49-F238E27FC236}">
                <a16:creationId xmlns:a16="http://schemas.microsoft.com/office/drawing/2014/main" id="{FD17A691-C947-40D3-90DA-03D90FA475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9124" y="-110067"/>
            <a:ext cx="1024468" cy="1024468"/>
          </a:xfrm>
          <a:prstGeom prst="rect">
            <a:avLst/>
          </a:prstGeom>
        </p:spPr>
      </p:pic>
    </p:spTree>
    <p:extLst>
      <p:ext uri="{BB962C8B-B14F-4D97-AF65-F5344CB8AC3E}">
        <p14:creationId xmlns:p14="http://schemas.microsoft.com/office/powerpoint/2010/main" val="3649794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2E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15E6-9AC4-438B-94C2-8D946ED3CC08}"/>
              </a:ext>
            </a:extLst>
          </p:cNvPr>
          <p:cNvSpPr>
            <a:spLocks noGrp="1"/>
          </p:cNvSpPr>
          <p:nvPr>
            <p:ph type="title"/>
          </p:nvPr>
        </p:nvSpPr>
        <p:spPr>
          <a:xfrm>
            <a:off x="347134" y="0"/>
            <a:ext cx="10515600" cy="1325563"/>
          </a:xfrm>
        </p:spPr>
        <p:txBody>
          <a:bodyPr>
            <a:normAutofit/>
          </a:bodyPr>
          <a:lstStyle/>
          <a:p>
            <a:r>
              <a:rPr lang="en-US" sz="2800" dirty="0"/>
              <a:t>Using K-means clustering to cluster the boroughs (demonstrative)</a:t>
            </a:r>
          </a:p>
        </p:txBody>
      </p:sp>
      <p:sp>
        <p:nvSpPr>
          <p:cNvPr id="3" name="Content Placeholder 2">
            <a:extLst>
              <a:ext uri="{FF2B5EF4-FFF2-40B4-BE49-F238E27FC236}">
                <a16:creationId xmlns:a16="http://schemas.microsoft.com/office/drawing/2014/main" id="{46520056-4FE1-46AD-9A08-B567675BAFD5}"/>
              </a:ext>
            </a:extLst>
          </p:cNvPr>
          <p:cNvSpPr>
            <a:spLocks noGrp="1"/>
          </p:cNvSpPr>
          <p:nvPr>
            <p:ph idx="1"/>
          </p:nvPr>
        </p:nvSpPr>
        <p:spPr>
          <a:xfrm>
            <a:off x="694267" y="5046135"/>
            <a:ext cx="10564857" cy="570440"/>
          </a:xfrm>
        </p:spPr>
        <p:txBody>
          <a:bodyPr>
            <a:normAutofit/>
          </a:bodyPr>
          <a:lstStyle/>
          <a:p>
            <a:pPr lvl="1"/>
            <a:r>
              <a:rPr lang="en-US" sz="1600" dirty="0"/>
              <a:t>Relevant factors were chosen that directly impacts the coffee businesses such as Employment rate, 2-year business survival rates and population of working age</a:t>
            </a:r>
          </a:p>
          <a:p>
            <a:pPr marL="457200" lvl="1" indent="0">
              <a:buNone/>
            </a:pPr>
            <a:endParaRPr lang="en-US" sz="2000" dirty="0"/>
          </a:p>
          <a:p>
            <a:pPr marL="457200" lvl="1" indent="0">
              <a:buNone/>
            </a:pPr>
            <a:endParaRPr lang="en-US" sz="1600" i="1" dirty="0"/>
          </a:p>
          <a:p>
            <a:pPr marL="457200" lvl="1" indent="0">
              <a:buNone/>
            </a:pPr>
            <a:endParaRPr lang="en-US" sz="1600" i="1" dirty="0"/>
          </a:p>
        </p:txBody>
      </p:sp>
      <p:pic>
        <p:nvPicPr>
          <p:cNvPr id="6" name="Picture 5">
            <a:extLst>
              <a:ext uri="{FF2B5EF4-FFF2-40B4-BE49-F238E27FC236}">
                <a16:creationId xmlns:a16="http://schemas.microsoft.com/office/drawing/2014/main" id="{FD17A691-C947-40D3-90DA-03D90FA475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9124" y="-110067"/>
            <a:ext cx="1024468" cy="1024468"/>
          </a:xfrm>
          <a:prstGeom prst="rect">
            <a:avLst/>
          </a:prstGeom>
        </p:spPr>
      </p:pic>
      <p:pic>
        <p:nvPicPr>
          <p:cNvPr id="7" name="Picture 6">
            <a:extLst>
              <a:ext uri="{FF2B5EF4-FFF2-40B4-BE49-F238E27FC236}">
                <a16:creationId xmlns:a16="http://schemas.microsoft.com/office/drawing/2014/main" id="{8E83582B-5DDE-40E5-9439-03073A3C91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725" y="1241425"/>
            <a:ext cx="11258550" cy="3105150"/>
          </a:xfrm>
          <a:prstGeom prst="rect">
            <a:avLst/>
          </a:prstGeom>
        </p:spPr>
      </p:pic>
      <p:sp>
        <p:nvSpPr>
          <p:cNvPr id="8" name="Content Placeholder 2">
            <a:extLst>
              <a:ext uri="{FF2B5EF4-FFF2-40B4-BE49-F238E27FC236}">
                <a16:creationId xmlns:a16="http://schemas.microsoft.com/office/drawing/2014/main" id="{07BA77E2-F76C-41EC-AE3C-31C1E96011F4}"/>
              </a:ext>
            </a:extLst>
          </p:cNvPr>
          <p:cNvSpPr txBox="1">
            <a:spLocks/>
          </p:cNvSpPr>
          <p:nvPr/>
        </p:nvSpPr>
        <p:spPr>
          <a:xfrm>
            <a:off x="1515532" y="4346575"/>
            <a:ext cx="10564857" cy="4201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400" dirty="0"/>
              <a:t>Above illustration depicts a cluster (number 4) consisting of 5 Boroughs based on demographic factors (columns)</a:t>
            </a:r>
          </a:p>
          <a:p>
            <a:pPr marL="457200" lvl="1" indent="0">
              <a:buFont typeface="Arial" panose="020B0604020202020204" pitchFamily="34" charset="0"/>
              <a:buNone/>
            </a:pPr>
            <a:endParaRPr lang="en-US" sz="2000" dirty="0"/>
          </a:p>
          <a:p>
            <a:pPr marL="457200" lvl="1" indent="0">
              <a:buFont typeface="Arial" panose="020B0604020202020204" pitchFamily="34" charset="0"/>
              <a:buNone/>
            </a:pPr>
            <a:endParaRPr lang="en-US" sz="1600" i="1" dirty="0"/>
          </a:p>
          <a:p>
            <a:pPr lvl="1"/>
            <a:endParaRPr lang="en-US" sz="1600" i="1" dirty="0"/>
          </a:p>
        </p:txBody>
      </p:sp>
    </p:spTree>
    <p:extLst>
      <p:ext uri="{BB962C8B-B14F-4D97-AF65-F5344CB8AC3E}">
        <p14:creationId xmlns:p14="http://schemas.microsoft.com/office/powerpoint/2010/main" val="3971592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535</Words>
  <Application>Microsoft Office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Coffee chain launch</vt:lpstr>
      <vt:lpstr>Analytical process/methodology</vt:lpstr>
      <vt:lpstr>Parts around Central London have maximum population density which would help in enabling maximum visibility</vt:lpstr>
      <vt:lpstr>Competitive landscape suggests launching the first store around Kingsway road</vt:lpstr>
      <vt:lpstr>Final recommendations and further directions</vt:lpstr>
      <vt:lpstr>Using K-means clustering to cluster the boroughs (demonstrative)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Coffee chain launch</dc:title>
  <dc:creator>Ritwik Pande</dc:creator>
  <cp:lastModifiedBy>Ritwik Pande</cp:lastModifiedBy>
  <cp:revision>17</cp:revision>
  <dcterms:created xsi:type="dcterms:W3CDTF">2020-03-29T17:18:39Z</dcterms:created>
  <dcterms:modified xsi:type="dcterms:W3CDTF">2020-03-30T10:12:22Z</dcterms:modified>
</cp:coreProperties>
</file>