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3" r:id="rId1"/>
  </p:sldMasterIdLst>
  <p:notesMasterIdLst>
    <p:notesMasterId r:id="rId53"/>
  </p:notesMasterIdLst>
  <p:handoutMasterIdLst>
    <p:handoutMasterId r:id="rId54"/>
  </p:handoutMasterIdLst>
  <p:sldIdLst>
    <p:sldId id="343" r:id="rId2"/>
    <p:sldId id="281" r:id="rId3"/>
    <p:sldId id="284" r:id="rId4"/>
    <p:sldId id="285" r:id="rId5"/>
    <p:sldId id="286" r:id="rId6"/>
    <p:sldId id="291" r:id="rId7"/>
    <p:sldId id="288" r:id="rId8"/>
    <p:sldId id="289" r:id="rId9"/>
    <p:sldId id="341" r:id="rId10"/>
    <p:sldId id="274" r:id="rId11"/>
    <p:sldId id="292" r:id="rId12"/>
    <p:sldId id="293" r:id="rId13"/>
    <p:sldId id="294" r:id="rId14"/>
    <p:sldId id="273" r:id="rId15"/>
    <p:sldId id="295" r:id="rId16"/>
    <p:sldId id="296" r:id="rId17"/>
    <p:sldId id="297" r:id="rId18"/>
    <p:sldId id="298" r:id="rId19"/>
    <p:sldId id="299" r:id="rId20"/>
    <p:sldId id="300" r:id="rId21"/>
    <p:sldId id="301" r:id="rId22"/>
    <p:sldId id="279"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20" r:id="rId41"/>
    <p:sldId id="322" r:id="rId42"/>
    <p:sldId id="323" r:id="rId43"/>
    <p:sldId id="325" r:id="rId44"/>
    <p:sldId id="344" r:id="rId45"/>
    <p:sldId id="326" r:id="rId46"/>
    <p:sldId id="327" r:id="rId47"/>
    <p:sldId id="328" r:id="rId48"/>
    <p:sldId id="330" r:id="rId49"/>
    <p:sldId id="342" r:id="rId50"/>
    <p:sldId id="339" r:id="rId51"/>
    <p:sldId id="340" r:id="rId52"/>
  </p:sldIdLst>
  <p:sldSz cx="12192000" cy="6858000"/>
  <p:notesSz cx="7099300" cy="10234613"/>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Schmalzing" initials="DS" lastIdx="1" clrIdx="0">
    <p:extLst>
      <p:ext uri="{19B8F6BF-5375-455C-9EA6-DF929625EA0E}">
        <p15:presenceInfo xmlns:p15="http://schemas.microsoft.com/office/powerpoint/2012/main" userId="David Schmalz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F"/>
    <a:srgbClr val="5A7DB3"/>
    <a:srgbClr val="FFFFFF"/>
    <a:srgbClr val="071ECC"/>
    <a:srgbClr val="1E07CC"/>
    <a:srgbClr val="FF0000"/>
    <a:srgbClr val="FF00FF"/>
    <a:srgbClr val="CC0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4BEC4F-E3FD-A447-A4E0-D73942548911}" v="1" dt="2019-04-01T12:40:37.7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89" autoAdjust="0"/>
    <p:restoredTop sz="94497" autoAdjust="0"/>
  </p:normalViewPr>
  <p:slideViewPr>
    <p:cSldViewPr snapToGrid="0">
      <p:cViewPr varScale="1">
        <p:scale>
          <a:sx n="105" d="100"/>
          <a:sy n="105" d="100"/>
        </p:scale>
        <p:origin x="162" y="10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80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tx>
            <c:strRef>
              <c:f>Tabelle1!$B$1</c:f>
              <c:strCache>
                <c:ptCount val="1"/>
                <c:pt idx="0">
                  <c:v>Ost</c:v>
                </c:pt>
              </c:strCache>
            </c:strRef>
          </c:tx>
          <c:spPr>
            <a:gradFill rotWithShape="1">
              <a:gsLst>
                <a:gs pos="0">
                  <a:schemeClr val="accent5">
                    <a:tint val="65000"/>
                    <a:lumMod val="110000"/>
                    <a:satMod val="105000"/>
                    <a:tint val="67000"/>
                  </a:schemeClr>
                </a:gs>
                <a:gs pos="50000">
                  <a:schemeClr val="accent5">
                    <a:tint val="65000"/>
                    <a:lumMod val="105000"/>
                    <a:satMod val="103000"/>
                    <a:tint val="73000"/>
                  </a:schemeClr>
                </a:gs>
                <a:gs pos="100000">
                  <a:schemeClr val="accent5">
                    <a:tint val="65000"/>
                    <a:lumMod val="105000"/>
                    <a:satMod val="109000"/>
                    <a:tint val="81000"/>
                  </a:schemeClr>
                </a:gs>
              </a:gsLst>
              <a:lin ang="5400000" scaled="0"/>
            </a:gradFill>
            <a:ln w="9525" cap="flat" cmpd="sng" algn="ctr">
              <a:solidFill>
                <a:schemeClr val="accent5">
                  <a:tint val="65000"/>
                  <a:shade val="95000"/>
                </a:schemeClr>
              </a:solidFill>
              <a:round/>
            </a:ln>
            <a:effectLst/>
          </c:spPr>
          <c:invertIfNegative val="0"/>
          <c:cat>
            <c:strRef>
              <c:f>Tabelle1!$A$2:$A$5</c:f>
              <c:strCache>
                <c:ptCount val="4"/>
                <c:pt idx="0">
                  <c:v>Quartal 1</c:v>
                </c:pt>
                <c:pt idx="1">
                  <c:v>Quartal 2</c:v>
                </c:pt>
                <c:pt idx="2">
                  <c:v>Quartal 3</c:v>
                </c:pt>
                <c:pt idx="3">
                  <c:v>Quartal 4</c:v>
                </c:pt>
              </c:strCache>
            </c:strRef>
          </c:cat>
          <c:val>
            <c:numRef>
              <c:f>Tabelle1!$B$2:$B$5</c:f>
              <c:numCache>
                <c:formatCode>General</c:formatCode>
                <c:ptCount val="4"/>
                <c:pt idx="0">
                  <c:v>20</c:v>
                </c:pt>
                <c:pt idx="1">
                  <c:v>28</c:v>
                </c:pt>
                <c:pt idx="2">
                  <c:v>90</c:v>
                </c:pt>
                <c:pt idx="3">
                  <c:v>20</c:v>
                </c:pt>
              </c:numCache>
            </c:numRef>
          </c:val>
          <c:extLst>
            <c:ext xmlns:c16="http://schemas.microsoft.com/office/drawing/2014/chart" uri="{C3380CC4-5D6E-409C-BE32-E72D297353CC}">
              <c16:uniqueId val="{00000000-D934-42AE-9A82-298E71344A17}"/>
            </c:ext>
          </c:extLst>
        </c:ser>
        <c:ser>
          <c:idx val="1"/>
          <c:order val="1"/>
          <c:tx>
            <c:strRef>
              <c:f>Tabelle1!$C$1</c:f>
              <c:strCache>
                <c:ptCount val="1"/>
                <c:pt idx="0">
                  <c:v>West</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invertIfNegative val="0"/>
          <c:cat>
            <c:strRef>
              <c:f>Tabelle1!$A$2:$A$5</c:f>
              <c:strCache>
                <c:ptCount val="4"/>
                <c:pt idx="0">
                  <c:v>Quartal 1</c:v>
                </c:pt>
                <c:pt idx="1">
                  <c:v>Quartal 2</c:v>
                </c:pt>
                <c:pt idx="2">
                  <c:v>Quartal 3</c:v>
                </c:pt>
                <c:pt idx="3">
                  <c:v>Quartal 4</c:v>
                </c:pt>
              </c:strCache>
            </c:strRef>
          </c:cat>
          <c:val>
            <c:numRef>
              <c:f>Tabelle1!$C$2:$C$5</c:f>
              <c:numCache>
                <c:formatCode>General</c:formatCode>
                <c:ptCount val="4"/>
                <c:pt idx="0">
                  <c:v>30</c:v>
                </c:pt>
                <c:pt idx="1">
                  <c:v>38</c:v>
                </c:pt>
                <c:pt idx="2">
                  <c:v>34</c:v>
                </c:pt>
                <c:pt idx="3">
                  <c:v>32</c:v>
                </c:pt>
              </c:numCache>
            </c:numRef>
          </c:val>
          <c:extLst>
            <c:ext xmlns:c16="http://schemas.microsoft.com/office/drawing/2014/chart" uri="{C3380CC4-5D6E-409C-BE32-E72D297353CC}">
              <c16:uniqueId val="{00000001-D934-42AE-9A82-298E71344A17}"/>
            </c:ext>
          </c:extLst>
        </c:ser>
        <c:ser>
          <c:idx val="2"/>
          <c:order val="2"/>
          <c:tx>
            <c:strRef>
              <c:f>Tabelle1!$D$1</c:f>
              <c:strCache>
                <c:ptCount val="1"/>
                <c:pt idx="0">
                  <c:v>Nord</c:v>
                </c:pt>
              </c:strCache>
            </c:strRef>
          </c:tx>
          <c:spPr>
            <a:gradFill rotWithShape="1">
              <a:gsLst>
                <a:gs pos="0">
                  <a:schemeClr val="accent5">
                    <a:shade val="65000"/>
                    <a:lumMod val="110000"/>
                    <a:satMod val="105000"/>
                    <a:tint val="67000"/>
                  </a:schemeClr>
                </a:gs>
                <a:gs pos="50000">
                  <a:schemeClr val="accent5">
                    <a:shade val="65000"/>
                    <a:lumMod val="105000"/>
                    <a:satMod val="103000"/>
                    <a:tint val="73000"/>
                  </a:schemeClr>
                </a:gs>
                <a:gs pos="100000">
                  <a:schemeClr val="accent5">
                    <a:shade val="65000"/>
                    <a:lumMod val="105000"/>
                    <a:satMod val="109000"/>
                    <a:tint val="81000"/>
                  </a:schemeClr>
                </a:gs>
              </a:gsLst>
              <a:lin ang="5400000" scaled="0"/>
            </a:gradFill>
            <a:ln w="9525" cap="flat" cmpd="sng" algn="ctr">
              <a:solidFill>
                <a:schemeClr val="accent5">
                  <a:shade val="65000"/>
                  <a:shade val="95000"/>
                </a:schemeClr>
              </a:solidFill>
              <a:round/>
            </a:ln>
            <a:effectLst/>
          </c:spPr>
          <c:invertIfNegative val="0"/>
          <c:cat>
            <c:strRef>
              <c:f>Tabelle1!$A$2:$A$5</c:f>
              <c:strCache>
                <c:ptCount val="4"/>
                <c:pt idx="0">
                  <c:v>Quartal 1</c:v>
                </c:pt>
                <c:pt idx="1">
                  <c:v>Quartal 2</c:v>
                </c:pt>
                <c:pt idx="2">
                  <c:v>Quartal 3</c:v>
                </c:pt>
                <c:pt idx="3">
                  <c:v>Quartal 4</c:v>
                </c:pt>
              </c:strCache>
            </c:strRef>
          </c:cat>
          <c:val>
            <c:numRef>
              <c:f>Tabelle1!$D$2:$D$5</c:f>
              <c:numCache>
                <c:formatCode>General</c:formatCode>
                <c:ptCount val="4"/>
                <c:pt idx="0">
                  <c:v>47</c:v>
                </c:pt>
                <c:pt idx="1">
                  <c:v>48</c:v>
                </c:pt>
                <c:pt idx="2">
                  <c:v>47</c:v>
                </c:pt>
                <c:pt idx="3">
                  <c:v>46</c:v>
                </c:pt>
              </c:numCache>
            </c:numRef>
          </c:val>
          <c:extLst>
            <c:ext xmlns:c16="http://schemas.microsoft.com/office/drawing/2014/chart" uri="{C3380CC4-5D6E-409C-BE32-E72D297353CC}">
              <c16:uniqueId val="{00000002-D934-42AE-9A82-298E71344A17}"/>
            </c:ext>
          </c:extLst>
        </c:ser>
        <c:dLbls>
          <c:showLegendKey val="0"/>
          <c:showVal val="0"/>
          <c:showCatName val="0"/>
          <c:showSerName val="0"/>
          <c:showPercent val="0"/>
          <c:showBubbleSize val="0"/>
        </c:dLbls>
        <c:gapWidth val="100"/>
        <c:overlap val="-24"/>
        <c:axId val="411660944"/>
        <c:axId val="568023360"/>
      </c:barChart>
      <c:catAx>
        <c:axId val="41166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de-DE"/>
          </a:p>
        </c:txPr>
        <c:crossAx val="568023360"/>
        <c:crosses val="autoZero"/>
        <c:auto val="1"/>
        <c:lblAlgn val="ctr"/>
        <c:lblOffset val="100"/>
        <c:noMultiLvlLbl val="0"/>
      </c:catAx>
      <c:valAx>
        <c:axId val="568023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de-DE"/>
          </a:p>
        </c:txPr>
        <c:crossAx val="411660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de-D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de-DE" dirty="0"/>
          </a:p>
        </p:txBody>
      </p:sp>
      <p:sp>
        <p:nvSpPr>
          <p:cNvPr id="3" name="Datumsplatzhalter 2"/>
          <p:cNvSpPr>
            <a:spLocks noGrp="1"/>
          </p:cNvSpPr>
          <p:nvPr>
            <p:ph type="dt" sz="quarter" idx="1"/>
          </p:nvPr>
        </p:nvSpPr>
        <p:spPr>
          <a:xfrm>
            <a:off x="4021138" y="0"/>
            <a:ext cx="3076575" cy="51276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88BCBB3B-932A-4D6C-900D-9F4B28686221}" type="datetimeFigureOut">
              <a:rPr lang="de-DE" altLang="de-DE"/>
              <a:pPr>
                <a:defRPr/>
              </a:pPr>
              <a:t>31.03.2020</a:t>
            </a:fld>
            <a:endParaRPr lang="de-DE" altLang="de-DE" dirty="0"/>
          </a:p>
        </p:txBody>
      </p:sp>
      <p:sp>
        <p:nvSpPr>
          <p:cNvPr id="4" name="Fußzeilenplatzhalt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itchFamily="34" charset="0"/>
                <a:ea typeface="+mn-ea"/>
                <a:cs typeface="Arial" pitchFamily="34" charset="0"/>
              </a:defRPr>
            </a:lvl1pPr>
          </a:lstStyle>
          <a:p>
            <a:pPr>
              <a:defRPr/>
            </a:pPr>
            <a:endParaRPr lang="de-DE" dirty="0"/>
          </a:p>
        </p:txBody>
      </p:sp>
      <p:sp>
        <p:nvSpPr>
          <p:cNvPr id="5" name="Foliennummernplatzhalter 4"/>
          <p:cNvSpPr>
            <a:spLocks noGrp="1"/>
          </p:cNvSpPr>
          <p:nvPr>
            <p:ph type="sldNum" sz="quarter" idx="3"/>
          </p:nvPr>
        </p:nvSpPr>
        <p:spPr>
          <a:xfrm>
            <a:off x="4021138" y="9721850"/>
            <a:ext cx="3076575" cy="5127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935FA329-B071-4BC1-BBB5-3B07BBB55D93}" type="slidenum">
              <a:rPr lang="de-DE" altLang="de-DE"/>
              <a:pPr/>
              <a:t>‹Nr.›</a:t>
            </a:fld>
            <a:endParaRPr lang="de-DE" altLang="de-DE"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000">
                <a:latin typeface="Arial" pitchFamily="34" charset="0"/>
                <a:ea typeface="+mn-ea"/>
                <a:cs typeface="Arial" pitchFamily="34" charset="0"/>
              </a:defRPr>
            </a:lvl1pPr>
          </a:lstStyle>
          <a:p>
            <a:pPr>
              <a:defRPr/>
            </a:pPr>
            <a:endParaRPr lang="de-DE" dirty="0"/>
          </a:p>
        </p:txBody>
      </p:sp>
      <p:sp>
        <p:nvSpPr>
          <p:cNvPr id="3" name="Datumsplatzhalter 2"/>
          <p:cNvSpPr>
            <a:spLocks noGrp="1"/>
          </p:cNvSpPr>
          <p:nvPr>
            <p:ph type="dt" idx="1"/>
          </p:nvPr>
        </p:nvSpPr>
        <p:spPr>
          <a:xfrm>
            <a:off x="4021138" y="0"/>
            <a:ext cx="3076575" cy="51276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B02CD211-E599-4F87-85BA-4D602CEE05A3}" type="datetimeFigureOut">
              <a:rPr lang="de-DE" altLang="de-DE"/>
              <a:pPr>
                <a:defRPr/>
              </a:pPr>
              <a:t>31.03.2020</a:t>
            </a:fld>
            <a:endParaRPr lang="de-DE" altLang="de-DE" dirty="0"/>
          </a:p>
        </p:txBody>
      </p:sp>
      <p:sp>
        <p:nvSpPr>
          <p:cNvPr id="4" name="Folienbildplatzhalt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izenplatzhalter 4"/>
          <p:cNvSpPr>
            <a:spLocks noGrp="1"/>
          </p:cNvSpPr>
          <p:nvPr>
            <p:ph type="body" sz="quarter" idx="3"/>
          </p:nvPr>
        </p:nvSpPr>
        <p:spPr>
          <a:xfrm>
            <a:off x="709613" y="4926013"/>
            <a:ext cx="5680075" cy="4029075"/>
          </a:xfrm>
          <a:prstGeom prst="rect">
            <a:avLst/>
          </a:prstGeom>
        </p:spPr>
        <p:txBody>
          <a:bodyPr vert="horz" wrap="square" lIns="91440" tIns="45720" rIns="91440" bIns="45720" numCol="1" anchor="t" anchorCtr="0" compatLnSpc="1">
            <a:prstTxWarp prst="textNoShape">
              <a:avLst/>
            </a:prstTxWarp>
          </a:bodyPr>
          <a:lstStyle/>
          <a:p>
            <a:pPr lvl="0"/>
            <a:r>
              <a:rPr lang="de-DE" altLang="de-DE" noProof="0"/>
              <a:t>Textmasterformat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6" name="Fußzeilenplatzhalt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itchFamily="34" charset="0"/>
                <a:ea typeface="+mn-ea"/>
                <a:cs typeface="Arial" pitchFamily="34" charset="0"/>
              </a:defRPr>
            </a:lvl1pPr>
          </a:lstStyle>
          <a:p>
            <a:pPr>
              <a:defRPr/>
            </a:pPr>
            <a:endParaRPr lang="de-DE" dirty="0"/>
          </a:p>
        </p:txBody>
      </p:sp>
      <p:sp>
        <p:nvSpPr>
          <p:cNvPr id="7" name="Foliennummernplatzhalter 6"/>
          <p:cNvSpPr>
            <a:spLocks noGrp="1"/>
          </p:cNvSpPr>
          <p:nvPr>
            <p:ph type="sldNum" sz="quarter" idx="5"/>
          </p:nvPr>
        </p:nvSpPr>
        <p:spPr>
          <a:xfrm>
            <a:off x="4021138" y="9721850"/>
            <a:ext cx="3076575" cy="5127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1BC8D279-B8BC-4FA6-86F2-E41329D88EBB}" type="slidenum">
              <a:rPr lang="de-DE" altLang="de-DE"/>
              <a:pPr/>
              <a:t>‹Nr.›</a:t>
            </a:fld>
            <a:endParaRPr lang="de-DE" altLang="de-DE"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000" kern="1200">
        <a:solidFill>
          <a:schemeClr val="tx1"/>
        </a:solidFill>
        <a:latin typeface="Arial" pitchFamily="34" charset="0"/>
        <a:ea typeface="ＭＳ Ｐゴシック" charset="0"/>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10995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694306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971602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13363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678669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33F02B50-D467-41F6-8F0B-DF2AA821368B}"/>
              </a:ext>
            </a:extLst>
          </p:cNvPr>
          <p:cNvSpPr>
            <a:spLocks noGrp="1"/>
          </p:cNvSpPr>
          <p:nvPr>
            <p:ph sz="quarter" idx="14" hasCustomPrompt="1"/>
          </p:nvPr>
        </p:nvSpPr>
        <p:spPr>
          <a:xfrm>
            <a:off x="384000" y="1236273"/>
            <a:ext cx="11483975" cy="4385455"/>
          </a:xfrm>
          <a:prstGeom prst="rect">
            <a:avLst/>
          </a:prstGeom>
        </p:spPr>
        <p:txBody>
          <a:bodyPr wrap="square" lIns="0" tIns="0" rIns="0" bIns="0"/>
          <a:lstStyle>
            <a:lvl1pPr marL="216000" indent="-216000">
              <a:buFont typeface="Arial" panose="020B0604020202020204" pitchFamily="34" charset="0"/>
              <a:buChar char="•"/>
              <a:defRPr/>
            </a:lvl1pPr>
            <a:lvl2pPr marL="432000" indent="-216000">
              <a:buFont typeface="Symbol" panose="05050102010706020507" pitchFamily="18" charset="2"/>
              <a:buChar char="-"/>
              <a:defRPr/>
            </a:lvl2pPr>
            <a:lvl3pPr marL="648000" marR="0" indent="-216000" algn="l" defTabSz="215900" rtl="0" eaLnBrk="1" fontAlgn="base" latinLnBrk="0" hangingPunct="1">
              <a:lnSpc>
                <a:spcPct val="100000"/>
              </a:lnSpc>
              <a:spcBef>
                <a:spcPct val="0"/>
              </a:spcBef>
              <a:spcAft>
                <a:spcPct val="0"/>
              </a:spcAft>
              <a:buClr>
                <a:schemeClr val="tx2"/>
              </a:buClr>
              <a:buSzPct val="80000"/>
              <a:buFont typeface="Wingdings" panose="05000000000000000000" pitchFamily="2" charset="2"/>
              <a:buChar char="§"/>
              <a:tabLst>
                <a:tab pos="647700" algn="l"/>
              </a:tabLst>
              <a:defRPr/>
            </a:lvl3pPr>
            <a:lvl4pPr marL="864000" indent="-216000">
              <a:buFont typeface="Symbol" panose="05050102010706020507" pitchFamily="18" charset="2"/>
              <a:buChar char="-"/>
              <a:defRPr/>
            </a:lvl4pPr>
            <a:lvl5pPr marL="647700" indent="0">
              <a:buNone/>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0"/>
            <a:endParaRPr lang="de-DE" dirty="0"/>
          </a:p>
        </p:txBody>
      </p:sp>
      <p:sp>
        <p:nvSpPr>
          <p:cNvPr id="2"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1"/>
                </a:solidFill>
              </a:defRPr>
            </a:lvl1pPr>
          </a:lstStyle>
          <a:p>
            <a:r>
              <a:rPr lang="de-DE" dirty="0"/>
              <a:t>Mastertitelformat bearbeiten</a:t>
            </a:r>
            <a:endParaRPr lang="en-US" dirty="0"/>
          </a:p>
        </p:txBody>
      </p:sp>
    </p:spTree>
    <p:extLst>
      <p:ext uri="{BB962C8B-B14F-4D97-AF65-F5344CB8AC3E}">
        <p14:creationId xmlns:p14="http://schemas.microsoft.com/office/powerpoint/2010/main" val="277079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 und Farbe">
    <p:spTree>
      <p:nvGrpSpPr>
        <p:cNvPr id="1" name=""/>
        <p:cNvGrpSpPr/>
        <p:nvPr/>
      </p:nvGrpSpPr>
      <p:grpSpPr>
        <a:xfrm>
          <a:off x="0" y="0"/>
          <a:ext cx="0" cy="0"/>
          <a:chOff x="0" y="0"/>
          <a:chExt cx="0" cy="0"/>
        </a:xfrm>
      </p:grpSpPr>
      <p:grpSp>
        <p:nvGrpSpPr>
          <p:cNvPr id="3" name="Gruppieren 2"/>
          <p:cNvGrpSpPr/>
          <p:nvPr userDrawn="1"/>
        </p:nvGrpSpPr>
        <p:grpSpPr>
          <a:xfrm>
            <a:off x="0" y="-27117"/>
            <a:ext cx="12204835" cy="2357718"/>
            <a:chOff x="0" y="-800248"/>
            <a:chExt cx="12204835" cy="2357718"/>
          </a:xfrm>
        </p:grpSpPr>
        <p:grpSp>
          <p:nvGrpSpPr>
            <p:cNvPr id="28" name="Gruppieren 27"/>
            <p:cNvGrpSpPr/>
            <p:nvPr/>
          </p:nvGrpSpPr>
          <p:grpSpPr>
            <a:xfrm>
              <a:off x="0" y="-800248"/>
              <a:ext cx="12204835" cy="2357718"/>
              <a:chOff x="0" y="2894262"/>
              <a:chExt cx="12204835" cy="2357718"/>
            </a:xfrm>
          </p:grpSpPr>
          <p:sp>
            <p:nvSpPr>
              <p:cNvPr id="30" name="Rechteck 29"/>
              <p:cNvSpPr/>
              <p:nvPr/>
            </p:nvSpPr>
            <p:spPr>
              <a:xfrm>
                <a:off x="0" y="2912171"/>
                <a:ext cx="12204835" cy="2318237"/>
              </a:xfrm>
              <a:prstGeom prst="rect">
                <a:avLst/>
              </a:prstGeom>
              <a:gradFill flip="none" rotWithShape="0">
                <a:gsLst>
                  <a:gs pos="0">
                    <a:sysClr val="window" lastClr="FFFFFF">
                      <a:lumMod val="65000"/>
                    </a:sysClr>
                  </a:gs>
                  <a:gs pos="46000">
                    <a:sysClr val="window" lastClr="FFFFFF">
                      <a:lumMod val="50000"/>
                    </a:sysClr>
                  </a:gs>
                  <a:gs pos="100000">
                    <a:sysClr val="window" lastClr="FFFFFF">
                      <a:lumMod val="50000"/>
                    </a:sysClr>
                  </a:gs>
                </a:gsLst>
                <a:path path="circle">
                  <a:fillToRect l="50000" t="130000" r="50000" b="-30000"/>
                </a:path>
                <a:tileRect/>
              </a:gradFill>
              <a:ln w="12700" cap="flat" cmpd="sng" algn="ctr">
                <a:noFill/>
                <a:prstDash val="solid"/>
                <a:miter lim="800000"/>
                <a:headEnd type="none" w="med" len="med"/>
                <a:tailEnd type="arrow"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pic>
            <p:nvPicPr>
              <p:cNvPr id="31" name="Grafik 30"/>
              <p:cNvPicPr>
                <a:picLocks noChangeAspect="1"/>
              </p:cNvPicPr>
              <p:nvPr/>
            </p:nvPicPr>
            <p:blipFill rotWithShape="1">
              <a:blip r:embed="rId2">
                <a:lum bright="70000" contrast="-70000"/>
              </a:blip>
              <a:srcRect l="4123" t="19352" r="10107" b="21093"/>
              <a:stretch/>
            </p:blipFill>
            <p:spPr>
              <a:xfrm>
                <a:off x="6060141" y="2894262"/>
                <a:ext cx="6122894" cy="2357718"/>
              </a:xfrm>
              <a:prstGeom prst="rect">
                <a:avLst/>
              </a:prstGeom>
            </p:spPr>
          </p:pic>
          <p:pic>
            <p:nvPicPr>
              <p:cNvPr id="32" name="Grafik 31"/>
              <p:cNvPicPr>
                <a:picLocks noChangeAspect="1"/>
              </p:cNvPicPr>
              <p:nvPr/>
            </p:nvPicPr>
            <p:blipFill rotWithShape="1">
              <a:blip r:embed="rId3">
                <a:lum bright="70000" contrast="-70000"/>
              </a:blip>
              <a:srcRect l="2186" t="24453" r="3833" b="12011"/>
              <a:stretch/>
            </p:blipFill>
            <p:spPr>
              <a:xfrm>
                <a:off x="67699" y="2921156"/>
                <a:ext cx="7293400" cy="2303930"/>
              </a:xfrm>
              <a:prstGeom prst="rect">
                <a:avLst/>
              </a:prstGeom>
            </p:spPr>
          </p:pic>
          <p:pic>
            <p:nvPicPr>
              <p:cNvPr id="33" name="Grafik 32"/>
              <p:cNvPicPr>
                <a:picLocks noChangeAspect="1"/>
              </p:cNvPicPr>
              <p:nvPr/>
            </p:nvPicPr>
            <p:blipFill rotWithShape="1">
              <a:blip r:embed="rId4">
                <a:lum bright="70000" contrast="-70000"/>
              </a:blip>
              <a:srcRect l="978" t="7138" r="438" b="7289"/>
              <a:stretch/>
            </p:blipFill>
            <p:spPr>
              <a:xfrm>
                <a:off x="4306930" y="2910209"/>
                <a:ext cx="4778188" cy="2300089"/>
              </a:xfrm>
              <a:prstGeom prst="rect">
                <a:avLst/>
              </a:prstGeom>
            </p:spPr>
          </p:pic>
          <p:pic>
            <p:nvPicPr>
              <p:cNvPr id="34" name="Grafik 33"/>
              <p:cNvPicPr>
                <a:picLocks noChangeAspect="1"/>
              </p:cNvPicPr>
              <p:nvPr/>
            </p:nvPicPr>
            <p:blipFill rotWithShape="1">
              <a:blip r:embed="rId5">
                <a:lum bright="70000" contrast="-70000"/>
              </a:blip>
              <a:srcRect r="642"/>
              <a:stretch/>
            </p:blipFill>
            <p:spPr>
              <a:xfrm>
                <a:off x="8596974" y="3028140"/>
                <a:ext cx="3403437" cy="2043006"/>
              </a:xfrm>
              <a:prstGeom prst="rect">
                <a:avLst/>
              </a:prstGeom>
            </p:spPr>
          </p:pic>
          <p:pic>
            <p:nvPicPr>
              <p:cNvPr id="35" name="Grafik 34"/>
              <p:cNvPicPr>
                <a:picLocks noChangeAspect="1"/>
              </p:cNvPicPr>
              <p:nvPr/>
            </p:nvPicPr>
            <p:blipFill rotWithShape="1">
              <a:blip r:embed="rId6">
                <a:lum bright="70000" contrast="-70000"/>
              </a:blip>
              <a:srcRect l="12615" t="8698" r="-1842" b="932"/>
              <a:stretch/>
            </p:blipFill>
            <p:spPr>
              <a:xfrm>
                <a:off x="369933" y="2917591"/>
                <a:ext cx="4655314" cy="2316480"/>
              </a:xfrm>
              <a:prstGeom prst="rect">
                <a:avLst/>
              </a:prstGeom>
            </p:spPr>
          </p:pic>
        </p:grpSp>
        <p:sp>
          <p:nvSpPr>
            <p:cNvPr id="29" name="Rechteck 28"/>
            <p:cNvSpPr/>
            <p:nvPr/>
          </p:nvSpPr>
          <p:spPr>
            <a:xfrm>
              <a:off x="0" y="-787964"/>
              <a:ext cx="12204835" cy="2318237"/>
            </a:xfrm>
            <a:prstGeom prst="rect">
              <a:avLst/>
            </a:prstGeom>
            <a:gradFill flip="none" rotWithShape="1">
              <a:gsLst>
                <a:gs pos="44000">
                  <a:sysClr val="window" lastClr="FFFFFF">
                    <a:lumMod val="0"/>
                    <a:lumOff val="100000"/>
                    <a:alpha val="24000"/>
                  </a:sysClr>
                </a:gs>
                <a:gs pos="100000">
                  <a:schemeClr val="bg1"/>
                </a:gs>
              </a:gsLst>
              <a:lin ang="10800000" scaled="1"/>
              <a:tileRect/>
            </a:gradFill>
            <a:ln w="12700" cap="flat" cmpd="sng" algn="ctr">
              <a:noFill/>
              <a:prstDash val="solid"/>
              <a:miter lim="800000"/>
              <a:headEnd type="none" w="med" len="med"/>
              <a:tailEnd type="arrow"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grpSp>
      <p:sp>
        <p:nvSpPr>
          <p:cNvPr id="5" name="Title 1"/>
          <p:cNvSpPr>
            <a:spLocks noGrp="1"/>
          </p:cNvSpPr>
          <p:nvPr>
            <p:ph type="ctrTitle"/>
          </p:nvPr>
        </p:nvSpPr>
        <p:spPr>
          <a:xfrm>
            <a:off x="901552" y="2487600"/>
            <a:ext cx="10967648" cy="540000"/>
          </a:xfrm>
          <a:prstGeom prst="rect">
            <a:avLst/>
          </a:prstGeom>
        </p:spPr>
        <p:txBody>
          <a:bodyPr lIns="0" tIns="0" rIns="0" bIns="0" anchor="t" anchorCtr="0">
            <a:noAutofit/>
          </a:bodyPr>
          <a:lstStyle>
            <a:lvl1pPr algn="l">
              <a:defRPr sz="3200" b="1">
                <a:solidFill>
                  <a:schemeClr val="tx1"/>
                </a:solidFill>
                <a:latin typeface="Arial" panose="020B0604020202020204" pitchFamily="34" charset="0"/>
                <a:cs typeface="Arial" panose="020B0604020202020204" pitchFamily="34" charset="0"/>
              </a:defRPr>
            </a:lvl1pPr>
          </a:lstStyle>
          <a:p>
            <a:r>
              <a:rPr lang="de-DE" dirty="0"/>
              <a:t>Mastertitelformat bearbeiten</a:t>
            </a:r>
            <a:endParaRPr lang="en-US" dirty="0"/>
          </a:p>
        </p:txBody>
      </p:sp>
      <p:sp>
        <p:nvSpPr>
          <p:cNvPr id="8" name="Subtitle 2">
            <a:extLst>
              <a:ext uri="{FF2B5EF4-FFF2-40B4-BE49-F238E27FC236}">
                <a16:creationId xmlns:a16="http://schemas.microsoft.com/office/drawing/2014/main" id="{5703F518-B554-4AC1-A90D-7EDD58F262CC}"/>
              </a:ext>
            </a:extLst>
          </p:cNvPr>
          <p:cNvSpPr>
            <a:spLocks noGrp="1"/>
          </p:cNvSpPr>
          <p:nvPr>
            <p:ph type="subTitle" idx="1" hasCustomPrompt="1"/>
          </p:nvPr>
        </p:nvSpPr>
        <p:spPr>
          <a:xfrm>
            <a:off x="901552" y="2980800"/>
            <a:ext cx="10966447" cy="926892"/>
          </a:xfrm>
          <a:prstGeom prst="rect">
            <a:avLst/>
          </a:prstGeom>
        </p:spPr>
        <p:txBody>
          <a:bodyPr lIns="0" tIns="0" rIns="0" bIns="0"/>
          <a:lstStyle>
            <a:lvl1pPr marL="0" indent="0" algn="l" eaLnBrk="1" hangingPunct="1">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eaLnBrk="1" hangingPunct="1"/>
            <a:r>
              <a:rPr lang="de-DE" dirty="0"/>
              <a:t>Untertitelmasters durch Klicken bearbeiten</a:t>
            </a:r>
            <a:endParaRPr lang="en-US" dirty="0"/>
          </a:p>
        </p:txBody>
      </p:sp>
      <p:grpSp>
        <p:nvGrpSpPr>
          <p:cNvPr id="15" name="Gruppieren 15">
            <a:extLst>
              <a:ext uri="{FF2B5EF4-FFF2-40B4-BE49-F238E27FC236}">
                <a16:creationId xmlns:a16="http://schemas.microsoft.com/office/drawing/2014/main" id="{6F4F732F-C1FF-8E4F-83B4-0A74F0591B3B}"/>
              </a:ext>
            </a:extLst>
          </p:cNvPr>
          <p:cNvGrpSpPr/>
          <p:nvPr userDrawn="1"/>
        </p:nvGrpSpPr>
        <p:grpSpPr>
          <a:xfrm>
            <a:off x="107622" y="2351366"/>
            <a:ext cx="11972884" cy="50805"/>
            <a:chOff x="107622" y="6209964"/>
            <a:chExt cx="11972884" cy="50805"/>
          </a:xfrm>
        </p:grpSpPr>
        <p:grpSp>
          <p:nvGrpSpPr>
            <p:cNvPr id="19" name="Gruppieren 16">
              <a:extLst>
                <a:ext uri="{FF2B5EF4-FFF2-40B4-BE49-F238E27FC236}">
                  <a16:creationId xmlns:a16="http://schemas.microsoft.com/office/drawing/2014/main" id="{E3D97F20-C401-9440-A4F2-A63F95B2001D}"/>
                </a:ext>
              </a:extLst>
            </p:cNvPr>
            <p:cNvGrpSpPr/>
            <p:nvPr userDrawn="1"/>
          </p:nvGrpSpPr>
          <p:grpSpPr>
            <a:xfrm>
              <a:off x="107622" y="6209964"/>
              <a:ext cx="11533593" cy="50805"/>
              <a:chOff x="348640" y="815854"/>
              <a:chExt cx="11533593" cy="50805"/>
            </a:xfrm>
          </p:grpSpPr>
          <p:cxnSp>
            <p:nvCxnSpPr>
              <p:cNvPr id="23" name="Gerader Verbinder 30">
                <a:extLst>
                  <a:ext uri="{FF2B5EF4-FFF2-40B4-BE49-F238E27FC236}">
                    <a16:creationId xmlns:a16="http://schemas.microsoft.com/office/drawing/2014/main" id="{4D62E867-6E10-6F4D-BC2D-4BA965F5E6B0}"/>
                  </a:ext>
                </a:extLst>
              </p:cNvPr>
              <p:cNvCxnSpPr/>
              <p:nvPr userDrawn="1"/>
            </p:nvCxnSpPr>
            <p:spPr>
              <a:xfrm>
                <a:off x="348640" y="815854"/>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31">
                <a:extLst>
                  <a:ext uri="{FF2B5EF4-FFF2-40B4-BE49-F238E27FC236}">
                    <a16:creationId xmlns:a16="http://schemas.microsoft.com/office/drawing/2014/main" id="{29BF5248-25DD-3145-86B5-A2D0398BDC58}"/>
                  </a:ext>
                </a:extLst>
              </p:cNvPr>
              <p:cNvCxnSpPr/>
              <p:nvPr userDrawn="1"/>
            </p:nvCxnSpPr>
            <p:spPr>
              <a:xfrm>
                <a:off x="398258" y="866659"/>
                <a:ext cx="1148397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uppieren 17">
              <a:extLst>
                <a:ext uri="{FF2B5EF4-FFF2-40B4-BE49-F238E27FC236}">
                  <a16:creationId xmlns:a16="http://schemas.microsoft.com/office/drawing/2014/main" id="{DA6959EA-F802-8B48-83F2-C06E3D4A4C48}"/>
                </a:ext>
              </a:extLst>
            </p:cNvPr>
            <p:cNvGrpSpPr/>
            <p:nvPr userDrawn="1"/>
          </p:nvGrpSpPr>
          <p:grpSpPr>
            <a:xfrm>
              <a:off x="11552113" y="6209964"/>
              <a:ext cx="528393" cy="50805"/>
              <a:chOff x="422890" y="1711364"/>
              <a:chExt cx="528393" cy="50805"/>
            </a:xfrm>
          </p:grpSpPr>
          <p:cxnSp>
            <p:nvCxnSpPr>
              <p:cNvPr id="21" name="Gerader Verbinder 28">
                <a:extLst>
                  <a:ext uri="{FF2B5EF4-FFF2-40B4-BE49-F238E27FC236}">
                    <a16:creationId xmlns:a16="http://schemas.microsoft.com/office/drawing/2014/main" id="{745004C6-D954-7649-851B-76CCB1A3FC7B}"/>
                  </a:ext>
                </a:extLst>
              </p:cNvPr>
              <p:cNvCxnSpPr/>
              <p:nvPr userDrawn="1"/>
            </p:nvCxnSpPr>
            <p:spPr>
              <a:xfrm>
                <a:off x="422890" y="1711364"/>
                <a:ext cx="47877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Gerader Verbinder 29">
                <a:extLst>
                  <a:ext uri="{FF2B5EF4-FFF2-40B4-BE49-F238E27FC236}">
                    <a16:creationId xmlns:a16="http://schemas.microsoft.com/office/drawing/2014/main" id="{90D40901-D40C-AA4A-A282-C67FC0FA1F56}"/>
                  </a:ext>
                </a:extLst>
              </p:cNvPr>
              <p:cNvCxnSpPr/>
              <p:nvPr userDrawn="1"/>
            </p:nvCxnSpPr>
            <p:spPr>
              <a:xfrm>
                <a:off x="472508" y="1762169"/>
                <a:ext cx="47877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grpSp>
        <p:nvGrpSpPr>
          <p:cNvPr id="25" name="Gruppieren 32">
            <a:extLst>
              <a:ext uri="{FF2B5EF4-FFF2-40B4-BE49-F238E27FC236}">
                <a16:creationId xmlns:a16="http://schemas.microsoft.com/office/drawing/2014/main" id="{C3790B1D-39A0-9843-86DA-CD3C90F90668}"/>
              </a:ext>
            </a:extLst>
          </p:cNvPr>
          <p:cNvGrpSpPr/>
          <p:nvPr userDrawn="1"/>
        </p:nvGrpSpPr>
        <p:grpSpPr>
          <a:xfrm>
            <a:off x="643376" y="2351364"/>
            <a:ext cx="50806" cy="4388819"/>
            <a:chOff x="643376" y="2351365"/>
            <a:chExt cx="50806" cy="3909404"/>
          </a:xfrm>
        </p:grpSpPr>
        <p:cxnSp>
          <p:nvCxnSpPr>
            <p:cNvPr id="26" name="Gerader Verbinder 33">
              <a:extLst>
                <a:ext uri="{FF2B5EF4-FFF2-40B4-BE49-F238E27FC236}">
                  <a16:creationId xmlns:a16="http://schemas.microsoft.com/office/drawing/2014/main" id="{0ACF9958-2A1C-F141-9C27-E16A70ACEC89}"/>
                </a:ext>
              </a:extLst>
            </p:cNvPr>
            <p:cNvCxnSpPr/>
            <p:nvPr userDrawn="1"/>
          </p:nvCxnSpPr>
          <p:spPr>
            <a:xfrm flipH="1">
              <a:off x="643376" y="2351365"/>
              <a:ext cx="1" cy="385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34">
              <a:extLst>
                <a:ext uri="{FF2B5EF4-FFF2-40B4-BE49-F238E27FC236}">
                  <a16:creationId xmlns:a16="http://schemas.microsoft.com/office/drawing/2014/main" id="{D254B28C-E6D8-C74D-8DD6-517D00FC308E}"/>
                </a:ext>
              </a:extLst>
            </p:cNvPr>
            <p:cNvCxnSpPr/>
            <p:nvPr userDrawn="1"/>
          </p:nvCxnSpPr>
          <p:spPr>
            <a:xfrm flipH="1">
              <a:off x="694181" y="2400983"/>
              <a:ext cx="1" cy="385978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5253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und zwei Inhalte">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D1A05299-2FF2-4A4F-A821-7C9F84547683}"/>
              </a:ext>
            </a:extLst>
          </p:cNvPr>
          <p:cNvSpPr>
            <a:spLocks noGrp="1"/>
          </p:cNvSpPr>
          <p:nvPr>
            <p:ph sz="quarter" idx="15" hasCustomPrompt="1"/>
          </p:nvPr>
        </p:nvSpPr>
        <p:spPr>
          <a:xfrm>
            <a:off x="384000" y="1235175"/>
            <a:ext cx="5652000" cy="4385941"/>
          </a:xfrm>
          <a:prstGeom prst="rect">
            <a:avLst/>
          </a:prstGeom>
        </p:spPr>
        <p:txBody>
          <a:bodyPr lIns="0" tIns="0" rIns="0" bIns="0"/>
          <a:lstStyle>
            <a:lvl1pPr>
              <a:defRPr/>
            </a:lvl1pPr>
            <a:lvl2pPr>
              <a:defRPr/>
            </a:lvl2pPr>
            <a:lvl3pPr marL="648000" indent="-216000">
              <a:buFont typeface="Wingdings" panose="05000000000000000000" pitchFamily="2" charset="2"/>
              <a:buChar char="§"/>
              <a:defRPr/>
            </a:lvl3pPr>
            <a:lvl4pPr marL="864000" marR="0" indent="-216000" algn="l" defTabSz="215900" rtl="0" eaLnBrk="1" fontAlgn="base" latinLnBrk="0" hangingPunct="1">
              <a:lnSpc>
                <a:spcPct val="100000"/>
              </a:lnSpc>
              <a:spcBef>
                <a:spcPct val="0"/>
              </a:spcBef>
              <a:spcAft>
                <a:spcPct val="0"/>
              </a:spcAft>
              <a:buClr>
                <a:schemeClr val="tx2"/>
              </a:buClr>
              <a:buSzPct val="100000"/>
              <a:buFont typeface="Symbol" panose="05050102010706020507" pitchFamily="18" charset="2"/>
              <a:buChar char="-"/>
              <a:tabLst>
                <a:tab pos="863600" algn="l"/>
              </a:tabLst>
              <a:defRPr spc="0" baseline="0"/>
            </a:lvl4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2"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1"/>
                </a:solidFill>
              </a:defRPr>
            </a:lvl1pPr>
          </a:lstStyle>
          <a:p>
            <a:r>
              <a:rPr lang="de-DE" dirty="0"/>
              <a:t>Mastertitelformat bearbeiten</a:t>
            </a:r>
            <a:endParaRPr lang="en-US" dirty="0"/>
          </a:p>
        </p:txBody>
      </p:sp>
      <p:sp>
        <p:nvSpPr>
          <p:cNvPr id="9" name="Inhaltsplatzhalter 8">
            <a:extLst>
              <a:ext uri="{FF2B5EF4-FFF2-40B4-BE49-F238E27FC236}">
                <a16:creationId xmlns:a16="http://schemas.microsoft.com/office/drawing/2014/main" id="{31E01F76-AA87-4FC5-AF89-220C0D5275B1}"/>
              </a:ext>
            </a:extLst>
          </p:cNvPr>
          <p:cNvSpPr>
            <a:spLocks noGrp="1"/>
          </p:cNvSpPr>
          <p:nvPr>
            <p:ph sz="quarter" idx="14" hasCustomPrompt="1"/>
          </p:nvPr>
        </p:nvSpPr>
        <p:spPr>
          <a:xfrm>
            <a:off x="6216000" y="1236273"/>
            <a:ext cx="5652000" cy="4385455"/>
          </a:xfrm>
          <a:prstGeom prst="rect">
            <a:avLst/>
          </a:prstGeom>
        </p:spPr>
        <p:txBody>
          <a:bodyPr lIns="0" tIns="0" rIns="0" bIns="0"/>
          <a:lstStyle>
            <a:lvl1pPr>
              <a:defRPr/>
            </a:lvl1pPr>
            <a:lvl2pPr>
              <a:defRPr/>
            </a:lvl2pPr>
            <a:lvl3pPr>
              <a:defRPr/>
            </a:lvl3pPr>
            <a:lvl4pPr>
              <a:defRPr/>
            </a:lvl4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Tree>
    <p:extLst>
      <p:ext uri="{BB962C8B-B14F-4D97-AF65-F5344CB8AC3E}">
        <p14:creationId xmlns:p14="http://schemas.microsoft.com/office/powerpoint/2010/main" val="49210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_mittig, Linie_unten">
    <p:spTree>
      <p:nvGrpSpPr>
        <p:cNvPr id="1" name=""/>
        <p:cNvGrpSpPr/>
        <p:nvPr/>
      </p:nvGrpSpPr>
      <p:grpSpPr>
        <a:xfrm>
          <a:off x="0" y="0"/>
          <a:ext cx="0" cy="0"/>
          <a:chOff x="0" y="0"/>
          <a:chExt cx="0" cy="0"/>
        </a:xfrm>
      </p:grpSpPr>
      <p:sp>
        <p:nvSpPr>
          <p:cNvPr id="7" name="Title 1"/>
          <p:cNvSpPr>
            <a:spLocks noGrp="1"/>
          </p:cNvSpPr>
          <p:nvPr>
            <p:ph type="ctrTitle"/>
          </p:nvPr>
        </p:nvSpPr>
        <p:spPr>
          <a:xfrm>
            <a:off x="384000" y="2487600"/>
            <a:ext cx="11484000" cy="540000"/>
          </a:xfrm>
          <a:prstGeom prst="rect">
            <a:avLst/>
          </a:prstGeom>
        </p:spPr>
        <p:txBody>
          <a:bodyPr lIns="0" tIns="0" rIns="0" bIns="0" anchor="t" anchorCtr="0">
            <a:noAutofit/>
          </a:bodyPr>
          <a:lstStyle>
            <a:lvl1pPr algn="l">
              <a:defRPr sz="3200" b="1">
                <a:solidFill>
                  <a:schemeClr val="tx1"/>
                </a:solidFill>
                <a:latin typeface="Arial" panose="020B0604020202020204" pitchFamily="34" charset="0"/>
                <a:cs typeface="Arial" panose="020B0604020202020204" pitchFamily="34" charset="0"/>
              </a:defRPr>
            </a:lvl1pPr>
          </a:lstStyle>
          <a:p>
            <a:r>
              <a:rPr lang="de-DE" dirty="0"/>
              <a:t>Mastertitelformat bearbeiten</a:t>
            </a:r>
            <a:endParaRPr lang="en-US" dirty="0"/>
          </a:p>
        </p:txBody>
      </p:sp>
      <p:sp>
        <p:nvSpPr>
          <p:cNvPr id="12" name="Subtitle 2"/>
          <p:cNvSpPr>
            <a:spLocks noGrp="1"/>
          </p:cNvSpPr>
          <p:nvPr>
            <p:ph type="subTitle" idx="1"/>
          </p:nvPr>
        </p:nvSpPr>
        <p:spPr>
          <a:xfrm>
            <a:off x="384000" y="2980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grpSp>
        <p:nvGrpSpPr>
          <p:cNvPr id="11" name="Gruppieren 10">
            <a:extLst>
              <a:ext uri="{FF2B5EF4-FFF2-40B4-BE49-F238E27FC236}">
                <a16:creationId xmlns:a16="http://schemas.microsoft.com/office/drawing/2014/main" id="{BE9EC9F2-3C9F-4A4B-9463-32200C1888C5}"/>
              </a:ext>
            </a:extLst>
          </p:cNvPr>
          <p:cNvGrpSpPr/>
          <p:nvPr/>
        </p:nvGrpSpPr>
        <p:grpSpPr>
          <a:xfrm>
            <a:off x="116980" y="5981715"/>
            <a:ext cx="11958041" cy="47645"/>
            <a:chOff x="118201" y="5981715"/>
            <a:chExt cx="11958041" cy="47645"/>
          </a:xfrm>
        </p:grpSpPr>
        <p:cxnSp>
          <p:nvCxnSpPr>
            <p:cNvPr id="13" name="Gerader Verbinder 12">
              <a:extLst>
                <a:ext uri="{FF2B5EF4-FFF2-40B4-BE49-F238E27FC236}">
                  <a16:creationId xmlns:a16="http://schemas.microsoft.com/office/drawing/2014/main" id="{5BE7F8F3-90E3-4324-B96F-F4C733799980}"/>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FB93F6E7-9B79-444E-9797-C017CBCD9F5B}"/>
                </a:ext>
              </a:extLst>
            </p:cNvPr>
            <p:cNvCxnSpPr>
              <a:cxnSpLocks/>
            </p:cNvCxnSpPr>
            <p:nvPr/>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cxnSp>
        <p:nvCxnSpPr>
          <p:cNvPr id="9" name="Gerader Verbinder 8">
            <a:extLst>
              <a:ext uri="{FF2B5EF4-FFF2-40B4-BE49-F238E27FC236}">
                <a16:creationId xmlns:a16="http://schemas.microsoft.com/office/drawing/2014/main" id="{01C63A65-01F5-4E3D-9EE7-E225D07B1954}"/>
              </a:ext>
            </a:extLst>
          </p:cNvPr>
          <p:cNvCxnSpPr/>
          <p:nvPr/>
        </p:nvCxnSpPr>
        <p:spPr>
          <a:xfrm>
            <a:off x="116980" y="5981715"/>
            <a:ext cx="119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97CBACAB-4E61-4BA4-A7E8-012536F511A8}"/>
              </a:ext>
            </a:extLst>
          </p:cNvPr>
          <p:cNvCxnSpPr>
            <a:cxnSpLocks/>
          </p:cNvCxnSpPr>
          <p:nvPr userDrawn="1"/>
        </p:nvCxnSpPr>
        <p:spPr>
          <a:xfrm flipV="1">
            <a:off x="173529" y="6029360"/>
            <a:ext cx="1190149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userDrawn="1"/>
        </p:nvSpPr>
        <p:spPr>
          <a:xfrm>
            <a:off x="10050449" y="6227763"/>
            <a:ext cx="1968130" cy="630237"/>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r>
              <a:rPr lang="de-DE" altLang="de-DE" sz="900" dirty="0">
                <a:solidFill>
                  <a:schemeClr val="tx1"/>
                </a:solidFill>
              </a:rPr>
              <a:t>Lehrstuhl für Software Engineering i3</a:t>
            </a:r>
          </a:p>
          <a:p>
            <a:pPr algn="r" eaLnBrk="1" hangingPunct="1">
              <a:defRPr/>
            </a:pPr>
            <a:r>
              <a:rPr lang="de-DE" altLang="de-DE" sz="900" b="0" dirty="0">
                <a:solidFill>
                  <a:schemeClr val="tx1"/>
                </a:solidFill>
              </a:rPr>
              <a:t>RWTH Aachen University</a:t>
            </a:r>
            <a:r>
              <a:rPr lang="de-DE" altLang="de-DE" sz="900" b="1" dirty="0">
                <a:solidFill>
                  <a:schemeClr val="tx1"/>
                </a:solidFill>
              </a:rPr>
              <a:t/>
            </a:r>
            <a:br>
              <a:rPr lang="de-DE" altLang="de-DE" sz="900" b="1" dirty="0">
                <a:solidFill>
                  <a:schemeClr val="tx1"/>
                </a:solidFill>
              </a:rPr>
            </a:br>
            <a:r>
              <a:rPr lang="de-DE" altLang="de-DE" sz="900" b="1" dirty="0">
                <a:solidFill>
                  <a:schemeClr val="tx1"/>
                </a:solidFill>
              </a:rPr>
              <a:t>Studentischer Vortrag</a:t>
            </a:r>
          </a:p>
        </p:txBody>
      </p:sp>
    </p:spTree>
    <p:extLst>
      <p:ext uri="{BB962C8B-B14F-4D97-AF65-F5344CB8AC3E}">
        <p14:creationId xmlns:p14="http://schemas.microsoft.com/office/powerpoint/2010/main" val="1273369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el_mittig, Linie_mittig">
    <p:spTree>
      <p:nvGrpSpPr>
        <p:cNvPr id="1" name=""/>
        <p:cNvGrpSpPr/>
        <p:nvPr/>
      </p:nvGrpSpPr>
      <p:grpSpPr>
        <a:xfrm>
          <a:off x="0" y="0"/>
          <a:ext cx="0" cy="0"/>
          <a:chOff x="0" y="0"/>
          <a:chExt cx="0" cy="0"/>
        </a:xfrm>
      </p:grpSpPr>
      <p:sp>
        <p:nvSpPr>
          <p:cNvPr id="8" name="Title 1"/>
          <p:cNvSpPr>
            <a:spLocks noGrp="1"/>
          </p:cNvSpPr>
          <p:nvPr>
            <p:ph type="ctrTitle"/>
          </p:nvPr>
        </p:nvSpPr>
        <p:spPr>
          <a:xfrm>
            <a:off x="384000" y="2487600"/>
            <a:ext cx="11484000" cy="540000"/>
          </a:xfrm>
          <a:prstGeom prst="rect">
            <a:avLst/>
          </a:prstGeom>
        </p:spPr>
        <p:txBody>
          <a:bodyPr lIns="0" tIns="0" rIns="0" bIns="0" anchor="t" anchorCtr="0">
            <a:noAutofit/>
          </a:bodyPr>
          <a:lstStyle>
            <a:lvl1pPr algn="l">
              <a:defRPr sz="3200" b="1">
                <a:solidFill>
                  <a:schemeClr val="tx1"/>
                </a:solidFill>
                <a:latin typeface="Arial" panose="020B0604020202020204" pitchFamily="34" charset="0"/>
                <a:cs typeface="Arial" panose="020B0604020202020204" pitchFamily="34" charset="0"/>
              </a:defRPr>
            </a:lvl1pPr>
          </a:lstStyle>
          <a:p>
            <a:r>
              <a:rPr lang="de-DE" dirty="0"/>
              <a:t>Mastertitelformat bearbeiten</a:t>
            </a:r>
            <a:endParaRPr lang="en-US" dirty="0"/>
          </a:p>
        </p:txBody>
      </p:sp>
      <p:sp>
        <p:nvSpPr>
          <p:cNvPr id="9" name="Subtitle 2"/>
          <p:cNvSpPr>
            <a:spLocks noGrp="1"/>
          </p:cNvSpPr>
          <p:nvPr>
            <p:ph type="subTitle" idx="1"/>
          </p:nvPr>
        </p:nvSpPr>
        <p:spPr>
          <a:xfrm>
            <a:off x="384000" y="3196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grpSp>
        <p:nvGrpSpPr>
          <p:cNvPr id="15" name="Gruppieren 14"/>
          <p:cNvGrpSpPr/>
          <p:nvPr/>
        </p:nvGrpSpPr>
        <p:grpSpPr>
          <a:xfrm>
            <a:off x="392113" y="3036888"/>
            <a:ext cx="11558225" cy="50805"/>
            <a:chOff x="360363" y="6040438"/>
            <a:chExt cx="11558225" cy="50805"/>
          </a:xfrm>
        </p:grpSpPr>
        <p:cxnSp>
          <p:nvCxnSpPr>
            <p:cNvPr id="16" name="Gerader Verbinder 15"/>
            <p:cNvCxnSpPr/>
            <p:nvPr/>
          </p:nvCxnSpPr>
          <p:spPr>
            <a:xfrm>
              <a:off x="360363" y="6040438"/>
              <a:ext cx="1148397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Gerader Verbinder 16"/>
            <p:cNvCxnSpPr/>
            <p:nvPr/>
          </p:nvCxnSpPr>
          <p:spPr>
            <a:xfrm>
              <a:off x="434613" y="6091243"/>
              <a:ext cx="1148397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0" name="Gruppieren 19">
            <a:extLst>
              <a:ext uri="{FF2B5EF4-FFF2-40B4-BE49-F238E27FC236}">
                <a16:creationId xmlns:a16="http://schemas.microsoft.com/office/drawing/2014/main" id="{20B61E83-F62A-4E6F-9728-ABDE5413BA68}"/>
              </a:ext>
            </a:extLst>
          </p:cNvPr>
          <p:cNvGrpSpPr/>
          <p:nvPr/>
        </p:nvGrpSpPr>
        <p:grpSpPr>
          <a:xfrm>
            <a:off x="392113" y="3036888"/>
            <a:ext cx="11558225" cy="50805"/>
            <a:chOff x="360363" y="6040438"/>
            <a:chExt cx="11558225" cy="50805"/>
          </a:xfrm>
        </p:grpSpPr>
        <p:cxnSp>
          <p:nvCxnSpPr>
            <p:cNvPr id="21" name="Gerader Verbinder 20">
              <a:extLst>
                <a:ext uri="{FF2B5EF4-FFF2-40B4-BE49-F238E27FC236}">
                  <a16:creationId xmlns:a16="http://schemas.microsoft.com/office/drawing/2014/main" id="{D3ED25C8-3644-4C59-B80C-B3EC3EBB6C18}"/>
                </a:ext>
              </a:extLst>
            </p:cNvPr>
            <p:cNvCxnSpPr/>
            <p:nvPr/>
          </p:nvCxnSpPr>
          <p:spPr>
            <a:xfrm>
              <a:off x="360363" y="6040438"/>
              <a:ext cx="1148397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394E318B-6CC6-4660-9EC9-B8FEB8D24174}"/>
                </a:ext>
              </a:extLst>
            </p:cNvPr>
            <p:cNvCxnSpPr/>
            <p:nvPr/>
          </p:nvCxnSpPr>
          <p:spPr>
            <a:xfrm>
              <a:off x="434613" y="6091243"/>
              <a:ext cx="1148397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3" name="Gruppieren 22">
            <a:extLst>
              <a:ext uri="{FF2B5EF4-FFF2-40B4-BE49-F238E27FC236}">
                <a16:creationId xmlns:a16="http://schemas.microsoft.com/office/drawing/2014/main" id="{F7E0399E-000C-4919-9189-D72AC9F21B27}"/>
              </a:ext>
            </a:extLst>
          </p:cNvPr>
          <p:cNvGrpSpPr/>
          <p:nvPr/>
        </p:nvGrpSpPr>
        <p:grpSpPr>
          <a:xfrm>
            <a:off x="116980" y="5981715"/>
            <a:ext cx="11958041" cy="47645"/>
            <a:chOff x="118201" y="5981715"/>
            <a:chExt cx="11958041" cy="47645"/>
          </a:xfrm>
        </p:grpSpPr>
        <p:cxnSp>
          <p:nvCxnSpPr>
            <p:cNvPr id="24" name="Gerader Verbinder 23">
              <a:extLst>
                <a:ext uri="{FF2B5EF4-FFF2-40B4-BE49-F238E27FC236}">
                  <a16:creationId xmlns:a16="http://schemas.microsoft.com/office/drawing/2014/main" id="{D39B952C-73F9-4639-9C6B-D79F321E7652}"/>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BD1F7EFE-C1E5-46CC-AC0C-2ACADE80B3A3}"/>
                </a:ext>
              </a:extLst>
            </p:cNvPr>
            <p:cNvCxnSpPr>
              <a:cxnSpLocks/>
            </p:cNvCxnSpPr>
            <p:nvPr/>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cxnSp>
        <p:nvCxnSpPr>
          <p:cNvPr id="18" name="Gerader Verbinder 17">
            <a:extLst>
              <a:ext uri="{FF2B5EF4-FFF2-40B4-BE49-F238E27FC236}">
                <a16:creationId xmlns:a16="http://schemas.microsoft.com/office/drawing/2014/main" id="{2D7C05B6-2FEC-4BCF-B0D2-C4E0FBD988C4}"/>
              </a:ext>
            </a:extLst>
          </p:cNvPr>
          <p:cNvCxnSpPr/>
          <p:nvPr/>
        </p:nvCxnSpPr>
        <p:spPr>
          <a:xfrm>
            <a:off x="392113" y="303688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DD01610-9DF8-4DC4-93DF-34D4ADF39035}"/>
              </a:ext>
            </a:extLst>
          </p:cNvPr>
          <p:cNvCxnSpPr/>
          <p:nvPr userDrawn="1"/>
        </p:nvCxnSpPr>
        <p:spPr>
          <a:xfrm>
            <a:off x="466363" y="3087693"/>
            <a:ext cx="1148397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98204F29-F5C4-4D02-857A-E600F35F2E4F}"/>
              </a:ext>
            </a:extLst>
          </p:cNvPr>
          <p:cNvCxnSpPr/>
          <p:nvPr/>
        </p:nvCxnSpPr>
        <p:spPr>
          <a:xfrm>
            <a:off x="116980" y="5981715"/>
            <a:ext cx="119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5F4B9776-75B3-46D2-8C19-AE6D80A6416D}"/>
              </a:ext>
            </a:extLst>
          </p:cNvPr>
          <p:cNvCxnSpPr>
            <a:cxnSpLocks/>
          </p:cNvCxnSpPr>
          <p:nvPr userDrawn="1"/>
        </p:nvCxnSpPr>
        <p:spPr>
          <a:xfrm flipV="1">
            <a:off x="173529" y="6029360"/>
            <a:ext cx="1190149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Slide Number Placeholder 5"/>
          <p:cNvSpPr txBox="1">
            <a:spLocks/>
          </p:cNvSpPr>
          <p:nvPr userDrawn="1"/>
        </p:nvSpPr>
        <p:spPr>
          <a:xfrm>
            <a:off x="10050449" y="6227763"/>
            <a:ext cx="1968130" cy="630237"/>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r>
              <a:rPr lang="de-DE" altLang="de-DE" sz="900" dirty="0">
                <a:solidFill>
                  <a:schemeClr val="tx1"/>
                </a:solidFill>
              </a:rPr>
              <a:t>Lehrstuhl für Software Engineering i3</a:t>
            </a:r>
          </a:p>
          <a:p>
            <a:pPr algn="r" eaLnBrk="1" hangingPunct="1">
              <a:defRPr/>
            </a:pPr>
            <a:r>
              <a:rPr lang="de-DE" altLang="de-DE" sz="900" b="0" dirty="0">
                <a:solidFill>
                  <a:schemeClr val="tx1"/>
                </a:solidFill>
              </a:rPr>
              <a:t>RWTH Aachen University</a:t>
            </a:r>
            <a:r>
              <a:rPr lang="de-DE" altLang="de-DE" sz="900" b="1" dirty="0">
                <a:solidFill>
                  <a:schemeClr val="tx1"/>
                </a:solidFill>
              </a:rPr>
              <a:t/>
            </a:r>
            <a:br>
              <a:rPr lang="de-DE" altLang="de-DE" sz="900" b="1" dirty="0">
                <a:solidFill>
                  <a:schemeClr val="tx1"/>
                </a:solidFill>
              </a:rPr>
            </a:br>
            <a:r>
              <a:rPr lang="de-DE" altLang="de-DE" sz="900" b="1" dirty="0">
                <a:solidFill>
                  <a:schemeClr val="tx1"/>
                </a:solidFill>
              </a:rPr>
              <a:t>Studentischer Vortrag</a:t>
            </a:r>
          </a:p>
        </p:txBody>
      </p:sp>
    </p:spTree>
    <p:extLst>
      <p:ext uri="{BB962C8B-B14F-4D97-AF65-F5344CB8AC3E}">
        <p14:creationId xmlns:p14="http://schemas.microsoft.com/office/powerpoint/2010/main" val="605203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Abschlussfolie">
    <p:spTree>
      <p:nvGrpSpPr>
        <p:cNvPr id="1" name=""/>
        <p:cNvGrpSpPr/>
        <p:nvPr/>
      </p:nvGrpSpPr>
      <p:grpSpPr>
        <a:xfrm>
          <a:off x="0" y="0"/>
          <a:ext cx="0" cy="0"/>
          <a:chOff x="0" y="0"/>
          <a:chExt cx="0" cy="0"/>
        </a:xfrm>
      </p:grpSpPr>
      <p:sp>
        <p:nvSpPr>
          <p:cNvPr id="3" name="Title 1"/>
          <p:cNvSpPr txBox="1">
            <a:spLocks/>
          </p:cNvSpPr>
          <p:nvPr/>
        </p:nvSpPr>
        <p:spPr>
          <a:xfrm>
            <a:off x="382588" y="2487613"/>
            <a:ext cx="11483975" cy="1079500"/>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defRPr/>
            </a:pPr>
            <a:r>
              <a:rPr lang="de-DE" altLang="de-DE" sz="3200" b="1" dirty="0">
                <a:solidFill>
                  <a:schemeClr val="tx1"/>
                </a:solidFill>
              </a:rPr>
              <a:t>Vielen Dank</a:t>
            </a:r>
            <a:br>
              <a:rPr lang="de-DE" altLang="de-DE" sz="3200" b="1" dirty="0">
                <a:solidFill>
                  <a:schemeClr val="tx1"/>
                </a:solidFill>
              </a:rPr>
            </a:br>
            <a:r>
              <a:rPr lang="de-DE" altLang="de-DE" sz="3200" b="1" dirty="0">
                <a:solidFill>
                  <a:schemeClr val="tx1"/>
                </a:solidFill>
              </a:rPr>
              <a:t>für Ihre Aufmerksamkeit</a:t>
            </a:r>
            <a:endParaRPr lang="en-US" altLang="de-DE" sz="3200" b="1" dirty="0">
              <a:solidFill>
                <a:schemeClr val="tx1"/>
              </a:solidFill>
            </a:endParaRPr>
          </a:p>
        </p:txBody>
      </p:sp>
      <p:sp>
        <p:nvSpPr>
          <p:cNvPr id="9" name="Textplatzhalter 24"/>
          <p:cNvSpPr>
            <a:spLocks noGrp="1"/>
          </p:cNvSpPr>
          <p:nvPr>
            <p:ph type="body" sz="quarter" idx="11"/>
          </p:nvPr>
        </p:nvSpPr>
        <p:spPr>
          <a:xfrm>
            <a:off x="384000" y="3988800"/>
            <a:ext cx="11484000" cy="1656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Mastertextformat bearbeiten</a:t>
            </a:r>
          </a:p>
        </p:txBody>
      </p:sp>
      <p:grpSp>
        <p:nvGrpSpPr>
          <p:cNvPr id="12" name="Gruppieren 11">
            <a:extLst>
              <a:ext uri="{FF2B5EF4-FFF2-40B4-BE49-F238E27FC236}">
                <a16:creationId xmlns:a16="http://schemas.microsoft.com/office/drawing/2014/main" id="{AD42372E-A88B-49BE-BF8B-A349B6BE88BB}"/>
              </a:ext>
            </a:extLst>
          </p:cNvPr>
          <p:cNvGrpSpPr/>
          <p:nvPr/>
        </p:nvGrpSpPr>
        <p:grpSpPr>
          <a:xfrm>
            <a:off x="116980" y="5981715"/>
            <a:ext cx="11958041" cy="47645"/>
            <a:chOff x="118201" y="5981715"/>
            <a:chExt cx="11958041" cy="47645"/>
          </a:xfrm>
        </p:grpSpPr>
        <p:cxnSp>
          <p:nvCxnSpPr>
            <p:cNvPr id="13" name="Gerader Verbinder 12">
              <a:extLst>
                <a:ext uri="{FF2B5EF4-FFF2-40B4-BE49-F238E27FC236}">
                  <a16:creationId xmlns:a16="http://schemas.microsoft.com/office/drawing/2014/main" id="{5E73DD95-497D-41DA-AE15-231D472ACF12}"/>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833C7AEA-7E75-4F96-A29D-6E01AE30A7AD}"/>
                </a:ext>
              </a:extLst>
            </p:cNvPr>
            <p:cNvCxnSpPr>
              <a:cxnSpLocks/>
            </p:cNvCxnSpPr>
            <p:nvPr/>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cxnSp>
        <p:nvCxnSpPr>
          <p:cNvPr id="10" name="Gerader Verbinder 9">
            <a:extLst>
              <a:ext uri="{FF2B5EF4-FFF2-40B4-BE49-F238E27FC236}">
                <a16:creationId xmlns:a16="http://schemas.microsoft.com/office/drawing/2014/main" id="{6F4FEE0A-400B-495A-BBAD-43B3BB9910CB}"/>
              </a:ext>
            </a:extLst>
          </p:cNvPr>
          <p:cNvCxnSpPr/>
          <p:nvPr/>
        </p:nvCxnSpPr>
        <p:spPr>
          <a:xfrm>
            <a:off x="116980" y="5981715"/>
            <a:ext cx="119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9BA932F8-ADAD-449E-8505-B146C5E26062}"/>
              </a:ext>
            </a:extLst>
          </p:cNvPr>
          <p:cNvCxnSpPr>
            <a:cxnSpLocks/>
          </p:cNvCxnSpPr>
          <p:nvPr userDrawn="1"/>
        </p:nvCxnSpPr>
        <p:spPr>
          <a:xfrm flipV="1">
            <a:off x="173529" y="6029360"/>
            <a:ext cx="1190149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userDrawn="1"/>
        </p:nvSpPr>
        <p:spPr>
          <a:xfrm>
            <a:off x="10050449" y="6227763"/>
            <a:ext cx="1968130" cy="630237"/>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r>
              <a:rPr lang="de-DE" altLang="de-DE" sz="900" dirty="0">
                <a:solidFill>
                  <a:schemeClr val="tx1"/>
                </a:solidFill>
              </a:rPr>
              <a:t>Lehrstuhl für Software Engineering i3</a:t>
            </a:r>
          </a:p>
          <a:p>
            <a:pPr algn="r" eaLnBrk="1" hangingPunct="1">
              <a:defRPr/>
            </a:pPr>
            <a:r>
              <a:rPr lang="de-DE" altLang="de-DE" sz="900" b="0" dirty="0">
                <a:solidFill>
                  <a:schemeClr val="tx1"/>
                </a:solidFill>
              </a:rPr>
              <a:t>RWTH Aachen University</a:t>
            </a:r>
            <a:r>
              <a:rPr lang="de-DE" altLang="de-DE" sz="900" b="1" dirty="0">
                <a:solidFill>
                  <a:schemeClr val="tx1"/>
                </a:solidFill>
              </a:rPr>
              <a:t/>
            </a:r>
            <a:br>
              <a:rPr lang="de-DE" altLang="de-DE" sz="900" b="1" dirty="0">
                <a:solidFill>
                  <a:schemeClr val="tx1"/>
                </a:solidFill>
              </a:rPr>
            </a:br>
            <a:r>
              <a:rPr lang="de-DE" altLang="de-DE" sz="900" b="1" dirty="0">
                <a:solidFill>
                  <a:schemeClr val="tx1"/>
                </a:solidFill>
              </a:rPr>
              <a:t>Studentischer Vortrag</a:t>
            </a:r>
          </a:p>
        </p:txBody>
      </p:sp>
    </p:spTree>
    <p:extLst>
      <p:ext uri="{BB962C8B-B14F-4D97-AF65-F5344CB8AC3E}">
        <p14:creationId xmlns:p14="http://schemas.microsoft.com/office/powerpoint/2010/main" val="11321442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3" name="Gruppieren 82">
            <a:extLst>
              <a:ext uri="{FF2B5EF4-FFF2-40B4-BE49-F238E27FC236}">
                <a16:creationId xmlns:a16="http://schemas.microsoft.com/office/drawing/2014/main" id="{739CD8DE-4C7D-4115-826C-095081C9C550}"/>
              </a:ext>
            </a:extLst>
          </p:cNvPr>
          <p:cNvGrpSpPr/>
          <p:nvPr/>
        </p:nvGrpSpPr>
        <p:grpSpPr>
          <a:xfrm>
            <a:off x="173529" y="815854"/>
            <a:ext cx="11958041" cy="47645"/>
            <a:chOff x="118201" y="5981715"/>
            <a:chExt cx="11958041" cy="47645"/>
          </a:xfrm>
        </p:grpSpPr>
        <p:cxnSp>
          <p:nvCxnSpPr>
            <p:cNvPr id="84" name="Gerader Verbinder 83">
              <a:extLst>
                <a:ext uri="{FF2B5EF4-FFF2-40B4-BE49-F238E27FC236}">
                  <a16:creationId xmlns:a16="http://schemas.microsoft.com/office/drawing/2014/main" id="{E7A10CC4-C78C-496F-ADD8-BFFEA15832AC}"/>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Gerader Verbinder 84">
              <a:extLst>
                <a:ext uri="{FF2B5EF4-FFF2-40B4-BE49-F238E27FC236}">
                  <a16:creationId xmlns:a16="http://schemas.microsoft.com/office/drawing/2014/main" id="{8D031218-F43F-4F64-8EFA-18FF5CC8D4BA}"/>
                </a:ext>
              </a:extLst>
            </p:cNvPr>
            <p:cNvCxnSpPr>
              <a:cxnSpLocks/>
            </p:cNvCxnSpPr>
            <p:nvPr/>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Slide Number Placeholder 5"/>
          <p:cNvSpPr txBox="1">
            <a:spLocks/>
          </p:cNvSpPr>
          <p:nvPr/>
        </p:nvSpPr>
        <p:spPr>
          <a:xfrm>
            <a:off x="1195388" y="6227763"/>
            <a:ext cx="7002462" cy="630237"/>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altLang="de-DE" sz="900" dirty="0">
                <a:solidFill>
                  <a:schemeClr val="tx1"/>
                </a:solidFill>
              </a:rPr>
              <a:t>NAME | </a:t>
            </a:r>
            <a:r>
              <a:rPr lang="de-DE" altLang="en-US" sz="900" dirty="0"/>
              <a:t>Seminar / Sep / Masterarbeit etc.</a:t>
            </a:r>
            <a:endParaRPr lang="de-DE" sz="900" dirty="0"/>
          </a:p>
        </p:txBody>
      </p:sp>
      <p:sp>
        <p:nvSpPr>
          <p:cNvPr id="1031" name="Textfeld 13"/>
          <p:cNvSpPr txBox="1">
            <a:spLocks noChangeArrowheads="1"/>
          </p:cNvSpPr>
          <p:nvPr/>
        </p:nvSpPr>
        <p:spPr bwMode="auto">
          <a:xfrm>
            <a:off x="360363" y="6227763"/>
            <a:ext cx="7302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6546A872-26C7-4E5C-9125-775206BCBEA4}" type="slidenum">
              <a:rPr lang="de-DE" altLang="de-DE" sz="900">
                <a:solidFill>
                  <a:schemeClr val="tx1"/>
                </a:solidFill>
              </a:rPr>
              <a:pPr eaLnBrk="1" hangingPunct="1"/>
              <a:t>‹Nr.›</a:t>
            </a:fld>
            <a:endParaRPr lang="de-DE" altLang="de-DE" sz="900" dirty="0">
              <a:solidFill>
                <a:schemeClr val="tx1"/>
              </a:solidFill>
            </a:endParaRPr>
          </a:p>
        </p:txBody>
      </p:sp>
      <p:grpSp>
        <p:nvGrpSpPr>
          <p:cNvPr id="73" name="Gruppieren 72">
            <a:extLst>
              <a:ext uri="{FF2B5EF4-FFF2-40B4-BE49-F238E27FC236}">
                <a16:creationId xmlns:a16="http://schemas.microsoft.com/office/drawing/2014/main" id="{B07601A5-C709-41D1-A3FB-1067D511C6A0}"/>
              </a:ext>
            </a:extLst>
          </p:cNvPr>
          <p:cNvGrpSpPr/>
          <p:nvPr/>
        </p:nvGrpSpPr>
        <p:grpSpPr>
          <a:xfrm>
            <a:off x="116980" y="5981715"/>
            <a:ext cx="11958041" cy="47645"/>
            <a:chOff x="118201" y="5981715"/>
            <a:chExt cx="11958041" cy="47645"/>
          </a:xfrm>
        </p:grpSpPr>
        <p:cxnSp>
          <p:nvCxnSpPr>
            <p:cNvPr id="17" name="Gerader Verbinder 16">
              <a:extLst>
                <a:ext uri="{FF2B5EF4-FFF2-40B4-BE49-F238E27FC236}">
                  <a16:creationId xmlns:a16="http://schemas.microsoft.com/office/drawing/2014/main" id="{23116334-B9FF-486F-853F-2FC0FEBBB345}"/>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0B09F16D-C13E-41E9-9D8E-F62185B5F9E8}"/>
                </a:ext>
              </a:extLst>
            </p:cNvPr>
            <p:cNvCxnSpPr>
              <a:cxnSpLocks/>
            </p:cNvCxnSpPr>
            <p:nvPr/>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74" name="Gruppieren 73">
            <a:extLst>
              <a:ext uri="{FF2B5EF4-FFF2-40B4-BE49-F238E27FC236}">
                <a16:creationId xmlns:a16="http://schemas.microsoft.com/office/drawing/2014/main" id="{3137B7CE-1B7B-4BD9-84EC-35BB2F899117}"/>
              </a:ext>
            </a:extLst>
          </p:cNvPr>
          <p:cNvGrpSpPr/>
          <p:nvPr/>
        </p:nvGrpSpPr>
        <p:grpSpPr>
          <a:xfrm>
            <a:off x="837717" y="5981714"/>
            <a:ext cx="60076" cy="756405"/>
            <a:chOff x="875817" y="5981714"/>
            <a:chExt cx="60076" cy="756405"/>
          </a:xfrm>
        </p:grpSpPr>
        <p:cxnSp>
          <p:nvCxnSpPr>
            <p:cNvPr id="19" name="Gerader Verbinder 18">
              <a:extLst>
                <a:ext uri="{FF2B5EF4-FFF2-40B4-BE49-F238E27FC236}">
                  <a16:creationId xmlns:a16="http://schemas.microsoft.com/office/drawing/2014/main" id="{662A21AE-7533-4515-8E6B-0629BDE1E199}"/>
                </a:ext>
              </a:extLst>
            </p:cNvPr>
            <p:cNvCxnSpPr>
              <a:cxnSpLocks/>
            </p:cNvCxnSpPr>
            <p:nvPr/>
          </p:nvCxnSpPr>
          <p:spPr>
            <a:xfrm>
              <a:off x="875817" y="5981714"/>
              <a:ext cx="0" cy="7056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C2D2DC96-2606-46A7-BE47-231944BE7F88}"/>
                </a:ext>
              </a:extLst>
            </p:cNvPr>
            <p:cNvCxnSpPr>
              <a:cxnSpLocks/>
            </p:cNvCxnSpPr>
            <p:nvPr/>
          </p:nvCxnSpPr>
          <p:spPr>
            <a:xfrm>
              <a:off x="935893" y="6032519"/>
              <a:ext cx="0" cy="70560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cxnSp>
        <p:nvCxnSpPr>
          <p:cNvPr id="15" name="Gerader Verbinder 14">
            <a:extLst>
              <a:ext uri="{FF2B5EF4-FFF2-40B4-BE49-F238E27FC236}">
                <a16:creationId xmlns:a16="http://schemas.microsoft.com/office/drawing/2014/main" id="{F39390DE-7CDF-413A-BA63-9DBE991A03FE}"/>
              </a:ext>
            </a:extLst>
          </p:cNvPr>
          <p:cNvCxnSpPr/>
          <p:nvPr/>
        </p:nvCxnSpPr>
        <p:spPr>
          <a:xfrm>
            <a:off x="173529" y="815854"/>
            <a:ext cx="119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38FE4379-972E-42EA-875D-205082A0626A}"/>
              </a:ext>
            </a:extLst>
          </p:cNvPr>
          <p:cNvCxnSpPr>
            <a:cxnSpLocks/>
          </p:cNvCxnSpPr>
          <p:nvPr userDrawn="1"/>
        </p:nvCxnSpPr>
        <p:spPr>
          <a:xfrm flipV="1">
            <a:off x="230078" y="863499"/>
            <a:ext cx="1190149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542BAD79-77B5-4F17-9B1B-118759906CC7}"/>
              </a:ext>
            </a:extLst>
          </p:cNvPr>
          <p:cNvCxnSpPr/>
          <p:nvPr/>
        </p:nvCxnSpPr>
        <p:spPr>
          <a:xfrm>
            <a:off x="116980" y="5981715"/>
            <a:ext cx="119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D49B137E-A382-4784-8424-D97BEBD109FB}"/>
              </a:ext>
            </a:extLst>
          </p:cNvPr>
          <p:cNvCxnSpPr>
            <a:cxnSpLocks/>
          </p:cNvCxnSpPr>
          <p:nvPr userDrawn="1"/>
        </p:nvCxnSpPr>
        <p:spPr>
          <a:xfrm flipV="1">
            <a:off x="173529" y="6029360"/>
            <a:ext cx="1190149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1243A30B-762F-4D0C-8856-A9541783A9AC}"/>
              </a:ext>
            </a:extLst>
          </p:cNvPr>
          <p:cNvCxnSpPr>
            <a:cxnSpLocks/>
          </p:cNvCxnSpPr>
          <p:nvPr userDrawn="1"/>
        </p:nvCxnSpPr>
        <p:spPr>
          <a:xfrm>
            <a:off x="837717" y="5981714"/>
            <a:ext cx="0" cy="70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BCB409D8-D56C-486C-ABAB-CCD3DECF1835}"/>
              </a:ext>
            </a:extLst>
          </p:cNvPr>
          <p:cNvCxnSpPr>
            <a:cxnSpLocks/>
          </p:cNvCxnSpPr>
          <p:nvPr userDrawn="1"/>
        </p:nvCxnSpPr>
        <p:spPr>
          <a:xfrm>
            <a:off x="897793" y="6032519"/>
            <a:ext cx="0" cy="7056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Slide Number Placeholder 5"/>
          <p:cNvSpPr txBox="1">
            <a:spLocks/>
          </p:cNvSpPr>
          <p:nvPr userDrawn="1"/>
        </p:nvSpPr>
        <p:spPr>
          <a:xfrm>
            <a:off x="10050449" y="6227763"/>
            <a:ext cx="1968130" cy="630237"/>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r>
              <a:rPr lang="de-DE" altLang="de-DE" sz="900" dirty="0">
                <a:solidFill>
                  <a:schemeClr val="tx1"/>
                </a:solidFill>
              </a:rPr>
              <a:t>Lehrstuhl für Software Engineering i3</a:t>
            </a:r>
          </a:p>
          <a:p>
            <a:pPr algn="r" eaLnBrk="1" hangingPunct="1">
              <a:defRPr/>
            </a:pPr>
            <a:r>
              <a:rPr lang="de-DE" altLang="de-DE" sz="900" b="0" dirty="0">
                <a:solidFill>
                  <a:schemeClr val="tx1"/>
                </a:solidFill>
              </a:rPr>
              <a:t>RWTH Aachen University</a:t>
            </a:r>
            <a:r>
              <a:rPr lang="de-DE" altLang="de-DE" sz="900" b="1" dirty="0">
                <a:solidFill>
                  <a:schemeClr val="tx1"/>
                </a:solidFill>
              </a:rPr>
              <a:t/>
            </a:r>
            <a:br>
              <a:rPr lang="de-DE" altLang="de-DE" sz="900" b="1" dirty="0">
                <a:solidFill>
                  <a:schemeClr val="tx1"/>
                </a:solidFill>
              </a:rPr>
            </a:br>
            <a:r>
              <a:rPr lang="de-DE" altLang="de-DE" sz="900" b="1" dirty="0">
                <a:solidFill>
                  <a:schemeClr val="tx1"/>
                </a:solidFill>
              </a:rPr>
              <a:t>Studentischer Vortrag</a:t>
            </a:r>
          </a:p>
        </p:txBody>
      </p:sp>
    </p:spTree>
    <p:extLst>
      <p:ext uri="{BB962C8B-B14F-4D97-AF65-F5344CB8AC3E}">
        <p14:creationId xmlns:p14="http://schemas.microsoft.com/office/powerpoint/2010/main" val="728331341"/>
      </p:ext>
    </p:extLst>
  </p:cSld>
  <p:clrMap bg1="lt1" tx1="dk1" bg2="lt2" tx2="dk2" accent1="accent1" accent2="accent2" accent3="accent3" accent4="accent4" accent5="accent5" accent6="accent6" hlink="hlink" folHlink="folHlink"/>
  <p:sldLayoutIdLst>
    <p:sldLayoutId id="2147483906" r:id="rId1"/>
    <p:sldLayoutId id="2147483905" r:id="rId2"/>
    <p:sldLayoutId id="2147483907" r:id="rId3"/>
    <p:sldLayoutId id="2147483908" r:id="rId4"/>
    <p:sldLayoutId id="2147483909" r:id="rId5"/>
    <p:sldLayoutId id="2147483910" r:id="rId6"/>
  </p:sldLayoutIdLst>
  <p:hf hdr="0" ft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ＭＳ Ｐゴシック" charset="0"/>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de.wikipedia.org/wiki/Wikipedia:Namenskonventionen"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D2DF32E-5FBE-4FEB-939E-CF80D142448F}"/>
              </a:ext>
            </a:extLst>
          </p:cNvPr>
          <p:cNvSpPr>
            <a:spLocks noGrp="1"/>
          </p:cNvSpPr>
          <p:nvPr>
            <p:ph type="ctrTitle"/>
          </p:nvPr>
        </p:nvSpPr>
        <p:spPr>
          <a:xfrm>
            <a:off x="852138" y="2487600"/>
            <a:ext cx="11017062" cy="540000"/>
          </a:xfrm>
        </p:spPr>
        <p:txBody>
          <a:bodyPr/>
          <a:lstStyle/>
          <a:p>
            <a:r>
              <a:rPr lang="de-DE" dirty="0"/>
              <a:t>Titel der Präsentation</a:t>
            </a:r>
          </a:p>
        </p:txBody>
      </p:sp>
      <p:sp>
        <p:nvSpPr>
          <p:cNvPr id="5" name="Untertitel 4">
            <a:extLst>
              <a:ext uri="{FF2B5EF4-FFF2-40B4-BE49-F238E27FC236}">
                <a16:creationId xmlns:a16="http://schemas.microsoft.com/office/drawing/2014/main" id="{BDF37799-7DC7-4800-82D4-933E4D4E35A2}"/>
              </a:ext>
            </a:extLst>
          </p:cNvPr>
          <p:cNvSpPr>
            <a:spLocks noGrp="1"/>
          </p:cNvSpPr>
          <p:nvPr>
            <p:ph type="subTitle" idx="1"/>
          </p:nvPr>
        </p:nvSpPr>
        <p:spPr>
          <a:xfrm>
            <a:off x="852138" y="2980800"/>
            <a:ext cx="11015862" cy="926892"/>
          </a:xfrm>
        </p:spPr>
        <p:txBody>
          <a:bodyPr/>
          <a:lstStyle/>
          <a:p>
            <a:r>
              <a:rPr lang="de-DE" dirty="0"/>
              <a:t>Ergänzt mit einem Untertitel. </a:t>
            </a:r>
          </a:p>
          <a:p>
            <a:r>
              <a:rPr lang="de-DE" dirty="0"/>
              <a:t>/ optional</a:t>
            </a:r>
          </a:p>
          <a:p>
            <a:r>
              <a:rPr lang="de-DE" dirty="0"/>
              <a:t>/ kann aus 1-3 Zeilen bestehen</a:t>
            </a:r>
          </a:p>
        </p:txBody>
      </p:sp>
      <p:sp>
        <p:nvSpPr>
          <p:cNvPr id="7" name="Text Box 7">
            <a:extLst>
              <a:ext uri="{FF2B5EF4-FFF2-40B4-BE49-F238E27FC236}">
                <a16:creationId xmlns:a16="http://schemas.microsoft.com/office/drawing/2014/main" id="{49C38959-2C44-4E7E-BDEB-41229AB44259}"/>
              </a:ext>
            </a:extLst>
          </p:cNvPr>
          <p:cNvSpPr txBox="1">
            <a:spLocks noChangeArrowheads="1"/>
          </p:cNvSpPr>
          <p:nvPr/>
        </p:nvSpPr>
        <p:spPr bwMode="auto">
          <a:xfrm>
            <a:off x="852137" y="4405079"/>
            <a:ext cx="4470139" cy="1231106"/>
          </a:xfrm>
          <a:prstGeom prst="rect">
            <a:avLst/>
          </a:prstGeom>
          <a:noFill/>
          <a:ln w="9525">
            <a:noFill/>
            <a:miter lim="800000"/>
            <a:headEnd/>
            <a:tailEnd/>
          </a:ln>
        </p:spPr>
        <p:txBody>
          <a:bodyPr wrap="square" lIns="0" tIns="0" rIns="0" bIns="0">
            <a:spAutoFit/>
          </a:bodyPr>
          <a:lstStyle/>
          <a:p>
            <a:r>
              <a:rPr lang="de-DE" sz="2000" dirty="0"/>
              <a:t>NAME</a:t>
            </a:r>
          </a:p>
          <a:p>
            <a:r>
              <a:rPr lang="de-DE" altLang="en-US" sz="2000" dirty="0"/>
              <a:t>Seminar / Sep / Masterarbeit etc.</a:t>
            </a:r>
            <a:endParaRPr lang="de-DE" sz="2000" dirty="0"/>
          </a:p>
          <a:p>
            <a:r>
              <a:rPr lang="de-DE" sz="2000" dirty="0"/>
              <a:t>am Lehrstuhl für Software Engineering</a:t>
            </a:r>
          </a:p>
          <a:p>
            <a:r>
              <a:rPr lang="de-DE" sz="2000" dirty="0"/>
              <a:t>RWTH Aachen University</a:t>
            </a:r>
          </a:p>
        </p:txBody>
      </p:sp>
    </p:spTree>
    <p:extLst>
      <p:ext uri="{BB962C8B-B14F-4D97-AF65-F5344CB8AC3E}">
        <p14:creationId xmlns:p14="http://schemas.microsoft.com/office/powerpoint/2010/main" val="629119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C6408F8-4592-4A7C-A6B7-EA63E9C76561}"/>
              </a:ext>
            </a:extLst>
          </p:cNvPr>
          <p:cNvPicPr>
            <a:picLocks noChangeAspect="1"/>
          </p:cNvPicPr>
          <p:nvPr/>
        </p:nvPicPr>
        <p:blipFill>
          <a:blip r:embed="rId2"/>
          <a:stretch>
            <a:fillRect/>
          </a:stretch>
        </p:blipFill>
        <p:spPr>
          <a:xfrm>
            <a:off x="6968699" y="1235175"/>
            <a:ext cx="4619871" cy="4237777"/>
          </a:xfrm>
          <a:prstGeom prst="rect">
            <a:avLst/>
          </a:prstGeom>
          <a:ln>
            <a:solidFill>
              <a:schemeClr val="tx1"/>
            </a:solidFill>
          </a:ln>
        </p:spPr>
      </p:pic>
      <p:sp>
        <p:nvSpPr>
          <p:cNvPr id="2" name="Inhaltsplatzhalter 1">
            <a:extLst>
              <a:ext uri="{FF2B5EF4-FFF2-40B4-BE49-F238E27FC236}">
                <a16:creationId xmlns:a16="http://schemas.microsoft.com/office/drawing/2014/main" id="{9B9456EC-C3FA-453E-BE05-5B0E9A875D08}"/>
              </a:ext>
            </a:extLst>
          </p:cNvPr>
          <p:cNvSpPr>
            <a:spLocks noGrp="1"/>
          </p:cNvSpPr>
          <p:nvPr>
            <p:ph sz="quarter" idx="15"/>
          </p:nvPr>
        </p:nvSpPr>
        <p:spPr/>
        <p:txBody>
          <a:bodyPr/>
          <a:lstStyle/>
          <a:p>
            <a:r>
              <a:rPr lang="de-DE" dirty="0"/>
              <a:t>Wir nutzen die Office Designfarben für unsere Zwecke: Die Vorlage bietet folgende Farben:</a:t>
            </a:r>
          </a:p>
          <a:p>
            <a:r>
              <a:rPr lang="de-DE" dirty="0"/>
              <a:t>Akzentfarben:</a:t>
            </a:r>
          </a:p>
          <a:p>
            <a:pPr lvl="1"/>
            <a:r>
              <a:rPr lang="de-DE" dirty="0">
                <a:solidFill>
                  <a:schemeClr val="tx2"/>
                </a:solidFill>
              </a:rPr>
              <a:t>Dunkles Blau </a:t>
            </a:r>
            <a:r>
              <a:rPr lang="de-DE" dirty="0"/>
              <a:t>RGB(0,84,159) als Text 2 wird für Hervorhebung im Text und Kommentare in Diagrammen verwendet</a:t>
            </a:r>
          </a:p>
          <a:p>
            <a:pPr lvl="1"/>
            <a:r>
              <a:rPr lang="de-DE" dirty="0">
                <a:solidFill>
                  <a:schemeClr val="accent6"/>
                </a:solidFill>
              </a:rPr>
              <a:t>Rot</a:t>
            </a:r>
            <a:r>
              <a:rPr lang="de-DE" dirty="0">
                <a:solidFill>
                  <a:schemeClr val="hlink"/>
                </a:solidFill>
              </a:rPr>
              <a:t> </a:t>
            </a:r>
            <a:r>
              <a:rPr lang="de-DE" dirty="0"/>
              <a:t>RGB(204,7,30) als Akzent 6 für besonders wichtige Dinge</a:t>
            </a:r>
          </a:p>
          <a:p>
            <a:endParaRPr lang="de-DE" sz="1200" dirty="0"/>
          </a:p>
          <a:p>
            <a:endParaRPr lang="de-DE" sz="1200" dirty="0"/>
          </a:p>
          <a:p>
            <a:endParaRPr lang="de-DE" sz="1200" dirty="0"/>
          </a:p>
          <a:p>
            <a:endParaRPr lang="de-DE" sz="1200" dirty="0"/>
          </a:p>
          <a:p>
            <a:endParaRPr lang="de-DE" sz="1200" dirty="0"/>
          </a:p>
          <a:p>
            <a:r>
              <a:rPr lang="de-DE" dirty="0"/>
              <a:t>RWTH Farben:</a:t>
            </a:r>
          </a:p>
          <a:p>
            <a:pPr lvl="1"/>
            <a:r>
              <a:rPr lang="de-DE" dirty="0"/>
              <a:t>Dunkelblau RGB(0,84,159) als Text 2</a:t>
            </a:r>
          </a:p>
          <a:p>
            <a:pPr lvl="1"/>
            <a:r>
              <a:rPr lang="de-DE" dirty="0"/>
              <a:t>Hellblau RGB(142,186,229) als Hintergrund 2</a:t>
            </a:r>
          </a:p>
        </p:txBody>
      </p:sp>
      <p:sp>
        <p:nvSpPr>
          <p:cNvPr id="3" name="Titel 2">
            <a:extLst>
              <a:ext uri="{FF2B5EF4-FFF2-40B4-BE49-F238E27FC236}">
                <a16:creationId xmlns:a16="http://schemas.microsoft.com/office/drawing/2014/main" id="{A3F0F9FA-8C58-4184-8F7D-7D4FA6F01F4F}"/>
              </a:ext>
            </a:extLst>
          </p:cNvPr>
          <p:cNvSpPr>
            <a:spLocks noGrp="1"/>
          </p:cNvSpPr>
          <p:nvPr>
            <p:ph type="title"/>
          </p:nvPr>
        </p:nvSpPr>
        <p:spPr>
          <a:xfrm>
            <a:off x="384000" y="201600"/>
            <a:ext cx="11484000" cy="543600"/>
          </a:xfrm>
        </p:spPr>
        <p:txBody>
          <a:bodyPr/>
          <a:lstStyle/>
          <a:p>
            <a:r>
              <a:rPr lang="de-DE" dirty="0"/>
              <a:t>Standard-Farben</a:t>
            </a:r>
          </a:p>
        </p:txBody>
      </p:sp>
      <p:pic>
        <p:nvPicPr>
          <p:cNvPr id="4" name="Grafik 3">
            <a:extLst>
              <a:ext uri="{FF2B5EF4-FFF2-40B4-BE49-F238E27FC236}">
                <a16:creationId xmlns:a16="http://schemas.microsoft.com/office/drawing/2014/main" id="{FD6229CA-075B-4D65-8D45-A8FB11424D7F}"/>
              </a:ext>
            </a:extLst>
          </p:cNvPr>
          <p:cNvPicPr>
            <a:picLocks noChangeAspect="1"/>
          </p:cNvPicPr>
          <p:nvPr/>
        </p:nvPicPr>
        <p:blipFill>
          <a:blip r:embed="rId3"/>
          <a:stretch>
            <a:fillRect/>
          </a:stretch>
        </p:blipFill>
        <p:spPr>
          <a:xfrm>
            <a:off x="6612976" y="1047947"/>
            <a:ext cx="2314575" cy="2114550"/>
          </a:xfrm>
          <a:prstGeom prst="rect">
            <a:avLst/>
          </a:prstGeom>
        </p:spPr>
      </p:pic>
      <p:sp>
        <p:nvSpPr>
          <p:cNvPr id="20" name="Freihandform: Form 19">
            <a:extLst>
              <a:ext uri="{FF2B5EF4-FFF2-40B4-BE49-F238E27FC236}">
                <a16:creationId xmlns:a16="http://schemas.microsoft.com/office/drawing/2014/main" id="{25FCCD7C-CA14-479C-90A5-04EF6BF4BF99}"/>
              </a:ext>
            </a:extLst>
          </p:cNvPr>
          <p:cNvSpPr/>
          <p:nvPr/>
        </p:nvSpPr>
        <p:spPr>
          <a:xfrm>
            <a:off x="5569527" y="1578543"/>
            <a:ext cx="3132132" cy="1914414"/>
          </a:xfrm>
          <a:custGeom>
            <a:avLst/>
            <a:gdLst>
              <a:gd name="connsiteX0" fmla="*/ 0 w 2493818"/>
              <a:gd name="connsiteY0" fmla="*/ 1389413 h 1711657"/>
              <a:gd name="connsiteX1" fmla="*/ 593767 w 2493818"/>
              <a:gd name="connsiteY1" fmla="*/ 1615044 h 1711657"/>
              <a:gd name="connsiteX2" fmla="*/ 2493818 w 2493818"/>
              <a:gd name="connsiteY2" fmla="*/ 0 h 1711657"/>
            </a:gdLst>
            <a:ahLst/>
            <a:cxnLst>
              <a:cxn ang="0">
                <a:pos x="connsiteX0" y="connsiteY0"/>
              </a:cxn>
              <a:cxn ang="0">
                <a:pos x="connsiteX1" y="connsiteY1"/>
              </a:cxn>
              <a:cxn ang="0">
                <a:pos x="connsiteX2" y="connsiteY2"/>
              </a:cxn>
            </a:cxnLst>
            <a:rect l="l" t="t" r="r" b="b"/>
            <a:pathLst>
              <a:path w="2493818" h="1711657">
                <a:moveTo>
                  <a:pt x="0" y="1389413"/>
                </a:moveTo>
                <a:cubicBezTo>
                  <a:pt x="89065" y="1618013"/>
                  <a:pt x="178131" y="1846613"/>
                  <a:pt x="593767" y="1615044"/>
                </a:cubicBezTo>
                <a:cubicBezTo>
                  <a:pt x="1009403" y="1383475"/>
                  <a:pt x="2218706" y="225631"/>
                  <a:pt x="2493818" y="0"/>
                </a:cubicBezTo>
              </a:path>
            </a:pathLst>
          </a:custGeom>
          <a:noFill/>
          <a:ln>
            <a:solidFill>
              <a:schemeClr val="accent6"/>
            </a:solidFill>
            <a:tailEnd type="arrow"/>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de-DE"/>
          </a:p>
        </p:txBody>
      </p:sp>
      <p:sp>
        <p:nvSpPr>
          <p:cNvPr id="7" name="Freihandform: Form 6">
            <a:extLst>
              <a:ext uri="{FF2B5EF4-FFF2-40B4-BE49-F238E27FC236}">
                <a16:creationId xmlns:a16="http://schemas.microsoft.com/office/drawing/2014/main" id="{CB1309A7-CEE2-4832-9161-18E94BAA4D1D}"/>
              </a:ext>
            </a:extLst>
          </p:cNvPr>
          <p:cNvSpPr/>
          <p:nvPr/>
        </p:nvSpPr>
        <p:spPr>
          <a:xfrm>
            <a:off x="5245767" y="1047947"/>
            <a:ext cx="2136810" cy="1050360"/>
          </a:xfrm>
          <a:custGeom>
            <a:avLst/>
            <a:gdLst>
              <a:gd name="connsiteX0" fmla="*/ 0 w 2021306"/>
              <a:gd name="connsiteY0" fmla="*/ 1449703 h 1449703"/>
              <a:gd name="connsiteX1" fmla="*/ 1164657 w 2021306"/>
              <a:gd name="connsiteY1" fmla="*/ 54040 h 1449703"/>
              <a:gd name="connsiteX2" fmla="*/ 2021306 w 2021306"/>
              <a:gd name="connsiteY2" fmla="*/ 419800 h 1449703"/>
            </a:gdLst>
            <a:ahLst/>
            <a:cxnLst>
              <a:cxn ang="0">
                <a:pos x="connsiteX0" y="connsiteY0"/>
              </a:cxn>
              <a:cxn ang="0">
                <a:pos x="connsiteX1" y="connsiteY1"/>
              </a:cxn>
              <a:cxn ang="0">
                <a:pos x="connsiteX2" y="connsiteY2"/>
              </a:cxn>
            </a:cxnLst>
            <a:rect l="l" t="t" r="r" b="b"/>
            <a:pathLst>
              <a:path w="2021306" h="1449703">
                <a:moveTo>
                  <a:pt x="0" y="1449703"/>
                </a:moveTo>
                <a:cubicBezTo>
                  <a:pt x="413886" y="837697"/>
                  <a:pt x="827773" y="225691"/>
                  <a:pt x="1164657" y="54040"/>
                </a:cubicBezTo>
                <a:cubicBezTo>
                  <a:pt x="1501541" y="-117611"/>
                  <a:pt x="1761423" y="151094"/>
                  <a:pt x="2021306" y="419800"/>
                </a:cubicBezTo>
              </a:path>
            </a:pathLst>
          </a:custGeom>
          <a:noFill/>
          <a:ln>
            <a:solidFill>
              <a:schemeClr val="tx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70422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5120724-2636-4604-818E-3473FBB4BF97}"/>
              </a:ext>
            </a:extLst>
          </p:cNvPr>
          <p:cNvSpPr>
            <a:spLocks noGrp="1"/>
          </p:cNvSpPr>
          <p:nvPr>
            <p:ph sz="quarter" idx="14"/>
          </p:nvPr>
        </p:nvSpPr>
        <p:spPr/>
        <p:txBody>
          <a:bodyPr/>
          <a:lstStyle/>
          <a:p>
            <a:r>
              <a:rPr lang="de-DE" dirty="0"/>
              <a:t>Um zu beschreiben, was auf einer Folie zu tun ist, sind Randmarker geeignet.</a:t>
            </a:r>
          </a:p>
          <a:p>
            <a:r>
              <a:rPr lang="de-DE" dirty="0"/>
              <a:t>Einsatz vor allem in Vorlesungsfolien.</a:t>
            </a:r>
          </a:p>
          <a:p>
            <a:endParaRPr lang="de-DE" dirty="0"/>
          </a:p>
          <a:p>
            <a:r>
              <a:rPr lang="de-DE" dirty="0"/>
              <a:t>Rep = </a:t>
            </a:r>
            <a:r>
              <a:rPr lang="de-DE" dirty="0" err="1"/>
              <a:t>repetition</a:t>
            </a:r>
            <a:endParaRPr lang="de-DE" dirty="0"/>
          </a:p>
          <a:p>
            <a:endParaRPr lang="de-DE" dirty="0"/>
          </a:p>
          <a:p>
            <a:endParaRPr lang="de-DE" dirty="0"/>
          </a:p>
        </p:txBody>
      </p:sp>
      <p:sp>
        <p:nvSpPr>
          <p:cNvPr id="3" name="Titel 2">
            <a:extLst>
              <a:ext uri="{FF2B5EF4-FFF2-40B4-BE49-F238E27FC236}">
                <a16:creationId xmlns:a16="http://schemas.microsoft.com/office/drawing/2014/main" id="{31D0B66F-28E5-4D2F-8C6E-949BD373B58A}"/>
              </a:ext>
            </a:extLst>
          </p:cNvPr>
          <p:cNvSpPr>
            <a:spLocks noGrp="1"/>
          </p:cNvSpPr>
          <p:nvPr>
            <p:ph type="title"/>
          </p:nvPr>
        </p:nvSpPr>
        <p:spPr/>
        <p:txBody>
          <a:bodyPr/>
          <a:lstStyle/>
          <a:p>
            <a:r>
              <a:rPr lang="de-DE" dirty="0"/>
              <a:t>Randmarker</a:t>
            </a:r>
          </a:p>
        </p:txBody>
      </p:sp>
      <p:grpSp>
        <p:nvGrpSpPr>
          <p:cNvPr id="9" name="Gruppieren 8"/>
          <p:cNvGrpSpPr/>
          <p:nvPr/>
        </p:nvGrpSpPr>
        <p:grpSpPr>
          <a:xfrm>
            <a:off x="10931198" y="2727116"/>
            <a:ext cx="1133476" cy="522288"/>
            <a:chOff x="10931198" y="2727116"/>
            <a:chExt cx="1133476" cy="522288"/>
          </a:xfrm>
        </p:grpSpPr>
        <p:sp>
          <p:nvSpPr>
            <p:cNvPr id="19" name="AutoShape 4">
              <a:extLst>
                <a:ext uri="{FF2B5EF4-FFF2-40B4-BE49-F238E27FC236}">
                  <a16:creationId xmlns:a16="http://schemas.microsoft.com/office/drawing/2014/main" id="{67D89C8D-3DA4-4193-A743-08B4507CF2AA}"/>
                </a:ext>
              </a:extLst>
            </p:cNvPr>
            <p:cNvSpPr>
              <a:spLocks noChangeArrowheads="1"/>
            </p:cNvSpPr>
            <p:nvPr/>
          </p:nvSpPr>
          <p:spPr bwMode="auto">
            <a:xfrm flipH="1">
              <a:off x="11836074" y="2727116"/>
              <a:ext cx="228600" cy="228600"/>
            </a:xfrm>
            <a:prstGeom prst="rightArrow">
              <a:avLst>
                <a:gd name="adj1" fmla="val 50000"/>
                <a:gd name="adj2" fmla="val 25000"/>
              </a:avLst>
            </a:prstGeom>
            <a:noFill/>
            <a:ln w="12700">
              <a:solidFill>
                <a:schemeClr val="tx1"/>
              </a:solidFill>
              <a:miter lim="800000"/>
              <a:headEnd/>
              <a:tailEnd/>
            </a:ln>
          </p:spPr>
          <p:txBody>
            <a:bodyPr wrap="none" anchor="ctr">
              <a:spAutoFit/>
            </a:bodyPr>
            <a:lstStyle/>
            <a:p>
              <a:endParaRPr lang="en-US" dirty="0"/>
            </a:p>
          </p:txBody>
        </p:sp>
        <p:sp>
          <p:nvSpPr>
            <p:cNvPr id="20" name="Text Box 5">
              <a:extLst>
                <a:ext uri="{FF2B5EF4-FFF2-40B4-BE49-F238E27FC236}">
                  <a16:creationId xmlns:a16="http://schemas.microsoft.com/office/drawing/2014/main" id="{711E3C44-CBF1-44B9-866B-945DF324ECC4}"/>
                </a:ext>
              </a:extLst>
            </p:cNvPr>
            <p:cNvSpPr txBox="1">
              <a:spLocks noChangeArrowheads="1"/>
            </p:cNvSpPr>
            <p:nvPr/>
          </p:nvSpPr>
          <p:spPr bwMode="auto">
            <a:xfrm flipH="1">
              <a:off x="10931198" y="2879516"/>
              <a:ext cx="1133476" cy="369888"/>
            </a:xfrm>
            <a:prstGeom prst="rect">
              <a:avLst/>
            </a:prstGeom>
            <a:noFill/>
            <a:ln w="12700">
              <a:noFill/>
              <a:miter lim="800000"/>
              <a:headEnd/>
              <a:tailEnd/>
            </a:ln>
          </p:spPr>
          <p:txBody>
            <a:bodyPr wrap="none">
              <a:spAutoFit/>
            </a:bodyPr>
            <a:lstStyle/>
            <a:p>
              <a:r>
                <a:rPr lang="en-US"/>
                <a:t>animated</a:t>
              </a:r>
            </a:p>
          </p:txBody>
        </p:sp>
      </p:grpSp>
      <p:grpSp>
        <p:nvGrpSpPr>
          <p:cNvPr id="8" name="Gruppieren 7"/>
          <p:cNvGrpSpPr/>
          <p:nvPr/>
        </p:nvGrpSpPr>
        <p:grpSpPr>
          <a:xfrm>
            <a:off x="11302673" y="3473241"/>
            <a:ext cx="762001" cy="522288"/>
            <a:chOff x="11302673" y="3473241"/>
            <a:chExt cx="762001" cy="522288"/>
          </a:xfrm>
        </p:grpSpPr>
        <p:sp>
          <p:nvSpPr>
            <p:cNvPr id="22" name="AutoShape 8">
              <a:extLst>
                <a:ext uri="{FF2B5EF4-FFF2-40B4-BE49-F238E27FC236}">
                  <a16:creationId xmlns:a16="http://schemas.microsoft.com/office/drawing/2014/main" id="{4A178EF9-1295-44A8-80A3-1F0A4D4C77E9}"/>
                </a:ext>
              </a:extLst>
            </p:cNvPr>
            <p:cNvSpPr>
              <a:spLocks noChangeArrowheads="1"/>
            </p:cNvSpPr>
            <p:nvPr/>
          </p:nvSpPr>
          <p:spPr bwMode="auto">
            <a:xfrm flipH="1">
              <a:off x="11836074" y="3473241"/>
              <a:ext cx="228600" cy="228600"/>
            </a:xfrm>
            <a:prstGeom prst="rightArrow">
              <a:avLst>
                <a:gd name="adj1" fmla="val 50000"/>
                <a:gd name="adj2" fmla="val 25000"/>
              </a:avLst>
            </a:prstGeom>
            <a:noFill/>
            <a:ln w="12700">
              <a:solidFill>
                <a:schemeClr val="tx1"/>
              </a:solidFill>
              <a:miter lim="800000"/>
              <a:headEnd/>
              <a:tailEnd/>
            </a:ln>
          </p:spPr>
          <p:txBody>
            <a:bodyPr wrap="none" anchor="ctr">
              <a:spAutoFit/>
            </a:bodyPr>
            <a:lstStyle/>
            <a:p>
              <a:endParaRPr lang="en-US" dirty="0"/>
            </a:p>
          </p:txBody>
        </p:sp>
        <p:sp>
          <p:nvSpPr>
            <p:cNvPr id="23" name="Text Box 9">
              <a:extLst>
                <a:ext uri="{FF2B5EF4-FFF2-40B4-BE49-F238E27FC236}">
                  <a16:creationId xmlns:a16="http://schemas.microsoft.com/office/drawing/2014/main" id="{CC25DD1C-F531-4E19-94B6-90D45026FBB8}"/>
                </a:ext>
              </a:extLst>
            </p:cNvPr>
            <p:cNvSpPr txBox="1">
              <a:spLocks noChangeArrowheads="1"/>
            </p:cNvSpPr>
            <p:nvPr/>
          </p:nvSpPr>
          <p:spPr bwMode="auto">
            <a:xfrm flipH="1">
              <a:off x="11302673" y="3625641"/>
              <a:ext cx="762001" cy="369888"/>
            </a:xfrm>
            <a:prstGeom prst="rect">
              <a:avLst/>
            </a:prstGeom>
            <a:noFill/>
            <a:ln w="12700">
              <a:noFill/>
              <a:miter lim="800000"/>
              <a:headEnd/>
              <a:tailEnd/>
            </a:ln>
          </p:spPr>
          <p:txBody>
            <a:bodyPr wrap="none">
              <a:spAutoFit/>
            </a:bodyPr>
            <a:lstStyle/>
            <a:p>
              <a:r>
                <a:rPr lang="en-US" dirty="0"/>
                <a:t>home</a:t>
              </a:r>
            </a:p>
          </p:txBody>
        </p:sp>
      </p:grpSp>
      <p:grpSp>
        <p:nvGrpSpPr>
          <p:cNvPr id="7" name="Gruppieren 6"/>
          <p:cNvGrpSpPr/>
          <p:nvPr/>
        </p:nvGrpSpPr>
        <p:grpSpPr>
          <a:xfrm>
            <a:off x="10905798" y="4219366"/>
            <a:ext cx="1158876" cy="522288"/>
            <a:chOff x="10905798" y="4219366"/>
            <a:chExt cx="1158876" cy="522288"/>
          </a:xfrm>
        </p:grpSpPr>
        <p:sp>
          <p:nvSpPr>
            <p:cNvPr id="25" name="AutoShape 11">
              <a:extLst>
                <a:ext uri="{FF2B5EF4-FFF2-40B4-BE49-F238E27FC236}">
                  <a16:creationId xmlns:a16="http://schemas.microsoft.com/office/drawing/2014/main" id="{539C56E5-4931-4EED-A3CB-3885C3AC6BD7}"/>
                </a:ext>
              </a:extLst>
            </p:cNvPr>
            <p:cNvSpPr>
              <a:spLocks noChangeArrowheads="1"/>
            </p:cNvSpPr>
            <p:nvPr/>
          </p:nvSpPr>
          <p:spPr bwMode="auto">
            <a:xfrm flipH="1">
              <a:off x="11836074" y="4219366"/>
              <a:ext cx="228600" cy="228600"/>
            </a:xfrm>
            <a:prstGeom prst="rightArrow">
              <a:avLst>
                <a:gd name="adj1" fmla="val 50000"/>
                <a:gd name="adj2" fmla="val 25000"/>
              </a:avLst>
            </a:prstGeom>
            <a:noFill/>
            <a:ln w="12700">
              <a:solidFill>
                <a:schemeClr val="tx1"/>
              </a:solidFill>
              <a:miter lim="800000"/>
              <a:headEnd/>
              <a:tailEnd/>
            </a:ln>
          </p:spPr>
          <p:txBody>
            <a:bodyPr wrap="none" anchor="ctr">
              <a:spAutoFit/>
            </a:bodyPr>
            <a:lstStyle/>
            <a:p>
              <a:endParaRPr lang="en-US" dirty="0"/>
            </a:p>
          </p:txBody>
        </p:sp>
        <p:sp>
          <p:nvSpPr>
            <p:cNvPr id="26" name="Text Box 12">
              <a:extLst>
                <a:ext uri="{FF2B5EF4-FFF2-40B4-BE49-F238E27FC236}">
                  <a16:creationId xmlns:a16="http://schemas.microsoft.com/office/drawing/2014/main" id="{44C0707F-66CD-40D6-98C0-0865202BE9F7}"/>
                </a:ext>
              </a:extLst>
            </p:cNvPr>
            <p:cNvSpPr txBox="1">
              <a:spLocks noChangeArrowheads="1"/>
            </p:cNvSpPr>
            <p:nvPr/>
          </p:nvSpPr>
          <p:spPr bwMode="auto">
            <a:xfrm flipH="1">
              <a:off x="10905798" y="4371766"/>
              <a:ext cx="1158876" cy="369888"/>
            </a:xfrm>
            <a:prstGeom prst="rect">
              <a:avLst/>
            </a:prstGeom>
            <a:noFill/>
            <a:ln w="12700">
              <a:noFill/>
              <a:miter lim="800000"/>
              <a:headEnd/>
              <a:tailEnd/>
            </a:ln>
          </p:spPr>
          <p:txBody>
            <a:bodyPr wrap="none">
              <a:spAutoFit/>
            </a:bodyPr>
            <a:lstStyle/>
            <a:p>
              <a:r>
                <a:rPr lang="en-US"/>
                <a:t>excercise</a:t>
              </a:r>
            </a:p>
          </p:txBody>
        </p:sp>
      </p:grpSp>
      <p:grpSp>
        <p:nvGrpSpPr>
          <p:cNvPr id="6" name="Gruppieren 5"/>
          <p:cNvGrpSpPr/>
          <p:nvPr/>
        </p:nvGrpSpPr>
        <p:grpSpPr>
          <a:xfrm>
            <a:off x="11110586" y="1982578"/>
            <a:ext cx="954088" cy="554038"/>
            <a:chOff x="11110586" y="1982578"/>
            <a:chExt cx="954088" cy="554038"/>
          </a:xfrm>
        </p:grpSpPr>
        <p:sp>
          <p:nvSpPr>
            <p:cNvPr id="28" name="AutoShape 17">
              <a:extLst>
                <a:ext uri="{FF2B5EF4-FFF2-40B4-BE49-F238E27FC236}">
                  <a16:creationId xmlns:a16="http://schemas.microsoft.com/office/drawing/2014/main" id="{31016610-E64A-4683-AC33-86402115EC9B}"/>
                </a:ext>
              </a:extLst>
            </p:cNvPr>
            <p:cNvSpPr>
              <a:spLocks noChangeArrowheads="1"/>
            </p:cNvSpPr>
            <p:nvPr/>
          </p:nvSpPr>
          <p:spPr bwMode="auto">
            <a:xfrm flipH="1">
              <a:off x="11836074" y="1982578"/>
              <a:ext cx="228600" cy="228600"/>
            </a:xfrm>
            <a:prstGeom prst="rightArrow">
              <a:avLst>
                <a:gd name="adj1" fmla="val 50000"/>
                <a:gd name="adj2" fmla="val 25000"/>
              </a:avLst>
            </a:prstGeom>
            <a:noFill/>
            <a:ln w="12700">
              <a:solidFill>
                <a:schemeClr val="tx1"/>
              </a:solidFill>
              <a:miter lim="800000"/>
              <a:headEnd/>
              <a:tailEnd/>
            </a:ln>
          </p:spPr>
          <p:txBody>
            <a:bodyPr wrap="none" anchor="ctr">
              <a:spAutoFit/>
            </a:bodyPr>
            <a:lstStyle/>
            <a:p>
              <a:endParaRPr lang="en-US" dirty="0"/>
            </a:p>
          </p:txBody>
        </p:sp>
        <p:sp>
          <p:nvSpPr>
            <p:cNvPr id="29" name="Text Box 18">
              <a:extLst>
                <a:ext uri="{FF2B5EF4-FFF2-40B4-BE49-F238E27FC236}">
                  <a16:creationId xmlns:a16="http://schemas.microsoft.com/office/drawing/2014/main" id="{31BB63A3-99F5-4B1D-87FA-D48DD3AE6685}"/>
                </a:ext>
              </a:extLst>
            </p:cNvPr>
            <p:cNvSpPr txBox="1">
              <a:spLocks noChangeArrowheads="1"/>
            </p:cNvSpPr>
            <p:nvPr/>
          </p:nvSpPr>
          <p:spPr bwMode="auto">
            <a:xfrm flipH="1">
              <a:off x="11110586" y="2166728"/>
              <a:ext cx="954088" cy="369888"/>
            </a:xfrm>
            <a:prstGeom prst="rect">
              <a:avLst/>
            </a:prstGeom>
            <a:noFill/>
            <a:ln w="12700">
              <a:noFill/>
              <a:miter lim="800000"/>
              <a:headEnd/>
              <a:tailEnd/>
            </a:ln>
          </p:spPr>
          <p:txBody>
            <a:bodyPr wrap="none">
              <a:spAutoFit/>
            </a:bodyPr>
            <a:lstStyle/>
            <a:p>
              <a:r>
                <a:rPr lang="en-US" dirty="0"/>
                <a:t>discuss</a:t>
              </a:r>
            </a:p>
          </p:txBody>
        </p:sp>
      </p:grpSp>
      <p:sp>
        <p:nvSpPr>
          <p:cNvPr id="30" name="AutoShape 20"/>
          <p:cNvSpPr>
            <a:spLocks noChangeArrowheads="1"/>
          </p:cNvSpPr>
          <p:nvPr/>
        </p:nvSpPr>
        <p:spPr bwMode="auto">
          <a:xfrm>
            <a:off x="11064544" y="913066"/>
            <a:ext cx="1081087" cy="360362"/>
          </a:xfrm>
          <a:prstGeom prst="plus">
            <a:avLst>
              <a:gd name="adj" fmla="val 25000"/>
            </a:avLst>
          </a:prstGeom>
          <a:solidFill>
            <a:srgbClr val="FFFFFF"/>
          </a:solidFill>
          <a:ln w="9525">
            <a:solidFill>
              <a:schemeClr val="tx1"/>
            </a:solidFill>
            <a:miter lim="800000"/>
            <a:headEnd/>
            <a:tailEnd/>
          </a:ln>
        </p:spPr>
        <p:txBody>
          <a:bodyPr wrap="none" anchor="ctr"/>
          <a:lstStyle/>
          <a:p>
            <a:pPr algn="ctr"/>
            <a:r>
              <a:rPr lang="de-DE" sz="1600" dirty="0"/>
              <a:t>Rep.</a:t>
            </a:r>
          </a:p>
        </p:txBody>
      </p:sp>
      <p:sp>
        <p:nvSpPr>
          <p:cNvPr id="31" name="AutoShape 20"/>
          <p:cNvSpPr>
            <a:spLocks noChangeArrowheads="1"/>
          </p:cNvSpPr>
          <p:nvPr/>
        </p:nvSpPr>
        <p:spPr bwMode="auto">
          <a:xfrm>
            <a:off x="11064544" y="40342"/>
            <a:ext cx="1081087" cy="360362"/>
          </a:xfrm>
          <a:prstGeom prst="plus">
            <a:avLst>
              <a:gd name="adj" fmla="val 25000"/>
            </a:avLst>
          </a:prstGeom>
          <a:solidFill>
            <a:srgbClr val="FFFFFF"/>
          </a:solidFill>
          <a:ln w="9525">
            <a:solidFill>
              <a:schemeClr val="tx1"/>
            </a:solidFill>
            <a:miter lim="800000"/>
            <a:headEnd/>
            <a:tailEnd/>
          </a:ln>
        </p:spPr>
        <p:txBody>
          <a:bodyPr wrap="none" anchor="ctr"/>
          <a:lstStyle/>
          <a:p>
            <a:pPr algn="ctr"/>
            <a:r>
              <a:rPr lang="de-DE" sz="1600" dirty="0"/>
              <a:t>Appendix</a:t>
            </a:r>
          </a:p>
        </p:txBody>
      </p:sp>
    </p:spTree>
    <p:extLst>
      <p:ext uri="{BB962C8B-B14F-4D97-AF65-F5344CB8AC3E}">
        <p14:creationId xmlns:p14="http://schemas.microsoft.com/office/powerpoint/2010/main" val="354883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1ACD847-9451-4321-A8B3-EB5E031BAB59}"/>
              </a:ext>
            </a:extLst>
          </p:cNvPr>
          <p:cNvSpPr>
            <a:spLocks noGrp="1"/>
          </p:cNvSpPr>
          <p:nvPr>
            <p:ph type="title"/>
          </p:nvPr>
        </p:nvSpPr>
        <p:spPr/>
        <p:txBody>
          <a:bodyPr/>
          <a:lstStyle/>
          <a:p>
            <a:r>
              <a:rPr lang="de-DE" dirty="0"/>
              <a:t>Flags und Abkürzungen für Diagrammtypen</a:t>
            </a:r>
          </a:p>
        </p:txBody>
      </p:sp>
      <p:sp>
        <p:nvSpPr>
          <p:cNvPr id="48"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542679" y="1807129"/>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CD</a:t>
            </a:r>
          </a:p>
        </p:txBody>
      </p:sp>
      <p:sp>
        <p:nvSpPr>
          <p:cNvPr id="49" name="AutoShape 40">
            <a:extLst>
              <a:ext uri="{FF2B5EF4-FFF2-40B4-BE49-F238E27FC236}">
                <a16:creationId xmlns:a16="http://schemas.microsoft.com/office/drawing/2014/main" id="{071347EB-A551-4F1D-A738-C6AB3D8E729D}"/>
              </a:ext>
            </a:extLst>
          </p:cNvPr>
          <p:cNvSpPr>
            <a:spLocks noChangeArrowheads="1"/>
          </p:cNvSpPr>
          <p:nvPr/>
        </p:nvSpPr>
        <p:spPr bwMode="auto">
          <a:xfrm flipV="1">
            <a:off x="542678" y="2901421"/>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MG</a:t>
            </a:r>
          </a:p>
        </p:txBody>
      </p:sp>
      <p:sp>
        <p:nvSpPr>
          <p:cNvPr id="50" name="AutoShape 40">
            <a:extLst>
              <a:ext uri="{FF2B5EF4-FFF2-40B4-BE49-F238E27FC236}">
                <a16:creationId xmlns:a16="http://schemas.microsoft.com/office/drawing/2014/main" id="{1C52C5E7-B2DB-43B0-9388-850ADEDDEE46}"/>
              </a:ext>
            </a:extLst>
          </p:cNvPr>
          <p:cNvSpPr>
            <a:spLocks noChangeArrowheads="1"/>
          </p:cNvSpPr>
          <p:nvPr/>
        </p:nvSpPr>
        <p:spPr bwMode="auto">
          <a:xfrm flipV="1">
            <a:off x="4740088" y="2176579"/>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SD</a:t>
            </a:r>
          </a:p>
        </p:txBody>
      </p:sp>
      <p:sp>
        <p:nvSpPr>
          <p:cNvPr id="51" name="Rechteck 50">
            <a:extLst>
              <a:ext uri="{FF2B5EF4-FFF2-40B4-BE49-F238E27FC236}">
                <a16:creationId xmlns:a16="http://schemas.microsoft.com/office/drawing/2014/main" id="{2C9F35DB-D65C-4FA3-A018-3C91B045205B}"/>
              </a:ext>
            </a:extLst>
          </p:cNvPr>
          <p:cNvSpPr/>
          <p:nvPr/>
        </p:nvSpPr>
        <p:spPr>
          <a:xfrm>
            <a:off x="1350254" y="1771883"/>
            <a:ext cx="1659429" cy="369332"/>
          </a:xfrm>
          <a:prstGeom prst="rect">
            <a:avLst/>
          </a:prstGeom>
        </p:spPr>
        <p:txBody>
          <a:bodyPr wrap="none">
            <a:spAutoFit/>
          </a:bodyPr>
          <a:lstStyle/>
          <a:p>
            <a:r>
              <a:rPr lang="de-DE" dirty="0"/>
              <a:t>Class </a:t>
            </a:r>
            <a:r>
              <a:rPr lang="de-DE" dirty="0" err="1"/>
              <a:t>diagram</a:t>
            </a:r>
            <a:endParaRPr lang="de-DE" dirty="0"/>
          </a:p>
        </p:txBody>
      </p:sp>
      <p:sp>
        <p:nvSpPr>
          <p:cNvPr id="52" name="Rechteck 51">
            <a:extLst>
              <a:ext uri="{FF2B5EF4-FFF2-40B4-BE49-F238E27FC236}">
                <a16:creationId xmlns:a16="http://schemas.microsoft.com/office/drawing/2014/main" id="{9BC7BB31-F27F-4D26-ACC4-9F87D6BC8012}"/>
              </a:ext>
            </a:extLst>
          </p:cNvPr>
          <p:cNvSpPr/>
          <p:nvPr/>
        </p:nvSpPr>
        <p:spPr>
          <a:xfrm>
            <a:off x="1342526" y="3284117"/>
            <a:ext cx="1236236" cy="369332"/>
          </a:xfrm>
          <a:prstGeom prst="rect">
            <a:avLst/>
          </a:prstGeom>
        </p:spPr>
        <p:txBody>
          <a:bodyPr wrap="none">
            <a:spAutoFit/>
          </a:bodyPr>
          <a:lstStyle/>
          <a:p>
            <a:r>
              <a:rPr lang="de-DE" dirty="0"/>
              <a:t>C++ Code</a:t>
            </a:r>
          </a:p>
        </p:txBody>
      </p:sp>
      <p:sp>
        <p:nvSpPr>
          <p:cNvPr id="53" name="Rechteck 52">
            <a:extLst>
              <a:ext uri="{FF2B5EF4-FFF2-40B4-BE49-F238E27FC236}">
                <a16:creationId xmlns:a16="http://schemas.microsoft.com/office/drawing/2014/main" id="{C0296DC3-984F-427D-8528-C6AAB3F992C1}"/>
              </a:ext>
            </a:extLst>
          </p:cNvPr>
          <p:cNvSpPr/>
          <p:nvPr/>
        </p:nvSpPr>
        <p:spPr>
          <a:xfrm>
            <a:off x="5549883" y="2861361"/>
            <a:ext cx="1287532" cy="369332"/>
          </a:xfrm>
          <a:prstGeom prst="rect">
            <a:avLst/>
          </a:prstGeom>
        </p:spPr>
        <p:txBody>
          <a:bodyPr wrap="none">
            <a:spAutoFit/>
          </a:bodyPr>
          <a:lstStyle/>
          <a:p>
            <a:r>
              <a:rPr lang="de-DE" dirty="0"/>
              <a:t>Java Code</a:t>
            </a:r>
          </a:p>
        </p:txBody>
      </p:sp>
      <p:sp>
        <p:nvSpPr>
          <p:cNvPr id="54" name="Rechteck 53">
            <a:extLst>
              <a:ext uri="{FF2B5EF4-FFF2-40B4-BE49-F238E27FC236}">
                <a16:creationId xmlns:a16="http://schemas.microsoft.com/office/drawing/2014/main" id="{5D1398FE-0C6E-4847-9AF0-DC645722FA4C}"/>
              </a:ext>
            </a:extLst>
          </p:cNvPr>
          <p:cNvSpPr/>
          <p:nvPr/>
        </p:nvSpPr>
        <p:spPr>
          <a:xfrm>
            <a:off x="1359672" y="1389239"/>
            <a:ext cx="1877437" cy="369332"/>
          </a:xfrm>
          <a:prstGeom prst="rect">
            <a:avLst/>
          </a:prstGeom>
        </p:spPr>
        <p:txBody>
          <a:bodyPr wrap="none">
            <a:spAutoFit/>
          </a:bodyPr>
          <a:lstStyle/>
          <a:p>
            <a:r>
              <a:rPr lang="en-US" dirty="0"/>
              <a:t>Activity diagram </a:t>
            </a:r>
            <a:endParaRPr lang="de-DE" dirty="0"/>
          </a:p>
        </p:txBody>
      </p:sp>
      <p:sp>
        <p:nvSpPr>
          <p:cNvPr id="55" name="AutoShape 40">
            <a:extLst>
              <a:ext uri="{FF2B5EF4-FFF2-40B4-BE49-F238E27FC236}">
                <a16:creationId xmlns:a16="http://schemas.microsoft.com/office/drawing/2014/main" id="{7F7DE455-5DF0-4D7F-A762-1668551422D0}"/>
              </a:ext>
            </a:extLst>
          </p:cNvPr>
          <p:cNvSpPr>
            <a:spLocks noChangeArrowheads="1"/>
          </p:cNvSpPr>
          <p:nvPr/>
        </p:nvSpPr>
        <p:spPr bwMode="auto">
          <a:xfrm flipV="1">
            <a:off x="542081" y="1443535"/>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AD</a:t>
            </a:r>
          </a:p>
        </p:txBody>
      </p:sp>
      <p:sp>
        <p:nvSpPr>
          <p:cNvPr id="56" name="AutoShape 40">
            <a:extLst>
              <a:ext uri="{FF2B5EF4-FFF2-40B4-BE49-F238E27FC236}">
                <a16:creationId xmlns:a16="http://schemas.microsoft.com/office/drawing/2014/main" id="{4B4A0823-4B65-4EF3-8B0A-2B328AB6DE08}"/>
              </a:ext>
            </a:extLst>
          </p:cNvPr>
          <p:cNvSpPr>
            <a:spLocks noChangeArrowheads="1"/>
          </p:cNvSpPr>
          <p:nvPr/>
        </p:nvSpPr>
        <p:spPr bwMode="auto">
          <a:xfrm flipV="1">
            <a:off x="4740087" y="1441294"/>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OD</a:t>
            </a:r>
          </a:p>
        </p:txBody>
      </p:sp>
      <p:sp>
        <p:nvSpPr>
          <p:cNvPr id="57" name="Rechteck 56">
            <a:extLst>
              <a:ext uri="{FF2B5EF4-FFF2-40B4-BE49-F238E27FC236}">
                <a16:creationId xmlns:a16="http://schemas.microsoft.com/office/drawing/2014/main" id="{75C7FC44-D07F-4A55-A575-D762EC6AEF52}"/>
              </a:ext>
            </a:extLst>
          </p:cNvPr>
          <p:cNvSpPr/>
          <p:nvPr/>
        </p:nvSpPr>
        <p:spPr>
          <a:xfrm>
            <a:off x="5549461" y="1408588"/>
            <a:ext cx="1749197" cy="369332"/>
          </a:xfrm>
          <a:prstGeom prst="rect">
            <a:avLst/>
          </a:prstGeom>
        </p:spPr>
        <p:txBody>
          <a:bodyPr wrap="none">
            <a:spAutoFit/>
          </a:bodyPr>
          <a:lstStyle/>
          <a:p>
            <a:r>
              <a:rPr lang="de-DE" dirty="0" err="1"/>
              <a:t>Object</a:t>
            </a:r>
            <a:r>
              <a:rPr lang="de-DE" dirty="0"/>
              <a:t> </a:t>
            </a:r>
            <a:r>
              <a:rPr lang="de-DE" dirty="0" err="1"/>
              <a:t>diagram</a:t>
            </a:r>
            <a:endParaRPr lang="de-DE" dirty="0"/>
          </a:p>
        </p:txBody>
      </p:sp>
      <p:sp>
        <p:nvSpPr>
          <p:cNvPr id="58" name="AutoShape 40">
            <a:extLst>
              <a:ext uri="{FF2B5EF4-FFF2-40B4-BE49-F238E27FC236}">
                <a16:creationId xmlns:a16="http://schemas.microsoft.com/office/drawing/2014/main" id="{EF594C4C-3A4A-4120-BA1D-81F8C01793C4}"/>
              </a:ext>
            </a:extLst>
          </p:cNvPr>
          <p:cNvSpPr>
            <a:spLocks noChangeArrowheads="1"/>
          </p:cNvSpPr>
          <p:nvPr/>
        </p:nvSpPr>
        <p:spPr bwMode="auto">
          <a:xfrm flipV="1">
            <a:off x="538906" y="1084312"/>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AG</a:t>
            </a:r>
          </a:p>
        </p:txBody>
      </p:sp>
      <p:sp>
        <p:nvSpPr>
          <p:cNvPr id="59" name="Rechteck 58">
            <a:extLst>
              <a:ext uri="{FF2B5EF4-FFF2-40B4-BE49-F238E27FC236}">
                <a16:creationId xmlns:a16="http://schemas.microsoft.com/office/drawing/2014/main" id="{FDBFB35F-AFE3-4896-B5BB-1F145330379E}"/>
              </a:ext>
            </a:extLst>
          </p:cNvPr>
          <p:cNvSpPr/>
          <p:nvPr/>
        </p:nvSpPr>
        <p:spPr>
          <a:xfrm>
            <a:off x="1360982" y="1051606"/>
            <a:ext cx="2031325" cy="369332"/>
          </a:xfrm>
          <a:prstGeom prst="rect">
            <a:avLst/>
          </a:prstGeom>
        </p:spPr>
        <p:txBody>
          <a:bodyPr wrap="none">
            <a:spAutoFit/>
          </a:bodyPr>
          <a:lstStyle/>
          <a:p>
            <a:r>
              <a:rPr lang="de-DE" dirty="0"/>
              <a:t>Attribute </a:t>
            </a:r>
            <a:r>
              <a:rPr lang="de-DE" dirty="0" err="1"/>
              <a:t>grammar</a:t>
            </a:r>
            <a:endParaRPr lang="de-DE" dirty="0"/>
          </a:p>
        </p:txBody>
      </p:sp>
      <p:sp>
        <p:nvSpPr>
          <p:cNvPr id="60" name="AutoShape 40">
            <a:extLst>
              <a:ext uri="{FF2B5EF4-FFF2-40B4-BE49-F238E27FC236}">
                <a16:creationId xmlns:a16="http://schemas.microsoft.com/office/drawing/2014/main" id="{A828267B-9F32-4B05-9C8A-4437B67A1714}"/>
              </a:ext>
            </a:extLst>
          </p:cNvPr>
          <p:cNvSpPr>
            <a:spLocks noChangeArrowheads="1"/>
          </p:cNvSpPr>
          <p:nvPr/>
        </p:nvSpPr>
        <p:spPr bwMode="auto">
          <a:xfrm flipV="1">
            <a:off x="542679" y="2164820"/>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CSD</a:t>
            </a:r>
          </a:p>
        </p:txBody>
      </p:sp>
      <p:sp>
        <p:nvSpPr>
          <p:cNvPr id="61" name="Rechteck 60">
            <a:extLst>
              <a:ext uri="{FF2B5EF4-FFF2-40B4-BE49-F238E27FC236}">
                <a16:creationId xmlns:a16="http://schemas.microsoft.com/office/drawing/2014/main" id="{892E26CB-CC0B-43BF-B9F1-BE155BA9F095}"/>
              </a:ext>
            </a:extLst>
          </p:cNvPr>
          <p:cNvSpPr/>
          <p:nvPr/>
        </p:nvSpPr>
        <p:spPr>
          <a:xfrm>
            <a:off x="1352053" y="2138464"/>
            <a:ext cx="3326552" cy="369332"/>
          </a:xfrm>
          <a:prstGeom prst="rect">
            <a:avLst/>
          </a:prstGeom>
        </p:spPr>
        <p:txBody>
          <a:bodyPr wrap="none">
            <a:spAutoFit/>
          </a:bodyPr>
          <a:lstStyle/>
          <a:p>
            <a:r>
              <a:rPr lang="de-DE" dirty="0" err="1"/>
              <a:t>Composition</a:t>
            </a:r>
            <a:r>
              <a:rPr lang="de-DE" dirty="0"/>
              <a:t> </a:t>
            </a:r>
            <a:r>
              <a:rPr lang="de-DE" dirty="0" err="1"/>
              <a:t>structure</a:t>
            </a:r>
            <a:r>
              <a:rPr lang="de-DE" dirty="0"/>
              <a:t> </a:t>
            </a:r>
            <a:r>
              <a:rPr lang="de-DE" dirty="0" err="1"/>
              <a:t>diagram</a:t>
            </a:r>
            <a:endParaRPr lang="de-DE" dirty="0"/>
          </a:p>
        </p:txBody>
      </p:sp>
      <p:sp>
        <p:nvSpPr>
          <p:cNvPr id="62" name="AutoShape 40">
            <a:extLst>
              <a:ext uri="{FF2B5EF4-FFF2-40B4-BE49-F238E27FC236}">
                <a16:creationId xmlns:a16="http://schemas.microsoft.com/office/drawing/2014/main" id="{E5B7A567-C252-4D43-AC3E-B22E5F819D75}"/>
              </a:ext>
            </a:extLst>
          </p:cNvPr>
          <p:cNvSpPr>
            <a:spLocks noChangeArrowheads="1"/>
          </p:cNvSpPr>
          <p:nvPr/>
        </p:nvSpPr>
        <p:spPr bwMode="auto">
          <a:xfrm flipV="1">
            <a:off x="542679" y="2533120"/>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MA</a:t>
            </a:r>
          </a:p>
        </p:txBody>
      </p:sp>
      <p:sp>
        <p:nvSpPr>
          <p:cNvPr id="63" name="Rechteck 62">
            <a:extLst>
              <a:ext uri="{FF2B5EF4-FFF2-40B4-BE49-F238E27FC236}">
                <a16:creationId xmlns:a16="http://schemas.microsoft.com/office/drawing/2014/main" id="{ECED035D-7620-4643-B027-B305486D647A}"/>
              </a:ext>
            </a:extLst>
          </p:cNvPr>
          <p:cNvSpPr/>
          <p:nvPr/>
        </p:nvSpPr>
        <p:spPr>
          <a:xfrm>
            <a:off x="1342527" y="2500414"/>
            <a:ext cx="1992853" cy="369332"/>
          </a:xfrm>
          <a:prstGeom prst="rect">
            <a:avLst/>
          </a:prstGeom>
        </p:spPr>
        <p:txBody>
          <a:bodyPr wrap="none">
            <a:spAutoFit/>
          </a:bodyPr>
          <a:lstStyle/>
          <a:p>
            <a:r>
              <a:rPr lang="de-DE" dirty="0" err="1"/>
              <a:t>MontiArc</a:t>
            </a:r>
            <a:r>
              <a:rPr lang="de-DE" dirty="0"/>
              <a:t> </a:t>
            </a:r>
            <a:r>
              <a:rPr lang="de-DE" dirty="0" err="1"/>
              <a:t>diagram</a:t>
            </a:r>
            <a:endParaRPr lang="de-DE" dirty="0"/>
          </a:p>
        </p:txBody>
      </p:sp>
      <p:sp>
        <p:nvSpPr>
          <p:cNvPr id="64" name="AutoShape 40">
            <a:extLst>
              <a:ext uri="{FF2B5EF4-FFF2-40B4-BE49-F238E27FC236}">
                <a16:creationId xmlns:a16="http://schemas.microsoft.com/office/drawing/2014/main" id="{08F9A63E-51D6-4C47-BCB4-21884ABC4E5D}"/>
              </a:ext>
            </a:extLst>
          </p:cNvPr>
          <p:cNvSpPr>
            <a:spLocks noChangeArrowheads="1"/>
          </p:cNvSpPr>
          <p:nvPr/>
        </p:nvSpPr>
        <p:spPr bwMode="auto">
          <a:xfrm flipV="1">
            <a:off x="4740088" y="2538379"/>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TC</a:t>
            </a:r>
          </a:p>
        </p:txBody>
      </p:sp>
      <p:sp>
        <p:nvSpPr>
          <p:cNvPr id="65" name="Rechteck 64">
            <a:extLst>
              <a:ext uri="{FF2B5EF4-FFF2-40B4-BE49-F238E27FC236}">
                <a16:creationId xmlns:a16="http://schemas.microsoft.com/office/drawing/2014/main" id="{E22CE1CB-DE88-4EB2-8A3D-081F0B6BE619}"/>
              </a:ext>
            </a:extLst>
          </p:cNvPr>
          <p:cNvSpPr/>
          <p:nvPr/>
        </p:nvSpPr>
        <p:spPr>
          <a:xfrm>
            <a:off x="5549462" y="3284117"/>
            <a:ext cx="2262222" cy="369332"/>
          </a:xfrm>
          <a:prstGeom prst="rect">
            <a:avLst/>
          </a:prstGeom>
        </p:spPr>
        <p:txBody>
          <a:bodyPr wrap="none">
            <a:spAutoFit/>
          </a:bodyPr>
          <a:lstStyle/>
          <a:p>
            <a:r>
              <a:rPr lang="de-DE" dirty="0" err="1"/>
              <a:t>MontiArc</a:t>
            </a:r>
            <a:r>
              <a:rPr lang="de-DE" dirty="0"/>
              <a:t> </a:t>
            </a:r>
            <a:r>
              <a:rPr lang="de-DE" dirty="0" err="1"/>
              <a:t>Automaton</a:t>
            </a:r>
            <a:endParaRPr lang="de-DE" dirty="0"/>
          </a:p>
        </p:txBody>
      </p:sp>
      <p:sp>
        <p:nvSpPr>
          <p:cNvPr id="66" name="AutoShape 40">
            <a:extLst>
              <a:ext uri="{FF2B5EF4-FFF2-40B4-BE49-F238E27FC236}">
                <a16:creationId xmlns:a16="http://schemas.microsoft.com/office/drawing/2014/main" id="{57B29284-CA4F-43A4-8503-3D8CDA7EEA2B}"/>
              </a:ext>
            </a:extLst>
          </p:cNvPr>
          <p:cNvSpPr>
            <a:spLocks noChangeArrowheads="1"/>
          </p:cNvSpPr>
          <p:nvPr/>
        </p:nvSpPr>
        <p:spPr bwMode="auto">
          <a:xfrm flipV="1">
            <a:off x="4740088" y="1811117"/>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SC</a:t>
            </a:r>
          </a:p>
        </p:txBody>
      </p:sp>
      <p:sp>
        <p:nvSpPr>
          <p:cNvPr id="67" name="Rechteck 66">
            <a:extLst>
              <a:ext uri="{FF2B5EF4-FFF2-40B4-BE49-F238E27FC236}">
                <a16:creationId xmlns:a16="http://schemas.microsoft.com/office/drawing/2014/main" id="{3B155387-9132-45D1-914A-12C803E67A24}"/>
              </a:ext>
            </a:extLst>
          </p:cNvPr>
          <p:cNvSpPr/>
          <p:nvPr/>
        </p:nvSpPr>
        <p:spPr>
          <a:xfrm>
            <a:off x="5539936" y="1778411"/>
            <a:ext cx="1843197" cy="369332"/>
          </a:xfrm>
          <a:prstGeom prst="rect">
            <a:avLst/>
          </a:prstGeom>
        </p:spPr>
        <p:txBody>
          <a:bodyPr wrap="none">
            <a:spAutoFit/>
          </a:bodyPr>
          <a:lstStyle/>
          <a:p>
            <a:r>
              <a:rPr lang="de-DE" dirty="0"/>
              <a:t>UML </a:t>
            </a:r>
            <a:r>
              <a:rPr lang="de-DE" dirty="0" err="1"/>
              <a:t>Statechart</a:t>
            </a:r>
            <a:endParaRPr lang="de-DE" dirty="0"/>
          </a:p>
        </p:txBody>
      </p:sp>
      <p:sp>
        <p:nvSpPr>
          <p:cNvPr id="68" name="Rechteck 67">
            <a:extLst>
              <a:ext uri="{FF2B5EF4-FFF2-40B4-BE49-F238E27FC236}">
                <a16:creationId xmlns:a16="http://schemas.microsoft.com/office/drawing/2014/main" id="{3FC11471-69D6-472B-BB7C-A1AFB11A0CAF}"/>
              </a:ext>
            </a:extLst>
          </p:cNvPr>
          <p:cNvSpPr/>
          <p:nvPr/>
        </p:nvSpPr>
        <p:spPr>
          <a:xfrm>
            <a:off x="5538787" y="1068153"/>
            <a:ext cx="2210862" cy="369332"/>
          </a:xfrm>
          <a:prstGeom prst="rect">
            <a:avLst/>
          </a:prstGeom>
        </p:spPr>
        <p:txBody>
          <a:bodyPr wrap="none">
            <a:spAutoFit/>
          </a:bodyPr>
          <a:lstStyle/>
          <a:p>
            <a:r>
              <a:rPr lang="de-DE" dirty="0" err="1"/>
              <a:t>Meta</a:t>
            </a:r>
            <a:r>
              <a:rPr lang="de-DE" dirty="0"/>
              <a:t> </a:t>
            </a:r>
            <a:r>
              <a:rPr lang="de-DE" dirty="0" err="1"/>
              <a:t>Object</a:t>
            </a:r>
            <a:r>
              <a:rPr lang="de-DE" dirty="0"/>
              <a:t> </a:t>
            </a:r>
            <a:r>
              <a:rPr lang="de-DE" dirty="0" err="1"/>
              <a:t>Facility</a:t>
            </a:r>
            <a:endParaRPr lang="de-DE" dirty="0"/>
          </a:p>
        </p:txBody>
      </p:sp>
      <p:sp>
        <p:nvSpPr>
          <p:cNvPr id="69" name="AutoShape 40">
            <a:extLst>
              <a:ext uri="{FF2B5EF4-FFF2-40B4-BE49-F238E27FC236}">
                <a16:creationId xmlns:a16="http://schemas.microsoft.com/office/drawing/2014/main" id="{87DF9699-1B82-4991-9009-851D46080FA6}"/>
              </a:ext>
            </a:extLst>
          </p:cNvPr>
          <p:cNvSpPr>
            <a:spLocks noChangeArrowheads="1"/>
          </p:cNvSpPr>
          <p:nvPr/>
        </p:nvSpPr>
        <p:spPr bwMode="auto">
          <a:xfrm flipV="1">
            <a:off x="4737099" y="1083079"/>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MOF</a:t>
            </a:r>
          </a:p>
        </p:txBody>
      </p:sp>
      <p:sp>
        <p:nvSpPr>
          <p:cNvPr id="70" name="AutoShape 40">
            <a:extLst>
              <a:ext uri="{FF2B5EF4-FFF2-40B4-BE49-F238E27FC236}">
                <a16:creationId xmlns:a16="http://schemas.microsoft.com/office/drawing/2014/main" id="{0C94752D-4907-4824-AEC9-F2707031B322}"/>
              </a:ext>
            </a:extLst>
          </p:cNvPr>
          <p:cNvSpPr>
            <a:spLocks noChangeArrowheads="1"/>
          </p:cNvSpPr>
          <p:nvPr/>
        </p:nvSpPr>
        <p:spPr bwMode="auto">
          <a:xfrm flipV="1">
            <a:off x="4740087" y="3293409"/>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MAA</a:t>
            </a:r>
          </a:p>
        </p:txBody>
      </p:sp>
      <p:sp>
        <p:nvSpPr>
          <p:cNvPr id="71" name="AutoShape 40">
            <a:extLst>
              <a:ext uri="{FF2B5EF4-FFF2-40B4-BE49-F238E27FC236}">
                <a16:creationId xmlns:a16="http://schemas.microsoft.com/office/drawing/2014/main" id="{74EF6142-74A7-42C8-B717-53DD5D80B6F7}"/>
              </a:ext>
            </a:extLst>
          </p:cNvPr>
          <p:cNvSpPr>
            <a:spLocks noChangeArrowheads="1"/>
          </p:cNvSpPr>
          <p:nvPr/>
        </p:nvSpPr>
        <p:spPr bwMode="auto">
          <a:xfrm flipV="1">
            <a:off x="4737099" y="2901421"/>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Java</a:t>
            </a:r>
          </a:p>
        </p:txBody>
      </p:sp>
      <p:sp>
        <p:nvSpPr>
          <p:cNvPr id="72" name="AutoShape 40">
            <a:extLst>
              <a:ext uri="{FF2B5EF4-FFF2-40B4-BE49-F238E27FC236}">
                <a16:creationId xmlns:a16="http://schemas.microsoft.com/office/drawing/2014/main" id="{FF52F064-6946-48D2-A3F3-2CC1638EEA73}"/>
              </a:ext>
            </a:extLst>
          </p:cNvPr>
          <p:cNvSpPr>
            <a:spLocks noChangeArrowheads="1"/>
          </p:cNvSpPr>
          <p:nvPr/>
        </p:nvSpPr>
        <p:spPr bwMode="auto">
          <a:xfrm flipV="1">
            <a:off x="542679" y="3293409"/>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a:t>
            </a:r>
          </a:p>
        </p:txBody>
      </p:sp>
      <p:sp>
        <p:nvSpPr>
          <p:cNvPr id="73" name="Rechteck 72">
            <a:extLst>
              <a:ext uri="{FF2B5EF4-FFF2-40B4-BE49-F238E27FC236}">
                <a16:creationId xmlns:a16="http://schemas.microsoft.com/office/drawing/2014/main" id="{AD951E7D-8439-4C71-AB13-C2D809B3ED79}"/>
              </a:ext>
            </a:extLst>
          </p:cNvPr>
          <p:cNvSpPr/>
          <p:nvPr/>
        </p:nvSpPr>
        <p:spPr>
          <a:xfrm>
            <a:off x="1342526" y="2856015"/>
            <a:ext cx="2236510" cy="369332"/>
          </a:xfrm>
          <a:prstGeom prst="rect">
            <a:avLst/>
          </a:prstGeom>
        </p:spPr>
        <p:txBody>
          <a:bodyPr wrap="none">
            <a:spAutoFit/>
          </a:bodyPr>
          <a:lstStyle/>
          <a:p>
            <a:r>
              <a:rPr lang="de-DE" dirty="0" err="1"/>
              <a:t>MontiCore</a:t>
            </a:r>
            <a:r>
              <a:rPr lang="de-DE" dirty="0"/>
              <a:t> </a:t>
            </a:r>
            <a:r>
              <a:rPr lang="de-DE" dirty="0" err="1"/>
              <a:t>grammar</a:t>
            </a:r>
            <a:endParaRPr lang="de-DE" dirty="0"/>
          </a:p>
        </p:txBody>
      </p:sp>
      <p:sp>
        <p:nvSpPr>
          <p:cNvPr id="74" name="Rechteck 73">
            <a:extLst>
              <a:ext uri="{FF2B5EF4-FFF2-40B4-BE49-F238E27FC236}">
                <a16:creationId xmlns:a16="http://schemas.microsoft.com/office/drawing/2014/main" id="{C1D00A7E-F446-4AF7-BDE6-E01BC997CA95}"/>
              </a:ext>
            </a:extLst>
          </p:cNvPr>
          <p:cNvSpPr/>
          <p:nvPr/>
        </p:nvSpPr>
        <p:spPr>
          <a:xfrm>
            <a:off x="5549883" y="2143873"/>
            <a:ext cx="2185214" cy="369332"/>
          </a:xfrm>
          <a:prstGeom prst="rect">
            <a:avLst/>
          </a:prstGeom>
        </p:spPr>
        <p:txBody>
          <a:bodyPr wrap="none">
            <a:spAutoFit/>
          </a:bodyPr>
          <a:lstStyle/>
          <a:p>
            <a:r>
              <a:rPr lang="de-DE" dirty="0" err="1"/>
              <a:t>Sequence</a:t>
            </a:r>
            <a:r>
              <a:rPr lang="de-DE" dirty="0"/>
              <a:t> </a:t>
            </a:r>
            <a:r>
              <a:rPr lang="de-DE" dirty="0" err="1"/>
              <a:t>diagram</a:t>
            </a:r>
            <a:r>
              <a:rPr lang="de-DE" dirty="0"/>
              <a:t> </a:t>
            </a:r>
          </a:p>
        </p:txBody>
      </p:sp>
      <p:sp>
        <p:nvSpPr>
          <p:cNvPr id="75" name="Rechteck 74">
            <a:extLst>
              <a:ext uri="{FF2B5EF4-FFF2-40B4-BE49-F238E27FC236}">
                <a16:creationId xmlns:a16="http://schemas.microsoft.com/office/drawing/2014/main" id="{E1DA2B0D-F878-4FC5-A392-B63B3C72190B}"/>
              </a:ext>
            </a:extLst>
          </p:cNvPr>
          <p:cNvSpPr/>
          <p:nvPr/>
        </p:nvSpPr>
        <p:spPr>
          <a:xfrm>
            <a:off x="5549462" y="2499323"/>
            <a:ext cx="1697901" cy="369332"/>
          </a:xfrm>
          <a:prstGeom prst="rect">
            <a:avLst/>
          </a:prstGeom>
        </p:spPr>
        <p:txBody>
          <a:bodyPr wrap="none">
            <a:spAutoFit/>
          </a:bodyPr>
          <a:lstStyle/>
          <a:p>
            <a:r>
              <a:rPr lang="de-DE" dirty="0" err="1"/>
              <a:t>JUnit</a:t>
            </a:r>
            <a:r>
              <a:rPr lang="de-DE" dirty="0"/>
              <a:t> </a:t>
            </a:r>
            <a:r>
              <a:rPr lang="de-DE" dirty="0" err="1"/>
              <a:t>test</a:t>
            </a:r>
            <a:r>
              <a:rPr lang="de-DE" dirty="0"/>
              <a:t> </a:t>
            </a:r>
            <a:r>
              <a:rPr lang="de-DE" dirty="0" err="1"/>
              <a:t>case</a:t>
            </a:r>
            <a:endParaRPr lang="de-DE" dirty="0"/>
          </a:p>
        </p:txBody>
      </p:sp>
      <p:sp>
        <p:nvSpPr>
          <p:cNvPr id="76" name="AutoShape 40">
            <a:extLst>
              <a:ext uri="{FF2B5EF4-FFF2-40B4-BE49-F238E27FC236}">
                <a16:creationId xmlns:a16="http://schemas.microsoft.com/office/drawing/2014/main" id="{4F7CE763-5A47-4C45-8199-7B4460C68833}"/>
              </a:ext>
            </a:extLst>
          </p:cNvPr>
          <p:cNvSpPr>
            <a:spLocks noChangeArrowheads="1"/>
          </p:cNvSpPr>
          <p:nvPr/>
        </p:nvSpPr>
        <p:spPr bwMode="auto">
          <a:xfrm flipV="1">
            <a:off x="538308" y="4219284"/>
            <a:ext cx="1041648"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err="1"/>
              <a:t>Statechart</a:t>
            </a:r>
            <a:endParaRPr lang="en-US" altLang="de-DE" sz="1600" dirty="0"/>
          </a:p>
        </p:txBody>
      </p:sp>
      <p:sp>
        <p:nvSpPr>
          <p:cNvPr id="77" name="AutoShape 40">
            <a:extLst>
              <a:ext uri="{FF2B5EF4-FFF2-40B4-BE49-F238E27FC236}">
                <a16:creationId xmlns:a16="http://schemas.microsoft.com/office/drawing/2014/main" id="{0709D0CD-B9E2-4812-84AC-1682C4FA295D}"/>
              </a:ext>
            </a:extLst>
          </p:cNvPr>
          <p:cNvSpPr>
            <a:spLocks noChangeArrowheads="1"/>
          </p:cNvSpPr>
          <p:nvPr/>
        </p:nvSpPr>
        <p:spPr bwMode="auto">
          <a:xfrm flipV="1">
            <a:off x="538906" y="4596092"/>
            <a:ext cx="1041648"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Automaton</a:t>
            </a:r>
          </a:p>
        </p:txBody>
      </p:sp>
      <p:sp>
        <p:nvSpPr>
          <p:cNvPr id="78" name="AutoShape 40">
            <a:extLst>
              <a:ext uri="{FF2B5EF4-FFF2-40B4-BE49-F238E27FC236}">
                <a16:creationId xmlns:a16="http://schemas.microsoft.com/office/drawing/2014/main" id="{737B67E2-9369-40D3-819E-9DA30F7EA352}"/>
              </a:ext>
            </a:extLst>
          </p:cNvPr>
          <p:cNvSpPr>
            <a:spLocks noChangeArrowheads="1"/>
          </p:cNvSpPr>
          <p:nvPr/>
        </p:nvSpPr>
        <p:spPr bwMode="auto">
          <a:xfrm flipV="1">
            <a:off x="8715439" y="4116550"/>
            <a:ext cx="2000264"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Component Diagram</a:t>
            </a:r>
          </a:p>
        </p:txBody>
      </p:sp>
      <p:sp>
        <p:nvSpPr>
          <p:cNvPr id="79" name="AutoShape 40">
            <a:extLst>
              <a:ext uri="{FF2B5EF4-FFF2-40B4-BE49-F238E27FC236}">
                <a16:creationId xmlns:a16="http://schemas.microsoft.com/office/drawing/2014/main" id="{37127E90-51AF-49FD-B476-A23D5ECE8BC1}"/>
              </a:ext>
            </a:extLst>
          </p:cNvPr>
          <p:cNvSpPr>
            <a:spLocks noChangeArrowheads="1"/>
          </p:cNvSpPr>
          <p:nvPr/>
        </p:nvSpPr>
        <p:spPr bwMode="auto">
          <a:xfrm flipV="1">
            <a:off x="8715439" y="3791640"/>
            <a:ext cx="2000264"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Deployment Diagram</a:t>
            </a:r>
          </a:p>
        </p:txBody>
      </p:sp>
      <p:sp>
        <p:nvSpPr>
          <p:cNvPr id="80" name="AutoShape 40">
            <a:extLst>
              <a:ext uri="{FF2B5EF4-FFF2-40B4-BE49-F238E27FC236}">
                <a16:creationId xmlns:a16="http://schemas.microsoft.com/office/drawing/2014/main" id="{60D5D36B-C6F6-4EF6-9ABD-53690F19AD67}"/>
              </a:ext>
            </a:extLst>
          </p:cNvPr>
          <p:cNvSpPr>
            <a:spLocks noChangeArrowheads="1"/>
          </p:cNvSpPr>
          <p:nvPr/>
        </p:nvSpPr>
        <p:spPr bwMode="auto">
          <a:xfrm flipV="1">
            <a:off x="8715439" y="4441460"/>
            <a:ext cx="1395418"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Commandline</a:t>
            </a:r>
          </a:p>
        </p:txBody>
      </p:sp>
      <p:sp>
        <p:nvSpPr>
          <p:cNvPr id="81" name="AutoShape 24">
            <a:extLst>
              <a:ext uri="{FF2B5EF4-FFF2-40B4-BE49-F238E27FC236}">
                <a16:creationId xmlns:a16="http://schemas.microsoft.com/office/drawing/2014/main" id="{953261B6-8537-49C4-A541-DF92A25E71EF}"/>
              </a:ext>
            </a:extLst>
          </p:cNvPr>
          <p:cNvSpPr>
            <a:spLocks noChangeArrowheads="1"/>
          </p:cNvSpPr>
          <p:nvPr/>
        </p:nvSpPr>
        <p:spPr bwMode="auto">
          <a:xfrm flipV="1">
            <a:off x="8715439" y="4766370"/>
            <a:ext cx="1000132" cy="285752"/>
          </a:xfrm>
          <a:prstGeom prst="foldedCorner">
            <a:avLst>
              <a:gd name="adj" fmla="val 27606"/>
            </a:avLst>
          </a:prstGeom>
          <a:solidFill>
            <a:srgbClr val="FFFFFF"/>
          </a:solidFill>
          <a:ln w="9525">
            <a:solidFill>
              <a:srgbClr val="000000"/>
            </a:solidFill>
            <a:round/>
            <a:headEnd/>
            <a:tailEnd/>
          </a:ln>
          <a:effectLst/>
        </p:spPr>
        <p:txBody>
          <a:bodyPr rot="10800000" wrap="none" anchor="ctr" anchorCtr="1"/>
          <a:lstStyle/>
          <a:p>
            <a:pPr marL="0" marR="0" lvl="0" indent="0" algn="ctr" defTabSz="914400" rtl="0" eaLnBrk="0" fontAlgn="auto" latinLnBrk="0" hangingPunct="0">
              <a:lnSpc>
                <a:spcPct val="70000"/>
              </a:lnSpc>
              <a:spcBef>
                <a:spcPts val="0"/>
              </a:spcBef>
              <a:spcAft>
                <a:spcPts val="0"/>
              </a:spcAft>
              <a:buClrTx/>
              <a:buSzTx/>
              <a:buFontTx/>
              <a:buNone/>
              <a:tabLst/>
              <a:defRPr/>
            </a:pPr>
            <a:r>
              <a:rPr kumimoji="0" lang="en-US" altLang="de-DE" sz="1600" b="0" i="0" u="none" strike="noStrike" kern="1200" cap="none" spc="0" normalizeH="0" baseline="0" noProof="0" dirty="0">
                <a:ln>
                  <a:noFill/>
                </a:ln>
                <a:solidFill>
                  <a:srgbClr val="000000"/>
                </a:solidFill>
                <a:effectLst/>
                <a:uLnTx/>
                <a:uFillTx/>
                <a:ea typeface="+mn-ea"/>
                <a:cs typeface="+mn-cs"/>
              </a:rPr>
              <a:t>Message</a:t>
            </a:r>
          </a:p>
        </p:txBody>
      </p:sp>
      <p:sp>
        <p:nvSpPr>
          <p:cNvPr id="82" name="AutoShape 24">
            <a:extLst>
              <a:ext uri="{FF2B5EF4-FFF2-40B4-BE49-F238E27FC236}">
                <a16:creationId xmlns:a16="http://schemas.microsoft.com/office/drawing/2014/main" id="{8C66DAD0-81E0-42F3-B330-5AA5C0A2E1C1}"/>
              </a:ext>
            </a:extLst>
          </p:cNvPr>
          <p:cNvSpPr>
            <a:spLocks noChangeArrowheads="1"/>
          </p:cNvSpPr>
          <p:nvPr/>
        </p:nvSpPr>
        <p:spPr bwMode="auto">
          <a:xfrm flipV="1">
            <a:off x="8715439" y="5378096"/>
            <a:ext cx="774233" cy="285752"/>
          </a:xfrm>
          <a:prstGeom prst="foldedCorner">
            <a:avLst>
              <a:gd name="adj" fmla="val 27606"/>
            </a:avLst>
          </a:prstGeom>
          <a:solidFill>
            <a:srgbClr val="FFFFFF"/>
          </a:solidFill>
          <a:ln w="9525">
            <a:solidFill>
              <a:srgbClr val="000000"/>
            </a:solidFill>
            <a:round/>
            <a:headEnd/>
            <a:tailEnd/>
          </a:ln>
          <a:effectLst/>
        </p:spPr>
        <p:txBody>
          <a:bodyPr rot="10800000" wrap="none" anchor="ctr" anchorCtr="1"/>
          <a:lstStyle/>
          <a:p>
            <a:pPr marL="0" marR="0" lvl="0" indent="0" algn="ctr" defTabSz="914400" rtl="0" eaLnBrk="0" fontAlgn="auto" latinLnBrk="0" hangingPunct="0">
              <a:lnSpc>
                <a:spcPct val="70000"/>
              </a:lnSpc>
              <a:spcBef>
                <a:spcPts val="0"/>
              </a:spcBef>
              <a:spcAft>
                <a:spcPts val="0"/>
              </a:spcAft>
              <a:buClrTx/>
              <a:buSzTx/>
              <a:buFontTx/>
              <a:buNone/>
              <a:tabLst/>
              <a:defRPr/>
            </a:pPr>
            <a:r>
              <a:rPr kumimoji="0" lang="en-US" altLang="de-DE" sz="1600" b="0" i="0" u="none" strike="noStrike" kern="1200" cap="none" spc="0" normalizeH="0" baseline="0" noProof="0" dirty="0">
                <a:ln>
                  <a:noFill/>
                </a:ln>
                <a:solidFill>
                  <a:srgbClr val="000000"/>
                </a:solidFill>
                <a:effectLst/>
                <a:uLnTx/>
                <a:uFillTx/>
                <a:ea typeface="+mn-ea"/>
                <a:cs typeface="+mn-cs"/>
              </a:rPr>
              <a:t>Result</a:t>
            </a:r>
          </a:p>
        </p:txBody>
      </p:sp>
      <p:sp>
        <p:nvSpPr>
          <p:cNvPr id="83" name="AutoShape 24">
            <a:extLst>
              <a:ext uri="{FF2B5EF4-FFF2-40B4-BE49-F238E27FC236}">
                <a16:creationId xmlns:a16="http://schemas.microsoft.com/office/drawing/2014/main" id="{4B127E39-398D-4993-954C-FDE9E6E96314}"/>
              </a:ext>
            </a:extLst>
          </p:cNvPr>
          <p:cNvSpPr>
            <a:spLocks noChangeArrowheads="1"/>
          </p:cNvSpPr>
          <p:nvPr/>
        </p:nvSpPr>
        <p:spPr bwMode="auto">
          <a:xfrm flipV="1">
            <a:off x="8715439" y="5072232"/>
            <a:ext cx="1000132" cy="285752"/>
          </a:xfrm>
          <a:prstGeom prst="foldedCorner">
            <a:avLst>
              <a:gd name="adj" fmla="val 27606"/>
            </a:avLst>
          </a:prstGeom>
          <a:solidFill>
            <a:srgbClr val="FFFFFF"/>
          </a:solidFill>
          <a:ln w="9525">
            <a:solidFill>
              <a:srgbClr val="000000"/>
            </a:solidFill>
            <a:round/>
            <a:headEnd/>
            <a:tailEnd/>
          </a:ln>
          <a:effectLst/>
        </p:spPr>
        <p:txBody>
          <a:bodyPr rot="10800000" wrap="none" anchor="ctr" anchorCtr="1"/>
          <a:lstStyle/>
          <a:p>
            <a:pPr marL="0" marR="0" lvl="0" indent="0" algn="ctr" defTabSz="914400" rtl="0" eaLnBrk="0" fontAlgn="auto" latinLnBrk="0" hangingPunct="0">
              <a:lnSpc>
                <a:spcPct val="70000"/>
              </a:lnSpc>
              <a:spcBef>
                <a:spcPts val="0"/>
              </a:spcBef>
              <a:spcAft>
                <a:spcPts val="0"/>
              </a:spcAft>
              <a:buClrTx/>
              <a:buSzTx/>
              <a:buFontTx/>
              <a:buNone/>
              <a:tabLst/>
              <a:defRPr/>
            </a:pPr>
            <a:r>
              <a:rPr kumimoji="0" lang="en-US" altLang="de-DE" sz="1600" b="0" i="0" u="none" strike="noStrike" kern="1200" cap="none" spc="0" normalizeH="0" baseline="0" noProof="0" dirty="0">
                <a:ln>
                  <a:noFill/>
                </a:ln>
                <a:solidFill>
                  <a:srgbClr val="000000"/>
                </a:solidFill>
                <a:effectLst/>
                <a:uLnTx/>
                <a:uFillTx/>
                <a:ea typeface="+mn-ea"/>
                <a:cs typeface="+mn-cs"/>
              </a:rPr>
              <a:t>Grammar</a:t>
            </a:r>
          </a:p>
        </p:txBody>
      </p:sp>
      <p:sp>
        <p:nvSpPr>
          <p:cNvPr id="84" name="AutoShape 40">
            <a:extLst>
              <a:ext uri="{FF2B5EF4-FFF2-40B4-BE49-F238E27FC236}">
                <a16:creationId xmlns:a16="http://schemas.microsoft.com/office/drawing/2014/main" id="{1AF71840-E50D-40BB-BB5E-91DD6F96D169}"/>
              </a:ext>
            </a:extLst>
          </p:cNvPr>
          <p:cNvSpPr>
            <a:spLocks noChangeArrowheads="1"/>
          </p:cNvSpPr>
          <p:nvPr/>
        </p:nvSpPr>
        <p:spPr bwMode="auto">
          <a:xfrm flipV="1">
            <a:off x="6807627" y="4985740"/>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Wiki</a:t>
            </a:r>
          </a:p>
        </p:txBody>
      </p:sp>
      <p:sp>
        <p:nvSpPr>
          <p:cNvPr id="85" name="AutoShape 40">
            <a:extLst>
              <a:ext uri="{FF2B5EF4-FFF2-40B4-BE49-F238E27FC236}">
                <a16:creationId xmlns:a16="http://schemas.microsoft.com/office/drawing/2014/main" id="{E3D43F1A-7AE0-4124-82A7-6B8A95DDF5E7}"/>
              </a:ext>
            </a:extLst>
          </p:cNvPr>
          <p:cNvSpPr>
            <a:spLocks noChangeArrowheads="1"/>
          </p:cNvSpPr>
          <p:nvPr/>
        </p:nvSpPr>
        <p:spPr bwMode="auto">
          <a:xfrm flipV="1">
            <a:off x="6807627" y="3816792"/>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a:t>Graph</a:t>
            </a:r>
            <a:endParaRPr lang="en-US" altLang="de-DE" sz="1600" dirty="0"/>
          </a:p>
        </p:txBody>
      </p:sp>
      <p:sp>
        <p:nvSpPr>
          <p:cNvPr id="86" name="AutoShape 40">
            <a:extLst>
              <a:ext uri="{FF2B5EF4-FFF2-40B4-BE49-F238E27FC236}">
                <a16:creationId xmlns:a16="http://schemas.microsoft.com/office/drawing/2014/main" id="{49487914-7FFD-4667-AEB9-08884C854230}"/>
              </a:ext>
            </a:extLst>
          </p:cNvPr>
          <p:cNvSpPr>
            <a:spLocks noChangeArrowheads="1"/>
          </p:cNvSpPr>
          <p:nvPr/>
        </p:nvSpPr>
        <p:spPr bwMode="auto">
          <a:xfrm flipV="1">
            <a:off x="7541547" y="3830218"/>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TC</a:t>
            </a:r>
          </a:p>
        </p:txBody>
      </p:sp>
      <p:sp>
        <p:nvSpPr>
          <p:cNvPr id="87" name="AutoShape 40">
            <a:extLst>
              <a:ext uri="{FF2B5EF4-FFF2-40B4-BE49-F238E27FC236}">
                <a16:creationId xmlns:a16="http://schemas.microsoft.com/office/drawing/2014/main" id="{2316D921-FAC6-42D4-9EA7-73E2545BE714}"/>
              </a:ext>
            </a:extLst>
          </p:cNvPr>
          <p:cNvSpPr>
            <a:spLocks noChangeArrowheads="1"/>
          </p:cNvSpPr>
          <p:nvPr/>
        </p:nvSpPr>
        <p:spPr bwMode="auto">
          <a:xfrm flipV="1">
            <a:off x="7541547" y="4219868"/>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err="1"/>
              <a:t>LaTeX</a:t>
            </a:r>
            <a:endParaRPr lang="en-US" altLang="de-DE" sz="1600" dirty="0"/>
          </a:p>
        </p:txBody>
      </p:sp>
      <p:sp>
        <p:nvSpPr>
          <p:cNvPr id="88" name="AutoShape 40">
            <a:extLst>
              <a:ext uri="{FF2B5EF4-FFF2-40B4-BE49-F238E27FC236}">
                <a16:creationId xmlns:a16="http://schemas.microsoft.com/office/drawing/2014/main" id="{0D454A8E-1266-4CFE-AC6F-028EFDBD78B3}"/>
              </a:ext>
            </a:extLst>
          </p:cNvPr>
          <p:cNvSpPr>
            <a:spLocks noChangeArrowheads="1"/>
          </p:cNvSpPr>
          <p:nvPr/>
        </p:nvSpPr>
        <p:spPr bwMode="auto">
          <a:xfrm flipV="1">
            <a:off x="6807627" y="4206442"/>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html</a:t>
            </a:r>
          </a:p>
        </p:txBody>
      </p:sp>
      <p:sp>
        <p:nvSpPr>
          <p:cNvPr id="89" name="AutoShape 40">
            <a:extLst>
              <a:ext uri="{FF2B5EF4-FFF2-40B4-BE49-F238E27FC236}">
                <a16:creationId xmlns:a16="http://schemas.microsoft.com/office/drawing/2014/main" id="{103EB3EF-2927-411F-9FBF-D08E74982A8E}"/>
              </a:ext>
            </a:extLst>
          </p:cNvPr>
          <p:cNvSpPr>
            <a:spLocks noChangeArrowheads="1"/>
          </p:cNvSpPr>
          <p:nvPr/>
        </p:nvSpPr>
        <p:spPr bwMode="auto">
          <a:xfrm flipV="1">
            <a:off x="6807627" y="4596092"/>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text</a:t>
            </a:r>
          </a:p>
        </p:txBody>
      </p:sp>
      <p:sp>
        <p:nvSpPr>
          <p:cNvPr id="90" name="AutoShape 22">
            <a:extLst>
              <a:ext uri="{FF2B5EF4-FFF2-40B4-BE49-F238E27FC236}">
                <a16:creationId xmlns:a16="http://schemas.microsoft.com/office/drawing/2014/main" id="{6673AE5E-2CBB-4B99-87C7-692AB2A401F8}"/>
              </a:ext>
            </a:extLst>
          </p:cNvPr>
          <p:cNvSpPr>
            <a:spLocks noChangeArrowheads="1"/>
          </p:cNvSpPr>
          <p:nvPr/>
        </p:nvSpPr>
        <p:spPr bwMode="auto">
          <a:xfrm flipV="1">
            <a:off x="7541547" y="4985740"/>
            <a:ext cx="822325" cy="304800"/>
          </a:xfrm>
          <a:prstGeom prst="foldedCorner">
            <a:avLst>
              <a:gd name="adj" fmla="val 27606"/>
            </a:avLst>
          </a:prstGeom>
          <a:solidFill>
            <a:schemeClr val="bg1"/>
          </a:solidFill>
          <a:ln w="9525">
            <a:solidFill>
              <a:schemeClr val="tx1"/>
            </a:solidFill>
            <a:round/>
            <a:headEnd/>
            <a:tailEnd/>
          </a:ln>
        </p:spPr>
        <p:txBody>
          <a:bodyPr rot="10800000" wrap="none" anchor="ctr"/>
          <a:lstStyle/>
          <a:p>
            <a:pPr algn="ctr" eaLnBrk="0" hangingPunct="0">
              <a:lnSpc>
                <a:spcPct val="70000"/>
              </a:lnSpc>
            </a:pPr>
            <a:r>
              <a:rPr lang="en-US" altLang="de-DE" sz="1600"/>
              <a:t>OD Data</a:t>
            </a:r>
          </a:p>
        </p:txBody>
      </p:sp>
      <p:sp>
        <p:nvSpPr>
          <p:cNvPr id="91" name="AutoShape 23">
            <a:extLst>
              <a:ext uri="{FF2B5EF4-FFF2-40B4-BE49-F238E27FC236}">
                <a16:creationId xmlns:a16="http://schemas.microsoft.com/office/drawing/2014/main" id="{CE4E6F89-4D13-4C78-B157-69B456E4C922}"/>
              </a:ext>
            </a:extLst>
          </p:cNvPr>
          <p:cNvSpPr>
            <a:spLocks noChangeArrowheads="1"/>
          </p:cNvSpPr>
          <p:nvPr/>
        </p:nvSpPr>
        <p:spPr bwMode="auto">
          <a:xfrm flipV="1">
            <a:off x="7541547" y="4600854"/>
            <a:ext cx="1035050" cy="300038"/>
          </a:xfrm>
          <a:prstGeom prst="foldedCorner">
            <a:avLst>
              <a:gd name="adj" fmla="val 27606"/>
            </a:avLst>
          </a:prstGeom>
          <a:solidFill>
            <a:schemeClr val="bg1"/>
          </a:solidFill>
          <a:ln w="9525">
            <a:solidFill>
              <a:schemeClr val="tx1"/>
            </a:solidFill>
            <a:round/>
            <a:headEnd/>
            <a:tailEnd/>
          </a:ln>
        </p:spPr>
        <p:txBody>
          <a:bodyPr rot="10800000" wrap="none" anchor="ctr"/>
          <a:lstStyle/>
          <a:p>
            <a:pPr algn="ctr" eaLnBrk="0" hangingPunct="0">
              <a:lnSpc>
                <a:spcPct val="70000"/>
              </a:lnSpc>
            </a:pPr>
            <a:r>
              <a:rPr lang="en-US" altLang="de-DE" sz="1600"/>
              <a:t>OD Result</a:t>
            </a:r>
          </a:p>
        </p:txBody>
      </p:sp>
      <p:sp>
        <p:nvSpPr>
          <p:cNvPr id="47" name="AutoShape 20"/>
          <p:cNvSpPr>
            <a:spLocks noChangeArrowheads="1"/>
          </p:cNvSpPr>
          <p:nvPr/>
        </p:nvSpPr>
        <p:spPr bwMode="auto">
          <a:xfrm>
            <a:off x="11064544" y="913066"/>
            <a:ext cx="1081087" cy="360362"/>
          </a:xfrm>
          <a:prstGeom prst="plus">
            <a:avLst>
              <a:gd name="adj" fmla="val 25000"/>
            </a:avLst>
          </a:prstGeom>
          <a:solidFill>
            <a:srgbClr val="FFFFFF"/>
          </a:solidFill>
          <a:ln w="9525">
            <a:solidFill>
              <a:schemeClr val="tx1"/>
            </a:solidFill>
            <a:miter lim="800000"/>
            <a:headEnd/>
            <a:tailEnd/>
          </a:ln>
        </p:spPr>
        <p:txBody>
          <a:bodyPr wrap="none" anchor="ctr"/>
          <a:lstStyle/>
          <a:p>
            <a:pPr algn="ctr"/>
            <a:r>
              <a:rPr lang="de-DE" sz="1600" dirty="0"/>
              <a:t>Rep.</a:t>
            </a:r>
          </a:p>
        </p:txBody>
      </p:sp>
      <p:sp>
        <p:nvSpPr>
          <p:cNvPr id="92" name="AutoShape 20"/>
          <p:cNvSpPr>
            <a:spLocks noChangeArrowheads="1"/>
          </p:cNvSpPr>
          <p:nvPr/>
        </p:nvSpPr>
        <p:spPr bwMode="auto">
          <a:xfrm>
            <a:off x="11064544" y="40342"/>
            <a:ext cx="1081087" cy="360362"/>
          </a:xfrm>
          <a:prstGeom prst="plus">
            <a:avLst>
              <a:gd name="adj" fmla="val 25000"/>
            </a:avLst>
          </a:prstGeom>
          <a:solidFill>
            <a:srgbClr val="FFFFFF"/>
          </a:solidFill>
          <a:ln w="9525">
            <a:solidFill>
              <a:schemeClr val="tx1"/>
            </a:solidFill>
            <a:miter lim="800000"/>
            <a:headEnd/>
            <a:tailEnd/>
          </a:ln>
        </p:spPr>
        <p:txBody>
          <a:bodyPr wrap="none" anchor="ctr"/>
          <a:lstStyle/>
          <a:p>
            <a:pPr algn="ctr"/>
            <a:r>
              <a:rPr lang="de-DE" sz="1600" dirty="0"/>
              <a:t>Appendix</a:t>
            </a:r>
          </a:p>
        </p:txBody>
      </p:sp>
    </p:spTree>
    <p:extLst>
      <p:ext uri="{BB962C8B-B14F-4D97-AF65-F5344CB8AC3E}">
        <p14:creationId xmlns:p14="http://schemas.microsoft.com/office/powerpoint/2010/main" val="214619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E8E7F12-B7CE-4398-865E-5D1CA607D965}"/>
              </a:ext>
            </a:extLst>
          </p:cNvPr>
          <p:cNvSpPr>
            <a:spLocks noGrp="1"/>
          </p:cNvSpPr>
          <p:nvPr>
            <p:ph sz="quarter" idx="14"/>
          </p:nvPr>
        </p:nvSpPr>
        <p:spPr/>
        <p:txBody>
          <a:bodyPr/>
          <a:lstStyle/>
          <a:p>
            <a:pPr marL="342900" indent="-342900">
              <a:buFont typeface="+mj-lt"/>
              <a:buAutoNum type="arabicPeriod"/>
            </a:pPr>
            <a:r>
              <a:rPr lang="de-DE" dirty="0"/>
              <a:t>Name</a:t>
            </a:r>
          </a:p>
          <a:p>
            <a:pPr marL="342900" indent="-342900">
              <a:buFont typeface="+mj-lt"/>
              <a:buAutoNum type="arabicPeriod"/>
            </a:pPr>
            <a:endParaRPr lang="de-DE" dirty="0"/>
          </a:p>
          <a:p>
            <a:pPr marL="342900" indent="-342900">
              <a:buFont typeface="+mj-lt"/>
              <a:buAutoNum type="arabicPeriod"/>
            </a:pPr>
            <a:r>
              <a:rPr lang="de-DE" dirty="0"/>
              <a:t>Zweck (was zeigt das Model), Beispiel basierend auf Klassendiagrammen (CD)</a:t>
            </a:r>
          </a:p>
          <a:p>
            <a:pPr marL="342900" indent="-342900">
              <a:buFont typeface="+mj-lt"/>
              <a:buAutoNum type="arabicPeriod"/>
            </a:pPr>
            <a:endParaRPr lang="de-DE" dirty="0"/>
          </a:p>
          <a:p>
            <a:pPr marL="342900" indent="-342900">
              <a:buFont typeface="+mj-lt"/>
              <a:buAutoNum type="arabicPeriod"/>
            </a:pPr>
            <a:endParaRPr lang="de-DE" dirty="0"/>
          </a:p>
          <a:p>
            <a:pPr marL="342900" indent="-342900">
              <a:buFont typeface="+mj-lt"/>
              <a:buAutoNum type="arabicPeriod"/>
            </a:pPr>
            <a:endParaRPr lang="de-DE" dirty="0"/>
          </a:p>
          <a:p>
            <a:pPr marL="342900" indent="-342900">
              <a:buFont typeface="+mj-lt"/>
              <a:buAutoNum type="arabicPeriod"/>
            </a:pPr>
            <a:endParaRPr lang="de-DE" dirty="0"/>
          </a:p>
          <a:p>
            <a:pPr marL="342900" indent="-342900">
              <a:buFont typeface="+mj-lt"/>
              <a:buAutoNum type="arabicPeriod"/>
            </a:pPr>
            <a:endParaRPr lang="de-DE" dirty="0"/>
          </a:p>
          <a:p>
            <a:pPr marL="342900" indent="-342900">
              <a:buFont typeface="+mj-lt"/>
              <a:buAutoNum type="arabicPeriod"/>
            </a:pPr>
            <a:r>
              <a:rPr lang="de-DE" dirty="0"/>
              <a:t>Handgeschriebenes und Generiertes unterscheiden</a:t>
            </a:r>
          </a:p>
        </p:txBody>
      </p:sp>
      <p:sp>
        <p:nvSpPr>
          <p:cNvPr id="3" name="Titel 2">
            <a:extLst>
              <a:ext uri="{FF2B5EF4-FFF2-40B4-BE49-F238E27FC236}">
                <a16:creationId xmlns:a16="http://schemas.microsoft.com/office/drawing/2014/main" id="{F049D4A9-8600-45A1-8374-626A8ACF1236}"/>
              </a:ext>
            </a:extLst>
          </p:cNvPr>
          <p:cNvSpPr>
            <a:spLocks noGrp="1"/>
          </p:cNvSpPr>
          <p:nvPr>
            <p:ph type="title"/>
          </p:nvPr>
        </p:nvSpPr>
        <p:spPr/>
        <p:txBody>
          <a:bodyPr/>
          <a:lstStyle/>
          <a:p>
            <a:r>
              <a:rPr lang="de-DE" dirty="0"/>
              <a:t>Erweiterungen des Flags</a:t>
            </a:r>
          </a:p>
        </p:txBody>
      </p:sp>
      <p:sp>
        <p:nvSpPr>
          <p:cNvPr id="4" name="AutoShape 40">
            <a:extLst>
              <a:ext uri="{FF2B5EF4-FFF2-40B4-BE49-F238E27FC236}">
                <a16:creationId xmlns:a16="http://schemas.microsoft.com/office/drawing/2014/main" id="{10123EAC-D7A6-498B-BD8E-1CBB66534811}"/>
              </a:ext>
            </a:extLst>
          </p:cNvPr>
          <p:cNvSpPr>
            <a:spLocks noChangeArrowheads="1"/>
          </p:cNvSpPr>
          <p:nvPr/>
        </p:nvSpPr>
        <p:spPr bwMode="auto">
          <a:xfrm flipV="1">
            <a:off x="2263372" y="1181600"/>
            <a:ext cx="1224135"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CD filename</a:t>
            </a:r>
          </a:p>
        </p:txBody>
      </p:sp>
      <p:sp>
        <p:nvSpPr>
          <p:cNvPr id="5" name="AutoShape 40">
            <a:extLst>
              <a:ext uri="{FF2B5EF4-FFF2-40B4-BE49-F238E27FC236}">
                <a16:creationId xmlns:a16="http://schemas.microsoft.com/office/drawing/2014/main" id="{C8A20E20-078A-4D61-9F3C-61D545E18E31}"/>
              </a:ext>
            </a:extLst>
          </p:cNvPr>
          <p:cNvSpPr>
            <a:spLocks noChangeArrowheads="1"/>
          </p:cNvSpPr>
          <p:nvPr/>
        </p:nvSpPr>
        <p:spPr bwMode="auto">
          <a:xfrm flipV="1">
            <a:off x="2277354" y="2328986"/>
            <a:ext cx="8640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RTE-CD</a:t>
            </a:r>
          </a:p>
        </p:txBody>
      </p:sp>
      <p:sp>
        <p:nvSpPr>
          <p:cNvPr id="6" name="AutoShape 40">
            <a:extLst>
              <a:ext uri="{FF2B5EF4-FFF2-40B4-BE49-F238E27FC236}">
                <a16:creationId xmlns:a16="http://schemas.microsoft.com/office/drawing/2014/main" id="{9FF4C029-64CA-4B5C-BA20-0F37E455BD5A}"/>
              </a:ext>
            </a:extLst>
          </p:cNvPr>
          <p:cNvSpPr>
            <a:spLocks noChangeArrowheads="1"/>
          </p:cNvSpPr>
          <p:nvPr/>
        </p:nvSpPr>
        <p:spPr bwMode="auto">
          <a:xfrm flipV="1">
            <a:off x="2277354" y="2744746"/>
            <a:ext cx="8640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AST-CD</a:t>
            </a:r>
          </a:p>
        </p:txBody>
      </p:sp>
      <p:sp>
        <p:nvSpPr>
          <p:cNvPr id="7" name="AutoShape 40">
            <a:extLst>
              <a:ext uri="{FF2B5EF4-FFF2-40B4-BE49-F238E27FC236}">
                <a16:creationId xmlns:a16="http://schemas.microsoft.com/office/drawing/2014/main" id="{99B40A09-3403-4656-9A5D-170801048E69}"/>
              </a:ext>
            </a:extLst>
          </p:cNvPr>
          <p:cNvSpPr>
            <a:spLocks noChangeArrowheads="1"/>
          </p:cNvSpPr>
          <p:nvPr/>
        </p:nvSpPr>
        <p:spPr bwMode="auto">
          <a:xfrm flipV="1">
            <a:off x="3516073" y="2341262"/>
            <a:ext cx="8640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Tool-CD</a:t>
            </a:r>
          </a:p>
        </p:txBody>
      </p:sp>
      <p:sp>
        <p:nvSpPr>
          <p:cNvPr id="8" name="AutoShape 40">
            <a:extLst>
              <a:ext uri="{FF2B5EF4-FFF2-40B4-BE49-F238E27FC236}">
                <a16:creationId xmlns:a16="http://schemas.microsoft.com/office/drawing/2014/main" id="{63C6B846-53BD-428E-96F7-FE514506A800}"/>
              </a:ext>
            </a:extLst>
          </p:cNvPr>
          <p:cNvSpPr>
            <a:spLocks noChangeArrowheads="1"/>
          </p:cNvSpPr>
          <p:nvPr/>
        </p:nvSpPr>
        <p:spPr bwMode="auto">
          <a:xfrm flipV="1">
            <a:off x="3516073" y="2744746"/>
            <a:ext cx="11688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Product-CD</a:t>
            </a:r>
          </a:p>
        </p:txBody>
      </p:sp>
      <p:sp>
        <p:nvSpPr>
          <p:cNvPr id="9" name="AutoShape 40">
            <a:extLst>
              <a:ext uri="{FF2B5EF4-FFF2-40B4-BE49-F238E27FC236}">
                <a16:creationId xmlns:a16="http://schemas.microsoft.com/office/drawing/2014/main" id="{A212A704-E498-42E1-9BE5-B1EAA7A0707D}"/>
              </a:ext>
            </a:extLst>
          </p:cNvPr>
          <p:cNvSpPr>
            <a:spLocks noChangeArrowheads="1"/>
          </p:cNvSpPr>
          <p:nvPr/>
        </p:nvSpPr>
        <p:spPr bwMode="auto">
          <a:xfrm flipV="1">
            <a:off x="4898809" y="2341262"/>
            <a:ext cx="1440161"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err="1"/>
              <a:t>Testsystem</a:t>
            </a:r>
            <a:r>
              <a:rPr lang="en-US" altLang="de-DE" sz="1600" dirty="0"/>
              <a:t>-CD</a:t>
            </a:r>
          </a:p>
        </p:txBody>
      </p:sp>
      <p:grpSp>
        <p:nvGrpSpPr>
          <p:cNvPr id="10" name="Gruppieren 9">
            <a:extLst>
              <a:ext uri="{FF2B5EF4-FFF2-40B4-BE49-F238E27FC236}">
                <a16:creationId xmlns:a16="http://schemas.microsoft.com/office/drawing/2014/main" id="{7D5A853E-AAFE-4926-A0A1-38116B49C0F9}"/>
              </a:ext>
            </a:extLst>
          </p:cNvPr>
          <p:cNvGrpSpPr/>
          <p:nvPr/>
        </p:nvGrpSpPr>
        <p:grpSpPr>
          <a:xfrm>
            <a:off x="4580026" y="3896349"/>
            <a:ext cx="864097" cy="521612"/>
            <a:chOff x="4296366" y="2863788"/>
            <a:chExt cx="864097" cy="521612"/>
          </a:xfrm>
        </p:grpSpPr>
        <p:sp>
          <p:nvSpPr>
            <p:cNvPr id="11" name="Rechteck 10">
              <a:extLst>
                <a:ext uri="{FF2B5EF4-FFF2-40B4-BE49-F238E27FC236}">
                  <a16:creationId xmlns:a16="http://schemas.microsoft.com/office/drawing/2014/main" id="{DCA6E8BF-9588-48AA-A059-5BCDA2439DC0}"/>
                </a:ext>
              </a:extLst>
            </p:cNvPr>
            <p:cNvSpPr/>
            <p:nvPr/>
          </p:nvSpPr>
          <p:spPr>
            <a:xfrm>
              <a:off x="4377997" y="3077623"/>
              <a:ext cx="700834" cy="307777"/>
            </a:xfrm>
            <a:prstGeom prst="rect">
              <a:avLst/>
            </a:prstGeom>
          </p:spPr>
          <p:txBody>
            <a:bodyPr wrap="none">
              <a:spAutoFit/>
            </a:bodyPr>
            <a:lstStyle/>
            <a:p>
              <a:pPr lvl="0" algn="ctr"/>
              <a:r>
                <a:rPr lang="de-DE" altLang="de-DE" sz="1400" b="1" noProof="1">
                  <a:solidFill>
                    <a:srgbClr val="000000"/>
                  </a:solidFill>
                </a:rPr>
                <a:t>«gen»</a:t>
              </a:r>
            </a:p>
          </p:txBody>
        </p:sp>
        <p:sp>
          <p:nvSpPr>
            <p:cNvPr id="12" name="AutoShape 40">
              <a:extLst>
                <a:ext uri="{FF2B5EF4-FFF2-40B4-BE49-F238E27FC236}">
                  <a16:creationId xmlns:a16="http://schemas.microsoft.com/office/drawing/2014/main" id="{AC5710A2-0536-4349-9A54-D80F86B3AC7A}"/>
                </a:ext>
              </a:extLst>
            </p:cNvPr>
            <p:cNvSpPr>
              <a:spLocks noChangeArrowheads="1"/>
            </p:cNvSpPr>
            <p:nvPr/>
          </p:nvSpPr>
          <p:spPr bwMode="auto">
            <a:xfrm flipV="1">
              <a:off x="4296366" y="2863788"/>
              <a:ext cx="8640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Tool-CD</a:t>
              </a:r>
            </a:p>
          </p:txBody>
        </p:sp>
      </p:grpSp>
      <p:grpSp>
        <p:nvGrpSpPr>
          <p:cNvPr id="13" name="Gruppieren 12">
            <a:extLst>
              <a:ext uri="{FF2B5EF4-FFF2-40B4-BE49-F238E27FC236}">
                <a16:creationId xmlns:a16="http://schemas.microsoft.com/office/drawing/2014/main" id="{02C3AD3F-95C8-43A5-8A26-299E808D53DC}"/>
              </a:ext>
            </a:extLst>
          </p:cNvPr>
          <p:cNvGrpSpPr/>
          <p:nvPr/>
        </p:nvGrpSpPr>
        <p:grpSpPr>
          <a:xfrm>
            <a:off x="2267386" y="3896349"/>
            <a:ext cx="1168897" cy="521612"/>
            <a:chOff x="1983726" y="2863788"/>
            <a:chExt cx="1168897" cy="521612"/>
          </a:xfrm>
        </p:grpSpPr>
        <p:sp>
          <p:nvSpPr>
            <p:cNvPr id="14" name="AutoShape 40">
              <a:extLst>
                <a:ext uri="{FF2B5EF4-FFF2-40B4-BE49-F238E27FC236}">
                  <a16:creationId xmlns:a16="http://schemas.microsoft.com/office/drawing/2014/main" id="{8EDE0B93-4254-4A54-9B37-4E8B51DFF4F7}"/>
                </a:ext>
              </a:extLst>
            </p:cNvPr>
            <p:cNvSpPr>
              <a:spLocks noChangeArrowheads="1"/>
            </p:cNvSpPr>
            <p:nvPr/>
          </p:nvSpPr>
          <p:spPr bwMode="auto">
            <a:xfrm flipV="1">
              <a:off x="1983726" y="2863788"/>
              <a:ext cx="11688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Product-CD</a:t>
              </a:r>
            </a:p>
          </p:txBody>
        </p:sp>
        <p:sp>
          <p:nvSpPr>
            <p:cNvPr id="15" name="Rechteck 14">
              <a:extLst>
                <a:ext uri="{FF2B5EF4-FFF2-40B4-BE49-F238E27FC236}">
                  <a16:creationId xmlns:a16="http://schemas.microsoft.com/office/drawing/2014/main" id="{76905CE5-0CDC-4C86-8881-2375DBE103A5}"/>
                </a:ext>
              </a:extLst>
            </p:cNvPr>
            <p:cNvSpPr/>
            <p:nvPr/>
          </p:nvSpPr>
          <p:spPr>
            <a:xfrm>
              <a:off x="2217757" y="3077623"/>
              <a:ext cx="700834" cy="307777"/>
            </a:xfrm>
            <a:prstGeom prst="rect">
              <a:avLst/>
            </a:prstGeom>
          </p:spPr>
          <p:txBody>
            <a:bodyPr wrap="none">
              <a:spAutoFit/>
            </a:bodyPr>
            <a:lstStyle/>
            <a:p>
              <a:pPr lvl="0" algn="ctr"/>
              <a:r>
                <a:rPr lang="de-DE" altLang="de-DE" sz="1400" b="1" noProof="1">
                  <a:solidFill>
                    <a:srgbClr val="000000"/>
                  </a:solidFill>
                </a:rPr>
                <a:t>«gen»</a:t>
              </a:r>
            </a:p>
          </p:txBody>
        </p:sp>
      </p:grpSp>
      <p:grpSp>
        <p:nvGrpSpPr>
          <p:cNvPr id="16" name="Gruppieren 15">
            <a:extLst>
              <a:ext uri="{FF2B5EF4-FFF2-40B4-BE49-F238E27FC236}">
                <a16:creationId xmlns:a16="http://schemas.microsoft.com/office/drawing/2014/main" id="{CF42A8F7-2E20-47E0-A3AF-1DA3F68AA533}"/>
              </a:ext>
            </a:extLst>
          </p:cNvPr>
          <p:cNvGrpSpPr/>
          <p:nvPr/>
        </p:nvGrpSpPr>
        <p:grpSpPr>
          <a:xfrm>
            <a:off x="4423612" y="4903653"/>
            <a:ext cx="1176924" cy="547542"/>
            <a:chOff x="4427984" y="5530454"/>
            <a:chExt cx="1176924" cy="547542"/>
          </a:xfrm>
        </p:grpSpPr>
        <p:sp>
          <p:nvSpPr>
            <p:cNvPr id="17" name="Rechteck 16">
              <a:extLst>
                <a:ext uri="{FF2B5EF4-FFF2-40B4-BE49-F238E27FC236}">
                  <a16:creationId xmlns:a16="http://schemas.microsoft.com/office/drawing/2014/main" id="{62A33830-4DBB-4F28-88A6-B4E03CDFA4BB}"/>
                </a:ext>
              </a:extLst>
            </p:cNvPr>
            <p:cNvSpPr/>
            <p:nvPr/>
          </p:nvSpPr>
          <p:spPr>
            <a:xfrm>
              <a:off x="4427984" y="5800997"/>
              <a:ext cx="1176924" cy="276999"/>
            </a:xfrm>
            <a:prstGeom prst="rect">
              <a:avLst/>
            </a:prstGeom>
          </p:spPr>
          <p:txBody>
            <a:bodyPr wrap="none">
              <a:spAutoFit/>
            </a:bodyPr>
            <a:lstStyle/>
            <a:p>
              <a:pPr lvl="0" algn="ctr"/>
              <a:r>
                <a:rPr lang="de-DE" altLang="de-DE" sz="1200" b="1" noProof="1">
                  <a:solidFill>
                    <a:srgbClr val="000000"/>
                  </a:solidFill>
                </a:rPr>
                <a:t>«handcoded»</a:t>
              </a:r>
            </a:p>
          </p:txBody>
        </p:sp>
        <p:sp>
          <p:nvSpPr>
            <p:cNvPr id="18" name="AutoShape 40">
              <a:extLst>
                <a:ext uri="{FF2B5EF4-FFF2-40B4-BE49-F238E27FC236}">
                  <a16:creationId xmlns:a16="http://schemas.microsoft.com/office/drawing/2014/main" id="{E2FABF5A-1A97-4F7F-80A3-ADC85FFFA312}"/>
                </a:ext>
              </a:extLst>
            </p:cNvPr>
            <p:cNvSpPr>
              <a:spLocks noChangeArrowheads="1"/>
            </p:cNvSpPr>
            <p:nvPr/>
          </p:nvSpPr>
          <p:spPr bwMode="auto">
            <a:xfrm flipV="1">
              <a:off x="4584398" y="5530454"/>
              <a:ext cx="8640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Tool-CD</a:t>
              </a:r>
            </a:p>
          </p:txBody>
        </p:sp>
      </p:grpSp>
      <p:grpSp>
        <p:nvGrpSpPr>
          <p:cNvPr id="19" name="Gruppieren 18">
            <a:extLst>
              <a:ext uri="{FF2B5EF4-FFF2-40B4-BE49-F238E27FC236}">
                <a16:creationId xmlns:a16="http://schemas.microsoft.com/office/drawing/2014/main" id="{E489AE22-62A6-4809-827D-78C6FAB391D7}"/>
              </a:ext>
            </a:extLst>
          </p:cNvPr>
          <p:cNvGrpSpPr/>
          <p:nvPr/>
        </p:nvGrpSpPr>
        <p:grpSpPr>
          <a:xfrm>
            <a:off x="2263372" y="4903653"/>
            <a:ext cx="1176924" cy="547542"/>
            <a:chOff x="2267744" y="5530454"/>
            <a:chExt cx="1176924" cy="547542"/>
          </a:xfrm>
        </p:grpSpPr>
        <p:sp>
          <p:nvSpPr>
            <p:cNvPr id="20" name="AutoShape 40">
              <a:extLst>
                <a:ext uri="{FF2B5EF4-FFF2-40B4-BE49-F238E27FC236}">
                  <a16:creationId xmlns:a16="http://schemas.microsoft.com/office/drawing/2014/main" id="{41474E48-A76C-4AB3-B6CD-962179F4D593}"/>
                </a:ext>
              </a:extLst>
            </p:cNvPr>
            <p:cNvSpPr>
              <a:spLocks noChangeArrowheads="1"/>
            </p:cNvSpPr>
            <p:nvPr/>
          </p:nvSpPr>
          <p:spPr bwMode="auto">
            <a:xfrm flipV="1">
              <a:off x="2271758" y="5530454"/>
              <a:ext cx="11688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Product-CD</a:t>
              </a:r>
            </a:p>
          </p:txBody>
        </p:sp>
        <p:sp>
          <p:nvSpPr>
            <p:cNvPr id="21" name="Rechteck 20">
              <a:extLst>
                <a:ext uri="{FF2B5EF4-FFF2-40B4-BE49-F238E27FC236}">
                  <a16:creationId xmlns:a16="http://schemas.microsoft.com/office/drawing/2014/main" id="{3B26803A-4C81-4693-A6CD-9AF3F7CC213A}"/>
                </a:ext>
              </a:extLst>
            </p:cNvPr>
            <p:cNvSpPr/>
            <p:nvPr/>
          </p:nvSpPr>
          <p:spPr>
            <a:xfrm>
              <a:off x="2267744" y="5800997"/>
              <a:ext cx="1176924" cy="276999"/>
            </a:xfrm>
            <a:prstGeom prst="rect">
              <a:avLst/>
            </a:prstGeom>
          </p:spPr>
          <p:txBody>
            <a:bodyPr wrap="none">
              <a:spAutoFit/>
            </a:bodyPr>
            <a:lstStyle/>
            <a:p>
              <a:pPr lvl="0" algn="ctr"/>
              <a:r>
                <a:rPr lang="de-DE" altLang="de-DE" sz="1200" b="1" noProof="1">
                  <a:solidFill>
                    <a:srgbClr val="000000"/>
                  </a:solidFill>
                </a:rPr>
                <a:t>«handcoded»</a:t>
              </a:r>
            </a:p>
          </p:txBody>
        </p:sp>
      </p:grpSp>
      <p:grpSp>
        <p:nvGrpSpPr>
          <p:cNvPr id="22" name="Gruppieren 21">
            <a:extLst>
              <a:ext uri="{FF2B5EF4-FFF2-40B4-BE49-F238E27FC236}">
                <a16:creationId xmlns:a16="http://schemas.microsoft.com/office/drawing/2014/main" id="{0183D9EE-0F39-43CC-B9BF-6DE624BD1903}"/>
              </a:ext>
            </a:extLst>
          </p:cNvPr>
          <p:cNvGrpSpPr/>
          <p:nvPr/>
        </p:nvGrpSpPr>
        <p:grpSpPr>
          <a:xfrm>
            <a:off x="6487048" y="4903653"/>
            <a:ext cx="1176924" cy="547542"/>
            <a:chOff x="6491420" y="5530454"/>
            <a:chExt cx="1176924" cy="547542"/>
          </a:xfrm>
        </p:grpSpPr>
        <p:sp>
          <p:nvSpPr>
            <p:cNvPr id="23" name="AutoShape 40">
              <a:extLst>
                <a:ext uri="{FF2B5EF4-FFF2-40B4-BE49-F238E27FC236}">
                  <a16:creationId xmlns:a16="http://schemas.microsoft.com/office/drawing/2014/main" id="{675F15F3-BB41-4DDD-AA24-30D60369538F}"/>
                </a:ext>
              </a:extLst>
            </p:cNvPr>
            <p:cNvSpPr>
              <a:spLocks noChangeArrowheads="1"/>
            </p:cNvSpPr>
            <p:nvPr/>
          </p:nvSpPr>
          <p:spPr bwMode="auto">
            <a:xfrm flipV="1">
              <a:off x="6775082" y="5530454"/>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Java</a:t>
              </a:r>
            </a:p>
          </p:txBody>
        </p:sp>
        <p:sp>
          <p:nvSpPr>
            <p:cNvPr id="24" name="Rechteck 23">
              <a:extLst>
                <a:ext uri="{FF2B5EF4-FFF2-40B4-BE49-F238E27FC236}">
                  <a16:creationId xmlns:a16="http://schemas.microsoft.com/office/drawing/2014/main" id="{8D10C35A-3E41-4D5E-BE18-23CC087FD272}"/>
                </a:ext>
              </a:extLst>
            </p:cNvPr>
            <p:cNvSpPr/>
            <p:nvPr/>
          </p:nvSpPr>
          <p:spPr>
            <a:xfrm>
              <a:off x="6491420" y="5800997"/>
              <a:ext cx="1176924" cy="276999"/>
            </a:xfrm>
            <a:prstGeom prst="rect">
              <a:avLst/>
            </a:prstGeom>
          </p:spPr>
          <p:txBody>
            <a:bodyPr wrap="none">
              <a:spAutoFit/>
            </a:bodyPr>
            <a:lstStyle/>
            <a:p>
              <a:pPr lvl="0" algn="ctr"/>
              <a:r>
                <a:rPr lang="de-DE" altLang="de-DE" sz="1200" b="1" noProof="1">
                  <a:solidFill>
                    <a:srgbClr val="000000"/>
                  </a:solidFill>
                </a:rPr>
                <a:t>«handcoded»</a:t>
              </a:r>
            </a:p>
          </p:txBody>
        </p:sp>
      </p:grpSp>
      <p:grpSp>
        <p:nvGrpSpPr>
          <p:cNvPr id="25" name="Gruppieren 24">
            <a:extLst>
              <a:ext uri="{FF2B5EF4-FFF2-40B4-BE49-F238E27FC236}">
                <a16:creationId xmlns:a16="http://schemas.microsoft.com/office/drawing/2014/main" id="{24AB8FFA-D71B-4E2D-9DB4-A49DA082F431}"/>
              </a:ext>
            </a:extLst>
          </p:cNvPr>
          <p:cNvGrpSpPr/>
          <p:nvPr/>
        </p:nvGrpSpPr>
        <p:grpSpPr>
          <a:xfrm>
            <a:off x="6725093" y="3896349"/>
            <a:ext cx="700834" cy="521612"/>
            <a:chOff x="6441433" y="2863788"/>
            <a:chExt cx="700834" cy="521612"/>
          </a:xfrm>
        </p:grpSpPr>
        <p:sp>
          <p:nvSpPr>
            <p:cNvPr id="26" name="AutoShape 40">
              <a:extLst>
                <a:ext uri="{FF2B5EF4-FFF2-40B4-BE49-F238E27FC236}">
                  <a16:creationId xmlns:a16="http://schemas.microsoft.com/office/drawing/2014/main" id="{0483DAF5-78AD-4213-A1CF-7376B2AC861A}"/>
                </a:ext>
              </a:extLst>
            </p:cNvPr>
            <p:cNvSpPr>
              <a:spLocks noChangeArrowheads="1"/>
            </p:cNvSpPr>
            <p:nvPr/>
          </p:nvSpPr>
          <p:spPr bwMode="auto">
            <a:xfrm flipV="1">
              <a:off x="6487050" y="2863788"/>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Java</a:t>
              </a:r>
            </a:p>
          </p:txBody>
        </p:sp>
        <p:sp>
          <p:nvSpPr>
            <p:cNvPr id="27" name="Rechteck 26">
              <a:extLst>
                <a:ext uri="{FF2B5EF4-FFF2-40B4-BE49-F238E27FC236}">
                  <a16:creationId xmlns:a16="http://schemas.microsoft.com/office/drawing/2014/main" id="{5AED5599-5E3B-4121-86D8-552734B0FE44}"/>
                </a:ext>
              </a:extLst>
            </p:cNvPr>
            <p:cNvSpPr/>
            <p:nvPr/>
          </p:nvSpPr>
          <p:spPr>
            <a:xfrm>
              <a:off x="6441433" y="3077623"/>
              <a:ext cx="700834" cy="307777"/>
            </a:xfrm>
            <a:prstGeom prst="rect">
              <a:avLst/>
            </a:prstGeom>
          </p:spPr>
          <p:txBody>
            <a:bodyPr wrap="none">
              <a:spAutoFit/>
            </a:bodyPr>
            <a:lstStyle/>
            <a:p>
              <a:pPr lvl="0" algn="ctr"/>
              <a:r>
                <a:rPr lang="de-DE" altLang="de-DE" sz="1400" b="1" noProof="1">
                  <a:solidFill>
                    <a:srgbClr val="000000"/>
                  </a:solidFill>
                </a:rPr>
                <a:t>«gen»</a:t>
              </a:r>
            </a:p>
          </p:txBody>
        </p:sp>
      </p:grpSp>
    </p:spTree>
    <p:extLst>
      <p:ext uri="{BB962C8B-B14F-4D97-AF65-F5344CB8AC3E}">
        <p14:creationId xmlns:p14="http://schemas.microsoft.com/office/powerpoint/2010/main" val="1988075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2F8711E-107E-408E-87BF-A79CCB8D4239}"/>
              </a:ext>
            </a:extLst>
          </p:cNvPr>
          <p:cNvSpPr>
            <a:spLocks noGrp="1"/>
          </p:cNvSpPr>
          <p:nvPr>
            <p:ph sz="quarter" idx="15"/>
          </p:nvPr>
        </p:nvSpPr>
        <p:spPr/>
        <p:txBody>
          <a:bodyPr/>
          <a:lstStyle/>
          <a:p>
            <a:r>
              <a:rPr lang="de-DE" dirty="0"/>
              <a:t>Selten verwendet, aber mögliche</a:t>
            </a:r>
          </a:p>
          <a:p>
            <a:r>
              <a:rPr lang="de-DE" dirty="0"/>
              <a:t>Grundsätzlich gelten dieselben Regeln wie bei der Standardfolie </a:t>
            </a:r>
            <a:endParaRPr lang="de-DE" sz="1600" dirty="0"/>
          </a:p>
          <a:p>
            <a:pPr lvl="1"/>
            <a:r>
              <a:rPr lang="de-DE" dirty="0"/>
              <a:t>Inklusive Einrückung</a:t>
            </a:r>
          </a:p>
          <a:p>
            <a:r>
              <a:rPr lang="de-DE" dirty="0"/>
              <a:t>Knacksatz auch hier verwendbar</a:t>
            </a:r>
          </a:p>
        </p:txBody>
      </p:sp>
      <p:sp>
        <p:nvSpPr>
          <p:cNvPr id="3" name="Titel 2">
            <a:extLst>
              <a:ext uri="{FF2B5EF4-FFF2-40B4-BE49-F238E27FC236}">
                <a16:creationId xmlns:a16="http://schemas.microsoft.com/office/drawing/2014/main" id="{E370381E-77E9-4A02-A9EE-CBA65620B181}"/>
              </a:ext>
            </a:extLst>
          </p:cNvPr>
          <p:cNvSpPr>
            <a:spLocks noGrp="1"/>
          </p:cNvSpPr>
          <p:nvPr>
            <p:ph type="title"/>
          </p:nvPr>
        </p:nvSpPr>
        <p:spPr/>
        <p:txBody>
          <a:bodyPr/>
          <a:lstStyle/>
          <a:p>
            <a:r>
              <a:rPr lang="de-DE" dirty="0"/>
              <a:t>Folie mit Text links und rechts</a:t>
            </a:r>
          </a:p>
        </p:txBody>
      </p:sp>
      <p:sp>
        <p:nvSpPr>
          <p:cNvPr id="4" name="Inhaltsplatzhalter 3">
            <a:extLst>
              <a:ext uri="{FF2B5EF4-FFF2-40B4-BE49-F238E27FC236}">
                <a16:creationId xmlns:a16="http://schemas.microsoft.com/office/drawing/2014/main" id="{82FF4CCA-0FE2-450D-8DFD-03FEF759BF0F}"/>
              </a:ext>
            </a:extLst>
          </p:cNvPr>
          <p:cNvSpPr>
            <a:spLocks noGrp="1"/>
          </p:cNvSpPr>
          <p:nvPr>
            <p:ph sz="quarter" idx="14"/>
          </p:nvPr>
        </p:nvSpPr>
        <p:spPr/>
        <p:txBody>
          <a:bodyPr/>
          <a:lstStyle/>
          <a:p>
            <a:r>
              <a:rPr lang="de-DE" dirty="0"/>
              <a:t>1</a:t>
            </a:r>
          </a:p>
          <a:p>
            <a:pPr lvl="1"/>
            <a:r>
              <a:rPr lang="de-DE" dirty="0"/>
              <a:t>2</a:t>
            </a:r>
          </a:p>
          <a:p>
            <a:pPr lvl="2"/>
            <a:r>
              <a:rPr lang="de-DE" dirty="0"/>
              <a:t>3</a:t>
            </a:r>
          </a:p>
          <a:p>
            <a:pPr lvl="3"/>
            <a:r>
              <a:rPr lang="de-DE" dirty="0"/>
              <a:t>4</a:t>
            </a:r>
          </a:p>
          <a:p>
            <a:r>
              <a:rPr lang="de-DE" dirty="0"/>
              <a:t>5</a:t>
            </a:r>
          </a:p>
          <a:p>
            <a:r>
              <a:rPr lang="de-DE" dirty="0"/>
              <a:t>6</a:t>
            </a:r>
          </a:p>
          <a:p>
            <a:r>
              <a:rPr lang="de-DE" dirty="0"/>
              <a:t>7</a:t>
            </a:r>
          </a:p>
          <a:p>
            <a:r>
              <a:rPr lang="de-DE" dirty="0"/>
              <a:t>8</a:t>
            </a:r>
          </a:p>
          <a:p>
            <a:r>
              <a:rPr lang="de-DE" dirty="0"/>
              <a:t>9</a:t>
            </a:r>
          </a:p>
          <a:p>
            <a:r>
              <a:rPr lang="de-DE" dirty="0"/>
              <a:t>10</a:t>
            </a:r>
          </a:p>
          <a:p>
            <a:r>
              <a:rPr lang="de-DE" dirty="0"/>
              <a:t>11</a:t>
            </a:r>
          </a:p>
          <a:p>
            <a:r>
              <a:rPr lang="de-DE" dirty="0"/>
              <a:t>12</a:t>
            </a:r>
          </a:p>
          <a:p>
            <a:r>
              <a:rPr lang="de-DE" dirty="0"/>
              <a:t>13</a:t>
            </a:r>
          </a:p>
          <a:p>
            <a:r>
              <a:rPr lang="de-DE" dirty="0"/>
              <a:t>14</a:t>
            </a:r>
          </a:p>
          <a:p>
            <a:r>
              <a:rPr lang="de-DE" dirty="0"/>
              <a:t>15</a:t>
            </a:r>
          </a:p>
          <a:p>
            <a:r>
              <a:rPr lang="de-DE" dirty="0"/>
              <a:t>16</a:t>
            </a:r>
          </a:p>
        </p:txBody>
      </p:sp>
    </p:spTree>
    <p:extLst>
      <p:ext uri="{BB962C8B-B14F-4D97-AF65-F5344CB8AC3E}">
        <p14:creationId xmlns:p14="http://schemas.microsoft.com/office/powerpoint/2010/main" val="3784641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590CC6-9FA8-4D12-B9E0-7475467C3E76}"/>
              </a:ext>
            </a:extLst>
          </p:cNvPr>
          <p:cNvSpPr>
            <a:spLocks noGrp="1"/>
          </p:cNvSpPr>
          <p:nvPr>
            <p:ph sz="quarter" idx="15"/>
          </p:nvPr>
        </p:nvSpPr>
        <p:spPr/>
        <p:txBody>
          <a:bodyPr/>
          <a:lstStyle/>
          <a:p>
            <a:r>
              <a:rPr lang="de-DE" dirty="0"/>
              <a:t>Selten verwendet, aber mögliche</a:t>
            </a:r>
          </a:p>
          <a:p>
            <a:r>
              <a:rPr lang="de-DE" dirty="0"/>
              <a:t>Diagramm rechts kann durch Zeichnung oder Standard-Diagramm hinzugefügt werden</a:t>
            </a:r>
          </a:p>
          <a:p>
            <a:r>
              <a:rPr lang="de-DE" dirty="0"/>
              <a:t>Grundsätzlich gelten dieselben Regeln wie bei der Folie mit Text links und rechts</a:t>
            </a:r>
          </a:p>
          <a:p>
            <a:endParaRPr lang="de-DE" dirty="0"/>
          </a:p>
          <a:p>
            <a:r>
              <a:rPr lang="de-DE" dirty="0"/>
              <a:t>Diagramm rechts kann durch Zeichnung oder Standarddiagramm hinzugefügt werden</a:t>
            </a:r>
          </a:p>
          <a:p>
            <a:endParaRPr lang="de-DE" dirty="0"/>
          </a:p>
        </p:txBody>
      </p:sp>
      <p:sp>
        <p:nvSpPr>
          <p:cNvPr id="3" name="Titel 2">
            <a:extLst>
              <a:ext uri="{FF2B5EF4-FFF2-40B4-BE49-F238E27FC236}">
                <a16:creationId xmlns:a16="http://schemas.microsoft.com/office/drawing/2014/main" id="{9FA4D492-B963-42DB-B6AC-553A1264740D}"/>
              </a:ext>
            </a:extLst>
          </p:cNvPr>
          <p:cNvSpPr>
            <a:spLocks noGrp="1"/>
          </p:cNvSpPr>
          <p:nvPr>
            <p:ph type="title"/>
          </p:nvPr>
        </p:nvSpPr>
        <p:spPr/>
        <p:txBody>
          <a:bodyPr/>
          <a:lstStyle/>
          <a:p>
            <a:r>
              <a:rPr lang="de-DE" dirty="0"/>
              <a:t>Folie mit Text links und Diagramm rechts</a:t>
            </a:r>
          </a:p>
        </p:txBody>
      </p:sp>
      <p:graphicFrame>
        <p:nvGraphicFramePr>
          <p:cNvPr id="7" name="Inhaltsplatzhalter 6">
            <a:extLst>
              <a:ext uri="{FF2B5EF4-FFF2-40B4-BE49-F238E27FC236}">
                <a16:creationId xmlns:a16="http://schemas.microsoft.com/office/drawing/2014/main" id="{39ACD62B-95F3-4D71-9E5F-92942ACD3B15}"/>
              </a:ext>
            </a:extLst>
          </p:cNvPr>
          <p:cNvGraphicFramePr>
            <a:graphicFrameLocks noGrp="1"/>
          </p:cNvGraphicFramePr>
          <p:nvPr>
            <p:ph sz="quarter" idx="14"/>
            <p:extLst>
              <p:ext uri="{D42A27DB-BD31-4B8C-83A1-F6EECF244321}">
                <p14:modId xmlns:p14="http://schemas.microsoft.com/office/powerpoint/2010/main" val="2401644913"/>
              </p:ext>
            </p:extLst>
          </p:nvPr>
        </p:nvGraphicFramePr>
        <p:xfrm>
          <a:off x="6216650" y="1236663"/>
          <a:ext cx="5651500" cy="4384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16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788A3E4-EDEF-4100-9252-A88EA1F9AA48}"/>
              </a:ext>
            </a:extLst>
          </p:cNvPr>
          <p:cNvSpPr>
            <a:spLocks noGrp="1"/>
          </p:cNvSpPr>
          <p:nvPr>
            <p:ph sz="quarter" idx="14"/>
          </p:nvPr>
        </p:nvSpPr>
        <p:spPr/>
        <p:txBody>
          <a:bodyPr/>
          <a:lstStyle/>
          <a:p>
            <a:r>
              <a:rPr lang="de-DE" dirty="0"/>
              <a:t>Empfehlenswerter:</a:t>
            </a:r>
          </a:p>
          <a:p>
            <a:pPr lvl="1"/>
            <a:r>
              <a:rPr lang="de-DE" dirty="0"/>
              <a:t>knappe textuelle Erläuterung, dann das Diagramm</a:t>
            </a:r>
          </a:p>
          <a:p>
            <a:r>
              <a:rPr lang="de-DE" dirty="0"/>
              <a:t>Beispiel:</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Text kann das Diagramm auch umfassen.</a:t>
            </a:r>
          </a:p>
          <a:p>
            <a:r>
              <a:rPr lang="de-DE" dirty="0"/>
              <a:t>Diagramme fast grundsätzlich mit Englischem Text!</a:t>
            </a:r>
          </a:p>
          <a:p>
            <a:endParaRPr lang="de-DE" dirty="0"/>
          </a:p>
        </p:txBody>
      </p:sp>
      <p:sp>
        <p:nvSpPr>
          <p:cNvPr id="3" name="Titel 2">
            <a:extLst>
              <a:ext uri="{FF2B5EF4-FFF2-40B4-BE49-F238E27FC236}">
                <a16:creationId xmlns:a16="http://schemas.microsoft.com/office/drawing/2014/main" id="{56B6DD56-902C-459C-B18A-65D34CA3F4C7}"/>
              </a:ext>
            </a:extLst>
          </p:cNvPr>
          <p:cNvSpPr>
            <a:spLocks noGrp="1"/>
          </p:cNvSpPr>
          <p:nvPr>
            <p:ph type="title"/>
          </p:nvPr>
        </p:nvSpPr>
        <p:spPr/>
        <p:txBody>
          <a:bodyPr/>
          <a:lstStyle/>
          <a:p>
            <a:r>
              <a:rPr lang="de-DE" dirty="0"/>
              <a:t>Text oben und dann Diagramm</a:t>
            </a:r>
          </a:p>
        </p:txBody>
      </p:sp>
      <p:sp>
        <p:nvSpPr>
          <p:cNvPr id="4" name="AutoShape 4">
            <a:extLst>
              <a:ext uri="{FF2B5EF4-FFF2-40B4-BE49-F238E27FC236}">
                <a16:creationId xmlns:a16="http://schemas.microsoft.com/office/drawing/2014/main" id="{2622DA3F-61EE-4BE9-8110-1314CD7986DF}"/>
              </a:ext>
            </a:extLst>
          </p:cNvPr>
          <p:cNvSpPr>
            <a:spLocks noChangeArrowheads="1"/>
          </p:cNvSpPr>
          <p:nvPr/>
        </p:nvSpPr>
        <p:spPr bwMode="auto">
          <a:xfrm>
            <a:off x="2438400" y="2433320"/>
            <a:ext cx="3159125" cy="1712913"/>
          </a:xfrm>
          <a:prstGeom prst="cube">
            <a:avLst>
              <a:gd name="adj" fmla="val 25000"/>
            </a:avLst>
          </a:prstGeom>
          <a:solidFill>
            <a:schemeClr val="bg1">
              <a:lumMod val="85000"/>
            </a:schemeClr>
          </a:solidFill>
          <a:ln w="9525">
            <a:solidFill>
              <a:schemeClr val="tx1"/>
            </a:solidFill>
            <a:miter lim="800000"/>
            <a:headEnd/>
            <a:tailEnd/>
          </a:ln>
        </p:spPr>
        <p:txBody>
          <a:bodyPr wrap="none" anchor="ctr"/>
          <a:lstStyle/>
          <a:p>
            <a:pPr algn="ctr" eaLnBrk="0" hangingPunct="0"/>
            <a:endParaRPr lang="en-US" sz="2000"/>
          </a:p>
        </p:txBody>
      </p:sp>
      <p:sp>
        <p:nvSpPr>
          <p:cNvPr id="5" name="AutoShape 5">
            <a:extLst>
              <a:ext uri="{FF2B5EF4-FFF2-40B4-BE49-F238E27FC236}">
                <a16:creationId xmlns:a16="http://schemas.microsoft.com/office/drawing/2014/main" id="{1B8EC138-4C96-4932-81AE-CE218663CDEA}"/>
              </a:ext>
            </a:extLst>
          </p:cNvPr>
          <p:cNvSpPr>
            <a:spLocks noChangeArrowheads="1"/>
          </p:cNvSpPr>
          <p:nvPr/>
        </p:nvSpPr>
        <p:spPr bwMode="auto">
          <a:xfrm>
            <a:off x="5441031" y="2998470"/>
            <a:ext cx="949325" cy="336550"/>
          </a:xfrm>
          <a:prstGeom prst="rightArrow">
            <a:avLst>
              <a:gd name="adj1" fmla="val 54713"/>
              <a:gd name="adj2" fmla="val 70336"/>
            </a:avLst>
          </a:prstGeom>
          <a:gradFill rotWithShape="0">
            <a:gsLst>
              <a:gs pos="0">
                <a:schemeClr val="tx2"/>
              </a:gs>
              <a:gs pos="50000">
                <a:schemeClr val="tx2">
                  <a:lumMod val="50000"/>
                </a:schemeClr>
              </a:gs>
              <a:gs pos="100000">
                <a:schemeClr val="tx2"/>
              </a:gs>
            </a:gsLst>
            <a:lin ang="5400000" scaled="1"/>
          </a:gradFill>
          <a:ln w="9525">
            <a:solidFill>
              <a:schemeClr val="tx1"/>
            </a:solidFill>
            <a:miter lim="800000"/>
            <a:headEnd/>
            <a:tailEnd/>
          </a:ln>
        </p:spPr>
        <p:txBody>
          <a:bodyPr wrap="none" anchor="ctr"/>
          <a:lstStyle/>
          <a:p>
            <a:endParaRPr lang="en-US">
              <a:solidFill>
                <a:schemeClr val="tx2"/>
              </a:solidFill>
            </a:endParaRPr>
          </a:p>
        </p:txBody>
      </p:sp>
      <p:sp>
        <p:nvSpPr>
          <p:cNvPr id="6" name="AutoShape 6">
            <a:extLst>
              <a:ext uri="{FF2B5EF4-FFF2-40B4-BE49-F238E27FC236}">
                <a16:creationId xmlns:a16="http://schemas.microsoft.com/office/drawing/2014/main" id="{FE04F27A-AB26-4DAD-A435-4040ACB4AC16}"/>
              </a:ext>
            </a:extLst>
          </p:cNvPr>
          <p:cNvSpPr>
            <a:spLocks noChangeArrowheads="1"/>
          </p:cNvSpPr>
          <p:nvPr/>
        </p:nvSpPr>
        <p:spPr bwMode="auto">
          <a:xfrm>
            <a:off x="5441031" y="3420745"/>
            <a:ext cx="949325" cy="336550"/>
          </a:xfrm>
          <a:prstGeom prst="rightArrow">
            <a:avLst>
              <a:gd name="adj1" fmla="val 54713"/>
              <a:gd name="adj2" fmla="val 70336"/>
            </a:avLst>
          </a:prstGeom>
          <a:gradFill rotWithShape="0">
            <a:gsLst>
              <a:gs pos="0">
                <a:schemeClr val="tx2"/>
              </a:gs>
              <a:gs pos="50000">
                <a:schemeClr val="tx2">
                  <a:lumMod val="50000"/>
                </a:schemeClr>
              </a:gs>
              <a:gs pos="100000">
                <a:schemeClr val="tx2"/>
              </a:gs>
            </a:gsLst>
            <a:lin ang="5400000" scaled="1"/>
          </a:gradFill>
          <a:ln w="9525">
            <a:solidFill>
              <a:schemeClr val="tx1"/>
            </a:solidFill>
            <a:miter lim="800000"/>
            <a:headEnd/>
            <a:tailEnd/>
          </a:ln>
        </p:spPr>
        <p:txBody>
          <a:bodyPr wrap="none" anchor="ctr"/>
          <a:lstStyle/>
          <a:p>
            <a:endParaRPr lang="en-US">
              <a:solidFill>
                <a:schemeClr val="tx2"/>
              </a:solidFill>
            </a:endParaRPr>
          </a:p>
        </p:txBody>
      </p:sp>
      <p:sp>
        <p:nvSpPr>
          <p:cNvPr id="13" name="AutoShape 9">
            <a:extLst>
              <a:ext uri="{FF2B5EF4-FFF2-40B4-BE49-F238E27FC236}">
                <a16:creationId xmlns:a16="http://schemas.microsoft.com/office/drawing/2014/main" id="{733DA1DC-598C-4534-9A26-39C2E67A6D06}"/>
              </a:ext>
            </a:extLst>
          </p:cNvPr>
          <p:cNvSpPr>
            <a:spLocks noChangeArrowheads="1"/>
          </p:cNvSpPr>
          <p:nvPr/>
        </p:nvSpPr>
        <p:spPr bwMode="auto">
          <a:xfrm>
            <a:off x="6505575" y="2807970"/>
            <a:ext cx="2373313" cy="427038"/>
          </a:xfrm>
          <a:prstGeom prst="cube">
            <a:avLst>
              <a:gd name="adj" fmla="val 25000"/>
            </a:avLst>
          </a:prstGeom>
          <a:solidFill>
            <a:schemeClr val="bg2">
              <a:lumMod val="40000"/>
              <a:lumOff val="60000"/>
            </a:schemeClr>
          </a:solidFill>
          <a:ln w="9525">
            <a:solidFill>
              <a:schemeClr val="tx1"/>
            </a:solidFill>
            <a:miter lim="800000"/>
            <a:headEnd/>
            <a:tailEnd/>
          </a:ln>
        </p:spPr>
        <p:txBody>
          <a:bodyPr wrap="none" anchor="ctr"/>
          <a:lstStyle/>
          <a:p>
            <a:endParaRPr lang="en-US"/>
          </a:p>
        </p:txBody>
      </p:sp>
      <p:sp>
        <p:nvSpPr>
          <p:cNvPr id="14" name="AutoShape 10">
            <a:extLst>
              <a:ext uri="{FF2B5EF4-FFF2-40B4-BE49-F238E27FC236}">
                <a16:creationId xmlns:a16="http://schemas.microsoft.com/office/drawing/2014/main" id="{20E9421F-4DCB-4CCB-9689-36F50424F2E3}"/>
              </a:ext>
            </a:extLst>
          </p:cNvPr>
          <p:cNvSpPr>
            <a:spLocks noChangeArrowheads="1"/>
          </p:cNvSpPr>
          <p:nvPr/>
        </p:nvSpPr>
        <p:spPr bwMode="auto">
          <a:xfrm>
            <a:off x="6505575" y="3304858"/>
            <a:ext cx="2373313" cy="427038"/>
          </a:xfrm>
          <a:prstGeom prst="cube">
            <a:avLst>
              <a:gd name="adj" fmla="val 25000"/>
            </a:avLst>
          </a:prstGeom>
          <a:solidFill>
            <a:schemeClr val="bg2">
              <a:lumMod val="40000"/>
              <a:lumOff val="60000"/>
            </a:schemeClr>
          </a:solidFill>
          <a:ln w="9525">
            <a:solidFill>
              <a:schemeClr val="tx1"/>
            </a:solidFill>
            <a:miter lim="800000"/>
            <a:headEnd/>
            <a:tailEnd/>
          </a:ln>
        </p:spPr>
        <p:txBody>
          <a:bodyPr wrap="none" anchor="ctr"/>
          <a:lstStyle/>
          <a:p>
            <a:endParaRPr lang="en-US"/>
          </a:p>
        </p:txBody>
      </p:sp>
      <p:sp>
        <p:nvSpPr>
          <p:cNvPr id="15" name="AutoShape 11">
            <a:extLst>
              <a:ext uri="{FF2B5EF4-FFF2-40B4-BE49-F238E27FC236}">
                <a16:creationId xmlns:a16="http://schemas.microsoft.com/office/drawing/2014/main" id="{A46F96A1-5FA3-4939-84DC-30EB4140B2BB}"/>
              </a:ext>
            </a:extLst>
          </p:cNvPr>
          <p:cNvSpPr>
            <a:spLocks noChangeArrowheads="1"/>
          </p:cNvSpPr>
          <p:nvPr/>
        </p:nvSpPr>
        <p:spPr bwMode="auto">
          <a:xfrm>
            <a:off x="6505575" y="3801745"/>
            <a:ext cx="2373313" cy="427038"/>
          </a:xfrm>
          <a:prstGeom prst="cube">
            <a:avLst>
              <a:gd name="adj" fmla="val 25000"/>
            </a:avLst>
          </a:prstGeom>
          <a:solidFill>
            <a:schemeClr val="bg2">
              <a:lumMod val="40000"/>
              <a:lumOff val="60000"/>
            </a:schemeClr>
          </a:solidFill>
          <a:ln w="9525">
            <a:solidFill>
              <a:schemeClr val="tx1"/>
            </a:solidFill>
            <a:miter lim="800000"/>
            <a:headEnd/>
            <a:tailEnd/>
          </a:ln>
        </p:spPr>
        <p:txBody>
          <a:bodyPr wrap="none" anchor="ctr"/>
          <a:lstStyle/>
          <a:p>
            <a:endParaRPr lang="en-US"/>
          </a:p>
        </p:txBody>
      </p:sp>
      <p:sp>
        <p:nvSpPr>
          <p:cNvPr id="16" name="AutoShape 12">
            <a:extLst>
              <a:ext uri="{FF2B5EF4-FFF2-40B4-BE49-F238E27FC236}">
                <a16:creationId xmlns:a16="http://schemas.microsoft.com/office/drawing/2014/main" id="{19ACCA02-B2F3-4C56-A1C1-1B26E4350C29}"/>
              </a:ext>
            </a:extLst>
          </p:cNvPr>
          <p:cNvSpPr>
            <a:spLocks noChangeArrowheads="1"/>
          </p:cNvSpPr>
          <p:nvPr/>
        </p:nvSpPr>
        <p:spPr bwMode="auto">
          <a:xfrm>
            <a:off x="6505575" y="2312670"/>
            <a:ext cx="2373313" cy="427038"/>
          </a:xfrm>
          <a:prstGeom prst="cube">
            <a:avLst>
              <a:gd name="adj" fmla="val 25000"/>
            </a:avLst>
          </a:prstGeom>
          <a:solidFill>
            <a:schemeClr val="bg2">
              <a:lumMod val="40000"/>
              <a:lumOff val="60000"/>
            </a:schemeClr>
          </a:solidFill>
          <a:ln w="9525">
            <a:solidFill>
              <a:schemeClr val="tx1"/>
            </a:solidFill>
            <a:miter lim="800000"/>
            <a:headEnd/>
            <a:tailEnd/>
          </a:ln>
        </p:spPr>
        <p:txBody>
          <a:bodyPr wrap="none" anchor="ctr"/>
          <a:lstStyle/>
          <a:p>
            <a:endParaRPr lang="en-US"/>
          </a:p>
        </p:txBody>
      </p:sp>
      <p:sp>
        <p:nvSpPr>
          <p:cNvPr id="9" name="Rectangle 13">
            <a:extLst>
              <a:ext uri="{FF2B5EF4-FFF2-40B4-BE49-F238E27FC236}">
                <a16:creationId xmlns:a16="http://schemas.microsoft.com/office/drawing/2014/main" id="{F5CBD1DC-995B-446C-A1C3-ACA0B6895022}"/>
              </a:ext>
            </a:extLst>
          </p:cNvPr>
          <p:cNvSpPr>
            <a:spLocks noChangeArrowheads="1"/>
          </p:cNvSpPr>
          <p:nvPr/>
        </p:nvSpPr>
        <p:spPr bwMode="auto">
          <a:xfrm>
            <a:off x="6507269" y="2912745"/>
            <a:ext cx="1275592" cy="366713"/>
          </a:xfrm>
          <a:prstGeom prst="rect">
            <a:avLst/>
          </a:prstGeom>
          <a:noFill/>
          <a:ln w="9525">
            <a:noFill/>
            <a:miter lim="800000"/>
            <a:headEnd/>
            <a:tailEnd/>
          </a:ln>
        </p:spPr>
        <p:txBody>
          <a:bodyPr wrap="none">
            <a:spAutoFit/>
          </a:bodyPr>
          <a:lstStyle/>
          <a:p>
            <a:pPr eaLnBrk="0" hangingPunct="0"/>
            <a:r>
              <a:rPr lang="en-US" sz="1800"/>
              <a:t>Databases</a:t>
            </a:r>
          </a:p>
        </p:txBody>
      </p:sp>
      <p:sp>
        <p:nvSpPr>
          <p:cNvPr id="10" name="Rectangle 14">
            <a:extLst>
              <a:ext uri="{FF2B5EF4-FFF2-40B4-BE49-F238E27FC236}">
                <a16:creationId xmlns:a16="http://schemas.microsoft.com/office/drawing/2014/main" id="{F3DF0284-6487-49AA-B580-439D43D2B9B9}"/>
              </a:ext>
            </a:extLst>
          </p:cNvPr>
          <p:cNvSpPr>
            <a:spLocks noChangeArrowheads="1"/>
          </p:cNvSpPr>
          <p:nvPr/>
        </p:nvSpPr>
        <p:spPr bwMode="auto">
          <a:xfrm>
            <a:off x="6507269" y="3401695"/>
            <a:ext cx="2012488" cy="366713"/>
          </a:xfrm>
          <a:prstGeom prst="rect">
            <a:avLst/>
          </a:prstGeom>
          <a:noFill/>
          <a:ln w="9525">
            <a:noFill/>
            <a:miter lim="800000"/>
            <a:headEnd/>
            <a:tailEnd/>
          </a:ln>
        </p:spPr>
        <p:txBody>
          <a:bodyPr wrap="none">
            <a:spAutoFit/>
          </a:bodyPr>
          <a:lstStyle/>
          <a:p>
            <a:pPr eaLnBrk="0" hangingPunct="0"/>
            <a:r>
              <a:rPr lang="en-US" sz="1800"/>
              <a:t>Neighbor systems</a:t>
            </a:r>
          </a:p>
        </p:txBody>
      </p:sp>
      <p:sp>
        <p:nvSpPr>
          <p:cNvPr id="11" name="Rectangle 15">
            <a:extLst>
              <a:ext uri="{FF2B5EF4-FFF2-40B4-BE49-F238E27FC236}">
                <a16:creationId xmlns:a16="http://schemas.microsoft.com/office/drawing/2014/main" id="{62DE185F-7596-4578-B71C-128D86BC0658}"/>
              </a:ext>
            </a:extLst>
          </p:cNvPr>
          <p:cNvSpPr>
            <a:spLocks noChangeArrowheads="1"/>
          </p:cNvSpPr>
          <p:nvPr/>
        </p:nvSpPr>
        <p:spPr bwMode="auto">
          <a:xfrm>
            <a:off x="6507269" y="3890645"/>
            <a:ext cx="2254732" cy="366713"/>
          </a:xfrm>
          <a:prstGeom prst="rect">
            <a:avLst/>
          </a:prstGeom>
          <a:noFill/>
          <a:ln w="9525">
            <a:noFill/>
            <a:miter lim="800000"/>
            <a:headEnd/>
            <a:tailEnd/>
          </a:ln>
        </p:spPr>
        <p:txBody>
          <a:bodyPr wrap="none">
            <a:spAutoFit/>
          </a:bodyPr>
          <a:lstStyle/>
          <a:p>
            <a:pPr eaLnBrk="0" hangingPunct="0"/>
            <a:r>
              <a:rPr lang="en-US" sz="1800"/>
              <a:t>Telematics / Internet</a:t>
            </a:r>
          </a:p>
        </p:txBody>
      </p:sp>
      <p:sp>
        <p:nvSpPr>
          <p:cNvPr id="12" name="Rectangle 16">
            <a:extLst>
              <a:ext uri="{FF2B5EF4-FFF2-40B4-BE49-F238E27FC236}">
                <a16:creationId xmlns:a16="http://schemas.microsoft.com/office/drawing/2014/main" id="{00EE5605-777B-44E5-8FFE-33C24320966B}"/>
              </a:ext>
            </a:extLst>
          </p:cNvPr>
          <p:cNvSpPr>
            <a:spLocks noChangeArrowheads="1"/>
          </p:cNvSpPr>
          <p:nvPr/>
        </p:nvSpPr>
        <p:spPr bwMode="auto">
          <a:xfrm>
            <a:off x="6507269" y="2423795"/>
            <a:ext cx="1226466" cy="366713"/>
          </a:xfrm>
          <a:prstGeom prst="rect">
            <a:avLst/>
          </a:prstGeom>
          <a:noFill/>
          <a:ln w="9525">
            <a:noFill/>
            <a:miter lim="800000"/>
            <a:headEnd/>
            <a:tailEnd/>
          </a:ln>
        </p:spPr>
        <p:txBody>
          <a:bodyPr wrap="none">
            <a:spAutoFit/>
          </a:bodyPr>
          <a:lstStyle/>
          <a:p>
            <a:pPr eaLnBrk="0" hangingPunct="0"/>
            <a:r>
              <a:rPr lang="en-US" sz="1800"/>
              <a:t>MMI / GUI</a:t>
            </a:r>
          </a:p>
        </p:txBody>
      </p:sp>
      <p:grpSp>
        <p:nvGrpSpPr>
          <p:cNvPr id="17" name="Group 17">
            <a:extLst>
              <a:ext uri="{FF2B5EF4-FFF2-40B4-BE49-F238E27FC236}">
                <a16:creationId xmlns:a16="http://schemas.microsoft.com/office/drawing/2014/main" id="{A98C06C3-3D18-4E5A-8A1B-31BE20214CB7}"/>
              </a:ext>
            </a:extLst>
          </p:cNvPr>
          <p:cNvGrpSpPr>
            <a:grpSpLocks/>
          </p:cNvGrpSpPr>
          <p:nvPr/>
        </p:nvGrpSpPr>
        <p:grpSpPr bwMode="auto">
          <a:xfrm>
            <a:off x="2643188" y="2981008"/>
            <a:ext cx="2381250" cy="968375"/>
            <a:chOff x="1435" y="2641"/>
            <a:chExt cx="1500" cy="610"/>
          </a:xfrm>
        </p:grpSpPr>
        <p:sp>
          <p:nvSpPr>
            <p:cNvPr id="18" name="Rectangle 18">
              <a:extLst>
                <a:ext uri="{FF2B5EF4-FFF2-40B4-BE49-F238E27FC236}">
                  <a16:creationId xmlns:a16="http://schemas.microsoft.com/office/drawing/2014/main" id="{A9D17E8E-C197-4364-9141-0D6E1523C84B}"/>
                </a:ext>
              </a:extLst>
            </p:cNvPr>
            <p:cNvSpPr>
              <a:spLocks noChangeArrowheads="1"/>
            </p:cNvSpPr>
            <p:nvPr/>
          </p:nvSpPr>
          <p:spPr bwMode="auto">
            <a:xfrm>
              <a:off x="1435" y="3076"/>
              <a:ext cx="311" cy="175"/>
            </a:xfrm>
            <a:prstGeom prst="rect">
              <a:avLst/>
            </a:prstGeom>
            <a:solidFill>
              <a:srgbClr val="FFCC00"/>
            </a:solidFill>
            <a:ln w="9525">
              <a:solidFill>
                <a:schemeClr val="tx1"/>
              </a:solidFill>
              <a:miter lim="800000"/>
              <a:headEnd/>
              <a:tailEnd/>
            </a:ln>
          </p:spPr>
          <p:txBody>
            <a:bodyPr wrap="none" anchor="ctr"/>
            <a:lstStyle/>
            <a:p>
              <a:pPr eaLnBrk="0" hangingPunct="0"/>
              <a:endParaRPr lang="en-US" altLang="de-DE" sz="400">
                <a:solidFill>
                  <a:schemeClr val="accent1"/>
                </a:solidFill>
              </a:endParaRPr>
            </a:p>
          </p:txBody>
        </p:sp>
        <p:sp>
          <p:nvSpPr>
            <p:cNvPr id="19" name="Line 19">
              <a:extLst>
                <a:ext uri="{FF2B5EF4-FFF2-40B4-BE49-F238E27FC236}">
                  <a16:creationId xmlns:a16="http://schemas.microsoft.com/office/drawing/2014/main" id="{3E30C2E3-2E06-4209-B4BB-F5999FAFBA0A}"/>
                </a:ext>
              </a:extLst>
            </p:cNvPr>
            <p:cNvSpPr>
              <a:spLocks noChangeShapeType="1"/>
            </p:cNvSpPr>
            <p:nvPr/>
          </p:nvSpPr>
          <p:spPr bwMode="auto">
            <a:xfrm>
              <a:off x="1435" y="3113"/>
              <a:ext cx="311" cy="0"/>
            </a:xfrm>
            <a:prstGeom prst="line">
              <a:avLst/>
            </a:prstGeom>
            <a:noFill/>
            <a:ln w="9525">
              <a:solidFill>
                <a:schemeClr val="tx1"/>
              </a:solidFill>
              <a:round/>
              <a:headEnd/>
              <a:tailEnd/>
            </a:ln>
          </p:spPr>
          <p:txBody>
            <a:bodyPr wrap="none" anchor="ctr"/>
            <a:lstStyle/>
            <a:p>
              <a:endParaRPr lang="de-DE"/>
            </a:p>
          </p:txBody>
        </p:sp>
        <p:sp>
          <p:nvSpPr>
            <p:cNvPr id="20" name="Rectangle 20">
              <a:extLst>
                <a:ext uri="{FF2B5EF4-FFF2-40B4-BE49-F238E27FC236}">
                  <a16:creationId xmlns:a16="http://schemas.microsoft.com/office/drawing/2014/main" id="{2CB0632C-4DA6-43A8-92D8-963F2671897C}"/>
                </a:ext>
              </a:extLst>
            </p:cNvPr>
            <p:cNvSpPr>
              <a:spLocks noChangeArrowheads="1"/>
            </p:cNvSpPr>
            <p:nvPr/>
          </p:nvSpPr>
          <p:spPr bwMode="auto">
            <a:xfrm>
              <a:off x="1814" y="3076"/>
              <a:ext cx="311" cy="129"/>
            </a:xfrm>
            <a:prstGeom prst="rect">
              <a:avLst/>
            </a:prstGeom>
            <a:solidFill>
              <a:srgbClr val="FFCC00"/>
            </a:solidFill>
            <a:ln w="9525">
              <a:solidFill>
                <a:schemeClr val="tx1"/>
              </a:solidFill>
              <a:miter lim="800000"/>
              <a:headEnd/>
              <a:tailEnd/>
            </a:ln>
          </p:spPr>
          <p:txBody>
            <a:bodyPr wrap="none" anchor="ctr"/>
            <a:lstStyle/>
            <a:p>
              <a:pPr eaLnBrk="0" hangingPunct="0"/>
              <a:endParaRPr lang="en-US" altLang="de-DE" sz="400">
                <a:solidFill>
                  <a:schemeClr val="accent1"/>
                </a:solidFill>
              </a:endParaRPr>
            </a:p>
          </p:txBody>
        </p:sp>
        <p:sp>
          <p:nvSpPr>
            <p:cNvPr id="21" name="Line 21">
              <a:extLst>
                <a:ext uri="{FF2B5EF4-FFF2-40B4-BE49-F238E27FC236}">
                  <a16:creationId xmlns:a16="http://schemas.microsoft.com/office/drawing/2014/main" id="{2038495A-C40F-4DC6-9B45-3E57093BA8E4}"/>
                </a:ext>
              </a:extLst>
            </p:cNvPr>
            <p:cNvSpPr>
              <a:spLocks noChangeShapeType="1"/>
            </p:cNvSpPr>
            <p:nvPr/>
          </p:nvSpPr>
          <p:spPr bwMode="auto">
            <a:xfrm>
              <a:off x="1814" y="3113"/>
              <a:ext cx="311" cy="0"/>
            </a:xfrm>
            <a:prstGeom prst="line">
              <a:avLst/>
            </a:prstGeom>
            <a:noFill/>
            <a:ln w="9525">
              <a:solidFill>
                <a:schemeClr val="tx1"/>
              </a:solidFill>
              <a:round/>
              <a:headEnd/>
              <a:tailEnd/>
            </a:ln>
          </p:spPr>
          <p:txBody>
            <a:bodyPr wrap="none" anchor="ctr"/>
            <a:lstStyle/>
            <a:p>
              <a:endParaRPr lang="de-DE"/>
            </a:p>
          </p:txBody>
        </p:sp>
        <p:sp>
          <p:nvSpPr>
            <p:cNvPr id="22" name="Rectangle 22">
              <a:extLst>
                <a:ext uri="{FF2B5EF4-FFF2-40B4-BE49-F238E27FC236}">
                  <a16:creationId xmlns:a16="http://schemas.microsoft.com/office/drawing/2014/main" id="{9BA4254E-A0F3-4AC0-AF8E-65E84A669EBE}"/>
                </a:ext>
              </a:extLst>
            </p:cNvPr>
            <p:cNvSpPr>
              <a:spLocks noChangeArrowheads="1"/>
            </p:cNvSpPr>
            <p:nvPr/>
          </p:nvSpPr>
          <p:spPr bwMode="auto">
            <a:xfrm>
              <a:off x="2193" y="3076"/>
              <a:ext cx="311" cy="102"/>
            </a:xfrm>
            <a:prstGeom prst="rect">
              <a:avLst/>
            </a:prstGeom>
            <a:solidFill>
              <a:srgbClr val="FFCC00"/>
            </a:solidFill>
            <a:ln w="9525">
              <a:solidFill>
                <a:schemeClr val="tx1"/>
              </a:solidFill>
              <a:miter lim="800000"/>
              <a:headEnd/>
              <a:tailEnd/>
            </a:ln>
          </p:spPr>
          <p:txBody>
            <a:bodyPr wrap="none" anchor="ctr"/>
            <a:lstStyle/>
            <a:p>
              <a:pPr eaLnBrk="0" hangingPunct="0"/>
              <a:endParaRPr lang="en-US" altLang="de-DE" sz="400">
                <a:solidFill>
                  <a:schemeClr val="accent1"/>
                </a:solidFill>
              </a:endParaRPr>
            </a:p>
          </p:txBody>
        </p:sp>
        <p:sp>
          <p:nvSpPr>
            <p:cNvPr id="23" name="Line 23">
              <a:extLst>
                <a:ext uri="{FF2B5EF4-FFF2-40B4-BE49-F238E27FC236}">
                  <a16:creationId xmlns:a16="http://schemas.microsoft.com/office/drawing/2014/main" id="{4522FCCF-D960-4BAD-883C-07B13CC0F0AE}"/>
                </a:ext>
              </a:extLst>
            </p:cNvPr>
            <p:cNvSpPr>
              <a:spLocks noChangeShapeType="1"/>
            </p:cNvSpPr>
            <p:nvPr/>
          </p:nvSpPr>
          <p:spPr bwMode="auto">
            <a:xfrm>
              <a:off x="2193" y="3113"/>
              <a:ext cx="311" cy="0"/>
            </a:xfrm>
            <a:prstGeom prst="line">
              <a:avLst/>
            </a:prstGeom>
            <a:noFill/>
            <a:ln w="9525">
              <a:solidFill>
                <a:schemeClr val="tx1"/>
              </a:solidFill>
              <a:round/>
              <a:headEnd/>
              <a:tailEnd/>
            </a:ln>
          </p:spPr>
          <p:txBody>
            <a:bodyPr wrap="none" anchor="ctr"/>
            <a:lstStyle/>
            <a:p>
              <a:endParaRPr lang="de-DE"/>
            </a:p>
          </p:txBody>
        </p:sp>
        <p:sp>
          <p:nvSpPr>
            <p:cNvPr id="24" name="Rectangle 24">
              <a:extLst>
                <a:ext uri="{FF2B5EF4-FFF2-40B4-BE49-F238E27FC236}">
                  <a16:creationId xmlns:a16="http://schemas.microsoft.com/office/drawing/2014/main" id="{C5170534-BD5D-469B-88C8-5DD540205E47}"/>
                </a:ext>
              </a:extLst>
            </p:cNvPr>
            <p:cNvSpPr>
              <a:spLocks noChangeArrowheads="1"/>
            </p:cNvSpPr>
            <p:nvPr/>
          </p:nvSpPr>
          <p:spPr bwMode="auto">
            <a:xfrm>
              <a:off x="1807" y="2828"/>
              <a:ext cx="324" cy="138"/>
            </a:xfrm>
            <a:prstGeom prst="rect">
              <a:avLst/>
            </a:prstGeom>
            <a:solidFill>
              <a:srgbClr val="FFCC00"/>
            </a:solidFill>
            <a:ln w="9525">
              <a:solidFill>
                <a:schemeClr val="tx1"/>
              </a:solidFill>
              <a:miter lim="800000"/>
              <a:headEnd/>
              <a:tailEnd/>
            </a:ln>
          </p:spPr>
          <p:txBody>
            <a:bodyPr wrap="none" anchor="ctr"/>
            <a:lstStyle/>
            <a:p>
              <a:pPr eaLnBrk="0" hangingPunct="0"/>
              <a:endParaRPr lang="en-US" altLang="de-DE" sz="400">
                <a:solidFill>
                  <a:schemeClr val="accent1"/>
                </a:solidFill>
              </a:endParaRPr>
            </a:p>
          </p:txBody>
        </p:sp>
        <p:sp>
          <p:nvSpPr>
            <p:cNvPr id="25" name="Line 25">
              <a:extLst>
                <a:ext uri="{FF2B5EF4-FFF2-40B4-BE49-F238E27FC236}">
                  <a16:creationId xmlns:a16="http://schemas.microsoft.com/office/drawing/2014/main" id="{7E8BF56B-D9E4-4BA8-A4B0-01F150CD304F}"/>
                </a:ext>
              </a:extLst>
            </p:cNvPr>
            <p:cNvSpPr>
              <a:spLocks noChangeShapeType="1"/>
            </p:cNvSpPr>
            <p:nvPr/>
          </p:nvSpPr>
          <p:spPr bwMode="auto">
            <a:xfrm>
              <a:off x="1807" y="2865"/>
              <a:ext cx="324" cy="0"/>
            </a:xfrm>
            <a:prstGeom prst="line">
              <a:avLst/>
            </a:prstGeom>
            <a:noFill/>
            <a:ln w="9525">
              <a:solidFill>
                <a:schemeClr val="tx1"/>
              </a:solidFill>
              <a:round/>
              <a:headEnd/>
              <a:tailEnd/>
            </a:ln>
          </p:spPr>
          <p:txBody>
            <a:bodyPr wrap="none" anchor="ctr"/>
            <a:lstStyle/>
            <a:p>
              <a:endParaRPr lang="de-DE"/>
            </a:p>
          </p:txBody>
        </p:sp>
        <p:sp>
          <p:nvSpPr>
            <p:cNvPr id="26" name="Line 26">
              <a:extLst>
                <a:ext uri="{FF2B5EF4-FFF2-40B4-BE49-F238E27FC236}">
                  <a16:creationId xmlns:a16="http://schemas.microsoft.com/office/drawing/2014/main" id="{C43E58D0-4384-45E6-B1FB-3BDB7CCC8280}"/>
                </a:ext>
              </a:extLst>
            </p:cNvPr>
            <p:cNvSpPr>
              <a:spLocks noChangeShapeType="1"/>
            </p:cNvSpPr>
            <p:nvPr/>
          </p:nvSpPr>
          <p:spPr bwMode="auto">
            <a:xfrm flipV="1">
              <a:off x="1807" y="2901"/>
              <a:ext cx="324" cy="1"/>
            </a:xfrm>
            <a:prstGeom prst="line">
              <a:avLst/>
            </a:prstGeom>
            <a:noFill/>
            <a:ln w="9525">
              <a:solidFill>
                <a:schemeClr val="tx1"/>
              </a:solidFill>
              <a:round/>
              <a:headEnd/>
              <a:tailEnd/>
            </a:ln>
          </p:spPr>
          <p:txBody>
            <a:bodyPr wrap="none" anchor="ctr"/>
            <a:lstStyle/>
            <a:p>
              <a:endParaRPr lang="de-DE"/>
            </a:p>
          </p:txBody>
        </p:sp>
        <p:sp>
          <p:nvSpPr>
            <p:cNvPr id="27" name="AutoShape 27">
              <a:extLst>
                <a:ext uri="{FF2B5EF4-FFF2-40B4-BE49-F238E27FC236}">
                  <a16:creationId xmlns:a16="http://schemas.microsoft.com/office/drawing/2014/main" id="{EA22BE8F-6194-487F-8667-9E5FDD47F039}"/>
                </a:ext>
              </a:extLst>
            </p:cNvPr>
            <p:cNvSpPr>
              <a:spLocks noChangeArrowheads="1"/>
            </p:cNvSpPr>
            <p:nvPr/>
          </p:nvSpPr>
          <p:spPr bwMode="auto">
            <a:xfrm>
              <a:off x="1945" y="2966"/>
              <a:ext cx="49" cy="37"/>
            </a:xfrm>
            <a:prstGeom prst="triangle">
              <a:avLst>
                <a:gd name="adj" fmla="val 50000"/>
              </a:avLst>
            </a:prstGeom>
            <a:solidFill>
              <a:srgbClr val="FFCC00"/>
            </a:solidFill>
            <a:ln w="9525">
              <a:solidFill>
                <a:schemeClr val="tx1"/>
              </a:solidFill>
              <a:miter lim="800000"/>
              <a:headEnd/>
              <a:tailEnd/>
            </a:ln>
          </p:spPr>
          <p:txBody>
            <a:bodyPr wrap="none" anchor="ctr"/>
            <a:lstStyle/>
            <a:p>
              <a:endParaRPr lang="en-US"/>
            </a:p>
          </p:txBody>
        </p:sp>
        <p:sp>
          <p:nvSpPr>
            <p:cNvPr id="28" name="Line 28">
              <a:extLst>
                <a:ext uri="{FF2B5EF4-FFF2-40B4-BE49-F238E27FC236}">
                  <a16:creationId xmlns:a16="http://schemas.microsoft.com/office/drawing/2014/main" id="{E3BF7BE5-BB13-4D16-8F60-C3FB79FFD4E7}"/>
                </a:ext>
              </a:extLst>
            </p:cNvPr>
            <p:cNvSpPr>
              <a:spLocks noChangeShapeType="1"/>
            </p:cNvSpPr>
            <p:nvPr/>
          </p:nvSpPr>
          <p:spPr bwMode="auto">
            <a:xfrm>
              <a:off x="1590" y="3030"/>
              <a:ext cx="0" cy="46"/>
            </a:xfrm>
            <a:prstGeom prst="line">
              <a:avLst/>
            </a:prstGeom>
            <a:noFill/>
            <a:ln w="9525">
              <a:solidFill>
                <a:schemeClr val="tx1"/>
              </a:solidFill>
              <a:round/>
              <a:headEnd/>
              <a:tailEnd/>
            </a:ln>
          </p:spPr>
          <p:txBody>
            <a:bodyPr wrap="none" anchor="ctr"/>
            <a:lstStyle/>
            <a:p>
              <a:endParaRPr lang="de-DE"/>
            </a:p>
          </p:txBody>
        </p:sp>
        <p:cxnSp>
          <p:nvCxnSpPr>
            <p:cNvPr id="29" name="AutoShape 29">
              <a:extLst>
                <a:ext uri="{FF2B5EF4-FFF2-40B4-BE49-F238E27FC236}">
                  <a16:creationId xmlns:a16="http://schemas.microsoft.com/office/drawing/2014/main" id="{BE63479B-B305-4BA0-99DC-0AAFEF304AEC}"/>
                </a:ext>
              </a:extLst>
            </p:cNvPr>
            <p:cNvCxnSpPr>
              <a:cxnSpLocks noChangeShapeType="1"/>
              <a:stCxn id="28" idx="0"/>
            </p:cNvCxnSpPr>
            <p:nvPr/>
          </p:nvCxnSpPr>
          <p:spPr bwMode="auto">
            <a:xfrm>
              <a:off x="1590" y="3030"/>
              <a:ext cx="759" cy="0"/>
            </a:xfrm>
            <a:prstGeom prst="straightConnector1">
              <a:avLst/>
            </a:prstGeom>
            <a:noFill/>
            <a:ln w="9525">
              <a:solidFill>
                <a:schemeClr val="tx1"/>
              </a:solidFill>
              <a:round/>
              <a:headEnd/>
              <a:tailEnd/>
            </a:ln>
          </p:spPr>
        </p:cxnSp>
        <p:cxnSp>
          <p:nvCxnSpPr>
            <p:cNvPr id="30" name="AutoShape 30">
              <a:extLst>
                <a:ext uri="{FF2B5EF4-FFF2-40B4-BE49-F238E27FC236}">
                  <a16:creationId xmlns:a16="http://schemas.microsoft.com/office/drawing/2014/main" id="{27270501-F7F6-40A7-9B31-7B37FC857B38}"/>
                </a:ext>
              </a:extLst>
            </p:cNvPr>
            <p:cNvCxnSpPr>
              <a:cxnSpLocks noChangeShapeType="1"/>
              <a:stCxn id="27" idx="3"/>
              <a:endCxn id="20" idx="0"/>
            </p:cNvCxnSpPr>
            <p:nvPr/>
          </p:nvCxnSpPr>
          <p:spPr bwMode="auto">
            <a:xfrm>
              <a:off x="1970" y="3003"/>
              <a:ext cx="0" cy="73"/>
            </a:xfrm>
            <a:prstGeom prst="straightConnector1">
              <a:avLst/>
            </a:prstGeom>
            <a:noFill/>
            <a:ln w="9525">
              <a:solidFill>
                <a:schemeClr val="tx1"/>
              </a:solidFill>
              <a:round/>
              <a:headEnd/>
              <a:tailEnd/>
            </a:ln>
          </p:spPr>
        </p:cxnSp>
        <p:sp>
          <p:nvSpPr>
            <p:cNvPr id="31" name="Rectangle 31">
              <a:extLst>
                <a:ext uri="{FF2B5EF4-FFF2-40B4-BE49-F238E27FC236}">
                  <a16:creationId xmlns:a16="http://schemas.microsoft.com/office/drawing/2014/main" id="{EB6A645D-7B64-45A3-BA58-382CD68AA683}"/>
                </a:ext>
              </a:extLst>
            </p:cNvPr>
            <p:cNvSpPr>
              <a:spLocks noChangeArrowheads="1"/>
            </p:cNvSpPr>
            <p:nvPr/>
          </p:nvSpPr>
          <p:spPr bwMode="auto">
            <a:xfrm>
              <a:off x="1824" y="2653"/>
              <a:ext cx="291" cy="101"/>
            </a:xfrm>
            <a:prstGeom prst="rect">
              <a:avLst/>
            </a:prstGeom>
            <a:solidFill>
              <a:srgbClr val="FFCC00"/>
            </a:solidFill>
            <a:ln w="9525">
              <a:solidFill>
                <a:schemeClr val="tx1"/>
              </a:solidFill>
              <a:miter lim="800000"/>
              <a:headEnd/>
              <a:tailEnd/>
            </a:ln>
          </p:spPr>
          <p:txBody>
            <a:bodyPr wrap="none" anchor="ctr"/>
            <a:lstStyle/>
            <a:p>
              <a:pPr eaLnBrk="0" hangingPunct="0"/>
              <a:endParaRPr lang="en-US" altLang="de-DE" sz="400">
                <a:solidFill>
                  <a:schemeClr val="accent1"/>
                </a:solidFill>
              </a:endParaRPr>
            </a:p>
          </p:txBody>
        </p:sp>
        <p:sp>
          <p:nvSpPr>
            <p:cNvPr id="32" name="Line 32">
              <a:extLst>
                <a:ext uri="{FF2B5EF4-FFF2-40B4-BE49-F238E27FC236}">
                  <a16:creationId xmlns:a16="http://schemas.microsoft.com/office/drawing/2014/main" id="{E7E93349-E9EA-408B-8A6E-247FE0E6C697}"/>
                </a:ext>
              </a:extLst>
            </p:cNvPr>
            <p:cNvSpPr>
              <a:spLocks noChangeShapeType="1"/>
            </p:cNvSpPr>
            <p:nvPr/>
          </p:nvSpPr>
          <p:spPr bwMode="auto">
            <a:xfrm flipV="1">
              <a:off x="1824" y="2717"/>
              <a:ext cx="291" cy="1"/>
            </a:xfrm>
            <a:prstGeom prst="line">
              <a:avLst/>
            </a:prstGeom>
            <a:noFill/>
            <a:ln w="9525">
              <a:solidFill>
                <a:schemeClr val="tx1"/>
              </a:solidFill>
              <a:round/>
              <a:headEnd/>
              <a:tailEnd/>
            </a:ln>
          </p:spPr>
          <p:txBody>
            <a:bodyPr wrap="none" anchor="ctr"/>
            <a:lstStyle/>
            <a:p>
              <a:endParaRPr lang="de-DE"/>
            </a:p>
          </p:txBody>
        </p:sp>
        <p:sp>
          <p:nvSpPr>
            <p:cNvPr id="33" name="AutoShape 33">
              <a:extLst>
                <a:ext uri="{FF2B5EF4-FFF2-40B4-BE49-F238E27FC236}">
                  <a16:creationId xmlns:a16="http://schemas.microsoft.com/office/drawing/2014/main" id="{CBCBE31E-D3DB-4570-A730-F67C7F35BC67}"/>
                </a:ext>
              </a:extLst>
            </p:cNvPr>
            <p:cNvSpPr>
              <a:spLocks noChangeArrowheads="1"/>
            </p:cNvSpPr>
            <p:nvPr/>
          </p:nvSpPr>
          <p:spPr bwMode="auto">
            <a:xfrm>
              <a:off x="1945" y="2754"/>
              <a:ext cx="49" cy="37"/>
            </a:xfrm>
            <a:prstGeom prst="triangle">
              <a:avLst>
                <a:gd name="adj" fmla="val 50000"/>
              </a:avLst>
            </a:prstGeom>
            <a:solidFill>
              <a:srgbClr val="FFCC00"/>
            </a:solidFill>
            <a:ln w="9525">
              <a:solidFill>
                <a:schemeClr val="tx1"/>
              </a:solidFill>
              <a:miter lim="800000"/>
              <a:headEnd/>
              <a:tailEnd/>
            </a:ln>
          </p:spPr>
          <p:txBody>
            <a:bodyPr wrap="none" anchor="ctr"/>
            <a:lstStyle/>
            <a:p>
              <a:endParaRPr lang="en-US"/>
            </a:p>
          </p:txBody>
        </p:sp>
        <p:cxnSp>
          <p:nvCxnSpPr>
            <p:cNvPr id="34" name="AutoShape 34">
              <a:extLst>
                <a:ext uri="{FF2B5EF4-FFF2-40B4-BE49-F238E27FC236}">
                  <a16:creationId xmlns:a16="http://schemas.microsoft.com/office/drawing/2014/main" id="{3093146F-6C67-407B-B90F-30404517A924}"/>
                </a:ext>
              </a:extLst>
            </p:cNvPr>
            <p:cNvCxnSpPr>
              <a:cxnSpLocks noChangeShapeType="1"/>
              <a:stCxn id="33" idx="3"/>
              <a:endCxn id="24" idx="0"/>
            </p:cNvCxnSpPr>
            <p:nvPr/>
          </p:nvCxnSpPr>
          <p:spPr bwMode="auto">
            <a:xfrm>
              <a:off x="1970" y="2791"/>
              <a:ext cx="0" cy="37"/>
            </a:xfrm>
            <a:prstGeom prst="straightConnector1">
              <a:avLst/>
            </a:prstGeom>
            <a:noFill/>
            <a:ln w="9525">
              <a:solidFill>
                <a:schemeClr val="tx1"/>
              </a:solidFill>
              <a:prstDash val="dash"/>
              <a:round/>
              <a:headEnd/>
              <a:tailEnd/>
            </a:ln>
          </p:spPr>
        </p:cxnSp>
        <p:sp>
          <p:nvSpPr>
            <p:cNvPr id="35" name="Line 35">
              <a:extLst>
                <a:ext uri="{FF2B5EF4-FFF2-40B4-BE49-F238E27FC236}">
                  <a16:creationId xmlns:a16="http://schemas.microsoft.com/office/drawing/2014/main" id="{68271F82-330E-49E5-AAED-04FAABA5ADC9}"/>
                </a:ext>
              </a:extLst>
            </p:cNvPr>
            <p:cNvSpPr>
              <a:spLocks noChangeShapeType="1"/>
            </p:cNvSpPr>
            <p:nvPr/>
          </p:nvSpPr>
          <p:spPr bwMode="auto">
            <a:xfrm>
              <a:off x="2342" y="3030"/>
              <a:ext cx="0" cy="46"/>
            </a:xfrm>
            <a:prstGeom prst="line">
              <a:avLst/>
            </a:prstGeom>
            <a:noFill/>
            <a:ln w="9525">
              <a:solidFill>
                <a:schemeClr val="tx1"/>
              </a:solidFill>
              <a:round/>
              <a:headEnd/>
              <a:tailEnd/>
            </a:ln>
          </p:spPr>
          <p:txBody>
            <a:bodyPr wrap="none" anchor="ctr"/>
            <a:lstStyle/>
            <a:p>
              <a:endParaRPr lang="de-DE"/>
            </a:p>
          </p:txBody>
        </p:sp>
        <p:sp>
          <p:nvSpPr>
            <p:cNvPr id="36" name="Rectangle 36">
              <a:extLst>
                <a:ext uri="{FF2B5EF4-FFF2-40B4-BE49-F238E27FC236}">
                  <a16:creationId xmlns:a16="http://schemas.microsoft.com/office/drawing/2014/main" id="{309838F3-1A30-409D-ACC0-4C1B4FD58B15}"/>
                </a:ext>
              </a:extLst>
            </p:cNvPr>
            <p:cNvSpPr>
              <a:spLocks noChangeArrowheads="1"/>
            </p:cNvSpPr>
            <p:nvPr/>
          </p:nvSpPr>
          <p:spPr bwMode="auto">
            <a:xfrm>
              <a:off x="2397" y="2654"/>
              <a:ext cx="131" cy="48"/>
            </a:xfrm>
            <a:prstGeom prst="rect">
              <a:avLst/>
            </a:prstGeom>
            <a:solidFill>
              <a:srgbClr val="FFCC00"/>
            </a:solidFill>
            <a:ln w="9525">
              <a:solidFill>
                <a:schemeClr val="tx1"/>
              </a:solidFill>
              <a:miter lim="800000"/>
              <a:headEnd/>
              <a:tailEnd/>
            </a:ln>
          </p:spPr>
          <p:txBody>
            <a:bodyPr wrap="none" anchor="ctr"/>
            <a:lstStyle/>
            <a:p>
              <a:pPr algn="ctr" eaLnBrk="0" hangingPunct="0"/>
              <a:endParaRPr lang="en-US" altLang="de-DE" sz="400" b="1">
                <a:solidFill>
                  <a:schemeClr val="accent1"/>
                </a:solidFill>
              </a:endParaRPr>
            </a:p>
          </p:txBody>
        </p:sp>
        <p:sp>
          <p:nvSpPr>
            <p:cNvPr id="37" name="Rectangle 37">
              <a:extLst>
                <a:ext uri="{FF2B5EF4-FFF2-40B4-BE49-F238E27FC236}">
                  <a16:creationId xmlns:a16="http://schemas.microsoft.com/office/drawing/2014/main" id="{6A834BFA-BB35-4FE2-84FD-95A3F5F5AD94}"/>
                </a:ext>
              </a:extLst>
            </p:cNvPr>
            <p:cNvSpPr>
              <a:spLocks noChangeArrowheads="1"/>
            </p:cNvSpPr>
            <p:nvPr/>
          </p:nvSpPr>
          <p:spPr bwMode="auto">
            <a:xfrm>
              <a:off x="2275" y="2849"/>
              <a:ext cx="131" cy="58"/>
            </a:xfrm>
            <a:prstGeom prst="rect">
              <a:avLst/>
            </a:prstGeom>
            <a:solidFill>
              <a:srgbClr val="FFCC00"/>
            </a:solidFill>
            <a:ln w="9525">
              <a:solidFill>
                <a:schemeClr val="tx1"/>
              </a:solidFill>
              <a:miter lim="800000"/>
              <a:headEnd/>
              <a:tailEnd/>
            </a:ln>
          </p:spPr>
          <p:txBody>
            <a:bodyPr wrap="none" anchor="ctr"/>
            <a:lstStyle/>
            <a:p>
              <a:pPr algn="ctr" eaLnBrk="0" hangingPunct="0"/>
              <a:endParaRPr lang="en-US" altLang="de-DE" sz="400" b="1">
                <a:solidFill>
                  <a:schemeClr val="accent1"/>
                </a:solidFill>
              </a:endParaRPr>
            </a:p>
          </p:txBody>
        </p:sp>
        <p:sp>
          <p:nvSpPr>
            <p:cNvPr id="38" name="Rectangle 38">
              <a:extLst>
                <a:ext uri="{FF2B5EF4-FFF2-40B4-BE49-F238E27FC236}">
                  <a16:creationId xmlns:a16="http://schemas.microsoft.com/office/drawing/2014/main" id="{6E2841CB-FCB9-48B6-87DD-3A2391E913E6}"/>
                </a:ext>
              </a:extLst>
            </p:cNvPr>
            <p:cNvSpPr>
              <a:spLocks noChangeArrowheads="1"/>
            </p:cNvSpPr>
            <p:nvPr/>
          </p:nvSpPr>
          <p:spPr bwMode="auto">
            <a:xfrm>
              <a:off x="2487" y="2849"/>
              <a:ext cx="130" cy="58"/>
            </a:xfrm>
            <a:prstGeom prst="rect">
              <a:avLst/>
            </a:prstGeom>
            <a:solidFill>
              <a:srgbClr val="FFCC00"/>
            </a:solidFill>
            <a:ln w="9525">
              <a:solidFill>
                <a:schemeClr val="tx1"/>
              </a:solidFill>
              <a:miter lim="800000"/>
              <a:headEnd/>
              <a:tailEnd/>
            </a:ln>
          </p:spPr>
          <p:txBody>
            <a:bodyPr wrap="none" anchor="ctr"/>
            <a:lstStyle/>
            <a:p>
              <a:pPr algn="ctr" eaLnBrk="0" hangingPunct="0"/>
              <a:endParaRPr lang="en-US" altLang="de-DE" sz="400" b="1">
                <a:solidFill>
                  <a:schemeClr val="accent1"/>
                </a:solidFill>
              </a:endParaRPr>
            </a:p>
          </p:txBody>
        </p:sp>
        <p:sp>
          <p:nvSpPr>
            <p:cNvPr id="39" name="AutoShape 39">
              <a:extLst>
                <a:ext uri="{FF2B5EF4-FFF2-40B4-BE49-F238E27FC236}">
                  <a16:creationId xmlns:a16="http://schemas.microsoft.com/office/drawing/2014/main" id="{6E67FBFF-7AED-4785-BEEF-A3D11DEB407D}"/>
                </a:ext>
              </a:extLst>
            </p:cNvPr>
            <p:cNvSpPr>
              <a:spLocks noChangeArrowheads="1"/>
            </p:cNvSpPr>
            <p:nvPr/>
          </p:nvSpPr>
          <p:spPr bwMode="auto">
            <a:xfrm>
              <a:off x="2414" y="2702"/>
              <a:ext cx="16" cy="39"/>
            </a:xfrm>
            <a:prstGeom prst="flowChartDecision">
              <a:avLst/>
            </a:prstGeom>
            <a:solidFill>
              <a:srgbClr val="FFCC00"/>
            </a:solidFill>
            <a:ln w="9525">
              <a:solidFill>
                <a:schemeClr val="tx1"/>
              </a:solidFill>
              <a:miter lim="800000"/>
              <a:headEnd/>
              <a:tailEnd/>
            </a:ln>
          </p:spPr>
          <p:txBody>
            <a:bodyPr wrap="none" anchor="ctr"/>
            <a:lstStyle/>
            <a:p>
              <a:endParaRPr lang="en-US"/>
            </a:p>
          </p:txBody>
        </p:sp>
        <p:sp>
          <p:nvSpPr>
            <p:cNvPr id="40" name="AutoShape 40">
              <a:extLst>
                <a:ext uri="{FF2B5EF4-FFF2-40B4-BE49-F238E27FC236}">
                  <a16:creationId xmlns:a16="http://schemas.microsoft.com/office/drawing/2014/main" id="{FDBDCC87-AD6B-4C76-ABC9-1FD82673DAF9}"/>
                </a:ext>
              </a:extLst>
            </p:cNvPr>
            <p:cNvSpPr>
              <a:spLocks noChangeArrowheads="1"/>
            </p:cNvSpPr>
            <p:nvPr/>
          </p:nvSpPr>
          <p:spPr bwMode="auto">
            <a:xfrm>
              <a:off x="2454" y="2702"/>
              <a:ext cx="16" cy="39"/>
            </a:xfrm>
            <a:prstGeom prst="flowChartDecision">
              <a:avLst/>
            </a:prstGeom>
            <a:solidFill>
              <a:srgbClr val="FFCC00"/>
            </a:solidFill>
            <a:ln w="9525">
              <a:solidFill>
                <a:schemeClr val="tx1"/>
              </a:solidFill>
              <a:miter lim="800000"/>
              <a:headEnd/>
              <a:tailEnd/>
            </a:ln>
          </p:spPr>
          <p:txBody>
            <a:bodyPr wrap="none" anchor="ctr"/>
            <a:lstStyle/>
            <a:p>
              <a:endParaRPr lang="en-US"/>
            </a:p>
          </p:txBody>
        </p:sp>
        <p:cxnSp>
          <p:nvCxnSpPr>
            <p:cNvPr id="41" name="AutoShape 41">
              <a:extLst>
                <a:ext uri="{FF2B5EF4-FFF2-40B4-BE49-F238E27FC236}">
                  <a16:creationId xmlns:a16="http://schemas.microsoft.com/office/drawing/2014/main" id="{95186F30-4DC8-44B0-B720-0C0A31EA6289}"/>
                </a:ext>
              </a:extLst>
            </p:cNvPr>
            <p:cNvCxnSpPr>
              <a:cxnSpLocks noChangeShapeType="1"/>
              <a:stCxn id="40" idx="2"/>
              <a:endCxn id="38" idx="0"/>
            </p:cNvCxnSpPr>
            <p:nvPr/>
          </p:nvCxnSpPr>
          <p:spPr bwMode="auto">
            <a:xfrm rot="16200000" flipH="1">
              <a:off x="2454" y="2750"/>
              <a:ext cx="108" cy="89"/>
            </a:xfrm>
            <a:prstGeom prst="bentConnector3">
              <a:avLst>
                <a:gd name="adj1" fmla="val 50000"/>
              </a:avLst>
            </a:prstGeom>
            <a:noFill/>
            <a:ln w="9525">
              <a:solidFill>
                <a:schemeClr val="tx1"/>
              </a:solidFill>
              <a:miter lim="800000"/>
              <a:headEnd/>
              <a:tailEnd/>
            </a:ln>
          </p:spPr>
        </p:cxnSp>
        <p:cxnSp>
          <p:nvCxnSpPr>
            <p:cNvPr id="42" name="AutoShape 42">
              <a:extLst>
                <a:ext uri="{FF2B5EF4-FFF2-40B4-BE49-F238E27FC236}">
                  <a16:creationId xmlns:a16="http://schemas.microsoft.com/office/drawing/2014/main" id="{8B0BE560-0929-4A6E-82CB-46FAF9CCD785}"/>
                </a:ext>
              </a:extLst>
            </p:cNvPr>
            <p:cNvCxnSpPr>
              <a:cxnSpLocks noChangeShapeType="1"/>
              <a:stCxn id="39" idx="2"/>
              <a:endCxn id="37" idx="0"/>
            </p:cNvCxnSpPr>
            <p:nvPr/>
          </p:nvCxnSpPr>
          <p:spPr bwMode="auto">
            <a:xfrm rot="5400000">
              <a:off x="2327" y="2754"/>
              <a:ext cx="108" cy="82"/>
            </a:xfrm>
            <a:prstGeom prst="bentConnector3">
              <a:avLst>
                <a:gd name="adj1" fmla="val 50000"/>
              </a:avLst>
            </a:prstGeom>
            <a:noFill/>
            <a:ln w="9525">
              <a:solidFill>
                <a:schemeClr val="tx1"/>
              </a:solidFill>
              <a:miter lim="800000"/>
              <a:headEnd/>
              <a:tailEnd/>
            </a:ln>
          </p:spPr>
        </p:cxnSp>
        <p:cxnSp>
          <p:nvCxnSpPr>
            <p:cNvPr id="43" name="AutoShape 43">
              <a:extLst>
                <a:ext uri="{FF2B5EF4-FFF2-40B4-BE49-F238E27FC236}">
                  <a16:creationId xmlns:a16="http://schemas.microsoft.com/office/drawing/2014/main" id="{84FC6E5D-753C-4E88-996A-48B987878176}"/>
                </a:ext>
              </a:extLst>
            </p:cNvPr>
            <p:cNvCxnSpPr>
              <a:cxnSpLocks noChangeShapeType="1"/>
              <a:stCxn id="44" idx="0"/>
            </p:cNvCxnSpPr>
            <p:nvPr/>
          </p:nvCxnSpPr>
          <p:spPr bwMode="auto">
            <a:xfrm rot="5400000" flipV="1">
              <a:off x="2584" y="2621"/>
              <a:ext cx="147" cy="310"/>
            </a:xfrm>
            <a:prstGeom prst="bentConnector3">
              <a:avLst>
                <a:gd name="adj1" fmla="val 38468"/>
              </a:avLst>
            </a:prstGeom>
            <a:noFill/>
            <a:ln w="9525">
              <a:solidFill>
                <a:schemeClr val="tx1"/>
              </a:solidFill>
              <a:miter lim="800000"/>
              <a:headEnd/>
              <a:tailEnd/>
            </a:ln>
          </p:spPr>
        </p:cxnSp>
        <p:sp>
          <p:nvSpPr>
            <p:cNvPr id="44" name="Line 44">
              <a:extLst>
                <a:ext uri="{FF2B5EF4-FFF2-40B4-BE49-F238E27FC236}">
                  <a16:creationId xmlns:a16="http://schemas.microsoft.com/office/drawing/2014/main" id="{EE92714F-407F-4C8F-989C-6A0BBDAB1674}"/>
                </a:ext>
              </a:extLst>
            </p:cNvPr>
            <p:cNvSpPr>
              <a:spLocks noChangeShapeType="1"/>
            </p:cNvSpPr>
            <p:nvPr/>
          </p:nvSpPr>
          <p:spPr bwMode="auto">
            <a:xfrm flipH="1">
              <a:off x="2495" y="2702"/>
              <a:ext cx="8" cy="0"/>
            </a:xfrm>
            <a:prstGeom prst="line">
              <a:avLst/>
            </a:prstGeom>
            <a:noFill/>
            <a:ln w="9525">
              <a:solidFill>
                <a:schemeClr val="tx1"/>
              </a:solidFill>
              <a:round/>
              <a:headEnd/>
              <a:tailEnd/>
            </a:ln>
          </p:spPr>
          <p:txBody>
            <a:bodyPr wrap="none" anchor="ctr"/>
            <a:lstStyle/>
            <a:p>
              <a:endParaRPr lang="de-DE"/>
            </a:p>
          </p:txBody>
        </p:sp>
        <p:sp>
          <p:nvSpPr>
            <p:cNvPr id="45" name="Line 45">
              <a:extLst>
                <a:ext uri="{FF2B5EF4-FFF2-40B4-BE49-F238E27FC236}">
                  <a16:creationId xmlns:a16="http://schemas.microsoft.com/office/drawing/2014/main" id="{B366B592-5162-42FF-857D-D3D97DDF04FA}"/>
                </a:ext>
              </a:extLst>
            </p:cNvPr>
            <p:cNvSpPr>
              <a:spLocks noChangeShapeType="1"/>
            </p:cNvSpPr>
            <p:nvPr/>
          </p:nvSpPr>
          <p:spPr bwMode="auto">
            <a:xfrm>
              <a:off x="2870" y="2702"/>
              <a:ext cx="0" cy="147"/>
            </a:xfrm>
            <a:prstGeom prst="line">
              <a:avLst/>
            </a:prstGeom>
            <a:noFill/>
            <a:ln w="9525">
              <a:solidFill>
                <a:schemeClr val="tx1"/>
              </a:solidFill>
              <a:round/>
              <a:headEnd/>
              <a:tailEnd/>
            </a:ln>
          </p:spPr>
          <p:txBody>
            <a:bodyPr wrap="none" anchor="ctr"/>
            <a:lstStyle/>
            <a:p>
              <a:endParaRPr lang="de-DE"/>
            </a:p>
          </p:txBody>
        </p:sp>
        <p:cxnSp>
          <p:nvCxnSpPr>
            <p:cNvPr id="46" name="AutoShape 46">
              <a:extLst>
                <a:ext uri="{FF2B5EF4-FFF2-40B4-BE49-F238E27FC236}">
                  <a16:creationId xmlns:a16="http://schemas.microsoft.com/office/drawing/2014/main" id="{775B151E-48E3-4710-9384-38094FF89F55}"/>
                </a:ext>
              </a:extLst>
            </p:cNvPr>
            <p:cNvCxnSpPr>
              <a:cxnSpLocks noChangeShapeType="1"/>
              <a:stCxn id="36" idx="3"/>
              <a:endCxn id="77" idx="1"/>
            </p:cNvCxnSpPr>
            <p:nvPr/>
          </p:nvCxnSpPr>
          <p:spPr bwMode="auto">
            <a:xfrm>
              <a:off x="2528" y="2678"/>
              <a:ext cx="277" cy="0"/>
            </a:xfrm>
            <a:prstGeom prst="straightConnector1">
              <a:avLst/>
            </a:prstGeom>
            <a:noFill/>
            <a:ln w="9525">
              <a:solidFill>
                <a:schemeClr val="tx1"/>
              </a:solidFill>
              <a:round/>
              <a:headEnd/>
              <a:tailEnd/>
            </a:ln>
          </p:spPr>
        </p:cxnSp>
        <p:sp>
          <p:nvSpPr>
            <p:cNvPr id="47" name="Rectangle 47">
              <a:extLst>
                <a:ext uri="{FF2B5EF4-FFF2-40B4-BE49-F238E27FC236}">
                  <a16:creationId xmlns:a16="http://schemas.microsoft.com/office/drawing/2014/main" id="{7E873C18-A14E-4DA3-A921-665A1F97C5B3}"/>
                </a:ext>
              </a:extLst>
            </p:cNvPr>
            <p:cNvSpPr>
              <a:spLocks noChangeArrowheads="1"/>
            </p:cNvSpPr>
            <p:nvPr/>
          </p:nvSpPr>
          <p:spPr bwMode="auto">
            <a:xfrm>
              <a:off x="2780" y="2849"/>
              <a:ext cx="131" cy="48"/>
            </a:xfrm>
            <a:prstGeom prst="rect">
              <a:avLst/>
            </a:prstGeom>
            <a:solidFill>
              <a:srgbClr val="FFCC00"/>
            </a:solidFill>
            <a:ln w="9525">
              <a:solidFill>
                <a:schemeClr val="tx1"/>
              </a:solidFill>
              <a:miter lim="800000"/>
              <a:headEnd/>
              <a:tailEnd/>
            </a:ln>
          </p:spPr>
          <p:txBody>
            <a:bodyPr wrap="none" anchor="ctr"/>
            <a:lstStyle/>
            <a:p>
              <a:pPr algn="ctr" eaLnBrk="0" hangingPunct="0"/>
              <a:endParaRPr lang="en-US" altLang="de-DE" sz="400" b="1" i="1">
                <a:solidFill>
                  <a:schemeClr val="accent1"/>
                </a:solidFill>
              </a:endParaRPr>
            </a:p>
          </p:txBody>
        </p:sp>
        <p:cxnSp>
          <p:nvCxnSpPr>
            <p:cNvPr id="48" name="AutoShape 48">
              <a:extLst>
                <a:ext uri="{FF2B5EF4-FFF2-40B4-BE49-F238E27FC236}">
                  <a16:creationId xmlns:a16="http://schemas.microsoft.com/office/drawing/2014/main" id="{B77719BA-7255-42FE-8A28-ADBFF3C6894B}"/>
                </a:ext>
              </a:extLst>
            </p:cNvPr>
            <p:cNvCxnSpPr>
              <a:cxnSpLocks noChangeShapeType="1"/>
              <a:stCxn id="36" idx="1"/>
            </p:cNvCxnSpPr>
            <p:nvPr/>
          </p:nvCxnSpPr>
          <p:spPr bwMode="auto">
            <a:xfrm rot="10800000">
              <a:off x="2115" y="2676"/>
              <a:ext cx="282" cy="2"/>
            </a:xfrm>
            <a:prstGeom prst="bentConnector3">
              <a:avLst>
                <a:gd name="adj1" fmla="val 49944"/>
              </a:avLst>
            </a:prstGeom>
            <a:noFill/>
            <a:ln w="9525">
              <a:solidFill>
                <a:schemeClr val="tx1"/>
              </a:solidFill>
              <a:miter lim="800000"/>
              <a:headEnd/>
              <a:tailEnd/>
            </a:ln>
          </p:spPr>
        </p:cxnSp>
        <p:cxnSp>
          <p:nvCxnSpPr>
            <p:cNvPr id="49" name="AutoShape 49">
              <a:extLst>
                <a:ext uri="{FF2B5EF4-FFF2-40B4-BE49-F238E27FC236}">
                  <a16:creationId xmlns:a16="http://schemas.microsoft.com/office/drawing/2014/main" id="{2EF5EF2D-E849-4611-B29B-8430A918CEC4}"/>
                </a:ext>
              </a:extLst>
            </p:cNvPr>
            <p:cNvCxnSpPr>
              <a:cxnSpLocks noChangeShapeType="1"/>
              <a:stCxn id="38" idx="2"/>
              <a:endCxn id="22" idx="3"/>
            </p:cNvCxnSpPr>
            <p:nvPr/>
          </p:nvCxnSpPr>
          <p:spPr bwMode="auto">
            <a:xfrm rot="5400000">
              <a:off x="2418" y="2993"/>
              <a:ext cx="220" cy="48"/>
            </a:xfrm>
            <a:prstGeom prst="bentConnector2">
              <a:avLst/>
            </a:prstGeom>
            <a:noFill/>
            <a:ln w="9525">
              <a:solidFill>
                <a:schemeClr val="tx1"/>
              </a:solidFill>
              <a:miter lim="800000"/>
              <a:headEnd/>
              <a:tailEnd/>
            </a:ln>
          </p:spPr>
        </p:cxnSp>
        <p:cxnSp>
          <p:nvCxnSpPr>
            <p:cNvPr id="50" name="AutoShape 50">
              <a:extLst>
                <a:ext uri="{FF2B5EF4-FFF2-40B4-BE49-F238E27FC236}">
                  <a16:creationId xmlns:a16="http://schemas.microsoft.com/office/drawing/2014/main" id="{FCD2522E-A59D-4591-BCC1-9B3B0DE8E1E6}"/>
                </a:ext>
              </a:extLst>
            </p:cNvPr>
            <p:cNvCxnSpPr>
              <a:cxnSpLocks noChangeShapeType="1"/>
              <a:stCxn id="37" idx="1"/>
              <a:endCxn id="24" idx="3"/>
            </p:cNvCxnSpPr>
            <p:nvPr/>
          </p:nvCxnSpPr>
          <p:spPr bwMode="auto">
            <a:xfrm rot="10800000" flipV="1">
              <a:off x="2131" y="2878"/>
              <a:ext cx="144" cy="19"/>
            </a:xfrm>
            <a:prstGeom prst="bentConnector3">
              <a:avLst>
                <a:gd name="adj1" fmla="val 50000"/>
              </a:avLst>
            </a:prstGeom>
            <a:noFill/>
            <a:ln w="9525">
              <a:solidFill>
                <a:schemeClr val="tx1"/>
              </a:solidFill>
              <a:miter lim="800000"/>
              <a:headEnd/>
              <a:tailEnd/>
            </a:ln>
          </p:spPr>
        </p:cxnSp>
        <p:sp>
          <p:nvSpPr>
            <p:cNvPr id="51" name="Line 51">
              <a:extLst>
                <a:ext uri="{FF2B5EF4-FFF2-40B4-BE49-F238E27FC236}">
                  <a16:creationId xmlns:a16="http://schemas.microsoft.com/office/drawing/2014/main" id="{866AB1B4-BF32-4C31-8688-9D656DA394BA}"/>
                </a:ext>
              </a:extLst>
            </p:cNvPr>
            <p:cNvSpPr>
              <a:spLocks noChangeShapeType="1"/>
            </p:cNvSpPr>
            <p:nvPr/>
          </p:nvSpPr>
          <p:spPr bwMode="auto">
            <a:xfrm>
              <a:off x="1885" y="2684"/>
              <a:ext cx="150" cy="0"/>
            </a:xfrm>
            <a:prstGeom prst="line">
              <a:avLst/>
            </a:prstGeom>
            <a:noFill/>
            <a:ln w="9525">
              <a:solidFill>
                <a:schemeClr val="tx1"/>
              </a:solidFill>
              <a:round/>
              <a:headEnd/>
              <a:tailEnd/>
            </a:ln>
          </p:spPr>
          <p:txBody>
            <a:bodyPr wrap="none" anchor="ctr"/>
            <a:lstStyle/>
            <a:p>
              <a:endParaRPr lang="de-DE"/>
            </a:p>
          </p:txBody>
        </p:sp>
        <p:sp>
          <p:nvSpPr>
            <p:cNvPr id="52" name="Line 52">
              <a:extLst>
                <a:ext uri="{FF2B5EF4-FFF2-40B4-BE49-F238E27FC236}">
                  <a16:creationId xmlns:a16="http://schemas.microsoft.com/office/drawing/2014/main" id="{EF80930B-549B-4811-863A-4B1BA65BF213}"/>
                </a:ext>
              </a:extLst>
            </p:cNvPr>
            <p:cNvSpPr>
              <a:spLocks noChangeShapeType="1"/>
            </p:cNvSpPr>
            <p:nvPr/>
          </p:nvSpPr>
          <p:spPr bwMode="auto">
            <a:xfrm>
              <a:off x="1885" y="2700"/>
              <a:ext cx="150" cy="0"/>
            </a:xfrm>
            <a:prstGeom prst="line">
              <a:avLst/>
            </a:prstGeom>
            <a:noFill/>
            <a:ln w="9525">
              <a:solidFill>
                <a:schemeClr val="tx1"/>
              </a:solidFill>
              <a:round/>
              <a:headEnd/>
              <a:tailEnd/>
            </a:ln>
          </p:spPr>
          <p:txBody>
            <a:bodyPr wrap="none" anchor="ctr"/>
            <a:lstStyle/>
            <a:p>
              <a:endParaRPr lang="de-DE"/>
            </a:p>
          </p:txBody>
        </p:sp>
        <p:sp>
          <p:nvSpPr>
            <p:cNvPr id="53" name="Line 53">
              <a:extLst>
                <a:ext uri="{FF2B5EF4-FFF2-40B4-BE49-F238E27FC236}">
                  <a16:creationId xmlns:a16="http://schemas.microsoft.com/office/drawing/2014/main" id="{7B8D04F2-21A2-48E5-958A-E575E648B93B}"/>
                </a:ext>
              </a:extLst>
            </p:cNvPr>
            <p:cNvSpPr>
              <a:spLocks noChangeShapeType="1"/>
            </p:cNvSpPr>
            <p:nvPr/>
          </p:nvSpPr>
          <p:spPr bwMode="auto">
            <a:xfrm>
              <a:off x="1885" y="2739"/>
              <a:ext cx="150" cy="0"/>
            </a:xfrm>
            <a:prstGeom prst="line">
              <a:avLst/>
            </a:prstGeom>
            <a:noFill/>
            <a:ln w="9525">
              <a:solidFill>
                <a:schemeClr val="tx1"/>
              </a:solidFill>
              <a:round/>
              <a:headEnd/>
              <a:tailEnd/>
            </a:ln>
          </p:spPr>
          <p:txBody>
            <a:bodyPr wrap="none" anchor="ctr"/>
            <a:lstStyle/>
            <a:p>
              <a:endParaRPr lang="de-DE"/>
            </a:p>
          </p:txBody>
        </p:sp>
        <p:sp>
          <p:nvSpPr>
            <p:cNvPr id="54" name="Line 54">
              <a:extLst>
                <a:ext uri="{FF2B5EF4-FFF2-40B4-BE49-F238E27FC236}">
                  <a16:creationId xmlns:a16="http://schemas.microsoft.com/office/drawing/2014/main" id="{62E774E8-3995-448D-A66E-4A3E756F35D5}"/>
                </a:ext>
              </a:extLst>
            </p:cNvPr>
            <p:cNvSpPr>
              <a:spLocks noChangeShapeType="1"/>
            </p:cNvSpPr>
            <p:nvPr/>
          </p:nvSpPr>
          <p:spPr bwMode="auto">
            <a:xfrm>
              <a:off x="1887" y="2846"/>
              <a:ext cx="150" cy="0"/>
            </a:xfrm>
            <a:prstGeom prst="line">
              <a:avLst/>
            </a:prstGeom>
            <a:noFill/>
            <a:ln w="9525">
              <a:solidFill>
                <a:schemeClr val="tx1"/>
              </a:solidFill>
              <a:round/>
              <a:headEnd/>
              <a:tailEnd/>
            </a:ln>
          </p:spPr>
          <p:txBody>
            <a:bodyPr wrap="none" anchor="ctr"/>
            <a:lstStyle/>
            <a:p>
              <a:endParaRPr lang="de-DE"/>
            </a:p>
          </p:txBody>
        </p:sp>
        <p:sp>
          <p:nvSpPr>
            <p:cNvPr id="55" name="Line 55">
              <a:extLst>
                <a:ext uri="{FF2B5EF4-FFF2-40B4-BE49-F238E27FC236}">
                  <a16:creationId xmlns:a16="http://schemas.microsoft.com/office/drawing/2014/main" id="{871EC068-F371-4747-A84D-C3DD0C13ECF5}"/>
                </a:ext>
              </a:extLst>
            </p:cNvPr>
            <p:cNvSpPr>
              <a:spLocks noChangeShapeType="1"/>
            </p:cNvSpPr>
            <p:nvPr/>
          </p:nvSpPr>
          <p:spPr bwMode="auto">
            <a:xfrm>
              <a:off x="1846" y="2883"/>
              <a:ext cx="150" cy="0"/>
            </a:xfrm>
            <a:prstGeom prst="line">
              <a:avLst/>
            </a:prstGeom>
            <a:noFill/>
            <a:ln w="9525">
              <a:solidFill>
                <a:schemeClr val="tx1"/>
              </a:solidFill>
              <a:round/>
              <a:headEnd/>
              <a:tailEnd/>
            </a:ln>
          </p:spPr>
          <p:txBody>
            <a:bodyPr wrap="none" anchor="ctr"/>
            <a:lstStyle/>
            <a:p>
              <a:endParaRPr lang="de-DE"/>
            </a:p>
          </p:txBody>
        </p:sp>
        <p:sp>
          <p:nvSpPr>
            <p:cNvPr id="56" name="Line 56">
              <a:extLst>
                <a:ext uri="{FF2B5EF4-FFF2-40B4-BE49-F238E27FC236}">
                  <a16:creationId xmlns:a16="http://schemas.microsoft.com/office/drawing/2014/main" id="{C3433D7E-2853-4D51-B803-C7B7949D8999}"/>
                </a:ext>
              </a:extLst>
            </p:cNvPr>
            <p:cNvSpPr>
              <a:spLocks noChangeShapeType="1"/>
            </p:cNvSpPr>
            <p:nvPr/>
          </p:nvSpPr>
          <p:spPr bwMode="auto">
            <a:xfrm>
              <a:off x="1846" y="2919"/>
              <a:ext cx="150" cy="0"/>
            </a:xfrm>
            <a:prstGeom prst="line">
              <a:avLst/>
            </a:prstGeom>
            <a:noFill/>
            <a:ln w="9525">
              <a:solidFill>
                <a:schemeClr val="tx1"/>
              </a:solidFill>
              <a:round/>
              <a:headEnd/>
              <a:tailEnd/>
            </a:ln>
          </p:spPr>
          <p:txBody>
            <a:bodyPr wrap="none" anchor="ctr"/>
            <a:lstStyle/>
            <a:p>
              <a:endParaRPr lang="de-DE"/>
            </a:p>
          </p:txBody>
        </p:sp>
        <p:sp>
          <p:nvSpPr>
            <p:cNvPr id="57" name="Line 57">
              <a:extLst>
                <a:ext uri="{FF2B5EF4-FFF2-40B4-BE49-F238E27FC236}">
                  <a16:creationId xmlns:a16="http://schemas.microsoft.com/office/drawing/2014/main" id="{8B497A7C-589D-4730-9536-7A4DD098AAD7}"/>
                </a:ext>
              </a:extLst>
            </p:cNvPr>
            <p:cNvSpPr>
              <a:spLocks noChangeShapeType="1"/>
            </p:cNvSpPr>
            <p:nvPr/>
          </p:nvSpPr>
          <p:spPr bwMode="auto">
            <a:xfrm>
              <a:off x="1846" y="2946"/>
              <a:ext cx="150" cy="0"/>
            </a:xfrm>
            <a:prstGeom prst="line">
              <a:avLst/>
            </a:prstGeom>
            <a:noFill/>
            <a:ln w="9525">
              <a:solidFill>
                <a:schemeClr val="tx1"/>
              </a:solidFill>
              <a:round/>
              <a:headEnd/>
              <a:tailEnd/>
            </a:ln>
          </p:spPr>
          <p:txBody>
            <a:bodyPr wrap="none" anchor="ctr"/>
            <a:lstStyle/>
            <a:p>
              <a:endParaRPr lang="de-DE"/>
            </a:p>
          </p:txBody>
        </p:sp>
        <p:sp>
          <p:nvSpPr>
            <p:cNvPr id="58" name="Line 58">
              <a:extLst>
                <a:ext uri="{FF2B5EF4-FFF2-40B4-BE49-F238E27FC236}">
                  <a16:creationId xmlns:a16="http://schemas.microsoft.com/office/drawing/2014/main" id="{6B9CB457-9652-4752-8FDF-85415F20DA26}"/>
                </a:ext>
              </a:extLst>
            </p:cNvPr>
            <p:cNvSpPr>
              <a:spLocks noChangeShapeType="1"/>
            </p:cNvSpPr>
            <p:nvPr/>
          </p:nvSpPr>
          <p:spPr bwMode="auto">
            <a:xfrm>
              <a:off x="1514" y="3095"/>
              <a:ext cx="150" cy="0"/>
            </a:xfrm>
            <a:prstGeom prst="line">
              <a:avLst/>
            </a:prstGeom>
            <a:noFill/>
            <a:ln w="9525">
              <a:solidFill>
                <a:schemeClr val="tx1"/>
              </a:solidFill>
              <a:round/>
              <a:headEnd/>
              <a:tailEnd/>
            </a:ln>
          </p:spPr>
          <p:txBody>
            <a:bodyPr wrap="none" anchor="ctr"/>
            <a:lstStyle/>
            <a:p>
              <a:endParaRPr lang="de-DE"/>
            </a:p>
          </p:txBody>
        </p:sp>
        <p:sp>
          <p:nvSpPr>
            <p:cNvPr id="59" name="Line 59">
              <a:extLst>
                <a:ext uri="{FF2B5EF4-FFF2-40B4-BE49-F238E27FC236}">
                  <a16:creationId xmlns:a16="http://schemas.microsoft.com/office/drawing/2014/main" id="{CAC818D0-7419-4295-AE9A-847E33723927}"/>
                </a:ext>
              </a:extLst>
            </p:cNvPr>
            <p:cNvSpPr>
              <a:spLocks noChangeShapeType="1"/>
            </p:cNvSpPr>
            <p:nvPr/>
          </p:nvSpPr>
          <p:spPr bwMode="auto">
            <a:xfrm>
              <a:off x="1473" y="3146"/>
              <a:ext cx="149" cy="0"/>
            </a:xfrm>
            <a:prstGeom prst="line">
              <a:avLst/>
            </a:prstGeom>
            <a:noFill/>
            <a:ln w="9525">
              <a:solidFill>
                <a:schemeClr val="tx1"/>
              </a:solidFill>
              <a:round/>
              <a:headEnd/>
              <a:tailEnd/>
            </a:ln>
          </p:spPr>
          <p:txBody>
            <a:bodyPr wrap="none" anchor="ctr"/>
            <a:lstStyle/>
            <a:p>
              <a:endParaRPr lang="de-DE"/>
            </a:p>
          </p:txBody>
        </p:sp>
        <p:sp>
          <p:nvSpPr>
            <p:cNvPr id="60" name="Line 60">
              <a:extLst>
                <a:ext uri="{FF2B5EF4-FFF2-40B4-BE49-F238E27FC236}">
                  <a16:creationId xmlns:a16="http://schemas.microsoft.com/office/drawing/2014/main" id="{B13E793F-6BEE-4ADD-9F21-83F0BA4A668D}"/>
                </a:ext>
              </a:extLst>
            </p:cNvPr>
            <p:cNvSpPr>
              <a:spLocks noChangeShapeType="1"/>
            </p:cNvSpPr>
            <p:nvPr/>
          </p:nvSpPr>
          <p:spPr bwMode="auto">
            <a:xfrm>
              <a:off x="1473" y="3200"/>
              <a:ext cx="149" cy="0"/>
            </a:xfrm>
            <a:prstGeom prst="line">
              <a:avLst/>
            </a:prstGeom>
            <a:noFill/>
            <a:ln w="9525">
              <a:solidFill>
                <a:schemeClr val="tx1"/>
              </a:solidFill>
              <a:round/>
              <a:headEnd/>
              <a:tailEnd/>
            </a:ln>
          </p:spPr>
          <p:txBody>
            <a:bodyPr wrap="none" anchor="ctr"/>
            <a:lstStyle/>
            <a:p>
              <a:endParaRPr lang="de-DE"/>
            </a:p>
          </p:txBody>
        </p:sp>
        <p:sp>
          <p:nvSpPr>
            <p:cNvPr id="61" name="Line 61">
              <a:extLst>
                <a:ext uri="{FF2B5EF4-FFF2-40B4-BE49-F238E27FC236}">
                  <a16:creationId xmlns:a16="http://schemas.microsoft.com/office/drawing/2014/main" id="{C37CB922-0BC9-46A4-8E46-0E7AB21561E8}"/>
                </a:ext>
              </a:extLst>
            </p:cNvPr>
            <p:cNvSpPr>
              <a:spLocks noChangeShapeType="1"/>
            </p:cNvSpPr>
            <p:nvPr/>
          </p:nvSpPr>
          <p:spPr bwMode="auto">
            <a:xfrm>
              <a:off x="1473" y="3226"/>
              <a:ext cx="149" cy="0"/>
            </a:xfrm>
            <a:prstGeom prst="line">
              <a:avLst/>
            </a:prstGeom>
            <a:noFill/>
            <a:ln w="9525">
              <a:solidFill>
                <a:schemeClr val="tx1"/>
              </a:solidFill>
              <a:round/>
              <a:headEnd/>
              <a:tailEnd/>
            </a:ln>
          </p:spPr>
          <p:txBody>
            <a:bodyPr wrap="none" anchor="ctr"/>
            <a:lstStyle/>
            <a:p>
              <a:endParaRPr lang="de-DE"/>
            </a:p>
          </p:txBody>
        </p:sp>
        <p:sp>
          <p:nvSpPr>
            <p:cNvPr id="62" name="Line 62">
              <a:extLst>
                <a:ext uri="{FF2B5EF4-FFF2-40B4-BE49-F238E27FC236}">
                  <a16:creationId xmlns:a16="http://schemas.microsoft.com/office/drawing/2014/main" id="{3ECFD83D-7055-482D-A219-0FFD89839BBA}"/>
                </a:ext>
              </a:extLst>
            </p:cNvPr>
            <p:cNvSpPr>
              <a:spLocks noChangeShapeType="1"/>
            </p:cNvSpPr>
            <p:nvPr/>
          </p:nvSpPr>
          <p:spPr bwMode="auto">
            <a:xfrm>
              <a:off x="1473" y="3172"/>
              <a:ext cx="149" cy="0"/>
            </a:xfrm>
            <a:prstGeom prst="line">
              <a:avLst/>
            </a:prstGeom>
            <a:noFill/>
            <a:ln w="9525">
              <a:solidFill>
                <a:schemeClr val="tx1"/>
              </a:solidFill>
              <a:round/>
              <a:headEnd/>
              <a:tailEnd/>
            </a:ln>
          </p:spPr>
          <p:txBody>
            <a:bodyPr wrap="none" anchor="ctr"/>
            <a:lstStyle/>
            <a:p>
              <a:endParaRPr lang="de-DE"/>
            </a:p>
          </p:txBody>
        </p:sp>
        <p:sp>
          <p:nvSpPr>
            <p:cNvPr id="63" name="Line 63">
              <a:extLst>
                <a:ext uri="{FF2B5EF4-FFF2-40B4-BE49-F238E27FC236}">
                  <a16:creationId xmlns:a16="http://schemas.microsoft.com/office/drawing/2014/main" id="{A0CC2082-DCA3-4BF3-9EE4-258150CBE73A}"/>
                </a:ext>
              </a:extLst>
            </p:cNvPr>
            <p:cNvSpPr>
              <a:spLocks noChangeShapeType="1"/>
            </p:cNvSpPr>
            <p:nvPr/>
          </p:nvSpPr>
          <p:spPr bwMode="auto">
            <a:xfrm>
              <a:off x="1887" y="3090"/>
              <a:ext cx="150" cy="0"/>
            </a:xfrm>
            <a:prstGeom prst="line">
              <a:avLst/>
            </a:prstGeom>
            <a:noFill/>
            <a:ln w="9525">
              <a:solidFill>
                <a:schemeClr val="tx1"/>
              </a:solidFill>
              <a:round/>
              <a:headEnd/>
              <a:tailEnd/>
            </a:ln>
          </p:spPr>
          <p:txBody>
            <a:bodyPr wrap="none" anchor="ctr"/>
            <a:lstStyle/>
            <a:p>
              <a:endParaRPr lang="de-DE"/>
            </a:p>
          </p:txBody>
        </p:sp>
        <p:sp>
          <p:nvSpPr>
            <p:cNvPr id="64" name="Line 64">
              <a:extLst>
                <a:ext uri="{FF2B5EF4-FFF2-40B4-BE49-F238E27FC236}">
                  <a16:creationId xmlns:a16="http://schemas.microsoft.com/office/drawing/2014/main" id="{EE03F587-B0C4-4E5A-8ECF-D5D38925A602}"/>
                </a:ext>
              </a:extLst>
            </p:cNvPr>
            <p:cNvSpPr>
              <a:spLocks noChangeShapeType="1"/>
            </p:cNvSpPr>
            <p:nvPr/>
          </p:nvSpPr>
          <p:spPr bwMode="auto">
            <a:xfrm>
              <a:off x="1846" y="3141"/>
              <a:ext cx="150" cy="0"/>
            </a:xfrm>
            <a:prstGeom prst="line">
              <a:avLst/>
            </a:prstGeom>
            <a:noFill/>
            <a:ln w="9525">
              <a:solidFill>
                <a:schemeClr val="tx1"/>
              </a:solidFill>
              <a:round/>
              <a:headEnd/>
              <a:tailEnd/>
            </a:ln>
          </p:spPr>
          <p:txBody>
            <a:bodyPr wrap="none" anchor="ctr"/>
            <a:lstStyle/>
            <a:p>
              <a:endParaRPr lang="de-DE"/>
            </a:p>
          </p:txBody>
        </p:sp>
        <p:sp>
          <p:nvSpPr>
            <p:cNvPr id="65" name="Line 65">
              <a:extLst>
                <a:ext uri="{FF2B5EF4-FFF2-40B4-BE49-F238E27FC236}">
                  <a16:creationId xmlns:a16="http://schemas.microsoft.com/office/drawing/2014/main" id="{5903B8C0-8928-48F8-B8E3-4569A2E0BD22}"/>
                </a:ext>
              </a:extLst>
            </p:cNvPr>
            <p:cNvSpPr>
              <a:spLocks noChangeShapeType="1"/>
            </p:cNvSpPr>
            <p:nvPr/>
          </p:nvSpPr>
          <p:spPr bwMode="auto">
            <a:xfrm>
              <a:off x="1846" y="3194"/>
              <a:ext cx="150" cy="0"/>
            </a:xfrm>
            <a:prstGeom prst="line">
              <a:avLst/>
            </a:prstGeom>
            <a:noFill/>
            <a:ln w="9525">
              <a:solidFill>
                <a:schemeClr val="tx1"/>
              </a:solidFill>
              <a:round/>
              <a:headEnd/>
              <a:tailEnd/>
            </a:ln>
          </p:spPr>
          <p:txBody>
            <a:bodyPr wrap="none" anchor="ctr"/>
            <a:lstStyle/>
            <a:p>
              <a:endParaRPr lang="de-DE"/>
            </a:p>
          </p:txBody>
        </p:sp>
        <p:sp>
          <p:nvSpPr>
            <p:cNvPr id="66" name="Line 66">
              <a:extLst>
                <a:ext uri="{FF2B5EF4-FFF2-40B4-BE49-F238E27FC236}">
                  <a16:creationId xmlns:a16="http://schemas.microsoft.com/office/drawing/2014/main" id="{1B177DCC-086C-4FD8-BFF1-3733C1016D56}"/>
                </a:ext>
              </a:extLst>
            </p:cNvPr>
            <p:cNvSpPr>
              <a:spLocks noChangeShapeType="1"/>
            </p:cNvSpPr>
            <p:nvPr/>
          </p:nvSpPr>
          <p:spPr bwMode="auto">
            <a:xfrm>
              <a:off x="1846" y="3167"/>
              <a:ext cx="150" cy="0"/>
            </a:xfrm>
            <a:prstGeom prst="line">
              <a:avLst/>
            </a:prstGeom>
            <a:noFill/>
            <a:ln w="9525">
              <a:solidFill>
                <a:schemeClr val="tx1"/>
              </a:solidFill>
              <a:round/>
              <a:headEnd/>
              <a:tailEnd/>
            </a:ln>
          </p:spPr>
          <p:txBody>
            <a:bodyPr wrap="none" anchor="ctr"/>
            <a:lstStyle/>
            <a:p>
              <a:endParaRPr lang="de-DE"/>
            </a:p>
          </p:txBody>
        </p:sp>
        <p:sp>
          <p:nvSpPr>
            <p:cNvPr id="67" name="Line 67">
              <a:extLst>
                <a:ext uri="{FF2B5EF4-FFF2-40B4-BE49-F238E27FC236}">
                  <a16:creationId xmlns:a16="http://schemas.microsoft.com/office/drawing/2014/main" id="{CF94FF2E-2FB3-43CE-B031-5CBBA77E1EE0}"/>
                </a:ext>
              </a:extLst>
            </p:cNvPr>
            <p:cNvSpPr>
              <a:spLocks noChangeShapeType="1"/>
            </p:cNvSpPr>
            <p:nvPr/>
          </p:nvSpPr>
          <p:spPr bwMode="auto">
            <a:xfrm>
              <a:off x="2272" y="3089"/>
              <a:ext cx="150" cy="0"/>
            </a:xfrm>
            <a:prstGeom prst="line">
              <a:avLst/>
            </a:prstGeom>
            <a:noFill/>
            <a:ln w="9525">
              <a:solidFill>
                <a:schemeClr val="tx1"/>
              </a:solidFill>
              <a:round/>
              <a:headEnd/>
              <a:tailEnd/>
            </a:ln>
          </p:spPr>
          <p:txBody>
            <a:bodyPr wrap="none" anchor="ctr"/>
            <a:lstStyle/>
            <a:p>
              <a:endParaRPr lang="de-DE"/>
            </a:p>
          </p:txBody>
        </p:sp>
        <p:sp>
          <p:nvSpPr>
            <p:cNvPr id="68" name="Line 68">
              <a:extLst>
                <a:ext uri="{FF2B5EF4-FFF2-40B4-BE49-F238E27FC236}">
                  <a16:creationId xmlns:a16="http://schemas.microsoft.com/office/drawing/2014/main" id="{47267B82-A9C7-4229-9A25-CF49D192451C}"/>
                </a:ext>
              </a:extLst>
            </p:cNvPr>
            <p:cNvSpPr>
              <a:spLocks noChangeShapeType="1"/>
            </p:cNvSpPr>
            <p:nvPr/>
          </p:nvSpPr>
          <p:spPr bwMode="auto">
            <a:xfrm>
              <a:off x="2231" y="3139"/>
              <a:ext cx="150" cy="0"/>
            </a:xfrm>
            <a:prstGeom prst="line">
              <a:avLst/>
            </a:prstGeom>
            <a:noFill/>
            <a:ln w="9525">
              <a:solidFill>
                <a:schemeClr val="tx1"/>
              </a:solidFill>
              <a:round/>
              <a:headEnd/>
              <a:tailEnd/>
            </a:ln>
          </p:spPr>
          <p:txBody>
            <a:bodyPr wrap="none" anchor="ctr"/>
            <a:lstStyle/>
            <a:p>
              <a:endParaRPr lang="de-DE"/>
            </a:p>
          </p:txBody>
        </p:sp>
        <p:sp>
          <p:nvSpPr>
            <p:cNvPr id="69" name="Line 69">
              <a:extLst>
                <a:ext uri="{FF2B5EF4-FFF2-40B4-BE49-F238E27FC236}">
                  <a16:creationId xmlns:a16="http://schemas.microsoft.com/office/drawing/2014/main" id="{695A4D50-DB3A-4BA0-9E3B-0282EDE36874}"/>
                </a:ext>
              </a:extLst>
            </p:cNvPr>
            <p:cNvSpPr>
              <a:spLocks noChangeShapeType="1"/>
            </p:cNvSpPr>
            <p:nvPr/>
          </p:nvSpPr>
          <p:spPr bwMode="auto">
            <a:xfrm>
              <a:off x="2231" y="3166"/>
              <a:ext cx="150" cy="0"/>
            </a:xfrm>
            <a:prstGeom prst="line">
              <a:avLst/>
            </a:prstGeom>
            <a:noFill/>
            <a:ln w="9525">
              <a:solidFill>
                <a:schemeClr val="tx1"/>
              </a:solidFill>
              <a:round/>
              <a:headEnd/>
              <a:tailEnd/>
            </a:ln>
          </p:spPr>
          <p:txBody>
            <a:bodyPr wrap="none" anchor="ctr"/>
            <a:lstStyle/>
            <a:p>
              <a:endParaRPr lang="de-DE"/>
            </a:p>
          </p:txBody>
        </p:sp>
        <p:sp>
          <p:nvSpPr>
            <p:cNvPr id="70" name="Line 70">
              <a:extLst>
                <a:ext uri="{FF2B5EF4-FFF2-40B4-BE49-F238E27FC236}">
                  <a16:creationId xmlns:a16="http://schemas.microsoft.com/office/drawing/2014/main" id="{EDC4ACCF-BC1D-4FB9-BCDC-8D9ADFDA0ADD}"/>
                </a:ext>
              </a:extLst>
            </p:cNvPr>
            <p:cNvSpPr>
              <a:spLocks noChangeShapeType="1"/>
            </p:cNvSpPr>
            <p:nvPr/>
          </p:nvSpPr>
          <p:spPr bwMode="auto">
            <a:xfrm>
              <a:off x="2298" y="2869"/>
              <a:ext cx="90" cy="0"/>
            </a:xfrm>
            <a:prstGeom prst="line">
              <a:avLst/>
            </a:prstGeom>
            <a:noFill/>
            <a:ln w="9525">
              <a:solidFill>
                <a:schemeClr val="tx1"/>
              </a:solidFill>
              <a:round/>
              <a:headEnd/>
              <a:tailEnd/>
            </a:ln>
          </p:spPr>
          <p:txBody>
            <a:bodyPr wrap="none" anchor="ctr"/>
            <a:lstStyle/>
            <a:p>
              <a:endParaRPr lang="de-DE"/>
            </a:p>
          </p:txBody>
        </p:sp>
        <p:sp>
          <p:nvSpPr>
            <p:cNvPr id="71" name="Line 71">
              <a:extLst>
                <a:ext uri="{FF2B5EF4-FFF2-40B4-BE49-F238E27FC236}">
                  <a16:creationId xmlns:a16="http://schemas.microsoft.com/office/drawing/2014/main" id="{F86A53BE-7D0F-401C-B29B-C970CD044397}"/>
                </a:ext>
              </a:extLst>
            </p:cNvPr>
            <p:cNvSpPr>
              <a:spLocks noChangeShapeType="1"/>
            </p:cNvSpPr>
            <p:nvPr/>
          </p:nvSpPr>
          <p:spPr bwMode="auto">
            <a:xfrm>
              <a:off x="2298" y="2892"/>
              <a:ext cx="90" cy="0"/>
            </a:xfrm>
            <a:prstGeom prst="line">
              <a:avLst/>
            </a:prstGeom>
            <a:noFill/>
            <a:ln w="9525">
              <a:solidFill>
                <a:schemeClr val="tx1"/>
              </a:solidFill>
              <a:round/>
              <a:headEnd/>
              <a:tailEnd/>
            </a:ln>
          </p:spPr>
          <p:txBody>
            <a:bodyPr wrap="none" anchor="ctr"/>
            <a:lstStyle/>
            <a:p>
              <a:endParaRPr lang="de-DE"/>
            </a:p>
          </p:txBody>
        </p:sp>
        <p:sp>
          <p:nvSpPr>
            <p:cNvPr id="72" name="Line 72">
              <a:extLst>
                <a:ext uri="{FF2B5EF4-FFF2-40B4-BE49-F238E27FC236}">
                  <a16:creationId xmlns:a16="http://schemas.microsoft.com/office/drawing/2014/main" id="{74244B12-5DD6-4A8E-AFED-15CF43768040}"/>
                </a:ext>
              </a:extLst>
            </p:cNvPr>
            <p:cNvSpPr>
              <a:spLocks noChangeShapeType="1"/>
            </p:cNvSpPr>
            <p:nvPr/>
          </p:nvSpPr>
          <p:spPr bwMode="auto">
            <a:xfrm>
              <a:off x="2508" y="2871"/>
              <a:ext cx="89" cy="0"/>
            </a:xfrm>
            <a:prstGeom prst="line">
              <a:avLst/>
            </a:prstGeom>
            <a:noFill/>
            <a:ln w="9525">
              <a:solidFill>
                <a:schemeClr val="tx1"/>
              </a:solidFill>
              <a:round/>
              <a:headEnd/>
              <a:tailEnd/>
            </a:ln>
          </p:spPr>
          <p:txBody>
            <a:bodyPr wrap="none" anchor="ctr"/>
            <a:lstStyle/>
            <a:p>
              <a:endParaRPr lang="de-DE"/>
            </a:p>
          </p:txBody>
        </p:sp>
        <p:sp>
          <p:nvSpPr>
            <p:cNvPr id="73" name="Line 73">
              <a:extLst>
                <a:ext uri="{FF2B5EF4-FFF2-40B4-BE49-F238E27FC236}">
                  <a16:creationId xmlns:a16="http://schemas.microsoft.com/office/drawing/2014/main" id="{987569FD-E45A-431D-AAC0-5053ED4F97D2}"/>
                </a:ext>
              </a:extLst>
            </p:cNvPr>
            <p:cNvSpPr>
              <a:spLocks noChangeShapeType="1"/>
            </p:cNvSpPr>
            <p:nvPr/>
          </p:nvSpPr>
          <p:spPr bwMode="auto">
            <a:xfrm>
              <a:off x="2508" y="2893"/>
              <a:ext cx="89" cy="0"/>
            </a:xfrm>
            <a:prstGeom prst="line">
              <a:avLst/>
            </a:prstGeom>
            <a:noFill/>
            <a:ln w="9525">
              <a:solidFill>
                <a:schemeClr val="tx1"/>
              </a:solidFill>
              <a:round/>
              <a:headEnd/>
              <a:tailEnd/>
            </a:ln>
          </p:spPr>
          <p:txBody>
            <a:bodyPr wrap="none" anchor="ctr"/>
            <a:lstStyle/>
            <a:p>
              <a:endParaRPr lang="de-DE"/>
            </a:p>
          </p:txBody>
        </p:sp>
        <p:sp>
          <p:nvSpPr>
            <p:cNvPr id="74" name="Line 74">
              <a:extLst>
                <a:ext uri="{FF2B5EF4-FFF2-40B4-BE49-F238E27FC236}">
                  <a16:creationId xmlns:a16="http://schemas.microsoft.com/office/drawing/2014/main" id="{14585DDD-F2A5-4F3C-BF15-E0163741BB0D}"/>
                </a:ext>
              </a:extLst>
            </p:cNvPr>
            <p:cNvSpPr>
              <a:spLocks noChangeShapeType="1"/>
            </p:cNvSpPr>
            <p:nvPr/>
          </p:nvSpPr>
          <p:spPr bwMode="auto">
            <a:xfrm>
              <a:off x="2414" y="2682"/>
              <a:ext cx="90" cy="0"/>
            </a:xfrm>
            <a:prstGeom prst="line">
              <a:avLst/>
            </a:prstGeom>
            <a:noFill/>
            <a:ln w="9525">
              <a:solidFill>
                <a:schemeClr val="tx1"/>
              </a:solidFill>
              <a:round/>
              <a:headEnd/>
              <a:tailEnd/>
            </a:ln>
          </p:spPr>
          <p:txBody>
            <a:bodyPr wrap="none" anchor="ctr"/>
            <a:lstStyle/>
            <a:p>
              <a:endParaRPr lang="de-DE"/>
            </a:p>
          </p:txBody>
        </p:sp>
        <p:sp>
          <p:nvSpPr>
            <p:cNvPr id="75" name="Line 75">
              <a:extLst>
                <a:ext uri="{FF2B5EF4-FFF2-40B4-BE49-F238E27FC236}">
                  <a16:creationId xmlns:a16="http://schemas.microsoft.com/office/drawing/2014/main" id="{90443C6E-7CCD-4AC4-9C61-9F8B46FF1D0F}"/>
                </a:ext>
              </a:extLst>
            </p:cNvPr>
            <p:cNvSpPr>
              <a:spLocks noChangeShapeType="1"/>
            </p:cNvSpPr>
            <p:nvPr/>
          </p:nvSpPr>
          <p:spPr bwMode="auto">
            <a:xfrm>
              <a:off x="2798" y="2878"/>
              <a:ext cx="91" cy="0"/>
            </a:xfrm>
            <a:prstGeom prst="line">
              <a:avLst/>
            </a:prstGeom>
            <a:noFill/>
            <a:ln w="9525">
              <a:solidFill>
                <a:schemeClr val="tx1"/>
              </a:solidFill>
              <a:round/>
              <a:headEnd/>
              <a:tailEnd/>
            </a:ln>
          </p:spPr>
          <p:txBody>
            <a:bodyPr wrap="none" anchor="ctr"/>
            <a:lstStyle/>
            <a:p>
              <a:endParaRPr lang="de-DE"/>
            </a:p>
          </p:txBody>
        </p:sp>
        <p:sp>
          <p:nvSpPr>
            <p:cNvPr id="76" name="Freeform 76">
              <a:extLst>
                <a:ext uri="{FF2B5EF4-FFF2-40B4-BE49-F238E27FC236}">
                  <a16:creationId xmlns:a16="http://schemas.microsoft.com/office/drawing/2014/main" id="{532F8F0E-6F13-4A7D-A21D-966CFCCFA976}"/>
                </a:ext>
              </a:extLst>
            </p:cNvPr>
            <p:cNvSpPr>
              <a:spLocks/>
            </p:cNvSpPr>
            <p:nvPr/>
          </p:nvSpPr>
          <p:spPr bwMode="auto">
            <a:xfrm>
              <a:off x="2509" y="2882"/>
              <a:ext cx="343" cy="255"/>
            </a:xfrm>
            <a:custGeom>
              <a:avLst/>
              <a:gdLst>
                <a:gd name="T0" fmla="*/ 0 w 343"/>
                <a:gd name="T1" fmla="*/ 255 h 255"/>
                <a:gd name="T2" fmla="*/ 343 w 343"/>
                <a:gd name="T3" fmla="*/ 248 h 255"/>
                <a:gd name="T4" fmla="*/ 335 w 343"/>
                <a:gd name="T5" fmla="*/ 0 h 255"/>
                <a:gd name="T6" fmla="*/ 0 60000 65536"/>
                <a:gd name="T7" fmla="*/ 0 60000 65536"/>
                <a:gd name="T8" fmla="*/ 0 60000 65536"/>
                <a:gd name="T9" fmla="*/ 0 w 343"/>
                <a:gd name="T10" fmla="*/ 0 h 255"/>
                <a:gd name="T11" fmla="*/ 343 w 343"/>
                <a:gd name="T12" fmla="*/ 255 h 255"/>
              </a:gdLst>
              <a:ahLst/>
              <a:cxnLst>
                <a:cxn ang="T6">
                  <a:pos x="T0" y="T1"/>
                </a:cxn>
                <a:cxn ang="T7">
                  <a:pos x="T2" y="T3"/>
                </a:cxn>
                <a:cxn ang="T8">
                  <a:pos x="T4" y="T5"/>
                </a:cxn>
              </a:cxnLst>
              <a:rect l="T9" t="T10" r="T11" b="T12"/>
              <a:pathLst>
                <a:path w="343" h="255">
                  <a:moveTo>
                    <a:pt x="0" y="255"/>
                  </a:moveTo>
                  <a:lnTo>
                    <a:pt x="343" y="248"/>
                  </a:lnTo>
                  <a:lnTo>
                    <a:pt x="335" y="0"/>
                  </a:lnTo>
                </a:path>
              </a:pathLst>
            </a:custGeom>
            <a:noFill/>
            <a:ln w="9525">
              <a:solidFill>
                <a:schemeClr val="tx1"/>
              </a:solidFill>
              <a:round/>
              <a:headEnd/>
              <a:tailEnd/>
            </a:ln>
          </p:spPr>
          <p:txBody>
            <a:bodyPr/>
            <a:lstStyle/>
            <a:p>
              <a:endParaRPr lang="en-US"/>
            </a:p>
          </p:txBody>
        </p:sp>
        <p:sp>
          <p:nvSpPr>
            <p:cNvPr id="77" name="Rectangle 77">
              <a:extLst>
                <a:ext uri="{FF2B5EF4-FFF2-40B4-BE49-F238E27FC236}">
                  <a16:creationId xmlns:a16="http://schemas.microsoft.com/office/drawing/2014/main" id="{0C352311-FC82-4AF9-9BF1-D66443341786}"/>
                </a:ext>
              </a:extLst>
            </p:cNvPr>
            <p:cNvSpPr>
              <a:spLocks noChangeArrowheads="1"/>
            </p:cNvSpPr>
            <p:nvPr/>
          </p:nvSpPr>
          <p:spPr bwMode="auto">
            <a:xfrm>
              <a:off x="2805" y="2654"/>
              <a:ext cx="130" cy="48"/>
            </a:xfrm>
            <a:prstGeom prst="rect">
              <a:avLst/>
            </a:prstGeom>
            <a:solidFill>
              <a:srgbClr val="FFCC00"/>
            </a:solidFill>
            <a:ln w="9525">
              <a:solidFill>
                <a:schemeClr val="tx1"/>
              </a:solidFill>
              <a:miter lim="800000"/>
              <a:headEnd/>
              <a:tailEnd/>
            </a:ln>
          </p:spPr>
          <p:txBody>
            <a:bodyPr wrap="none" anchor="ctr"/>
            <a:lstStyle/>
            <a:p>
              <a:pPr algn="ctr" eaLnBrk="0" hangingPunct="0"/>
              <a:r>
                <a:rPr lang="en-US" altLang="de-DE" sz="400" b="1">
                  <a:solidFill>
                    <a:schemeClr val="accent1"/>
                  </a:solidFill>
                </a:rPr>
                <a:t> </a:t>
              </a:r>
            </a:p>
          </p:txBody>
        </p:sp>
        <p:sp>
          <p:nvSpPr>
            <p:cNvPr id="78" name="Line 78">
              <a:extLst>
                <a:ext uri="{FF2B5EF4-FFF2-40B4-BE49-F238E27FC236}">
                  <a16:creationId xmlns:a16="http://schemas.microsoft.com/office/drawing/2014/main" id="{B7C7162B-97EE-40FE-B2A5-C0E871B9BF42}"/>
                </a:ext>
              </a:extLst>
            </p:cNvPr>
            <p:cNvSpPr>
              <a:spLocks noChangeShapeType="1"/>
            </p:cNvSpPr>
            <p:nvPr/>
          </p:nvSpPr>
          <p:spPr bwMode="auto">
            <a:xfrm>
              <a:off x="2821" y="2676"/>
              <a:ext cx="90" cy="0"/>
            </a:xfrm>
            <a:prstGeom prst="line">
              <a:avLst/>
            </a:prstGeom>
            <a:noFill/>
            <a:ln w="9525">
              <a:solidFill>
                <a:schemeClr val="tx1"/>
              </a:solidFill>
              <a:round/>
              <a:headEnd/>
              <a:tailEnd/>
            </a:ln>
          </p:spPr>
          <p:txBody>
            <a:bodyPr wrap="none" anchor="ctr"/>
            <a:lstStyle/>
            <a:p>
              <a:endParaRPr lang="de-DE"/>
            </a:p>
          </p:txBody>
        </p:sp>
        <p:sp>
          <p:nvSpPr>
            <p:cNvPr id="79" name="Rectangle 79">
              <a:extLst>
                <a:ext uri="{FF2B5EF4-FFF2-40B4-BE49-F238E27FC236}">
                  <a16:creationId xmlns:a16="http://schemas.microsoft.com/office/drawing/2014/main" id="{73256880-0665-4EAF-BFA2-D187BD3B37ED}"/>
                </a:ext>
              </a:extLst>
            </p:cNvPr>
            <p:cNvSpPr>
              <a:spLocks noChangeArrowheads="1"/>
            </p:cNvSpPr>
            <p:nvPr/>
          </p:nvSpPr>
          <p:spPr bwMode="auto">
            <a:xfrm>
              <a:off x="2770" y="3107"/>
              <a:ext cx="130" cy="48"/>
            </a:xfrm>
            <a:prstGeom prst="rect">
              <a:avLst/>
            </a:prstGeom>
            <a:solidFill>
              <a:srgbClr val="FFFF00"/>
            </a:solidFill>
            <a:ln w="9525">
              <a:solidFill>
                <a:schemeClr val="tx1"/>
              </a:solidFill>
              <a:miter lim="800000"/>
              <a:headEnd/>
              <a:tailEnd/>
            </a:ln>
          </p:spPr>
          <p:txBody>
            <a:bodyPr wrap="none" anchor="ctr"/>
            <a:lstStyle/>
            <a:p>
              <a:pPr algn="ctr" eaLnBrk="0" hangingPunct="0"/>
              <a:r>
                <a:rPr lang="en-US" altLang="de-DE" sz="400" b="1">
                  <a:solidFill>
                    <a:schemeClr val="accent1"/>
                  </a:solidFill>
                </a:rPr>
                <a:t> </a:t>
              </a:r>
            </a:p>
          </p:txBody>
        </p:sp>
        <p:sp>
          <p:nvSpPr>
            <p:cNvPr id="80" name="Rectangle 80">
              <a:extLst>
                <a:ext uri="{FF2B5EF4-FFF2-40B4-BE49-F238E27FC236}">
                  <a16:creationId xmlns:a16="http://schemas.microsoft.com/office/drawing/2014/main" id="{125E9813-C699-4046-A6AC-727A34F611EA}"/>
                </a:ext>
              </a:extLst>
            </p:cNvPr>
            <p:cNvSpPr>
              <a:spLocks noChangeArrowheads="1"/>
            </p:cNvSpPr>
            <p:nvPr/>
          </p:nvSpPr>
          <p:spPr bwMode="auto">
            <a:xfrm>
              <a:off x="1508" y="2641"/>
              <a:ext cx="130" cy="48"/>
            </a:xfrm>
            <a:prstGeom prst="rect">
              <a:avLst/>
            </a:prstGeom>
            <a:solidFill>
              <a:srgbClr val="FFFF00"/>
            </a:solidFill>
            <a:ln w="9525">
              <a:solidFill>
                <a:schemeClr val="tx1"/>
              </a:solidFill>
              <a:miter lim="800000"/>
              <a:headEnd/>
              <a:tailEnd/>
            </a:ln>
          </p:spPr>
          <p:txBody>
            <a:bodyPr wrap="none" anchor="ctr"/>
            <a:lstStyle/>
            <a:p>
              <a:pPr algn="ctr" eaLnBrk="0" hangingPunct="0"/>
              <a:r>
                <a:rPr lang="en-US" altLang="de-DE" sz="400" b="1">
                  <a:solidFill>
                    <a:schemeClr val="accent1"/>
                  </a:solidFill>
                </a:rPr>
                <a:t> </a:t>
              </a:r>
            </a:p>
          </p:txBody>
        </p:sp>
        <p:sp>
          <p:nvSpPr>
            <p:cNvPr id="81" name="Rectangle 81">
              <a:extLst>
                <a:ext uri="{FF2B5EF4-FFF2-40B4-BE49-F238E27FC236}">
                  <a16:creationId xmlns:a16="http://schemas.microsoft.com/office/drawing/2014/main" id="{D8234F15-9841-43CE-9F4C-2EAEA6AF2585}"/>
                </a:ext>
              </a:extLst>
            </p:cNvPr>
            <p:cNvSpPr>
              <a:spLocks noChangeArrowheads="1"/>
            </p:cNvSpPr>
            <p:nvPr/>
          </p:nvSpPr>
          <p:spPr bwMode="auto">
            <a:xfrm>
              <a:off x="1479" y="2786"/>
              <a:ext cx="130" cy="48"/>
            </a:xfrm>
            <a:prstGeom prst="rect">
              <a:avLst/>
            </a:prstGeom>
            <a:solidFill>
              <a:srgbClr val="FFFF00"/>
            </a:solidFill>
            <a:ln w="9525">
              <a:solidFill>
                <a:schemeClr val="tx1"/>
              </a:solidFill>
              <a:miter lim="800000"/>
              <a:headEnd/>
              <a:tailEnd/>
            </a:ln>
          </p:spPr>
          <p:txBody>
            <a:bodyPr wrap="none" anchor="ctr"/>
            <a:lstStyle/>
            <a:p>
              <a:pPr algn="ctr" eaLnBrk="0" hangingPunct="0"/>
              <a:r>
                <a:rPr lang="en-US" altLang="de-DE" sz="400" b="1">
                  <a:solidFill>
                    <a:schemeClr val="accent1"/>
                  </a:solidFill>
                </a:rPr>
                <a:t> </a:t>
              </a:r>
            </a:p>
          </p:txBody>
        </p:sp>
        <p:sp>
          <p:nvSpPr>
            <p:cNvPr id="82" name="Line 82">
              <a:extLst>
                <a:ext uri="{FF2B5EF4-FFF2-40B4-BE49-F238E27FC236}">
                  <a16:creationId xmlns:a16="http://schemas.microsoft.com/office/drawing/2014/main" id="{B9C660A0-4C15-4889-B6B5-EDBFF24CE81D}"/>
                </a:ext>
              </a:extLst>
            </p:cNvPr>
            <p:cNvSpPr>
              <a:spLocks noChangeShapeType="1"/>
            </p:cNvSpPr>
            <p:nvPr/>
          </p:nvSpPr>
          <p:spPr bwMode="auto">
            <a:xfrm>
              <a:off x="2786" y="3129"/>
              <a:ext cx="90" cy="0"/>
            </a:xfrm>
            <a:prstGeom prst="line">
              <a:avLst/>
            </a:prstGeom>
            <a:noFill/>
            <a:ln w="9525">
              <a:solidFill>
                <a:schemeClr val="tx1"/>
              </a:solidFill>
              <a:round/>
              <a:headEnd/>
              <a:tailEnd/>
            </a:ln>
          </p:spPr>
          <p:txBody>
            <a:bodyPr wrap="none" anchor="ctr"/>
            <a:lstStyle/>
            <a:p>
              <a:endParaRPr lang="de-DE"/>
            </a:p>
          </p:txBody>
        </p:sp>
        <p:sp>
          <p:nvSpPr>
            <p:cNvPr id="83" name="Line 83">
              <a:extLst>
                <a:ext uri="{FF2B5EF4-FFF2-40B4-BE49-F238E27FC236}">
                  <a16:creationId xmlns:a16="http://schemas.microsoft.com/office/drawing/2014/main" id="{5864DF2F-07B4-4E8F-B5C1-9B24430ED6AD}"/>
                </a:ext>
              </a:extLst>
            </p:cNvPr>
            <p:cNvSpPr>
              <a:spLocks noChangeShapeType="1"/>
            </p:cNvSpPr>
            <p:nvPr/>
          </p:nvSpPr>
          <p:spPr bwMode="auto">
            <a:xfrm>
              <a:off x="1524" y="2663"/>
              <a:ext cx="90" cy="0"/>
            </a:xfrm>
            <a:prstGeom prst="line">
              <a:avLst/>
            </a:prstGeom>
            <a:noFill/>
            <a:ln w="9525">
              <a:solidFill>
                <a:schemeClr val="tx1"/>
              </a:solidFill>
              <a:round/>
              <a:headEnd/>
              <a:tailEnd/>
            </a:ln>
          </p:spPr>
          <p:txBody>
            <a:bodyPr wrap="none" anchor="ctr"/>
            <a:lstStyle/>
            <a:p>
              <a:endParaRPr lang="de-DE"/>
            </a:p>
          </p:txBody>
        </p:sp>
        <p:sp>
          <p:nvSpPr>
            <p:cNvPr id="84" name="Line 84">
              <a:extLst>
                <a:ext uri="{FF2B5EF4-FFF2-40B4-BE49-F238E27FC236}">
                  <a16:creationId xmlns:a16="http://schemas.microsoft.com/office/drawing/2014/main" id="{2207D9AA-88A7-4AE6-A46F-BA60BF362A66}"/>
                </a:ext>
              </a:extLst>
            </p:cNvPr>
            <p:cNvSpPr>
              <a:spLocks noChangeShapeType="1"/>
            </p:cNvSpPr>
            <p:nvPr/>
          </p:nvSpPr>
          <p:spPr bwMode="auto">
            <a:xfrm>
              <a:off x="1495" y="2808"/>
              <a:ext cx="90" cy="0"/>
            </a:xfrm>
            <a:prstGeom prst="line">
              <a:avLst/>
            </a:prstGeom>
            <a:noFill/>
            <a:ln w="9525">
              <a:solidFill>
                <a:schemeClr val="tx1"/>
              </a:solidFill>
              <a:round/>
              <a:headEnd/>
              <a:tailEnd/>
            </a:ln>
          </p:spPr>
          <p:txBody>
            <a:bodyPr wrap="none" anchor="ctr"/>
            <a:lstStyle/>
            <a:p>
              <a:endParaRPr lang="de-DE"/>
            </a:p>
          </p:txBody>
        </p:sp>
        <p:grpSp>
          <p:nvGrpSpPr>
            <p:cNvPr id="85" name="Group 85">
              <a:extLst>
                <a:ext uri="{FF2B5EF4-FFF2-40B4-BE49-F238E27FC236}">
                  <a16:creationId xmlns:a16="http://schemas.microsoft.com/office/drawing/2014/main" id="{31A31A0B-E739-4B70-9012-78999946779E}"/>
                </a:ext>
              </a:extLst>
            </p:cNvPr>
            <p:cNvGrpSpPr>
              <a:grpSpLocks/>
            </p:cNvGrpSpPr>
            <p:nvPr/>
          </p:nvGrpSpPr>
          <p:grpSpPr bwMode="auto">
            <a:xfrm>
              <a:off x="2595" y="2655"/>
              <a:ext cx="130" cy="48"/>
              <a:chOff x="2791" y="2697"/>
              <a:chExt cx="130" cy="48"/>
            </a:xfrm>
          </p:grpSpPr>
          <p:sp>
            <p:nvSpPr>
              <p:cNvPr id="93" name="Rectangle 86">
                <a:extLst>
                  <a:ext uri="{FF2B5EF4-FFF2-40B4-BE49-F238E27FC236}">
                    <a16:creationId xmlns:a16="http://schemas.microsoft.com/office/drawing/2014/main" id="{2A5D5CEC-A894-42C2-A8DF-380D9A675871}"/>
                  </a:ext>
                </a:extLst>
              </p:cNvPr>
              <p:cNvSpPr>
                <a:spLocks noChangeArrowheads="1"/>
              </p:cNvSpPr>
              <p:nvPr/>
            </p:nvSpPr>
            <p:spPr bwMode="auto">
              <a:xfrm>
                <a:off x="2791" y="2697"/>
                <a:ext cx="130" cy="48"/>
              </a:xfrm>
              <a:prstGeom prst="rect">
                <a:avLst/>
              </a:prstGeom>
              <a:solidFill>
                <a:srgbClr val="FFFF00"/>
              </a:solidFill>
              <a:ln w="9525">
                <a:solidFill>
                  <a:schemeClr val="tx1"/>
                </a:solidFill>
                <a:miter lim="800000"/>
                <a:headEnd/>
                <a:tailEnd/>
              </a:ln>
            </p:spPr>
            <p:txBody>
              <a:bodyPr wrap="none" anchor="ctr"/>
              <a:lstStyle/>
              <a:p>
                <a:pPr algn="ctr" eaLnBrk="0" hangingPunct="0"/>
                <a:r>
                  <a:rPr lang="en-US" altLang="de-DE" sz="400" b="1">
                    <a:solidFill>
                      <a:schemeClr val="accent1"/>
                    </a:solidFill>
                  </a:rPr>
                  <a:t> </a:t>
                </a:r>
              </a:p>
            </p:txBody>
          </p:sp>
          <p:sp>
            <p:nvSpPr>
              <p:cNvPr id="94" name="Line 87">
                <a:extLst>
                  <a:ext uri="{FF2B5EF4-FFF2-40B4-BE49-F238E27FC236}">
                    <a16:creationId xmlns:a16="http://schemas.microsoft.com/office/drawing/2014/main" id="{3C3F9B41-8D42-4468-8657-D84A5E8E2EDD}"/>
                  </a:ext>
                </a:extLst>
              </p:cNvPr>
              <p:cNvSpPr>
                <a:spLocks noChangeShapeType="1"/>
              </p:cNvSpPr>
              <p:nvPr/>
            </p:nvSpPr>
            <p:spPr bwMode="auto">
              <a:xfrm>
                <a:off x="2807" y="2719"/>
                <a:ext cx="90" cy="0"/>
              </a:xfrm>
              <a:prstGeom prst="line">
                <a:avLst/>
              </a:prstGeom>
              <a:noFill/>
              <a:ln w="9525">
                <a:solidFill>
                  <a:schemeClr val="tx1"/>
                </a:solidFill>
                <a:round/>
                <a:headEnd/>
                <a:tailEnd/>
              </a:ln>
            </p:spPr>
            <p:txBody>
              <a:bodyPr wrap="none" anchor="ctr"/>
              <a:lstStyle/>
              <a:p>
                <a:endParaRPr lang="de-DE"/>
              </a:p>
            </p:txBody>
          </p:sp>
        </p:grpSp>
        <p:grpSp>
          <p:nvGrpSpPr>
            <p:cNvPr id="86" name="Group 88">
              <a:extLst>
                <a:ext uri="{FF2B5EF4-FFF2-40B4-BE49-F238E27FC236}">
                  <a16:creationId xmlns:a16="http://schemas.microsoft.com/office/drawing/2014/main" id="{401BE254-9757-4A76-A945-6A9A5A5F8CA5}"/>
                </a:ext>
              </a:extLst>
            </p:cNvPr>
            <p:cNvGrpSpPr>
              <a:grpSpLocks/>
            </p:cNvGrpSpPr>
            <p:nvPr/>
          </p:nvGrpSpPr>
          <p:grpSpPr bwMode="auto">
            <a:xfrm>
              <a:off x="2478" y="3006"/>
              <a:ext cx="130" cy="48"/>
              <a:chOff x="2674" y="3048"/>
              <a:chExt cx="130" cy="48"/>
            </a:xfrm>
          </p:grpSpPr>
          <p:sp>
            <p:nvSpPr>
              <p:cNvPr id="91" name="Rectangle 89">
                <a:extLst>
                  <a:ext uri="{FF2B5EF4-FFF2-40B4-BE49-F238E27FC236}">
                    <a16:creationId xmlns:a16="http://schemas.microsoft.com/office/drawing/2014/main" id="{7DB4364C-DB40-4A3F-8E76-6F21ACE7883D}"/>
                  </a:ext>
                </a:extLst>
              </p:cNvPr>
              <p:cNvSpPr>
                <a:spLocks noChangeArrowheads="1"/>
              </p:cNvSpPr>
              <p:nvPr/>
            </p:nvSpPr>
            <p:spPr bwMode="auto">
              <a:xfrm>
                <a:off x="2674" y="3048"/>
                <a:ext cx="130" cy="48"/>
              </a:xfrm>
              <a:prstGeom prst="rect">
                <a:avLst/>
              </a:prstGeom>
              <a:solidFill>
                <a:srgbClr val="FFFF00"/>
              </a:solidFill>
              <a:ln w="9525">
                <a:solidFill>
                  <a:schemeClr val="tx1"/>
                </a:solidFill>
                <a:miter lim="800000"/>
                <a:headEnd/>
                <a:tailEnd/>
              </a:ln>
            </p:spPr>
            <p:txBody>
              <a:bodyPr wrap="none" anchor="ctr"/>
              <a:lstStyle/>
              <a:p>
                <a:pPr algn="ctr" eaLnBrk="0" hangingPunct="0"/>
                <a:r>
                  <a:rPr lang="en-US" altLang="de-DE" sz="400" b="1">
                    <a:solidFill>
                      <a:schemeClr val="accent1"/>
                    </a:solidFill>
                  </a:rPr>
                  <a:t> </a:t>
                </a:r>
              </a:p>
            </p:txBody>
          </p:sp>
          <p:sp>
            <p:nvSpPr>
              <p:cNvPr id="92" name="Line 90">
                <a:extLst>
                  <a:ext uri="{FF2B5EF4-FFF2-40B4-BE49-F238E27FC236}">
                    <a16:creationId xmlns:a16="http://schemas.microsoft.com/office/drawing/2014/main" id="{C47EB240-F191-4366-A976-B3EEB8CBFFF3}"/>
                  </a:ext>
                </a:extLst>
              </p:cNvPr>
              <p:cNvSpPr>
                <a:spLocks noChangeShapeType="1"/>
              </p:cNvSpPr>
              <p:nvPr/>
            </p:nvSpPr>
            <p:spPr bwMode="auto">
              <a:xfrm>
                <a:off x="2690" y="3070"/>
                <a:ext cx="90" cy="0"/>
              </a:xfrm>
              <a:prstGeom prst="line">
                <a:avLst/>
              </a:prstGeom>
              <a:noFill/>
              <a:ln w="9525">
                <a:solidFill>
                  <a:schemeClr val="tx1"/>
                </a:solidFill>
                <a:round/>
                <a:headEnd/>
                <a:tailEnd/>
              </a:ln>
            </p:spPr>
            <p:txBody>
              <a:bodyPr wrap="none" anchor="ctr"/>
              <a:lstStyle/>
              <a:p>
                <a:endParaRPr lang="de-DE"/>
              </a:p>
            </p:txBody>
          </p:sp>
        </p:grpSp>
        <p:sp>
          <p:nvSpPr>
            <p:cNvPr id="87" name="Line 91">
              <a:extLst>
                <a:ext uri="{FF2B5EF4-FFF2-40B4-BE49-F238E27FC236}">
                  <a16:creationId xmlns:a16="http://schemas.microsoft.com/office/drawing/2014/main" id="{5F0A5B11-E63B-4D2B-BC15-25F7292584D0}"/>
                </a:ext>
              </a:extLst>
            </p:cNvPr>
            <p:cNvSpPr>
              <a:spLocks noChangeShapeType="1"/>
            </p:cNvSpPr>
            <p:nvPr/>
          </p:nvSpPr>
          <p:spPr bwMode="auto">
            <a:xfrm>
              <a:off x="1634" y="2678"/>
              <a:ext cx="197" cy="0"/>
            </a:xfrm>
            <a:prstGeom prst="line">
              <a:avLst/>
            </a:prstGeom>
            <a:noFill/>
            <a:ln w="9525">
              <a:solidFill>
                <a:schemeClr val="tx1"/>
              </a:solidFill>
              <a:round/>
              <a:headEnd/>
              <a:tailEnd/>
            </a:ln>
          </p:spPr>
          <p:txBody>
            <a:bodyPr/>
            <a:lstStyle/>
            <a:p>
              <a:endParaRPr lang="de-DE"/>
            </a:p>
          </p:txBody>
        </p:sp>
        <p:sp>
          <p:nvSpPr>
            <p:cNvPr id="88" name="Line 92">
              <a:extLst>
                <a:ext uri="{FF2B5EF4-FFF2-40B4-BE49-F238E27FC236}">
                  <a16:creationId xmlns:a16="http://schemas.microsoft.com/office/drawing/2014/main" id="{4569F773-AD8F-4C12-8502-AC4F5F8B1D86}"/>
                </a:ext>
              </a:extLst>
            </p:cNvPr>
            <p:cNvSpPr>
              <a:spLocks noChangeShapeType="1"/>
            </p:cNvSpPr>
            <p:nvPr/>
          </p:nvSpPr>
          <p:spPr bwMode="auto">
            <a:xfrm flipV="1">
              <a:off x="1576" y="2685"/>
              <a:ext cx="0" cy="109"/>
            </a:xfrm>
            <a:prstGeom prst="line">
              <a:avLst/>
            </a:prstGeom>
            <a:noFill/>
            <a:ln w="9525">
              <a:solidFill>
                <a:schemeClr val="tx1"/>
              </a:solidFill>
              <a:round/>
              <a:headEnd/>
              <a:tailEnd/>
            </a:ln>
          </p:spPr>
          <p:txBody>
            <a:bodyPr/>
            <a:lstStyle/>
            <a:p>
              <a:endParaRPr lang="de-DE"/>
            </a:p>
          </p:txBody>
        </p:sp>
        <p:sp>
          <p:nvSpPr>
            <p:cNvPr id="89" name="Line 93">
              <a:extLst>
                <a:ext uri="{FF2B5EF4-FFF2-40B4-BE49-F238E27FC236}">
                  <a16:creationId xmlns:a16="http://schemas.microsoft.com/office/drawing/2014/main" id="{9F91E2BC-8569-407B-AE4A-C34577C17777}"/>
                </a:ext>
              </a:extLst>
            </p:cNvPr>
            <p:cNvSpPr>
              <a:spLocks noChangeShapeType="1"/>
            </p:cNvSpPr>
            <p:nvPr/>
          </p:nvSpPr>
          <p:spPr bwMode="auto">
            <a:xfrm flipV="1">
              <a:off x="1605" y="2721"/>
              <a:ext cx="219" cy="95"/>
            </a:xfrm>
            <a:prstGeom prst="line">
              <a:avLst/>
            </a:prstGeom>
            <a:noFill/>
            <a:ln w="9525">
              <a:solidFill>
                <a:schemeClr val="tx1"/>
              </a:solidFill>
              <a:round/>
              <a:headEnd/>
              <a:tailEnd/>
            </a:ln>
          </p:spPr>
          <p:txBody>
            <a:bodyPr/>
            <a:lstStyle/>
            <a:p>
              <a:endParaRPr lang="de-DE"/>
            </a:p>
          </p:txBody>
        </p:sp>
        <p:sp>
          <p:nvSpPr>
            <p:cNvPr id="90" name="Line 94">
              <a:extLst>
                <a:ext uri="{FF2B5EF4-FFF2-40B4-BE49-F238E27FC236}">
                  <a16:creationId xmlns:a16="http://schemas.microsoft.com/office/drawing/2014/main" id="{C94CA576-FF6E-4C05-840D-7F7E2CB251F6}"/>
                </a:ext>
              </a:extLst>
            </p:cNvPr>
            <p:cNvSpPr>
              <a:spLocks noChangeShapeType="1"/>
            </p:cNvSpPr>
            <p:nvPr/>
          </p:nvSpPr>
          <p:spPr bwMode="auto">
            <a:xfrm>
              <a:off x="1517" y="2831"/>
              <a:ext cx="0" cy="248"/>
            </a:xfrm>
            <a:prstGeom prst="line">
              <a:avLst/>
            </a:prstGeom>
            <a:noFill/>
            <a:ln w="9525">
              <a:solidFill>
                <a:schemeClr val="tx1"/>
              </a:solidFill>
              <a:round/>
              <a:headEnd/>
              <a:tailEnd/>
            </a:ln>
          </p:spPr>
          <p:txBody>
            <a:bodyPr/>
            <a:lstStyle/>
            <a:p>
              <a:endParaRPr lang="de-DE"/>
            </a:p>
          </p:txBody>
        </p:sp>
      </p:grpSp>
      <p:sp>
        <p:nvSpPr>
          <p:cNvPr id="95" name="Text Box 95">
            <a:extLst>
              <a:ext uri="{FF2B5EF4-FFF2-40B4-BE49-F238E27FC236}">
                <a16:creationId xmlns:a16="http://schemas.microsoft.com/office/drawing/2014/main" id="{C6FFD942-012C-4677-AAAE-7335D9EB5179}"/>
              </a:ext>
            </a:extLst>
          </p:cNvPr>
          <p:cNvSpPr txBox="1">
            <a:spLocks noChangeArrowheads="1"/>
          </p:cNvSpPr>
          <p:nvPr/>
        </p:nvSpPr>
        <p:spPr bwMode="auto">
          <a:xfrm>
            <a:off x="4197350" y="3804920"/>
            <a:ext cx="1030288" cy="396875"/>
          </a:xfrm>
          <a:prstGeom prst="rect">
            <a:avLst/>
          </a:prstGeom>
          <a:noFill/>
          <a:ln w="9525">
            <a:noFill/>
            <a:miter lim="800000"/>
            <a:headEnd/>
            <a:tailEnd/>
          </a:ln>
        </p:spPr>
        <p:txBody>
          <a:bodyPr wrap="none">
            <a:spAutoFit/>
          </a:bodyPr>
          <a:lstStyle/>
          <a:p>
            <a:pPr eaLnBrk="0" hangingPunct="0"/>
            <a:r>
              <a:rPr lang="en-US" sz="2000" dirty="0"/>
              <a:t>System</a:t>
            </a:r>
          </a:p>
        </p:txBody>
      </p:sp>
    </p:spTree>
    <p:extLst>
      <p:ext uri="{BB962C8B-B14F-4D97-AF65-F5344CB8AC3E}">
        <p14:creationId xmlns:p14="http://schemas.microsoft.com/office/powerpoint/2010/main" val="4178863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81F70C4-6DED-420B-9A09-D47FF12155DE}"/>
              </a:ext>
            </a:extLst>
          </p:cNvPr>
          <p:cNvSpPr>
            <a:spLocks noGrp="1"/>
          </p:cNvSpPr>
          <p:nvPr>
            <p:ph sz="quarter" idx="14"/>
          </p:nvPr>
        </p:nvSpPr>
        <p:spPr/>
        <p:txBody>
          <a:bodyPr/>
          <a:lstStyle/>
          <a:p>
            <a:pPr>
              <a:lnSpc>
                <a:spcPct val="90000"/>
              </a:lnSpc>
            </a:pPr>
            <a:r>
              <a:rPr lang="de-DE" dirty="0"/>
              <a:t>... wird nur äußerst sparsam eingesetzt.</a:t>
            </a:r>
          </a:p>
          <a:p>
            <a:pPr>
              <a:lnSpc>
                <a:spcPct val="90000"/>
              </a:lnSpc>
            </a:pPr>
            <a:r>
              <a:rPr lang="de-DE" dirty="0"/>
              <a:t>Standard ist: </a:t>
            </a:r>
          </a:p>
          <a:p>
            <a:pPr lvl="1">
              <a:lnSpc>
                <a:spcPct val="90000"/>
              </a:lnSpc>
            </a:pPr>
            <a:r>
              <a:rPr lang="de-DE" dirty="0"/>
              <a:t>gesamter Folieninhalt wird sofort angezeigt</a:t>
            </a:r>
          </a:p>
          <a:p>
            <a:pPr lvl="1">
              <a:lnSpc>
                <a:spcPct val="90000"/>
              </a:lnSpc>
            </a:pPr>
            <a:r>
              <a:rPr lang="de-DE" dirty="0"/>
              <a:t>keine Dynamik bei Texten</a:t>
            </a:r>
          </a:p>
          <a:p>
            <a:pPr lvl="1">
              <a:lnSpc>
                <a:spcPct val="90000"/>
              </a:lnSpc>
            </a:pPr>
            <a:r>
              <a:rPr lang="de-DE" dirty="0"/>
              <a:t>keine fließenden Übergänge zwischen Folien</a:t>
            </a:r>
          </a:p>
          <a:p>
            <a:pPr>
              <a:lnSpc>
                <a:spcPct val="90000"/>
              </a:lnSpc>
            </a:pPr>
            <a:r>
              <a:rPr lang="de-DE" dirty="0"/>
              <a:t>Animationen werden ggf. in Diagrammen eingesetzt, um das Voranschreiten von Transformationen zu beschreiben</a:t>
            </a:r>
          </a:p>
          <a:p>
            <a:pPr lvl="1">
              <a:lnSpc>
                <a:spcPct val="90000"/>
              </a:lnSpc>
            </a:pPr>
            <a:r>
              <a:rPr lang="de-DE" dirty="0"/>
              <a:t>eine Variante ist dann das Erstellen des gesamten Ergebnisses</a:t>
            </a:r>
          </a:p>
          <a:p>
            <a:pPr lvl="1">
              <a:lnSpc>
                <a:spcPct val="90000"/>
              </a:lnSpc>
            </a:pPr>
            <a:r>
              <a:rPr lang="de-DE" dirty="0"/>
              <a:t>und dann die Zerteilung in mehrere Folien.</a:t>
            </a:r>
          </a:p>
          <a:p>
            <a:pPr lvl="1">
              <a:lnSpc>
                <a:spcPct val="90000"/>
              </a:lnSpc>
            </a:pPr>
            <a:r>
              <a:rPr lang="de-DE" dirty="0"/>
              <a:t>Beispiel: </a:t>
            </a:r>
          </a:p>
          <a:p>
            <a:endParaRPr lang="de-DE" dirty="0"/>
          </a:p>
        </p:txBody>
      </p:sp>
      <p:sp>
        <p:nvSpPr>
          <p:cNvPr id="3" name="Titel 2">
            <a:extLst>
              <a:ext uri="{FF2B5EF4-FFF2-40B4-BE49-F238E27FC236}">
                <a16:creationId xmlns:a16="http://schemas.microsoft.com/office/drawing/2014/main" id="{3CD52DFD-6E0F-4C3E-8B36-40745B42D67E}"/>
              </a:ext>
            </a:extLst>
          </p:cNvPr>
          <p:cNvSpPr>
            <a:spLocks noGrp="1"/>
          </p:cNvSpPr>
          <p:nvPr>
            <p:ph type="title"/>
          </p:nvPr>
        </p:nvSpPr>
        <p:spPr/>
        <p:txBody>
          <a:bodyPr/>
          <a:lstStyle/>
          <a:p>
            <a:r>
              <a:rPr lang="de-DE" dirty="0"/>
              <a:t>Animation</a:t>
            </a:r>
          </a:p>
        </p:txBody>
      </p:sp>
      <p:sp>
        <p:nvSpPr>
          <p:cNvPr id="5" name="Rectangle 4">
            <a:extLst>
              <a:ext uri="{FF2B5EF4-FFF2-40B4-BE49-F238E27FC236}">
                <a16:creationId xmlns:a16="http://schemas.microsoft.com/office/drawing/2014/main" id="{5DA46C8D-7BD3-49AB-8CC3-F841DC418D74}"/>
              </a:ext>
            </a:extLst>
          </p:cNvPr>
          <p:cNvSpPr>
            <a:spLocks noChangeAspect="1" noChangeArrowheads="1"/>
          </p:cNvSpPr>
          <p:nvPr/>
        </p:nvSpPr>
        <p:spPr bwMode="auto">
          <a:xfrm>
            <a:off x="3759818" y="4015007"/>
            <a:ext cx="4581525" cy="1387475"/>
          </a:xfrm>
          <a:prstGeom prst="rect">
            <a:avLst/>
          </a:prstGeom>
          <a:noFill/>
          <a:ln w="38100">
            <a:solidFill>
              <a:schemeClr val="tx1">
                <a:lumMod val="50000"/>
                <a:lumOff val="50000"/>
              </a:schemeClr>
            </a:solidFill>
            <a:miter lim="800000"/>
            <a:headEnd/>
            <a:tailEnd/>
          </a:ln>
        </p:spPr>
        <p:txBody>
          <a:bodyPr wrap="none" anchor="ctr"/>
          <a:lstStyle/>
          <a:p>
            <a:endParaRPr lang="en-US" dirty="0"/>
          </a:p>
        </p:txBody>
      </p:sp>
      <p:sp>
        <p:nvSpPr>
          <p:cNvPr id="6" name="Rectangle 5">
            <a:extLst>
              <a:ext uri="{FF2B5EF4-FFF2-40B4-BE49-F238E27FC236}">
                <a16:creationId xmlns:a16="http://schemas.microsoft.com/office/drawing/2014/main" id="{732C79C4-746E-41DB-9EF9-51841B6D433C}"/>
              </a:ext>
            </a:extLst>
          </p:cNvPr>
          <p:cNvSpPr>
            <a:spLocks noChangeAspect="1" noChangeArrowheads="1"/>
          </p:cNvSpPr>
          <p:nvPr/>
        </p:nvSpPr>
        <p:spPr bwMode="auto">
          <a:xfrm>
            <a:off x="4082081" y="4205507"/>
            <a:ext cx="725487" cy="427038"/>
          </a:xfrm>
          <a:prstGeom prst="rect">
            <a:avLst/>
          </a:prstGeom>
          <a:solidFill>
            <a:schemeClr val="bg1"/>
          </a:solidFill>
          <a:ln w="9525">
            <a:solidFill>
              <a:schemeClr val="tx1"/>
            </a:solidFill>
            <a:miter lim="800000"/>
            <a:headEnd/>
            <a:tailEnd/>
          </a:ln>
        </p:spPr>
        <p:txBody>
          <a:bodyPr wrap="none" anchor="ctr"/>
          <a:lstStyle/>
          <a:p>
            <a:pPr algn="ctr" eaLnBrk="0" hangingPunct="0"/>
            <a:r>
              <a:rPr lang="de-DE" sz="1800" dirty="0"/>
              <a:t>Stub</a:t>
            </a:r>
            <a:endParaRPr lang="en-US" sz="1800" dirty="0">
              <a:latin typeface="Times New Roman" pitchFamily="18" charset="0"/>
            </a:endParaRPr>
          </a:p>
        </p:txBody>
      </p:sp>
      <p:sp>
        <p:nvSpPr>
          <p:cNvPr id="7" name="Rectangle 6">
            <a:extLst>
              <a:ext uri="{FF2B5EF4-FFF2-40B4-BE49-F238E27FC236}">
                <a16:creationId xmlns:a16="http://schemas.microsoft.com/office/drawing/2014/main" id="{0328BD40-DFCF-4415-8933-90CD47A653C4}"/>
              </a:ext>
            </a:extLst>
          </p:cNvPr>
          <p:cNvSpPr>
            <a:spLocks noChangeAspect="1" noChangeArrowheads="1"/>
          </p:cNvSpPr>
          <p:nvPr/>
        </p:nvSpPr>
        <p:spPr bwMode="auto">
          <a:xfrm>
            <a:off x="7355506" y="4205507"/>
            <a:ext cx="725487" cy="42703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a:t>RDB</a:t>
            </a:r>
            <a:endParaRPr lang="en-US" sz="1800" b="1">
              <a:sym typeface="Bookshelf Symbol 1" pitchFamily="34" charset="2"/>
            </a:endParaRPr>
          </a:p>
        </p:txBody>
      </p:sp>
      <p:sp>
        <p:nvSpPr>
          <p:cNvPr id="8" name="Line 7">
            <a:extLst>
              <a:ext uri="{FF2B5EF4-FFF2-40B4-BE49-F238E27FC236}">
                <a16:creationId xmlns:a16="http://schemas.microsoft.com/office/drawing/2014/main" id="{71AF9B21-DFD1-417D-A108-79B256C45163}"/>
              </a:ext>
            </a:extLst>
          </p:cNvPr>
          <p:cNvSpPr>
            <a:spLocks noChangeAspect="1" noChangeShapeType="1"/>
          </p:cNvSpPr>
          <p:nvPr/>
        </p:nvSpPr>
        <p:spPr bwMode="auto">
          <a:xfrm>
            <a:off x="3523281" y="4419819"/>
            <a:ext cx="544512" cy="0"/>
          </a:xfrm>
          <a:prstGeom prst="line">
            <a:avLst/>
          </a:prstGeom>
          <a:noFill/>
          <a:ln w="28575">
            <a:solidFill>
              <a:schemeClr val="tx1"/>
            </a:solidFill>
            <a:round/>
            <a:headEnd/>
            <a:tailEnd type="triangle" w="med" len="med"/>
          </a:ln>
        </p:spPr>
        <p:txBody>
          <a:bodyPr wrap="none" anchor="ctr"/>
          <a:lstStyle/>
          <a:p>
            <a:endParaRPr lang="de-DE"/>
          </a:p>
        </p:txBody>
      </p:sp>
      <p:sp>
        <p:nvSpPr>
          <p:cNvPr id="9" name="Line 8">
            <a:extLst>
              <a:ext uri="{FF2B5EF4-FFF2-40B4-BE49-F238E27FC236}">
                <a16:creationId xmlns:a16="http://schemas.microsoft.com/office/drawing/2014/main" id="{53B29359-8085-4188-B47A-8B6EA4FC15D6}"/>
              </a:ext>
            </a:extLst>
          </p:cNvPr>
          <p:cNvSpPr>
            <a:spLocks noChangeAspect="1" noChangeShapeType="1"/>
          </p:cNvSpPr>
          <p:nvPr/>
        </p:nvSpPr>
        <p:spPr bwMode="auto">
          <a:xfrm>
            <a:off x="8073056" y="4546819"/>
            <a:ext cx="571500" cy="0"/>
          </a:xfrm>
          <a:prstGeom prst="line">
            <a:avLst/>
          </a:prstGeom>
          <a:noFill/>
          <a:ln w="28575">
            <a:solidFill>
              <a:schemeClr val="tx1"/>
            </a:solidFill>
            <a:round/>
            <a:headEnd/>
            <a:tailEnd type="triangle" w="med" len="med"/>
          </a:ln>
        </p:spPr>
        <p:txBody>
          <a:bodyPr wrap="none" anchor="ctr"/>
          <a:lstStyle/>
          <a:p>
            <a:endParaRPr lang="de-DE"/>
          </a:p>
        </p:txBody>
      </p:sp>
      <p:sp>
        <p:nvSpPr>
          <p:cNvPr id="10" name="Line 9">
            <a:extLst>
              <a:ext uri="{FF2B5EF4-FFF2-40B4-BE49-F238E27FC236}">
                <a16:creationId xmlns:a16="http://schemas.microsoft.com/office/drawing/2014/main" id="{8415F7F2-AA03-4636-B5CB-41A0AC868C0F}"/>
              </a:ext>
            </a:extLst>
          </p:cNvPr>
          <p:cNvSpPr>
            <a:spLocks noChangeAspect="1" noChangeShapeType="1"/>
          </p:cNvSpPr>
          <p:nvPr/>
        </p:nvSpPr>
        <p:spPr bwMode="auto">
          <a:xfrm>
            <a:off x="8073056" y="4291232"/>
            <a:ext cx="571500" cy="0"/>
          </a:xfrm>
          <a:prstGeom prst="line">
            <a:avLst/>
          </a:prstGeom>
          <a:noFill/>
          <a:ln w="28575">
            <a:solidFill>
              <a:schemeClr val="tx1"/>
            </a:solidFill>
            <a:round/>
            <a:headEnd type="triangle" w="med" len="med"/>
            <a:tailEnd/>
          </a:ln>
        </p:spPr>
        <p:txBody>
          <a:bodyPr wrap="none" anchor="ctr"/>
          <a:lstStyle/>
          <a:p>
            <a:endParaRPr lang="de-DE"/>
          </a:p>
        </p:txBody>
      </p:sp>
      <p:sp>
        <p:nvSpPr>
          <p:cNvPr id="11" name="Text Box 10">
            <a:extLst>
              <a:ext uri="{FF2B5EF4-FFF2-40B4-BE49-F238E27FC236}">
                <a16:creationId xmlns:a16="http://schemas.microsoft.com/office/drawing/2014/main" id="{EB8D3BB1-616F-4CB9-BC93-6E377ED8C0AF}"/>
              </a:ext>
            </a:extLst>
          </p:cNvPr>
          <p:cNvSpPr txBox="1">
            <a:spLocks noChangeAspect="1" noChangeArrowheads="1"/>
          </p:cNvSpPr>
          <p:nvPr/>
        </p:nvSpPr>
        <p:spPr bwMode="auto">
          <a:xfrm>
            <a:off x="3389931" y="4115019"/>
            <a:ext cx="331787" cy="304800"/>
          </a:xfrm>
          <a:prstGeom prst="rect">
            <a:avLst/>
          </a:prstGeom>
          <a:noFill/>
          <a:ln w="9525">
            <a:noFill/>
            <a:miter lim="800000"/>
            <a:headEnd/>
            <a:tailEnd/>
          </a:ln>
        </p:spPr>
        <p:txBody>
          <a:bodyPr wrap="none">
            <a:spAutoFit/>
          </a:bodyPr>
          <a:lstStyle/>
          <a:p>
            <a:pPr algn="r" eaLnBrk="0" hangingPunct="0"/>
            <a:r>
              <a:rPr lang="en-US" sz="1400"/>
              <a:t>In</a:t>
            </a:r>
          </a:p>
        </p:txBody>
      </p:sp>
      <p:sp>
        <p:nvSpPr>
          <p:cNvPr id="12" name="Text Box 11">
            <a:extLst>
              <a:ext uri="{FF2B5EF4-FFF2-40B4-BE49-F238E27FC236}">
                <a16:creationId xmlns:a16="http://schemas.microsoft.com/office/drawing/2014/main" id="{A3448539-F570-45B5-A002-326A70FE3292}"/>
              </a:ext>
            </a:extLst>
          </p:cNvPr>
          <p:cNvSpPr txBox="1">
            <a:spLocks noChangeAspect="1" noChangeArrowheads="1"/>
          </p:cNvSpPr>
          <p:nvPr/>
        </p:nvSpPr>
        <p:spPr bwMode="auto">
          <a:xfrm>
            <a:off x="8371506" y="4007069"/>
            <a:ext cx="490537" cy="304800"/>
          </a:xfrm>
          <a:prstGeom prst="rect">
            <a:avLst/>
          </a:prstGeom>
          <a:noFill/>
          <a:ln w="9525">
            <a:noFill/>
            <a:miter lim="800000"/>
            <a:headEnd/>
            <a:tailEnd/>
          </a:ln>
        </p:spPr>
        <p:txBody>
          <a:bodyPr wrap="none">
            <a:spAutoFit/>
          </a:bodyPr>
          <a:lstStyle/>
          <a:p>
            <a:pPr eaLnBrk="0" hangingPunct="0"/>
            <a:r>
              <a:rPr lang="en-US" sz="1400"/>
              <a:t>Key</a:t>
            </a:r>
          </a:p>
        </p:txBody>
      </p:sp>
      <p:sp>
        <p:nvSpPr>
          <p:cNvPr id="13" name="Text Box 12">
            <a:extLst>
              <a:ext uri="{FF2B5EF4-FFF2-40B4-BE49-F238E27FC236}">
                <a16:creationId xmlns:a16="http://schemas.microsoft.com/office/drawing/2014/main" id="{FA4701D0-1001-494B-830A-38106678D51E}"/>
              </a:ext>
            </a:extLst>
          </p:cNvPr>
          <p:cNvSpPr txBox="1">
            <a:spLocks noChangeAspect="1" noChangeArrowheads="1"/>
          </p:cNvSpPr>
          <p:nvPr/>
        </p:nvSpPr>
        <p:spPr bwMode="auto">
          <a:xfrm>
            <a:off x="8344518" y="4583332"/>
            <a:ext cx="509587" cy="304800"/>
          </a:xfrm>
          <a:prstGeom prst="rect">
            <a:avLst/>
          </a:prstGeom>
          <a:noFill/>
          <a:ln w="9525">
            <a:noFill/>
            <a:miter lim="800000"/>
            <a:headEnd/>
            <a:tailEnd/>
          </a:ln>
        </p:spPr>
        <p:txBody>
          <a:bodyPr wrap="none">
            <a:spAutoFit/>
          </a:bodyPr>
          <a:lstStyle/>
          <a:p>
            <a:pPr eaLnBrk="0" hangingPunct="0"/>
            <a:r>
              <a:rPr lang="en-US" sz="1400"/>
              <a:t>Req</a:t>
            </a:r>
          </a:p>
        </p:txBody>
      </p:sp>
      <p:cxnSp>
        <p:nvCxnSpPr>
          <p:cNvPr id="14" name="AutoShape 13">
            <a:extLst>
              <a:ext uri="{FF2B5EF4-FFF2-40B4-BE49-F238E27FC236}">
                <a16:creationId xmlns:a16="http://schemas.microsoft.com/office/drawing/2014/main" id="{51340AF5-6EC8-40B8-85CF-B542EEFCAAB1}"/>
              </a:ext>
            </a:extLst>
          </p:cNvPr>
          <p:cNvCxnSpPr>
            <a:cxnSpLocks noChangeAspect="1" noChangeShapeType="1"/>
            <a:stCxn id="6" idx="3"/>
            <a:endCxn id="7" idx="1"/>
          </p:cNvCxnSpPr>
          <p:nvPr/>
        </p:nvCxnSpPr>
        <p:spPr bwMode="auto">
          <a:xfrm>
            <a:off x="4807568" y="4419819"/>
            <a:ext cx="2547937" cy="0"/>
          </a:xfrm>
          <a:prstGeom prst="straightConnector1">
            <a:avLst/>
          </a:prstGeom>
          <a:noFill/>
          <a:ln w="28575">
            <a:solidFill>
              <a:schemeClr val="tx1"/>
            </a:solidFill>
            <a:round/>
            <a:headEnd/>
            <a:tailEnd type="triangle" w="med" len="med"/>
          </a:ln>
        </p:spPr>
      </p:cxnSp>
      <p:sp>
        <p:nvSpPr>
          <p:cNvPr id="15" name="Text Box 14">
            <a:extLst>
              <a:ext uri="{FF2B5EF4-FFF2-40B4-BE49-F238E27FC236}">
                <a16:creationId xmlns:a16="http://schemas.microsoft.com/office/drawing/2014/main" id="{8110D3BD-39F9-4F5A-8063-190B9DDFF447}"/>
              </a:ext>
            </a:extLst>
          </p:cNvPr>
          <p:cNvSpPr txBox="1">
            <a:spLocks noChangeAspect="1" noChangeArrowheads="1"/>
          </p:cNvSpPr>
          <p:nvPr/>
        </p:nvSpPr>
        <p:spPr bwMode="auto">
          <a:xfrm>
            <a:off x="5768006" y="4115019"/>
            <a:ext cx="558800" cy="304800"/>
          </a:xfrm>
          <a:prstGeom prst="rect">
            <a:avLst/>
          </a:prstGeom>
          <a:noFill/>
          <a:ln w="9525">
            <a:noFill/>
            <a:miter lim="800000"/>
            <a:headEnd/>
            <a:tailEnd/>
          </a:ln>
        </p:spPr>
        <p:txBody>
          <a:bodyPr wrap="none">
            <a:spAutoFit/>
          </a:bodyPr>
          <a:lstStyle/>
          <a:p>
            <a:pPr algn="ctr" eaLnBrk="0" hangingPunct="0"/>
            <a:r>
              <a:rPr lang="en-US" sz="1400"/>
              <a:t>Data</a:t>
            </a:r>
          </a:p>
        </p:txBody>
      </p:sp>
      <p:sp>
        <p:nvSpPr>
          <p:cNvPr id="16" name="Text Box 16">
            <a:extLst>
              <a:ext uri="{FF2B5EF4-FFF2-40B4-BE49-F238E27FC236}">
                <a16:creationId xmlns:a16="http://schemas.microsoft.com/office/drawing/2014/main" id="{2775DE3F-AF05-43DA-9CC0-31E38489EB6A}"/>
              </a:ext>
            </a:extLst>
          </p:cNvPr>
          <p:cNvSpPr txBox="1">
            <a:spLocks noChangeArrowheads="1"/>
          </p:cNvSpPr>
          <p:nvPr/>
        </p:nvSpPr>
        <p:spPr bwMode="auto">
          <a:xfrm>
            <a:off x="1525746" y="3945742"/>
            <a:ext cx="835485" cy="338554"/>
          </a:xfrm>
          <a:prstGeom prst="rect">
            <a:avLst/>
          </a:prstGeom>
          <a:noFill/>
          <a:ln w="9525">
            <a:noFill/>
            <a:miter lim="800000"/>
            <a:headEnd/>
            <a:tailEnd/>
          </a:ln>
        </p:spPr>
        <p:txBody>
          <a:bodyPr wrap="none">
            <a:spAutoFit/>
          </a:bodyPr>
          <a:lstStyle/>
          <a:p>
            <a:pPr algn="ctr"/>
            <a:r>
              <a:rPr lang="de-DE" sz="1600" dirty="0" err="1"/>
              <a:t>Step</a:t>
            </a:r>
            <a:r>
              <a:rPr lang="de-DE" sz="1600" dirty="0"/>
              <a:t> 1:</a:t>
            </a:r>
          </a:p>
        </p:txBody>
      </p:sp>
    </p:spTree>
    <p:extLst>
      <p:ext uri="{BB962C8B-B14F-4D97-AF65-F5344CB8AC3E}">
        <p14:creationId xmlns:p14="http://schemas.microsoft.com/office/powerpoint/2010/main" val="1403145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81F70C4-6DED-420B-9A09-D47FF12155DE}"/>
              </a:ext>
            </a:extLst>
          </p:cNvPr>
          <p:cNvSpPr>
            <a:spLocks noGrp="1"/>
          </p:cNvSpPr>
          <p:nvPr>
            <p:ph sz="quarter" idx="14"/>
          </p:nvPr>
        </p:nvSpPr>
        <p:spPr/>
        <p:txBody>
          <a:bodyPr/>
          <a:lstStyle/>
          <a:p>
            <a:r>
              <a:rPr lang="de-DE" dirty="0"/>
              <a:t>Auf genaue Übereinstimmung gleichbleibender Teile ist zu achten</a:t>
            </a:r>
          </a:p>
          <a:p>
            <a:pPr marL="0" indent="0">
              <a:buNone/>
            </a:pPr>
            <a:endParaRPr lang="de-DE" dirty="0"/>
          </a:p>
        </p:txBody>
      </p:sp>
      <p:sp>
        <p:nvSpPr>
          <p:cNvPr id="3" name="Titel 2">
            <a:extLst>
              <a:ext uri="{FF2B5EF4-FFF2-40B4-BE49-F238E27FC236}">
                <a16:creationId xmlns:a16="http://schemas.microsoft.com/office/drawing/2014/main" id="{3CD52DFD-6E0F-4C3E-8B36-40745B42D67E}"/>
              </a:ext>
            </a:extLst>
          </p:cNvPr>
          <p:cNvSpPr>
            <a:spLocks noGrp="1"/>
          </p:cNvSpPr>
          <p:nvPr>
            <p:ph type="title"/>
          </p:nvPr>
        </p:nvSpPr>
        <p:spPr/>
        <p:txBody>
          <a:bodyPr/>
          <a:lstStyle/>
          <a:p>
            <a:r>
              <a:rPr lang="de-DE" dirty="0"/>
              <a:t>Animation - Beispiel</a:t>
            </a:r>
          </a:p>
        </p:txBody>
      </p:sp>
      <p:sp>
        <p:nvSpPr>
          <p:cNvPr id="5" name="Rectangle 4">
            <a:extLst>
              <a:ext uri="{FF2B5EF4-FFF2-40B4-BE49-F238E27FC236}">
                <a16:creationId xmlns:a16="http://schemas.microsoft.com/office/drawing/2014/main" id="{5DA46C8D-7BD3-49AB-8CC3-F841DC418D74}"/>
              </a:ext>
            </a:extLst>
          </p:cNvPr>
          <p:cNvSpPr>
            <a:spLocks noChangeAspect="1" noChangeArrowheads="1"/>
          </p:cNvSpPr>
          <p:nvPr/>
        </p:nvSpPr>
        <p:spPr bwMode="auto">
          <a:xfrm>
            <a:off x="3759818" y="4015007"/>
            <a:ext cx="4581525" cy="1387475"/>
          </a:xfrm>
          <a:prstGeom prst="rect">
            <a:avLst/>
          </a:prstGeom>
          <a:noFill/>
          <a:ln w="38100">
            <a:solidFill>
              <a:schemeClr val="tx1">
                <a:lumMod val="50000"/>
                <a:lumOff val="50000"/>
              </a:schemeClr>
            </a:solidFill>
            <a:miter lim="800000"/>
            <a:headEnd/>
            <a:tailEnd/>
          </a:ln>
        </p:spPr>
        <p:txBody>
          <a:bodyPr wrap="none" anchor="ctr"/>
          <a:lstStyle/>
          <a:p>
            <a:endParaRPr lang="en-US" dirty="0"/>
          </a:p>
        </p:txBody>
      </p:sp>
      <p:sp>
        <p:nvSpPr>
          <p:cNvPr id="6" name="Rectangle 5">
            <a:extLst>
              <a:ext uri="{FF2B5EF4-FFF2-40B4-BE49-F238E27FC236}">
                <a16:creationId xmlns:a16="http://schemas.microsoft.com/office/drawing/2014/main" id="{732C79C4-746E-41DB-9EF9-51841B6D433C}"/>
              </a:ext>
            </a:extLst>
          </p:cNvPr>
          <p:cNvSpPr>
            <a:spLocks noChangeAspect="1" noChangeArrowheads="1"/>
          </p:cNvSpPr>
          <p:nvPr/>
        </p:nvSpPr>
        <p:spPr bwMode="auto">
          <a:xfrm>
            <a:off x="4082081" y="4205507"/>
            <a:ext cx="725487" cy="427038"/>
          </a:xfrm>
          <a:prstGeom prst="rect">
            <a:avLst/>
          </a:prstGeom>
          <a:solidFill>
            <a:schemeClr val="bg1"/>
          </a:solidFill>
          <a:ln w="9525">
            <a:solidFill>
              <a:schemeClr val="tx1"/>
            </a:solidFill>
            <a:miter lim="800000"/>
            <a:headEnd/>
            <a:tailEnd/>
          </a:ln>
        </p:spPr>
        <p:txBody>
          <a:bodyPr wrap="none" anchor="ctr"/>
          <a:lstStyle/>
          <a:p>
            <a:pPr algn="ctr" eaLnBrk="0" hangingPunct="0"/>
            <a:r>
              <a:rPr lang="de-DE" sz="1800"/>
              <a:t>Stub</a:t>
            </a:r>
            <a:endParaRPr lang="en-US" sz="1800">
              <a:latin typeface="Times New Roman" pitchFamily="18" charset="0"/>
            </a:endParaRPr>
          </a:p>
        </p:txBody>
      </p:sp>
      <p:sp>
        <p:nvSpPr>
          <p:cNvPr id="7" name="Rectangle 6">
            <a:extLst>
              <a:ext uri="{FF2B5EF4-FFF2-40B4-BE49-F238E27FC236}">
                <a16:creationId xmlns:a16="http://schemas.microsoft.com/office/drawing/2014/main" id="{0328BD40-DFCF-4415-8933-90CD47A653C4}"/>
              </a:ext>
            </a:extLst>
          </p:cNvPr>
          <p:cNvSpPr>
            <a:spLocks noChangeAspect="1" noChangeArrowheads="1"/>
          </p:cNvSpPr>
          <p:nvPr/>
        </p:nvSpPr>
        <p:spPr bwMode="auto">
          <a:xfrm>
            <a:off x="7355506" y="4205507"/>
            <a:ext cx="725487" cy="42703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a:t>RDB</a:t>
            </a:r>
            <a:endParaRPr lang="en-US" sz="1800" b="1">
              <a:sym typeface="Bookshelf Symbol 1" pitchFamily="34" charset="2"/>
            </a:endParaRPr>
          </a:p>
        </p:txBody>
      </p:sp>
      <p:sp>
        <p:nvSpPr>
          <p:cNvPr id="8" name="Line 7">
            <a:extLst>
              <a:ext uri="{FF2B5EF4-FFF2-40B4-BE49-F238E27FC236}">
                <a16:creationId xmlns:a16="http://schemas.microsoft.com/office/drawing/2014/main" id="{71AF9B21-DFD1-417D-A108-79B256C45163}"/>
              </a:ext>
            </a:extLst>
          </p:cNvPr>
          <p:cNvSpPr>
            <a:spLocks noChangeAspect="1" noChangeShapeType="1"/>
          </p:cNvSpPr>
          <p:nvPr/>
        </p:nvSpPr>
        <p:spPr bwMode="auto">
          <a:xfrm>
            <a:off x="3523281" y="4419819"/>
            <a:ext cx="544512" cy="0"/>
          </a:xfrm>
          <a:prstGeom prst="line">
            <a:avLst/>
          </a:prstGeom>
          <a:noFill/>
          <a:ln w="28575">
            <a:solidFill>
              <a:schemeClr val="tx1"/>
            </a:solidFill>
            <a:round/>
            <a:headEnd/>
            <a:tailEnd type="triangle" w="med" len="med"/>
          </a:ln>
        </p:spPr>
        <p:txBody>
          <a:bodyPr wrap="none" anchor="ctr"/>
          <a:lstStyle/>
          <a:p>
            <a:endParaRPr lang="de-DE"/>
          </a:p>
        </p:txBody>
      </p:sp>
      <p:sp>
        <p:nvSpPr>
          <p:cNvPr id="9" name="Line 8">
            <a:extLst>
              <a:ext uri="{FF2B5EF4-FFF2-40B4-BE49-F238E27FC236}">
                <a16:creationId xmlns:a16="http://schemas.microsoft.com/office/drawing/2014/main" id="{53B29359-8085-4188-B47A-8B6EA4FC15D6}"/>
              </a:ext>
            </a:extLst>
          </p:cNvPr>
          <p:cNvSpPr>
            <a:spLocks noChangeAspect="1" noChangeShapeType="1"/>
          </p:cNvSpPr>
          <p:nvPr/>
        </p:nvSpPr>
        <p:spPr bwMode="auto">
          <a:xfrm>
            <a:off x="8073056" y="4546819"/>
            <a:ext cx="571500" cy="0"/>
          </a:xfrm>
          <a:prstGeom prst="line">
            <a:avLst/>
          </a:prstGeom>
          <a:noFill/>
          <a:ln w="28575">
            <a:solidFill>
              <a:schemeClr val="tx1"/>
            </a:solidFill>
            <a:round/>
            <a:headEnd/>
            <a:tailEnd type="triangle" w="med" len="med"/>
          </a:ln>
        </p:spPr>
        <p:txBody>
          <a:bodyPr wrap="none" anchor="ctr"/>
          <a:lstStyle/>
          <a:p>
            <a:endParaRPr lang="de-DE"/>
          </a:p>
        </p:txBody>
      </p:sp>
      <p:sp>
        <p:nvSpPr>
          <p:cNvPr id="10" name="Line 9">
            <a:extLst>
              <a:ext uri="{FF2B5EF4-FFF2-40B4-BE49-F238E27FC236}">
                <a16:creationId xmlns:a16="http://schemas.microsoft.com/office/drawing/2014/main" id="{8415F7F2-AA03-4636-B5CB-41A0AC868C0F}"/>
              </a:ext>
            </a:extLst>
          </p:cNvPr>
          <p:cNvSpPr>
            <a:spLocks noChangeAspect="1" noChangeShapeType="1"/>
          </p:cNvSpPr>
          <p:nvPr/>
        </p:nvSpPr>
        <p:spPr bwMode="auto">
          <a:xfrm>
            <a:off x="8073056" y="4291232"/>
            <a:ext cx="571500" cy="0"/>
          </a:xfrm>
          <a:prstGeom prst="line">
            <a:avLst/>
          </a:prstGeom>
          <a:noFill/>
          <a:ln w="28575">
            <a:solidFill>
              <a:schemeClr val="tx1"/>
            </a:solidFill>
            <a:round/>
            <a:headEnd type="triangle" w="med" len="med"/>
            <a:tailEnd/>
          </a:ln>
        </p:spPr>
        <p:txBody>
          <a:bodyPr wrap="none" anchor="ctr"/>
          <a:lstStyle/>
          <a:p>
            <a:endParaRPr lang="de-DE"/>
          </a:p>
        </p:txBody>
      </p:sp>
      <p:sp>
        <p:nvSpPr>
          <p:cNvPr id="11" name="Text Box 10">
            <a:extLst>
              <a:ext uri="{FF2B5EF4-FFF2-40B4-BE49-F238E27FC236}">
                <a16:creationId xmlns:a16="http://schemas.microsoft.com/office/drawing/2014/main" id="{EB8D3BB1-616F-4CB9-BC93-6E377ED8C0AF}"/>
              </a:ext>
            </a:extLst>
          </p:cNvPr>
          <p:cNvSpPr txBox="1">
            <a:spLocks noChangeAspect="1" noChangeArrowheads="1"/>
          </p:cNvSpPr>
          <p:nvPr/>
        </p:nvSpPr>
        <p:spPr bwMode="auto">
          <a:xfrm>
            <a:off x="3389931" y="4115019"/>
            <a:ext cx="331787" cy="304800"/>
          </a:xfrm>
          <a:prstGeom prst="rect">
            <a:avLst/>
          </a:prstGeom>
          <a:noFill/>
          <a:ln w="9525">
            <a:noFill/>
            <a:miter lim="800000"/>
            <a:headEnd/>
            <a:tailEnd/>
          </a:ln>
        </p:spPr>
        <p:txBody>
          <a:bodyPr wrap="none">
            <a:spAutoFit/>
          </a:bodyPr>
          <a:lstStyle/>
          <a:p>
            <a:pPr algn="r" eaLnBrk="0" hangingPunct="0"/>
            <a:r>
              <a:rPr lang="en-US" sz="1400"/>
              <a:t>In</a:t>
            </a:r>
          </a:p>
        </p:txBody>
      </p:sp>
      <p:sp>
        <p:nvSpPr>
          <p:cNvPr id="12" name="Text Box 11">
            <a:extLst>
              <a:ext uri="{FF2B5EF4-FFF2-40B4-BE49-F238E27FC236}">
                <a16:creationId xmlns:a16="http://schemas.microsoft.com/office/drawing/2014/main" id="{A3448539-F570-45B5-A002-326A70FE3292}"/>
              </a:ext>
            </a:extLst>
          </p:cNvPr>
          <p:cNvSpPr txBox="1">
            <a:spLocks noChangeAspect="1" noChangeArrowheads="1"/>
          </p:cNvSpPr>
          <p:nvPr/>
        </p:nvSpPr>
        <p:spPr bwMode="auto">
          <a:xfrm>
            <a:off x="8371506" y="4007069"/>
            <a:ext cx="490537" cy="304800"/>
          </a:xfrm>
          <a:prstGeom prst="rect">
            <a:avLst/>
          </a:prstGeom>
          <a:noFill/>
          <a:ln w="9525">
            <a:noFill/>
            <a:miter lim="800000"/>
            <a:headEnd/>
            <a:tailEnd/>
          </a:ln>
        </p:spPr>
        <p:txBody>
          <a:bodyPr wrap="none">
            <a:spAutoFit/>
          </a:bodyPr>
          <a:lstStyle/>
          <a:p>
            <a:pPr eaLnBrk="0" hangingPunct="0"/>
            <a:r>
              <a:rPr lang="en-US" sz="1400"/>
              <a:t>Key</a:t>
            </a:r>
          </a:p>
        </p:txBody>
      </p:sp>
      <p:sp>
        <p:nvSpPr>
          <p:cNvPr id="13" name="Text Box 12">
            <a:extLst>
              <a:ext uri="{FF2B5EF4-FFF2-40B4-BE49-F238E27FC236}">
                <a16:creationId xmlns:a16="http://schemas.microsoft.com/office/drawing/2014/main" id="{FA4701D0-1001-494B-830A-38106678D51E}"/>
              </a:ext>
            </a:extLst>
          </p:cNvPr>
          <p:cNvSpPr txBox="1">
            <a:spLocks noChangeAspect="1" noChangeArrowheads="1"/>
          </p:cNvSpPr>
          <p:nvPr/>
        </p:nvSpPr>
        <p:spPr bwMode="auto">
          <a:xfrm>
            <a:off x="8344518" y="4583332"/>
            <a:ext cx="509587" cy="304800"/>
          </a:xfrm>
          <a:prstGeom prst="rect">
            <a:avLst/>
          </a:prstGeom>
          <a:noFill/>
          <a:ln w="9525">
            <a:noFill/>
            <a:miter lim="800000"/>
            <a:headEnd/>
            <a:tailEnd/>
          </a:ln>
        </p:spPr>
        <p:txBody>
          <a:bodyPr wrap="none">
            <a:spAutoFit/>
          </a:bodyPr>
          <a:lstStyle/>
          <a:p>
            <a:pPr eaLnBrk="0" hangingPunct="0"/>
            <a:r>
              <a:rPr lang="en-US" sz="1400"/>
              <a:t>Req</a:t>
            </a:r>
          </a:p>
        </p:txBody>
      </p:sp>
      <p:cxnSp>
        <p:nvCxnSpPr>
          <p:cNvPr id="14" name="AutoShape 13">
            <a:extLst>
              <a:ext uri="{FF2B5EF4-FFF2-40B4-BE49-F238E27FC236}">
                <a16:creationId xmlns:a16="http://schemas.microsoft.com/office/drawing/2014/main" id="{51340AF5-6EC8-40B8-85CF-B542EEFCAAB1}"/>
              </a:ext>
            </a:extLst>
          </p:cNvPr>
          <p:cNvCxnSpPr>
            <a:cxnSpLocks noChangeAspect="1" noChangeShapeType="1"/>
            <a:stCxn id="6" idx="3"/>
            <a:endCxn id="7" idx="1"/>
          </p:cNvCxnSpPr>
          <p:nvPr/>
        </p:nvCxnSpPr>
        <p:spPr bwMode="auto">
          <a:xfrm>
            <a:off x="4807568" y="4419819"/>
            <a:ext cx="2547937" cy="0"/>
          </a:xfrm>
          <a:prstGeom prst="straightConnector1">
            <a:avLst/>
          </a:prstGeom>
          <a:noFill/>
          <a:ln w="28575">
            <a:solidFill>
              <a:schemeClr val="tx1"/>
            </a:solidFill>
            <a:round/>
            <a:headEnd/>
            <a:tailEnd type="triangle" w="med" len="med"/>
          </a:ln>
        </p:spPr>
      </p:cxnSp>
      <p:sp>
        <p:nvSpPr>
          <p:cNvPr id="15" name="Text Box 14">
            <a:extLst>
              <a:ext uri="{FF2B5EF4-FFF2-40B4-BE49-F238E27FC236}">
                <a16:creationId xmlns:a16="http://schemas.microsoft.com/office/drawing/2014/main" id="{8110D3BD-39F9-4F5A-8063-190B9DDFF447}"/>
              </a:ext>
            </a:extLst>
          </p:cNvPr>
          <p:cNvSpPr txBox="1">
            <a:spLocks noChangeAspect="1" noChangeArrowheads="1"/>
          </p:cNvSpPr>
          <p:nvPr/>
        </p:nvSpPr>
        <p:spPr bwMode="auto">
          <a:xfrm>
            <a:off x="5768006" y="4115019"/>
            <a:ext cx="558800" cy="304800"/>
          </a:xfrm>
          <a:prstGeom prst="rect">
            <a:avLst/>
          </a:prstGeom>
          <a:noFill/>
          <a:ln w="9525">
            <a:noFill/>
            <a:miter lim="800000"/>
            <a:headEnd/>
            <a:tailEnd/>
          </a:ln>
        </p:spPr>
        <p:txBody>
          <a:bodyPr wrap="none">
            <a:spAutoFit/>
          </a:bodyPr>
          <a:lstStyle/>
          <a:p>
            <a:pPr algn="ctr" eaLnBrk="0" hangingPunct="0"/>
            <a:r>
              <a:rPr lang="en-US" sz="1400"/>
              <a:t>Data</a:t>
            </a:r>
          </a:p>
        </p:txBody>
      </p:sp>
      <p:sp>
        <p:nvSpPr>
          <p:cNvPr id="16" name="Text Box 16">
            <a:extLst>
              <a:ext uri="{FF2B5EF4-FFF2-40B4-BE49-F238E27FC236}">
                <a16:creationId xmlns:a16="http://schemas.microsoft.com/office/drawing/2014/main" id="{2775DE3F-AF05-43DA-9CC0-31E38489EB6A}"/>
              </a:ext>
            </a:extLst>
          </p:cNvPr>
          <p:cNvSpPr txBox="1">
            <a:spLocks noChangeArrowheads="1"/>
          </p:cNvSpPr>
          <p:nvPr/>
        </p:nvSpPr>
        <p:spPr bwMode="auto">
          <a:xfrm>
            <a:off x="1525746" y="3945742"/>
            <a:ext cx="835485" cy="338554"/>
          </a:xfrm>
          <a:prstGeom prst="rect">
            <a:avLst/>
          </a:prstGeom>
          <a:noFill/>
          <a:ln w="9525">
            <a:noFill/>
            <a:miter lim="800000"/>
            <a:headEnd/>
            <a:tailEnd/>
          </a:ln>
        </p:spPr>
        <p:txBody>
          <a:bodyPr wrap="none">
            <a:spAutoFit/>
          </a:bodyPr>
          <a:lstStyle/>
          <a:p>
            <a:pPr algn="ctr"/>
            <a:r>
              <a:rPr lang="de-DE" sz="1600" dirty="0" err="1"/>
              <a:t>Step</a:t>
            </a:r>
            <a:r>
              <a:rPr lang="de-DE" sz="1600" dirty="0"/>
              <a:t> 2:</a:t>
            </a:r>
          </a:p>
        </p:txBody>
      </p:sp>
      <p:sp>
        <p:nvSpPr>
          <p:cNvPr id="17" name="Rectangle 28">
            <a:extLst>
              <a:ext uri="{FF2B5EF4-FFF2-40B4-BE49-F238E27FC236}">
                <a16:creationId xmlns:a16="http://schemas.microsoft.com/office/drawing/2014/main" id="{BE9594CC-827C-437A-B107-2EEA969C1CFB}"/>
              </a:ext>
            </a:extLst>
          </p:cNvPr>
          <p:cNvSpPr>
            <a:spLocks noChangeAspect="1" noChangeArrowheads="1"/>
          </p:cNvSpPr>
          <p:nvPr/>
        </p:nvSpPr>
        <p:spPr bwMode="auto">
          <a:xfrm>
            <a:off x="4715970" y="4823838"/>
            <a:ext cx="725487" cy="42703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a:t>ENC</a:t>
            </a:r>
            <a:endParaRPr lang="en-US" sz="1800">
              <a:latin typeface="Times New Roman" pitchFamily="18" charset="0"/>
            </a:endParaRPr>
          </a:p>
        </p:txBody>
      </p:sp>
      <p:sp>
        <p:nvSpPr>
          <p:cNvPr id="18" name="Rectangle 29">
            <a:extLst>
              <a:ext uri="{FF2B5EF4-FFF2-40B4-BE49-F238E27FC236}">
                <a16:creationId xmlns:a16="http://schemas.microsoft.com/office/drawing/2014/main" id="{B3A76E6C-6837-4ACE-A679-EEF83AB7BA3F}"/>
              </a:ext>
            </a:extLst>
          </p:cNvPr>
          <p:cNvSpPr>
            <a:spLocks noChangeAspect="1" noChangeArrowheads="1"/>
          </p:cNvSpPr>
          <p:nvPr/>
        </p:nvSpPr>
        <p:spPr bwMode="auto">
          <a:xfrm>
            <a:off x="6790833" y="4823838"/>
            <a:ext cx="727075" cy="42703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dirty="0"/>
              <a:t>DEC</a:t>
            </a:r>
            <a:endParaRPr lang="en-US" sz="1800" dirty="0">
              <a:latin typeface="Times New Roman" pitchFamily="18" charset="0"/>
            </a:endParaRPr>
          </a:p>
        </p:txBody>
      </p:sp>
    </p:spTree>
    <p:extLst>
      <p:ext uri="{BB962C8B-B14F-4D97-AF65-F5344CB8AC3E}">
        <p14:creationId xmlns:p14="http://schemas.microsoft.com/office/powerpoint/2010/main" val="1915031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CD52DFD-6E0F-4C3E-8B36-40745B42D67E}"/>
              </a:ext>
            </a:extLst>
          </p:cNvPr>
          <p:cNvSpPr>
            <a:spLocks noGrp="1"/>
          </p:cNvSpPr>
          <p:nvPr>
            <p:ph type="title"/>
          </p:nvPr>
        </p:nvSpPr>
        <p:spPr/>
        <p:txBody>
          <a:bodyPr/>
          <a:lstStyle/>
          <a:p>
            <a:r>
              <a:rPr lang="de-DE" dirty="0"/>
              <a:t>Animation - Beispiel</a:t>
            </a:r>
          </a:p>
        </p:txBody>
      </p:sp>
      <p:sp>
        <p:nvSpPr>
          <p:cNvPr id="5" name="Rectangle 4">
            <a:extLst>
              <a:ext uri="{FF2B5EF4-FFF2-40B4-BE49-F238E27FC236}">
                <a16:creationId xmlns:a16="http://schemas.microsoft.com/office/drawing/2014/main" id="{5DA46C8D-7BD3-49AB-8CC3-F841DC418D74}"/>
              </a:ext>
            </a:extLst>
          </p:cNvPr>
          <p:cNvSpPr>
            <a:spLocks noChangeAspect="1" noChangeArrowheads="1"/>
          </p:cNvSpPr>
          <p:nvPr/>
        </p:nvSpPr>
        <p:spPr bwMode="auto">
          <a:xfrm>
            <a:off x="3759818" y="4015007"/>
            <a:ext cx="4581525" cy="1387475"/>
          </a:xfrm>
          <a:prstGeom prst="rect">
            <a:avLst/>
          </a:prstGeom>
          <a:noFill/>
          <a:ln w="38100">
            <a:solidFill>
              <a:schemeClr val="tx1">
                <a:lumMod val="50000"/>
                <a:lumOff val="50000"/>
              </a:schemeClr>
            </a:solidFill>
            <a:miter lim="800000"/>
            <a:headEnd/>
            <a:tailEnd/>
          </a:ln>
        </p:spPr>
        <p:txBody>
          <a:bodyPr wrap="none" anchor="ctr"/>
          <a:lstStyle/>
          <a:p>
            <a:endParaRPr lang="en-US" dirty="0"/>
          </a:p>
        </p:txBody>
      </p:sp>
      <p:sp>
        <p:nvSpPr>
          <p:cNvPr id="6" name="Rectangle 5">
            <a:extLst>
              <a:ext uri="{FF2B5EF4-FFF2-40B4-BE49-F238E27FC236}">
                <a16:creationId xmlns:a16="http://schemas.microsoft.com/office/drawing/2014/main" id="{732C79C4-746E-41DB-9EF9-51841B6D433C}"/>
              </a:ext>
            </a:extLst>
          </p:cNvPr>
          <p:cNvSpPr>
            <a:spLocks noChangeAspect="1" noChangeArrowheads="1"/>
          </p:cNvSpPr>
          <p:nvPr/>
        </p:nvSpPr>
        <p:spPr bwMode="auto">
          <a:xfrm>
            <a:off x="4082081" y="4205507"/>
            <a:ext cx="725487" cy="427038"/>
          </a:xfrm>
          <a:prstGeom prst="rect">
            <a:avLst/>
          </a:prstGeom>
          <a:solidFill>
            <a:schemeClr val="bg1"/>
          </a:solidFill>
          <a:ln w="9525">
            <a:solidFill>
              <a:schemeClr val="tx1"/>
            </a:solidFill>
            <a:miter lim="800000"/>
            <a:headEnd/>
            <a:tailEnd/>
          </a:ln>
        </p:spPr>
        <p:txBody>
          <a:bodyPr wrap="none" anchor="ctr"/>
          <a:lstStyle/>
          <a:p>
            <a:pPr algn="ctr" eaLnBrk="0" hangingPunct="0"/>
            <a:r>
              <a:rPr lang="de-DE" dirty="0"/>
              <a:t>Stub</a:t>
            </a:r>
            <a:endParaRPr lang="en-US" sz="1800" dirty="0">
              <a:latin typeface="Times New Roman" pitchFamily="18" charset="0"/>
            </a:endParaRPr>
          </a:p>
        </p:txBody>
      </p:sp>
      <p:sp>
        <p:nvSpPr>
          <p:cNvPr id="7" name="Rectangle 6">
            <a:extLst>
              <a:ext uri="{FF2B5EF4-FFF2-40B4-BE49-F238E27FC236}">
                <a16:creationId xmlns:a16="http://schemas.microsoft.com/office/drawing/2014/main" id="{0328BD40-DFCF-4415-8933-90CD47A653C4}"/>
              </a:ext>
            </a:extLst>
          </p:cNvPr>
          <p:cNvSpPr>
            <a:spLocks noChangeAspect="1" noChangeArrowheads="1"/>
          </p:cNvSpPr>
          <p:nvPr/>
        </p:nvSpPr>
        <p:spPr bwMode="auto">
          <a:xfrm>
            <a:off x="7355506" y="4205507"/>
            <a:ext cx="725487" cy="42703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a:t>RDB</a:t>
            </a:r>
            <a:endParaRPr lang="en-US" sz="1800" b="1">
              <a:sym typeface="Bookshelf Symbol 1" pitchFamily="34" charset="2"/>
            </a:endParaRPr>
          </a:p>
        </p:txBody>
      </p:sp>
      <p:sp>
        <p:nvSpPr>
          <p:cNvPr id="8" name="Line 7">
            <a:extLst>
              <a:ext uri="{FF2B5EF4-FFF2-40B4-BE49-F238E27FC236}">
                <a16:creationId xmlns:a16="http://schemas.microsoft.com/office/drawing/2014/main" id="{71AF9B21-DFD1-417D-A108-79B256C45163}"/>
              </a:ext>
            </a:extLst>
          </p:cNvPr>
          <p:cNvSpPr>
            <a:spLocks noChangeAspect="1" noChangeShapeType="1"/>
          </p:cNvSpPr>
          <p:nvPr/>
        </p:nvSpPr>
        <p:spPr bwMode="auto">
          <a:xfrm>
            <a:off x="3523281" y="4419819"/>
            <a:ext cx="544512" cy="0"/>
          </a:xfrm>
          <a:prstGeom prst="line">
            <a:avLst/>
          </a:prstGeom>
          <a:noFill/>
          <a:ln w="28575">
            <a:solidFill>
              <a:schemeClr val="tx1"/>
            </a:solidFill>
            <a:round/>
            <a:headEnd/>
            <a:tailEnd type="triangle" w="med" len="med"/>
          </a:ln>
        </p:spPr>
        <p:txBody>
          <a:bodyPr wrap="none" anchor="ctr"/>
          <a:lstStyle/>
          <a:p>
            <a:endParaRPr lang="de-DE"/>
          </a:p>
        </p:txBody>
      </p:sp>
      <p:sp>
        <p:nvSpPr>
          <p:cNvPr id="9" name="Line 8">
            <a:extLst>
              <a:ext uri="{FF2B5EF4-FFF2-40B4-BE49-F238E27FC236}">
                <a16:creationId xmlns:a16="http://schemas.microsoft.com/office/drawing/2014/main" id="{53B29359-8085-4188-B47A-8B6EA4FC15D6}"/>
              </a:ext>
            </a:extLst>
          </p:cNvPr>
          <p:cNvSpPr>
            <a:spLocks noChangeAspect="1" noChangeShapeType="1"/>
          </p:cNvSpPr>
          <p:nvPr/>
        </p:nvSpPr>
        <p:spPr bwMode="auto">
          <a:xfrm>
            <a:off x="8073056" y="4546819"/>
            <a:ext cx="571500" cy="0"/>
          </a:xfrm>
          <a:prstGeom prst="line">
            <a:avLst/>
          </a:prstGeom>
          <a:noFill/>
          <a:ln w="28575">
            <a:solidFill>
              <a:schemeClr val="tx1"/>
            </a:solidFill>
            <a:round/>
            <a:headEnd/>
            <a:tailEnd type="triangle" w="med" len="med"/>
          </a:ln>
        </p:spPr>
        <p:txBody>
          <a:bodyPr wrap="none" anchor="ctr"/>
          <a:lstStyle/>
          <a:p>
            <a:endParaRPr lang="de-DE"/>
          </a:p>
        </p:txBody>
      </p:sp>
      <p:sp>
        <p:nvSpPr>
          <p:cNvPr id="10" name="Line 9">
            <a:extLst>
              <a:ext uri="{FF2B5EF4-FFF2-40B4-BE49-F238E27FC236}">
                <a16:creationId xmlns:a16="http://schemas.microsoft.com/office/drawing/2014/main" id="{8415F7F2-AA03-4636-B5CB-41A0AC868C0F}"/>
              </a:ext>
            </a:extLst>
          </p:cNvPr>
          <p:cNvSpPr>
            <a:spLocks noChangeAspect="1" noChangeShapeType="1"/>
          </p:cNvSpPr>
          <p:nvPr/>
        </p:nvSpPr>
        <p:spPr bwMode="auto">
          <a:xfrm>
            <a:off x="8073056" y="4291232"/>
            <a:ext cx="571500" cy="0"/>
          </a:xfrm>
          <a:prstGeom prst="line">
            <a:avLst/>
          </a:prstGeom>
          <a:noFill/>
          <a:ln w="28575">
            <a:solidFill>
              <a:schemeClr val="tx1"/>
            </a:solidFill>
            <a:round/>
            <a:headEnd type="triangle" w="med" len="med"/>
            <a:tailEnd/>
          </a:ln>
        </p:spPr>
        <p:txBody>
          <a:bodyPr wrap="none" anchor="ctr"/>
          <a:lstStyle/>
          <a:p>
            <a:endParaRPr lang="de-DE"/>
          </a:p>
        </p:txBody>
      </p:sp>
      <p:sp>
        <p:nvSpPr>
          <p:cNvPr id="11" name="Text Box 10">
            <a:extLst>
              <a:ext uri="{FF2B5EF4-FFF2-40B4-BE49-F238E27FC236}">
                <a16:creationId xmlns:a16="http://schemas.microsoft.com/office/drawing/2014/main" id="{EB8D3BB1-616F-4CB9-BC93-6E377ED8C0AF}"/>
              </a:ext>
            </a:extLst>
          </p:cNvPr>
          <p:cNvSpPr txBox="1">
            <a:spLocks noChangeAspect="1" noChangeArrowheads="1"/>
          </p:cNvSpPr>
          <p:nvPr/>
        </p:nvSpPr>
        <p:spPr bwMode="auto">
          <a:xfrm>
            <a:off x="3389931" y="4115019"/>
            <a:ext cx="331787" cy="304800"/>
          </a:xfrm>
          <a:prstGeom prst="rect">
            <a:avLst/>
          </a:prstGeom>
          <a:noFill/>
          <a:ln w="9525">
            <a:noFill/>
            <a:miter lim="800000"/>
            <a:headEnd/>
            <a:tailEnd/>
          </a:ln>
        </p:spPr>
        <p:txBody>
          <a:bodyPr wrap="none">
            <a:spAutoFit/>
          </a:bodyPr>
          <a:lstStyle/>
          <a:p>
            <a:pPr algn="r" eaLnBrk="0" hangingPunct="0"/>
            <a:r>
              <a:rPr lang="en-US" sz="1400"/>
              <a:t>In</a:t>
            </a:r>
          </a:p>
        </p:txBody>
      </p:sp>
      <p:sp>
        <p:nvSpPr>
          <p:cNvPr id="12" name="Text Box 11">
            <a:extLst>
              <a:ext uri="{FF2B5EF4-FFF2-40B4-BE49-F238E27FC236}">
                <a16:creationId xmlns:a16="http://schemas.microsoft.com/office/drawing/2014/main" id="{A3448539-F570-45B5-A002-326A70FE3292}"/>
              </a:ext>
            </a:extLst>
          </p:cNvPr>
          <p:cNvSpPr txBox="1">
            <a:spLocks noChangeAspect="1" noChangeArrowheads="1"/>
          </p:cNvSpPr>
          <p:nvPr/>
        </p:nvSpPr>
        <p:spPr bwMode="auto">
          <a:xfrm>
            <a:off x="8371506" y="4007069"/>
            <a:ext cx="490537" cy="304800"/>
          </a:xfrm>
          <a:prstGeom prst="rect">
            <a:avLst/>
          </a:prstGeom>
          <a:noFill/>
          <a:ln w="9525">
            <a:noFill/>
            <a:miter lim="800000"/>
            <a:headEnd/>
            <a:tailEnd/>
          </a:ln>
        </p:spPr>
        <p:txBody>
          <a:bodyPr wrap="none">
            <a:spAutoFit/>
          </a:bodyPr>
          <a:lstStyle/>
          <a:p>
            <a:pPr eaLnBrk="0" hangingPunct="0"/>
            <a:r>
              <a:rPr lang="en-US" sz="1400"/>
              <a:t>Key</a:t>
            </a:r>
          </a:p>
        </p:txBody>
      </p:sp>
      <p:sp>
        <p:nvSpPr>
          <p:cNvPr id="13" name="Text Box 12">
            <a:extLst>
              <a:ext uri="{FF2B5EF4-FFF2-40B4-BE49-F238E27FC236}">
                <a16:creationId xmlns:a16="http://schemas.microsoft.com/office/drawing/2014/main" id="{FA4701D0-1001-494B-830A-38106678D51E}"/>
              </a:ext>
            </a:extLst>
          </p:cNvPr>
          <p:cNvSpPr txBox="1">
            <a:spLocks noChangeAspect="1" noChangeArrowheads="1"/>
          </p:cNvSpPr>
          <p:nvPr/>
        </p:nvSpPr>
        <p:spPr bwMode="auto">
          <a:xfrm>
            <a:off x="8344518" y="4583332"/>
            <a:ext cx="509587" cy="304800"/>
          </a:xfrm>
          <a:prstGeom prst="rect">
            <a:avLst/>
          </a:prstGeom>
          <a:noFill/>
          <a:ln w="9525">
            <a:noFill/>
            <a:miter lim="800000"/>
            <a:headEnd/>
            <a:tailEnd/>
          </a:ln>
        </p:spPr>
        <p:txBody>
          <a:bodyPr wrap="none">
            <a:spAutoFit/>
          </a:bodyPr>
          <a:lstStyle/>
          <a:p>
            <a:pPr eaLnBrk="0" hangingPunct="0"/>
            <a:r>
              <a:rPr lang="en-US" sz="1400"/>
              <a:t>Req</a:t>
            </a:r>
          </a:p>
        </p:txBody>
      </p:sp>
      <p:cxnSp>
        <p:nvCxnSpPr>
          <p:cNvPr id="14" name="AutoShape 13">
            <a:extLst>
              <a:ext uri="{FF2B5EF4-FFF2-40B4-BE49-F238E27FC236}">
                <a16:creationId xmlns:a16="http://schemas.microsoft.com/office/drawing/2014/main" id="{51340AF5-6EC8-40B8-85CF-B542EEFCAAB1}"/>
              </a:ext>
            </a:extLst>
          </p:cNvPr>
          <p:cNvCxnSpPr>
            <a:cxnSpLocks noChangeAspect="1" noChangeShapeType="1"/>
            <a:stCxn id="6" idx="3"/>
            <a:endCxn id="7" idx="1"/>
          </p:cNvCxnSpPr>
          <p:nvPr/>
        </p:nvCxnSpPr>
        <p:spPr bwMode="auto">
          <a:xfrm>
            <a:off x="4807568" y="4419819"/>
            <a:ext cx="2547937" cy="0"/>
          </a:xfrm>
          <a:prstGeom prst="straightConnector1">
            <a:avLst/>
          </a:prstGeom>
          <a:noFill/>
          <a:ln w="28575">
            <a:solidFill>
              <a:schemeClr val="tx1"/>
            </a:solidFill>
            <a:round/>
            <a:headEnd/>
            <a:tailEnd type="triangle" w="med" len="med"/>
          </a:ln>
        </p:spPr>
      </p:cxnSp>
      <p:sp>
        <p:nvSpPr>
          <p:cNvPr id="15" name="Text Box 14">
            <a:extLst>
              <a:ext uri="{FF2B5EF4-FFF2-40B4-BE49-F238E27FC236}">
                <a16:creationId xmlns:a16="http://schemas.microsoft.com/office/drawing/2014/main" id="{8110D3BD-39F9-4F5A-8063-190B9DDFF447}"/>
              </a:ext>
            </a:extLst>
          </p:cNvPr>
          <p:cNvSpPr txBox="1">
            <a:spLocks noChangeAspect="1" noChangeArrowheads="1"/>
          </p:cNvSpPr>
          <p:nvPr/>
        </p:nvSpPr>
        <p:spPr bwMode="auto">
          <a:xfrm>
            <a:off x="5768006" y="4115019"/>
            <a:ext cx="558800" cy="304800"/>
          </a:xfrm>
          <a:prstGeom prst="rect">
            <a:avLst/>
          </a:prstGeom>
          <a:noFill/>
          <a:ln w="9525">
            <a:noFill/>
            <a:miter lim="800000"/>
            <a:headEnd/>
            <a:tailEnd/>
          </a:ln>
        </p:spPr>
        <p:txBody>
          <a:bodyPr wrap="none">
            <a:spAutoFit/>
          </a:bodyPr>
          <a:lstStyle/>
          <a:p>
            <a:pPr algn="ctr" eaLnBrk="0" hangingPunct="0"/>
            <a:r>
              <a:rPr lang="en-US" sz="1400"/>
              <a:t>Data</a:t>
            </a:r>
          </a:p>
        </p:txBody>
      </p:sp>
      <p:sp>
        <p:nvSpPr>
          <p:cNvPr id="16" name="Text Box 16">
            <a:extLst>
              <a:ext uri="{FF2B5EF4-FFF2-40B4-BE49-F238E27FC236}">
                <a16:creationId xmlns:a16="http://schemas.microsoft.com/office/drawing/2014/main" id="{2775DE3F-AF05-43DA-9CC0-31E38489EB6A}"/>
              </a:ext>
            </a:extLst>
          </p:cNvPr>
          <p:cNvSpPr txBox="1">
            <a:spLocks noChangeArrowheads="1"/>
          </p:cNvSpPr>
          <p:nvPr/>
        </p:nvSpPr>
        <p:spPr bwMode="auto">
          <a:xfrm>
            <a:off x="1525746" y="3945742"/>
            <a:ext cx="835485" cy="338554"/>
          </a:xfrm>
          <a:prstGeom prst="rect">
            <a:avLst/>
          </a:prstGeom>
          <a:noFill/>
          <a:ln w="9525">
            <a:noFill/>
            <a:miter lim="800000"/>
            <a:headEnd/>
            <a:tailEnd/>
          </a:ln>
        </p:spPr>
        <p:txBody>
          <a:bodyPr wrap="none">
            <a:spAutoFit/>
          </a:bodyPr>
          <a:lstStyle/>
          <a:p>
            <a:pPr algn="ctr"/>
            <a:r>
              <a:rPr lang="de-DE" sz="1600" dirty="0" err="1"/>
              <a:t>Step</a:t>
            </a:r>
            <a:r>
              <a:rPr lang="de-DE" sz="1600" dirty="0"/>
              <a:t> 3:</a:t>
            </a:r>
          </a:p>
        </p:txBody>
      </p:sp>
      <p:sp>
        <p:nvSpPr>
          <p:cNvPr id="17" name="Rectangle 28">
            <a:extLst>
              <a:ext uri="{FF2B5EF4-FFF2-40B4-BE49-F238E27FC236}">
                <a16:creationId xmlns:a16="http://schemas.microsoft.com/office/drawing/2014/main" id="{BE9594CC-827C-437A-B107-2EEA969C1CFB}"/>
              </a:ext>
            </a:extLst>
          </p:cNvPr>
          <p:cNvSpPr>
            <a:spLocks noChangeAspect="1" noChangeArrowheads="1"/>
          </p:cNvSpPr>
          <p:nvPr/>
        </p:nvSpPr>
        <p:spPr bwMode="auto">
          <a:xfrm>
            <a:off x="4715970" y="4823838"/>
            <a:ext cx="725487" cy="42703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dirty="0"/>
              <a:t>ENC</a:t>
            </a:r>
            <a:endParaRPr lang="en-US" sz="1800" dirty="0">
              <a:latin typeface="Times New Roman" pitchFamily="18" charset="0"/>
            </a:endParaRPr>
          </a:p>
        </p:txBody>
      </p:sp>
      <p:sp>
        <p:nvSpPr>
          <p:cNvPr id="18" name="Rectangle 29">
            <a:extLst>
              <a:ext uri="{FF2B5EF4-FFF2-40B4-BE49-F238E27FC236}">
                <a16:creationId xmlns:a16="http://schemas.microsoft.com/office/drawing/2014/main" id="{B3A76E6C-6837-4ACE-A679-EEF83AB7BA3F}"/>
              </a:ext>
            </a:extLst>
          </p:cNvPr>
          <p:cNvSpPr>
            <a:spLocks noChangeAspect="1" noChangeArrowheads="1"/>
          </p:cNvSpPr>
          <p:nvPr/>
        </p:nvSpPr>
        <p:spPr bwMode="auto">
          <a:xfrm>
            <a:off x="6790833" y="4823838"/>
            <a:ext cx="727075" cy="42703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dirty="0"/>
              <a:t>DEC</a:t>
            </a:r>
            <a:endParaRPr lang="en-US" sz="1800" dirty="0">
              <a:latin typeface="Times New Roman" pitchFamily="18" charset="0"/>
            </a:endParaRPr>
          </a:p>
        </p:txBody>
      </p:sp>
      <p:sp>
        <p:nvSpPr>
          <p:cNvPr id="19" name="Line 45">
            <a:extLst>
              <a:ext uri="{FF2B5EF4-FFF2-40B4-BE49-F238E27FC236}">
                <a16:creationId xmlns:a16="http://schemas.microsoft.com/office/drawing/2014/main" id="{873A90A5-FAA3-485C-9E2D-E8427708EAAE}"/>
              </a:ext>
            </a:extLst>
          </p:cNvPr>
          <p:cNvSpPr>
            <a:spLocks noChangeShapeType="1"/>
          </p:cNvSpPr>
          <p:nvPr/>
        </p:nvSpPr>
        <p:spPr bwMode="auto">
          <a:xfrm>
            <a:off x="5444634" y="5037357"/>
            <a:ext cx="514350" cy="0"/>
          </a:xfrm>
          <a:prstGeom prst="line">
            <a:avLst/>
          </a:prstGeom>
          <a:noFill/>
          <a:ln w="28575">
            <a:solidFill>
              <a:schemeClr val="tx1"/>
            </a:solidFill>
            <a:round/>
            <a:headEnd/>
            <a:tailEnd type="triangle" w="med" len="med"/>
          </a:ln>
        </p:spPr>
        <p:txBody>
          <a:bodyPr wrap="none" anchor="ctr"/>
          <a:lstStyle/>
          <a:p>
            <a:endParaRPr lang="de-DE"/>
          </a:p>
        </p:txBody>
      </p:sp>
      <p:sp>
        <p:nvSpPr>
          <p:cNvPr id="20" name="Text Box 47">
            <a:extLst>
              <a:ext uri="{FF2B5EF4-FFF2-40B4-BE49-F238E27FC236}">
                <a16:creationId xmlns:a16="http://schemas.microsoft.com/office/drawing/2014/main" id="{DADD23CA-2C6E-4C79-BDAD-90072B0B2DD2}"/>
              </a:ext>
            </a:extLst>
          </p:cNvPr>
          <p:cNvSpPr txBox="1">
            <a:spLocks noChangeArrowheads="1"/>
          </p:cNvSpPr>
          <p:nvPr/>
        </p:nvSpPr>
        <p:spPr bwMode="auto">
          <a:xfrm>
            <a:off x="5401168" y="4730039"/>
            <a:ext cx="774700" cy="304800"/>
          </a:xfrm>
          <a:prstGeom prst="rect">
            <a:avLst/>
          </a:prstGeom>
          <a:noFill/>
          <a:ln w="9525">
            <a:noFill/>
            <a:miter lim="800000"/>
            <a:headEnd/>
            <a:tailEnd/>
          </a:ln>
        </p:spPr>
        <p:txBody>
          <a:bodyPr>
            <a:spAutoFit/>
          </a:bodyPr>
          <a:lstStyle/>
          <a:p>
            <a:pPr eaLnBrk="0" hangingPunct="0">
              <a:spcBef>
                <a:spcPct val="50000"/>
              </a:spcBef>
            </a:pPr>
            <a:r>
              <a:rPr lang="en-US" sz="1400" dirty="0" err="1"/>
              <a:t>CData</a:t>
            </a:r>
            <a:endParaRPr lang="en-US" sz="1400" dirty="0"/>
          </a:p>
        </p:txBody>
      </p:sp>
      <p:sp>
        <p:nvSpPr>
          <p:cNvPr id="21" name="Line 50">
            <a:extLst>
              <a:ext uri="{FF2B5EF4-FFF2-40B4-BE49-F238E27FC236}">
                <a16:creationId xmlns:a16="http://schemas.microsoft.com/office/drawing/2014/main" id="{E8849F80-B07D-44F4-9679-8727944C392A}"/>
              </a:ext>
            </a:extLst>
          </p:cNvPr>
          <p:cNvSpPr>
            <a:spLocks noChangeAspect="1" noChangeShapeType="1"/>
          </p:cNvSpPr>
          <p:nvPr/>
        </p:nvSpPr>
        <p:spPr bwMode="auto">
          <a:xfrm>
            <a:off x="6243146" y="5037357"/>
            <a:ext cx="544512" cy="0"/>
          </a:xfrm>
          <a:prstGeom prst="line">
            <a:avLst/>
          </a:prstGeom>
          <a:noFill/>
          <a:ln w="28575">
            <a:solidFill>
              <a:schemeClr val="tx1"/>
            </a:solidFill>
            <a:round/>
            <a:headEnd/>
            <a:tailEnd type="triangle" w="med" len="med"/>
          </a:ln>
        </p:spPr>
        <p:txBody>
          <a:bodyPr wrap="none" anchor="ctr"/>
          <a:lstStyle/>
          <a:p>
            <a:endParaRPr lang="de-DE"/>
          </a:p>
        </p:txBody>
      </p:sp>
    </p:spTree>
    <p:extLst>
      <p:ext uri="{BB962C8B-B14F-4D97-AF65-F5344CB8AC3E}">
        <p14:creationId xmlns:p14="http://schemas.microsoft.com/office/powerpoint/2010/main" val="129880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p:txBody>
          <a:bodyPr/>
          <a:lstStyle/>
          <a:p>
            <a:r>
              <a:rPr lang="de-DE" dirty="0"/>
              <a:t>Titel ist schwarz, Arial, 32pt, fett, linksbündig</a:t>
            </a:r>
          </a:p>
          <a:p>
            <a:pPr lvl="1"/>
            <a:r>
              <a:rPr lang="de-DE" dirty="0"/>
              <a:t>1 Zeile</a:t>
            </a:r>
          </a:p>
          <a:p>
            <a:r>
              <a:rPr lang="de-DE" dirty="0"/>
              <a:t>Untertitel ist schwarz, Arial, 18pt, linksbündig</a:t>
            </a:r>
          </a:p>
          <a:p>
            <a:pPr lvl="1"/>
            <a:r>
              <a:rPr lang="de-DE" dirty="0"/>
              <a:t>0-3 Zeilen</a:t>
            </a:r>
          </a:p>
          <a:p>
            <a:r>
              <a:rPr lang="de-DE" dirty="0"/>
              <a:t>Ein Bild ist optional, um die Materie etwas griffiger zu machen.</a:t>
            </a:r>
          </a:p>
          <a:p>
            <a:pPr marL="0" indent="0">
              <a:buNone/>
            </a:pPr>
            <a:endParaRPr lang="de-DE" dirty="0"/>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a:t>Erläuterung zur Titelfolie</a:t>
            </a:r>
          </a:p>
        </p:txBody>
      </p:sp>
    </p:spTree>
    <p:extLst>
      <p:ext uri="{BB962C8B-B14F-4D97-AF65-F5344CB8AC3E}">
        <p14:creationId xmlns:p14="http://schemas.microsoft.com/office/powerpoint/2010/main" val="3730269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06EBB3D-94F6-4082-AE2E-CD6EE370AE58}"/>
              </a:ext>
            </a:extLst>
          </p:cNvPr>
          <p:cNvSpPr>
            <a:spLocks noGrp="1"/>
          </p:cNvSpPr>
          <p:nvPr>
            <p:ph sz="quarter" idx="14"/>
          </p:nvPr>
        </p:nvSpPr>
        <p:spPr/>
        <p:txBody>
          <a:bodyPr/>
          <a:lstStyle/>
          <a:p>
            <a:r>
              <a:rPr lang="de-DE" dirty="0"/>
              <a:t>UML-Diagramme haben ein normiertes Aussehen</a:t>
            </a:r>
          </a:p>
          <a:p>
            <a:endParaRPr lang="de-DE" dirty="0"/>
          </a:p>
          <a:p>
            <a:r>
              <a:rPr lang="de-DE" dirty="0"/>
              <a:t>UML-Diagramme werden grundsätzlich in </a:t>
            </a:r>
            <a:r>
              <a:rPr lang="de-DE" dirty="0" err="1"/>
              <a:t>Powerpoint</a:t>
            </a:r>
            <a:r>
              <a:rPr lang="de-DE" dirty="0"/>
              <a:t> direkt erstellt</a:t>
            </a:r>
          </a:p>
          <a:p>
            <a:pPr lvl="1"/>
            <a:r>
              <a:rPr lang="de-DE" dirty="0"/>
              <a:t>damit können Abweichungen von Standards und erläuternde Kommentare untergebracht werden sowie </a:t>
            </a:r>
          </a:p>
          <a:p>
            <a:pPr lvl="1"/>
            <a:r>
              <a:rPr lang="de-DE" dirty="0"/>
              <a:t>Weiterverarbeitung vorgenommen werden</a:t>
            </a:r>
          </a:p>
          <a:p>
            <a:pPr lvl="1"/>
            <a:r>
              <a:rPr lang="de-DE" dirty="0"/>
              <a:t>(Import aus Word ist strikt verboten!)</a:t>
            </a:r>
          </a:p>
          <a:p>
            <a:endParaRPr lang="de-DE" dirty="0"/>
          </a:p>
          <a:p>
            <a:r>
              <a:rPr lang="de-DE" dirty="0"/>
              <a:t>Beispiele sind in Englisch formuliert</a:t>
            </a:r>
          </a:p>
          <a:p>
            <a:endParaRPr lang="de-DE" dirty="0"/>
          </a:p>
          <a:p>
            <a:r>
              <a:rPr lang="de-DE" dirty="0"/>
              <a:t>Nachfolgend wird für jede Diagrammart bzw. jedes Konzept eine Vorlage erstellt</a:t>
            </a:r>
          </a:p>
          <a:p>
            <a:endParaRPr lang="de-DE" dirty="0"/>
          </a:p>
          <a:p>
            <a:r>
              <a:rPr lang="de-DE" dirty="0"/>
              <a:t>Text in Diagrammen wird in Arial (oder Times Roman) gehalten</a:t>
            </a:r>
          </a:p>
          <a:p>
            <a:pPr lvl="1"/>
            <a:r>
              <a:rPr lang="de-DE" dirty="0"/>
              <a:t>16pt (oder 14pt), schwarz, Englisch (USA), </a:t>
            </a:r>
          </a:p>
          <a:p>
            <a:pPr lvl="1"/>
            <a:r>
              <a:rPr lang="de-DE" dirty="0"/>
              <a:t>kursiv oder unterstrichen wenn es UML erfordert</a:t>
            </a:r>
          </a:p>
          <a:p>
            <a:endParaRPr lang="de-DE" dirty="0"/>
          </a:p>
          <a:p>
            <a:r>
              <a:rPr lang="de-DE" dirty="0"/>
              <a:t>Erläuterungen über die Diagramme sind </a:t>
            </a:r>
            <a:r>
              <a:rPr lang="de-DE" dirty="0">
                <a:solidFill>
                  <a:schemeClr val="tx2"/>
                </a:solidFill>
              </a:rPr>
              <a:t>in Blau </a:t>
            </a:r>
            <a:r>
              <a:rPr lang="de-DE" dirty="0"/>
              <a:t>gehalten.</a:t>
            </a:r>
          </a:p>
          <a:p>
            <a:endParaRPr lang="de-DE" dirty="0"/>
          </a:p>
        </p:txBody>
      </p:sp>
      <p:sp>
        <p:nvSpPr>
          <p:cNvPr id="3" name="Titel 2">
            <a:extLst>
              <a:ext uri="{FF2B5EF4-FFF2-40B4-BE49-F238E27FC236}">
                <a16:creationId xmlns:a16="http://schemas.microsoft.com/office/drawing/2014/main" id="{EF8810A6-F7CE-483A-8BAB-99E804CEC9EF}"/>
              </a:ext>
            </a:extLst>
          </p:cNvPr>
          <p:cNvSpPr>
            <a:spLocks noGrp="1"/>
          </p:cNvSpPr>
          <p:nvPr>
            <p:ph type="title"/>
          </p:nvPr>
        </p:nvSpPr>
        <p:spPr/>
        <p:txBody>
          <a:bodyPr/>
          <a:lstStyle/>
          <a:p>
            <a:r>
              <a:rPr lang="de-DE" dirty="0"/>
              <a:t>UML Templates</a:t>
            </a:r>
          </a:p>
        </p:txBody>
      </p:sp>
    </p:spTree>
    <p:extLst>
      <p:ext uri="{BB962C8B-B14F-4D97-AF65-F5344CB8AC3E}">
        <p14:creationId xmlns:p14="http://schemas.microsoft.com/office/powerpoint/2010/main" val="2943686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B94BC61-08E7-4D2A-B9FF-F83685EE4730}"/>
              </a:ext>
            </a:extLst>
          </p:cNvPr>
          <p:cNvSpPr>
            <a:spLocks noGrp="1"/>
          </p:cNvSpPr>
          <p:nvPr>
            <p:ph sz="quarter" idx="14"/>
          </p:nvPr>
        </p:nvSpPr>
        <p:spPr/>
        <p:txBody>
          <a:bodyPr/>
          <a:lstStyle/>
          <a:p>
            <a:r>
              <a:rPr lang="de-DE" dirty="0"/>
              <a:t>Nachfolgend existieren Vorlagen zu jeder Diagrammart:</a:t>
            </a:r>
          </a:p>
          <a:p>
            <a:pPr lvl="1"/>
            <a:r>
              <a:rPr lang="de-DE" dirty="0" err="1"/>
              <a:t>Klassendiag</a:t>
            </a:r>
            <a:r>
              <a:rPr lang="de-DE" dirty="0"/>
              <a:t>.		</a:t>
            </a:r>
            <a:r>
              <a:rPr lang="de-DE" dirty="0" err="1"/>
              <a:t>Objektdiag</a:t>
            </a:r>
            <a:r>
              <a:rPr lang="de-DE" dirty="0"/>
              <a:t>.	</a:t>
            </a:r>
            <a:r>
              <a:rPr lang="de-DE" dirty="0" err="1"/>
              <a:t>Statecharts</a:t>
            </a:r>
            <a:endParaRPr lang="de-DE" dirty="0"/>
          </a:p>
          <a:p>
            <a:pPr lvl="1"/>
            <a:r>
              <a:rPr lang="de-DE" dirty="0" err="1"/>
              <a:t>Sequenzdiag</a:t>
            </a:r>
            <a:r>
              <a:rPr lang="de-DE" dirty="0"/>
              <a:t>.		</a:t>
            </a:r>
            <a:r>
              <a:rPr lang="de-DE" dirty="0" err="1"/>
              <a:t>Aktivitätsdiag</a:t>
            </a:r>
            <a:r>
              <a:rPr lang="de-DE" dirty="0"/>
              <a:t>	Use Cases</a:t>
            </a:r>
          </a:p>
          <a:p>
            <a:pPr lvl="1"/>
            <a:r>
              <a:rPr lang="de-DE" dirty="0" err="1"/>
              <a:t>Deployment</a:t>
            </a:r>
            <a:r>
              <a:rPr lang="de-DE" dirty="0"/>
              <a:t> D.		</a:t>
            </a:r>
            <a:r>
              <a:rPr lang="de-DE" dirty="0" err="1"/>
              <a:t>Component</a:t>
            </a:r>
            <a:r>
              <a:rPr lang="de-DE" dirty="0"/>
              <a:t> D.	Package D.</a:t>
            </a:r>
          </a:p>
          <a:p>
            <a:pPr lvl="1"/>
            <a:r>
              <a:rPr lang="de-DE" dirty="0" err="1"/>
              <a:t>MontiArc</a:t>
            </a:r>
            <a:endParaRPr lang="de-DE" dirty="0"/>
          </a:p>
          <a:p>
            <a:endParaRPr lang="de-DE" dirty="0"/>
          </a:p>
          <a:p>
            <a:r>
              <a:rPr lang="de-DE" dirty="0"/>
              <a:t>Vorlagen werden durch </a:t>
            </a:r>
            <a:r>
              <a:rPr lang="de-DE" dirty="0" err="1"/>
              <a:t>Copy&amp;Paste</a:t>
            </a:r>
            <a:r>
              <a:rPr lang="de-DE" dirty="0"/>
              <a:t> eingesetzt</a:t>
            </a:r>
          </a:p>
          <a:p>
            <a:endParaRPr lang="de-DE" dirty="0"/>
          </a:p>
          <a:p>
            <a:r>
              <a:rPr lang="de-DE" dirty="0"/>
              <a:t>Vorlagen existieren in mehreren Größen und Formen für wesentliche UML-Konzepte</a:t>
            </a:r>
          </a:p>
          <a:p>
            <a:endParaRPr lang="de-DE" dirty="0"/>
          </a:p>
          <a:p>
            <a:r>
              <a:rPr lang="de-DE" dirty="0"/>
              <a:t>Teilweise existieren zusammengestellte Blöcke, z.B. für Klassen</a:t>
            </a:r>
          </a:p>
          <a:p>
            <a:pPr lvl="1"/>
            <a:r>
              <a:rPr lang="de-DE" dirty="0"/>
              <a:t>Vorsicht: für gute Ergebnisse ist i.A. ein Aufbrechen und Neu-Arrangement der einzelnen Komponenten notwendig</a:t>
            </a:r>
          </a:p>
          <a:p>
            <a:endParaRPr lang="de-DE" dirty="0"/>
          </a:p>
          <a:p>
            <a:r>
              <a:rPr lang="de-DE" dirty="0"/>
              <a:t>Keine Verbindungen verwenden, das klappt i.A. nicht!</a:t>
            </a:r>
          </a:p>
          <a:p>
            <a:endParaRPr lang="de-DE" dirty="0"/>
          </a:p>
          <a:p>
            <a:r>
              <a:rPr lang="de-DE" dirty="0"/>
              <a:t>Gutes Layout ist sehr wichtig!</a:t>
            </a:r>
          </a:p>
          <a:p>
            <a:endParaRPr lang="de-DE" dirty="0"/>
          </a:p>
        </p:txBody>
      </p:sp>
      <p:sp>
        <p:nvSpPr>
          <p:cNvPr id="3" name="Titel 2">
            <a:extLst>
              <a:ext uri="{FF2B5EF4-FFF2-40B4-BE49-F238E27FC236}">
                <a16:creationId xmlns:a16="http://schemas.microsoft.com/office/drawing/2014/main" id="{9DDB8447-5A49-40B7-B585-92DA44DC17BB}"/>
              </a:ext>
            </a:extLst>
          </p:cNvPr>
          <p:cNvSpPr>
            <a:spLocks noGrp="1"/>
          </p:cNvSpPr>
          <p:nvPr>
            <p:ph type="title"/>
          </p:nvPr>
        </p:nvSpPr>
        <p:spPr/>
        <p:txBody>
          <a:bodyPr/>
          <a:lstStyle/>
          <a:p>
            <a:r>
              <a:rPr lang="de-DE" dirty="0"/>
              <a:t>UML Vorlagen</a:t>
            </a:r>
          </a:p>
        </p:txBody>
      </p:sp>
    </p:spTree>
    <p:extLst>
      <p:ext uri="{BB962C8B-B14F-4D97-AF65-F5344CB8AC3E}">
        <p14:creationId xmlns:p14="http://schemas.microsoft.com/office/powerpoint/2010/main" val="1579076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751FC82-9F4C-46D7-BF10-39A450291AA6}"/>
              </a:ext>
            </a:extLst>
          </p:cNvPr>
          <p:cNvSpPr>
            <a:spLocks noGrp="1"/>
          </p:cNvSpPr>
          <p:nvPr>
            <p:ph sz="quarter" idx="14"/>
          </p:nvPr>
        </p:nvSpPr>
        <p:spPr>
          <a:xfrm>
            <a:off x="384001" y="1236273"/>
            <a:ext cx="6824322" cy="4385455"/>
          </a:xfrm>
          <a:prstGeom prst="rect">
            <a:avLst/>
          </a:prstGeom>
        </p:spPr>
        <p:txBody>
          <a:bodyPr/>
          <a:lstStyle/>
          <a:p>
            <a:r>
              <a:rPr lang="de-DE" dirty="0">
                <a:latin typeface="+mn-lt"/>
              </a:rPr>
              <a:t>Erläuterungen über UML-Diagramme werden abgehoben </a:t>
            </a:r>
          </a:p>
          <a:p>
            <a:pPr lvl="1"/>
            <a:r>
              <a:rPr lang="de-DE" dirty="0">
                <a:solidFill>
                  <a:schemeClr val="tx2"/>
                </a:solidFill>
                <a:latin typeface="+mn-lt"/>
                <a:cs typeface="Times New Roman" panose="02020603050405020304" pitchFamily="18" charset="0"/>
              </a:rPr>
              <a:t>in Blau, Comic Sans, 16pt</a:t>
            </a:r>
          </a:p>
          <a:p>
            <a:pPr lvl="1"/>
            <a:r>
              <a:rPr lang="de-DE" dirty="0">
                <a:solidFill>
                  <a:schemeClr val="tx2"/>
                </a:solidFill>
                <a:latin typeface="+mn-lt"/>
                <a:cs typeface="Times New Roman" panose="02020603050405020304" pitchFamily="18" charset="0"/>
              </a:rPr>
              <a:t>oder in </a:t>
            </a:r>
            <a:r>
              <a:rPr lang="de-DE" dirty="0" err="1">
                <a:solidFill>
                  <a:schemeClr val="tx2"/>
                </a:solidFill>
                <a:latin typeface="+mn-lt"/>
                <a:cs typeface="Times New Roman" panose="02020603050405020304" pitchFamily="18" charset="0"/>
              </a:rPr>
              <a:t>Trebuchet</a:t>
            </a:r>
            <a:r>
              <a:rPr lang="de-DE" dirty="0">
                <a:solidFill>
                  <a:schemeClr val="tx2"/>
                </a:solidFill>
                <a:latin typeface="+mn-lt"/>
                <a:cs typeface="Times New Roman" panose="02020603050405020304" pitchFamily="18" charset="0"/>
              </a:rPr>
              <a:t> MS, 16pt</a:t>
            </a:r>
          </a:p>
          <a:p>
            <a:r>
              <a:rPr lang="de-DE" dirty="0">
                <a:latin typeface="+mn-lt"/>
              </a:rPr>
              <a:t>(Vorlagen siehe unten)</a:t>
            </a:r>
          </a:p>
          <a:p>
            <a:endParaRPr lang="de-DE" dirty="0">
              <a:latin typeface="+mn-lt"/>
            </a:endParaRPr>
          </a:p>
          <a:p>
            <a:r>
              <a:rPr lang="de-DE" dirty="0">
                <a:latin typeface="+mn-lt"/>
              </a:rPr>
              <a:t>Erläuterungen werden über geschwungene Pfeile an die erläuterten Elemente gebunden</a:t>
            </a:r>
          </a:p>
          <a:p>
            <a:pPr lvl="1"/>
            <a:r>
              <a:rPr lang="de-DE" dirty="0">
                <a:latin typeface="+mn-lt"/>
              </a:rPr>
              <a:t>geschwungene Pfeile mit (meist) drei Punkten</a:t>
            </a:r>
          </a:p>
          <a:p>
            <a:pPr lvl="1"/>
            <a:r>
              <a:rPr lang="de-DE" dirty="0">
                <a:latin typeface="+mn-lt"/>
              </a:rPr>
              <a:t>Pfeilspitze ist offen</a:t>
            </a:r>
          </a:p>
          <a:p>
            <a:pPr lvl="1"/>
            <a:r>
              <a:rPr lang="de-DE" dirty="0">
                <a:latin typeface="+mn-lt"/>
              </a:rPr>
              <a:t>Nachkorrigieren ist sinnlos: lieber neu machen</a:t>
            </a:r>
          </a:p>
          <a:p>
            <a:pPr lvl="1"/>
            <a:endParaRPr lang="de-DE" dirty="0">
              <a:latin typeface="+mn-lt"/>
            </a:endParaRPr>
          </a:p>
          <a:p>
            <a:r>
              <a:rPr lang="de-DE" dirty="0">
                <a:latin typeface="+mn-lt"/>
              </a:rPr>
              <a:t>Beispiel:</a:t>
            </a:r>
          </a:p>
          <a:p>
            <a:endParaRPr lang="de-DE" dirty="0"/>
          </a:p>
        </p:txBody>
      </p:sp>
      <p:sp>
        <p:nvSpPr>
          <p:cNvPr id="3" name="Titel 2">
            <a:extLst>
              <a:ext uri="{FF2B5EF4-FFF2-40B4-BE49-F238E27FC236}">
                <a16:creationId xmlns:a16="http://schemas.microsoft.com/office/drawing/2014/main" id="{1EF59A27-5EF8-4C03-B47A-AF2B147C353F}"/>
              </a:ext>
            </a:extLst>
          </p:cNvPr>
          <p:cNvSpPr>
            <a:spLocks noGrp="1"/>
          </p:cNvSpPr>
          <p:nvPr>
            <p:ph type="title"/>
          </p:nvPr>
        </p:nvSpPr>
        <p:spPr/>
        <p:txBody>
          <a:bodyPr/>
          <a:lstStyle/>
          <a:p>
            <a:r>
              <a:rPr lang="de-DE" dirty="0"/>
              <a:t>Erläuterungen</a:t>
            </a:r>
          </a:p>
        </p:txBody>
      </p:sp>
      <p:pic>
        <p:nvPicPr>
          <p:cNvPr id="4" name="Grafik 3">
            <a:extLst>
              <a:ext uri="{FF2B5EF4-FFF2-40B4-BE49-F238E27FC236}">
                <a16:creationId xmlns:a16="http://schemas.microsoft.com/office/drawing/2014/main" id="{8C1A8CD8-5FF6-4D4B-A15B-D16962E670FD}"/>
              </a:ext>
            </a:extLst>
          </p:cNvPr>
          <p:cNvPicPr>
            <a:picLocks noChangeAspect="1"/>
          </p:cNvPicPr>
          <p:nvPr/>
        </p:nvPicPr>
        <p:blipFill rotWithShape="1">
          <a:blip r:embed="rId2"/>
          <a:srcRect b="59081"/>
          <a:stretch/>
        </p:blipFill>
        <p:spPr>
          <a:xfrm>
            <a:off x="8013923" y="2509856"/>
            <a:ext cx="2855926" cy="2838738"/>
          </a:xfrm>
          <a:prstGeom prst="rect">
            <a:avLst/>
          </a:prstGeom>
        </p:spPr>
      </p:pic>
      <p:grpSp>
        <p:nvGrpSpPr>
          <p:cNvPr id="7" name="Group 7">
            <a:extLst>
              <a:ext uri="{FF2B5EF4-FFF2-40B4-BE49-F238E27FC236}">
                <a16:creationId xmlns:a16="http://schemas.microsoft.com/office/drawing/2014/main" id="{0D48F1A5-8575-462E-8775-D9A3C839E7E6}"/>
              </a:ext>
            </a:extLst>
          </p:cNvPr>
          <p:cNvGrpSpPr>
            <a:grpSpLocks/>
          </p:cNvGrpSpPr>
          <p:nvPr/>
        </p:nvGrpSpPr>
        <p:grpSpPr bwMode="auto">
          <a:xfrm>
            <a:off x="2902779" y="5194894"/>
            <a:ext cx="319088" cy="536575"/>
            <a:chOff x="696" y="2803"/>
            <a:chExt cx="577" cy="941"/>
          </a:xfrm>
        </p:grpSpPr>
        <p:sp>
          <p:nvSpPr>
            <p:cNvPr id="8" name="Oval 8">
              <a:extLst>
                <a:ext uri="{FF2B5EF4-FFF2-40B4-BE49-F238E27FC236}">
                  <a16:creationId xmlns:a16="http://schemas.microsoft.com/office/drawing/2014/main" id="{C0184E86-F596-42A5-AB90-9ADE8D620B20}"/>
                </a:ext>
              </a:extLst>
            </p:cNvPr>
            <p:cNvSpPr>
              <a:spLocks noChangeArrowheads="1"/>
            </p:cNvSpPr>
            <p:nvPr/>
          </p:nvSpPr>
          <p:spPr bwMode="auto">
            <a:xfrm>
              <a:off x="825" y="2803"/>
              <a:ext cx="277" cy="272"/>
            </a:xfrm>
            <a:prstGeom prst="ellipse">
              <a:avLst/>
            </a:prstGeom>
            <a:solidFill>
              <a:schemeClr val="bg1"/>
            </a:solidFill>
            <a:ln w="9525">
              <a:solidFill>
                <a:schemeClr val="tx1"/>
              </a:solidFill>
              <a:round/>
              <a:headEnd/>
              <a:tailEnd/>
            </a:ln>
          </p:spPr>
          <p:txBody>
            <a:bodyPr wrap="none" anchor="ctr"/>
            <a:lstStyle/>
            <a:p>
              <a:endParaRPr lang="en-US">
                <a:solidFill>
                  <a:schemeClr val="tx2"/>
                </a:solidFill>
              </a:endParaRPr>
            </a:p>
          </p:txBody>
        </p:sp>
        <p:sp>
          <p:nvSpPr>
            <p:cNvPr id="9" name="Line 9">
              <a:extLst>
                <a:ext uri="{FF2B5EF4-FFF2-40B4-BE49-F238E27FC236}">
                  <a16:creationId xmlns:a16="http://schemas.microsoft.com/office/drawing/2014/main" id="{D9475FA5-4B2D-4FEF-927E-366EF3F27448}"/>
                </a:ext>
              </a:extLst>
            </p:cNvPr>
            <p:cNvSpPr>
              <a:spLocks noChangeShapeType="1"/>
            </p:cNvSpPr>
            <p:nvPr/>
          </p:nvSpPr>
          <p:spPr bwMode="auto">
            <a:xfrm>
              <a:off x="976" y="3075"/>
              <a:ext cx="0" cy="397"/>
            </a:xfrm>
            <a:prstGeom prst="line">
              <a:avLst/>
            </a:prstGeom>
            <a:noFill/>
            <a:ln w="9525">
              <a:solidFill>
                <a:schemeClr val="tx1"/>
              </a:solidFill>
              <a:round/>
              <a:headEnd/>
              <a:tailEnd/>
            </a:ln>
          </p:spPr>
          <p:txBody>
            <a:bodyPr wrap="none" anchor="ctr"/>
            <a:lstStyle/>
            <a:p>
              <a:endParaRPr lang="de-DE">
                <a:solidFill>
                  <a:schemeClr val="tx2"/>
                </a:solidFill>
              </a:endParaRPr>
            </a:p>
          </p:txBody>
        </p:sp>
        <p:sp>
          <p:nvSpPr>
            <p:cNvPr id="10" name="Line 10">
              <a:extLst>
                <a:ext uri="{FF2B5EF4-FFF2-40B4-BE49-F238E27FC236}">
                  <a16:creationId xmlns:a16="http://schemas.microsoft.com/office/drawing/2014/main" id="{FE407B20-8CFE-4962-A56C-EF3C5F214DE2}"/>
                </a:ext>
              </a:extLst>
            </p:cNvPr>
            <p:cNvSpPr>
              <a:spLocks noChangeShapeType="1"/>
            </p:cNvSpPr>
            <p:nvPr/>
          </p:nvSpPr>
          <p:spPr bwMode="auto">
            <a:xfrm flipH="1">
              <a:off x="696" y="3472"/>
              <a:ext cx="280" cy="272"/>
            </a:xfrm>
            <a:prstGeom prst="line">
              <a:avLst/>
            </a:prstGeom>
            <a:noFill/>
            <a:ln w="9525">
              <a:solidFill>
                <a:schemeClr val="tx1"/>
              </a:solidFill>
              <a:round/>
              <a:headEnd/>
              <a:tailEnd/>
            </a:ln>
          </p:spPr>
          <p:txBody>
            <a:bodyPr wrap="none" anchor="ctr"/>
            <a:lstStyle/>
            <a:p>
              <a:endParaRPr lang="de-DE">
                <a:solidFill>
                  <a:schemeClr val="tx2"/>
                </a:solidFill>
              </a:endParaRPr>
            </a:p>
          </p:txBody>
        </p:sp>
        <p:sp>
          <p:nvSpPr>
            <p:cNvPr id="11" name="Line 11">
              <a:extLst>
                <a:ext uri="{FF2B5EF4-FFF2-40B4-BE49-F238E27FC236}">
                  <a16:creationId xmlns:a16="http://schemas.microsoft.com/office/drawing/2014/main" id="{B3647408-9F0A-4EA0-8415-E0D1222B61D2}"/>
                </a:ext>
              </a:extLst>
            </p:cNvPr>
            <p:cNvSpPr>
              <a:spLocks noChangeShapeType="1"/>
            </p:cNvSpPr>
            <p:nvPr/>
          </p:nvSpPr>
          <p:spPr bwMode="auto">
            <a:xfrm>
              <a:off x="976" y="3472"/>
              <a:ext cx="297" cy="272"/>
            </a:xfrm>
            <a:prstGeom prst="line">
              <a:avLst/>
            </a:prstGeom>
            <a:noFill/>
            <a:ln w="9525">
              <a:solidFill>
                <a:schemeClr val="tx1"/>
              </a:solidFill>
              <a:round/>
              <a:headEnd/>
              <a:tailEnd/>
            </a:ln>
          </p:spPr>
          <p:txBody>
            <a:bodyPr wrap="none" anchor="ctr"/>
            <a:lstStyle/>
            <a:p>
              <a:endParaRPr lang="de-DE">
                <a:solidFill>
                  <a:schemeClr val="tx2"/>
                </a:solidFill>
              </a:endParaRPr>
            </a:p>
          </p:txBody>
        </p:sp>
        <p:sp>
          <p:nvSpPr>
            <p:cNvPr id="12" name="Line 12">
              <a:extLst>
                <a:ext uri="{FF2B5EF4-FFF2-40B4-BE49-F238E27FC236}">
                  <a16:creationId xmlns:a16="http://schemas.microsoft.com/office/drawing/2014/main" id="{7DD7230D-D0D1-4915-90A9-FF5E69BE056F}"/>
                </a:ext>
              </a:extLst>
            </p:cNvPr>
            <p:cNvSpPr>
              <a:spLocks noChangeShapeType="1"/>
            </p:cNvSpPr>
            <p:nvPr/>
          </p:nvSpPr>
          <p:spPr bwMode="auto">
            <a:xfrm>
              <a:off x="696" y="3232"/>
              <a:ext cx="577" cy="0"/>
            </a:xfrm>
            <a:prstGeom prst="line">
              <a:avLst/>
            </a:prstGeom>
            <a:noFill/>
            <a:ln w="9525">
              <a:solidFill>
                <a:schemeClr val="tx1"/>
              </a:solidFill>
              <a:round/>
              <a:headEnd/>
              <a:tailEnd/>
            </a:ln>
          </p:spPr>
          <p:txBody>
            <a:bodyPr wrap="none" anchor="ctr"/>
            <a:lstStyle/>
            <a:p>
              <a:endParaRPr lang="de-DE">
                <a:solidFill>
                  <a:schemeClr val="tx2"/>
                </a:solidFill>
              </a:endParaRPr>
            </a:p>
          </p:txBody>
        </p:sp>
      </p:grpSp>
      <p:sp>
        <p:nvSpPr>
          <p:cNvPr id="14" name="Freeform 16">
            <a:extLst>
              <a:ext uri="{FF2B5EF4-FFF2-40B4-BE49-F238E27FC236}">
                <a16:creationId xmlns:a16="http://schemas.microsoft.com/office/drawing/2014/main" id="{F680E5D6-E6D1-4A82-B99C-E7006906E356}"/>
              </a:ext>
            </a:extLst>
          </p:cNvPr>
          <p:cNvSpPr>
            <a:spLocks/>
          </p:cNvSpPr>
          <p:nvPr/>
        </p:nvSpPr>
        <p:spPr bwMode="auto">
          <a:xfrm>
            <a:off x="2974118" y="4585293"/>
            <a:ext cx="335061" cy="520075"/>
          </a:xfrm>
          <a:custGeom>
            <a:avLst/>
            <a:gdLst>
              <a:gd name="T0" fmla="*/ 0 w 208"/>
              <a:gd name="T1" fmla="*/ 0 h 384"/>
              <a:gd name="T2" fmla="*/ 192 w 208"/>
              <a:gd name="T3" fmla="*/ 144 h 384"/>
              <a:gd name="T4" fmla="*/ 96 w 208"/>
              <a:gd name="T5" fmla="*/ 384 h 384"/>
              <a:gd name="T6" fmla="*/ 0 60000 65536"/>
              <a:gd name="T7" fmla="*/ 0 60000 65536"/>
              <a:gd name="T8" fmla="*/ 0 60000 65536"/>
              <a:gd name="T9" fmla="*/ 0 w 208"/>
              <a:gd name="T10" fmla="*/ 0 h 384"/>
              <a:gd name="T11" fmla="*/ 208 w 208"/>
              <a:gd name="T12" fmla="*/ 384 h 384"/>
            </a:gdLst>
            <a:ahLst/>
            <a:cxnLst>
              <a:cxn ang="T6">
                <a:pos x="T0" y="T1"/>
              </a:cxn>
              <a:cxn ang="T7">
                <a:pos x="T2" y="T3"/>
              </a:cxn>
              <a:cxn ang="T8">
                <a:pos x="T4" y="T5"/>
              </a:cxn>
            </a:cxnLst>
            <a:rect l="T9" t="T10" r="T11" b="T12"/>
            <a:pathLst>
              <a:path w="208" h="384">
                <a:moveTo>
                  <a:pt x="0" y="0"/>
                </a:moveTo>
                <a:cubicBezTo>
                  <a:pt x="88" y="40"/>
                  <a:pt x="176" y="80"/>
                  <a:pt x="192" y="144"/>
                </a:cubicBezTo>
                <a:cubicBezTo>
                  <a:pt x="208" y="208"/>
                  <a:pt x="160" y="320"/>
                  <a:pt x="96" y="384"/>
                </a:cubicBezTo>
              </a:path>
            </a:pathLst>
          </a:custGeom>
          <a:noFill/>
          <a:ln w="9525">
            <a:solidFill>
              <a:schemeClr val="tx2"/>
            </a:solidFill>
            <a:round/>
            <a:headEnd/>
            <a:tailEnd type="arrow" w="med" len="med"/>
          </a:ln>
        </p:spPr>
        <p:txBody>
          <a:bodyPr wrap="square">
            <a:spAutoFit/>
          </a:bodyPr>
          <a:lstStyle/>
          <a:p>
            <a:endParaRPr lang="en-US">
              <a:solidFill>
                <a:schemeClr val="tx2"/>
              </a:solidFill>
            </a:endParaRPr>
          </a:p>
        </p:txBody>
      </p:sp>
      <p:sp>
        <p:nvSpPr>
          <p:cNvPr id="15" name="Freeform 17">
            <a:extLst>
              <a:ext uri="{FF2B5EF4-FFF2-40B4-BE49-F238E27FC236}">
                <a16:creationId xmlns:a16="http://schemas.microsoft.com/office/drawing/2014/main" id="{69EDB938-05B0-4E34-A98B-81B60F1E8D87}"/>
              </a:ext>
            </a:extLst>
          </p:cNvPr>
          <p:cNvSpPr>
            <a:spLocks/>
          </p:cNvSpPr>
          <p:nvPr/>
        </p:nvSpPr>
        <p:spPr bwMode="auto">
          <a:xfrm>
            <a:off x="3325228" y="5462634"/>
            <a:ext cx="899476" cy="292657"/>
          </a:xfrm>
          <a:custGeom>
            <a:avLst/>
            <a:gdLst>
              <a:gd name="T0" fmla="*/ 720 w 720"/>
              <a:gd name="T1" fmla="*/ 0 h 152"/>
              <a:gd name="T2" fmla="*/ 384 w 720"/>
              <a:gd name="T3" fmla="*/ 144 h 152"/>
              <a:gd name="T4" fmla="*/ 0 w 720"/>
              <a:gd name="T5" fmla="*/ 48 h 152"/>
              <a:gd name="T6" fmla="*/ 0 60000 65536"/>
              <a:gd name="T7" fmla="*/ 0 60000 65536"/>
              <a:gd name="T8" fmla="*/ 0 60000 65536"/>
              <a:gd name="T9" fmla="*/ 0 w 720"/>
              <a:gd name="T10" fmla="*/ 0 h 152"/>
              <a:gd name="T11" fmla="*/ 720 w 720"/>
              <a:gd name="T12" fmla="*/ 152 h 152"/>
            </a:gdLst>
            <a:ahLst/>
            <a:cxnLst>
              <a:cxn ang="T6">
                <a:pos x="T0" y="T1"/>
              </a:cxn>
              <a:cxn ang="T7">
                <a:pos x="T2" y="T3"/>
              </a:cxn>
              <a:cxn ang="T8">
                <a:pos x="T4" y="T5"/>
              </a:cxn>
            </a:cxnLst>
            <a:rect l="T9" t="T10" r="T11" b="T12"/>
            <a:pathLst>
              <a:path w="720" h="152">
                <a:moveTo>
                  <a:pt x="720" y="0"/>
                </a:moveTo>
                <a:cubicBezTo>
                  <a:pt x="612" y="68"/>
                  <a:pt x="504" y="136"/>
                  <a:pt x="384" y="144"/>
                </a:cubicBezTo>
                <a:cubicBezTo>
                  <a:pt x="264" y="152"/>
                  <a:pt x="96" y="112"/>
                  <a:pt x="0" y="48"/>
                </a:cubicBezTo>
              </a:path>
            </a:pathLst>
          </a:custGeom>
          <a:noFill/>
          <a:ln w="9525">
            <a:solidFill>
              <a:schemeClr val="tx2"/>
            </a:solidFill>
            <a:round/>
            <a:headEnd/>
            <a:tailEnd type="arrow" w="med" len="med"/>
          </a:ln>
        </p:spPr>
        <p:txBody>
          <a:bodyPr wrap="square">
            <a:spAutoFit/>
          </a:bodyPr>
          <a:lstStyle/>
          <a:p>
            <a:endParaRPr lang="en-US">
              <a:solidFill>
                <a:schemeClr val="tx2"/>
              </a:solidFill>
            </a:endParaRPr>
          </a:p>
        </p:txBody>
      </p:sp>
      <p:sp>
        <p:nvSpPr>
          <p:cNvPr id="16" name="Text Box 14">
            <a:extLst>
              <a:ext uri="{FF2B5EF4-FFF2-40B4-BE49-F238E27FC236}">
                <a16:creationId xmlns:a16="http://schemas.microsoft.com/office/drawing/2014/main" id="{16724C21-A465-42E2-8CB8-2141485B4506}"/>
              </a:ext>
            </a:extLst>
          </p:cNvPr>
          <p:cNvSpPr txBox="1">
            <a:spLocks noChangeArrowheads="1"/>
          </p:cNvSpPr>
          <p:nvPr/>
        </p:nvSpPr>
        <p:spPr bwMode="auto">
          <a:xfrm>
            <a:off x="6096000" y="3429000"/>
            <a:ext cx="1814562" cy="584775"/>
          </a:xfrm>
          <a:prstGeom prst="rect">
            <a:avLst/>
          </a:prstGeom>
          <a:noFill/>
          <a:ln w="9525">
            <a:noFill/>
            <a:miter lim="800000"/>
            <a:headEnd/>
            <a:tailEnd/>
          </a:ln>
        </p:spPr>
        <p:txBody>
          <a:bodyPr wrap="square">
            <a:spAutoFit/>
          </a:bodyPr>
          <a:lstStyle/>
          <a:p>
            <a:pPr eaLnBrk="0" hangingPunct="0"/>
            <a:r>
              <a:rPr lang="de-DE" altLang="de-DE" sz="1600" i="1" dirty="0">
                <a:solidFill>
                  <a:schemeClr val="tx2"/>
                </a:solidFill>
                <a:latin typeface="Comic Sans MS" panose="030F0702030302020204" pitchFamily="66" charset="0"/>
                <a:ea typeface="Cambria" panose="02040503050406030204" pitchFamily="18" charset="0"/>
                <a:cs typeface="Times New Roman" panose="02020603050405020304" pitchFamily="18" charset="0"/>
              </a:rPr>
              <a:t>Diese Form ist   die richtige</a:t>
            </a:r>
          </a:p>
        </p:txBody>
      </p:sp>
      <p:sp>
        <p:nvSpPr>
          <p:cNvPr id="17" name="Freihandform 5">
            <a:extLst>
              <a:ext uri="{FF2B5EF4-FFF2-40B4-BE49-F238E27FC236}">
                <a16:creationId xmlns:a16="http://schemas.microsoft.com/office/drawing/2014/main" id="{D6E0949B-E7C3-4B42-978A-E868733D957E}"/>
              </a:ext>
            </a:extLst>
          </p:cNvPr>
          <p:cNvSpPr/>
          <p:nvPr/>
        </p:nvSpPr>
        <p:spPr>
          <a:xfrm>
            <a:off x="7577252" y="3643133"/>
            <a:ext cx="2514449" cy="278141"/>
          </a:xfrm>
          <a:custGeom>
            <a:avLst/>
            <a:gdLst>
              <a:gd name="connsiteX0" fmla="*/ 0 w 1291472"/>
              <a:gd name="connsiteY0" fmla="*/ 245097 h 396538"/>
              <a:gd name="connsiteX1" fmla="*/ 1046375 w 1291472"/>
              <a:gd name="connsiteY1" fmla="*/ 386499 h 396538"/>
              <a:gd name="connsiteX2" fmla="*/ 1291472 w 1291472"/>
              <a:gd name="connsiteY2" fmla="*/ 0 h 396538"/>
            </a:gdLst>
            <a:ahLst/>
            <a:cxnLst>
              <a:cxn ang="0">
                <a:pos x="connsiteX0" y="connsiteY0"/>
              </a:cxn>
              <a:cxn ang="0">
                <a:pos x="connsiteX1" y="connsiteY1"/>
              </a:cxn>
              <a:cxn ang="0">
                <a:pos x="connsiteX2" y="connsiteY2"/>
              </a:cxn>
            </a:cxnLst>
            <a:rect l="l" t="t" r="r" b="b"/>
            <a:pathLst>
              <a:path w="1291472" h="396538">
                <a:moveTo>
                  <a:pt x="0" y="245097"/>
                </a:moveTo>
                <a:cubicBezTo>
                  <a:pt x="415565" y="336222"/>
                  <a:pt x="831130" y="427348"/>
                  <a:pt x="1046375" y="386499"/>
                </a:cubicBezTo>
                <a:cubicBezTo>
                  <a:pt x="1261620" y="345650"/>
                  <a:pt x="1276546" y="172825"/>
                  <a:pt x="1291472" y="0"/>
                </a:cubicBezTo>
              </a:path>
            </a:pathLst>
          </a:custGeom>
          <a:noFill/>
          <a:ln>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ihandform: Form 17">
            <a:extLst>
              <a:ext uri="{FF2B5EF4-FFF2-40B4-BE49-F238E27FC236}">
                <a16:creationId xmlns:a16="http://schemas.microsoft.com/office/drawing/2014/main" id="{D1A011B7-6DC1-4D3D-91B4-829F011ECAB9}"/>
              </a:ext>
            </a:extLst>
          </p:cNvPr>
          <p:cNvSpPr/>
          <p:nvPr/>
        </p:nvSpPr>
        <p:spPr>
          <a:xfrm>
            <a:off x="2286601" y="4818267"/>
            <a:ext cx="473053" cy="584200"/>
          </a:xfrm>
          <a:custGeom>
            <a:avLst/>
            <a:gdLst>
              <a:gd name="connsiteX0" fmla="*/ 149203 w 473053"/>
              <a:gd name="connsiteY0" fmla="*/ 0 h 584200"/>
              <a:gd name="connsiteX1" fmla="*/ 15853 w 473053"/>
              <a:gd name="connsiteY1" fmla="*/ 438150 h 584200"/>
              <a:gd name="connsiteX2" fmla="*/ 473053 w 473053"/>
              <a:gd name="connsiteY2" fmla="*/ 584200 h 584200"/>
            </a:gdLst>
            <a:ahLst/>
            <a:cxnLst>
              <a:cxn ang="0">
                <a:pos x="connsiteX0" y="connsiteY0"/>
              </a:cxn>
              <a:cxn ang="0">
                <a:pos x="connsiteX1" y="connsiteY1"/>
              </a:cxn>
              <a:cxn ang="0">
                <a:pos x="connsiteX2" y="connsiteY2"/>
              </a:cxn>
            </a:cxnLst>
            <a:rect l="l" t="t" r="r" b="b"/>
            <a:pathLst>
              <a:path w="473053" h="584200">
                <a:moveTo>
                  <a:pt x="149203" y="0"/>
                </a:moveTo>
                <a:cubicBezTo>
                  <a:pt x="55540" y="170391"/>
                  <a:pt x="-38122" y="340783"/>
                  <a:pt x="15853" y="438150"/>
                </a:cubicBezTo>
                <a:cubicBezTo>
                  <a:pt x="69828" y="535517"/>
                  <a:pt x="271440" y="559858"/>
                  <a:pt x="473053" y="584200"/>
                </a:cubicBezTo>
              </a:path>
            </a:pathLst>
          </a:custGeom>
          <a:ln>
            <a:solidFill>
              <a:schemeClr val="tx2"/>
            </a:solidFill>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de-DE">
              <a:solidFill>
                <a:schemeClr val="tx2"/>
              </a:solidFill>
            </a:endParaRPr>
          </a:p>
        </p:txBody>
      </p:sp>
      <p:sp>
        <p:nvSpPr>
          <p:cNvPr id="6" name="Textfeld 5"/>
          <p:cNvSpPr txBox="1"/>
          <p:nvPr/>
        </p:nvSpPr>
        <p:spPr>
          <a:xfrm>
            <a:off x="3840358" y="5124080"/>
            <a:ext cx="2503699" cy="338554"/>
          </a:xfrm>
          <a:prstGeom prst="rect">
            <a:avLst/>
          </a:prstGeom>
          <a:noFill/>
        </p:spPr>
        <p:txBody>
          <a:bodyPr wrap="none" rtlCol="0">
            <a:spAutoFit/>
          </a:bodyPr>
          <a:lstStyle/>
          <a:p>
            <a:r>
              <a:rPr lang="en-US" sz="1600" i="1" dirty="0" err="1">
                <a:solidFill>
                  <a:schemeClr val="tx2"/>
                </a:solidFill>
                <a:latin typeface="Trebuchet MS" panose="020B0603020202020204" pitchFamily="34" charset="0"/>
                <a:cs typeface="Times New Roman" panose="02020603050405020304" pitchFamily="18" charset="0"/>
              </a:rPr>
              <a:t>Akteur</a:t>
            </a:r>
            <a:r>
              <a:rPr lang="en-US" sz="1600" i="1" dirty="0">
                <a:solidFill>
                  <a:schemeClr val="tx2"/>
                </a:solidFill>
                <a:latin typeface="Trebuchet MS" panose="020B0603020202020204" pitchFamily="34" charset="0"/>
                <a:cs typeface="Times New Roman" panose="02020603050405020304" pitchFamily="18" charset="0"/>
              </a:rPr>
              <a:t> (in Trebuchet MS)</a:t>
            </a:r>
          </a:p>
        </p:txBody>
      </p:sp>
      <p:sp>
        <p:nvSpPr>
          <p:cNvPr id="19" name="Textfeld 18"/>
          <p:cNvSpPr txBox="1"/>
          <p:nvPr/>
        </p:nvSpPr>
        <p:spPr>
          <a:xfrm>
            <a:off x="984471" y="4465417"/>
            <a:ext cx="1989647" cy="338554"/>
          </a:xfrm>
          <a:prstGeom prst="rect">
            <a:avLst/>
          </a:prstGeom>
          <a:noFill/>
        </p:spPr>
        <p:txBody>
          <a:bodyPr wrap="none" rtlCol="0">
            <a:spAutoFit/>
          </a:bodyPr>
          <a:lstStyle/>
          <a:p>
            <a:r>
              <a:rPr lang="en-US" sz="1600" i="1" dirty="0" err="1">
                <a:solidFill>
                  <a:schemeClr val="tx2"/>
                </a:solidFill>
                <a:latin typeface="Comic Sans MS" panose="030F0702030302020204" pitchFamily="66" charset="0"/>
                <a:cs typeface="Times New Roman" panose="02020603050405020304" pitchFamily="18" charset="0"/>
              </a:rPr>
              <a:t>Akteur</a:t>
            </a:r>
            <a:r>
              <a:rPr lang="en-US" sz="1600" i="1" dirty="0">
                <a:solidFill>
                  <a:schemeClr val="tx2"/>
                </a:solidFill>
                <a:latin typeface="Comic Sans MS" panose="030F0702030302020204" pitchFamily="66" charset="0"/>
                <a:cs typeface="Times New Roman" panose="02020603050405020304" pitchFamily="18" charset="0"/>
              </a:rPr>
              <a:t> (in C. Sans)</a:t>
            </a:r>
          </a:p>
        </p:txBody>
      </p:sp>
    </p:spTree>
    <p:extLst>
      <p:ext uri="{BB962C8B-B14F-4D97-AF65-F5344CB8AC3E}">
        <p14:creationId xmlns:p14="http://schemas.microsoft.com/office/powerpoint/2010/main" val="2061710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5DA4415-E799-4858-B242-B80375C1CD39}"/>
              </a:ext>
            </a:extLst>
          </p:cNvPr>
          <p:cNvSpPr>
            <a:spLocks noGrp="1"/>
          </p:cNvSpPr>
          <p:nvPr>
            <p:ph sz="quarter" idx="14"/>
          </p:nvPr>
        </p:nvSpPr>
        <p:spPr/>
        <p:txBody>
          <a:bodyPr/>
          <a:lstStyle/>
          <a:p>
            <a:r>
              <a:rPr lang="de-DE" dirty="0"/>
              <a:t>Offizielle und einzige Verwendung von Stereotypen: </a:t>
            </a:r>
            <a:r>
              <a:rPr lang="de-DE" dirty="0">
                <a:cs typeface="Arial" charset="0"/>
              </a:rPr>
              <a:t>«</a:t>
            </a:r>
            <a:r>
              <a:rPr lang="de-DE" dirty="0" err="1">
                <a:cs typeface="Arial" charset="0"/>
              </a:rPr>
              <a:t>name</a:t>
            </a:r>
            <a:r>
              <a:rPr lang="de-DE" dirty="0">
                <a:cs typeface="Arial" charset="0"/>
              </a:rPr>
              <a:t>»</a:t>
            </a:r>
          </a:p>
          <a:p>
            <a:r>
              <a:rPr lang="de-DE" dirty="0">
                <a:cs typeface="Arial" charset="0"/>
              </a:rPr>
              <a:t>!Nicht erlaubt: &lt;&lt;</a:t>
            </a:r>
            <a:r>
              <a:rPr lang="de-DE" dirty="0" err="1">
                <a:cs typeface="Arial" charset="0"/>
              </a:rPr>
              <a:t>name</a:t>
            </a:r>
            <a:r>
              <a:rPr lang="de-DE" dirty="0">
                <a:cs typeface="Arial" charset="0"/>
              </a:rPr>
              <a:t>&gt;&gt;</a:t>
            </a:r>
          </a:p>
          <a:p>
            <a:r>
              <a:rPr lang="de-DE" dirty="0">
                <a:cs typeface="Arial" charset="0"/>
              </a:rPr>
              <a:t>Tags haben die Form {</a:t>
            </a:r>
            <a:r>
              <a:rPr lang="de-DE" dirty="0" err="1">
                <a:cs typeface="Arial" charset="0"/>
              </a:rPr>
              <a:t>Bla</a:t>
            </a:r>
            <a:r>
              <a:rPr lang="de-DE" dirty="0">
                <a:cs typeface="Arial" charset="0"/>
              </a:rPr>
              <a:t>} oder {</a:t>
            </a:r>
            <a:r>
              <a:rPr lang="de-DE" dirty="0" err="1">
                <a:cs typeface="Arial" charset="0"/>
              </a:rPr>
              <a:t>Bla</a:t>
            </a:r>
            <a:r>
              <a:rPr lang="de-DE" dirty="0">
                <a:cs typeface="Arial" charset="0"/>
              </a:rPr>
              <a:t>=Value}</a:t>
            </a:r>
          </a:p>
          <a:p>
            <a:endParaRPr lang="de-DE" dirty="0">
              <a:cs typeface="Arial" charset="0"/>
            </a:endParaRPr>
          </a:p>
          <a:p>
            <a:r>
              <a:rPr lang="de-DE" dirty="0" err="1">
                <a:cs typeface="Arial" charset="0"/>
              </a:rPr>
              <a:t>Offzielle</a:t>
            </a:r>
            <a:r>
              <a:rPr lang="de-DE" dirty="0">
                <a:cs typeface="Arial" charset="0"/>
              </a:rPr>
              <a:t> UML-Kommentare haben die folgende Form</a:t>
            </a:r>
          </a:p>
          <a:p>
            <a:pPr lvl="1"/>
            <a:r>
              <a:rPr lang="de-DE" dirty="0">
                <a:cs typeface="Arial" charset="0"/>
              </a:rPr>
              <a:t>unabhängig davon gibt es die blauen Erklärungen außerhalb der UML</a:t>
            </a:r>
          </a:p>
          <a:p>
            <a:endParaRPr lang="de-DE" dirty="0"/>
          </a:p>
        </p:txBody>
      </p:sp>
      <p:sp>
        <p:nvSpPr>
          <p:cNvPr id="3" name="Titel 2">
            <a:extLst>
              <a:ext uri="{FF2B5EF4-FFF2-40B4-BE49-F238E27FC236}">
                <a16:creationId xmlns:a16="http://schemas.microsoft.com/office/drawing/2014/main" id="{EFD370AF-0CA5-4DAA-84B7-46555C1A023A}"/>
              </a:ext>
            </a:extLst>
          </p:cNvPr>
          <p:cNvSpPr>
            <a:spLocks noGrp="1"/>
          </p:cNvSpPr>
          <p:nvPr>
            <p:ph type="title"/>
          </p:nvPr>
        </p:nvSpPr>
        <p:spPr/>
        <p:txBody>
          <a:bodyPr/>
          <a:lstStyle/>
          <a:p>
            <a:r>
              <a:rPr lang="de-DE" dirty="0"/>
              <a:t>Stereotypen </a:t>
            </a:r>
            <a:r>
              <a:rPr lang="de-DE" dirty="0">
                <a:cs typeface="Arial" charset="0"/>
              </a:rPr>
              <a:t>, Kommentare</a:t>
            </a:r>
            <a:endParaRPr lang="de-DE" dirty="0"/>
          </a:p>
        </p:txBody>
      </p:sp>
      <p:grpSp>
        <p:nvGrpSpPr>
          <p:cNvPr id="4" name="Group 1028">
            <a:extLst>
              <a:ext uri="{FF2B5EF4-FFF2-40B4-BE49-F238E27FC236}">
                <a16:creationId xmlns:a16="http://schemas.microsoft.com/office/drawing/2014/main" id="{D1829DE0-C2B3-4467-AF7F-B29DC866136C}"/>
              </a:ext>
            </a:extLst>
          </p:cNvPr>
          <p:cNvGrpSpPr>
            <a:grpSpLocks/>
          </p:cNvGrpSpPr>
          <p:nvPr/>
        </p:nvGrpSpPr>
        <p:grpSpPr bwMode="auto">
          <a:xfrm>
            <a:off x="2286000" y="3962400"/>
            <a:ext cx="1219200" cy="1327150"/>
            <a:chOff x="2400" y="2572"/>
            <a:chExt cx="768" cy="836"/>
          </a:xfrm>
        </p:grpSpPr>
        <p:sp>
          <p:nvSpPr>
            <p:cNvPr id="5" name="Text Box 1029">
              <a:extLst>
                <a:ext uri="{FF2B5EF4-FFF2-40B4-BE49-F238E27FC236}">
                  <a16:creationId xmlns:a16="http://schemas.microsoft.com/office/drawing/2014/main" id="{3D0E4AAA-373C-4BC5-9E74-ACCFE7576CDF}"/>
                </a:ext>
              </a:extLst>
            </p:cNvPr>
            <p:cNvSpPr txBox="1">
              <a:spLocks noChangeArrowheads="1"/>
            </p:cNvSpPr>
            <p:nvPr/>
          </p:nvSpPr>
          <p:spPr bwMode="auto">
            <a:xfrm>
              <a:off x="2449" y="2610"/>
              <a:ext cx="671" cy="212"/>
            </a:xfrm>
            <a:prstGeom prst="rect">
              <a:avLst/>
            </a:prstGeom>
            <a:noFill/>
            <a:ln w="9525">
              <a:noFill/>
              <a:miter lim="800000"/>
              <a:headEnd/>
              <a:tailEnd/>
            </a:ln>
          </p:spPr>
          <p:txBody>
            <a:bodyPr wrap="none">
              <a:spAutoFit/>
            </a:bodyPr>
            <a:lstStyle/>
            <a:p>
              <a:pPr algn="ctr" eaLnBrk="0" hangingPunct="0"/>
              <a:r>
                <a:rPr lang="en-US" altLang="de-DE" sz="1600"/>
                <a:t>Customer</a:t>
              </a:r>
            </a:p>
          </p:txBody>
        </p:sp>
        <p:grpSp>
          <p:nvGrpSpPr>
            <p:cNvPr id="6" name="Group 1030">
              <a:extLst>
                <a:ext uri="{FF2B5EF4-FFF2-40B4-BE49-F238E27FC236}">
                  <a16:creationId xmlns:a16="http://schemas.microsoft.com/office/drawing/2014/main" id="{5757E42A-7C85-4447-B1F6-9E382389A4BA}"/>
                </a:ext>
              </a:extLst>
            </p:cNvPr>
            <p:cNvGrpSpPr>
              <a:grpSpLocks/>
            </p:cNvGrpSpPr>
            <p:nvPr/>
          </p:nvGrpSpPr>
          <p:grpSpPr bwMode="auto">
            <a:xfrm>
              <a:off x="2400" y="2572"/>
              <a:ext cx="768" cy="836"/>
              <a:chOff x="2400" y="2572"/>
              <a:chExt cx="1536" cy="836"/>
            </a:xfrm>
          </p:grpSpPr>
          <p:sp>
            <p:nvSpPr>
              <p:cNvPr id="8" name="Rectangle 1031">
                <a:extLst>
                  <a:ext uri="{FF2B5EF4-FFF2-40B4-BE49-F238E27FC236}">
                    <a16:creationId xmlns:a16="http://schemas.microsoft.com/office/drawing/2014/main" id="{407C1C74-EC8C-4B0C-A09D-6F20B7232FA1}"/>
                  </a:ext>
                </a:extLst>
              </p:cNvPr>
              <p:cNvSpPr>
                <a:spLocks noChangeArrowheads="1"/>
              </p:cNvSpPr>
              <p:nvPr/>
            </p:nvSpPr>
            <p:spPr bwMode="auto">
              <a:xfrm>
                <a:off x="2400" y="2572"/>
                <a:ext cx="1536" cy="836"/>
              </a:xfrm>
              <a:prstGeom prst="rect">
                <a:avLst/>
              </a:prstGeom>
              <a:noFill/>
              <a:ln w="9525">
                <a:solidFill>
                  <a:schemeClr val="tx1"/>
                </a:solidFill>
                <a:miter lim="800000"/>
                <a:headEnd/>
                <a:tailEnd/>
              </a:ln>
            </p:spPr>
            <p:txBody>
              <a:bodyPr wrap="none" anchor="ctr"/>
              <a:lstStyle/>
              <a:p>
                <a:endParaRPr lang="en-US"/>
              </a:p>
            </p:txBody>
          </p:sp>
          <p:sp>
            <p:nvSpPr>
              <p:cNvPr id="9" name="Rectangle 1032">
                <a:extLst>
                  <a:ext uri="{FF2B5EF4-FFF2-40B4-BE49-F238E27FC236}">
                    <a16:creationId xmlns:a16="http://schemas.microsoft.com/office/drawing/2014/main" id="{D5515C1F-07CC-4A13-AB1A-394F46CC3536}"/>
                  </a:ext>
                </a:extLst>
              </p:cNvPr>
              <p:cNvSpPr>
                <a:spLocks noChangeArrowheads="1"/>
              </p:cNvSpPr>
              <p:nvPr/>
            </p:nvSpPr>
            <p:spPr bwMode="auto">
              <a:xfrm>
                <a:off x="2400" y="2860"/>
                <a:ext cx="1536" cy="548"/>
              </a:xfrm>
              <a:prstGeom prst="rect">
                <a:avLst/>
              </a:prstGeom>
              <a:noFill/>
              <a:ln w="9525">
                <a:solidFill>
                  <a:schemeClr val="tx1"/>
                </a:solidFill>
                <a:miter lim="800000"/>
                <a:headEnd/>
                <a:tailEnd/>
              </a:ln>
            </p:spPr>
            <p:txBody>
              <a:bodyPr wrap="none" anchor="ctr"/>
              <a:lstStyle/>
              <a:p>
                <a:endParaRPr lang="en-US"/>
              </a:p>
            </p:txBody>
          </p:sp>
        </p:grpSp>
        <p:sp>
          <p:nvSpPr>
            <p:cNvPr id="7" name="Text Box 1033">
              <a:extLst>
                <a:ext uri="{FF2B5EF4-FFF2-40B4-BE49-F238E27FC236}">
                  <a16:creationId xmlns:a16="http://schemas.microsoft.com/office/drawing/2014/main" id="{1278FFFF-992D-4678-8079-35C2782367F3}"/>
                </a:ext>
              </a:extLst>
            </p:cNvPr>
            <p:cNvSpPr txBox="1">
              <a:spLocks noChangeArrowheads="1"/>
            </p:cNvSpPr>
            <p:nvPr/>
          </p:nvSpPr>
          <p:spPr bwMode="auto">
            <a:xfrm>
              <a:off x="2400" y="2860"/>
              <a:ext cx="571" cy="520"/>
            </a:xfrm>
            <a:prstGeom prst="rect">
              <a:avLst/>
            </a:prstGeom>
            <a:noFill/>
            <a:ln w="9525">
              <a:noFill/>
              <a:miter lim="800000"/>
              <a:headEnd/>
              <a:tailEnd/>
            </a:ln>
          </p:spPr>
          <p:txBody>
            <a:bodyPr wrap="none">
              <a:spAutoFit/>
            </a:bodyPr>
            <a:lstStyle/>
            <a:p>
              <a:r>
                <a:rPr lang="de-DE" sz="1600"/>
                <a:t>name</a:t>
              </a:r>
            </a:p>
            <a:p>
              <a:r>
                <a:rPr lang="de-DE" sz="1600"/>
                <a:t>address</a:t>
              </a:r>
            </a:p>
            <a:p>
              <a:r>
                <a:rPr lang="de-DE" sz="1600"/>
                <a:t>birthday</a:t>
              </a:r>
            </a:p>
          </p:txBody>
        </p:sp>
      </p:grpSp>
      <p:sp>
        <p:nvSpPr>
          <p:cNvPr id="10" name="AutoShape 1034">
            <a:extLst>
              <a:ext uri="{FF2B5EF4-FFF2-40B4-BE49-F238E27FC236}">
                <a16:creationId xmlns:a16="http://schemas.microsoft.com/office/drawing/2014/main" id="{FCD83FE1-FDBC-4273-9489-A7A8BB447E2F}"/>
              </a:ext>
            </a:extLst>
          </p:cNvPr>
          <p:cNvSpPr>
            <a:spLocks noChangeArrowheads="1"/>
          </p:cNvSpPr>
          <p:nvPr/>
        </p:nvSpPr>
        <p:spPr bwMode="auto">
          <a:xfrm rot="10800000" flipH="1">
            <a:off x="4800600" y="3429000"/>
            <a:ext cx="1295400" cy="685800"/>
          </a:xfrm>
          <a:prstGeom prst="foldedCorner">
            <a:avLst>
              <a:gd name="adj" fmla="val 22801"/>
            </a:avLst>
          </a:prstGeom>
          <a:solidFill>
            <a:srgbClr val="FFFFFF"/>
          </a:solidFill>
          <a:ln w="9525">
            <a:solidFill>
              <a:schemeClr val="tx1"/>
            </a:solidFill>
            <a:round/>
            <a:headEnd/>
            <a:tailEnd/>
          </a:ln>
        </p:spPr>
        <p:txBody>
          <a:bodyPr rot="10800000" wrap="none" anchor="ctr"/>
          <a:lstStyle/>
          <a:p>
            <a:pPr algn="ctr"/>
            <a:r>
              <a:rPr lang="de-DE" sz="1600"/>
              <a:t>Text</a:t>
            </a:r>
          </a:p>
        </p:txBody>
      </p:sp>
      <p:sp>
        <p:nvSpPr>
          <p:cNvPr id="11" name="Line 1035">
            <a:extLst>
              <a:ext uri="{FF2B5EF4-FFF2-40B4-BE49-F238E27FC236}">
                <a16:creationId xmlns:a16="http://schemas.microsoft.com/office/drawing/2014/main" id="{2CB9844B-CD6E-41E9-9E1E-B54C184ED68E}"/>
              </a:ext>
            </a:extLst>
          </p:cNvPr>
          <p:cNvSpPr>
            <a:spLocks noChangeShapeType="1"/>
          </p:cNvSpPr>
          <p:nvPr/>
        </p:nvSpPr>
        <p:spPr bwMode="auto">
          <a:xfrm flipV="1">
            <a:off x="3505200" y="3581400"/>
            <a:ext cx="1295400" cy="609600"/>
          </a:xfrm>
          <a:prstGeom prst="line">
            <a:avLst/>
          </a:prstGeom>
          <a:noFill/>
          <a:ln w="9525">
            <a:solidFill>
              <a:schemeClr val="tx1"/>
            </a:solidFill>
            <a:prstDash val="dash"/>
            <a:round/>
            <a:headEnd/>
            <a:tailEnd/>
          </a:ln>
        </p:spPr>
        <p:txBody>
          <a:bodyPr anchor="ctr"/>
          <a:lstStyle/>
          <a:p>
            <a:endParaRPr lang="de-DE"/>
          </a:p>
        </p:txBody>
      </p:sp>
      <p:sp>
        <p:nvSpPr>
          <p:cNvPr id="12" name="AutoShape 1036">
            <a:extLst>
              <a:ext uri="{FF2B5EF4-FFF2-40B4-BE49-F238E27FC236}">
                <a16:creationId xmlns:a16="http://schemas.microsoft.com/office/drawing/2014/main" id="{1B8A30AC-956C-4FBC-A0FC-12ED731439A1}"/>
              </a:ext>
            </a:extLst>
          </p:cNvPr>
          <p:cNvSpPr>
            <a:spLocks noChangeArrowheads="1"/>
          </p:cNvSpPr>
          <p:nvPr/>
        </p:nvSpPr>
        <p:spPr bwMode="auto">
          <a:xfrm flipV="1">
            <a:off x="8534400" y="3429000"/>
            <a:ext cx="609600" cy="228600"/>
          </a:xfrm>
          <a:prstGeom prst="foldedCorner">
            <a:avLst>
              <a:gd name="adj" fmla="val 18509"/>
            </a:avLst>
          </a:prstGeom>
          <a:solidFill>
            <a:schemeClr val="bg1"/>
          </a:solidFill>
          <a:ln w="9525">
            <a:solidFill>
              <a:schemeClr val="tx1"/>
            </a:solidFill>
            <a:round/>
            <a:headEnd/>
            <a:tailEnd/>
          </a:ln>
        </p:spPr>
        <p:txBody>
          <a:bodyPr rot="10800000" wrap="none" anchor="ctr"/>
          <a:lstStyle/>
          <a:p>
            <a:pPr algn="ctr"/>
            <a:r>
              <a:rPr lang="de-DE" altLang="de-DE" sz="1200" b="1" noProof="1"/>
              <a:t>SD</a:t>
            </a:r>
          </a:p>
        </p:txBody>
      </p:sp>
      <p:sp>
        <p:nvSpPr>
          <p:cNvPr id="13" name="Text Box 1038">
            <a:extLst>
              <a:ext uri="{FF2B5EF4-FFF2-40B4-BE49-F238E27FC236}">
                <a16:creationId xmlns:a16="http://schemas.microsoft.com/office/drawing/2014/main" id="{CCA30E97-C4AB-41B8-BBC1-F321145E5A3F}"/>
              </a:ext>
            </a:extLst>
          </p:cNvPr>
          <p:cNvSpPr txBox="1">
            <a:spLocks noChangeArrowheads="1"/>
          </p:cNvSpPr>
          <p:nvPr/>
        </p:nvSpPr>
        <p:spPr bwMode="auto">
          <a:xfrm>
            <a:off x="5029200" y="4822825"/>
            <a:ext cx="1022350" cy="336550"/>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comment</a:t>
            </a:r>
          </a:p>
        </p:txBody>
      </p:sp>
      <p:sp>
        <p:nvSpPr>
          <p:cNvPr id="14" name="Text Box 1039">
            <a:extLst>
              <a:ext uri="{FF2B5EF4-FFF2-40B4-BE49-F238E27FC236}">
                <a16:creationId xmlns:a16="http://schemas.microsoft.com/office/drawing/2014/main" id="{14155C81-DB02-452A-BF01-EE420AD12409}"/>
              </a:ext>
            </a:extLst>
          </p:cNvPr>
          <p:cNvSpPr txBox="1">
            <a:spLocks noChangeArrowheads="1"/>
          </p:cNvSpPr>
          <p:nvPr/>
        </p:nvSpPr>
        <p:spPr bwMode="auto">
          <a:xfrm>
            <a:off x="7010400" y="4572000"/>
            <a:ext cx="2587625" cy="1069975"/>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comment that ma</a:t>
            </a:r>
            <a:r>
              <a:rPr lang="de-DE" altLang="de-DE" sz="1600" i="1" dirty="0" err="1">
                <a:solidFill>
                  <a:schemeClr val="tx2"/>
                </a:solidFill>
                <a:latin typeface="Comic Sans MS" pitchFamily="66" charset="0"/>
              </a:rPr>
              <a:t>rks</a:t>
            </a:r>
            <a:endParaRPr lang="de-DE" altLang="de-DE" sz="1600" i="1" dirty="0">
              <a:solidFill>
                <a:schemeClr val="tx2"/>
              </a:solidFill>
              <a:latin typeface="Comic Sans MS" pitchFamily="66" charset="0"/>
            </a:endParaRPr>
          </a:p>
          <a:p>
            <a:pPr eaLnBrk="0" hangingPunct="0"/>
            <a:r>
              <a:rPr lang="en-US" altLang="de-DE" sz="1600" i="1" dirty="0">
                <a:solidFill>
                  <a:schemeClr val="tx2"/>
                </a:solidFill>
                <a:latin typeface="Comic Sans MS" pitchFamily="66" charset="0"/>
              </a:rPr>
              <a:t>a diagram (here </a:t>
            </a:r>
            <a:r>
              <a:rPr lang="de-DE" altLang="de-DE" sz="1600" i="1" dirty="0" err="1">
                <a:solidFill>
                  <a:schemeClr val="tx2"/>
                </a:solidFill>
                <a:latin typeface="Comic Sans MS" pitchFamily="66" charset="0"/>
              </a:rPr>
              <a:t>sequence</a:t>
            </a:r>
            <a:endParaRPr lang="de-DE" altLang="de-DE" sz="1600" i="1" dirty="0">
              <a:solidFill>
                <a:schemeClr val="tx2"/>
              </a:solidFill>
              <a:latin typeface="Comic Sans MS" pitchFamily="66" charset="0"/>
            </a:endParaRPr>
          </a:p>
          <a:p>
            <a:pPr eaLnBrk="0" hangingPunct="0"/>
            <a:r>
              <a:rPr lang="de-DE" altLang="de-DE" sz="1600" i="1" dirty="0" err="1">
                <a:solidFill>
                  <a:schemeClr val="tx2"/>
                </a:solidFill>
                <a:latin typeface="Comic Sans MS" pitchFamily="66" charset="0"/>
              </a:rPr>
              <a:t>diagram</a:t>
            </a:r>
            <a:r>
              <a:rPr lang="de-DE" altLang="de-DE" sz="1600" i="1" dirty="0">
                <a:solidFill>
                  <a:schemeClr val="tx2"/>
                </a:solidFill>
                <a:latin typeface="Comic Sans MS" pitchFamily="66" charset="0"/>
              </a:rPr>
              <a:t>)</a:t>
            </a:r>
          </a:p>
          <a:p>
            <a:pPr eaLnBrk="0" hangingPunct="0"/>
            <a:endParaRPr lang="en-US" altLang="de-DE" sz="1600" i="1" dirty="0">
              <a:solidFill>
                <a:schemeClr val="tx2"/>
              </a:solidFill>
              <a:latin typeface="Comic Sans MS" pitchFamily="66" charset="0"/>
            </a:endParaRPr>
          </a:p>
        </p:txBody>
      </p:sp>
      <p:sp>
        <p:nvSpPr>
          <p:cNvPr id="15" name="Freeform 1040">
            <a:extLst>
              <a:ext uri="{FF2B5EF4-FFF2-40B4-BE49-F238E27FC236}">
                <a16:creationId xmlns:a16="http://schemas.microsoft.com/office/drawing/2014/main" id="{8B8373BB-C9A3-4CE5-867D-73845F52DDF4}"/>
              </a:ext>
            </a:extLst>
          </p:cNvPr>
          <p:cNvSpPr>
            <a:spLocks/>
          </p:cNvSpPr>
          <p:nvPr/>
        </p:nvSpPr>
        <p:spPr bwMode="auto">
          <a:xfrm>
            <a:off x="5715000" y="4114800"/>
            <a:ext cx="381000" cy="762000"/>
          </a:xfrm>
          <a:custGeom>
            <a:avLst/>
            <a:gdLst>
              <a:gd name="T0" fmla="*/ 0 w 240"/>
              <a:gd name="T1" fmla="*/ 480 h 480"/>
              <a:gd name="T2" fmla="*/ 240 w 240"/>
              <a:gd name="T3" fmla="*/ 240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400"/>
                  <a:pt x="240" y="320"/>
                  <a:pt x="240" y="240"/>
                </a:cubicBezTo>
                <a:cubicBezTo>
                  <a:pt x="240" y="160"/>
                  <a:pt x="56" y="56"/>
                  <a:pt x="0" y="0"/>
                </a:cubicBezTo>
              </a:path>
            </a:pathLst>
          </a:custGeom>
          <a:noFill/>
          <a:ln w="9525">
            <a:solidFill>
              <a:schemeClr val="tx2"/>
            </a:solidFill>
            <a:round/>
            <a:headEnd/>
            <a:tailEnd type="arrow" w="med" len="med"/>
          </a:ln>
        </p:spPr>
        <p:txBody>
          <a:bodyPr anchor="ctr"/>
          <a:lstStyle/>
          <a:p>
            <a:endParaRPr lang="en-US"/>
          </a:p>
        </p:txBody>
      </p:sp>
      <p:sp>
        <p:nvSpPr>
          <p:cNvPr id="16" name="Freeform 1041">
            <a:extLst>
              <a:ext uri="{FF2B5EF4-FFF2-40B4-BE49-F238E27FC236}">
                <a16:creationId xmlns:a16="http://schemas.microsoft.com/office/drawing/2014/main" id="{8A7BDAB5-CBBC-4DA5-992C-1A52F302C6E2}"/>
              </a:ext>
            </a:extLst>
          </p:cNvPr>
          <p:cNvSpPr>
            <a:spLocks/>
          </p:cNvSpPr>
          <p:nvPr/>
        </p:nvSpPr>
        <p:spPr bwMode="auto">
          <a:xfrm>
            <a:off x="7315200" y="3479800"/>
            <a:ext cx="1219200" cy="1092200"/>
          </a:xfrm>
          <a:custGeom>
            <a:avLst/>
            <a:gdLst>
              <a:gd name="T0" fmla="*/ 192 w 768"/>
              <a:gd name="T1" fmla="*/ 688 h 688"/>
              <a:gd name="T2" fmla="*/ 96 w 768"/>
              <a:gd name="T3" fmla="*/ 256 h 688"/>
              <a:gd name="T4" fmla="*/ 768 w 768"/>
              <a:gd name="T5" fmla="*/ 16 h 688"/>
              <a:gd name="T6" fmla="*/ 0 60000 65536"/>
              <a:gd name="T7" fmla="*/ 0 60000 65536"/>
              <a:gd name="T8" fmla="*/ 0 60000 65536"/>
              <a:gd name="T9" fmla="*/ 0 w 768"/>
              <a:gd name="T10" fmla="*/ 0 h 688"/>
              <a:gd name="T11" fmla="*/ 768 w 768"/>
              <a:gd name="T12" fmla="*/ 688 h 688"/>
            </a:gdLst>
            <a:ahLst/>
            <a:cxnLst>
              <a:cxn ang="T6">
                <a:pos x="T0" y="T1"/>
              </a:cxn>
              <a:cxn ang="T7">
                <a:pos x="T2" y="T3"/>
              </a:cxn>
              <a:cxn ang="T8">
                <a:pos x="T4" y="T5"/>
              </a:cxn>
            </a:cxnLst>
            <a:rect l="T9" t="T10" r="T11" b="T12"/>
            <a:pathLst>
              <a:path w="768" h="688">
                <a:moveTo>
                  <a:pt x="192" y="688"/>
                </a:moveTo>
                <a:cubicBezTo>
                  <a:pt x="96" y="528"/>
                  <a:pt x="0" y="368"/>
                  <a:pt x="96" y="256"/>
                </a:cubicBezTo>
                <a:cubicBezTo>
                  <a:pt x="192" y="144"/>
                  <a:pt x="544" y="0"/>
                  <a:pt x="768" y="16"/>
                </a:cubicBezTo>
              </a:path>
            </a:pathLst>
          </a:custGeom>
          <a:noFill/>
          <a:ln w="9525">
            <a:solidFill>
              <a:schemeClr val="tx2"/>
            </a:solidFill>
            <a:round/>
            <a:headEnd/>
            <a:tailEnd type="arrow" w="med" len="med"/>
          </a:ln>
        </p:spPr>
        <p:txBody>
          <a:bodyPr anchor="ctr"/>
          <a:lstStyle/>
          <a:p>
            <a:endParaRPr lang="en-US"/>
          </a:p>
        </p:txBody>
      </p:sp>
    </p:spTree>
    <p:extLst>
      <p:ext uri="{BB962C8B-B14F-4D97-AF65-F5344CB8AC3E}">
        <p14:creationId xmlns:p14="http://schemas.microsoft.com/office/powerpoint/2010/main" val="2529593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20E8868-47EC-4674-ADD9-8EC1AEC62CA6}"/>
              </a:ext>
            </a:extLst>
          </p:cNvPr>
          <p:cNvSpPr>
            <a:spLocks noGrp="1"/>
          </p:cNvSpPr>
          <p:nvPr>
            <p:ph sz="quarter" idx="14"/>
          </p:nvPr>
        </p:nvSpPr>
        <p:spPr/>
        <p:txBody>
          <a:bodyPr/>
          <a:lstStyle/>
          <a:p>
            <a:pPr>
              <a:lnSpc>
                <a:spcPct val="90000"/>
              </a:lnSpc>
            </a:pPr>
            <a:r>
              <a:rPr lang="de-DE" dirty="0"/>
              <a:t>Eine Klasse hat drei Teile: Namen, Attribute, Methoden</a:t>
            </a:r>
          </a:p>
          <a:p>
            <a:pPr>
              <a:lnSpc>
                <a:spcPct val="90000"/>
              </a:lnSpc>
            </a:pPr>
            <a:r>
              <a:rPr lang="de-DE" dirty="0"/>
              <a:t>Name ist zentriert, Attribute und Methoden linksbündig (16pt)</a:t>
            </a:r>
          </a:p>
          <a:p>
            <a:pPr>
              <a:lnSpc>
                <a:spcPct val="90000"/>
              </a:lnSpc>
            </a:pPr>
            <a:r>
              <a:rPr lang="de-DE" dirty="0"/>
              <a:t>Groß- Kleinschreibung-beachten (analog Java Coding-Standards)</a:t>
            </a:r>
          </a:p>
          <a:p>
            <a:pPr>
              <a:lnSpc>
                <a:spcPct val="90000"/>
              </a:lnSpc>
            </a:pPr>
            <a:r>
              <a:rPr lang="de-DE" dirty="0"/>
              <a:t>Größe jeden Blocks ist der Anzahl der Textzeilen anzupassen</a:t>
            </a:r>
          </a:p>
          <a:p>
            <a:pPr>
              <a:lnSpc>
                <a:spcPct val="90000"/>
              </a:lnSpc>
            </a:pPr>
            <a:r>
              <a:rPr lang="de-DE" dirty="0"/>
              <a:t>i.A. keine Fett- oder Kursivschrift</a:t>
            </a:r>
          </a:p>
          <a:p>
            <a:pPr>
              <a:lnSpc>
                <a:spcPct val="90000"/>
              </a:lnSpc>
            </a:pPr>
            <a:r>
              <a:rPr lang="de-DE" dirty="0"/>
              <a:t>Zeilenabstände in einem Abschnitt bleiben normal</a:t>
            </a:r>
          </a:p>
          <a:p>
            <a:pPr>
              <a:lnSpc>
                <a:spcPct val="90000"/>
              </a:lnSpc>
            </a:pPr>
            <a:r>
              <a:rPr lang="de-DE" dirty="0"/>
              <a:t>Breite: Entweder nach Bedarf oder nach Aussehen anderer Klassen</a:t>
            </a:r>
          </a:p>
        </p:txBody>
      </p:sp>
      <p:sp>
        <p:nvSpPr>
          <p:cNvPr id="3" name="Titel 2">
            <a:extLst>
              <a:ext uri="{FF2B5EF4-FFF2-40B4-BE49-F238E27FC236}">
                <a16:creationId xmlns:a16="http://schemas.microsoft.com/office/drawing/2014/main" id="{22660AED-10C7-457F-8F86-DDA51D24BF67}"/>
              </a:ext>
            </a:extLst>
          </p:cNvPr>
          <p:cNvSpPr>
            <a:spLocks noGrp="1"/>
          </p:cNvSpPr>
          <p:nvPr>
            <p:ph type="title"/>
          </p:nvPr>
        </p:nvSpPr>
        <p:spPr/>
        <p:txBody>
          <a:bodyPr/>
          <a:lstStyle/>
          <a:p>
            <a:r>
              <a:rPr lang="de-DE" dirty="0"/>
              <a:t>Klassendiagramme – eine Klasse</a:t>
            </a:r>
          </a:p>
        </p:txBody>
      </p:sp>
      <p:grpSp>
        <p:nvGrpSpPr>
          <p:cNvPr id="4" name="Group 86">
            <a:extLst>
              <a:ext uri="{FF2B5EF4-FFF2-40B4-BE49-F238E27FC236}">
                <a16:creationId xmlns:a16="http://schemas.microsoft.com/office/drawing/2014/main" id="{BCE5E9E4-C688-48EA-93C3-74EE88BCACFC}"/>
              </a:ext>
            </a:extLst>
          </p:cNvPr>
          <p:cNvGrpSpPr>
            <a:grpSpLocks/>
          </p:cNvGrpSpPr>
          <p:nvPr/>
        </p:nvGrpSpPr>
        <p:grpSpPr bwMode="auto">
          <a:xfrm>
            <a:off x="7725568" y="4085897"/>
            <a:ext cx="1219200" cy="412750"/>
            <a:chOff x="4176" y="2592"/>
            <a:chExt cx="768" cy="260"/>
          </a:xfrm>
        </p:grpSpPr>
        <p:sp>
          <p:nvSpPr>
            <p:cNvPr id="5" name="Text Box 35">
              <a:extLst>
                <a:ext uri="{FF2B5EF4-FFF2-40B4-BE49-F238E27FC236}">
                  <a16:creationId xmlns:a16="http://schemas.microsoft.com/office/drawing/2014/main" id="{59C8F6FE-6803-48D6-A09F-3FC7CD2F9970}"/>
                </a:ext>
              </a:extLst>
            </p:cNvPr>
            <p:cNvSpPr txBox="1">
              <a:spLocks noChangeArrowheads="1"/>
            </p:cNvSpPr>
            <p:nvPr/>
          </p:nvSpPr>
          <p:spPr bwMode="auto">
            <a:xfrm>
              <a:off x="4333" y="2616"/>
              <a:ext cx="457" cy="212"/>
            </a:xfrm>
            <a:prstGeom prst="rect">
              <a:avLst/>
            </a:prstGeom>
            <a:noFill/>
            <a:ln w="9525">
              <a:noFill/>
              <a:miter lim="800000"/>
              <a:headEnd/>
              <a:tailEnd/>
            </a:ln>
          </p:spPr>
          <p:txBody>
            <a:bodyPr wrap="none">
              <a:spAutoFit/>
            </a:bodyPr>
            <a:lstStyle/>
            <a:p>
              <a:pPr algn="ctr" eaLnBrk="0" hangingPunct="0"/>
              <a:r>
                <a:rPr lang="en-US" altLang="de-DE" sz="1600"/>
                <a:t>Name</a:t>
              </a:r>
            </a:p>
          </p:txBody>
        </p:sp>
        <p:sp>
          <p:nvSpPr>
            <p:cNvPr id="6" name="Rectangle 34">
              <a:extLst>
                <a:ext uri="{FF2B5EF4-FFF2-40B4-BE49-F238E27FC236}">
                  <a16:creationId xmlns:a16="http://schemas.microsoft.com/office/drawing/2014/main" id="{E04CC68F-7479-4A8B-9546-E00FF9D92DFD}"/>
                </a:ext>
              </a:extLst>
            </p:cNvPr>
            <p:cNvSpPr>
              <a:spLocks noChangeArrowheads="1"/>
            </p:cNvSpPr>
            <p:nvPr/>
          </p:nvSpPr>
          <p:spPr bwMode="auto">
            <a:xfrm>
              <a:off x="4176" y="2592"/>
              <a:ext cx="768" cy="260"/>
            </a:xfrm>
            <a:prstGeom prst="rect">
              <a:avLst/>
            </a:prstGeom>
            <a:noFill/>
            <a:ln w="9525">
              <a:solidFill>
                <a:schemeClr val="tx1"/>
              </a:solidFill>
              <a:miter lim="800000"/>
              <a:headEnd/>
              <a:tailEnd/>
            </a:ln>
          </p:spPr>
          <p:txBody>
            <a:bodyPr wrap="none" anchor="ctr"/>
            <a:lstStyle/>
            <a:p>
              <a:endParaRPr lang="en-US"/>
            </a:p>
          </p:txBody>
        </p:sp>
      </p:grpSp>
      <p:sp>
        <p:nvSpPr>
          <p:cNvPr id="7" name="Text Box 65">
            <a:extLst>
              <a:ext uri="{FF2B5EF4-FFF2-40B4-BE49-F238E27FC236}">
                <a16:creationId xmlns:a16="http://schemas.microsoft.com/office/drawing/2014/main" id="{F1D17595-06D9-448F-9720-CFB4D5BDDEBA}"/>
              </a:ext>
            </a:extLst>
          </p:cNvPr>
          <p:cNvSpPr txBox="1">
            <a:spLocks noChangeArrowheads="1"/>
          </p:cNvSpPr>
          <p:nvPr/>
        </p:nvSpPr>
        <p:spPr bwMode="auto">
          <a:xfrm>
            <a:off x="4530724" y="5087672"/>
            <a:ext cx="2455863" cy="581025"/>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to demonstrate that no </a:t>
            </a:r>
          </a:p>
          <a:p>
            <a:pPr eaLnBrk="0" hangingPunct="0"/>
            <a:r>
              <a:rPr lang="en-US" altLang="de-DE" sz="1600" i="1" dirty="0">
                <a:solidFill>
                  <a:schemeClr val="tx2"/>
                </a:solidFill>
                <a:latin typeface="Comic Sans MS" pitchFamily="66" charset="0"/>
              </a:rPr>
              <a:t>method is available</a:t>
            </a:r>
          </a:p>
        </p:txBody>
      </p:sp>
      <p:sp>
        <p:nvSpPr>
          <p:cNvPr id="8" name="Freeform 66">
            <a:extLst>
              <a:ext uri="{FF2B5EF4-FFF2-40B4-BE49-F238E27FC236}">
                <a16:creationId xmlns:a16="http://schemas.microsoft.com/office/drawing/2014/main" id="{5C560966-12FE-4679-B413-5B630E60FFE0}"/>
              </a:ext>
            </a:extLst>
          </p:cNvPr>
          <p:cNvSpPr>
            <a:spLocks/>
          </p:cNvSpPr>
          <p:nvPr/>
        </p:nvSpPr>
        <p:spPr bwMode="auto">
          <a:xfrm flipV="1">
            <a:off x="2772568" y="5197147"/>
            <a:ext cx="687963" cy="336550"/>
          </a:xfrm>
          <a:custGeom>
            <a:avLst/>
            <a:gdLst>
              <a:gd name="T0" fmla="*/ 1548 w 1548"/>
              <a:gd name="T1" fmla="*/ 0 h 213"/>
              <a:gd name="T2" fmla="*/ 786 w 1548"/>
              <a:gd name="T3" fmla="*/ 180 h 213"/>
              <a:gd name="T4" fmla="*/ 0 w 1548"/>
              <a:gd name="T5" fmla="*/ 198 h 213"/>
              <a:gd name="T6" fmla="*/ 0 60000 65536"/>
              <a:gd name="T7" fmla="*/ 0 60000 65536"/>
              <a:gd name="T8" fmla="*/ 0 60000 65536"/>
              <a:gd name="T9" fmla="*/ 0 w 1548"/>
              <a:gd name="T10" fmla="*/ 0 h 213"/>
              <a:gd name="T11" fmla="*/ 1548 w 1548"/>
              <a:gd name="T12" fmla="*/ 213 h 213"/>
            </a:gdLst>
            <a:ahLst/>
            <a:cxnLst>
              <a:cxn ang="T6">
                <a:pos x="T0" y="T1"/>
              </a:cxn>
              <a:cxn ang="T7">
                <a:pos x="T2" y="T3"/>
              </a:cxn>
              <a:cxn ang="T8">
                <a:pos x="T4" y="T5"/>
              </a:cxn>
            </a:cxnLst>
            <a:rect l="T9" t="T10" r="T11" b="T12"/>
            <a:pathLst>
              <a:path w="1548" h="213">
                <a:moveTo>
                  <a:pt x="1548" y="0"/>
                </a:moveTo>
                <a:cubicBezTo>
                  <a:pt x="1296" y="73"/>
                  <a:pt x="1044" y="147"/>
                  <a:pt x="786" y="180"/>
                </a:cubicBezTo>
                <a:cubicBezTo>
                  <a:pt x="528" y="213"/>
                  <a:pt x="264" y="205"/>
                  <a:pt x="0" y="198"/>
                </a:cubicBezTo>
              </a:path>
            </a:pathLst>
          </a:custGeom>
          <a:noFill/>
          <a:ln w="9525">
            <a:solidFill>
              <a:schemeClr val="tx2"/>
            </a:solidFill>
            <a:round/>
            <a:headEnd type="none" w="sm" len="sm"/>
            <a:tailEnd type="arrow" w="med" len="med"/>
          </a:ln>
        </p:spPr>
        <p:txBody>
          <a:bodyPr wrap="none" anchor="ctr"/>
          <a:lstStyle/>
          <a:p>
            <a:endParaRPr lang="en-US"/>
          </a:p>
        </p:txBody>
      </p:sp>
      <p:sp>
        <p:nvSpPr>
          <p:cNvPr id="9" name="Freeform 67">
            <a:extLst>
              <a:ext uri="{FF2B5EF4-FFF2-40B4-BE49-F238E27FC236}">
                <a16:creationId xmlns:a16="http://schemas.microsoft.com/office/drawing/2014/main" id="{65D7266E-4D05-4C50-A76C-95D466928F4D}"/>
              </a:ext>
            </a:extLst>
          </p:cNvPr>
          <p:cNvSpPr>
            <a:spLocks/>
          </p:cNvSpPr>
          <p:nvPr/>
        </p:nvSpPr>
        <p:spPr bwMode="auto">
          <a:xfrm>
            <a:off x="2610643" y="3187370"/>
            <a:ext cx="400571" cy="336551"/>
          </a:xfrm>
          <a:custGeom>
            <a:avLst/>
            <a:gdLst>
              <a:gd name="T0" fmla="*/ 460 w 460"/>
              <a:gd name="T1" fmla="*/ 0 h 315"/>
              <a:gd name="T2" fmla="*/ 0 w 460"/>
              <a:gd name="T3" fmla="*/ 315 h 315"/>
              <a:gd name="T4" fmla="*/ 0 60000 65536"/>
              <a:gd name="T5" fmla="*/ 0 60000 65536"/>
              <a:gd name="T6" fmla="*/ 0 w 460"/>
              <a:gd name="T7" fmla="*/ 0 h 315"/>
              <a:gd name="T8" fmla="*/ 460 w 460"/>
              <a:gd name="T9" fmla="*/ 315 h 315"/>
            </a:gdLst>
            <a:ahLst/>
            <a:cxnLst>
              <a:cxn ang="T4">
                <a:pos x="T0" y="T1"/>
              </a:cxn>
              <a:cxn ang="T5">
                <a:pos x="T2" y="T3"/>
              </a:cxn>
            </a:cxnLst>
            <a:rect l="T6" t="T7" r="T8" b="T9"/>
            <a:pathLst>
              <a:path w="460" h="315">
                <a:moveTo>
                  <a:pt x="460" y="0"/>
                </a:moveTo>
                <a:cubicBezTo>
                  <a:pt x="319" y="43"/>
                  <a:pt x="178" y="87"/>
                  <a:pt x="0" y="315"/>
                </a:cubicBezTo>
              </a:path>
            </a:pathLst>
          </a:custGeom>
          <a:noFill/>
          <a:ln w="9525">
            <a:solidFill>
              <a:schemeClr val="tx2"/>
            </a:solidFill>
            <a:round/>
            <a:headEnd type="none" w="sm" len="sm"/>
            <a:tailEnd type="arrow" w="med" len="med"/>
          </a:ln>
        </p:spPr>
        <p:txBody>
          <a:bodyPr wrap="none" anchor="ctr"/>
          <a:lstStyle/>
          <a:p>
            <a:endParaRPr lang="en-US"/>
          </a:p>
        </p:txBody>
      </p:sp>
      <p:sp>
        <p:nvSpPr>
          <p:cNvPr id="10" name="Rectangle 69">
            <a:extLst>
              <a:ext uri="{FF2B5EF4-FFF2-40B4-BE49-F238E27FC236}">
                <a16:creationId xmlns:a16="http://schemas.microsoft.com/office/drawing/2014/main" id="{8173E3E8-5E7C-4F60-BB1C-05C64A3A8D7E}"/>
              </a:ext>
            </a:extLst>
          </p:cNvPr>
          <p:cNvSpPr>
            <a:spLocks noChangeArrowheads="1"/>
          </p:cNvSpPr>
          <p:nvPr/>
        </p:nvSpPr>
        <p:spPr bwMode="auto">
          <a:xfrm>
            <a:off x="1324768" y="3444547"/>
            <a:ext cx="2438400" cy="1936750"/>
          </a:xfrm>
          <a:prstGeom prst="rect">
            <a:avLst/>
          </a:prstGeom>
          <a:noFill/>
          <a:ln w="9525">
            <a:solidFill>
              <a:schemeClr val="tx1"/>
            </a:solidFill>
            <a:miter lim="800000"/>
            <a:headEnd/>
            <a:tailEnd/>
          </a:ln>
        </p:spPr>
        <p:txBody>
          <a:bodyPr wrap="none" anchor="ctr"/>
          <a:lstStyle/>
          <a:p>
            <a:endParaRPr lang="en-US"/>
          </a:p>
        </p:txBody>
      </p:sp>
      <p:sp>
        <p:nvSpPr>
          <p:cNvPr id="11" name="Text Box 70">
            <a:extLst>
              <a:ext uri="{FF2B5EF4-FFF2-40B4-BE49-F238E27FC236}">
                <a16:creationId xmlns:a16="http://schemas.microsoft.com/office/drawing/2014/main" id="{87DD2387-F753-47DE-B9C5-AD5311952A1A}"/>
              </a:ext>
            </a:extLst>
          </p:cNvPr>
          <p:cNvSpPr txBox="1">
            <a:spLocks noChangeArrowheads="1"/>
          </p:cNvSpPr>
          <p:nvPr/>
        </p:nvSpPr>
        <p:spPr bwMode="auto">
          <a:xfrm>
            <a:off x="2013743" y="3504872"/>
            <a:ext cx="1065213" cy="336550"/>
          </a:xfrm>
          <a:prstGeom prst="rect">
            <a:avLst/>
          </a:prstGeom>
          <a:noFill/>
          <a:ln w="9525">
            <a:noFill/>
            <a:miter lim="800000"/>
            <a:headEnd/>
            <a:tailEnd/>
          </a:ln>
        </p:spPr>
        <p:txBody>
          <a:bodyPr wrap="none">
            <a:spAutoFit/>
          </a:bodyPr>
          <a:lstStyle/>
          <a:p>
            <a:pPr algn="ctr" eaLnBrk="0" hangingPunct="0"/>
            <a:r>
              <a:rPr lang="en-US" altLang="de-DE" sz="1600"/>
              <a:t>Customer</a:t>
            </a:r>
          </a:p>
        </p:txBody>
      </p:sp>
      <p:sp>
        <p:nvSpPr>
          <p:cNvPr id="12" name="Rectangle 71">
            <a:extLst>
              <a:ext uri="{FF2B5EF4-FFF2-40B4-BE49-F238E27FC236}">
                <a16:creationId xmlns:a16="http://schemas.microsoft.com/office/drawing/2014/main" id="{A78DFE45-AF78-4B66-92C1-B720EA3B3185}"/>
              </a:ext>
            </a:extLst>
          </p:cNvPr>
          <p:cNvSpPr>
            <a:spLocks noChangeArrowheads="1"/>
          </p:cNvSpPr>
          <p:nvPr/>
        </p:nvSpPr>
        <p:spPr bwMode="auto">
          <a:xfrm>
            <a:off x="1324768" y="3901747"/>
            <a:ext cx="2438400" cy="869950"/>
          </a:xfrm>
          <a:prstGeom prst="rect">
            <a:avLst/>
          </a:prstGeom>
          <a:noFill/>
          <a:ln w="9525">
            <a:solidFill>
              <a:schemeClr val="tx1"/>
            </a:solidFill>
            <a:miter lim="800000"/>
            <a:headEnd/>
            <a:tailEnd/>
          </a:ln>
        </p:spPr>
        <p:txBody>
          <a:bodyPr wrap="none" anchor="ctr"/>
          <a:lstStyle/>
          <a:p>
            <a:endParaRPr lang="en-US"/>
          </a:p>
        </p:txBody>
      </p:sp>
      <p:sp>
        <p:nvSpPr>
          <p:cNvPr id="13" name="Text Box 72">
            <a:extLst>
              <a:ext uri="{FF2B5EF4-FFF2-40B4-BE49-F238E27FC236}">
                <a16:creationId xmlns:a16="http://schemas.microsoft.com/office/drawing/2014/main" id="{6E5E1275-94C9-4F16-880B-61A2603D01AE}"/>
              </a:ext>
            </a:extLst>
          </p:cNvPr>
          <p:cNvSpPr txBox="1">
            <a:spLocks noChangeArrowheads="1"/>
          </p:cNvSpPr>
          <p:nvPr/>
        </p:nvSpPr>
        <p:spPr bwMode="auto">
          <a:xfrm>
            <a:off x="1324768" y="4771697"/>
            <a:ext cx="2397125" cy="581025"/>
          </a:xfrm>
          <a:prstGeom prst="rect">
            <a:avLst/>
          </a:prstGeom>
          <a:noFill/>
          <a:ln w="9525">
            <a:noFill/>
            <a:miter lim="800000"/>
            <a:headEnd/>
            <a:tailEnd/>
          </a:ln>
        </p:spPr>
        <p:txBody>
          <a:bodyPr wrap="none">
            <a:spAutoFit/>
          </a:bodyPr>
          <a:lstStyle/>
          <a:p>
            <a:r>
              <a:rPr lang="en-US" altLang="de-DE" sz="1600" dirty="0"/>
              <a:t>c</a:t>
            </a:r>
            <a:r>
              <a:rPr lang="de-DE" altLang="de-DE" sz="1600" dirty="0" err="1"/>
              <a:t>hangeAdr</a:t>
            </a:r>
            <a:r>
              <a:rPr lang="en-US" altLang="de-DE" sz="1600" dirty="0"/>
              <a:t>(Address </a:t>
            </a:r>
            <a:r>
              <a:rPr lang="en-US" altLang="de-DE" sz="1600" dirty="0" err="1"/>
              <a:t>adr</a:t>
            </a:r>
            <a:r>
              <a:rPr lang="en-US" altLang="de-DE" sz="1600" dirty="0"/>
              <a:t>)</a:t>
            </a:r>
            <a:endParaRPr lang="de-DE" sz="1600" dirty="0"/>
          </a:p>
          <a:p>
            <a:r>
              <a:rPr lang="de-DE" altLang="de-DE" sz="1600" dirty="0" err="1"/>
              <a:t>setA</a:t>
            </a:r>
            <a:r>
              <a:rPr lang="en-US" altLang="de-DE" sz="1600" dirty="0" err="1"/>
              <a:t>ge</a:t>
            </a:r>
            <a:r>
              <a:rPr lang="en-US" altLang="de-DE" sz="1600" dirty="0"/>
              <a:t>(Age a)</a:t>
            </a:r>
            <a:endParaRPr lang="de-DE" sz="1600" dirty="0"/>
          </a:p>
        </p:txBody>
      </p:sp>
      <p:sp>
        <p:nvSpPr>
          <p:cNvPr id="14" name="Text Box 73">
            <a:extLst>
              <a:ext uri="{FF2B5EF4-FFF2-40B4-BE49-F238E27FC236}">
                <a16:creationId xmlns:a16="http://schemas.microsoft.com/office/drawing/2014/main" id="{CDC7636F-516C-4AE5-80D1-D5A4F7CFFA15}"/>
              </a:ext>
            </a:extLst>
          </p:cNvPr>
          <p:cNvSpPr txBox="1">
            <a:spLocks noChangeArrowheads="1"/>
          </p:cNvSpPr>
          <p:nvPr/>
        </p:nvSpPr>
        <p:spPr bwMode="auto">
          <a:xfrm>
            <a:off x="1324768" y="3901747"/>
            <a:ext cx="906463" cy="825500"/>
          </a:xfrm>
          <a:prstGeom prst="rect">
            <a:avLst/>
          </a:prstGeom>
          <a:noFill/>
          <a:ln w="9525">
            <a:noFill/>
            <a:miter lim="800000"/>
            <a:headEnd/>
            <a:tailEnd/>
          </a:ln>
        </p:spPr>
        <p:txBody>
          <a:bodyPr wrap="none">
            <a:spAutoFit/>
          </a:bodyPr>
          <a:lstStyle/>
          <a:p>
            <a:r>
              <a:rPr lang="de-DE" sz="1600"/>
              <a:t>name</a:t>
            </a:r>
          </a:p>
          <a:p>
            <a:r>
              <a:rPr lang="de-DE" sz="1600"/>
              <a:t>address</a:t>
            </a:r>
          </a:p>
          <a:p>
            <a:r>
              <a:rPr lang="de-DE" sz="1600"/>
              <a:t>birthday</a:t>
            </a:r>
          </a:p>
        </p:txBody>
      </p:sp>
      <p:sp>
        <p:nvSpPr>
          <p:cNvPr id="15" name="Text Box 76">
            <a:extLst>
              <a:ext uri="{FF2B5EF4-FFF2-40B4-BE49-F238E27FC236}">
                <a16:creationId xmlns:a16="http://schemas.microsoft.com/office/drawing/2014/main" id="{598D8CC4-2194-4E19-9FCF-A020B81BB81A}"/>
              </a:ext>
            </a:extLst>
          </p:cNvPr>
          <p:cNvSpPr txBox="1">
            <a:spLocks noChangeArrowheads="1"/>
          </p:cNvSpPr>
          <p:nvPr/>
        </p:nvSpPr>
        <p:spPr bwMode="auto">
          <a:xfrm>
            <a:off x="6126956" y="3504872"/>
            <a:ext cx="1065212" cy="336550"/>
          </a:xfrm>
          <a:prstGeom prst="rect">
            <a:avLst/>
          </a:prstGeom>
          <a:noFill/>
          <a:ln w="9525">
            <a:noFill/>
            <a:miter lim="800000"/>
            <a:headEnd/>
            <a:tailEnd/>
          </a:ln>
        </p:spPr>
        <p:txBody>
          <a:bodyPr wrap="none">
            <a:spAutoFit/>
          </a:bodyPr>
          <a:lstStyle/>
          <a:p>
            <a:pPr algn="ctr" eaLnBrk="0" hangingPunct="0"/>
            <a:r>
              <a:rPr lang="en-US" altLang="de-DE" sz="1600"/>
              <a:t>Customer</a:t>
            </a:r>
          </a:p>
        </p:txBody>
      </p:sp>
      <p:grpSp>
        <p:nvGrpSpPr>
          <p:cNvPr id="16" name="Group 77">
            <a:extLst>
              <a:ext uri="{FF2B5EF4-FFF2-40B4-BE49-F238E27FC236}">
                <a16:creationId xmlns:a16="http://schemas.microsoft.com/office/drawing/2014/main" id="{B17AACA2-BF67-4658-BF80-E647D9AF4915}"/>
              </a:ext>
            </a:extLst>
          </p:cNvPr>
          <p:cNvGrpSpPr>
            <a:grpSpLocks/>
          </p:cNvGrpSpPr>
          <p:nvPr/>
        </p:nvGrpSpPr>
        <p:grpSpPr bwMode="auto">
          <a:xfrm>
            <a:off x="6049168" y="3444547"/>
            <a:ext cx="1219200" cy="1327150"/>
            <a:chOff x="2400" y="2572"/>
            <a:chExt cx="1536" cy="836"/>
          </a:xfrm>
        </p:grpSpPr>
        <p:sp>
          <p:nvSpPr>
            <p:cNvPr id="17" name="Rectangle 78">
              <a:extLst>
                <a:ext uri="{FF2B5EF4-FFF2-40B4-BE49-F238E27FC236}">
                  <a16:creationId xmlns:a16="http://schemas.microsoft.com/office/drawing/2014/main" id="{D6019FA8-8891-48FB-85D7-00477A6F1B70}"/>
                </a:ext>
              </a:extLst>
            </p:cNvPr>
            <p:cNvSpPr>
              <a:spLocks noChangeArrowheads="1"/>
            </p:cNvSpPr>
            <p:nvPr/>
          </p:nvSpPr>
          <p:spPr bwMode="auto">
            <a:xfrm>
              <a:off x="2400" y="2572"/>
              <a:ext cx="1536" cy="836"/>
            </a:xfrm>
            <a:prstGeom prst="rect">
              <a:avLst/>
            </a:prstGeom>
            <a:noFill/>
            <a:ln w="9525">
              <a:solidFill>
                <a:schemeClr val="tx1"/>
              </a:solidFill>
              <a:miter lim="800000"/>
              <a:headEnd/>
              <a:tailEnd/>
            </a:ln>
          </p:spPr>
          <p:txBody>
            <a:bodyPr wrap="none" anchor="ctr"/>
            <a:lstStyle/>
            <a:p>
              <a:endParaRPr lang="en-US"/>
            </a:p>
          </p:txBody>
        </p:sp>
        <p:sp>
          <p:nvSpPr>
            <p:cNvPr id="18" name="Rectangle 79">
              <a:extLst>
                <a:ext uri="{FF2B5EF4-FFF2-40B4-BE49-F238E27FC236}">
                  <a16:creationId xmlns:a16="http://schemas.microsoft.com/office/drawing/2014/main" id="{D570BC70-7895-40FC-8115-B84AF7258742}"/>
                </a:ext>
              </a:extLst>
            </p:cNvPr>
            <p:cNvSpPr>
              <a:spLocks noChangeArrowheads="1"/>
            </p:cNvSpPr>
            <p:nvPr/>
          </p:nvSpPr>
          <p:spPr bwMode="auto">
            <a:xfrm>
              <a:off x="2400" y="2860"/>
              <a:ext cx="1536" cy="548"/>
            </a:xfrm>
            <a:prstGeom prst="rect">
              <a:avLst/>
            </a:prstGeom>
            <a:noFill/>
            <a:ln w="9525">
              <a:solidFill>
                <a:schemeClr val="tx1"/>
              </a:solidFill>
              <a:miter lim="800000"/>
              <a:headEnd/>
              <a:tailEnd/>
            </a:ln>
          </p:spPr>
          <p:txBody>
            <a:bodyPr wrap="none" anchor="ctr"/>
            <a:lstStyle/>
            <a:p>
              <a:endParaRPr lang="en-US"/>
            </a:p>
          </p:txBody>
        </p:sp>
      </p:grpSp>
      <p:sp>
        <p:nvSpPr>
          <p:cNvPr id="19" name="Text Box 80">
            <a:extLst>
              <a:ext uri="{FF2B5EF4-FFF2-40B4-BE49-F238E27FC236}">
                <a16:creationId xmlns:a16="http://schemas.microsoft.com/office/drawing/2014/main" id="{AE86DC95-7746-4E4E-A576-55F5DCAF01C5}"/>
              </a:ext>
            </a:extLst>
          </p:cNvPr>
          <p:cNvSpPr txBox="1">
            <a:spLocks noChangeArrowheads="1"/>
          </p:cNvSpPr>
          <p:nvPr/>
        </p:nvSpPr>
        <p:spPr bwMode="auto">
          <a:xfrm>
            <a:off x="6049168" y="3901747"/>
            <a:ext cx="906463" cy="825500"/>
          </a:xfrm>
          <a:prstGeom prst="rect">
            <a:avLst/>
          </a:prstGeom>
          <a:noFill/>
          <a:ln w="9525">
            <a:noFill/>
            <a:miter lim="800000"/>
            <a:headEnd/>
            <a:tailEnd/>
          </a:ln>
        </p:spPr>
        <p:txBody>
          <a:bodyPr wrap="none">
            <a:spAutoFit/>
          </a:bodyPr>
          <a:lstStyle/>
          <a:p>
            <a:r>
              <a:rPr lang="de-DE" sz="1600"/>
              <a:t>name</a:t>
            </a:r>
          </a:p>
          <a:p>
            <a:r>
              <a:rPr lang="de-DE" sz="1600"/>
              <a:t>address</a:t>
            </a:r>
          </a:p>
          <a:p>
            <a:r>
              <a:rPr lang="de-DE" sz="1600"/>
              <a:t>birthday</a:t>
            </a:r>
          </a:p>
        </p:txBody>
      </p:sp>
      <p:grpSp>
        <p:nvGrpSpPr>
          <p:cNvPr id="20" name="Group 87">
            <a:extLst>
              <a:ext uri="{FF2B5EF4-FFF2-40B4-BE49-F238E27FC236}">
                <a16:creationId xmlns:a16="http://schemas.microsoft.com/office/drawing/2014/main" id="{D52867B9-FD59-4639-AA54-12C618B8912C}"/>
              </a:ext>
            </a:extLst>
          </p:cNvPr>
          <p:cNvGrpSpPr>
            <a:grpSpLocks/>
          </p:cNvGrpSpPr>
          <p:nvPr/>
        </p:nvGrpSpPr>
        <p:grpSpPr bwMode="auto">
          <a:xfrm>
            <a:off x="7725568" y="3476297"/>
            <a:ext cx="1219200" cy="412750"/>
            <a:chOff x="3504" y="2592"/>
            <a:chExt cx="768" cy="260"/>
          </a:xfrm>
        </p:grpSpPr>
        <p:sp>
          <p:nvSpPr>
            <p:cNvPr id="21" name="Text Box 82">
              <a:extLst>
                <a:ext uri="{FF2B5EF4-FFF2-40B4-BE49-F238E27FC236}">
                  <a16:creationId xmlns:a16="http://schemas.microsoft.com/office/drawing/2014/main" id="{320EBFC4-A5EA-4ED5-8DB9-42B81141ABBE}"/>
                </a:ext>
              </a:extLst>
            </p:cNvPr>
            <p:cNvSpPr txBox="1">
              <a:spLocks noChangeArrowheads="1"/>
            </p:cNvSpPr>
            <p:nvPr/>
          </p:nvSpPr>
          <p:spPr bwMode="auto">
            <a:xfrm>
              <a:off x="3553" y="2616"/>
              <a:ext cx="671" cy="212"/>
            </a:xfrm>
            <a:prstGeom prst="rect">
              <a:avLst/>
            </a:prstGeom>
            <a:noFill/>
            <a:ln w="9525">
              <a:noFill/>
              <a:miter lim="800000"/>
              <a:headEnd/>
              <a:tailEnd/>
            </a:ln>
          </p:spPr>
          <p:txBody>
            <a:bodyPr wrap="none">
              <a:spAutoFit/>
            </a:bodyPr>
            <a:lstStyle/>
            <a:p>
              <a:pPr algn="ctr" eaLnBrk="0" hangingPunct="0"/>
              <a:r>
                <a:rPr lang="en-US" altLang="de-DE" sz="1600"/>
                <a:t>Customer</a:t>
              </a:r>
            </a:p>
          </p:txBody>
        </p:sp>
        <p:sp>
          <p:nvSpPr>
            <p:cNvPr id="22" name="Rectangle 83">
              <a:extLst>
                <a:ext uri="{FF2B5EF4-FFF2-40B4-BE49-F238E27FC236}">
                  <a16:creationId xmlns:a16="http://schemas.microsoft.com/office/drawing/2014/main" id="{0100904C-FD8E-41F6-9893-14F1AA1F72A6}"/>
                </a:ext>
              </a:extLst>
            </p:cNvPr>
            <p:cNvSpPr>
              <a:spLocks noChangeArrowheads="1"/>
            </p:cNvSpPr>
            <p:nvPr/>
          </p:nvSpPr>
          <p:spPr bwMode="auto">
            <a:xfrm>
              <a:off x="3504" y="2592"/>
              <a:ext cx="768" cy="260"/>
            </a:xfrm>
            <a:prstGeom prst="rect">
              <a:avLst/>
            </a:prstGeom>
            <a:noFill/>
            <a:ln w="9525">
              <a:solidFill>
                <a:schemeClr val="tx1"/>
              </a:solidFill>
              <a:miter lim="800000"/>
              <a:headEnd/>
              <a:tailEnd/>
            </a:ln>
          </p:spPr>
          <p:txBody>
            <a:bodyPr wrap="none" anchor="ctr"/>
            <a:lstStyle/>
            <a:p>
              <a:endParaRPr lang="en-US"/>
            </a:p>
          </p:txBody>
        </p:sp>
      </p:grpSp>
      <p:grpSp>
        <p:nvGrpSpPr>
          <p:cNvPr id="23" name="Group 88">
            <a:extLst>
              <a:ext uri="{FF2B5EF4-FFF2-40B4-BE49-F238E27FC236}">
                <a16:creationId xmlns:a16="http://schemas.microsoft.com/office/drawing/2014/main" id="{E79B7696-3AB3-4829-B44B-8EDA3F221BAB}"/>
              </a:ext>
            </a:extLst>
          </p:cNvPr>
          <p:cNvGrpSpPr>
            <a:grpSpLocks/>
          </p:cNvGrpSpPr>
          <p:nvPr/>
        </p:nvGrpSpPr>
        <p:grpSpPr bwMode="auto">
          <a:xfrm>
            <a:off x="4372768" y="3444547"/>
            <a:ext cx="1219200" cy="1327150"/>
            <a:chOff x="2400" y="2572"/>
            <a:chExt cx="768" cy="836"/>
          </a:xfrm>
        </p:grpSpPr>
        <p:sp>
          <p:nvSpPr>
            <p:cNvPr id="24" name="Text Box 89">
              <a:extLst>
                <a:ext uri="{FF2B5EF4-FFF2-40B4-BE49-F238E27FC236}">
                  <a16:creationId xmlns:a16="http://schemas.microsoft.com/office/drawing/2014/main" id="{3BD486CF-31C5-4A34-B0FD-F2D9ACF1315A}"/>
                </a:ext>
              </a:extLst>
            </p:cNvPr>
            <p:cNvSpPr txBox="1">
              <a:spLocks noChangeArrowheads="1"/>
            </p:cNvSpPr>
            <p:nvPr/>
          </p:nvSpPr>
          <p:spPr bwMode="auto">
            <a:xfrm>
              <a:off x="2449" y="2610"/>
              <a:ext cx="671" cy="212"/>
            </a:xfrm>
            <a:prstGeom prst="rect">
              <a:avLst/>
            </a:prstGeom>
            <a:noFill/>
            <a:ln w="9525">
              <a:noFill/>
              <a:miter lim="800000"/>
              <a:headEnd/>
              <a:tailEnd/>
            </a:ln>
          </p:spPr>
          <p:txBody>
            <a:bodyPr wrap="none">
              <a:spAutoFit/>
            </a:bodyPr>
            <a:lstStyle/>
            <a:p>
              <a:pPr algn="ctr" eaLnBrk="0" hangingPunct="0"/>
              <a:r>
                <a:rPr lang="en-US" altLang="de-DE" sz="1600"/>
                <a:t>Customer</a:t>
              </a:r>
            </a:p>
          </p:txBody>
        </p:sp>
        <p:grpSp>
          <p:nvGrpSpPr>
            <p:cNvPr id="25" name="Group 90">
              <a:extLst>
                <a:ext uri="{FF2B5EF4-FFF2-40B4-BE49-F238E27FC236}">
                  <a16:creationId xmlns:a16="http://schemas.microsoft.com/office/drawing/2014/main" id="{8C6EA86D-E2AC-4A8D-A2C0-A9B1223B886C}"/>
                </a:ext>
              </a:extLst>
            </p:cNvPr>
            <p:cNvGrpSpPr>
              <a:grpSpLocks/>
            </p:cNvGrpSpPr>
            <p:nvPr/>
          </p:nvGrpSpPr>
          <p:grpSpPr bwMode="auto">
            <a:xfrm>
              <a:off x="2400" y="2572"/>
              <a:ext cx="768" cy="836"/>
              <a:chOff x="2400" y="2572"/>
              <a:chExt cx="1536" cy="836"/>
            </a:xfrm>
          </p:grpSpPr>
          <p:sp>
            <p:nvSpPr>
              <p:cNvPr id="27" name="Rectangle 91">
                <a:extLst>
                  <a:ext uri="{FF2B5EF4-FFF2-40B4-BE49-F238E27FC236}">
                    <a16:creationId xmlns:a16="http://schemas.microsoft.com/office/drawing/2014/main" id="{9827B3AA-E581-4288-A5DF-6CBC8266D18E}"/>
                  </a:ext>
                </a:extLst>
              </p:cNvPr>
              <p:cNvSpPr>
                <a:spLocks noChangeArrowheads="1"/>
              </p:cNvSpPr>
              <p:nvPr/>
            </p:nvSpPr>
            <p:spPr bwMode="auto">
              <a:xfrm>
                <a:off x="2400" y="2572"/>
                <a:ext cx="1536" cy="836"/>
              </a:xfrm>
              <a:prstGeom prst="rect">
                <a:avLst/>
              </a:prstGeom>
              <a:noFill/>
              <a:ln w="9525">
                <a:solidFill>
                  <a:schemeClr val="tx1"/>
                </a:solidFill>
                <a:miter lim="800000"/>
                <a:headEnd/>
                <a:tailEnd/>
              </a:ln>
            </p:spPr>
            <p:txBody>
              <a:bodyPr wrap="none" anchor="ctr"/>
              <a:lstStyle/>
              <a:p>
                <a:endParaRPr lang="en-US"/>
              </a:p>
            </p:txBody>
          </p:sp>
          <p:sp>
            <p:nvSpPr>
              <p:cNvPr id="28" name="Rectangle 92">
                <a:extLst>
                  <a:ext uri="{FF2B5EF4-FFF2-40B4-BE49-F238E27FC236}">
                    <a16:creationId xmlns:a16="http://schemas.microsoft.com/office/drawing/2014/main" id="{CF66ACA8-76B6-4E39-863B-A4E1054DCBA1}"/>
                  </a:ext>
                </a:extLst>
              </p:cNvPr>
              <p:cNvSpPr>
                <a:spLocks noChangeArrowheads="1"/>
              </p:cNvSpPr>
              <p:nvPr/>
            </p:nvSpPr>
            <p:spPr bwMode="auto">
              <a:xfrm>
                <a:off x="2400" y="2860"/>
                <a:ext cx="1536" cy="548"/>
              </a:xfrm>
              <a:prstGeom prst="rect">
                <a:avLst/>
              </a:prstGeom>
              <a:noFill/>
              <a:ln w="9525">
                <a:solidFill>
                  <a:schemeClr val="tx1"/>
                </a:solidFill>
                <a:miter lim="800000"/>
                <a:headEnd/>
                <a:tailEnd/>
              </a:ln>
            </p:spPr>
            <p:txBody>
              <a:bodyPr wrap="none" anchor="ctr"/>
              <a:lstStyle/>
              <a:p>
                <a:endParaRPr lang="en-US"/>
              </a:p>
            </p:txBody>
          </p:sp>
        </p:grpSp>
        <p:sp>
          <p:nvSpPr>
            <p:cNvPr id="26" name="Text Box 93">
              <a:extLst>
                <a:ext uri="{FF2B5EF4-FFF2-40B4-BE49-F238E27FC236}">
                  <a16:creationId xmlns:a16="http://schemas.microsoft.com/office/drawing/2014/main" id="{D52BFACF-7168-4787-A923-A19B28CD13B4}"/>
                </a:ext>
              </a:extLst>
            </p:cNvPr>
            <p:cNvSpPr txBox="1">
              <a:spLocks noChangeArrowheads="1"/>
            </p:cNvSpPr>
            <p:nvPr/>
          </p:nvSpPr>
          <p:spPr bwMode="auto">
            <a:xfrm>
              <a:off x="2400" y="2860"/>
              <a:ext cx="571" cy="520"/>
            </a:xfrm>
            <a:prstGeom prst="rect">
              <a:avLst/>
            </a:prstGeom>
            <a:noFill/>
            <a:ln w="9525">
              <a:noFill/>
              <a:miter lim="800000"/>
              <a:headEnd/>
              <a:tailEnd/>
            </a:ln>
          </p:spPr>
          <p:txBody>
            <a:bodyPr wrap="none">
              <a:spAutoFit/>
            </a:bodyPr>
            <a:lstStyle/>
            <a:p>
              <a:r>
                <a:rPr lang="de-DE" sz="1600"/>
                <a:t>name</a:t>
              </a:r>
            </a:p>
            <a:p>
              <a:r>
                <a:rPr lang="de-DE" sz="1600"/>
                <a:t>address</a:t>
              </a:r>
            </a:p>
            <a:p>
              <a:r>
                <a:rPr lang="de-DE" sz="1600"/>
                <a:t>birthday</a:t>
              </a:r>
            </a:p>
          </p:txBody>
        </p:sp>
      </p:grpSp>
      <p:sp>
        <p:nvSpPr>
          <p:cNvPr id="29" name="Rectangle 94">
            <a:extLst>
              <a:ext uri="{FF2B5EF4-FFF2-40B4-BE49-F238E27FC236}">
                <a16:creationId xmlns:a16="http://schemas.microsoft.com/office/drawing/2014/main" id="{5B62BBC1-BD16-460F-B9AC-117F9B42CA42}"/>
              </a:ext>
            </a:extLst>
          </p:cNvPr>
          <p:cNvSpPr>
            <a:spLocks noChangeArrowheads="1"/>
          </p:cNvSpPr>
          <p:nvPr/>
        </p:nvSpPr>
        <p:spPr bwMode="auto">
          <a:xfrm>
            <a:off x="6049168" y="4771697"/>
            <a:ext cx="1219200" cy="1524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30" name="Freeform 96">
            <a:extLst>
              <a:ext uri="{FF2B5EF4-FFF2-40B4-BE49-F238E27FC236}">
                <a16:creationId xmlns:a16="http://schemas.microsoft.com/office/drawing/2014/main" id="{295164AA-5DA1-4DBA-860E-6F72C2477E8A}"/>
              </a:ext>
            </a:extLst>
          </p:cNvPr>
          <p:cNvSpPr>
            <a:spLocks/>
          </p:cNvSpPr>
          <p:nvPr/>
        </p:nvSpPr>
        <p:spPr bwMode="auto">
          <a:xfrm>
            <a:off x="5515768" y="4847897"/>
            <a:ext cx="609599" cy="228600"/>
          </a:xfrm>
          <a:custGeom>
            <a:avLst/>
            <a:gdLst>
              <a:gd name="T0" fmla="*/ 16 w 400"/>
              <a:gd name="T1" fmla="*/ 288 h 288"/>
              <a:gd name="T2" fmla="*/ 64 w 400"/>
              <a:gd name="T3" fmla="*/ 96 h 288"/>
              <a:gd name="T4" fmla="*/ 400 w 400"/>
              <a:gd name="T5" fmla="*/ 0 h 288"/>
              <a:gd name="T6" fmla="*/ 0 60000 65536"/>
              <a:gd name="T7" fmla="*/ 0 60000 65536"/>
              <a:gd name="T8" fmla="*/ 0 60000 65536"/>
              <a:gd name="T9" fmla="*/ 0 w 400"/>
              <a:gd name="T10" fmla="*/ 0 h 288"/>
              <a:gd name="T11" fmla="*/ 400 w 400"/>
              <a:gd name="T12" fmla="*/ 288 h 288"/>
            </a:gdLst>
            <a:ahLst/>
            <a:cxnLst>
              <a:cxn ang="T6">
                <a:pos x="T0" y="T1"/>
              </a:cxn>
              <a:cxn ang="T7">
                <a:pos x="T2" y="T3"/>
              </a:cxn>
              <a:cxn ang="T8">
                <a:pos x="T4" y="T5"/>
              </a:cxn>
            </a:cxnLst>
            <a:rect l="T9" t="T10" r="T11" b="T12"/>
            <a:pathLst>
              <a:path w="400" h="288">
                <a:moveTo>
                  <a:pt x="16" y="288"/>
                </a:moveTo>
                <a:cubicBezTo>
                  <a:pt x="8" y="216"/>
                  <a:pt x="0" y="144"/>
                  <a:pt x="64" y="96"/>
                </a:cubicBezTo>
                <a:cubicBezTo>
                  <a:pt x="128" y="48"/>
                  <a:pt x="264" y="24"/>
                  <a:pt x="400" y="0"/>
                </a:cubicBezTo>
              </a:path>
            </a:pathLst>
          </a:custGeom>
          <a:noFill/>
          <a:ln w="9525">
            <a:solidFill>
              <a:schemeClr val="tx2"/>
            </a:solidFill>
            <a:round/>
            <a:headEnd/>
            <a:tailEnd type="arrow" w="med" len="med"/>
          </a:ln>
        </p:spPr>
        <p:txBody>
          <a:bodyPr anchor="ctr"/>
          <a:lstStyle/>
          <a:p>
            <a:endParaRPr lang="en-US"/>
          </a:p>
        </p:txBody>
      </p:sp>
      <p:sp>
        <p:nvSpPr>
          <p:cNvPr id="31" name="Text Box 98">
            <a:extLst>
              <a:ext uri="{FF2B5EF4-FFF2-40B4-BE49-F238E27FC236}">
                <a16:creationId xmlns:a16="http://schemas.microsoft.com/office/drawing/2014/main" id="{DDA97D55-2291-4BA9-BFF4-EEFB9CEB7B9C}"/>
              </a:ext>
            </a:extLst>
          </p:cNvPr>
          <p:cNvSpPr txBox="1">
            <a:spLocks noChangeArrowheads="1"/>
          </p:cNvSpPr>
          <p:nvPr/>
        </p:nvSpPr>
        <p:spPr bwMode="auto">
          <a:xfrm>
            <a:off x="3011214" y="2993697"/>
            <a:ext cx="646113" cy="336550"/>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class</a:t>
            </a:r>
          </a:p>
        </p:txBody>
      </p:sp>
      <p:sp>
        <p:nvSpPr>
          <p:cNvPr id="32" name="Text Box 99">
            <a:extLst>
              <a:ext uri="{FF2B5EF4-FFF2-40B4-BE49-F238E27FC236}">
                <a16:creationId xmlns:a16="http://schemas.microsoft.com/office/drawing/2014/main" id="{786E181A-9C12-4EEC-9494-EDEFFAE6D2EA}"/>
              </a:ext>
            </a:extLst>
          </p:cNvPr>
          <p:cNvSpPr txBox="1">
            <a:spLocks noChangeArrowheads="1"/>
          </p:cNvSpPr>
          <p:nvPr/>
        </p:nvSpPr>
        <p:spPr bwMode="auto">
          <a:xfrm>
            <a:off x="3141428" y="5453452"/>
            <a:ext cx="890588" cy="336550"/>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method</a:t>
            </a:r>
          </a:p>
        </p:txBody>
      </p:sp>
      <p:sp>
        <p:nvSpPr>
          <p:cNvPr id="33"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9263371" y="3330247"/>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CD</a:t>
            </a:r>
          </a:p>
        </p:txBody>
      </p:sp>
    </p:spTree>
    <p:extLst>
      <p:ext uri="{BB962C8B-B14F-4D97-AF65-F5344CB8AC3E}">
        <p14:creationId xmlns:p14="http://schemas.microsoft.com/office/powerpoint/2010/main" val="3885252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2299BB7-F395-42D9-804B-9EAFA620EC68}"/>
              </a:ext>
            </a:extLst>
          </p:cNvPr>
          <p:cNvSpPr>
            <a:spLocks noGrp="1"/>
          </p:cNvSpPr>
          <p:nvPr>
            <p:ph sz="quarter" idx="14"/>
          </p:nvPr>
        </p:nvSpPr>
        <p:spPr/>
        <p:txBody>
          <a:bodyPr/>
          <a:lstStyle/>
          <a:p>
            <a:r>
              <a:rPr lang="de-DE" dirty="0"/>
              <a:t>Assoziationen stehen zwischen Klassen</a:t>
            </a:r>
          </a:p>
          <a:p>
            <a:r>
              <a:rPr lang="de-DE" dirty="0"/>
              <a:t>Multiplizität, Rollenname, Assoziationsname etc. sind geeignet anzubringen</a:t>
            </a:r>
          </a:p>
          <a:p>
            <a:r>
              <a:rPr lang="de-DE" dirty="0"/>
              <a:t>Pfeile sind ausgefüllt</a:t>
            </a:r>
          </a:p>
          <a:p>
            <a:r>
              <a:rPr lang="de-DE" dirty="0"/>
              <a:t>14pt oder 16pt</a:t>
            </a:r>
          </a:p>
          <a:p>
            <a:endParaRPr lang="de-DE" dirty="0"/>
          </a:p>
        </p:txBody>
      </p:sp>
      <p:sp>
        <p:nvSpPr>
          <p:cNvPr id="3" name="Titel 2">
            <a:extLst>
              <a:ext uri="{FF2B5EF4-FFF2-40B4-BE49-F238E27FC236}">
                <a16:creationId xmlns:a16="http://schemas.microsoft.com/office/drawing/2014/main" id="{2BD53A3E-7604-4614-B62A-97B6C7AEC0CE}"/>
              </a:ext>
            </a:extLst>
          </p:cNvPr>
          <p:cNvSpPr>
            <a:spLocks noGrp="1"/>
          </p:cNvSpPr>
          <p:nvPr>
            <p:ph type="title"/>
          </p:nvPr>
        </p:nvSpPr>
        <p:spPr/>
        <p:txBody>
          <a:bodyPr/>
          <a:lstStyle/>
          <a:p>
            <a:r>
              <a:rPr lang="de-DE" dirty="0"/>
              <a:t>Klassendiagramme - Assoziation</a:t>
            </a:r>
          </a:p>
        </p:txBody>
      </p:sp>
      <p:sp>
        <p:nvSpPr>
          <p:cNvPr id="40" name="Text Box 1046">
            <a:extLst>
              <a:ext uri="{FF2B5EF4-FFF2-40B4-BE49-F238E27FC236}">
                <a16:creationId xmlns:a16="http://schemas.microsoft.com/office/drawing/2014/main" id="{47781294-9F91-421C-92DB-8294B598334B}"/>
              </a:ext>
            </a:extLst>
          </p:cNvPr>
          <p:cNvSpPr txBox="1">
            <a:spLocks noChangeArrowheads="1"/>
          </p:cNvSpPr>
          <p:nvPr/>
        </p:nvSpPr>
        <p:spPr bwMode="auto">
          <a:xfrm>
            <a:off x="5900628" y="5240727"/>
            <a:ext cx="1074737" cy="304800"/>
          </a:xfrm>
          <a:prstGeom prst="rect">
            <a:avLst/>
          </a:prstGeom>
          <a:noFill/>
          <a:ln w="9525">
            <a:noFill/>
            <a:miter lim="800000"/>
            <a:headEnd/>
            <a:tailEnd/>
          </a:ln>
        </p:spPr>
        <p:txBody>
          <a:bodyPr wrap="none">
            <a:spAutoFit/>
          </a:bodyPr>
          <a:lstStyle/>
          <a:p>
            <a:pPr algn="r" eaLnBrk="0" hangingPunct="0"/>
            <a:r>
              <a:rPr lang="en-US" altLang="de-DE" sz="1400"/>
              <a:t>{tag=value}</a:t>
            </a:r>
          </a:p>
        </p:txBody>
      </p:sp>
      <p:sp>
        <p:nvSpPr>
          <p:cNvPr id="41" name="Text Box 1047">
            <a:extLst>
              <a:ext uri="{FF2B5EF4-FFF2-40B4-BE49-F238E27FC236}">
                <a16:creationId xmlns:a16="http://schemas.microsoft.com/office/drawing/2014/main" id="{1ADB4843-CFE0-4B69-BE77-A15CC9D9DC9D}"/>
              </a:ext>
            </a:extLst>
          </p:cNvPr>
          <p:cNvSpPr txBox="1">
            <a:spLocks noChangeArrowheads="1"/>
          </p:cNvSpPr>
          <p:nvPr/>
        </p:nvSpPr>
        <p:spPr bwMode="auto">
          <a:xfrm>
            <a:off x="3701940" y="5316927"/>
            <a:ext cx="922338" cy="304800"/>
          </a:xfrm>
          <a:prstGeom prst="rect">
            <a:avLst/>
          </a:prstGeom>
          <a:noFill/>
          <a:ln w="9525">
            <a:noFill/>
            <a:miter lim="800000"/>
            <a:headEnd/>
            <a:tailEnd/>
          </a:ln>
        </p:spPr>
        <p:txBody>
          <a:bodyPr wrap="none">
            <a:spAutoFit/>
          </a:bodyPr>
          <a:lstStyle/>
          <a:p>
            <a:pPr eaLnBrk="0" hangingPunct="0"/>
            <a:r>
              <a:rPr lang="en-US" altLang="de-DE" sz="1400"/>
              <a:t>rolename</a:t>
            </a:r>
          </a:p>
        </p:txBody>
      </p:sp>
      <p:sp>
        <p:nvSpPr>
          <p:cNvPr id="42" name="Freeform 1051">
            <a:extLst>
              <a:ext uri="{FF2B5EF4-FFF2-40B4-BE49-F238E27FC236}">
                <a16:creationId xmlns:a16="http://schemas.microsoft.com/office/drawing/2014/main" id="{C90197BA-5B4F-4526-AEFD-C1D08CF8C920}"/>
              </a:ext>
            </a:extLst>
          </p:cNvPr>
          <p:cNvSpPr>
            <a:spLocks/>
          </p:cNvSpPr>
          <p:nvPr/>
        </p:nvSpPr>
        <p:spPr bwMode="auto">
          <a:xfrm flipH="1" flipV="1">
            <a:off x="4890978" y="2421327"/>
            <a:ext cx="304800" cy="609600"/>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9525">
            <a:solidFill>
              <a:schemeClr val="tx2"/>
            </a:solidFill>
            <a:round/>
            <a:headEnd type="none" w="sm" len="sm"/>
            <a:tailEnd type="arrow" w="med" len="med"/>
          </a:ln>
        </p:spPr>
        <p:txBody>
          <a:bodyPr wrap="none" anchor="ctr"/>
          <a:lstStyle/>
          <a:p>
            <a:endParaRPr lang="en-US"/>
          </a:p>
        </p:txBody>
      </p:sp>
      <p:sp>
        <p:nvSpPr>
          <p:cNvPr id="43" name="Freeform 1052">
            <a:extLst>
              <a:ext uri="{FF2B5EF4-FFF2-40B4-BE49-F238E27FC236}">
                <a16:creationId xmlns:a16="http://schemas.microsoft.com/office/drawing/2014/main" id="{2948555B-F68B-48E8-8D0E-E71B1C90ED60}"/>
              </a:ext>
            </a:extLst>
          </p:cNvPr>
          <p:cNvSpPr>
            <a:spLocks/>
          </p:cNvSpPr>
          <p:nvPr/>
        </p:nvSpPr>
        <p:spPr bwMode="auto">
          <a:xfrm flipH="1" flipV="1">
            <a:off x="5881578" y="2649927"/>
            <a:ext cx="228600" cy="609600"/>
          </a:xfrm>
          <a:custGeom>
            <a:avLst/>
            <a:gdLst>
              <a:gd name="T0" fmla="*/ 0 w 251"/>
              <a:gd name="T1" fmla="*/ 510 h 510"/>
              <a:gd name="T2" fmla="*/ 251 w 251"/>
              <a:gd name="T3" fmla="*/ 0 h 510"/>
              <a:gd name="T4" fmla="*/ 0 60000 65536"/>
              <a:gd name="T5" fmla="*/ 0 60000 65536"/>
              <a:gd name="T6" fmla="*/ 0 w 251"/>
              <a:gd name="T7" fmla="*/ 0 h 510"/>
              <a:gd name="T8" fmla="*/ 251 w 251"/>
              <a:gd name="T9" fmla="*/ 510 h 510"/>
            </a:gdLst>
            <a:ahLst/>
            <a:cxnLst>
              <a:cxn ang="T4">
                <a:pos x="T0" y="T1"/>
              </a:cxn>
              <a:cxn ang="T5">
                <a:pos x="T2" y="T3"/>
              </a:cxn>
            </a:cxnLst>
            <a:rect l="T6" t="T7" r="T8" b="T9"/>
            <a:pathLst>
              <a:path w="251" h="510">
                <a:moveTo>
                  <a:pt x="0" y="510"/>
                </a:moveTo>
                <a:cubicBezTo>
                  <a:pt x="111" y="368"/>
                  <a:pt x="222" y="227"/>
                  <a:pt x="251" y="0"/>
                </a:cubicBezTo>
              </a:path>
            </a:pathLst>
          </a:custGeom>
          <a:noFill/>
          <a:ln w="9525">
            <a:solidFill>
              <a:schemeClr val="tx2"/>
            </a:solidFill>
            <a:round/>
            <a:headEnd type="none" w="sm" len="sm"/>
            <a:tailEnd type="arrow" w="med" len="med"/>
          </a:ln>
        </p:spPr>
        <p:txBody>
          <a:bodyPr wrap="none" anchor="ctr"/>
          <a:lstStyle/>
          <a:p>
            <a:endParaRPr lang="en-US"/>
          </a:p>
        </p:txBody>
      </p:sp>
      <p:grpSp>
        <p:nvGrpSpPr>
          <p:cNvPr id="44" name="Group 1056">
            <a:extLst>
              <a:ext uri="{FF2B5EF4-FFF2-40B4-BE49-F238E27FC236}">
                <a16:creationId xmlns:a16="http://schemas.microsoft.com/office/drawing/2014/main" id="{30ED584B-0D09-441A-AEF7-ED388BD72860}"/>
              </a:ext>
            </a:extLst>
          </p:cNvPr>
          <p:cNvGrpSpPr>
            <a:grpSpLocks/>
          </p:cNvGrpSpPr>
          <p:nvPr/>
        </p:nvGrpSpPr>
        <p:grpSpPr bwMode="auto">
          <a:xfrm>
            <a:off x="3214578" y="3030927"/>
            <a:ext cx="1219200" cy="1327150"/>
            <a:chOff x="2400" y="2572"/>
            <a:chExt cx="768" cy="836"/>
          </a:xfrm>
        </p:grpSpPr>
        <p:sp>
          <p:nvSpPr>
            <p:cNvPr id="45" name="Text Box 1057">
              <a:extLst>
                <a:ext uri="{FF2B5EF4-FFF2-40B4-BE49-F238E27FC236}">
                  <a16:creationId xmlns:a16="http://schemas.microsoft.com/office/drawing/2014/main" id="{CDADC687-3729-431C-A933-811282E18995}"/>
                </a:ext>
              </a:extLst>
            </p:cNvPr>
            <p:cNvSpPr txBox="1">
              <a:spLocks noChangeArrowheads="1"/>
            </p:cNvSpPr>
            <p:nvPr/>
          </p:nvSpPr>
          <p:spPr bwMode="auto">
            <a:xfrm>
              <a:off x="2449" y="2610"/>
              <a:ext cx="671" cy="212"/>
            </a:xfrm>
            <a:prstGeom prst="rect">
              <a:avLst/>
            </a:prstGeom>
            <a:noFill/>
            <a:ln w="9525">
              <a:noFill/>
              <a:miter lim="800000"/>
              <a:headEnd/>
              <a:tailEnd/>
            </a:ln>
          </p:spPr>
          <p:txBody>
            <a:bodyPr wrap="none">
              <a:spAutoFit/>
            </a:bodyPr>
            <a:lstStyle/>
            <a:p>
              <a:pPr algn="ctr" eaLnBrk="0" hangingPunct="0"/>
              <a:r>
                <a:rPr lang="en-US" altLang="de-DE" sz="1600"/>
                <a:t>Customer</a:t>
              </a:r>
            </a:p>
          </p:txBody>
        </p:sp>
        <p:grpSp>
          <p:nvGrpSpPr>
            <p:cNvPr id="46" name="Group 1058">
              <a:extLst>
                <a:ext uri="{FF2B5EF4-FFF2-40B4-BE49-F238E27FC236}">
                  <a16:creationId xmlns:a16="http://schemas.microsoft.com/office/drawing/2014/main" id="{8013413B-2246-4A48-B90F-D12259F7E53D}"/>
                </a:ext>
              </a:extLst>
            </p:cNvPr>
            <p:cNvGrpSpPr>
              <a:grpSpLocks/>
            </p:cNvGrpSpPr>
            <p:nvPr/>
          </p:nvGrpSpPr>
          <p:grpSpPr bwMode="auto">
            <a:xfrm>
              <a:off x="2400" y="2572"/>
              <a:ext cx="768" cy="836"/>
              <a:chOff x="2400" y="2572"/>
              <a:chExt cx="1536" cy="836"/>
            </a:xfrm>
          </p:grpSpPr>
          <p:sp>
            <p:nvSpPr>
              <p:cNvPr id="48" name="Rectangle 1059">
                <a:extLst>
                  <a:ext uri="{FF2B5EF4-FFF2-40B4-BE49-F238E27FC236}">
                    <a16:creationId xmlns:a16="http://schemas.microsoft.com/office/drawing/2014/main" id="{B4166B29-1A18-4447-92DE-7E9069DEC89B}"/>
                  </a:ext>
                </a:extLst>
              </p:cNvPr>
              <p:cNvSpPr>
                <a:spLocks noChangeArrowheads="1"/>
              </p:cNvSpPr>
              <p:nvPr/>
            </p:nvSpPr>
            <p:spPr bwMode="auto">
              <a:xfrm>
                <a:off x="2400" y="2572"/>
                <a:ext cx="1536" cy="836"/>
              </a:xfrm>
              <a:prstGeom prst="rect">
                <a:avLst/>
              </a:prstGeom>
              <a:noFill/>
              <a:ln w="9525">
                <a:solidFill>
                  <a:schemeClr val="tx1"/>
                </a:solidFill>
                <a:miter lim="800000"/>
                <a:headEnd/>
                <a:tailEnd/>
              </a:ln>
            </p:spPr>
            <p:txBody>
              <a:bodyPr wrap="none" anchor="ctr"/>
              <a:lstStyle/>
              <a:p>
                <a:endParaRPr lang="en-US"/>
              </a:p>
            </p:txBody>
          </p:sp>
          <p:sp>
            <p:nvSpPr>
              <p:cNvPr id="49" name="Rectangle 1060">
                <a:extLst>
                  <a:ext uri="{FF2B5EF4-FFF2-40B4-BE49-F238E27FC236}">
                    <a16:creationId xmlns:a16="http://schemas.microsoft.com/office/drawing/2014/main" id="{C2D02192-8E61-4D24-A925-0A33B28EBBD3}"/>
                  </a:ext>
                </a:extLst>
              </p:cNvPr>
              <p:cNvSpPr>
                <a:spLocks noChangeArrowheads="1"/>
              </p:cNvSpPr>
              <p:nvPr/>
            </p:nvSpPr>
            <p:spPr bwMode="auto">
              <a:xfrm>
                <a:off x="2400" y="2860"/>
                <a:ext cx="1536" cy="548"/>
              </a:xfrm>
              <a:prstGeom prst="rect">
                <a:avLst/>
              </a:prstGeom>
              <a:noFill/>
              <a:ln w="9525">
                <a:solidFill>
                  <a:schemeClr val="tx1"/>
                </a:solidFill>
                <a:miter lim="800000"/>
                <a:headEnd/>
                <a:tailEnd/>
              </a:ln>
            </p:spPr>
            <p:txBody>
              <a:bodyPr wrap="none" anchor="ctr"/>
              <a:lstStyle/>
              <a:p>
                <a:endParaRPr lang="en-US"/>
              </a:p>
            </p:txBody>
          </p:sp>
        </p:grpSp>
        <p:sp>
          <p:nvSpPr>
            <p:cNvPr id="47" name="Text Box 1061">
              <a:extLst>
                <a:ext uri="{FF2B5EF4-FFF2-40B4-BE49-F238E27FC236}">
                  <a16:creationId xmlns:a16="http://schemas.microsoft.com/office/drawing/2014/main" id="{EEDB711C-AA36-472C-B58A-9D46A78994C6}"/>
                </a:ext>
              </a:extLst>
            </p:cNvPr>
            <p:cNvSpPr txBox="1">
              <a:spLocks noChangeArrowheads="1"/>
            </p:cNvSpPr>
            <p:nvPr/>
          </p:nvSpPr>
          <p:spPr bwMode="auto">
            <a:xfrm>
              <a:off x="2400" y="2860"/>
              <a:ext cx="571" cy="520"/>
            </a:xfrm>
            <a:prstGeom prst="rect">
              <a:avLst/>
            </a:prstGeom>
            <a:noFill/>
            <a:ln w="9525">
              <a:noFill/>
              <a:miter lim="800000"/>
              <a:headEnd/>
              <a:tailEnd/>
            </a:ln>
          </p:spPr>
          <p:txBody>
            <a:bodyPr wrap="none">
              <a:spAutoFit/>
            </a:bodyPr>
            <a:lstStyle/>
            <a:p>
              <a:r>
                <a:rPr lang="de-DE" sz="1600"/>
                <a:t>name</a:t>
              </a:r>
            </a:p>
            <a:p>
              <a:r>
                <a:rPr lang="de-DE" sz="1600"/>
                <a:t>address</a:t>
              </a:r>
            </a:p>
            <a:p>
              <a:r>
                <a:rPr lang="de-DE" sz="1600"/>
                <a:t>birthday</a:t>
              </a:r>
            </a:p>
          </p:txBody>
        </p:sp>
      </p:grpSp>
      <p:grpSp>
        <p:nvGrpSpPr>
          <p:cNvPr id="50" name="Group 1062">
            <a:extLst>
              <a:ext uri="{FF2B5EF4-FFF2-40B4-BE49-F238E27FC236}">
                <a16:creationId xmlns:a16="http://schemas.microsoft.com/office/drawing/2014/main" id="{B6976362-AC19-4619-B859-2B3F1070AE2C}"/>
              </a:ext>
            </a:extLst>
          </p:cNvPr>
          <p:cNvGrpSpPr>
            <a:grpSpLocks/>
          </p:cNvGrpSpPr>
          <p:nvPr/>
        </p:nvGrpSpPr>
        <p:grpSpPr bwMode="auto">
          <a:xfrm>
            <a:off x="5957778" y="3030927"/>
            <a:ext cx="1279525" cy="1327150"/>
            <a:chOff x="2400" y="2572"/>
            <a:chExt cx="806" cy="836"/>
          </a:xfrm>
        </p:grpSpPr>
        <p:sp>
          <p:nvSpPr>
            <p:cNvPr id="51" name="Text Box 1063">
              <a:extLst>
                <a:ext uri="{FF2B5EF4-FFF2-40B4-BE49-F238E27FC236}">
                  <a16:creationId xmlns:a16="http://schemas.microsoft.com/office/drawing/2014/main" id="{939A21CC-B076-410E-AAB1-493EF17ADE1B}"/>
                </a:ext>
              </a:extLst>
            </p:cNvPr>
            <p:cNvSpPr txBox="1">
              <a:spLocks noChangeArrowheads="1"/>
            </p:cNvSpPr>
            <p:nvPr/>
          </p:nvSpPr>
          <p:spPr bwMode="auto">
            <a:xfrm>
              <a:off x="2497" y="2610"/>
              <a:ext cx="578" cy="212"/>
            </a:xfrm>
            <a:prstGeom prst="rect">
              <a:avLst/>
            </a:prstGeom>
            <a:noFill/>
            <a:ln w="9525">
              <a:noFill/>
              <a:miter lim="800000"/>
              <a:headEnd/>
              <a:tailEnd/>
            </a:ln>
          </p:spPr>
          <p:txBody>
            <a:bodyPr wrap="none">
              <a:spAutoFit/>
            </a:bodyPr>
            <a:lstStyle/>
            <a:p>
              <a:pPr algn="ctr" eaLnBrk="0" hangingPunct="0"/>
              <a:r>
                <a:rPr lang="en-US" altLang="de-DE" sz="1600"/>
                <a:t>Account</a:t>
              </a:r>
            </a:p>
          </p:txBody>
        </p:sp>
        <p:grpSp>
          <p:nvGrpSpPr>
            <p:cNvPr id="52" name="Group 1064">
              <a:extLst>
                <a:ext uri="{FF2B5EF4-FFF2-40B4-BE49-F238E27FC236}">
                  <a16:creationId xmlns:a16="http://schemas.microsoft.com/office/drawing/2014/main" id="{DB23DD7F-A1F4-4B89-858C-CA5A9328EDBB}"/>
                </a:ext>
              </a:extLst>
            </p:cNvPr>
            <p:cNvGrpSpPr>
              <a:grpSpLocks/>
            </p:cNvGrpSpPr>
            <p:nvPr/>
          </p:nvGrpSpPr>
          <p:grpSpPr bwMode="auto">
            <a:xfrm>
              <a:off x="2400" y="2572"/>
              <a:ext cx="768" cy="836"/>
              <a:chOff x="2400" y="2572"/>
              <a:chExt cx="1536" cy="836"/>
            </a:xfrm>
          </p:grpSpPr>
          <p:sp>
            <p:nvSpPr>
              <p:cNvPr id="54" name="Rectangle 1065">
                <a:extLst>
                  <a:ext uri="{FF2B5EF4-FFF2-40B4-BE49-F238E27FC236}">
                    <a16:creationId xmlns:a16="http://schemas.microsoft.com/office/drawing/2014/main" id="{B680112F-C2BC-4B52-9478-C9618ADF6D56}"/>
                  </a:ext>
                </a:extLst>
              </p:cNvPr>
              <p:cNvSpPr>
                <a:spLocks noChangeArrowheads="1"/>
              </p:cNvSpPr>
              <p:nvPr/>
            </p:nvSpPr>
            <p:spPr bwMode="auto">
              <a:xfrm>
                <a:off x="2400" y="2572"/>
                <a:ext cx="1536" cy="836"/>
              </a:xfrm>
              <a:prstGeom prst="rect">
                <a:avLst/>
              </a:prstGeom>
              <a:noFill/>
              <a:ln w="9525">
                <a:solidFill>
                  <a:schemeClr val="tx1"/>
                </a:solidFill>
                <a:miter lim="800000"/>
                <a:headEnd/>
                <a:tailEnd/>
              </a:ln>
            </p:spPr>
            <p:txBody>
              <a:bodyPr wrap="none" anchor="ctr"/>
              <a:lstStyle/>
              <a:p>
                <a:endParaRPr lang="en-US"/>
              </a:p>
            </p:txBody>
          </p:sp>
          <p:sp>
            <p:nvSpPr>
              <p:cNvPr id="55" name="Rectangle 1066">
                <a:extLst>
                  <a:ext uri="{FF2B5EF4-FFF2-40B4-BE49-F238E27FC236}">
                    <a16:creationId xmlns:a16="http://schemas.microsoft.com/office/drawing/2014/main" id="{8CD273D1-3F05-4AA4-8FEB-DF45604867D5}"/>
                  </a:ext>
                </a:extLst>
              </p:cNvPr>
              <p:cNvSpPr>
                <a:spLocks noChangeArrowheads="1"/>
              </p:cNvSpPr>
              <p:nvPr/>
            </p:nvSpPr>
            <p:spPr bwMode="auto">
              <a:xfrm>
                <a:off x="2400" y="2860"/>
                <a:ext cx="1536" cy="548"/>
              </a:xfrm>
              <a:prstGeom prst="rect">
                <a:avLst/>
              </a:prstGeom>
              <a:noFill/>
              <a:ln w="9525">
                <a:solidFill>
                  <a:schemeClr val="tx1"/>
                </a:solidFill>
                <a:miter lim="800000"/>
                <a:headEnd/>
                <a:tailEnd/>
              </a:ln>
            </p:spPr>
            <p:txBody>
              <a:bodyPr wrap="none" anchor="ctr"/>
              <a:lstStyle/>
              <a:p>
                <a:endParaRPr lang="en-US"/>
              </a:p>
            </p:txBody>
          </p:sp>
        </p:grpSp>
        <p:sp>
          <p:nvSpPr>
            <p:cNvPr id="53" name="Text Box 1067">
              <a:extLst>
                <a:ext uri="{FF2B5EF4-FFF2-40B4-BE49-F238E27FC236}">
                  <a16:creationId xmlns:a16="http://schemas.microsoft.com/office/drawing/2014/main" id="{524C39EA-ED3A-41F0-B194-17664538E21D}"/>
                </a:ext>
              </a:extLst>
            </p:cNvPr>
            <p:cNvSpPr txBox="1">
              <a:spLocks noChangeArrowheads="1"/>
            </p:cNvSpPr>
            <p:nvPr/>
          </p:nvSpPr>
          <p:spPr bwMode="auto">
            <a:xfrm>
              <a:off x="2400" y="2860"/>
              <a:ext cx="806" cy="520"/>
            </a:xfrm>
            <a:prstGeom prst="rect">
              <a:avLst/>
            </a:prstGeom>
            <a:noFill/>
            <a:ln w="9525">
              <a:noFill/>
              <a:miter lim="800000"/>
              <a:headEnd/>
              <a:tailEnd/>
            </a:ln>
          </p:spPr>
          <p:txBody>
            <a:bodyPr wrap="none">
              <a:spAutoFit/>
            </a:bodyPr>
            <a:lstStyle/>
            <a:p>
              <a:r>
                <a:rPr lang="de-DE" sz="1600"/>
                <a:t>number</a:t>
              </a:r>
            </a:p>
            <a:p>
              <a:r>
                <a:rPr lang="de-DE" sz="1600"/>
                <a:t>balance</a:t>
              </a:r>
            </a:p>
            <a:p>
              <a:r>
                <a:rPr lang="de-DE" sz="1600"/>
                <a:t>interestRate</a:t>
              </a:r>
            </a:p>
          </p:txBody>
        </p:sp>
      </p:grpSp>
      <p:sp>
        <p:nvSpPr>
          <p:cNvPr id="56" name="Line 1068">
            <a:extLst>
              <a:ext uri="{FF2B5EF4-FFF2-40B4-BE49-F238E27FC236}">
                <a16:creationId xmlns:a16="http://schemas.microsoft.com/office/drawing/2014/main" id="{E090876B-5AFE-4540-9EAA-1E049F354E08}"/>
              </a:ext>
            </a:extLst>
          </p:cNvPr>
          <p:cNvSpPr>
            <a:spLocks noChangeShapeType="1"/>
          </p:cNvSpPr>
          <p:nvPr/>
        </p:nvSpPr>
        <p:spPr bwMode="auto">
          <a:xfrm>
            <a:off x="3673365" y="5088327"/>
            <a:ext cx="3276600" cy="0"/>
          </a:xfrm>
          <a:prstGeom prst="line">
            <a:avLst/>
          </a:prstGeom>
          <a:noFill/>
          <a:ln w="9525">
            <a:solidFill>
              <a:schemeClr val="tx1"/>
            </a:solidFill>
            <a:round/>
            <a:headEnd type="triangle" w="med" len="med"/>
            <a:tailEnd type="triangle" w="med" len="med"/>
          </a:ln>
        </p:spPr>
        <p:txBody>
          <a:bodyPr anchor="ctr"/>
          <a:lstStyle/>
          <a:p>
            <a:endParaRPr lang="de-DE"/>
          </a:p>
        </p:txBody>
      </p:sp>
      <p:sp>
        <p:nvSpPr>
          <p:cNvPr id="57" name="Text Box 1073">
            <a:extLst>
              <a:ext uri="{FF2B5EF4-FFF2-40B4-BE49-F238E27FC236}">
                <a16:creationId xmlns:a16="http://schemas.microsoft.com/office/drawing/2014/main" id="{33CFB742-2488-49B6-9835-06562DA555FA}"/>
              </a:ext>
            </a:extLst>
          </p:cNvPr>
          <p:cNvSpPr txBox="1">
            <a:spLocks noChangeArrowheads="1"/>
          </p:cNvSpPr>
          <p:nvPr/>
        </p:nvSpPr>
        <p:spPr bwMode="auto">
          <a:xfrm>
            <a:off x="4814778" y="2954727"/>
            <a:ext cx="854075" cy="304800"/>
          </a:xfrm>
          <a:prstGeom prst="rect">
            <a:avLst/>
          </a:prstGeom>
          <a:noFill/>
          <a:ln w="9525">
            <a:noFill/>
            <a:miter lim="800000"/>
            <a:headEnd/>
            <a:tailEnd/>
          </a:ln>
        </p:spPr>
        <p:txBody>
          <a:bodyPr wrap="none">
            <a:spAutoFit/>
          </a:bodyPr>
          <a:lstStyle/>
          <a:p>
            <a:pPr algn="ctr" eaLnBrk="0" hangingPunct="0"/>
            <a:r>
              <a:rPr lang="en-US" altLang="de-DE" sz="1400"/>
              <a:t>ownerOf</a:t>
            </a:r>
          </a:p>
        </p:txBody>
      </p:sp>
      <p:sp>
        <p:nvSpPr>
          <p:cNvPr id="58" name="Text Box 1074">
            <a:extLst>
              <a:ext uri="{FF2B5EF4-FFF2-40B4-BE49-F238E27FC236}">
                <a16:creationId xmlns:a16="http://schemas.microsoft.com/office/drawing/2014/main" id="{6B3A305C-51E8-4F34-9E78-B56EDB1F9D1D}"/>
              </a:ext>
            </a:extLst>
          </p:cNvPr>
          <p:cNvSpPr txBox="1">
            <a:spLocks noChangeArrowheads="1"/>
          </p:cNvSpPr>
          <p:nvPr/>
        </p:nvSpPr>
        <p:spPr bwMode="auto">
          <a:xfrm>
            <a:off x="5729178" y="3259527"/>
            <a:ext cx="254000" cy="304800"/>
          </a:xfrm>
          <a:prstGeom prst="rect">
            <a:avLst/>
          </a:prstGeom>
          <a:noFill/>
          <a:ln w="9525">
            <a:noFill/>
            <a:miter lim="800000"/>
            <a:headEnd/>
            <a:tailEnd/>
          </a:ln>
        </p:spPr>
        <p:txBody>
          <a:bodyPr wrap="none">
            <a:spAutoFit/>
          </a:bodyPr>
          <a:lstStyle/>
          <a:p>
            <a:pPr algn="ctr" eaLnBrk="0" hangingPunct="0"/>
            <a:r>
              <a:rPr lang="en-US" altLang="de-DE" sz="1400"/>
              <a:t>*</a:t>
            </a:r>
          </a:p>
        </p:txBody>
      </p:sp>
      <p:sp>
        <p:nvSpPr>
          <p:cNvPr id="59" name="Text Box 1075">
            <a:extLst>
              <a:ext uri="{FF2B5EF4-FFF2-40B4-BE49-F238E27FC236}">
                <a16:creationId xmlns:a16="http://schemas.microsoft.com/office/drawing/2014/main" id="{CF27402F-58ED-4911-9498-6B9766712813}"/>
              </a:ext>
            </a:extLst>
          </p:cNvPr>
          <p:cNvSpPr txBox="1">
            <a:spLocks noChangeArrowheads="1"/>
          </p:cNvSpPr>
          <p:nvPr/>
        </p:nvSpPr>
        <p:spPr bwMode="auto">
          <a:xfrm>
            <a:off x="4379803" y="3259527"/>
            <a:ext cx="282575" cy="304800"/>
          </a:xfrm>
          <a:prstGeom prst="rect">
            <a:avLst/>
          </a:prstGeom>
          <a:noFill/>
          <a:ln w="9525">
            <a:noFill/>
            <a:miter lim="800000"/>
            <a:headEnd/>
            <a:tailEnd/>
          </a:ln>
        </p:spPr>
        <p:txBody>
          <a:bodyPr wrap="none">
            <a:spAutoFit/>
          </a:bodyPr>
          <a:lstStyle/>
          <a:p>
            <a:pPr algn="ctr" eaLnBrk="0" hangingPunct="0"/>
            <a:r>
              <a:rPr lang="en-US" altLang="de-DE" sz="1400"/>
              <a:t>1</a:t>
            </a:r>
          </a:p>
        </p:txBody>
      </p:sp>
      <p:sp>
        <p:nvSpPr>
          <p:cNvPr id="60" name="Line 1076">
            <a:extLst>
              <a:ext uri="{FF2B5EF4-FFF2-40B4-BE49-F238E27FC236}">
                <a16:creationId xmlns:a16="http://schemas.microsoft.com/office/drawing/2014/main" id="{7EF19E76-E4BE-4223-B941-C6A75EB5A76F}"/>
              </a:ext>
            </a:extLst>
          </p:cNvPr>
          <p:cNvSpPr>
            <a:spLocks noChangeShapeType="1"/>
          </p:cNvSpPr>
          <p:nvPr/>
        </p:nvSpPr>
        <p:spPr bwMode="auto">
          <a:xfrm>
            <a:off x="4433778" y="3259527"/>
            <a:ext cx="1524000" cy="0"/>
          </a:xfrm>
          <a:prstGeom prst="line">
            <a:avLst/>
          </a:prstGeom>
          <a:noFill/>
          <a:ln w="9525">
            <a:solidFill>
              <a:schemeClr val="tx1"/>
            </a:solidFill>
            <a:round/>
            <a:headEnd/>
            <a:tailEnd/>
          </a:ln>
        </p:spPr>
        <p:txBody>
          <a:bodyPr anchor="ctr"/>
          <a:lstStyle/>
          <a:p>
            <a:endParaRPr lang="de-DE"/>
          </a:p>
        </p:txBody>
      </p:sp>
      <p:sp>
        <p:nvSpPr>
          <p:cNvPr id="61" name="Arc 1077">
            <a:extLst>
              <a:ext uri="{FF2B5EF4-FFF2-40B4-BE49-F238E27FC236}">
                <a16:creationId xmlns:a16="http://schemas.microsoft.com/office/drawing/2014/main" id="{9F89203A-AACE-42C3-9F99-872FA1D1AB4A}"/>
              </a:ext>
            </a:extLst>
          </p:cNvPr>
          <p:cNvSpPr>
            <a:spLocks/>
          </p:cNvSpPr>
          <p:nvPr/>
        </p:nvSpPr>
        <p:spPr bwMode="auto">
          <a:xfrm flipV="1">
            <a:off x="6721365" y="2726127"/>
            <a:ext cx="914400" cy="609600"/>
          </a:xfrm>
          <a:custGeom>
            <a:avLst/>
            <a:gdLst>
              <a:gd name="T0" fmla="*/ 457200 w 43200"/>
              <a:gd name="T1" fmla="*/ 0 h 43200"/>
              <a:gd name="T2" fmla="*/ 381 w 43200"/>
              <a:gd name="T3" fmla="*/ 292495 h 43200"/>
              <a:gd name="T4" fmla="*/ 457200 w 43200"/>
              <a:gd name="T5" fmla="*/ 30480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21309"/>
                  <a:pt x="5" y="21018"/>
                  <a:pt x="17" y="20727"/>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21309"/>
                  <a:pt x="5" y="21018"/>
                  <a:pt x="17" y="20727"/>
                </a:cubicBezTo>
                <a:lnTo>
                  <a:pt x="21600" y="21600"/>
                </a:lnTo>
                <a:close/>
              </a:path>
            </a:pathLst>
          </a:custGeom>
          <a:noFill/>
          <a:ln w="9525">
            <a:solidFill>
              <a:schemeClr val="tx1"/>
            </a:solidFill>
            <a:round/>
            <a:headEnd type="triangle" w="med" len="med"/>
            <a:tailEnd/>
          </a:ln>
        </p:spPr>
        <p:txBody>
          <a:bodyPr wrap="none" anchor="ctr"/>
          <a:lstStyle/>
          <a:p>
            <a:endParaRPr lang="en-US"/>
          </a:p>
        </p:txBody>
      </p:sp>
      <p:sp>
        <p:nvSpPr>
          <p:cNvPr id="62" name="Text Box 1078">
            <a:extLst>
              <a:ext uri="{FF2B5EF4-FFF2-40B4-BE49-F238E27FC236}">
                <a16:creationId xmlns:a16="http://schemas.microsoft.com/office/drawing/2014/main" id="{F67F55F6-EC05-4524-9B89-D7686F7DD64A}"/>
              </a:ext>
            </a:extLst>
          </p:cNvPr>
          <p:cNvSpPr txBox="1">
            <a:spLocks noChangeArrowheads="1"/>
          </p:cNvSpPr>
          <p:nvPr/>
        </p:nvSpPr>
        <p:spPr bwMode="auto">
          <a:xfrm>
            <a:off x="7542103" y="2649927"/>
            <a:ext cx="1387475" cy="304800"/>
          </a:xfrm>
          <a:prstGeom prst="rect">
            <a:avLst/>
          </a:prstGeom>
          <a:noFill/>
          <a:ln w="9525">
            <a:noFill/>
            <a:miter lim="800000"/>
            <a:headEnd/>
            <a:tailEnd/>
          </a:ln>
        </p:spPr>
        <p:txBody>
          <a:bodyPr wrap="none">
            <a:spAutoFit/>
          </a:bodyPr>
          <a:lstStyle/>
          <a:p>
            <a:pPr eaLnBrk="0" hangingPunct="0"/>
            <a:r>
              <a:rPr lang="en-US" altLang="de-DE" sz="1400"/>
              <a:t>recursiveAssoc</a:t>
            </a:r>
          </a:p>
        </p:txBody>
      </p:sp>
      <p:grpSp>
        <p:nvGrpSpPr>
          <p:cNvPr id="63" name="Group 1079">
            <a:extLst>
              <a:ext uri="{FF2B5EF4-FFF2-40B4-BE49-F238E27FC236}">
                <a16:creationId xmlns:a16="http://schemas.microsoft.com/office/drawing/2014/main" id="{45C172B4-0232-4F10-A3B2-E9D5487A422B}"/>
              </a:ext>
            </a:extLst>
          </p:cNvPr>
          <p:cNvGrpSpPr>
            <a:grpSpLocks/>
          </p:cNvGrpSpPr>
          <p:nvPr/>
        </p:nvGrpSpPr>
        <p:grpSpPr bwMode="auto">
          <a:xfrm>
            <a:off x="6949965" y="4935927"/>
            <a:ext cx="1219200" cy="384175"/>
            <a:chOff x="3504" y="2956"/>
            <a:chExt cx="768" cy="311"/>
          </a:xfrm>
        </p:grpSpPr>
        <p:sp>
          <p:nvSpPr>
            <p:cNvPr id="64" name="Text Box 1080">
              <a:extLst>
                <a:ext uri="{FF2B5EF4-FFF2-40B4-BE49-F238E27FC236}">
                  <a16:creationId xmlns:a16="http://schemas.microsoft.com/office/drawing/2014/main" id="{02F9AE28-E808-42F1-9871-E4B95ED6E1F0}"/>
                </a:ext>
              </a:extLst>
            </p:cNvPr>
            <p:cNvSpPr txBox="1">
              <a:spLocks noChangeArrowheads="1"/>
            </p:cNvSpPr>
            <p:nvPr/>
          </p:nvSpPr>
          <p:spPr bwMode="auto">
            <a:xfrm>
              <a:off x="3661" y="2995"/>
              <a:ext cx="457" cy="272"/>
            </a:xfrm>
            <a:prstGeom prst="rect">
              <a:avLst/>
            </a:prstGeom>
            <a:noFill/>
            <a:ln w="9525">
              <a:noFill/>
              <a:miter lim="800000"/>
              <a:headEnd/>
              <a:tailEnd/>
            </a:ln>
          </p:spPr>
          <p:txBody>
            <a:bodyPr wrap="none">
              <a:spAutoFit/>
            </a:bodyPr>
            <a:lstStyle/>
            <a:p>
              <a:pPr algn="ctr" eaLnBrk="0" hangingPunct="0"/>
              <a:r>
                <a:rPr lang="en-US" altLang="de-DE" sz="1600"/>
                <a:t>Name</a:t>
              </a:r>
            </a:p>
          </p:txBody>
        </p:sp>
        <p:sp>
          <p:nvSpPr>
            <p:cNvPr id="65" name="Rectangle 1081">
              <a:extLst>
                <a:ext uri="{FF2B5EF4-FFF2-40B4-BE49-F238E27FC236}">
                  <a16:creationId xmlns:a16="http://schemas.microsoft.com/office/drawing/2014/main" id="{EA59C536-F901-42CE-A5F5-3421B2C8B6A4}"/>
                </a:ext>
              </a:extLst>
            </p:cNvPr>
            <p:cNvSpPr>
              <a:spLocks noChangeArrowheads="1"/>
            </p:cNvSpPr>
            <p:nvPr/>
          </p:nvSpPr>
          <p:spPr bwMode="auto">
            <a:xfrm>
              <a:off x="3504" y="2956"/>
              <a:ext cx="768" cy="308"/>
            </a:xfrm>
            <a:prstGeom prst="rect">
              <a:avLst/>
            </a:prstGeom>
            <a:noFill/>
            <a:ln w="9525">
              <a:solidFill>
                <a:schemeClr val="tx1"/>
              </a:solidFill>
              <a:miter lim="800000"/>
              <a:headEnd/>
              <a:tailEnd/>
            </a:ln>
          </p:spPr>
          <p:txBody>
            <a:bodyPr wrap="none" anchor="ctr"/>
            <a:lstStyle/>
            <a:p>
              <a:endParaRPr lang="en-US"/>
            </a:p>
          </p:txBody>
        </p:sp>
      </p:grpSp>
      <p:grpSp>
        <p:nvGrpSpPr>
          <p:cNvPr id="66" name="Group 1082">
            <a:extLst>
              <a:ext uri="{FF2B5EF4-FFF2-40B4-BE49-F238E27FC236}">
                <a16:creationId xmlns:a16="http://schemas.microsoft.com/office/drawing/2014/main" id="{3E523199-199D-48CD-A0FA-ABCE8B85F8E3}"/>
              </a:ext>
            </a:extLst>
          </p:cNvPr>
          <p:cNvGrpSpPr>
            <a:grpSpLocks/>
          </p:cNvGrpSpPr>
          <p:nvPr/>
        </p:nvGrpSpPr>
        <p:grpSpPr bwMode="auto">
          <a:xfrm>
            <a:off x="2454165" y="4935927"/>
            <a:ext cx="1219200" cy="384175"/>
            <a:chOff x="3504" y="2572"/>
            <a:chExt cx="768" cy="311"/>
          </a:xfrm>
        </p:grpSpPr>
        <p:sp>
          <p:nvSpPr>
            <p:cNvPr id="67" name="Text Box 1083">
              <a:extLst>
                <a:ext uri="{FF2B5EF4-FFF2-40B4-BE49-F238E27FC236}">
                  <a16:creationId xmlns:a16="http://schemas.microsoft.com/office/drawing/2014/main" id="{1D21B038-B710-4C7E-8350-D1F0F3528F7D}"/>
                </a:ext>
              </a:extLst>
            </p:cNvPr>
            <p:cNvSpPr txBox="1">
              <a:spLocks noChangeArrowheads="1"/>
            </p:cNvSpPr>
            <p:nvPr/>
          </p:nvSpPr>
          <p:spPr bwMode="auto">
            <a:xfrm>
              <a:off x="3553" y="2611"/>
              <a:ext cx="671" cy="272"/>
            </a:xfrm>
            <a:prstGeom prst="rect">
              <a:avLst/>
            </a:prstGeom>
            <a:noFill/>
            <a:ln w="9525">
              <a:noFill/>
              <a:miter lim="800000"/>
              <a:headEnd/>
              <a:tailEnd/>
            </a:ln>
          </p:spPr>
          <p:txBody>
            <a:bodyPr wrap="none">
              <a:spAutoFit/>
            </a:bodyPr>
            <a:lstStyle/>
            <a:p>
              <a:pPr algn="ctr" eaLnBrk="0" hangingPunct="0"/>
              <a:r>
                <a:rPr lang="en-US" altLang="de-DE" sz="1600"/>
                <a:t>Customer</a:t>
              </a:r>
            </a:p>
          </p:txBody>
        </p:sp>
        <p:sp>
          <p:nvSpPr>
            <p:cNvPr id="68" name="Rectangle 1084">
              <a:extLst>
                <a:ext uri="{FF2B5EF4-FFF2-40B4-BE49-F238E27FC236}">
                  <a16:creationId xmlns:a16="http://schemas.microsoft.com/office/drawing/2014/main" id="{93CF4EA1-71D6-405D-90EF-B4229A32B1BF}"/>
                </a:ext>
              </a:extLst>
            </p:cNvPr>
            <p:cNvSpPr>
              <a:spLocks noChangeArrowheads="1"/>
            </p:cNvSpPr>
            <p:nvPr/>
          </p:nvSpPr>
          <p:spPr bwMode="auto">
            <a:xfrm>
              <a:off x="3504" y="2572"/>
              <a:ext cx="768" cy="308"/>
            </a:xfrm>
            <a:prstGeom prst="rect">
              <a:avLst/>
            </a:prstGeom>
            <a:noFill/>
            <a:ln w="9525">
              <a:solidFill>
                <a:schemeClr val="tx1"/>
              </a:solidFill>
              <a:miter lim="800000"/>
              <a:headEnd/>
              <a:tailEnd/>
            </a:ln>
          </p:spPr>
          <p:txBody>
            <a:bodyPr wrap="none" anchor="ctr"/>
            <a:lstStyle/>
            <a:p>
              <a:endParaRPr lang="en-US"/>
            </a:p>
          </p:txBody>
        </p:sp>
      </p:grpSp>
      <p:sp>
        <p:nvSpPr>
          <p:cNvPr id="69" name="Text Box 1085">
            <a:extLst>
              <a:ext uri="{FF2B5EF4-FFF2-40B4-BE49-F238E27FC236}">
                <a16:creationId xmlns:a16="http://schemas.microsoft.com/office/drawing/2014/main" id="{4A1BBA2D-E98C-486D-AB57-0F51C156F157}"/>
              </a:ext>
            </a:extLst>
          </p:cNvPr>
          <p:cNvSpPr txBox="1">
            <a:spLocks noChangeArrowheads="1"/>
          </p:cNvSpPr>
          <p:nvPr/>
        </p:nvSpPr>
        <p:spPr bwMode="auto">
          <a:xfrm>
            <a:off x="5729178" y="3869127"/>
            <a:ext cx="254000" cy="304800"/>
          </a:xfrm>
          <a:prstGeom prst="rect">
            <a:avLst/>
          </a:prstGeom>
          <a:noFill/>
          <a:ln w="9525">
            <a:noFill/>
            <a:miter lim="800000"/>
            <a:headEnd/>
            <a:tailEnd/>
          </a:ln>
        </p:spPr>
        <p:txBody>
          <a:bodyPr wrap="none">
            <a:spAutoFit/>
          </a:bodyPr>
          <a:lstStyle/>
          <a:p>
            <a:pPr algn="ctr" eaLnBrk="0" hangingPunct="0"/>
            <a:r>
              <a:rPr lang="en-US" altLang="de-DE" sz="1400"/>
              <a:t>*</a:t>
            </a:r>
          </a:p>
        </p:txBody>
      </p:sp>
      <p:sp>
        <p:nvSpPr>
          <p:cNvPr id="70" name="Text Box 1086">
            <a:extLst>
              <a:ext uri="{FF2B5EF4-FFF2-40B4-BE49-F238E27FC236}">
                <a16:creationId xmlns:a16="http://schemas.microsoft.com/office/drawing/2014/main" id="{D3EE1FC5-2477-4CA4-B811-4C3ABC7D9F16}"/>
              </a:ext>
            </a:extLst>
          </p:cNvPr>
          <p:cNvSpPr txBox="1">
            <a:spLocks noChangeArrowheads="1"/>
          </p:cNvSpPr>
          <p:nvPr/>
        </p:nvSpPr>
        <p:spPr bwMode="auto">
          <a:xfrm>
            <a:off x="4411553" y="3869127"/>
            <a:ext cx="479425" cy="304800"/>
          </a:xfrm>
          <a:prstGeom prst="rect">
            <a:avLst/>
          </a:prstGeom>
          <a:noFill/>
          <a:ln w="9525">
            <a:noFill/>
            <a:miter lim="800000"/>
            <a:headEnd/>
            <a:tailEnd/>
          </a:ln>
        </p:spPr>
        <p:txBody>
          <a:bodyPr wrap="none">
            <a:spAutoFit/>
          </a:bodyPr>
          <a:lstStyle/>
          <a:p>
            <a:pPr algn="ctr" eaLnBrk="0" hangingPunct="0"/>
            <a:r>
              <a:rPr lang="en-US" altLang="de-DE" sz="1400"/>
              <a:t>0..1</a:t>
            </a:r>
          </a:p>
        </p:txBody>
      </p:sp>
      <p:sp>
        <p:nvSpPr>
          <p:cNvPr id="71" name="Line 1087">
            <a:extLst>
              <a:ext uri="{FF2B5EF4-FFF2-40B4-BE49-F238E27FC236}">
                <a16:creationId xmlns:a16="http://schemas.microsoft.com/office/drawing/2014/main" id="{0DD4FA1F-DD4F-49A5-9ADB-AF173ED6E011}"/>
              </a:ext>
            </a:extLst>
          </p:cNvPr>
          <p:cNvSpPr>
            <a:spLocks noChangeShapeType="1"/>
          </p:cNvSpPr>
          <p:nvPr/>
        </p:nvSpPr>
        <p:spPr bwMode="auto">
          <a:xfrm>
            <a:off x="4433778" y="3869127"/>
            <a:ext cx="1524000" cy="0"/>
          </a:xfrm>
          <a:prstGeom prst="line">
            <a:avLst/>
          </a:prstGeom>
          <a:noFill/>
          <a:ln w="9525">
            <a:solidFill>
              <a:schemeClr val="tx1"/>
            </a:solidFill>
            <a:round/>
            <a:headEnd type="triangle" w="med" len="med"/>
            <a:tailEnd type="triangle" w="med" len="med"/>
          </a:ln>
        </p:spPr>
        <p:txBody>
          <a:bodyPr anchor="ctr"/>
          <a:lstStyle/>
          <a:p>
            <a:endParaRPr lang="de-DE"/>
          </a:p>
        </p:txBody>
      </p:sp>
      <p:sp>
        <p:nvSpPr>
          <p:cNvPr id="72" name="Text Box 1088">
            <a:extLst>
              <a:ext uri="{FF2B5EF4-FFF2-40B4-BE49-F238E27FC236}">
                <a16:creationId xmlns:a16="http://schemas.microsoft.com/office/drawing/2014/main" id="{AABD6A12-827B-45CB-88B3-56A036F4DD21}"/>
              </a:ext>
            </a:extLst>
          </p:cNvPr>
          <p:cNvSpPr txBox="1">
            <a:spLocks noChangeArrowheads="1"/>
          </p:cNvSpPr>
          <p:nvPr/>
        </p:nvSpPr>
        <p:spPr bwMode="auto">
          <a:xfrm>
            <a:off x="3701940" y="5088327"/>
            <a:ext cx="479425" cy="304800"/>
          </a:xfrm>
          <a:prstGeom prst="rect">
            <a:avLst/>
          </a:prstGeom>
          <a:noFill/>
          <a:ln w="9525">
            <a:noFill/>
            <a:miter lim="800000"/>
            <a:headEnd/>
            <a:tailEnd/>
          </a:ln>
        </p:spPr>
        <p:txBody>
          <a:bodyPr wrap="none">
            <a:spAutoFit/>
          </a:bodyPr>
          <a:lstStyle/>
          <a:p>
            <a:pPr eaLnBrk="0" hangingPunct="0"/>
            <a:r>
              <a:rPr lang="en-US" altLang="de-DE" sz="1400"/>
              <a:t>0..1</a:t>
            </a:r>
          </a:p>
        </p:txBody>
      </p:sp>
      <p:sp>
        <p:nvSpPr>
          <p:cNvPr id="73" name="Text Box 1089">
            <a:extLst>
              <a:ext uri="{FF2B5EF4-FFF2-40B4-BE49-F238E27FC236}">
                <a16:creationId xmlns:a16="http://schemas.microsoft.com/office/drawing/2014/main" id="{0A014B28-7CF3-4F49-85F3-71460C33643F}"/>
              </a:ext>
            </a:extLst>
          </p:cNvPr>
          <p:cNvSpPr txBox="1">
            <a:spLocks noChangeArrowheads="1"/>
          </p:cNvSpPr>
          <p:nvPr/>
        </p:nvSpPr>
        <p:spPr bwMode="auto">
          <a:xfrm>
            <a:off x="6721365" y="5088327"/>
            <a:ext cx="254000" cy="304800"/>
          </a:xfrm>
          <a:prstGeom prst="rect">
            <a:avLst/>
          </a:prstGeom>
          <a:noFill/>
          <a:ln w="9525">
            <a:noFill/>
            <a:miter lim="800000"/>
            <a:headEnd/>
            <a:tailEnd/>
          </a:ln>
        </p:spPr>
        <p:txBody>
          <a:bodyPr wrap="none">
            <a:spAutoFit/>
          </a:bodyPr>
          <a:lstStyle/>
          <a:p>
            <a:pPr algn="r" eaLnBrk="0" hangingPunct="0"/>
            <a:r>
              <a:rPr lang="en-US" altLang="de-DE" sz="1400"/>
              <a:t>*</a:t>
            </a:r>
          </a:p>
        </p:txBody>
      </p:sp>
      <p:sp>
        <p:nvSpPr>
          <p:cNvPr id="74" name="Text Box 1091">
            <a:extLst>
              <a:ext uri="{FF2B5EF4-FFF2-40B4-BE49-F238E27FC236}">
                <a16:creationId xmlns:a16="http://schemas.microsoft.com/office/drawing/2014/main" id="{671B4EAD-22B0-411B-B95D-7B1676C2FAB7}"/>
              </a:ext>
            </a:extLst>
          </p:cNvPr>
          <p:cNvSpPr txBox="1">
            <a:spLocks noChangeArrowheads="1"/>
          </p:cNvSpPr>
          <p:nvPr/>
        </p:nvSpPr>
        <p:spPr bwMode="auto">
          <a:xfrm>
            <a:off x="3673365" y="2192727"/>
            <a:ext cx="1223963" cy="336550"/>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association</a:t>
            </a:r>
          </a:p>
        </p:txBody>
      </p:sp>
      <p:sp>
        <p:nvSpPr>
          <p:cNvPr id="75" name="Text Box 1092">
            <a:extLst>
              <a:ext uri="{FF2B5EF4-FFF2-40B4-BE49-F238E27FC236}">
                <a16:creationId xmlns:a16="http://schemas.microsoft.com/office/drawing/2014/main" id="{3482AAF1-3BAD-4F3E-8A38-FDBEA0FB49B0}"/>
              </a:ext>
            </a:extLst>
          </p:cNvPr>
          <p:cNvSpPr txBox="1">
            <a:spLocks noChangeArrowheads="1"/>
          </p:cNvSpPr>
          <p:nvPr/>
        </p:nvSpPr>
        <p:spPr bwMode="auto">
          <a:xfrm>
            <a:off x="5730765" y="2345127"/>
            <a:ext cx="1239838" cy="336550"/>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multiplicity</a:t>
            </a:r>
          </a:p>
        </p:txBody>
      </p:sp>
      <p:sp>
        <p:nvSpPr>
          <p:cNvPr id="76"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9501078" y="2573727"/>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CD</a:t>
            </a:r>
          </a:p>
        </p:txBody>
      </p:sp>
    </p:spTree>
    <p:extLst>
      <p:ext uri="{BB962C8B-B14F-4D97-AF65-F5344CB8AC3E}">
        <p14:creationId xmlns:p14="http://schemas.microsoft.com/office/powerpoint/2010/main" val="3839062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7F22981-155A-4EC8-8333-3AE593DE158A}"/>
              </a:ext>
            </a:extLst>
          </p:cNvPr>
          <p:cNvSpPr>
            <a:spLocks noGrp="1"/>
          </p:cNvSpPr>
          <p:nvPr>
            <p:ph sz="quarter" idx="14"/>
          </p:nvPr>
        </p:nvSpPr>
        <p:spPr/>
        <p:txBody>
          <a:bodyPr/>
          <a:lstStyle/>
          <a:p>
            <a:r>
              <a:rPr lang="de-DE" dirty="0"/>
              <a:t>Komposition = Diamant, Vererbung = Dreieck</a:t>
            </a:r>
          </a:p>
          <a:p>
            <a:pPr lvl="1"/>
            <a:r>
              <a:rPr lang="de-DE" dirty="0"/>
              <a:t>deren Größe ist immer gleich!</a:t>
            </a:r>
          </a:p>
          <a:p>
            <a:r>
              <a:rPr lang="de-DE" dirty="0"/>
              <a:t>Gutes Layout beachten (Symmetrisch)</a:t>
            </a:r>
          </a:p>
          <a:p>
            <a:r>
              <a:rPr lang="de-DE" dirty="0"/>
              <a:t>Klassen-Boxen sind gleich hoch</a:t>
            </a:r>
          </a:p>
          <a:p>
            <a:r>
              <a:rPr lang="de-DE" dirty="0"/>
              <a:t>Linien schließen bündig ab</a:t>
            </a:r>
          </a:p>
          <a:p>
            <a:pPr marL="0" indent="0">
              <a:buNone/>
            </a:pPr>
            <a:endParaRPr lang="de-DE" dirty="0"/>
          </a:p>
        </p:txBody>
      </p:sp>
      <p:sp>
        <p:nvSpPr>
          <p:cNvPr id="3" name="Titel 2">
            <a:extLst>
              <a:ext uri="{FF2B5EF4-FFF2-40B4-BE49-F238E27FC236}">
                <a16:creationId xmlns:a16="http://schemas.microsoft.com/office/drawing/2014/main" id="{0E26DE02-24BC-4851-9B66-61B090397FBE}"/>
              </a:ext>
            </a:extLst>
          </p:cNvPr>
          <p:cNvSpPr>
            <a:spLocks noGrp="1"/>
          </p:cNvSpPr>
          <p:nvPr>
            <p:ph type="title"/>
          </p:nvPr>
        </p:nvSpPr>
        <p:spPr/>
        <p:txBody>
          <a:bodyPr/>
          <a:lstStyle/>
          <a:p>
            <a:r>
              <a:rPr lang="de-DE" dirty="0"/>
              <a:t>Klassendiagramm – Komposition, Vererbung</a:t>
            </a:r>
          </a:p>
        </p:txBody>
      </p:sp>
      <p:sp>
        <p:nvSpPr>
          <p:cNvPr id="4" name="Text Box 10">
            <a:extLst>
              <a:ext uri="{FF2B5EF4-FFF2-40B4-BE49-F238E27FC236}">
                <a16:creationId xmlns:a16="http://schemas.microsoft.com/office/drawing/2014/main" id="{F7B5956F-7692-495C-85C8-9A7B1FBB1A51}"/>
              </a:ext>
            </a:extLst>
          </p:cNvPr>
          <p:cNvSpPr txBox="1">
            <a:spLocks noChangeArrowheads="1"/>
          </p:cNvSpPr>
          <p:nvPr/>
        </p:nvSpPr>
        <p:spPr bwMode="auto">
          <a:xfrm>
            <a:off x="1918138" y="3255962"/>
            <a:ext cx="1447800" cy="346075"/>
          </a:xfrm>
          <a:prstGeom prst="rect">
            <a:avLst/>
          </a:prstGeom>
          <a:noFill/>
          <a:ln w="9525">
            <a:solidFill>
              <a:schemeClr val="tx1"/>
            </a:solidFill>
            <a:miter lim="800000"/>
            <a:headEnd/>
            <a:tailEnd/>
          </a:ln>
        </p:spPr>
        <p:txBody>
          <a:bodyPr anchor="ctr" anchorCtr="1"/>
          <a:lstStyle/>
          <a:p>
            <a:pPr algn="ctr">
              <a:spcBef>
                <a:spcPct val="50000"/>
              </a:spcBef>
            </a:pPr>
            <a:r>
              <a:rPr lang="de-DE" sz="1600" dirty="0"/>
              <a:t>Car</a:t>
            </a:r>
          </a:p>
        </p:txBody>
      </p:sp>
      <p:sp>
        <p:nvSpPr>
          <p:cNvPr id="5" name="Text Box 11">
            <a:extLst>
              <a:ext uri="{FF2B5EF4-FFF2-40B4-BE49-F238E27FC236}">
                <a16:creationId xmlns:a16="http://schemas.microsoft.com/office/drawing/2014/main" id="{AB59A63E-7F8C-4546-A500-B737CDDBC0A0}"/>
              </a:ext>
            </a:extLst>
          </p:cNvPr>
          <p:cNvSpPr txBox="1">
            <a:spLocks noChangeArrowheads="1"/>
          </p:cNvSpPr>
          <p:nvPr/>
        </p:nvSpPr>
        <p:spPr bwMode="auto">
          <a:xfrm>
            <a:off x="5804338" y="3103562"/>
            <a:ext cx="1447800" cy="346075"/>
          </a:xfrm>
          <a:prstGeom prst="rect">
            <a:avLst/>
          </a:prstGeom>
          <a:noFill/>
          <a:ln w="9525">
            <a:solidFill>
              <a:schemeClr val="tx1"/>
            </a:solidFill>
            <a:miter lim="800000"/>
            <a:headEnd/>
            <a:tailEnd/>
          </a:ln>
        </p:spPr>
        <p:txBody>
          <a:bodyPr anchor="ctr" anchorCtr="1"/>
          <a:lstStyle/>
          <a:p>
            <a:pPr algn="ctr">
              <a:spcBef>
                <a:spcPct val="50000"/>
              </a:spcBef>
            </a:pPr>
            <a:r>
              <a:rPr lang="de-DE" sz="1600"/>
              <a:t>Person</a:t>
            </a:r>
          </a:p>
        </p:txBody>
      </p:sp>
      <p:sp>
        <p:nvSpPr>
          <p:cNvPr id="6" name="Text Box 17">
            <a:extLst>
              <a:ext uri="{FF2B5EF4-FFF2-40B4-BE49-F238E27FC236}">
                <a16:creationId xmlns:a16="http://schemas.microsoft.com/office/drawing/2014/main" id="{056DE6A3-12E4-43A5-8832-A8FD15FC83C2}"/>
              </a:ext>
            </a:extLst>
          </p:cNvPr>
          <p:cNvSpPr txBox="1">
            <a:spLocks noChangeArrowheads="1"/>
          </p:cNvSpPr>
          <p:nvPr/>
        </p:nvSpPr>
        <p:spPr bwMode="auto">
          <a:xfrm>
            <a:off x="1765738" y="4703762"/>
            <a:ext cx="1752600" cy="346075"/>
          </a:xfrm>
          <a:prstGeom prst="rect">
            <a:avLst/>
          </a:prstGeom>
          <a:noFill/>
          <a:ln w="9525">
            <a:solidFill>
              <a:schemeClr val="tx1"/>
            </a:solidFill>
            <a:miter lim="800000"/>
            <a:headEnd/>
            <a:tailEnd/>
          </a:ln>
        </p:spPr>
        <p:txBody>
          <a:bodyPr anchor="ctr" anchorCtr="1">
            <a:spAutoFit/>
          </a:bodyPr>
          <a:lstStyle/>
          <a:p>
            <a:pPr algn="ctr">
              <a:spcBef>
                <a:spcPct val="50000"/>
              </a:spcBef>
            </a:pPr>
            <a:r>
              <a:rPr lang="de-DE" sz="1600" dirty="0"/>
              <a:t>Wheel</a:t>
            </a:r>
          </a:p>
        </p:txBody>
      </p:sp>
      <p:sp>
        <p:nvSpPr>
          <p:cNvPr id="7" name="Line 23">
            <a:extLst>
              <a:ext uri="{FF2B5EF4-FFF2-40B4-BE49-F238E27FC236}">
                <a16:creationId xmlns:a16="http://schemas.microsoft.com/office/drawing/2014/main" id="{133633AC-5F2A-413C-99C7-A9B555E8FD7A}"/>
              </a:ext>
            </a:extLst>
          </p:cNvPr>
          <p:cNvSpPr>
            <a:spLocks noChangeShapeType="1"/>
          </p:cNvSpPr>
          <p:nvPr/>
        </p:nvSpPr>
        <p:spPr bwMode="auto">
          <a:xfrm>
            <a:off x="5385238" y="4180726"/>
            <a:ext cx="2286000" cy="0"/>
          </a:xfrm>
          <a:prstGeom prst="line">
            <a:avLst/>
          </a:prstGeom>
          <a:noFill/>
          <a:ln w="9525">
            <a:solidFill>
              <a:schemeClr val="tx1"/>
            </a:solidFill>
            <a:round/>
            <a:headEnd/>
            <a:tailEnd/>
          </a:ln>
        </p:spPr>
        <p:txBody>
          <a:bodyPr wrap="none">
            <a:spAutoFit/>
          </a:bodyPr>
          <a:lstStyle/>
          <a:p>
            <a:endParaRPr lang="de-DE"/>
          </a:p>
        </p:txBody>
      </p:sp>
      <p:sp>
        <p:nvSpPr>
          <p:cNvPr id="8" name="AutoShape 18">
            <a:extLst>
              <a:ext uri="{FF2B5EF4-FFF2-40B4-BE49-F238E27FC236}">
                <a16:creationId xmlns:a16="http://schemas.microsoft.com/office/drawing/2014/main" id="{238B290B-AAE7-4F34-8203-A68D4E1F0AFE}"/>
              </a:ext>
            </a:extLst>
          </p:cNvPr>
          <p:cNvSpPr>
            <a:spLocks noChangeArrowheads="1"/>
          </p:cNvSpPr>
          <p:nvPr/>
        </p:nvSpPr>
        <p:spPr bwMode="auto">
          <a:xfrm>
            <a:off x="3654863" y="3613150"/>
            <a:ext cx="168275" cy="252412"/>
          </a:xfrm>
          <a:prstGeom prst="diamond">
            <a:avLst/>
          </a:prstGeom>
          <a:solidFill>
            <a:schemeClr val="tx1"/>
          </a:solidFill>
          <a:ln w="9525">
            <a:solidFill>
              <a:schemeClr val="tx1"/>
            </a:solidFill>
            <a:miter lim="800000"/>
            <a:headEnd/>
            <a:tailEnd/>
          </a:ln>
        </p:spPr>
        <p:txBody>
          <a:bodyPr anchor="ctr">
            <a:spAutoFit/>
          </a:bodyPr>
          <a:lstStyle/>
          <a:p>
            <a:endParaRPr lang="en-US"/>
          </a:p>
        </p:txBody>
      </p:sp>
      <p:sp>
        <p:nvSpPr>
          <p:cNvPr id="9" name="Line 36">
            <a:extLst>
              <a:ext uri="{FF2B5EF4-FFF2-40B4-BE49-F238E27FC236}">
                <a16:creationId xmlns:a16="http://schemas.microsoft.com/office/drawing/2014/main" id="{23726748-0388-4399-B775-F754E79E9E67}"/>
              </a:ext>
            </a:extLst>
          </p:cNvPr>
          <p:cNvSpPr>
            <a:spLocks noChangeShapeType="1"/>
          </p:cNvSpPr>
          <p:nvPr/>
        </p:nvSpPr>
        <p:spPr bwMode="auto">
          <a:xfrm flipH="1" flipV="1">
            <a:off x="8242738" y="3713162"/>
            <a:ext cx="0" cy="457200"/>
          </a:xfrm>
          <a:prstGeom prst="line">
            <a:avLst/>
          </a:prstGeom>
          <a:noFill/>
          <a:ln w="9525">
            <a:solidFill>
              <a:schemeClr val="tx1"/>
            </a:solidFill>
            <a:round/>
            <a:headEnd/>
            <a:tailEnd type="none" w="lg" len="lg"/>
          </a:ln>
        </p:spPr>
        <p:txBody>
          <a:bodyPr>
            <a:spAutoFit/>
          </a:bodyPr>
          <a:lstStyle/>
          <a:p>
            <a:endParaRPr lang="de-DE"/>
          </a:p>
        </p:txBody>
      </p:sp>
      <p:sp>
        <p:nvSpPr>
          <p:cNvPr id="10" name="AutoShape 37">
            <a:extLst>
              <a:ext uri="{FF2B5EF4-FFF2-40B4-BE49-F238E27FC236}">
                <a16:creationId xmlns:a16="http://schemas.microsoft.com/office/drawing/2014/main" id="{624A37F1-AFBB-438F-8A51-B7F250D331F6}"/>
              </a:ext>
            </a:extLst>
          </p:cNvPr>
          <p:cNvSpPr>
            <a:spLocks noChangeArrowheads="1"/>
          </p:cNvSpPr>
          <p:nvPr/>
        </p:nvSpPr>
        <p:spPr bwMode="auto">
          <a:xfrm>
            <a:off x="8090338" y="3452812"/>
            <a:ext cx="304800" cy="290513"/>
          </a:xfrm>
          <a:prstGeom prst="triangle">
            <a:avLst>
              <a:gd name="adj" fmla="val 50000"/>
            </a:avLst>
          </a:prstGeom>
          <a:solidFill>
            <a:schemeClr val="bg1"/>
          </a:solidFill>
          <a:ln w="9525">
            <a:solidFill>
              <a:schemeClr val="tx1"/>
            </a:solidFill>
            <a:miter lim="800000"/>
            <a:headEnd/>
            <a:tailEnd type="none" w="lg" len="lg"/>
          </a:ln>
        </p:spPr>
        <p:txBody>
          <a:bodyPr wrap="none" anchor="ctr">
            <a:spAutoFit/>
          </a:bodyPr>
          <a:lstStyle/>
          <a:p>
            <a:endParaRPr lang="en-US"/>
          </a:p>
        </p:txBody>
      </p:sp>
      <p:grpSp>
        <p:nvGrpSpPr>
          <p:cNvPr id="11" name="Group 53">
            <a:extLst>
              <a:ext uri="{FF2B5EF4-FFF2-40B4-BE49-F238E27FC236}">
                <a16:creationId xmlns:a16="http://schemas.microsoft.com/office/drawing/2014/main" id="{024E1E1C-AC23-4D5C-9C72-BF07E2AD85FE}"/>
              </a:ext>
            </a:extLst>
          </p:cNvPr>
          <p:cNvGrpSpPr>
            <a:grpSpLocks/>
          </p:cNvGrpSpPr>
          <p:nvPr/>
        </p:nvGrpSpPr>
        <p:grpSpPr bwMode="auto">
          <a:xfrm>
            <a:off x="4661338" y="4180726"/>
            <a:ext cx="3733800" cy="782637"/>
            <a:chOff x="2688" y="3133"/>
            <a:chExt cx="2352" cy="493"/>
          </a:xfrm>
        </p:grpSpPr>
        <p:grpSp>
          <p:nvGrpSpPr>
            <p:cNvPr id="12" name="Group 51">
              <a:extLst>
                <a:ext uri="{FF2B5EF4-FFF2-40B4-BE49-F238E27FC236}">
                  <a16:creationId xmlns:a16="http://schemas.microsoft.com/office/drawing/2014/main" id="{D1A3338A-8865-4D8E-B8A6-87D7F120D8B8}"/>
                </a:ext>
              </a:extLst>
            </p:cNvPr>
            <p:cNvGrpSpPr>
              <a:grpSpLocks/>
            </p:cNvGrpSpPr>
            <p:nvPr/>
          </p:nvGrpSpPr>
          <p:grpSpPr bwMode="auto">
            <a:xfrm>
              <a:off x="2688" y="3133"/>
              <a:ext cx="912" cy="493"/>
              <a:chOff x="2736" y="3133"/>
              <a:chExt cx="912" cy="493"/>
            </a:xfrm>
          </p:grpSpPr>
          <p:sp>
            <p:nvSpPr>
              <p:cNvPr id="16" name="Text Box 12">
                <a:extLst>
                  <a:ext uri="{FF2B5EF4-FFF2-40B4-BE49-F238E27FC236}">
                    <a16:creationId xmlns:a16="http://schemas.microsoft.com/office/drawing/2014/main" id="{5662F693-486D-4CFD-A4DE-A42E3BA9AD22}"/>
                  </a:ext>
                </a:extLst>
              </p:cNvPr>
              <p:cNvSpPr txBox="1">
                <a:spLocks noChangeArrowheads="1"/>
              </p:cNvSpPr>
              <p:nvPr/>
            </p:nvSpPr>
            <p:spPr bwMode="auto">
              <a:xfrm>
                <a:off x="2736" y="3408"/>
                <a:ext cx="912" cy="218"/>
              </a:xfrm>
              <a:prstGeom prst="rect">
                <a:avLst/>
              </a:prstGeom>
              <a:noFill/>
              <a:ln w="9525">
                <a:solidFill>
                  <a:schemeClr val="tx1"/>
                </a:solidFill>
                <a:miter lim="800000"/>
                <a:headEnd/>
                <a:tailEnd/>
              </a:ln>
            </p:spPr>
            <p:txBody>
              <a:bodyPr anchor="ctr" anchorCtr="1"/>
              <a:lstStyle/>
              <a:p>
                <a:pPr>
                  <a:spcBef>
                    <a:spcPct val="50000"/>
                  </a:spcBef>
                </a:pPr>
                <a:r>
                  <a:rPr lang="de-DE" sz="1600" dirty="0"/>
                  <a:t>Man</a:t>
                </a:r>
              </a:p>
            </p:txBody>
          </p:sp>
          <p:sp>
            <p:nvSpPr>
              <p:cNvPr id="17" name="Line 21">
                <a:extLst>
                  <a:ext uri="{FF2B5EF4-FFF2-40B4-BE49-F238E27FC236}">
                    <a16:creationId xmlns:a16="http://schemas.microsoft.com/office/drawing/2014/main" id="{93D93078-DBAB-4E5F-A716-7F16F13FABC0}"/>
                  </a:ext>
                </a:extLst>
              </p:cNvPr>
              <p:cNvSpPr>
                <a:spLocks noChangeShapeType="1"/>
              </p:cNvSpPr>
              <p:nvPr/>
            </p:nvSpPr>
            <p:spPr bwMode="auto">
              <a:xfrm flipV="1">
                <a:off x="3192" y="3133"/>
                <a:ext cx="0" cy="272"/>
              </a:xfrm>
              <a:prstGeom prst="line">
                <a:avLst/>
              </a:prstGeom>
              <a:noFill/>
              <a:ln w="9525">
                <a:solidFill>
                  <a:schemeClr val="tx1"/>
                </a:solidFill>
                <a:round/>
                <a:headEnd/>
                <a:tailEnd/>
              </a:ln>
            </p:spPr>
            <p:txBody>
              <a:bodyPr wrap="none">
                <a:spAutoFit/>
              </a:bodyPr>
              <a:lstStyle/>
              <a:p>
                <a:endParaRPr lang="de-DE"/>
              </a:p>
            </p:txBody>
          </p:sp>
        </p:grpSp>
        <p:grpSp>
          <p:nvGrpSpPr>
            <p:cNvPr id="13" name="Group 52">
              <a:extLst>
                <a:ext uri="{FF2B5EF4-FFF2-40B4-BE49-F238E27FC236}">
                  <a16:creationId xmlns:a16="http://schemas.microsoft.com/office/drawing/2014/main" id="{D1859497-87C9-4F53-8B76-18BA766440D5}"/>
                </a:ext>
              </a:extLst>
            </p:cNvPr>
            <p:cNvGrpSpPr>
              <a:grpSpLocks/>
            </p:cNvGrpSpPr>
            <p:nvPr/>
          </p:nvGrpSpPr>
          <p:grpSpPr bwMode="auto">
            <a:xfrm>
              <a:off x="4128" y="3133"/>
              <a:ext cx="912" cy="493"/>
              <a:chOff x="4176" y="3133"/>
              <a:chExt cx="912" cy="493"/>
            </a:xfrm>
          </p:grpSpPr>
          <p:sp>
            <p:nvSpPr>
              <p:cNvPr id="14" name="Text Box 13">
                <a:extLst>
                  <a:ext uri="{FF2B5EF4-FFF2-40B4-BE49-F238E27FC236}">
                    <a16:creationId xmlns:a16="http://schemas.microsoft.com/office/drawing/2014/main" id="{F26C560D-49C8-4719-BD44-80A66C5A9D35}"/>
                  </a:ext>
                </a:extLst>
              </p:cNvPr>
              <p:cNvSpPr txBox="1">
                <a:spLocks noChangeArrowheads="1"/>
              </p:cNvSpPr>
              <p:nvPr/>
            </p:nvSpPr>
            <p:spPr bwMode="auto">
              <a:xfrm>
                <a:off x="4176" y="3408"/>
                <a:ext cx="912" cy="218"/>
              </a:xfrm>
              <a:prstGeom prst="rect">
                <a:avLst/>
              </a:prstGeom>
              <a:noFill/>
              <a:ln w="9525">
                <a:solidFill>
                  <a:schemeClr val="tx1"/>
                </a:solidFill>
                <a:miter lim="800000"/>
                <a:headEnd/>
                <a:tailEnd/>
              </a:ln>
            </p:spPr>
            <p:txBody>
              <a:bodyPr anchor="ctr" anchorCtr="1">
                <a:spAutoFit/>
              </a:bodyPr>
              <a:lstStyle/>
              <a:p>
                <a:pPr>
                  <a:spcBef>
                    <a:spcPct val="50000"/>
                  </a:spcBef>
                </a:pPr>
                <a:r>
                  <a:rPr lang="de-DE" sz="1600" dirty="0"/>
                  <a:t>Woman</a:t>
                </a:r>
              </a:p>
            </p:txBody>
          </p:sp>
          <p:sp>
            <p:nvSpPr>
              <p:cNvPr id="15" name="Line 41">
                <a:extLst>
                  <a:ext uri="{FF2B5EF4-FFF2-40B4-BE49-F238E27FC236}">
                    <a16:creationId xmlns:a16="http://schemas.microsoft.com/office/drawing/2014/main" id="{F810D102-32C5-49F0-9D0A-CA25E740A7A5}"/>
                  </a:ext>
                </a:extLst>
              </p:cNvPr>
              <p:cNvSpPr>
                <a:spLocks noChangeShapeType="1"/>
              </p:cNvSpPr>
              <p:nvPr/>
            </p:nvSpPr>
            <p:spPr bwMode="auto">
              <a:xfrm flipV="1">
                <a:off x="4632" y="3133"/>
                <a:ext cx="0" cy="272"/>
              </a:xfrm>
              <a:prstGeom prst="line">
                <a:avLst/>
              </a:prstGeom>
              <a:noFill/>
              <a:ln w="9525">
                <a:solidFill>
                  <a:schemeClr val="tx1"/>
                </a:solidFill>
                <a:round/>
                <a:headEnd/>
                <a:tailEnd/>
              </a:ln>
            </p:spPr>
            <p:txBody>
              <a:bodyPr wrap="none">
                <a:spAutoFit/>
              </a:bodyPr>
              <a:lstStyle/>
              <a:p>
                <a:endParaRPr lang="de-DE"/>
              </a:p>
            </p:txBody>
          </p:sp>
        </p:grpSp>
      </p:grpSp>
      <p:sp>
        <p:nvSpPr>
          <p:cNvPr id="18" name="Line 46">
            <a:extLst>
              <a:ext uri="{FF2B5EF4-FFF2-40B4-BE49-F238E27FC236}">
                <a16:creationId xmlns:a16="http://schemas.microsoft.com/office/drawing/2014/main" id="{E524B5FE-2A3D-437C-BF27-AE383F731E17}"/>
              </a:ext>
            </a:extLst>
          </p:cNvPr>
          <p:cNvSpPr>
            <a:spLocks noChangeShapeType="1"/>
          </p:cNvSpPr>
          <p:nvPr/>
        </p:nvSpPr>
        <p:spPr bwMode="auto">
          <a:xfrm>
            <a:off x="2642038" y="3789362"/>
            <a:ext cx="0" cy="914400"/>
          </a:xfrm>
          <a:prstGeom prst="line">
            <a:avLst/>
          </a:prstGeom>
          <a:noFill/>
          <a:ln w="9525">
            <a:solidFill>
              <a:schemeClr val="tx1"/>
            </a:solidFill>
            <a:round/>
            <a:headEnd/>
            <a:tailEnd type="triangle" w="med" len="med"/>
          </a:ln>
        </p:spPr>
        <p:txBody>
          <a:bodyPr anchor="ctr"/>
          <a:lstStyle/>
          <a:p>
            <a:endParaRPr lang="de-DE"/>
          </a:p>
        </p:txBody>
      </p:sp>
      <p:sp>
        <p:nvSpPr>
          <p:cNvPr id="19" name="Text Box 47">
            <a:extLst>
              <a:ext uri="{FF2B5EF4-FFF2-40B4-BE49-F238E27FC236}">
                <a16:creationId xmlns:a16="http://schemas.microsoft.com/office/drawing/2014/main" id="{40BADEF6-5DDC-4357-8074-39A2E2988663}"/>
              </a:ext>
            </a:extLst>
          </p:cNvPr>
          <p:cNvSpPr txBox="1">
            <a:spLocks noChangeArrowheads="1"/>
          </p:cNvSpPr>
          <p:nvPr/>
        </p:nvSpPr>
        <p:spPr bwMode="auto">
          <a:xfrm>
            <a:off x="2680138" y="4475162"/>
            <a:ext cx="254000" cy="304800"/>
          </a:xfrm>
          <a:prstGeom prst="rect">
            <a:avLst/>
          </a:prstGeom>
          <a:noFill/>
          <a:ln w="9525">
            <a:noFill/>
            <a:miter lim="800000"/>
            <a:headEnd/>
            <a:tailEnd/>
          </a:ln>
        </p:spPr>
        <p:txBody>
          <a:bodyPr wrap="none">
            <a:spAutoFit/>
          </a:bodyPr>
          <a:lstStyle/>
          <a:p>
            <a:pPr algn="ctr" eaLnBrk="0" hangingPunct="0"/>
            <a:r>
              <a:rPr lang="en-US" altLang="de-DE" sz="1400"/>
              <a:t>*</a:t>
            </a:r>
          </a:p>
        </p:txBody>
      </p:sp>
      <p:sp>
        <p:nvSpPr>
          <p:cNvPr id="20" name="AutoShape 49">
            <a:extLst>
              <a:ext uri="{FF2B5EF4-FFF2-40B4-BE49-F238E27FC236}">
                <a16:creationId xmlns:a16="http://schemas.microsoft.com/office/drawing/2014/main" id="{4515EA9E-43DF-46EB-9D44-4BD53EA348DF}"/>
              </a:ext>
            </a:extLst>
          </p:cNvPr>
          <p:cNvSpPr>
            <a:spLocks noChangeArrowheads="1"/>
          </p:cNvSpPr>
          <p:nvPr/>
        </p:nvSpPr>
        <p:spPr bwMode="auto">
          <a:xfrm>
            <a:off x="3959663" y="3613150"/>
            <a:ext cx="168275" cy="252412"/>
          </a:xfrm>
          <a:prstGeom prst="diamond">
            <a:avLst/>
          </a:prstGeom>
          <a:noFill/>
          <a:ln w="9525">
            <a:solidFill>
              <a:schemeClr val="tx1"/>
            </a:solidFill>
            <a:miter lim="800000"/>
            <a:headEnd/>
            <a:tailEnd/>
          </a:ln>
        </p:spPr>
        <p:txBody>
          <a:bodyPr anchor="ctr">
            <a:spAutoFit/>
          </a:bodyPr>
          <a:lstStyle/>
          <a:p>
            <a:endParaRPr lang="en-US"/>
          </a:p>
        </p:txBody>
      </p:sp>
      <p:sp>
        <p:nvSpPr>
          <p:cNvPr id="21" name="AutoShape 50">
            <a:extLst>
              <a:ext uri="{FF2B5EF4-FFF2-40B4-BE49-F238E27FC236}">
                <a16:creationId xmlns:a16="http://schemas.microsoft.com/office/drawing/2014/main" id="{A0A9AEDE-CF60-440D-B087-281772458908}"/>
              </a:ext>
            </a:extLst>
          </p:cNvPr>
          <p:cNvSpPr>
            <a:spLocks noChangeArrowheads="1"/>
          </p:cNvSpPr>
          <p:nvPr/>
        </p:nvSpPr>
        <p:spPr bwMode="auto">
          <a:xfrm>
            <a:off x="2557901" y="3613150"/>
            <a:ext cx="168275" cy="252412"/>
          </a:xfrm>
          <a:prstGeom prst="diamond">
            <a:avLst/>
          </a:prstGeom>
          <a:solidFill>
            <a:schemeClr val="tx1"/>
          </a:solidFill>
          <a:ln w="9525">
            <a:solidFill>
              <a:schemeClr val="tx1"/>
            </a:solidFill>
            <a:miter lim="800000"/>
            <a:headEnd/>
            <a:tailEnd/>
          </a:ln>
        </p:spPr>
        <p:txBody>
          <a:bodyPr anchor="ctr">
            <a:spAutoFit/>
          </a:bodyPr>
          <a:lstStyle/>
          <a:p>
            <a:endParaRPr lang="en-US"/>
          </a:p>
        </p:txBody>
      </p:sp>
      <p:sp>
        <p:nvSpPr>
          <p:cNvPr id="22" name="Line 54">
            <a:extLst>
              <a:ext uri="{FF2B5EF4-FFF2-40B4-BE49-F238E27FC236}">
                <a16:creationId xmlns:a16="http://schemas.microsoft.com/office/drawing/2014/main" id="{9DD38F46-A441-4CDB-A5A0-9BB77543C354}"/>
              </a:ext>
            </a:extLst>
          </p:cNvPr>
          <p:cNvSpPr>
            <a:spLocks noChangeShapeType="1"/>
          </p:cNvSpPr>
          <p:nvPr/>
        </p:nvSpPr>
        <p:spPr bwMode="auto">
          <a:xfrm flipH="1" flipV="1">
            <a:off x="8699938" y="3713162"/>
            <a:ext cx="0" cy="457200"/>
          </a:xfrm>
          <a:prstGeom prst="line">
            <a:avLst/>
          </a:prstGeom>
          <a:noFill/>
          <a:ln w="9525">
            <a:solidFill>
              <a:schemeClr val="tx1"/>
            </a:solidFill>
            <a:prstDash val="dash"/>
            <a:round/>
            <a:headEnd/>
            <a:tailEnd type="none" w="lg" len="lg"/>
          </a:ln>
        </p:spPr>
        <p:txBody>
          <a:bodyPr>
            <a:spAutoFit/>
          </a:bodyPr>
          <a:lstStyle/>
          <a:p>
            <a:endParaRPr lang="de-DE"/>
          </a:p>
        </p:txBody>
      </p:sp>
      <p:sp>
        <p:nvSpPr>
          <p:cNvPr id="23" name="AutoShape 55">
            <a:extLst>
              <a:ext uri="{FF2B5EF4-FFF2-40B4-BE49-F238E27FC236}">
                <a16:creationId xmlns:a16="http://schemas.microsoft.com/office/drawing/2014/main" id="{9D548926-34EF-494D-A906-C877CB0DE61E}"/>
              </a:ext>
            </a:extLst>
          </p:cNvPr>
          <p:cNvSpPr>
            <a:spLocks noChangeArrowheads="1"/>
          </p:cNvSpPr>
          <p:nvPr/>
        </p:nvSpPr>
        <p:spPr bwMode="auto">
          <a:xfrm>
            <a:off x="8547538" y="3452812"/>
            <a:ext cx="304800" cy="290513"/>
          </a:xfrm>
          <a:prstGeom prst="triangle">
            <a:avLst>
              <a:gd name="adj" fmla="val 50000"/>
            </a:avLst>
          </a:prstGeom>
          <a:solidFill>
            <a:schemeClr val="bg1"/>
          </a:solidFill>
          <a:ln w="9525">
            <a:solidFill>
              <a:schemeClr val="tx1"/>
            </a:solidFill>
            <a:prstDash val="dash"/>
            <a:miter lim="800000"/>
            <a:headEnd/>
            <a:tailEnd type="none" w="lg" len="lg"/>
          </a:ln>
        </p:spPr>
        <p:txBody>
          <a:bodyPr wrap="none" anchor="ctr">
            <a:spAutoFit/>
          </a:bodyPr>
          <a:lstStyle/>
          <a:p>
            <a:endParaRPr lang="en-US"/>
          </a:p>
        </p:txBody>
      </p:sp>
      <p:sp>
        <p:nvSpPr>
          <p:cNvPr id="24" name="Line 56">
            <a:extLst>
              <a:ext uri="{FF2B5EF4-FFF2-40B4-BE49-F238E27FC236}">
                <a16:creationId xmlns:a16="http://schemas.microsoft.com/office/drawing/2014/main" id="{4FBF208C-A5BD-413D-BFC3-48D4AB5462AA}"/>
              </a:ext>
            </a:extLst>
          </p:cNvPr>
          <p:cNvSpPr>
            <a:spLocks noChangeShapeType="1"/>
          </p:cNvSpPr>
          <p:nvPr/>
        </p:nvSpPr>
        <p:spPr bwMode="auto">
          <a:xfrm flipH="1" flipV="1">
            <a:off x="6528238" y="3713162"/>
            <a:ext cx="0" cy="457200"/>
          </a:xfrm>
          <a:prstGeom prst="line">
            <a:avLst/>
          </a:prstGeom>
          <a:noFill/>
          <a:ln w="9525">
            <a:solidFill>
              <a:schemeClr val="tx1"/>
            </a:solidFill>
            <a:round/>
            <a:headEnd/>
            <a:tailEnd type="none" w="lg" len="lg"/>
          </a:ln>
        </p:spPr>
        <p:txBody>
          <a:bodyPr>
            <a:spAutoFit/>
          </a:bodyPr>
          <a:lstStyle/>
          <a:p>
            <a:endParaRPr lang="de-DE"/>
          </a:p>
        </p:txBody>
      </p:sp>
      <p:sp>
        <p:nvSpPr>
          <p:cNvPr id="25" name="AutoShape 57">
            <a:extLst>
              <a:ext uri="{FF2B5EF4-FFF2-40B4-BE49-F238E27FC236}">
                <a16:creationId xmlns:a16="http://schemas.microsoft.com/office/drawing/2014/main" id="{E00AAB6D-AB45-47A0-85CD-15D98B2F03CE}"/>
              </a:ext>
            </a:extLst>
          </p:cNvPr>
          <p:cNvSpPr>
            <a:spLocks noChangeArrowheads="1"/>
          </p:cNvSpPr>
          <p:nvPr/>
        </p:nvSpPr>
        <p:spPr bwMode="auto">
          <a:xfrm>
            <a:off x="6375838" y="3452812"/>
            <a:ext cx="304800" cy="290513"/>
          </a:xfrm>
          <a:prstGeom prst="triangle">
            <a:avLst>
              <a:gd name="adj" fmla="val 50000"/>
            </a:avLst>
          </a:prstGeom>
          <a:solidFill>
            <a:schemeClr val="bg1"/>
          </a:solidFill>
          <a:ln w="9525">
            <a:solidFill>
              <a:schemeClr val="tx1"/>
            </a:solidFill>
            <a:miter lim="800000"/>
            <a:headEnd/>
            <a:tailEnd type="none" w="lg" len="lg"/>
          </a:ln>
        </p:spPr>
        <p:txBody>
          <a:bodyPr wrap="none" anchor="ctr">
            <a:spAutoFit/>
          </a:bodyPr>
          <a:lstStyle/>
          <a:p>
            <a:endParaRPr lang="en-US"/>
          </a:p>
        </p:txBody>
      </p:sp>
      <p:sp>
        <p:nvSpPr>
          <p:cNvPr id="26" name="AutoShape 50">
            <a:extLst>
              <a:ext uri="{FF2B5EF4-FFF2-40B4-BE49-F238E27FC236}">
                <a16:creationId xmlns:a16="http://schemas.microsoft.com/office/drawing/2014/main" id="{EBDA1E22-444B-4AD3-854E-072D865DCF26}"/>
              </a:ext>
            </a:extLst>
          </p:cNvPr>
          <p:cNvSpPr>
            <a:spLocks noChangeArrowheads="1"/>
          </p:cNvSpPr>
          <p:nvPr/>
        </p:nvSpPr>
        <p:spPr bwMode="auto">
          <a:xfrm>
            <a:off x="2710301" y="3765550"/>
            <a:ext cx="168275" cy="252412"/>
          </a:xfrm>
          <a:prstGeom prst="diamond">
            <a:avLst/>
          </a:prstGeom>
          <a:solidFill>
            <a:schemeClr val="tx1"/>
          </a:solidFill>
          <a:ln w="9525">
            <a:solidFill>
              <a:schemeClr val="tx1"/>
            </a:solidFill>
            <a:miter lim="800000"/>
            <a:headEnd/>
            <a:tailEnd/>
          </a:ln>
        </p:spPr>
        <p:txBody>
          <a:bodyPr anchor="ctr">
            <a:spAutoFit/>
          </a:bodyPr>
          <a:lstStyle/>
          <a:p>
            <a:endParaRPr lang="en-US"/>
          </a:p>
        </p:txBody>
      </p:sp>
      <p:sp>
        <p:nvSpPr>
          <p:cNvPr id="27"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7785538" y="2798762"/>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CD</a:t>
            </a:r>
          </a:p>
        </p:txBody>
      </p:sp>
    </p:spTree>
    <p:extLst>
      <p:ext uri="{BB962C8B-B14F-4D97-AF65-F5344CB8AC3E}">
        <p14:creationId xmlns:p14="http://schemas.microsoft.com/office/powerpoint/2010/main" val="357661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A0DFCC9-9859-4573-8501-94FF046F00FA}"/>
              </a:ext>
            </a:extLst>
          </p:cNvPr>
          <p:cNvSpPr>
            <a:spLocks noGrp="1"/>
          </p:cNvSpPr>
          <p:nvPr>
            <p:ph sz="quarter" idx="14"/>
          </p:nvPr>
        </p:nvSpPr>
        <p:spPr/>
        <p:txBody>
          <a:bodyPr/>
          <a:lstStyle/>
          <a:p>
            <a:r>
              <a:rPr lang="de-DE" dirty="0"/>
              <a:t>Die Übernahme von Diagrammen klappt im Allgemeinen nur schlecht. Ein großes Problem ist es, nach der Übernahme die Formatierung (Schriftgröße etc.) hinzubekommen. Daraus ergeben sich dann Probleme mit den Zeilenabständen und den Größen der umschließenden Boxen.</a:t>
            </a:r>
          </a:p>
          <a:p>
            <a:r>
              <a:rPr lang="de-DE" dirty="0"/>
              <a:t>Durch viel Aufwand kann dies zwar hinbekommen werden, aber die Diagramme sind dann kaum mehr weiter entwickelbar.</a:t>
            </a:r>
          </a:p>
          <a:p>
            <a:r>
              <a:rPr lang="de-DE" dirty="0"/>
              <a:t>Besser ist oft: Diagramm neu zeichnen und Text neu tippen (evtl. hilft es den Text in einen Editor zwischen zu kopieren, weil dann die alte Formatierung verloren geht und neu begonnen werden kann.</a:t>
            </a:r>
          </a:p>
          <a:p>
            <a:r>
              <a:rPr lang="de-DE" dirty="0"/>
              <a:t>Am besten ist es, von Master-Templates auszugehen und diese zu kopieren. </a:t>
            </a:r>
          </a:p>
        </p:txBody>
      </p:sp>
      <p:sp>
        <p:nvSpPr>
          <p:cNvPr id="3" name="Titel 2">
            <a:extLst>
              <a:ext uri="{FF2B5EF4-FFF2-40B4-BE49-F238E27FC236}">
                <a16:creationId xmlns:a16="http://schemas.microsoft.com/office/drawing/2014/main" id="{9A295466-BE6F-4D19-AE79-9048ACA525DA}"/>
              </a:ext>
            </a:extLst>
          </p:cNvPr>
          <p:cNvSpPr>
            <a:spLocks noGrp="1"/>
          </p:cNvSpPr>
          <p:nvPr>
            <p:ph type="title"/>
          </p:nvPr>
        </p:nvSpPr>
        <p:spPr/>
        <p:txBody>
          <a:bodyPr/>
          <a:lstStyle/>
          <a:p>
            <a:r>
              <a:rPr lang="de-DE" dirty="0"/>
              <a:t>Übernahme von Diagrammen und Text</a:t>
            </a:r>
          </a:p>
        </p:txBody>
      </p:sp>
    </p:spTree>
    <p:extLst>
      <p:ext uri="{BB962C8B-B14F-4D97-AF65-F5344CB8AC3E}">
        <p14:creationId xmlns:p14="http://schemas.microsoft.com/office/powerpoint/2010/main" val="1741844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183D623-3273-4C8C-AC9B-5C5D801A59BB}"/>
              </a:ext>
            </a:extLst>
          </p:cNvPr>
          <p:cNvSpPr>
            <a:spLocks noGrp="1"/>
          </p:cNvSpPr>
          <p:nvPr>
            <p:ph sz="quarter" idx="14"/>
          </p:nvPr>
        </p:nvSpPr>
        <p:spPr/>
        <p:txBody>
          <a:bodyPr/>
          <a:lstStyle/>
          <a:p>
            <a:r>
              <a:rPr lang="de-DE" dirty="0"/>
              <a:t>Im Prinzip wie bei Klassendiagramm, Unterschiede sind:</a:t>
            </a:r>
          </a:p>
          <a:p>
            <a:pPr lvl="1"/>
            <a:r>
              <a:rPr lang="de-DE" dirty="0"/>
              <a:t>i.A. werden Methoden weggelassen</a:t>
            </a:r>
          </a:p>
          <a:p>
            <a:pPr lvl="1"/>
            <a:r>
              <a:rPr lang="de-DE" dirty="0"/>
              <a:t>Attribute enthalten Werte</a:t>
            </a:r>
          </a:p>
          <a:p>
            <a:pPr lvl="1"/>
            <a:r>
              <a:rPr lang="de-DE" dirty="0"/>
              <a:t>Objekte sind benannt </a:t>
            </a:r>
            <a:r>
              <a:rPr lang="de-DE" u="sng" dirty="0" err="1"/>
              <a:t>tony</a:t>
            </a:r>
            <a:r>
              <a:rPr lang="de-DE" dirty="0"/>
              <a:t>, </a:t>
            </a:r>
            <a:r>
              <a:rPr lang="de-DE" u="sng" dirty="0" err="1"/>
              <a:t>tony</a:t>
            </a:r>
            <a:r>
              <a:rPr lang="de-DE" u="sng" dirty="0"/>
              <a:t>::Person</a:t>
            </a:r>
            <a:r>
              <a:rPr lang="de-DE" dirty="0"/>
              <a:t>, oder anonym </a:t>
            </a:r>
            <a:r>
              <a:rPr lang="de-DE" u="sng" dirty="0"/>
              <a:t>::Person</a:t>
            </a:r>
          </a:p>
          <a:p>
            <a:pPr lvl="2"/>
            <a:r>
              <a:rPr lang="de-DE" dirty="0"/>
              <a:t>„::“ oder „:“ sind beides erlaubt (aber nicht mixen)</a:t>
            </a:r>
          </a:p>
          <a:p>
            <a:r>
              <a:rPr lang="de-DE" dirty="0"/>
              <a:t>Layout von Komposition und Aggregation wie beim Klassendiagramm. </a:t>
            </a:r>
          </a:p>
          <a:p>
            <a:pPr lvl="1"/>
            <a:r>
              <a:rPr lang="de-DE" dirty="0"/>
              <a:t>Vererbung gibt es allerdings nicht</a:t>
            </a:r>
          </a:p>
        </p:txBody>
      </p:sp>
      <p:sp>
        <p:nvSpPr>
          <p:cNvPr id="3" name="Titel 2">
            <a:extLst>
              <a:ext uri="{FF2B5EF4-FFF2-40B4-BE49-F238E27FC236}">
                <a16:creationId xmlns:a16="http://schemas.microsoft.com/office/drawing/2014/main" id="{8B2931D7-72C8-4F06-90D5-3316E91591C0}"/>
              </a:ext>
            </a:extLst>
          </p:cNvPr>
          <p:cNvSpPr>
            <a:spLocks noGrp="1"/>
          </p:cNvSpPr>
          <p:nvPr>
            <p:ph type="title"/>
          </p:nvPr>
        </p:nvSpPr>
        <p:spPr/>
        <p:txBody>
          <a:bodyPr/>
          <a:lstStyle/>
          <a:p>
            <a:r>
              <a:rPr lang="de-DE" dirty="0"/>
              <a:t>Objektdiagramm</a:t>
            </a:r>
          </a:p>
        </p:txBody>
      </p:sp>
      <p:grpSp>
        <p:nvGrpSpPr>
          <p:cNvPr id="23" name="Group 127">
            <a:extLst>
              <a:ext uri="{FF2B5EF4-FFF2-40B4-BE49-F238E27FC236}">
                <a16:creationId xmlns:a16="http://schemas.microsoft.com/office/drawing/2014/main" id="{5E881281-6F44-4F95-8A56-D1429072D5CF}"/>
              </a:ext>
            </a:extLst>
          </p:cNvPr>
          <p:cNvGrpSpPr>
            <a:grpSpLocks/>
          </p:cNvGrpSpPr>
          <p:nvPr/>
        </p:nvGrpSpPr>
        <p:grpSpPr bwMode="auto">
          <a:xfrm>
            <a:off x="1828800" y="3670738"/>
            <a:ext cx="2438400" cy="1295400"/>
            <a:chOff x="480" y="2208"/>
            <a:chExt cx="1536" cy="816"/>
          </a:xfrm>
        </p:grpSpPr>
        <p:sp>
          <p:nvSpPr>
            <p:cNvPr id="24" name="Rectangle 128">
              <a:extLst>
                <a:ext uri="{FF2B5EF4-FFF2-40B4-BE49-F238E27FC236}">
                  <a16:creationId xmlns:a16="http://schemas.microsoft.com/office/drawing/2014/main" id="{D3209C85-D03C-44A3-B60F-53E205B9FB60}"/>
                </a:ext>
              </a:extLst>
            </p:cNvPr>
            <p:cNvSpPr>
              <a:spLocks noChangeArrowheads="1"/>
            </p:cNvSpPr>
            <p:nvPr/>
          </p:nvSpPr>
          <p:spPr bwMode="auto">
            <a:xfrm>
              <a:off x="480" y="2208"/>
              <a:ext cx="1536" cy="816"/>
            </a:xfrm>
            <a:prstGeom prst="rect">
              <a:avLst/>
            </a:prstGeom>
            <a:noFill/>
            <a:ln w="9525">
              <a:solidFill>
                <a:schemeClr val="tx1"/>
              </a:solidFill>
              <a:miter lim="800000"/>
              <a:headEnd/>
              <a:tailEnd/>
            </a:ln>
          </p:spPr>
          <p:txBody>
            <a:bodyPr wrap="none" anchor="ctr"/>
            <a:lstStyle/>
            <a:p>
              <a:endParaRPr lang="en-US"/>
            </a:p>
          </p:txBody>
        </p:sp>
        <p:sp>
          <p:nvSpPr>
            <p:cNvPr id="25" name="Text Box 129">
              <a:extLst>
                <a:ext uri="{FF2B5EF4-FFF2-40B4-BE49-F238E27FC236}">
                  <a16:creationId xmlns:a16="http://schemas.microsoft.com/office/drawing/2014/main" id="{B9E4D288-D060-4F46-BADD-7CDF304DB355}"/>
                </a:ext>
              </a:extLst>
            </p:cNvPr>
            <p:cNvSpPr txBox="1">
              <a:spLocks noChangeArrowheads="1"/>
            </p:cNvSpPr>
            <p:nvPr/>
          </p:nvSpPr>
          <p:spPr bwMode="auto">
            <a:xfrm>
              <a:off x="778" y="2246"/>
              <a:ext cx="949" cy="212"/>
            </a:xfrm>
            <a:prstGeom prst="rect">
              <a:avLst/>
            </a:prstGeom>
            <a:noFill/>
            <a:ln w="9525">
              <a:noFill/>
              <a:miter lim="800000"/>
              <a:headEnd/>
              <a:tailEnd/>
            </a:ln>
          </p:spPr>
          <p:txBody>
            <a:bodyPr wrap="none">
              <a:spAutoFit/>
            </a:bodyPr>
            <a:lstStyle/>
            <a:p>
              <a:pPr algn="ctr" eaLnBrk="0" hangingPunct="0"/>
              <a:r>
                <a:rPr lang="de-DE" altLang="de-DE" sz="1600" u="sng" dirty="0"/>
                <a:t>t</a:t>
              </a:r>
              <a:r>
                <a:rPr lang="en-US" altLang="de-DE" sz="1600" u="sng" dirty="0" err="1"/>
                <a:t>ony:Customer</a:t>
              </a:r>
              <a:endParaRPr lang="en-US" altLang="de-DE" sz="1600" u="sng" dirty="0"/>
            </a:p>
          </p:txBody>
        </p:sp>
        <p:sp>
          <p:nvSpPr>
            <p:cNvPr id="26" name="Rectangle 130">
              <a:extLst>
                <a:ext uri="{FF2B5EF4-FFF2-40B4-BE49-F238E27FC236}">
                  <a16:creationId xmlns:a16="http://schemas.microsoft.com/office/drawing/2014/main" id="{E5DFBD52-DAD5-427B-9F8E-541FF5569544}"/>
                </a:ext>
              </a:extLst>
            </p:cNvPr>
            <p:cNvSpPr>
              <a:spLocks noChangeArrowheads="1"/>
            </p:cNvSpPr>
            <p:nvPr/>
          </p:nvSpPr>
          <p:spPr bwMode="auto">
            <a:xfrm>
              <a:off x="480" y="2496"/>
              <a:ext cx="1536" cy="528"/>
            </a:xfrm>
            <a:prstGeom prst="rect">
              <a:avLst/>
            </a:prstGeom>
            <a:noFill/>
            <a:ln w="9525">
              <a:solidFill>
                <a:schemeClr val="tx1"/>
              </a:solidFill>
              <a:miter lim="800000"/>
              <a:headEnd/>
              <a:tailEnd/>
            </a:ln>
          </p:spPr>
          <p:txBody>
            <a:bodyPr wrap="none" anchor="ctr"/>
            <a:lstStyle/>
            <a:p>
              <a:endParaRPr lang="en-US"/>
            </a:p>
          </p:txBody>
        </p:sp>
        <p:sp>
          <p:nvSpPr>
            <p:cNvPr id="27" name="Text Box 131">
              <a:extLst>
                <a:ext uri="{FF2B5EF4-FFF2-40B4-BE49-F238E27FC236}">
                  <a16:creationId xmlns:a16="http://schemas.microsoft.com/office/drawing/2014/main" id="{618406F5-ADEF-4A65-BEE8-B2769A932F19}"/>
                </a:ext>
              </a:extLst>
            </p:cNvPr>
            <p:cNvSpPr txBox="1">
              <a:spLocks noChangeArrowheads="1"/>
            </p:cNvSpPr>
            <p:nvPr/>
          </p:nvSpPr>
          <p:spPr bwMode="auto">
            <a:xfrm>
              <a:off x="480" y="2496"/>
              <a:ext cx="1444" cy="520"/>
            </a:xfrm>
            <a:prstGeom prst="rect">
              <a:avLst/>
            </a:prstGeom>
            <a:noFill/>
            <a:ln w="9525">
              <a:noFill/>
              <a:miter lim="800000"/>
              <a:headEnd/>
              <a:tailEnd/>
            </a:ln>
          </p:spPr>
          <p:txBody>
            <a:bodyPr wrap="none">
              <a:spAutoFit/>
            </a:bodyPr>
            <a:lstStyle/>
            <a:p>
              <a:r>
                <a:rPr lang="de-DE" sz="1600" dirty="0" err="1"/>
                <a:t>name</a:t>
              </a:r>
              <a:r>
                <a:rPr lang="de-DE" sz="1600" dirty="0"/>
                <a:t> = „Tony Smith“ </a:t>
              </a:r>
            </a:p>
            <a:p>
              <a:r>
                <a:rPr lang="de-DE" sz="1600" dirty="0" err="1"/>
                <a:t>birthday</a:t>
              </a:r>
              <a:r>
                <a:rPr lang="de-DE" sz="1600" dirty="0"/>
                <a:t> = „02/29/1964“</a:t>
              </a:r>
            </a:p>
            <a:p>
              <a:r>
                <a:rPr lang="de-DE" sz="1600" dirty="0" err="1"/>
                <a:t>age</a:t>
              </a:r>
              <a:r>
                <a:rPr lang="de-DE" sz="1600" dirty="0"/>
                <a:t> = 39</a:t>
              </a:r>
            </a:p>
          </p:txBody>
        </p:sp>
      </p:grpSp>
      <p:grpSp>
        <p:nvGrpSpPr>
          <p:cNvPr id="28" name="Group 132">
            <a:extLst>
              <a:ext uri="{FF2B5EF4-FFF2-40B4-BE49-F238E27FC236}">
                <a16:creationId xmlns:a16="http://schemas.microsoft.com/office/drawing/2014/main" id="{F7B21894-F470-4EAA-9A71-2F56FED79727}"/>
              </a:ext>
            </a:extLst>
          </p:cNvPr>
          <p:cNvGrpSpPr>
            <a:grpSpLocks/>
          </p:cNvGrpSpPr>
          <p:nvPr/>
        </p:nvGrpSpPr>
        <p:grpSpPr bwMode="auto">
          <a:xfrm>
            <a:off x="4876800" y="3670738"/>
            <a:ext cx="2438400" cy="1295400"/>
            <a:chOff x="480" y="2208"/>
            <a:chExt cx="1536" cy="816"/>
          </a:xfrm>
        </p:grpSpPr>
        <p:sp>
          <p:nvSpPr>
            <p:cNvPr id="29" name="Rectangle 133">
              <a:extLst>
                <a:ext uri="{FF2B5EF4-FFF2-40B4-BE49-F238E27FC236}">
                  <a16:creationId xmlns:a16="http://schemas.microsoft.com/office/drawing/2014/main" id="{6F6F628D-0213-47CA-88A8-3746ABD8750C}"/>
                </a:ext>
              </a:extLst>
            </p:cNvPr>
            <p:cNvSpPr>
              <a:spLocks noChangeArrowheads="1"/>
            </p:cNvSpPr>
            <p:nvPr/>
          </p:nvSpPr>
          <p:spPr bwMode="auto">
            <a:xfrm>
              <a:off x="480" y="2208"/>
              <a:ext cx="1536" cy="816"/>
            </a:xfrm>
            <a:prstGeom prst="rect">
              <a:avLst/>
            </a:prstGeom>
            <a:noFill/>
            <a:ln w="9525">
              <a:solidFill>
                <a:schemeClr val="tx1"/>
              </a:solidFill>
              <a:miter lim="800000"/>
              <a:headEnd/>
              <a:tailEnd/>
            </a:ln>
          </p:spPr>
          <p:txBody>
            <a:bodyPr wrap="none" anchor="ctr"/>
            <a:lstStyle/>
            <a:p>
              <a:endParaRPr lang="en-US"/>
            </a:p>
          </p:txBody>
        </p:sp>
        <p:sp>
          <p:nvSpPr>
            <p:cNvPr id="30" name="Text Box 134">
              <a:extLst>
                <a:ext uri="{FF2B5EF4-FFF2-40B4-BE49-F238E27FC236}">
                  <a16:creationId xmlns:a16="http://schemas.microsoft.com/office/drawing/2014/main" id="{7E054BFA-ADA6-4C15-A7D7-B0A18AD1F788}"/>
                </a:ext>
              </a:extLst>
            </p:cNvPr>
            <p:cNvSpPr txBox="1">
              <a:spLocks noChangeArrowheads="1"/>
            </p:cNvSpPr>
            <p:nvPr/>
          </p:nvSpPr>
          <p:spPr bwMode="auto">
            <a:xfrm>
              <a:off x="899" y="2246"/>
              <a:ext cx="707" cy="212"/>
            </a:xfrm>
            <a:prstGeom prst="rect">
              <a:avLst/>
            </a:prstGeom>
            <a:noFill/>
            <a:ln w="9525">
              <a:noFill/>
              <a:miter lim="800000"/>
              <a:headEnd/>
              <a:tailEnd/>
            </a:ln>
          </p:spPr>
          <p:txBody>
            <a:bodyPr wrap="none">
              <a:spAutoFit/>
            </a:bodyPr>
            <a:lstStyle/>
            <a:p>
              <a:pPr algn="ctr" eaLnBrk="0" hangingPunct="0"/>
              <a:r>
                <a:rPr lang="en-US" altLang="de-DE" sz="1600" u="sng"/>
                <a:t>:Customer</a:t>
              </a:r>
            </a:p>
          </p:txBody>
        </p:sp>
        <p:sp>
          <p:nvSpPr>
            <p:cNvPr id="31" name="Rectangle 135">
              <a:extLst>
                <a:ext uri="{FF2B5EF4-FFF2-40B4-BE49-F238E27FC236}">
                  <a16:creationId xmlns:a16="http://schemas.microsoft.com/office/drawing/2014/main" id="{06643624-664F-4A27-8217-76AE79CA1CCC}"/>
                </a:ext>
              </a:extLst>
            </p:cNvPr>
            <p:cNvSpPr>
              <a:spLocks noChangeArrowheads="1"/>
            </p:cNvSpPr>
            <p:nvPr/>
          </p:nvSpPr>
          <p:spPr bwMode="auto">
            <a:xfrm>
              <a:off x="480" y="2496"/>
              <a:ext cx="1536" cy="528"/>
            </a:xfrm>
            <a:prstGeom prst="rect">
              <a:avLst/>
            </a:prstGeom>
            <a:noFill/>
            <a:ln w="9525">
              <a:solidFill>
                <a:schemeClr val="tx1"/>
              </a:solidFill>
              <a:miter lim="800000"/>
              <a:headEnd/>
              <a:tailEnd/>
            </a:ln>
          </p:spPr>
          <p:txBody>
            <a:bodyPr wrap="none" anchor="ctr"/>
            <a:lstStyle/>
            <a:p>
              <a:endParaRPr lang="en-US"/>
            </a:p>
          </p:txBody>
        </p:sp>
        <p:sp>
          <p:nvSpPr>
            <p:cNvPr id="32" name="Text Box 136">
              <a:extLst>
                <a:ext uri="{FF2B5EF4-FFF2-40B4-BE49-F238E27FC236}">
                  <a16:creationId xmlns:a16="http://schemas.microsoft.com/office/drawing/2014/main" id="{E6300838-7553-4AC8-AF56-7B5DD89657D1}"/>
                </a:ext>
              </a:extLst>
            </p:cNvPr>
            <p:cNvSpPr txBox="1">
              <a:spLocks noChangeArrowheads="1"/>
            </p:cNvSpPr>
            <p:nvPr/>
          </p:nvSpPr>
          <p:spPr bwMode="auto">
            <a:xfrm>
              <a:off x="480" y="2496"/>
              <a:ext cx="1230" cy="520"/>
            </a:xfrm>
            <a:prstGeom prst="rect">
              <a:avLst/>
            </a:prstGeom>
            <a:noFill/>
            <a:ln w="9525">
              <a:noFill/>
              <a:miter lim="800000"/>
              <a:headEnd/>
              <a:tailEnd/>
            </a:ln>
          </p:spPr>
          <p:txBody>
            <a:bodyPr wrap="none">
              <a:spAutoFit/>
            </a:bodyPr>
            <a:lstStyle/>
            <a:p>
              <a:r>
                <a:rPr lang="de-DE" sz="1600"/>
                <a:t>name = „Kim Wills“ </a:t>
              </a:r>
            </a:p>
            <a:p>
              <a:r>
                <a:rPr lang="de-DE" sz="1600"/>
                <a:t>birthday</a:t>
              </a:r>
            </a:p>
            <a:p>
              <a:r>
                <a:rPr lang="de-DE" sz="1600"/>
                <a:t>age = 28</a:t>
              </a:r>
            </a:p>
          </p:txBody>
        </p:sp>
      </p:grpSp>
      <p:grpSp>
        <p:nvGrpSpPr>
          <p:cNvPr id="33" name="Group 140">
            <a:extLst>
              <a:ext uri="{FF2B5EF4-FFF2-40B4-BE49-F238E27FC236}">
                <a16:creationId xmlns:a16="http://schemas.microsoft.com/office/drawing/2014/main" id="{50BB06B9-9FA4-4899-962D-AAC1E3DE27F8}"/>
              </a:ext>
            </a:extLst>
          </p:cNvPr>
          <p:cNvGrpSpPr>
            <a:grpSpLocks/>
          </p:cNvGrpSpPr>
          <p:nvPr/>
        </p:nvGrpSpPr>
        <p:grpSpPr bwMode="auto">
          <a:xfrm>
            <a:off x="7924800" y="3518338"/>
            <a:ext cx="1219200" cy="412750"/>
            <a:chOff x="3504" y="2592"/>
            <a:chExt cx="768" cy="260"/>
          </a:xfrm>
        </p:grpSpPr>
        <p:sp>
          <p:nvSpPr>
            <p:cNvPr id="34" name="Text Box 141">
              <a:extLst>
                <a:ext uri="{FF2B5EF4-FFF2-40B4-BE49-F238E27FC236}">
                  <a16:creationId xmlns:a16="http://schemas.microsoft.com/office/drawing/2014/main" id="{21D1D52A-6E42-4409-9B66-9B75261F7ECF}"/>
                </a:ext>
              </a:extLst>
            </p:cNvPr>
            <p:cNvSpPr txBox="1">
              <a:spLocks noChangeArrowheads="1"/>
            </p:cNvSpPr>
            <p:nvPr/>
          </p:nvSpPr>
          <p:spPr bwMode="auto">
            <a:xfrm>
              <a:off x="3535" y="2616"/>
              <a:ext cx="707" cy="212"/>
            </a:xfrm>
            <a:prstGeom prst="rect">
              <a:avLst/>
            </a:prstGeom>
            <a:noFill/>
            <a:ln w="9525">
              <a:noFill/>
              <a:miter lim="800000"/>
              <a:headEnd/>
              <a:tailEnd/>
            </a:ln>
          </p:spPr>
          <p:txBody>
            <a:bodyPr wrap="none">
              <a:spAutoFit/>
            </a:bodyPr>
            <a:lstStyle/>
            <a:p>
              <a:pPr algn="ctr" eaLnBrk="0" hangingPunct="0"/>
              <a:r>
                <a:rPr lang="en-US" altLang="de-DE" sz="1600" u="sng"/>
                <a:t>:Customer</a:t>
              </a:r>
            </a:p>
          </p:txBody>
        </p:sp>
        <p:sp>
          <p:nvSpPr>
            <p:cNvPr id="35" name="Rectangle 142">
              <a:extLst>
                <a:ext uri="{FF2B5EF4-FFF2-40B4-BE49-F238E27FC236}">
                  <a16:creationId xmlns:a16="http://schemas.microsoft.com/office/drawing/2014/main" id="{21318EA8-3F38-4BF5-8F13-76500AC279C9}"/>
                </a:ext>
              </a:extLst>
            </p:cNvPr>
            <p:cNvSpPr>
              <a:spLocks noChangeArrowheads="1"/>
            </p:cNvSpPr>
            <p:nvPr/>
          </p:nvSpPr>
          <p:spPr bwMode="auto">
            <a:xfrm>
              <a:off x="3504" y="2592"/>
              <a:ext cx="768" cy="260"/>
            </a:xfrm>
            <a:prstGeom prst="rect">
              <a:avLst/>
            </a:prstGeom>
            <a:noFill/>
            <a:ln w="9525">
              <a:solidFill>
                <a:schemeClr val="tx1"/>
              </a:solidFill>
              <a:miter lim="800000"/>
              <a:headEnd/>
              <a:tailEnd/>
            </a:ln>
          </p:spPr>
          <p:txBody>
            <a:bodyPr wrap="none" anchor="ctr"/>
            <a:lstStyle/>
            <a:p>
              <a:endParaRPr lang="en-US"/>
            </a:p>
          </p:txBody>
        </p:sp>
      </p:grpSp>
      <p:grpSp>
        <p:nvGrpSpPr>
          <p:cNvPr id="36" name="Group 143">
            <a:extLst>
              <a:ext uri="{FF2B5EF4-FFF2-40B4-BE49-F238E27FC236}">
                <a16:creationId xmlns:a16="http://schemas.microsoft.com/office/drawing/2014/main" id="{0A08B638-2637-4E53-B3CC-42AF4B58AF6B}"/>
              </a:ext>
            </a:extLst>
          </p:cNvPr>
          <p:cNvGrpSpPr>
            <a:grpSpLocks/>
          </p:cNvGrpSpPr>
          <p:nvPr/>
        </p:nvGrpSpPr>
        <p:grpSpPr bwMode="auto">
          <a:xfrm>
            <a:off x="7912100" y="4585138"/>
            <a:ext cx="1677988" cy="412750"/>
            <a:chOff x="3504" y="2592"/>
            <a:chExt cx="768" cy="260"/>
          </a:xfrm>
        </p:grpSpPr>
        <p:sp>
          <p:nvSpPr>
            <p:cNvPr id="37" name="Text Box 144">
              <a:extLst>
                <a:ext uri="{FF2B5EF4-FFF2-40B4-BE49-F238E27FC236}">
                  <a16:creationId xmlns:a16="http://schemas.microsoft.com/office/drawing/2014/main" id="{18F1EC2F-479D-4103-A56F-544A1CF08D2B}"/>
                </a:ext>
              </a:extLst>
            </p:cNvPr>
            <p:cNvSpPr txBox="1">
              <a:spLocks noChangeArrowheads="1"/>
            </p:cNvSpPr>
            <p:nvPr/>
          </p:nvSpPr>
          <p:spPr bwMode="auto">
            <a:xfrm>
              <a:off x="3531" y="2616"/>
              <a:ext cx="717" cy="212"/>
            </a:xfrm>
            <a:prstGeom prst="rect">
              <a:avLst/>
            </a:prstGeom>
            <a:noFill/>
            <a:ln w="9525">
              <a:noFill/>
              <a:miter lim="800000"/>
              <a:headEnd/>
              <a:tailEnd/>
            </a:ln>
          </p:spPr>
          <p:txBody>
            <a:bodyPr wrap="none">
              <a:spAutoFit/>
            </a:bodyPr>
            <a:lstStyle/>
            <a:p>
              <a:pPr algn="ctr" eaLnBrk="0" hangingPunct="0"/>
              <a:r>
                <a:rPr lang="en-US" altLang="de-DE" sz="1600" u="sng"/>
                <a:t>tony::Customer</a:t>
              </a:r>
            </a:p>
          </p:txBody>
        </p:sp>
        <p:sp>
          <p:nvSpPr>
            <p:cNvPr id="38" name="Rectangle 145">
              <a:extLst>
                <a:ext uri="{FF2B5EF4-FFF2-40B4-BE49-F238E27FC236}">
                  <a16:creationId xmlns:a16="http://schemas.microsoft.com/office/drawing/2014/main" id="{8D6F2034-04A1-4290-A81E-9640DCBA55E0}"/>
                </a:ext>
              </a:extLst>
            </p:cNvPr>
            <p:cNvSpPr>
              <a:spLocks noChangeArrowheads="1"/>
            </p:cNvSpPr>
            <p:nvPr/>
          </p:nvSpPr>
          <p:spPr bwMode="auto">
            <a:xfrm>
              <a:off x="3504" y="2592"/>
              <a:ext cx="768" cy="260"/>
            </a:xfrm>
            <a:prstGeom prst="rect">
              <a:avLst/>
            </a:prstGeom>
            <a:noFill/>
            <a:ln w="9525">
              <a:solidFill>
                <a:schemeClr val="tx1"/>
              </a:solidFill>
              <a:miter lim="800000"/>
              <a:headEnd/>
              <a:tailEnd/>
            </a:ln>
          </p:spPr>
          <p:txBody>
            <a:bodyPr wrap="none" anchor="ctr"/>
            <a:lstStyle/>
            <a:p>
              <a:endParaRPr lang="en-US"/>
            </a:p>
          </p:txBody>
        </p:sp>
      </p:grpSp>
      <p:grpSp>
        <p:nvGrpSpPr>
          <p:cNvPr id="39" name="Group 146">
            <a:extLst>
              <a:ext uri="{FF2B5EF4-FFF2-40B4-BE49-F238E27FC236}">
                <a16:creationId xmlns:a16="http://schemas.microsoft.com/office/drawing/2014/main" id="{DA1EA3BC-3336-4642-A2F0-B45412050411}"/>
              </a:ext>
            </a:extLst>
          </p:cNvPr>
          <p:cNvGrpSpPr>
            <a:grpSpLocks/>
          </p:cNvGrpSpPr>
          <p:nvPr/>
        </p:nvGrpSpPr>
        <p:grpSpPr bwMode="auto">
          <a:xfrm>
            <a:off x="7924800" y="4051738"/>
            <a:ext cx="1219200" cy="412750"/>
            <a:chOff x="3504" y="2592"/>
            <a:chExt cx="768" cy="260"/>
          </a:xfrm>
        </p:grpSpPr>
        <p:sp>
          <p:nvSpPr>
            <p:cNvPr id="40" name="Text Box 147">
              <a:extLst>
                <a:ext uri="{FF2B5EF4-FFF2-40B4-BE49-F238E27FC236}">
                  <a16:creationId xmlns:a16="http://schemas.microsoft.com/office/drawing/2014/main" id="{1C17DE6C-AF95-49B9-9A38-AC3973D5E635}"/>
                </a:ext>
              </a:extLst>
            </p:cNvPr>
            <p:cNvSpPr txBox="1">
              <a:spLocks noChangeArrowheads="1"/>
            </p:cNvSpPr>
            <p:nvPr/>
          </p:nvSpPr>
          <p:spPr bwMode="auto">
            <a:xfrm>
              <a:off x="3710" y="2616"/>
              <a:ext cx="358" cy="212"/>
            </a:xfrm>
            <a:prstGeom prst="rect">
              <a:avLst/>
            </a:prstGeom>
            <a:noFill/>
            <a:ln w="9525">
              <a:noFill/>
              <a:miter lim="800000"/>
              <a:headEnd/>
              <a:tailEnd/>
            </a:ln>
          </p:spPr>
          <p:txBody>
            <a:bodyPr wrap="none">
              <a:spAutoFit/>
            </a:bodyPr>
            <a:lstStyle/>
            <a:p>
              <a:pPr algn="ctr" eaLnBrk="0" hangingPunct="0"/>
              <a:r>
                <a:rPr lang="en-US" altLang="de-DE" sz="1600" u="sng"/>
                <a:t>tony</a:t>
              </a:r>
            </a:p>
          </p:txBody>
        </p:sp>
        <p:sp>
          <p:nvSpPr>
            <p:cNvPr id="41" name="Rectangle 148">
              <a:extLst>
                <a:ext uri="{FF2B5EF4-FFF2-40B4-BE49-F238E27FC236}">
                  <a16:creationId xmlns:a16="http://schemas.microsoft.com/office/drawing/2014/main" id="{65083AA2-208E-42AF-BB3C-1D96EFC75F35}"/>
                </a:ext>
              </a:extLst>
            </p:cNvPr>
            <p:cNvSpPr>
              <a:spLocks noChangeArrowheads="1"/>
            </p:cNvSpPr>
            <p:nvPr/>
          </p:nvSpPr>
          <p:spPr bwMode="auto">
            <a:xfrm>
              <a:off x="3504" y="2592"/>
              <a:ext cx="768" cy="260"/>
            </a:xfrm>
            <a:prstGeom prst="rect">
              <a:avLst/>
            </a:prstGeom>
            <a:noFill/>
            <a:ln w="9525">
              <a:solidFill>
                <a:schemeClr val="tx1"/>
              </a:solidFill>
              <a:miter lim="800000"/>
              <a:headEnd/>
              <a:tailEnd/>
            </a:ln>
          </p:spPr>
          <p:txBody>
            <a:bodyPr wrap="none" anchor="ctr"/>
            <a:lstStyle/>
            <a:p>
              <a:endParaRPr lang="en-US"/>
            </a:p>
          </p:txBody>
        </p:sp>
      </p:grpSp>
      <p:sp>
        <p:nvSpPr>
          <p:cNvPr id="42"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9666131" y="3276600"/>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OD</a:t>
            </a:r>
          </a:p>
        </p:txBody>
      </p:sp>
    </p:spTree>
    <p:extLst>
      <p:ext uri="{BB962C8B-B14F-4D97-AF65-F5344CB8AC3E}">
        <p14:creationId xmlns:p14="http://schemas.microsoft.com/office/powerpoint/2010/main" val="21992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7405A4F-A802-4512-B75A-E5FD9E92FC45}"/>
              </a:ext>
            </a:extLst>
          </p:cNvPr>
          <p:cNvSpPr>
            <a:spLocks noGrp="1"/>
          </p:cNvSpPr>
          <p:nvPr>
            <p:ph type="title"/>
          </p:nvPr>
        </p:nvSpPr>
        <p:spPr/>
        <p:txBody>
          <a:bodyPr/>
          <a:lstStyle/>
          <a:p>
            <a:r>
              <a:rPr lang="de-DE" dirty="0"/>
              <a:t>Objektdiagramm - Beispiel</a:t>
            </a:r>
          </a:p>
        </p:txBody>
      </p:sp>
      <p:grpSp>
        <p:nvGrpSpPr>
          <p:cNvPr id="4" name="Group 1080">
            <a:extLst>
              <a:ext uri="{FF2B5EF4-FFF2-40B4-BE49-F238E27FC236}">
                <a16:creationId xmlns:a16="http://schemas.microsoft.com/office/drawing/2014/main" id="{8D5DA5D4-389A-4124-B520-6F51C045D453}"/>
              </a:ext>
            </a:extLst>
          </p:cNvPr>
          <p:cNvGrpSpPr>
            <a:grpSpLocks/>
          </p:cNvGrpSpPr>
          <p:nvPr/>
        </p:nvGrpSpPr>
        <p:grpSpPr bwMode="auto">
          <a:xfrm>
            <a:off x="3618186" y="2067910"/>
            <a:ext cx="1600200" cy="838200"/>
            <a:chOff x="3792" y="3216"/>
            <a:chExt cx="1008" cy="528"/>
          </a:xfrm>
        </p:grpSpPr>
        <p:sp>
          <p:nvSpPr>
            <p:cNvPr id="5" name="Rectangle 1076">
              <a:extLst>
                <a:ext uri="{FF2B5EF4-FFF2-40B4-BE49-F238E27FC236}">
                  <a16:creationId xmlns:a16="http://schemas.microsoft.com/office/drawing/2014/main" id="{B4A611D3-9BF6-451B-9291-3EFB0A70CEF8}"/>
                </a:ext>
              </a:extLst>
            </p:cNvPr>
            <p:cNvSpPr>
              <a:spLocks noChangeArrowheads="1"/>
            </p:cNvSpPr>
            <p:nvPr/>
          </p:nvSpPr>
          <p:spPr bwMode="auto">
            <a:xfrm>
              <a:off x="3792" y="3216"/>
              <a:ext cx="1008" cy="528"/>
            </a:xfrm>
            <a:prstGeom prst="rect">
              <a:avLst/>
            </a:prstGeom>
            <a:noFill/>
            <a:ln w="9525">
              <a:solidFill>
                <a:schemeClr val="tx1"/>
              </a:solidFill>
              <a:miter lim="800000"/>
              <a:headEnd/>
              <a:tailEnd/>
            </a:ln>
          </p:spPr>
          <p:txBody>
            <a:bodyPr wrap="none" anchor="ctr"/>
            <a:lstStyle/>
            <a:p>
              <a:endParaRPr lang="en-US"/>
            </a:p>
          </p:txBody>
        </p:sp>
        <p:sp>
          <p:nvSpPr>
            <p:cNvPr id="6" name="Text Box 1077">
              <a:extLst>
                <a:ext uri="{FF2B5EF4-FFF2-40B4-BE49-F238E27FC236}">
                  <a16:creationId xmlns:a16="http://schemas.microsoft.com/office/drawing/2014/main" id="{AC650A49-E6BE-4B84-857F-98D38A1ABAE7}"/>
                </a:ext>
              </a:extLst>
            </p:cNvPr>
            <p:cNvSpPr txBox="1">
              <a:spLocks noChangeArrowheads="1"/>
            </p:cNvSpPr>
            <p:nvPr/>
          </p:nvSpPr>
          <p:spPr bwMode="auto">
            <a:xfrm>
              <a:off x="3839" y="3254"/>
              <a:ext cx="920" cy="212"/>
            </a:xfrm>
            <a:prstGeom prst="rect">
              <a:avLst/>
            </a:prstGeom>
            <a:noFill/>
            <a:ln w="9525">
              <a:noFill/>
              <a:miter lim="800000"/>
              <a:headEnd/>
              <a:tailEnd/>
            </a:ln>
          </p:spPr>
          <p:txBody>
            <a:bodyPr wrap="none">
              <a:spAutoFit/>
            </a:bodyPr>
            <a:lstStyle/>
            <a:p>
              <a:pPr algn="ctr" eaLnBrk="0" hangingPunct="0"/>
              <a:r>
                <a:rPr lang="en-US" altLang="de-DE" sz="1600" u="sng"/>
                <a:t>0.11.37:Room</a:t>
              </a:r>
            </a:p>
          </p:txBody>
        </p:sp>
        <p:sp>
          <p:nvSpPr>
            <p:cNvPr id="7" name="Rectangle 1078">
              <a:extLst>
                <a:ext uri="{FF2B5EF4-FFF2-40B4-BE49-F238E27FC236}">
                  <a16:creationId xmlns:a16="http://schemas.microsoft.com/office/drawing/2014/main" id="{7FFD0F93-2DBA-4018-936D-B1F4A9E68357}"/>
                </a:ext>
              </a:extLst>
            </p:cNvPr>
            <p:cNvSpPr>
              <a:spLocks noChangeArrowheads="1"/>
            </p:cNvSpPr>
            <p:nvPr/>
          </p:nvSpPr>
          <p:spPr bwMode="auto">
            <a:xfrm>
              <a:off x="3792" y="3504"/>
              <a:ext cx="1008" cy="240"/>
            </a:xfrm>
            <a:prstGeom prst="rect">
              <a:avLst/>
            </a:prstGeom>
            <a:noFill/>
            <a:ln w="9525">
              <a:solidFill>
                <a:schemeClr val="tx1"/>
              </a:solidFill>
              <a:miter lim="800000"/>
              <a:headEnd/>
              <a:tailEnd/>
            </a:ln>
          </p:spPr>
          <p:txBody>
            <a:bodyPr wrap="none" anchor="ctr"/>
            <a:lstStyle/>
            <a:p>
              <a:endParaRPr lang="en-US"/>
            </a:p>
          </p:txBody>
        </p:sp>
        <p:sp>
          <p:nvSpPr>
            <p:cNvPr id="8" name="Text Box 1079">
              <a:extLst>
                <a:ext uri="{FF2B5EF4-FFF2-40B4-BE49-F238E27FC236}">
                  <a16:creationId xmlns:a16="http://schemas.microsoft.com/office/drawing/2014/main" id="{EB354647-1754-46D4-AE6F-A3FCDFB10C02}"/>
                </a:ext>
              </a:extLst>
            </p:cNvPr>
            <p:cNvSpPr txBox="1">
              <a:spLocks noChangeArrowheads="1"/>
            </p:cNvSpPr>
            <p:nvPr/>
          </p:nvSpPr>
          <p:spPr bwMode="auto">
            <a:xfrm>
              <a:off x="3792" y="3504"/>
              <a:ext cx="882" cy="212"/>
            </a:xfrm>
            <a:prstGeom prst="rect">
              <a:avLst/>
            </a:prstGeom>
            <a:noFill/>
            <a:ln w="9525">
              <a:noFill/>
              <a:miter lim="800000"/>
              <a:headEnd/>
              <a:tailEnd/>
            </a:ln>
          </p:spPr>
          <p:txBody>
            <a:bodyPr wrap="none">
              <a:spAutoFit/>
            </a:bodyPr>
            <a:lstStyle/>
            <a:p>
              <a:r>
                <a:rPr lang="de-DE" sz="1600"/>
                <a:t>type = „Pool“ </a:t>
              </a:r>
            </a:p>
          </p:txBody>
        </p:sp>
      </p:grpSp>
      <p:grpSp>
        <p:nvGrpSpPr>
          <p:cNvPr id="9" name="Group 1081">
            <a:extLst>
              <a:ext uri="{FF2B5EF4-FFF2-40B4-BE49-F238E27FC236}">
                <a16:creationId xmlns:a16="http://schemas.microsoft.com/office/drawing/2014/main" id="{5A8AF42D-E249-4F89-AD02-DB9A7BD2C775}"/>
              </a:ext>
            </a:extLst>
          </p:cNvPr>
          <p:cNvGrpSpPr>
            <a:grpSpLocks/>
          </p:cNvGrpSpPr>
          <p:nvPr/>
        </p:nvGrpSpPr>
        <p:grpSpPr bwMode="auto">
          <a:xfrm>
            <a:off x="7204349" y="2067910"/>
            <a:ext cx="1671637" cy="838200"/>
            <a:chOff x="3792" y="3216"/>
            <a:chExt cx="1053" cy="528"/>
          </a:xfrm>
        </p:grpSpPr>
        <p:sp>
          <p:nvSpPr>
            <p:cNvPr id="10" name="Rectangle 1082">
              <a:extLst>
                <a:ext uri="{FF2B5EF4-FFF2-40B4-BE49-F238E27FC236}">
                  <a16:creationId xmlns:a16="http://schemas.microsoft.com/office/drawing/2014/main" id="{9DC87070-6B30-4E6C-B88E-AA257E7FD9D7}"/>
                </a:ext>
              </a:extLst>
            </p:cNvPr>
            <p:cNvSpPr>
              <a:spLocks noChangeArrowheads="1"/>
            </p:cNvSpPr>
            <p:nvPr/>
          </p:nvSpPr>
          <p:spPr bwMode="auto">
            <a:xfrm>
              <a:off x="3792" y="3216"/>
              <a:ext cx="1008" cy="528"/>
            </a:xfrm>
            <a:prstGeom prst="rect">
              <a:avLst/>
            </a:prstGeom>
            <a:noFill/>
            <a:ln w="9525">
              <a:solidFill>
                <a:schemeClr val="tx1"/>
              </a:solidFill>
              <a:miter lim="800000"/>
              <a:headEnd/>
              <a:tailEnd/>
            </a:ln>
          </p:spPr>
          <p:txBody>
            <a:bodyPr wrap="none" anchor="ctr"/>
            <a:lstStyle/>
            <a:p>
              <a:endParaRPr lang="en-US"/>
            </a:p>
          </p:txBody>
        </p:sp>
        <p:sp>
          <p:nvSpPr>
            <p:cNvPr id="11" name="Text Box 1083">
              <a:extLst>
                <a:ext uri="{FF2B5EF4-FFF2-40B4-BE49-F238E27FC236}">
                  <a16:creationId xmlns:a16="http://schemas.microsoft.com/office/drawing/2014/main" id="{B574E90D-0B0D-4F95-90AA-73B8669D65AB}"/>
                </a:ext>
              </a:extLst>
            </p:cNvPr>
            <p:cNvSpPr txBox="1">
              <a:spLocks noChangeArrowheads="1"/>
            </p:cNvSpPr>
            <p:nvPr/>
          </p:nvSpPr>
          <p:spPr bwMode="auto">
            <a:xfrm>
              <a:off x="3839" y="3254"/>
              <a:ext cx="920" cy="212"/>
            </a:xfrm>
            <a:prstGeom prst="rect">
              <a:avLst/>
            </a:prstGeom>
            <a:noFill/>
            <a:ln w="9525">
              <a:noFill/>
              <a:miter lim="800000"/>
              <a:headEnd/>
              <a:tailEnd/>
            </a:ln>
          </p:spPr>
          <p:txBody>
            <a:bodyPr wrap="none">
              <a:spAutoFit/>
            </a:bodyPr>
            <a:lstStyle/>
            <a:p>
              <a:pPr algn="ctr" eaLnBrk="0" hangingPunct="0"/>
              <a:r>
                <a:rPr lang="en-US" altLang="de-DE" sz="1600" u="sng"/>
                <a:t>0.11.35:Room</a:t>
              </a:r>
            </a:p>
          </p:txBody>
        </p:sp>
        <p:sp>
          <p:nvSpPr>
            <p:cNvPr id="12" name="Rectangle 1084">
              <a:extLst>
                <a:ext uri="{FF2B5EF4-FFF2-40B4-BE49-F238E27FC236}">
                  <a16:creationId xmlns:a16="http://schemas.microsoft.com/office/drawing/2014/main" id="{056710CE-D47F-412E-9894-297A99BBB778}"/>
                </a:ext>
              </a:extLst>
            </p:cNvPr>
            <p:cNvSpPr>
              <a:spLocks noChangeArrowheads="1"/>
            </p:cNvSpPr>
            <p:nvPr/>
          </p:nvSpPr>
          <p:spPr bwMode="auto">
            <a:xfrm>
              <a:off x="3792" y="3504"/>
              <a:ext cx="1008" cy="240"/>
            </a:xfrm>
            <a:prstGeom prst="rect">
              <a:avLst/>
            </a:prstGeom>
            <a:noFill/>
            <a:ln w="9525">
              <a:solidFill>
                <a:schemeClr val="tx1"/>
              </a:solidFill>
              <a:miter lim="800000"/>
              <a:headEnd/>
              <a:tailEnd/>
            </a:ln>
          </p:spPr>
          <p:txBody>
            <a:bodyPr wrap="none" anchor="ctr"/>
            <a:lstStyle/>
            <a:p>
              <a:endParaRPr lang="en-US"/>
            </a:p>
          </p:txBody>
        </p:sp>
        <p:sp>
          <p:nvSpPr>
            <p:cNvPr id="13" name="Text Box 1085">
              <a:extLst>
                <a:ext uri="{FF2B5EF4-FFF2-40B4-BE49-F238E27FC236}">
                  <a16:creationId xmlns:a16="http://schemas.microsoft.com/office/drawing/2014/main" id="{317E6E42-2FC1-4067-9D65-165EE49A1C94}"/>
                </a:ext>
              </a:extLst>
            </p:cNvPr>
            <p:cNvSpPr txBox="1">
              <a:spLocks noChangeArrowheads="1"/>
            </p:cNvSpPr>
            <p:nvPr/>
          </p:nvSpPr>
          <p:spPr bwMode="auto">
            <a:xfrm>
              <a:off x="3792" y="3504"/>
              <a:ext cx="1053" cy="212"/>
            </a:xfrm>
            <a:prstGeom prst="rect">
              <a:avLst/>
            </a:prstGeom>
            <a:noFill/>
            <a:ln w="9525">
              <a:noFill/>
              <a:miter lim="800000"/>
              <a:headEnd/>
              <a:tailEnd/>
            </a:ln>
          </p:spPr>
          <p:txBody>
            <a:bodyPr wrap="none">
              <a:spAutoFit/>
            </a:bodyPr>
            <a:lstStyle/>
            <a:p>
              <a:r>
                <a:rPr lang="de-DE" sz="1600"/>
                <a:t>type = „Kitchen“ </a:t>
              </a:r>
            </a:p>
          </p:txBody>
        </p:sp>
      </p:grpSp>
      <p:sp>
        <p:nvSpPr>
          <p:cNvPr id="14" name="Line 1086">
            <a:extLst>
              <a:ext uri="{FF2B5EF4-FFF2-40B4-BE49-F238E27FC236}">
                <a16:creationId xmlns:a16="http://schemas.microsoft.com/office/drawing/2014/main" id="{E516F7A9-1F85-4036-BF82-C77E87E0D9D4}"/>
              </a:ext>
            </a:extLst>
          </p:cNvPr>
          <p:cNvSpPr>
            <a:spLocks noChangeShapeType="1"/>
          </p:cNvSpPr>
          <p:nvPr/>
        </p:nvSpPr>
        <p:spPr bwMode="auto">
          <a:xfrm>
            <a:off x="2322786" y="2448910"/>
            <a:ext cx="1295400" cy="0"/>
          </a:xfrm>
          <a:prstGeom prst="line">
            <a:avLst/>
          </a:prstGeom>
          <a:noFill/>
          <a:ln w="9525">
            <a:solidFill>
              <a:schemeClr val="tx1"/>
            </a:solidFill>
            <a:round/>
            <a:headEnd/>
            <a:tailEnd type="triangle" w="med" len="med"/>
          </a:ln>
        </p:spPr>
        <p:txBody>
          <a:bodyPr anchor="ctr"/>
          <a:lstStyle/>
          <a:p>
            <a:endParaRPr lang="de-DE"/>
          </a:p>
        </p:txBody>
      </p:sp>
      <p:sp>
        <p:nvSpPr>
          <p:cNvPr id="15" name="Text Box 1087">
            <a:extLst>
              <a:ext uri="{FF2B5EF4-FFF2-40B4-BE49-F238E27FC236}">
                <a16:creationId xmlns:a16="http://schemas.microsoft.com/office/drawing/2014/main" id="{80A411B0-6E8C-4624-A3B0-69CAF98B97CA}"/>
              </a:ext>
            </a:extLst>
          </p:cNvPr>
          <p:cNvSpPr txBox="1">
            <a:spLocks noChangeArrowheads="1"/>
          </p:cNvSpPr>
          <p:nvPr/>
        </p:nvSpPr>
        <p:spPr bwMode="auto">
          <a:xfrm>
            <a:off x="2452961" y="2129823"/>
            <a:ext cx="860425" cy="336550"/>
          </a:xfrm>
          <a:prstGeom prst="rect">
            <a:avLst/>
          </a:prstGeom>
          <a:noFill/>
          <a:ln w="9525">
            <a:noFill/>
            <a:miter lim="800000"/>
            <a:headEnd/>
            <a:tailEnd/>
          </a:ln>
        </p:spPr>
        <p:txBody>
          <a:bodyPr wrap="none">
            <a:spAutoFit/>
          </a:bodyPr>
          <a:lstStyle/>
          <a:p>
            <a:r>
              <a:rPr lang="de-DE" sz="1600" dirty="0" err="1"/>
              <a:t>usedBy</a:t>
            </a:r>
            <a:endParaRPr lang="de-DE" sz="1600" dirty="0"/>
          </a:p>
        </p:txBody>
      </p:sp>
      <p:grpSp>
        <p:nvGrpSpPr>
          <p:cNvPr id="16" name="Group 1114">
            <a:extLst>
              <a:ext uri="{FF2B5EF4-FFF2-40B4-BE49-F238E27FC236}">
                <a16:creationId xmlns:a16="http://schemas.microsoft.com/office/drawing/2014/main" id="{1B0E9444-3788-47A2-B52D-6F2638B5D3B7}"/>
              </a:ext>
            </a:extLst>
          </p:cNvPr>
          <p:cNvGrpSpPr>
            <a:grpSpLocks/>
          </p:cNvGrpSpPr>
          <p:nvPr/>
        </p:nvGrpSpPr>
        <p:grpSpPr bwMode="auto">
          <a:xfrm>
            <a:off x="3618186" y="3439510"/>
            <a:ext cx="1600200" cy="1295400"/>
            <a:chOff x="1776" y="2592"/>
            <a:chExt cx="1008" cy="816"/>
          </a:xfrm>
        </p:grpSpPr>
        <p:grpSp>
          <p:nvGrpSpPr>
            <p:cNvPr id="17" name="Group 1103">
              <a:extLst>
                <a:ext uri="{FF2B5EF4-FFF2-40B4-BE49-F238E27FC236}">
                  <a16:creationId xmlns:a16="http://schemas.microsoft.com/office/drawing/2014/main" id="{A2345842-BDE6-40D8-AFF7-700D3531F207}"/>
                </a:ext>
              </a:extLst>
            </p:cNvPr>
            <p:cNvGrpSpPr>
              <a:grpSpLocks/>
            </p:cNvGrpSpPr>
            <p:nvPr/>
          </p:nvGrpSpPr>
          <p:grpSpPr bwMode="auto">
            <a:xfrm>
              <a:off x="1776" y="2880"/>
              <a:ext cx="1008" cy="528"/>
              <a:chOff x="3792" y="3216"/>
              <a:chExt cx="1008" cy="528"/>
            </a:xfrm>
          </p:grpSpPr>
          <p:sp>
            <p:nvSpPr>
              <p:cNvPr id="19" name="Rectangle 1104">
                <a:extLst>
                  <a:ext uri="{FF2B5EF4-FFF2-40B4-BE49-F238E27FC236}">
                    <a16:creationId xmlns:a16="http://schemas.microsoft.com/office/drawing/2014/main" id="{3BA0B3A4-8899-4729-99F6-8E7E7B302EFB}"/>
                  </a:ext>
                </a:extLst>
              </p:cNvPr>
              <p:cNvSpPr>
                <a:spLocks noChangeArrowheads="1"/>
              </p:cNvSpPr>
              <p:nvPr/>
            </p:nvSpPr>
            <p:spPr bwMode="auto">
              <a:xfrm>
                <a:off x="3792" y="3216"/>
                <a:ext cx="1008" cy="528"/>
              </a:xfrm>
              <a:prstGeom prst="rect">
                <a:avLst/>
              </a:prstGeom>
              <a:noFill/>
              <a:ln w="9525">
                <a:solidFill>
                  <a:schemeClr val="tx1"/>
                </a:solidFill>
                <a:miter lim="800000"/>
                <a:headEnd/>
                <a:tailEnd/>
              </a:ln>
            </p:spPr>
            <p:txBody>
              <a:bodyPr wrap="none" anchor="ctr"/>
              <a:lstStyle/>
              <a:p>
                <a:endParaRPr lang="en-US"/>
              </a:p>
            </p:txBody>
          </p:sp>
          <p:sp>
            <p:nvSpPr>
              <p:cNvPr id="20" name="Text Box 1105">
                <a:extLst>
                  <a:ext uri="{FF2B5EF4-FFF2-40B4-BE49-F238E27FC236}">
                    <a16:creationId xmlns:a16="http://schemas.microsoft.com/office/drawing/2014/main" id="{0E9F31E2-FC0B-40B3-A531-14021C40BA2A}"/>
                  </a:ext>
                </a:extLst>
              </p:cNvPr>
              <p:cNvSpPr txBox="1">
                <a:spLocks noChangeArrowheads="1"/>
              </p:cNvSpPr>
              <p:nvPr/>
            </p:nvSpPr>
            <p:spPr bwMode="auto">
              <a:xfrm>
                <a:off x="3980" y="3254"/>
                <a:ext cx="642" cy="212"/>
              </a:xfrm>
              <a:prstGeom prst="rect">
                <a:avLst/>
              </a:prstGeom>
              <a:noFill/>
              <a:ln w="9525">
                <a:noFill/>
                <a:miter lim="800000"/>
                <a:headEnd/>
                <a:tailEnd/>
              </a:ln>
            </p:spPr>
            <p:txBody>
              <a:bodyPr wrap="none">
                <a:spAutoFit/>
              </a:bodyPr>
              <a:lstStyle/>
              <a:p>
                <a:pPr algn="ctr" eaLnBrk="0" hangingPunct="0"/>
                <a:r>
                  <a:rPr lang="en-US" altLang="de-DE" sz="1600" u="sng" dirty="0" err="1"/>
                  <a:t>left:Table</a:t>
                </a:r>
                <a:endParaRPr lang="en-US" altLang="de-DE" sz="1600" u="sng" dirty="0"/>
              </a:p>
            </p:txBody>
          </p:sp>
          <p:sp>
            <p:nvSpPr>
              <p:cNvPr id="21" name="Rectangle 1106">
                <a:extLst>
                  <a:ext uri="{FF2B5EF4-FFF2-40B4-BE49-F238E27FC236}">
                    <a16:creationId xmlns:a16="http://schemas.microsoft.com/office/drawing/2014/main" id="{4F759E49-227F-42E3-992C-6ED610FDD1DC}"/>
                  </a:ext>
                </a:extLst>
              </p:cNvPr>
              <p:cNvSpPr>
                <a:spLocks noChangeArrowheads="1"/>
              </p:cNvSpPr>
              <p:nvPr/>
            </p:nvSpPr>
            <p:spPr bwMode="auto">
              <a:xfrm>
                <a:off x="3792" y="3504"/>
                <a:ext cx="1008" cy="240"/>
              </a:xfrm>
              <a:prstGeom prst="rect">
                <a:avLst/>
              </a:prstGeom>
              <a:noFill/>
              <a:ln w="9525">
                <a:solidFill>
                  <a:schemeClr val="tx1"/>
                </a:solidFill>
                <a:miter lim="800000"/>
                <a:headEnd/>
                <a:tailEnd/>
              </a:ln>
            </p:spPr>
            <p:txBody>
              <a:bodyPr wrap="none" anchor="ctr"/>
              <a:lstStyle/>
              <a:p>
                <a:endParaRPr lang="en-US"/>
              </a:p>
            </p:txBody>
          </p:sp>
          <p:sp>
            <p:nvSpPr>
              <p:cNvPr id="22" name="Text Box 1107">
                <a:extLst>
                  <a:ext uri="{FF2B5EF4-FFF2-40B4-BE49-F238E27FC236}">
                    <a16:creationId xmlns:a16="http://schemas.microsoft.com/office/drawing/2014/main" id="{C579CC7B-E6AF-4196-84A6-2F9A6C939D93}"/>
                  </a:ext>
                </a:extLst>
              </p:cNvPr>
              <p:cNvSpPr txBox="1">
                <a:spLocks noChangeArrowheads="1"/>
              </p:cNvSpPr>
              <p:nvPr/>
            </p:nvSpPr>
            <p:spPr bwMode="auto">
              <a:xfrm>
                <a:off x="3792" y="3504"/>
                <a:ext cx="825" cy="212"/>
              </a:xfrm>
              <a:prstGeom prst="rect">
                <a:avLst/>
              </a:prstGeom>
              <a:noFill/>
              <a:ln w="9525">
                <a:noFill/>
                <a:miter lim="800000"/>
                <a:headEnd/>
                <a:tailEnd/>
              </a:ln>
            </p:spPr>
            <p:txBody>
              <a:bodyPr wrap="none">
                <a:spAutoFit/>
              </a:bodyPr>
              <a:lstStyle/>
              <a:p>
                <a:r>
                  <a:rPr lang="de-DE" sz="1600" dirty="0" err="1"/>
                  <a:t>color</a:t>
                </a:r>
                <a:r>
                  <a:rPr lang="de-DE" sz="1600" dirty="0"/>
                  <a:t> = </a:t>
                </a:r>
                <a:r>
                  <a:rPr lang="de-DE" sz="1600" dirty="0" err="1"/>
                  <a:t>grey</a:t>
                </a:r>
                <a:r>
                  <a:rPr lang="de-DE" sz="1600" dirty="0"/>
                  <a:t> </a:t>
                </a:r>
              </a:p>
            </p:txBody>
          </p:sp>
        </p:grpSp>
        <p:sp>
          <p:nvSpPr>
            <p:cNvPr id="18" name="Line 1108">
              <a:extLst>
                <a:ext uri="{FF2B5EF4-FFF2-40B4-BE49-F238E27FC236}">
                  <a16:creationId xmlns:a16="http://schemas.microsoft.com/office/drawing/2014/main" id="{1C47B567-F8A1-41F1-B007-AA9DD7381DC7}"/>
                </a:ext>
              </a:extLst>
            </p:cNvPr>
            <p:cNvSpPr>
              <a:spLocks noChangeShapeType="1"/>
            </p:cNvSpPr>
            <p:nvPr/>
          </p:nvSpPr>
          <p:spPr bwMode="auto">
            <a:xfrm>
              <a:off x="2280" y="2592"/>
              <a:ext cx="0" cy="288"/>
            </a:xfrm>
            <a:prstGeom prst="line">
              <a:avLst/>
            </a:prstGeom>
            <a:noFill/>
            <a:ln w="9525">
              <a:solidFill>
                <a:schemeClr val="tx1"/>
              </a:solidFill>
              <a:round/>
              <a:headEnd/>
              <a:tailEnd/>
            </a:ln>
          </p:spPr>
          <p:txBody>
            <a:bodyPr anchor="ctr"/>
            <a:lstStyle/>
            <a:p>
              <a:endParaRPr lang="de-DE"/>
            </a:p>
          </p:txBody>
        </p:sp>
      </p:grpSp>
      <p:grpSp>
        <p:nvGrpSpPr>
          <p:cNvPr id="23" name="Group 1115">
            <a:extLst>
              <a:ext uri="{FF2B5EF4-FFF2-40B4-BE49-F238E27FC236}">
                <a16:creationId xmlns:a16="http://schemas.microsoft.com/office/drawing/2014/main" id="{B45416A1-CE3F-4067-9352-33BD4311834B}"/>
              </a:ext>
            </a:extLst>
          </p:cNvPr>
          <p:cNvGrpSpPr>
            <a:grpSpLocks/>
          </p:cNvGrpSpPr>
          <p:nvPr/>
        </p:nvGrpSpPr>
        <p:grpSpPr bwMode="auto">
          <a:xfrm>
            <a:off x="5990660" y="3439510"/>
            <a:ext cx="1600200" cy="1295400"/>
            <a:chOff x="3246" y="2592"/>
            <a:chExt cx="1008" cy="816"/>
          </a:xfrm>
        </p:grpSpPr>
        <p:grpSp>
          <p:nvGrpSpPr>
            <p:cNvPr id="24" name="Group 1093">
              <a:extLst>
                <a:ext uri="{FF2B5EF4-FFF2-40B4-BE49-F238E27FC236}">
                  <a16:creationId xmlns:a16="http://schemas.microsoft.com/office/drawing/2014/main" id="{3F053421-E06E-4B30-8576-4AEA6EE73AB6}"/>
                </a:ext>
              </a:extLst>
            </p:cNvPr>
            <p:cNvGrpSpPr>
              <a:grpSpLocks/>
            </p:cNvGrpSpPr>
            <p:nvPr/>
          </p:nvGrpSpPr>
          <p:grpSpPr bwMode="auto">
            <a:xfrm>
              <a:off x="3246" y="2880"/>
              <a:ext cx="1008" cy="528"/>
              <a:chOff x="3792" y="3216"/>
              <a:chExt cx="1008" cy="528"/>
            </a:xfrm>
          </p:grpSpPr>
          <p:sp>
            <p:nvSpPr>
              <p:cNvPr id="26" name="Rectangle 1094">
                <a:extLst>
                  <a:ext uri="{FF2B5EF4-FFF2-40B4-BE49-F238E27FC236}">
                    <a16:creationId xmlns:a16="http://schemas.microsoft.com/office/drawing/2014/main" id="{42A24718-3B69-4F8F-B3F4-2D9AF0DD0FF4}"/>
                  </a:ext>
                </a:extLst>
              </p:cNvPr>
              <p:cNvSpPr>
                <a:spLocks noChangeArrowheads="1"/>
              </p:cNvSpPr>
              <p:nvPr/>
            </p:nvSpPr>
            <p:spPr bwMode="auto">
              <a:xfrm>
                <a:off x="3792" y="3216"/>
                <a:ext cx="1008" cy="528"/>
              </a:xfrm>
              <a:prstGeom prst="rect">
                <a:avLst/>
              </a:prstGeom>
              <a:noFill/>
              <a:ln w="9525">
                <a:solidFill>
                  <a:schemeClr val="tx1"/>
                </a:solidFill>
                <a:miter lim="800000"/>
                <a:headEnd/>
                <a:tailEnd/>
              </a:ln>
            </p:spPr>
            <p:txBody>
              <a:bodyPr wrap="none" anchor="ctr"/>
              <a:lstStyle/>
              <a:p>
                <a:endParaRPr lang="en-US"/>
              </a:p>
            </p:txBody>
          </p:sp>
          <p:sp>
            <p:nvSpPr>
              <p:cNvPr id="27" name="Text Box 1095">
                <a:extLst>
                  <a:ext uri="{FF2B5EF4-FFF2-40B4-BE49-F238E27FC236}">
                    <a16:creationId xmlns:a16="http://schemas.microsoft.com/office/drawing/2014/main" id="{FAABFCBD-45F8-4A75-A045-317294AF1C52}"/>
                  </a:ext>
                </a:extLst>
              </p:cNvPr>
              <p:cNvSpPr txBox="1">
                <a:spLocks noChangeArrowheads="1"/>
              </p:cNvSpPr>
              <p:nvPr/>
            </p:nvSpPr>
            <p:spPr bwMode="auto">
              <a:xfrm>
                <a:off x="3917" y="3254"/>
                <a:ext cx="770" cy="212"/>
              </a:xfrm>
              <a:prstGeom prst="rect">
                <a:avLst/>
              </a:prstGeom>
              <a:noFill/>
              <a:ln w="9525">
                <a:noFill/>
                <a:miter lim="800000"/>
                <a:headEnd/>
                <a:tailEnd/>
              </a:ln>
            </p:spPr>
            <p:txBody>
              <a:bodyPr wrap="none">
                <a:spAutoFit/>
              </a:bodyPr>
              <a:lstStyle/>
              <a:p>
                <a:pPr algn="ctr" eaLnBrk="0" hangingPunct="0"/>
                <a:r>
                  <a:rPr lang="de-DE" altLang="de-DE" sz="1600" u="sng"/>
                  <a:t>aula</a:t>
                </a:r>
                <a:r>
                  <a:rPr lang="en-US" altLang="de-DE" sz="1600" u="sng"/>
                  <a:t>:Printer</a:t>
                </a:r>
              </a:p>
            </p:txBody>
          </p:sp>
          <p:sp>
            <p:nvSpPr>
              <p:cNvPr id="28" name="Rectangle 1096">
                <a:extLst>
                  <a:ext uri="{FF2B5EF4-FFF2-40B4-BE49-F238E27FC236}">
                    <a16:creationId xmlns:a16="http://schemas.microsoft.com/office/drawing/2014/main" id="{753CEE84-6A86-451A-9562-7FA5B2DB3309}"/>
                  </a:ext>
                </a:extLst>
              </p:cNvPr>
              <p:cNvSpPr>
                <a:spLocks noChangeArrowheads="1"/>
              </p:cNvSpPr>
              <p:nvPr/>
            </p:nvSpPr>
            <p:spPr bwMode="auto">
              <a:xfrm>
                <a:off x="3792" y="3504"/>
                <a:ext cx="1008" cy="240"/>
              </a:xfrm>
              <a:prstGeom prst="rect">
                <a:avLst/>
              </a:prstGeom>
              <a:noFill/>
              <a:ln w="9525">
                <a:solidFill>
                  <a:schemeClr val="tx1"/>
                </a:solidFill>
                <a:miter lim="800000"/>
                <a:headEnd/>
                <a:tailEnd/>
              </a:ln>
            </p:spPr>
            <p:txBody>
              <a:bodyPr wrap="none" anchor="ctr"/>
              <a:lstStyle/>
              <a:p>
                <a:endParaRPr lang="en-US"/>
              </a:p>
            </p:txBody>
          </p:sp>
          <p:sp>
            <p:nvSpPr>
              <p:cNvPr id="29" name="Text Box 1097">
                <a:extLst>
                  <a:ext uri="{FF2B5EF4-FFF2-40B4-BE49-F238E27FC236}">
                    <a16:creationId xmlns:a16="http://schemas.microsoft.com/office/drawing/2014/main" id="{431E31A8-1A2A-4AF0-B329-B17C42A1330E}"/>
                  </a:ext>
                </a:extLst>
              </p:cNvPr>
              <p:cNvSpPr txBox="1">
                <a:spLocks noChangeArrowheads="1"/>
              </p:cNvSpPr>
              <p:nvPr/>
            </p:nvSpPr>
            <p:spPr bwMode="auto">
              <a:xfrm>
                <a:off x="3792" y="3504"/>
                <a:ext cx="682" cy="212"/>
              </a:xfrm>
              <a:prstGeom prst="rect">
                <a:avLst/>
              </a:prstGeom>
              <a:noFill/>
              <a:ln w="9525">
                <a:noFill/>
                <a:miter lim="800000"/>
                <a:headEnd/>
                <a:tailEnd/>
              </a:ln>
            </p:spPr>
            <p:txBody>
              <a:bodyPr wrap="none">
                <a:spAutoFit/>
              </a:bodyPr>
              <a:lstStyle/>
              <a:p>
                <a:r>
                  <a:rPr lang="de-DE" sz="1600"/>
                  <a:t>type = HP</a:t>
                </a:r>
              </a:p>
            </p:txBody>
          </p:sp>
        </p:grpSp>
        <p:sp>
          <p:nvSpPr>
            <p:cNvPr id="25" name="Line 1109">
              <a:extLst>
                <a:ext uri="{FF2B5EF4-FFF2-40B4-BE49-F238E27FC236}">
                  <a16:creationId xmlns:a16="http://schemas.microsoft.com/office/drawing/2014/main" id="{F8006683-B055-4B1A-8B5C-5A001AFE036F}"/>
                </a:ext>
              </a:extLst>
            </p:cNvPr>
            <p:cNvSpPr>
              <a:spLocks noChangeShapeType="1"/>
            </p:cNvSpPr>
            <p:nvPr/>
          </p:nvSpPr>
          <p:spPr bwMode="auto">
            <a:xfrm>
              <a:off x="3783" y="2592"/>
              <a:ext cx="0" cy="288"/>
            </a:xfrm>
            <a:prstGeom prst="line">
              <a:avLst/>
            </a:prstGeom>
            <a:noFill/>
            <a:ln w="9525">
              <a:solidFill>
                <a:schemeClr val="tx1"/>
              </a:solidFill>
              <a:round/>
              <a:headEnd/>
              <a:tailEnd/>
            </a:ln>
          </p:spPr>
          <p:txBody>
            <a:bodyPr anchor="ctr"/>
            <a:lstStyle/>
            <a:p>
              <a:endParaRPr lang="de-DE"/>
            </a:p>
          </p:txBody>
        </p:sp>
      </p:grpSp>
      <p:grpSp>
        <p:nvGrpSpPr>
          <p:cNvPr id="30" name="Group 1113">
            <a:extLst>
              <a:ext uri="{FF2B5EF4-FFF2-40B4-BE49-F238E27FC236}">
                <a16:creationId xmlns:a16="http://schemas.microsoft.com/office/drawing/2014/main" id="{7CC21EB5-4EFF-49E0-AFA2-5CCF473367F2}"/>
              </a:ext>
            </a:extLst>
          </p:cNvPr>
          <p:cNvGrpSpPr>
            <a:grpSpLocks/>
          </p:cNvGrpSpPr>
          <p:nvPr/>
        </p:nvGrpSpPr>
        <p:grpSpPr bwMode="auto">
          <a:xfrm>
            <a:off x="1245712" y="3439510"/>
            <a:ext cx="1600200" cy="1295400"/>
            <a:chOff x="288" y="2592"/>
            <a:chExt cx="1008" cy="816"/>
          </a:xfrm>
        </p:grpSpPr>
        <p:grpSp>
          <p:nvGrpSpPr>
            <p:cNvPr id="31" name="Group 1088">
              <a:extLst>
                <a:ext uri="{FF2B5EF4-FFF2-40B4-BE49-F238E27FC236}">
                  <a16:creationId xmlns:a16="http://schemas.microsoft.com/office/drawing/2014/main" id="{3DD57465-A789-4CB2-B7DF-6D24929F3474}"/>
                </a:ext>
              </a:extLst>
            </p:cNvPr>
            <p:cNvGrpSpPr>
              <a:grpSpLocks/>
            </p:cNvGrpSpPr>
            <p:nvPr/>
          </p:nvGrpSpPr>
          <p:grpSpPr bwMode="auto">
            <a:xfrm>
              <a:off x="288" y="2880"/>
              <a:ext cx="1008" cy="528"/>
              <a:chOff x="3792" y="3216"/>
              <a:chExt cx="1008" cy="528"/>
            </a:xfrm>
          </p:grpSpPr>
          <p:sp>
            <p:nvSpPr>
              <p:cNvPr id="33" name="Rectangle 1089">
                <a:extLst>
                  <a:ext uri="{FF2B5EF4-FFF2-40B4-BE49-F238E27FC236}">
                    <a16:creationId xmlns:a16="http://schemas.microsoft.com/office/drawing/2014/main" id="{05EFA671-5420-46F0-A769-9D676D26A9FB}"/>
                  </a:ext>
                </a:extLst>
              </p:cNvPr>
              <p:cNvSpPr>
                <a:spLocks noChangeArrowheads="1"/>
              </p:cNvSpPr>
              <p:nvPr/>
            </p:nvSpPr>
            <p:spPr bwMode="auto">
              <a:xfrm>
                <a:off x="3792" y="3216"/>
                <a:ext cx="1008" cy="528"/>
              </a:xfrm>
              <a:prstGeom prst="rect">
                <a:avLst/>
              </a:prstGeom>
              <a:noFill/>
              <a:ln w="9525">
                <a:solidFill>
                  <a:schemeClr val="tx1"/>
                </a:solidFill>
                <a:miter lim="800000"/>
                <a:headEnd/>
                <a:tailEnd/>
              </a:ln>
            </p:spPr>
            <p:txBody>
              <a:bodyPr wrap="none" anchor="ctr"/>
              <a:lstStyle/>
              <a:p>
                <a:endParaRPr lang="en-US"/>
              </a:p>
            </p:txBody>
          </p:sp>
          <p:sp>
            <p:nvSpPr>
              <p:cNvPr id="34" name="Text Box 1090">
                <a:extLst>
                  <a:ext uri="{FF2B5EF4-FFF2-40B4-BE49-F238E27FC236}">
                    <a16:creationId xmlns:a16="http://schemas.microsoft.com/office/drawing/2014/main" id="{7771B892-4933-4770-8A51-270811409948}"/>
                  </a:ext>
                </a:extLst>
              </p:cNvPr>
              <p:cNvSpPr txBox="1">
                <a:spLocks noChangeArrowheads="1"/>
              </p:cNvSpPr>
              <p:nvPr/>
            </p:nvSpPr>
            <p:spPr bwMode="auto">
              <a:xfrm>
                <a:off x="3941" y="3254"/>
                <a:ext cx="720" cy="212"/>
              </a:xfrm>
              <a:prstGeom prst="rect">
                <a:avLst/>
              </a:prstGeom>
              <a:noFill/>
              <a:ln w="9525">
                <a:noFill/>
                <a:miter lim="800000"/>
                <a:headEnd/>
                <a:tailEnd/>
              </a:ln>
            </p:spPr>
            <p:txBody>
              <a:bodyPr wrap="none">
                <a:spAutoFit/>
              </a:bodyPr>
              <a:lstStyle/>
              <a:p>
                <a:pPr algn="ctr" eaLnBrk="0" hangingPunct="0"/>
                <a:r>
                  <a:rPr lang="en-US" altLang="de-DE" sz="1600" u="sng"/>
                  <a:t>right:Table</a:t>
                </a:r>
              </a:p>
            </p:txBody>
          </p:sp>
          <p:sp>
            <p:nvSpPr>
              <p:cNvPr id="35" name="Rectangle 1091">
                <a:extLst>
                  <a:ext uri="{FF2B5EF4-FFF2-40B4-BE49-F238E27FC236}">
                    <a16:creationId xmlns:a16="http://schemas.microsoft.com/office/drawing/2014/main" id="{A0CD2BCC-8B7C-4F59-AC2A-63F4B21C47E6}"/>
                  </a:ext>
                </a:extLst>
              </p:cNvPr>
              <p:cNvSpPr>
                <a:spLocks noChangeArrowheads="1"/>
              </p:cNvSpPr>
              <p:nvPr/>
            </p:nvSpPr>
            <p:spPr bwMode="auto">
              <a:xfrm>
                <a:off x="3792" y="3504"/>
                <a:ext cx="1008" cy="240"/>
              </a:xfrm>
              <a:prstGeom prst="rect">
                <a:avLst/>
              </a:prstGeom>
              <a:noFill/>
              <a:ln w="9525">
                <a:solidFill>
                  <a:schemeClr val="tx1"/>
                </a:solidFill>
                <a:miter lim="800000"/>
                <a:headEnd/>
                <a:tailEnd/>
              </a:ln>
            </p:spPr>
            <p:txBody>
              <a:bodyPr wrap="none" anchor="ctr"/>
              <a:lstStyle/>
              <a:p>
                <a:endParaRPr lang="en-US"/>
              </a:p>
            </p:txBody>
          </p:sp>
          <p:sp>
            <p:nvSpPr>
              <p:cNvPr id="36" name="Text Box 1092">
                <a:extLst>
                  <a:ext uri="{FF2B5EF4-FFF2-40B4-BE49-F238E27FC236}">
                    <a16:creationId xmlns:a16="http://schemas.microsoft.com/office/drawing/2014/main" id="{E8D7321B-26B1-4A89-B800-BBD99D59DC36}"/>
                  </a:ext>
                </a:extLst>
              </p:cNvPr>
              <p:cNvSpPr txBox="1">
                <a:spLocks noChangeArrowheads="1"/>
              </p:cNvSpPr>
              <p:nvPr/>
            </p:nvSpPr>
            <p:spPr bwMode="auto">
              <a:xfrm>
                <a:off x="3792" y="3504"/>
                <a:ext cx="825" cy="212"/>
              </a:xfrm>
              <a:prstGeom prst="rect">
                <a:avLst/>
              </a:prstGeom>
              <a:noFill/>
              <a:ln w="9525">
                <a:noFill/>
                <a:miter lim="800000"/>
                <a:headEnd/>
                <a:tailEnd/>
              </a:ln>
            </p:spPr>
            <p:txBody>
              <a:bodyPr wrap="none">
                <a:spAutoFit/>
              </a:bodyPr>
              <a:lstStyle/>
              <a:p>
                <a:r>
                  <a:rPr lang="de-DE" sz="1600"/>
                  <a:t>color = grey </a:t>
                </a:r>
              </a:p>
            </p:txBody>
          </p:sp>
        </p:grpSp>
        <p:sp>
          <p:nvSpPr>
            <p:cNvPr id="32" name="Line 1110">
              <a:extLst>
                <a:ext uri="{FF2B5EF4-FFF2-40B4-BE49-F238E27FC236}">
                  <a16:creationId xmlns:a16="http://schemas.microsoft.com/office/drawing/2014/main" id="{30471395-AB40-428F-9982-2CCCB1525170}"/>
                </a:ext>
              </a:extLst>
            </p:cNvPr>
            <p:cNvSpPr>
              <a:spLocks noChangeShapeType="1"/>
            </p:cNvSpPr>
            <p:nvPr/>
          </p:nvSpPr>
          <p:spPr bwMode="auto">
            <a:xfrm>
              <a:off x="792" y="2592"/>
              <a:ext cx="0" cy="288"/>
            </a:xfrm>
            <a:prstGeom prst="line">
              <a:avLst/>
            </a:prstGeom>
            <a:noFill/>
            <a:ln w="9525">
              <a:solidFill>
                <a:schemeClr val="tx1"/>
              </a:solidFill>
              <a:round/>
              <a:headEnd/>
              <a:tailEnd/>
            </a:ln>
          </p:spPr>
          <p:txBody>
            <a:bodyPr anchor="ctr"/>
            <a:lstStyle/>
            <a:p>
              <a:endParaRPr lang="de-DE"/>
            </a:p>
          </p:txBody>
        </p:sp>
      </p:grpSp>
      <p:sp>
        <p:nvSpPr>
          <p:cNvPr id="37" name="Line 1112">
            <a:extLst>
              <a:ext uri="{FF2B5EF4-FFF2-40B4-BE49-F238E27FC236}">
                <a16:creationId xmlns:a16="http://schemas.microsoft.com/office/drawing/2014/main" id="{EBDC3258-E6D0-4383-9A80-428C35FE4706}"/>
              </a:ext>
            </a:extLst>
          </p:cNvPr>
          <p:cNvSpPr>
            <a:spLocks noChangeShapeType="1"/>
          </p:cNvSpPr>
          <p:nvPr/>
        </p:nvSpPr>
        <p:spPr bwMode="auto">
          <a:xfrm>
            <a:off x="2045812" y="3437922"/>
            <a:ext cx="4800600" cy="3176"/>
          </a:xfrm>
          <a:prstGeom prst="line">
            <a:avLst/>
          </a:prstGeom>
          <a:noFill/>
          <a:ln w="9525">
            <a:solidFill>
              <a:schemeClr val="tx1"/>
            </a:solidFill>
            <a:round/>
            <a:headEnd/>
            <a:tailEnd/>
          </a:ln>
        </p:spPr>
        <p:txBody>
          <a:bodyPr anchor="ctr"/>
          <a:lstStyle/>
          <a:p>
            <a:endParaRPr lang="de-DE"/>
          </a:p>
        </p:txBody>
      </p:sp>
      <p:sp>
        <p:nvSpPr>
          <p:cNvPr id="38" name="AutoShape 1116">
            <a:extLst>
              <a:ext uri="{FF2B5EF4-FFF2-40B4-BE49-F238E27FC236}">
                <a16:creationId xmlns:a16="http://schemas.microsoft.com/office/drawing/2014/main" id="{7A6C85C6-A0D4-4781-B120-3ABF3F9905C7}"/>
              </a:ext>
            </a:extLst>
          </p:cNvPr>
          <p:cNvSpPr>
            <a:spLocks noChangeArrowheads="1"/>
          </p:cNvSpPr>
          <p:nvPr/>
        </p:nvSpPr>
        <p:spPr bwMode="auto">
          <a:xfrm>
            <a:off x="4334149" y="2906110"/>
            <a:ext cx="168275" cy="252413"/>
          </a:xfrm>
          <a:prstGeom prst="diamond">
            <a:avLst/>
          </a:prstGeom>
          <a:noFill/>
          <a:ln w="9525">
            <a:solidFill>
              <a:schemeClr val="tx1"/>
            </a:solidFill>
            <a:miter lim="800000"/>
            <a:headEnd/>
            <a:tailEnd/>
          </a:ln>
        </p:spPr>
        <p:txBody>
          <a:bodyPr anchor="ctr">
            <a:spAutoFit/>
          </a:bodyPr>
          <a:lstStyle/>
          <a:p>
            <a:endParaRPr lang="en-US"/>
          </a:p>
        </p:txBody>
      </p:sp>
      <p:sp>
        <p:nvSpPr>
          <p:cNvPr id="39" name="Line 1117">
            <a:extLst>
              <a:ext uri="{FF2B5EF4-FFF2-40B4-BE49-F238E27FC236}">
                <a16:creationId xmlns:a16="http://schemas.microsoft.com/office/drawing/2014/main" id="{09835D36-E600-42CD-BF59-C2D3B49D2365}"/>
              </a:ext>
            </a:extLst>
          </p:cNvPr>
          <p:cNvSpPr>
            <a:spLocks noChangeShapeType="1"/>
          </p:cNvSpPr>
          <p:nvPr/>
        </p:nvSpPr>
        <p:spPr bwMode="auto">
          <a:xfrm>
            <a:off x="4418286" y="3134710"/>
            <a:ext cx="0" cy="304800"/>
          </a:xfrm>
          <a:prstGeom prst="line">
            <a:avLst/>
          </a:prstGeom>
          <a:noFill/>
          <a:ln w="9525">
            <a:solidFill>
              <a:schemeClr val="tx1"/>
            </a:solidFill>
            <a:round/>
            <a:headEnd/>
            <a:tailEnd/>
          </a:ln>
        </p:spPr>
        <p:txBody>
          <a:bodyPr anchor="ctr"/>
          <a:lstStyle/>
          <a:p>
            <a:endParaRPr lang="de-DE"/>
          </a:p>
        </p:txBody>
      </p:sp>
      <p:grpSp>
        <p:nvGrpSpPr>
          <p:cNvPr id="40" name="Group 1118">
            <a:extLst>
              <a:ext uri="{FF2B5EF4-FFF2-40B4-BE49-F238E27FC236}">
                <a16:creationId xmlns:a16="http://schemas.microsoft.com/office/drawing/2014/main" id="{1DAD7909-0305-4D04-B7D2-862C6EE0D6EE}"/>
              </a:ext>
            </a:extLst>
          </p:cNvPr>
          <p:cNvGrpSpPr>
            <a:grpSpLocks/>
          </p:cNvGrpSpPr>
          <p:nvPr/>
        </p:nvGrpSpPr>
        <p:grpSpPr bwMode="auto">
          <a:xfrm>
            <a:off x="644799" y="2188560"/>
            <a:ext cx="1677987" cy="412750"/>
            <a:chOff x="3504" y="2592"/>
            <a:chExt cx="768" cy="260"/>
          </a:xfrm>
        </p:grpSpPr>
        <p:sp>
          <p:nvSpPr>
            <p:cNvPr id="41" name="Text Box 1119">
              <a:extLst>
                <a:ext uri="{FF2B5EF4-FFF2-40B4-BE49-F238E27FC236}">
                  <a16:creationId xmlns:a16="http://schemas.microsoft.com/office/drawing/2014/main" id="{44799B4C-F08F-4545-B5FB-45D0EAC41737}"/>
                </a:ext>
              </a:extLst>
            </p:cNvPr>
            <p:cNvSpPr txBox="1">
              <a:spLocks noChangeArrowheads="1"/>
            </p:cNvSpPr>
            <p:nvPr/>
          </p:nvSpPr>
          <p:spPr bwMode="auto">
            <a:xfrm>
              <a:off x="3545" y="2616"/>
              <a:ext cx="694" cy="212"/>
            </a:xfrm>
            <a:prstGeom prst="rect">
              <a:avLst/>
            </a:prstGeom>
            <a:noFill/>
            <a:ln w="9525">
              <a:noFill/>
              <a:miter lim="800000"/>
              <a:headEnd/>
              <a:tailEnd/>
            </a:ln>
          </p:spPr>
          <p:txBody>
            <a:bodyPr wrap="none">
              <a:spAutoFit/>
            </a:bodyPr>
            <a:lstStyle/>
            <a:p>
              <a:pPr algn="ctr" eaLnBrk="0" hangingPunct="0"/>
              <a:r>
                <a:rPr lang="en-US" altLang="de-DE" sz="1600" u="sng" dirty="0" err="1"/>
                <a:t>ines:Employee</a:t>
              </a:r>
              <a:endParaRPr lang="en-US" altLang="de-DE" sz="1600" u="sng" dirty="0"/>
            </a:p>
          </p:txBody>
        </p:sp>
        <p:sp>
          <p:nvSpPr>
            <p:cNvPr id="42" name="Rectangle 1120">
              <a:extLst>
                <a:ext uri="{FF2B5EF4-FFF2-40B4-BE49-F238E27FC236}">
                  <a16:creationId xmlns:a16="http://schemas.microsoft.com/office/drawing/2014/main" id="{F7DBABC3-84B8-4C0E-9010-893A9F510411}"/>
                </a:ext>
              </a:extLst>
            </p:cNvPr>
            <p:cNvSpPr>
              <a:spLocks noChangeArrowheads="1"/>
            </p:cNvSpPr>
            <p:nvPr/>
          </p:nvSpPr>
          <p:spPr bwMode="auto">
            <a:xfrm>
              <a:off x="3504" y="2592"/>
              <a:ext cx="768" cy="260"/>
            </a:xfrm>
            <a:prstGeom prst="rect">
              <a:avLst/>
            </a:prstGeom>
            <a:noFill/>
            <a:ln w="9525">
              <a:solidFill>
                <a:schemeClr val="tx1"/>
              </a:solidFill>
              <a:miter lim="800000"/>
              <a:headEnd/>
              <a:tailEnd/>
            </a:ln>
          </p:spPr>
          <p:txBody>
            <a:bodyPr wrap="none" anchor="ctr"/>
            <a:lstStyle/>
            <a:p>
              <a:endParaRPr lang="en-US"/>
            </a:p>
          </p:txBody>
        </p:sp>
      </p:grpSp>
      <p:sp>
        <p:nvSpPr>
          <p:cNvPr id="43" name="Line 1121">
            <a:extLst>
              <a:ext uri="{FF2B5EF4-FFF2-40B4-BE49-F238E27FC236}">
                <a16:creationId xmlns:a16="http://schemas.microsoft.com/office/drawing/2014/main" id="{35834BB1-C4E6-4D4B-8D68-75221F9EFC13}"/>
              </a:ext>
            </a:extLst>
          </p:cNvPr>
          <p:cNvSpPr>
            <a:spLocks noChangeShapeType="1"/>
          </p:cNvSpPr>
          <p:nvPr/>
        </p:nvSpPr>
        <p:spPr bwMode="auto">
          <a:xfrm>
            <a:off x="5218386" y="2448910"/>
            <a:ext cx="1985963" cy="0"/>
          </a:xfrm>
          <a:prstGeom prst="line">
            <a:avLst/>
          </a:prstGeom>
          <a:noFill/>
          <a:ln w="9525">
            <a:solidFill>
              <a:schemeClr val="tx1"/>
            </a:solidFill>
            <a:round/>
            <a:headEnd/>
            <a:tailEnd type="triangle" w="med" len="med"/>
          </a:ln>
        </p:spPr>
        <p:txBody>
          <a:bodyPr anchor="ctr"/>
          <a:lstStyle/>
          <a:p>
            <a:endParaRPr lang="de-DE"/>
          </a:p>
        </p:txBody>
      </p:sp>
      <p:sp>
        <p:nvSpPr>
          <p:cNvPr id="44" name="Text Box 1122">
            <a:extLst>
              <a:ext uri="{FF2B5EF4-FFF2-40B4-BE49-F238E27FC236}">
                <a16:creationId xmlns:a16="http://schemas.microsoft.com/office/drawing/2014/main" id="{80AA1F70-57D0-4A30-9234-CAEE680F2F00}"/>
              </a:ext>
            </a:extLst>
          </p:cNvPr>
          <p:cNvSpPr txBox="1">
            <a:spLocks noChangeArrowheads="1"/>
          </p:cNvSpPr>
          <p:nvPr/>
        </p:nvSpPr>
        <p:spPr bwMode="auto">
          <a:xfrm>
            <a:off x="5707336" y="2129823"/>
            <a:ext cx="882650" cy="336550"/>
          </a:xfrm>
          <a:prstGeom prst="rect">
            <a:avLst/>
          </a:prstGeom>
          <a:noFill/>
          <a:ln w="9525">
            <a:noFill/>
            <a:miter lim="800000"/>
            <a:headEnd/>
            <a:tailEnd/>
          </a:ln>
        </p:spPr>
        <p:txBody>
          <a:bodyPr wrap="none">
            <a:spAutoFit/>
          </a:bodyPr>
          <a:lstStyle/>
          <a:p>
            <a:r>
              <a:rPr lang="de-DE" sz="1600"/>
              <a:t>besides</a:t>
            </a:r>
          </a:p>
        </p:txBody>
      </p:sp>
      <p:sp>
        <p:nvSpPr>
          <p:cNvPr id="45" name="AutoShape 40">
            <a:extLst>
              <a:ext uri="{FF2B5EF4-FFF2-40B4-BE49-F238E27FC236}">
                <a16:creationId xmlns:a16="http://schemas.microsoft.com/office/drawing/2014/main" id="{4B4A0823-4B65-4EF3-8B0A-2B328AB6DE08}"/>
              </a:ext>
            </a:extLst>
          </p:cNvPr>
          <p:cNvSpPr>
            <a:spLocks noChangeArrowheads="1"/>
          </p:cNvSpPr>
          <p:nvPr/>
        </p:nvSpPr>
        <p:spPr bwMode="auto">
          <a:xfrm flipV="1">
            <a:off x="9312087" y="1823435"/>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OD</a:t>
            </a:r>
          </a:p>
        </p:txBody>
      </p:sp>
    </p:spTree>
    <p:extLst>
      <p:ext uri="{BB962C8B-B14F-4D97-AF65-F5344CB8AC3E}">
        <p14:creationId xmlns:p14="http://schemas.microsoft.com/office/powerpoint/2010/main" val="238764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53E32C4-25B7-4565-9C3C-B68DE7252857}"/>
              </a:ext>
            </a:extLst>
          </p:cNvPr>
          <p:cNvSpPr>
            <a:spLocks noGrp="1"/>
          </p:cNvSpPr>
          <p:nvPr>
            <p:ph sz="quarter" idx="14"/>
          </p:nvPr>
        </p:nvSpPr>
        <p:spPr/>
        <p:txBody>
          <a:bodyPr/>
          <a:lstStyle/>
          <a:p>
            <a:r>
              <a:rPr lang="de-DE" dirty="0"/>
              <a:t>Folien werden in ggf. zwei Sprachen erstellt:</a:t>
            </a:r>
          </a:p>
          <a:p>
            <a:pPr lvl="1"/>
            <a:r>
              <a:rPr lang="de-DE" dirty="0"/>
              <a:t>Deutsch (D) bzw. English (USA)</a:t>
            </a:r>
          </a:p>
          <a:p>
            <a:pPr lvl="1"/>
            <a:r>
              <a:rPr lang="de-DE" dirty="0"/>
              <a:t>Die Titel und Folienmaster sind entsprechend anzupassen</a:t>
            </a:r>
          </a:p>
          <a:p>
            <a:pPr lvl="1"/>
            <a:r>
              <a:rPr lang="de-DE" dirty="0"/>
              <a:t>Es bietet sich an meist Englische Folien zu machen: die eignen sich auch für Vorträge in D.</a:t>
            </a:r>
          </a:p>
          <a:p>
            <a:pPr lvl="1"/>
            <a:endParaRPr lang="de-DE" dirty="0"/>
          </a:p>
          <a:p>
            <a:r>
              <a:rPr lang="de-DE" dirty="0"/>
              <a:t>In </a:t>
            </a:r>
            <a:r>
              <a:rPr lang="de-DE" dirty="0" err="1"/>
              <a:t>Powerpoint</a:t>
            </a:r>
            <a:r>
              <a:rPr lang="de-DE" dirty="0"/>
              <a:t> kann unter Extras -&gt; Sprache... die Sprache angepasst werden, </a:t>
            </a:r>
            <a:r>
              <a:rPr lang="de-DE" dirty="0">
                <a:solidFill>
                  <a:schemeClr val="accent6"/>
                </a:solidFill>
              </a:rPr>
              <a:t>ABER</a:t>
            </a:r>
          </a:p>
          <a:p>
            <a:pPr lvl="1"/>
            <a:r>
              <a:rPr lang="de-DE" dirty="0"/>
              <a:t>Nur für markierte Elemente</a:t>
            </a:r>
          </a:p>
          <a:p>
            <a:pPr lvl="1"/>
            <a:r>
              <a:rPr lang="de-DE" dirty="0"/>
              <a:t>Die Standardsprache wirkt sich nur auf neue Elemente aus und ist eine programmweite Einstellung</a:t>
            </a:r>
          </a:p>
          <a:p>
            <a:pPr lvl="1"/>
            <a:r>
              <a:rPr lang="de-DE" dirty="0"/>
              <a:t>Neue Elemente benutzen die Standardsprache</a:t>
            </a:r>
          </a:p>
          <a:p>
            <a:pPr lvl="1"/>
            <a:r>
              <a:rPr lang="de-DE" dirty="0"/>
              <a:t>Kopierte Elemente behalten ihre Spracheinstellung</a:t>
            </a:r>
          </a:p>
          <a:p>
            <a:pPr>
              <a:buFont typeface="Wingdings"/>
              <a:buChar char="è"/>
            </a:pPr>
            <a:endParaRPr lang="de-DE" dirty="0">
              <a:sym typeface="Wingdings" pitchFamily="2" charset="2"/>
            </a:endParaRPr>
          </a:p>
          <a:p>
            <a:pPr>
              <a:buFont typeface="Wingdings"/>
              <a:buChar char="è"/>
            </a:pPr>
            <a:r>
              <a:rPr lang="de-DE" dirty="0">
                <a:sym typeface="Wingdings" pitchFamily="2" charset="2"/>
              </a:rPr>
              <a:t>Auf die Erstellung eines englischen Masters kann verzichtet werden, da es reicht, die Standardsprache umzustellen. Die händische Nacharbeitung kann durch einen englischen Folienmaster leider nicht vermieden werden (warum auch immer …)</a:t>
            </a:r>
            <a:endParaRPr lang="de-DE" dirty="0"/>
          </a:p>
          <a:p>
            <a:endParaRPr lang="de-DE" dirty="0"/>
          </a:p>
        </p:txBody>
      </p:sp>
      <p:sp>
        <p:nvSpPr>
          <p:cNvPr id="3" name="Titel 2">
            <a:extLst>
              <a:ext uri="{FF2B5EF4-FFF2-40B4-BE49-F238E27FC236}">
                <a16:creationId xmlns:a16="http://schemas.microsoft.com/office/drawing/2014/main" id="{A73F6C2D-DAB6-403B-B2C7-C0B65FF712A7}"/>
              </a:ext>
            </a:extLst>
          </p:cNvPr>
          <p:cNvSpPr>
            <a:spLocks noGrp="1"/>
          </p:cNvSpPr>
          <p:nvPr>
            <p:ph type="title"/>
          </p:nvPr>
        </p:nvSpPr>
        <p:spPr/>
        <p:txBody>
          <a:bodyPr/>
          <a:lstStyle/>
          <a:p>
            <a:r>
              <a:rPr lang="de-DE" dirty="0"/>
              <a:t>Sprachen</a:t>
            </a:r>
          </a:p>
        </p:txBody>
      </p:sp>
    </p:spTree>
    <p:extLst>
      <p:ext uri="{BB962C8B-B14F-4D97-AF65-F5344CB8AC3E}">
        <p14:creationId xmlns:p14="http://schemas.microsoft.com/office/powerpoint/2010/main" val="2966961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4913582-A4A6-4169-BF4D-98F14253454F}"/>
              </a:ext>
            </a:extLst>
          </p:cNvPr>
          <p:cNvSpPr>
            <a:spLocks noGrp="1"/>
          </p:cNvSpPr>
          <p:nvPr>
            <p:ph sz="quarter" idx="14"/>
          </p:nvPr>
        </p:nvSpPr>
        <p:spPr/>
        <p:txBody>
          <a:bodyPr/>
          <a:lstStyle/>
          <a:p>
            <a:r>
              <a:rPr lang="de-DE" dirty="0"/>
              <a:t>Zustände sind abgerundet, auf gleichartiges Aussehen bei Zuständen verschiedener Größe achten</a:t>
            </a:r>
          </a:p>
          <a:p>
            <a:r>
              <a:rPr lang="de-DE" dirty="0"/>
              <a:t>Transitionen sind i.A. geschwungen, Pfeile nicht ausgefüllt</a:t>
            </a:r>
          </a:p>
          <a:p>
            <a:r>
              <a:rPr lang="de-DE" dirty="0"/>
              <a:t>Zustandsname ist zentriert, mehrzeilige Zusätze sind dann linksbündig (analog Klasse)</a:t>
            </a:r>
          </a:p>
          <a:p>
            <a:endParaRPr lang="de-DE" dirty="0"/>
          </a:p>
        </p:txBody>
      </p:sp>
      <p:sp>
        <p:nvSpPr>
          <p:cNvPr id="3" name="Titel 2">
            <a:extLst>
              <a:ext uri="{FF2B5EF4-FFF2-40B4-BE49-F238E27FC236}">
                <a16:creationId xmlns:a16="http://schemas.microsoft.com/office/drawing/2014/main" id="{1689CDF2-CFC6-4CA5-A287-2469E5B9DB46}"/>
              </a:ext>
            </a:extLst>
          </p:cNvPr>
          <p:cNvSpPr>
            <a:spLocks noGrp="1"/>
          </p:cNvSpPr>
          <p:nvPr>
            <p:ph type="title"/>
          </p:nvPr>
        </p:nvSpPr>
        <p:spPr/>
        <p:txBody>
          <a:bodyPr/>
          <a:lstStyle/>
          <a:p>
            <a:r>
              <a:rPr lang="en-US" dirty="0" err="1"/>
              <a:t>Statechart</a:t>
            </a:r>
            <a:endParaRPr lang="en-US" dirty="0"/>
          </a:p>
        </p:txBody>
      </p:sp>
      <p:sp>
        <p:nvSpPr>
          <p:cNvPr id="4" name="AutoShape 7">
            <a:extLst>
              <a:ext uri="{FF2B5EF4-FFF2-40B4-BE49-F238E27FC236}">
                <a16:creationId xmlns:a16="http://schemas.microsoft.com/office/drawing/2014/main" id="{6401DB3A-14F1-460F-B65E-745919808BDC}"/>
              </a:ext>
            </a:extLst>
          </p:cNvPr>
          <p:cNvSpPr>
            <a:spLocks noChangeArrowheads="1"/>
          </p:cNvSpPr>
          <p:nvPr/>
        </p:nvSpPr>
        <p:spPr bwMode="auto">
          <a:xfrm>
            <a:off x="3922986" y="2790497"/>
            <a:ext cx="1312863"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dirty="0"/>
              <a:t>State</a:t>
            </a:r>
            <a:endParaRPr lang="en-US" altLang="de-DE" sz="1200" i="1" dirty="0"/>
          </a:p>
        </p:txBody>
      </p:sp>
      <p:sp>
        <p:nvSpPr>
          <p:cNvPr id="5" name="Text Box 17">
            <a:extLst>
              <a:ext uri="{FF2B5EF4-FFF2-40B4-BE49-F238E27FC236}">
                <a16:creationId xmlns:a16="http://schemas.microsoft.com/office/drawing/2014/main" id="{E526F4F8-50C5-4203-B506-195FCC0FECFE}"/>
              </a:ext>
            </a:extLst>
          </p:cNvPr>
          <p:cNvSpPr txBox="1">
            <a:spLocks noChangeArrowheads="1"/>
          </p:cNvSpPr>
          <p:nvPr/>
        </p:nvSpPr>
        <p:spPr bwMode="auto">
          <a:xfrm>
            <a:off x="2470424" y="2950835"/>
            <a:ext cx="1071562" cy="304800"/>
          </a:xfrm>
          <a:prstGeom prst="rect">
            <a:avLst/>
          </a:prstGeom>
          <a:noFill/>
          <a:ln w="9525">
            <a:noFill/>
            <a:miter lim="800000"/>
            <a:headEnd/>
            <a:tailEnd/>
          </a:ln>
        </p:spPr>
        <p:txBody>
          <a:bodyPr wrap="none">
            <a:spAutoFit/>
          </a:bodyPr>
          <a:lstStyle/>
          <a:p>
            <a:pPr algn="ctr" eaLnBrk="0" hangingPunct="0"/>
            <a:r>
              <a:rPr lang="en-US" altLang="de-DE" sz="1400"/>
              <a:t>getB</a:t>
            </a:r>
            <a:r>
              <a:rPr lang="de-DE" altLang="de-DE" sz="1400"/>
              <a:t>alance</a:t>
            </a:r>
            <a:endParaRPr lang="en-US" altLang="de-DE" sz="1400" i="1"/>
          </a:p>
        </p:txBody>
      </p:sp>
      <p:sp>
        <p:nvSpPr>
          <p:cNvPr id="6" name="Oval 23">
            <a:extLst>
              <a:ext uri="{FF2B5EF4-FFF2-40B4-BE49-F238E27FC236}">
                <a16:creationId xmlns:a16="http://schemas.microsoft.com/office/drawing/2014/main" id="{DD16CA3E-26C8-4A13-94E7-17A7C91B2347}"/>
              </a:ext>
            </a:extLst>
          </p:cNvPr>
          <p:cNvSpPr>
            <a:spLocks noChangeArrowheads="1"/>
          </p:cNvSpPr>
          <p:nvPr/>
        </p:nvSpPr>
        <p:spPr bwMode="auto">
          <a:xfrm>
            <a:off x="1027386" y="2790497"/>
            <a:ext cx="158750" cy="158750"/>
          </a:xfrm>
          <a:prstGeom prst="ellipse">
            <a:avLst/>
          </a:prstGeom>
          <a:solidFill>
            <a:schemeClr val="tx1"/>
          </a:solidFill>
          <a:ln w="9525">
            <a:solidFill>
              <a:schemeClr val="tx1"/>
            </a:solidFill>
            <a:round/>
            <a:headEnd/>
            <a:tailEnd/>
          </a:ln>
        </p:spPr>
        <p:txBody>
          <a:bodyPr wrap="none" anchor="ctr"/>
          <a:lstStyle/>
          <a:p>
            <a:endParaRPr lang="en-US"/>
          </a:p>
        </p:txBody>
      </p:sp>
      <p:sp>
        <p:nvSpPr>
          <p:cNvPr id="7" name="Line 24">
            <a:extLst>
              <a:ext uri="{FF2B5EF4-FFF2-40B4-BE49-F238E27FC236}">
                <a16:creationId xmlns:a16="http://schemas.microsoft.com/office/drawing/2014/main" id="{0C180B94-B96B-4916-B1ED-656EC1B890FF}"/>
              </a:ext>
            </a:extLst>
          </p:cNvPr>
          <p:cNvSpPr>
            <a:spLocks noChangeShapeType="1"/>
          </p:cNvSpPr>
          <p:nvPr/>
        </p:nvSpPr>
        <p:spPr bwMode="auto">
          <a:xfrm flipH="1">
            <a:off x="1106761" y="2866697"/>
            <a:ext cx="0" cy="381000"/>
          </a:xfrm>
          <a:prstGeom prst="line">
            <a:avLst/>
          </a:prstGeom>
          <a:noFill/>
          <a:ln w="9525">
            <a:solidFill>
              <a:schemeClr val="tx1"/>
            </a:solidFill>
            <a:round/>
            <a:headEnd/>
            <a:tailEnd type="arrow" w="med" len="med"/>
          </a:ln>
        </p:spPr>
        <p:txBody>
          <a:bodyPr wrap="none" anchor="ctr"/>
          <a:lstStyle/>
          <a:p>
            <a:endParaRPr lang="de-DE"/>
          </a:p>
        </p:txBody>
      </p:sp>
      <p:sp>
        <p:nvSpPr>
          <p:cNvPr id="8" name="Freeform 25">
            <a:extLst>
              <a:ext uri="{FF2B5EF4-FFF2-40B4-BE49-F238E27FC236}">
                <a16:creationId xmlns:a16="http://schemas.microsoft.com/office/drawing/2014/main" id="{D69F04BE-74BF-4507-B62E-AF284C98558E}"/>
              </a:ext>
            </a:extLst>
          </p:cNvPr>
          <p:cNvSpPr>
            <a:spLocks/>
          </p:cNvSpPr>
          <p:nvPr/>
        </p:nvSpPr>
        <p:spPr bwMode="auto">
          <a:xfrm>
            <a:off x="3464199" y="2911147"/>
            <a:ext cx="454025" cy="441325"/>
          </a:xfrm>
          <a:custGeom>
            <a:avLst/>
            <a:gdLst>
              <a:gd name="T0" fmla="*/ 286 w 286"/>
              <a:gd name="T1" fmla="*/ 39 h 278"/>
              <a:gd name="T2" fmla="*/ 41 w 286"/>
              <a:gd name="T3" fmla="*/ 34 h 278"/>
              <a:gd name="T4" fmla="*/ 41 w 286"/>
              <a:gd name="T5" fmla="*/ 246 h 278"/>
              <a:gd name="T6" fmla="*/ 280 w 286"/>
              <a:gd name="T7" fmla="*/ 225 h 278"/>
              <a:gd name="T8" fmla="*/ 0 60000 65536"/>
              <a:gd name="T9" fmla="*/ 0 60000 65536"/>
              <a:gd name="T10" fmla="*/ 0 60000 65536"/>
              <a:gd name="T11" fmla="*/ 0 60000 65536"/>
              <a:gd name="T12" fmla="*/ 0 w 286"/>
              <a:gd name="T13" fmla="*/ 0 h 278"/>
              <a:gd name="T14" fmla="*/ 286 w 286"/>
              <a:gd name="T15" fmla="*/ 278 h 278"/>
            </a:gdLst>
            <a:ahLst/>
            <a:cxnLst>
              <a:cxn ang="T8">
                <a:pos x="T0" y="T1"/>
              </a:cxn>
              <a:cxn ang="T9">
                <a:pos x="T2" y="T3"/>
              </a:cxn>
              <a:cxn ang="T10">
                <a:pos x="T4" y="T5"/>
              </a:cxn>
              <a:cxn ang="T11">
                <a:pos x="T6" y="T7"/>
              </a:cxn>
            </a:cxnLst>
            <a:rect l="T12" t="T13" r="T14" b="T15"/>
            <a:pathLst>
              <a:path w="286" h="278">
                <a:moveTo>
                  <a:pt x="286" y="39"/>
                </a:moveTo>
                <a:cubicBezTo>
                  <a:pt x="245" y="38"/>
                  <a:pt x="82" y="0"/>
                  <a:pt x="41" y="34"/>
                </a:cubicBezTo>
                <a:cubicBezTo>
                  <a:pt x="0" y="68"/>
                  <a:pt x="1" y="214"/>
                  <a:pt x="41" y="246"/>
                </a:cubicBezTo>
                <a:cubicBezTo>
                  <a:pt x="81" y="278"/>
                  <a:pt x="230" y="229"/>
                  <a:pt x="280" y="225"/>
                </a:cubicBezTo>
              </a:path>
            </a:pathLst>
          </a:custGeom>
          <a:noFill/>
          <a:ln w="9525">
            <a:solidFill>
              <a:schemeClr val="tx1"/>
            </a:solidFill>
            <a:round/>
            <a:headEnd type="none" w="sm" len="sm"/>
            <a:tailEnd type="arrow" w="med" len="med"/>
          </a:ln>
        </p:spPr>
        <p:txBody>
          <a:bodyPr wrap="none" anchor="ctr"/>
          <a:lstStyle/>
          <a:p>
            <a:endParaRPr lang="en-US"/>
          </a:p>
        </p:txBody>
      </p:sp>
      <p:sp>
        <p:nvSpPr>
          <p:cNvPr id="9" name="Line 47">
            <a:extLst>
              <a:ext uri="{FF2B5EF4-FFF2-40B4-BE49-F238E27FC236}">
                <a16:creationId xmlns:a16="http://schemas.microsoft.com/office/drawing/2014/main" id="{87DD9855-A566-4933-B1B2-CDE4E7B146E8}"/>
              </a:ext>
            </a:extLst>
          </p:cNvPr>
          <p:cNvSpPr>
            <a:spLocks noChangeShapeType="1"/>
          </p:cNvSpPr>
          <p:nvPr/>
        </p:nvSpPr>
        <p:spPr bwMode="auto">
          <a:xfrm flipH="1">
            <a:off x="1675086" y="2826212"/>
            <a:ext cx="0" cy="381000"/>
          </a:xfrm>
          <a:prstGeom prst="line">
            <a:avLst/>
          </a:prstGeom>
          <a:noFill/>
          <a:ln w="9525">
            <a:solidFill>
              <a:schemeClr val="tx1"/>
            </a:solidFill>
            <a:round/>
            <a:headEnd/>
            <a:tailEnd type="arrow" w="med" len="med"/>
          </a:ln>
        </p:spPr>
        <p:txBody>
          <a:bodyPr wrap="none" anchor="ctr"/>
          <a:lstStyle/>
          <a:p>
            <a:endParaRPr lang="de-DE"/>
          </a:p>
        </p:txBody>
      </p:sp>
      <p:sp>
        <p:nvSpPr>
          <p:cNvPr id="10" name="AutoShape 48">
            <a:extLst>
              <a:ext uri="{FF2B5EF4-FFF2-40B4-BE49-F238E27FC236}">
                <a16:creationId xmlns:a16="http://schemas.microsoft.com/office/drawing/2014/main" id="{7BF32676-4AC3-4614-950D-D28D9062153E}"/>
              </a:ext>
            </a:extLst>
          </p:cNvPr>
          <p:cNvSpPr>
            <a:spLocks noChangeArrowheads="1"/>
          </p:cNvSpPr>
          <p:nvPr/>
        </p:nvSpPr>
        <p:spPr bwMode="auto">
          <a:xfrm>
            <a:off x="951186" y="3933497"/>
            <a:ext cx="1312863"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dirty="0"/>
              <a:t>State</a:t>
            </a:r>
          </a:p>
          <a:p>
            <a:pPr algn="ctr" eaLnBrk="0" hangingPunct="0"/>
            <a:r>
              <a:rPr lang="de-DE" altLang="de-DE" sz="1400" dirty="0"/>
              <a:t>[</a:t>
            </a:r>
            <a:r>
              <a:rPr lang="de-DE" altLang="de-DE" sz="1400" dirty="0" err="1"/>
              <a:t>Condition</a:t>
            </a:r>
            <a:r>
              <a:rPr lang="de-DE" altLang="de-DE" sz="1400" dirty="0"/>
              <a:t>]</a:t>
            </a:r>
            <a:endParaRPr lang="en-US" altLang="de-DE" sz="1200" i="1" dirty="0"/>
          </a:p>
        </p:txBody>
      </p:sp>
      <p:sp>
        <p:nvSpPr>
          <p:cNvPr id="11" name="AutoShape 49">
            <a:extLst>
              <a:ext uri="{FF2B5EF4-FFF2-40B4-BE49-F238E27FC236}">
                <a16:creationId xmlns:a16="http://schemas.microsoft.com/office/drawing/2014/main" id="{D56EBB12-5EBE-42CF-AA4D-36E2A5D7001F}"/>
              </a:ext>
            </a:extLst>
          </p:cNvPr>
          <p:cNvSpPr>
            <a:spLocks noChangeArrowheads="1"/>
          </p:cNvSpPr>
          <p:nvPr/>
        </p:nvSpPr>
        <p:spPr bwMode="auto">
          <a:xfrm>
            <a:off x="2914924" y="3933497"/>
            <a:ext cx="1312862"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dirty="0"/>
              <a:t>State</a:t>
            </a:r>
          </a:p>
          <a:p>
            <a:pPr algn="ctr" eaLnBrk="0" hangingPunct="0"/>
            <a:r>
              <a:rPr lang="de-DE" altLang="de-DE" sz="1400" dirty="0" err="1"/>
              <a:t>entry</a:t>
            </a:r>
            <a:r>
              <a:rPr lang="de-DE" altLang="de-DE" sz="1400" dirty="0"/>
              <a:t>/ Action</a:t>
            </a:r>
            <a:endParaRPr lang="en-US" altLang="de-DE" sz="1200" i="1" dirty="0"/>
          </a:p>
        </p:txBody>
      </p:sp>
      <p:sp>
        <p:nvSpPr>
          <p:cNvPr id="12" name="AutoShape 50">
            <a:extLst>
              <a:ext uri="{FF2B5EF4-FFF2-40B4-BE49-F238E27FC236}">
                <a16:creationId xmlns:a16="http://schemas.microsoft.com/office/drawing/2014/main" id="{0F9A0D31-CC21-45D5-9B37-91C9C30EA10D}"/>
              </a:ext>
            </a:extLst>
          </p:cNvPr>
          <p:cNvSpPr>
            <a:spLocks noChangeArrowheads="1"/>
          </p:cNvSpPr>
          <p:nvPr/>
        </p:nvSpPr>
        <p:spPr bwMode="auto">
          <a:xfrm>
            <a:off x="4913586" y="3933497"/>
            <a:ext cx="1371600" cy="1066800"/>
          </a:xfrm>
          <a:prstGeom prst="roundRect">
            <a:avLst>
              <a:gd name="adj" fmla="val 11162"/>
            </a:avLst>
          </a:prstGeom>
          <a:solidFill>
            <a:schemeClr val="bg1"/>
          </a:solidFill>
          <a:ln w="9525">
            <a:solidFill>
              <a:schemeClr val="tx1"/>
            </a:solidFill>
            <a:round/>
            <a:headEnd/>
            <a:tailEnd/>
          </a:ln>
        </p:spPr>
        <p:txBody>
          <a:bodyPr wrap="none" anchor="ctr"/>
          <a:lstStyle/>
          <a:p>
            <a:pPr algn="ctr" eaLnBrk="0" hangingPunct="0"/>
            <a:r>
              <a:rPr lang="en-US" altLang="de-DE" sz="1400" dirty="0"/>
              <a:t>State</a:t>
            </a:r>
          </a:p>
          <a:p>
            <a:r>
              <a:rPr lang="de-DE" altLang="de-DE" sz="1400" dirty="0"/>
              <a:t>[</a:t>
            </a:r>
            <a:r>
              <a:rPr lang="de-DE" altLang="de-DE" sz="1400" dirty="0" err="1"/>
              <a:t>Condition</a:t>
            </a:r>
            <a:r>
              <a:rPr lang="de-DE" altLang="de-DE" sz="1400" dirty="0"/>
              <a:t>]</a:t>
            </a:r>
          </a:p>
          <a:p>
            <a:r>
              <a:rPr lang="de-DE" altLang="de-DE" sz="1400" dirty="0" err="1"/>
              <a:t>entry</a:t>
            </a:r>
            <a:r>
              <a:rPr lang="de-DE" altLang="de-DE" sz="1400" dirty="0"/>
              <a:t>/ Action</a:t>
            </a:r>
          </a:p>
          <a:p>
            <a:r>
              <a:rPr lang="de-DE" altLang="de-DE" sz="1400" dirty="0" err="1"/>
              <a:t>exit</a:t>
            </a:r>
            <a:r>
              <a:rPr lang="de-DE" altLang="de-DE" sz="1400" dirty="0"/>
              <a:t>/ Action</a:t>
            </a:r>
            <a:endParaRPr lang="en-US" altLang="de-DE" sz="1400" dirty="0"/>
          </a:p>
        </p:txBody>
      </p:sp>
      <p:sp>
        <p:nvSpPr>
          <p:cNvPr id="15" name="AutoShape 54">
            <a:extLst>
              <a:ext uri="{FF2B5EF4-FFF2-40B4-BE49-F238E27FC236}">
                <a16:creationId xmlns:a16="http://schemas.microsoft.com/office/drawing/2014/main" id="{77180819-BEA1-416F-80D2-7713AE21A962}"/>
              </a:ext>
            </a:extLst>
          </p:cNvPr>
          <p:cNvSpPr>
            <a:spLocks noChangeArrowheads="1"/>
          </p:cNvSpPr>
          <p:nvPr/>
        </p:nvSpPr>
        <p:spPr bwMode="auto">
          <a:xfrm>
            <a:off x="5827986" y="2942897"/>
            <a:ext cx="762000" cy="3810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a:t>State</a:t>
            </a:r>
            <a:endParaRPr lang="en-US" altLang="de-DE" sz="1200" i="1"/>
          </a:p>
        </p:txBody>
      </p:sp>
      <p:grpSp>
        <p:nvGrpSpPr>
          <p:cNvPr id="16" name="Gruppieren 15">
            <a:extLst>
              <a:ext uri="{FF2B5EF4-FFF2-40B4-BE49-F238E27FC236}">
                <a16:creationId xmlns:a16="http://schemas.microsoft.com/office/drawing/2014/main" id="{4B0D90C2-74EE-4F91-AFA9-BE40A464F9C3}"/>
              </a:ext>
            </a:extLst>
          </p:cNvPr>
          <p:cNvGrpSpPr/>
          <p:nvPr/>
        </p:nvGrpSpPr>
        <p:grpSpPr>
          <a:xfrm>
            <a:off x="1560786" y="3212772"/>
            <a:ext cx="228600" cy="228600"/>
            <a:chOff x="1828800" y="4308475"/>
            <a:chExt cx="228600" cy="228600"/>
          </a:xfrm>
        </p:grpSpPr>
        <p:sp>
          <p:nvSpPr>
            <p:cNvPr id="17" name="Oval 45">
              <a:extLst>
                <a:ext uri="{FF2B5EF4-FFF2-40B4-BE49-F238E27FC236}">
                  <a16:creationId xmlns:a16="http://schemas.microsoft.com/office/drawing/2014/main" id="{B125837B-3DFC-4C4D-8A92-373B1D76B350}"/>
                </a:ext>
              </a:extLst>
            </p:cNvPr>
            <p:cNvSpPr>
              <a:spLocks noChangeArrowheads="1"/>
            </p:cNvSpPr>
            <p:nvPr/>
          </p:nvSpPr>
          <p:spPr bwMode="auto">
            <a:xfrm>
              <a:off x="1828800" y="4308475"/>
              <a:ext cx="228600" cy="228600"/>
            </a:xfrm>
            <a:prstGeom prst="ellipse">
              <a:avLst/>
            </a:prstGeom>
            <a:noFill/>
            <a:ln w="9525">
              <a:solidFill>
                <a:schemeClr val="tx1"/>
              </a:solidFill>
              <a:round/>
              <a:headEnd/>
              <a:tailEnd/>
            </a:ln>
          </p:spPr>
          <p:txBody>
            <a:bodyPr anchor="ctr">
              <a:spAutoFit/>
            </a:bodyPr>
            <a:lstStyle/>
            <a:p>
              <a:endParaRPr lang="en-US"/>
            </a:p>
          </p:txBody>
        </p:sp>
        <p:sp>
          <p:nvSpPr>
            <p:cNvPr id="18" name="Oval 23">
              <a:extLst>
                <a:ext uri="{FF2B5EF4-FFF2-40B4-BE49-F238E27FC236}">
                  <a16:creationId xmlns:a16="http://schemas.microsoft.com/office/drawing/2014/main" id="{5E315E4D-2E2F-4222-BCC2-F7210E83843D}"/>
                </a:ext>
              </a:extLst>
            </p:cNvPr>
            <p:cNvSpPr>
              <a:spLocks noChangeArrowheads="1"/>
            </p:cNvSpPr>
            <p:nvPr/>
          </p:nvSpPr>
          <p:spPr bwMode="auto">
            <a:xfrm>
              <a:off x="1875600" y="4356000"/>
              <a:ext cx="136800" cy="136800"/>
            </a:xfrm>
            <a:prstGeom prst="ellipse">
              <a:avLst/>
            </a:prstGeom>
            <a:solidFill>
              <a:schemeClr val="tx1"/>
            </a:solid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3381260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00C3F67-572E-409E-9999-0C8207EFBEFC}"/>
              </a:ext>
            </a:extLst>
          </p:cNvPr>
          <p:cNvSpPr>
            <a:spLocks noGrp="1"/>
          </p:cNvSpPr>
          <p:nvPr>
            <p:ph type="title"/>
          </p:nvPr>
        </p:nvSpPr>
        <p:spPr/>
        <p:txBody>
          <a:bodyPr/>
          <a:lstStyle/>
          <a:p>
            <a:r>
              <a:rPr lang="en-US" dirty="0" err="1"/>
              <a:t>Statechart</a:t>
            </a:r>
            <a:r>
              <a:rPr lang="de-DE" dirty="0"/>
              <a:t> - Beispiel</a:t>
            </a:r>
          </a:p>
        </p:txBody>
      </p:sp>
      <p:sp>
        <p:nvSpPr>
          <p:cNvPr id="4" name="AutoShape 3">
            <a:extLst>
              <a:ext uri="{FF2B5EF4-FFF2-40B4-BE49-F238E27FC236}">
                <a16:creationId xmlns:a16="http://schemas.microsoft.com/office/drawing/2014/main" id="{5D9676AA-029F-4EA3-B4C0-31137AA6D65B}"/>
              </a:ext>
            </a:extLst>
          </p:cNvPr>
          <p:cNvSpPr>
            <a:spLocks noChangeArrowheads="1"/>
          </p:cNvSpPr>
          <p:nvPr/>
        </p:nvSpPr>
        <p:spPr bwMode="auto">
          <a:xfrm>
            <a:off x="3888412" y="3370845"/>
            <a:ext cx="1312863"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de-DE" altLang="de-DE" sz="1400" dirty="0" err="1"/>
              <a:t>password</a:t>
            </a:r>
            <a:r>
              <a:rPr lang="de-DE" altLang="de-DE" sz="1400" dirty="0"/>
              <a:t> </a:t>
            </a:r>
            <a:r>
              <a:rPr lang="de-DE" altLang="de-DE" sz="1400" dirty="0" err="1"/>
              <a:t>red</a:t>
            </a:r>
            <a:endParaRPr lang="en-US" altLang="de-DE" sz="1200" i="1" dirty="0"/>
          </a:p>
        </p:txBody>
      </p:sp>
      <p:sp>
        <p:nvSpPr>
          <p:cNvPr id="5" name="AutoShape 4">
            <a:extLst>
              <a:ext uri="{FF2B5EF4-FFF2-40B4-BE49-F238E27FC236}">
                <a16:creationId xmlns:a16="http://schemas.microsoft.com/office/drawing/2014/main" id="{CBB5E7E1-96CD-449D-AAD3-A6F8B542F621}"/>
              </a:ext>
            </a:extLst>
          </p:cNvPr>
          <p:cNvSpPr>
            <a:spLocks noChangeArrowheads="1"/>
          </p:cNvSpPr>
          <p:nvPr/>
        </p:nvSpPr>
        <p:spPr bwMode="auto">
          <a:xfrm>
            <a:off x="3888412" y="2400882"/>
            <a:ext cx="1312863"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a:t>card inserted</a:t>
            </a:r>
            <a:endParaRPr lang="en-US" altLang="de-DE" sz="1200" i="1"/>
          </a:p>
        </p:txBody>
      </p:sp>
      <p:sp>
        <p:nvSpPr>
          <p:cNvPr id="6" name="AutoShape 5">
            <a:extLst>
              <a:ext uri="{FF2B5EF4-FFF2-40B4-BE49-F238E27FC236}">
                <a16:creationId xmlns:a16="http://schemas.microsoft.com/office/drawing/2014/main" id="{544691EC-C56B-449B-9C44-0CAE337FA293}"/>
              </a:ext>
            </a:extLst>
          </p:cNvPr>
          <p:cNvSpPr>
            <a:spLocks noChangeArrowheads="1"/>
          </p:cNvSpPr>
          <p:nvPr/>
        </p:nvSpPr>
        <p:spPr bwMode="auto">
          <a:xfrm>
            <a:off x="3888412" y="1432507"/>
            <a:ext cx="1312863"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dirty="0"/>
              <a:t>idle running</a:t>
            </a:r>
            <a:endParaRPr lang="en-US" altLang="de-DE" sz="1200" i="1" dirty="0"/>
          </a:p>
        </p:txBody>
      </p:sp>
      <p:sp>
        <p:nvSpPr>
          <p:cNvPr id="7" name="AutoShape 6">
            <a:extLst>
              <a:ext uri="{FF2B5EF4-FFF2-40B4-BE49-F238E27FC236}">
                <a16:creationId xmlns:a16="http://schemas.microsoft.com/office/drawing/2014/main" id="{9CFC0713-B4DF-43D5-A42E-714B0F491930}"/>
              </a:ext>
            </a:extLst>
          </p:cNvPr>
          <p:cNvSpPr>
            <a:spLocks noChangeArrowheads="1"/>
          </p:cNvSpPr>
          <p:nvPr/>
        </p:nvSpPr>
        <p:spPr bwMode="auto">
          <a:xfrm>
            <a:off x="3888412" y="4363032"/>
            <a:ext cx="1312863"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dirty="0"/>
              <a:t>Ready for </a:t>
            </a:r>
          </a:p>
          <a:p>
            <a:pPr algn="ctr" eaLnBrk="0" hangingPunct="0"/>
            <a:r>
              <a:rPr lang="en-US" altLang="de-DE" sz="1400" dirty="0"/>
              <a:t>transaction</a:t>
            </a:r>
            <a:endParaRPr lang="en-US" altLang="de-DE" sz="1200" i="1" dirty="0"/>
          </a:p>
        </p:txBody>
      </p:sp>
      <p:sp>
        <p:nvSpPr>
          <p:cNvPr id="8" name="AutoShape 7">
            <a:extLst>
              <a:ext uri="{FF2B5EF4-FFF2-40B4-BE49-F238E27FC236}">
                <a16:creationId xmlns:a16="http://schemas.microsoft.com/office/drawing/2014/main" id="{F308A408-B95D-48A4-A6A2-F4C676F2A0E7}"/>
              </a:ext>
            </a:extLst>
          </p:cNvPr>
          <p:cNvSpPr>
            <a:spLocks noChangeArrowheads="1"/>
          </p:cNvSpPr>
          <p:nvPr/>
        </p:nvSpPr>
        <p:spPr bwMode="auto">
          <a:xfrm>
            <a:off x="6225212" y="4363032"/>
            <a:ext cx="1312863"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de-DE" altLang="de-DE" sz="1400" dirty="0"/>
              <a:t>Waiting </a:t>
            </a:r>
            <a:r>
              <a:rPr lang="de-DE" altLang="de-DE" sz="1400" dirty="0" err="1"/>
              <a:t>for</a:t>
            </a:r>
            <a:r>
              <a:rPr lang="de-DE" altLang="de-DE" sz="1400" dirty="0"/>
              <a:t> </a:t>
            </a:r>
          </a:p>
          <a:p>
            <a:pPr algn="ctr" eaLnBrk="0" hangingPunct="0"/>
            <a:r>
              <a:rPr lang="de-DE" altLang="de-DE" sz="1400" dirty="0" err="1"/>
              <a:t>amount</a:t>
            </a:r>
            <a:endParaRPr lang="en-US" altLang="de-DE" sz="1200" i="1" dirty="0"/>
          </a:p>
        </p:txBody>
      </p:sp>
      <p:cxnSp>
        <p:nvCxnSpPr>
          <p:cNvPr id="9" name="AutoShape 8">
            <a:extLst>
              <a:ext uri="{FF2B5EF4-FFF2-40B4-BE49-F238E27FC236}">
                <a16:creationId xmlns:a16="http://schemas.microsoft.com/office/drawing/2014/main" id="{56F1546C-F092-4EFC-8A5A-EBA61818B7BB}"/>
              </a:ext>
            </a:extLst>
          </p:cNvPr>
          <p:cNvCxnSpPr>
            <a:cxnSpLocks noChangeShapeType="1"/>
            <a:stCxn id="6" idx="2"/>
            <a:endCxn id="5" idx="0"/>
          </p:cNvCxnSpPr>
          <p:nvPr/>
        </p:nvCxnSpPr>
        <p:spPr bwMode="auto">
          <a:xfrm>
            <a:off x="4545637" y="2042107"/>
            <a:ext cx="0" cy="358775"/>
          </a:xfrm>
          <a:prstGeom prst="straightConnector1">
            <a:avLst/>
          </a:prstGeom>
          <a:noFill/>
          <a:ln w="9525">
            <a:solidFill>
              <a:schemeClr val="tx1"/>
            </a:solidFill>
            <a:round/>
            <a:headEnd/>
            <a:tailEnd type="arrow" w="med" len="med"/>
          </a:ln>
        </p:spPr>
      </p:cxnSp>
      <p:cxnSp>
        <p:nvCxnSpPr>
          <p:cNvPr id="10" name="AutoShape 9">
            <a:extLst>
              <a:ext uri="{FF2B5EF4-FFF2-40B4-BE49-F238E27FC236}">
                <a16:creationId xmlns:a16="http://schemas.microsoft.com/office/drawing/2014/main" id="{D7F6A837-40DB-4ACE-AA30-F72A79910F8A}"/>
              </a:ext>
            </a:extLst>
          </p:cNvPr>
          <p:cNvCxnSpPr>
            <a:cxnSpLocks noChangeShapeType="1"/>
            <a:stCxn id="5" idx="2"/>
            <a:endCxn id="4" idx="0"/>
          </p:cNvCxnSpPr>
          <p:nvPr/>
        </p:nvCxnSpPr>
        <p:spPr bwMode="auto">
          <a:xfrm>
            <a:off x="4545637" y="3010482"/>
            <a:ext cx="0" cy="360363"/>
          </a:xfrm>
          <a:prstGeom prst="straightConnector1">
            <a:avLst/>
          </a:prstGeom>
          <a:noFill/>
          <a:ln w="9525">
            <a:solidFill>
              <a:schemeClr val="tx1"/>
            </a:solidFill>
            <a:round/>
            <a:headEnd/>
            <a:tailEnd type="arrow" w="med" len="med"/>
          </a:ln>
        </p:spPr>
      </p:cxnSp>
      <p:cxnSp>
        <p:nvCxnSpPr>
          <p:cNvPr id="11" name="AutoShape 10">
            <a:extLst>
              <a:ext uri="{FF2B5EF4-FFF2-40B4-BE49-F238E27FC236}">
                <a16:creationId xmlns:a16="http://schemas.microsoft.com/office/drawing/2014/main" id="{6CCD0EFC-167F-4487-A23C-3503D863196D}"/>
              </a:ext>
            </a:extLst>
          </p:cNvPr>
          <p:cNvCxnSpPr>
            <a:cxnSpLocks noChangeShapeType="1"/>
            <a:stCxn id="4" idx="2"/>
            <a:endCxn id="7" idx="0"/>
          </p:cNvCxnSpPr>
          <p:nvPr/>
        </p:nvCxnSpPr>
        <p:spPr bwMode="auto">
          <a:xfrm>
            <a:off x="4545637" y="3980445"/>
            <a:ext cx="0" cy="382587"/>
          </a:xfrm>
          <a:prstGeom prst="straightConnector1">
            <a:avLst/>
          </a:prstGeom>
          <a:noFill/>
          <a:ln w="9525">
            <a:solidFill>
              <a:schemeClr val="tx1"/>
            </a:solidFill>
            <a:round/>
            <a:headEnd/>
            <a:tailEnd type="arrow" w="med" len="med"/>
          </a:ln>
        </p:spPr>
      </p:cxnSp>
      <p:cxnSp>
        <p:nvCxnSpPr>
          <p:cNvPr id="12" name="AutoShape 11">
            <a:extLst>
              <a:ext uri="{FF2B5EF4-FFF2-40B4-BE49-F238E27FC236}">
                <a16:creationId xmlns:a16="http://schemas.microsoft.com/office/drawing/2014/main" id="{EA9D99D3-4F3E-4951-B7AE-E9ECCBCD5D49}"/>
              </a:ext>
            </a:extLst>
          </p:cNvPr>
          <p:cNvCxnSpPr>
            <a:cxnSpLocks noChangeShapeType="1"/>
            <a:stCxn id="7" idx="3"/>
            <a:endCxn id="8" idx="1"/>
          </p:cNvCxnSpPr>
          <p:nvPr/>
        </p:nvCxnSpPr>
        <p:spPr bwMode="auto">
          <a:xfrm>
            <a:off x="5201275" y="4667832"/>
            <a:ext cx="1023937" cy="0"/>
          </a:xfrm>
          <a:prstGeom prst="straightConnector1">
            <a:avLst/>
          </a:prstGeom>
          <a:noFill/>
          <a:ln w="9525">
            <a:solidFill>
              <a:schemeClr val="tx1"/>
            </a:solidFill>
            <a:round/>
            <a:headEnd/>
            <a:tailEnd type="arrow" w="med" len="med"/>
          </a:ln>
        </p:spPr>
      </p:cxnSp>
      <p:sp>
        <p:nvSpPr>
          <p:cNvPr id="13" name="Text Box 12">
            <a:extLst>
              <a:ext uri="{FF2B5EF4-FFF2-40B4-BE49-F238E27FC236}">
                <a16:creationId xmlns:a16="http://schemas.microsoft.com/office/drawing/2014/main" id="{1A16006C-B2E4-469E-BE20-0FA14165C131}"/>
              </a:ext>
            </a:extLst>
          </p:cNvPr>
          <p:cNvSpPr txBox="1">
            <a:spLocks noChangeArrowheads="1"/>
          </p:cNvSpPr>
          <p:nvPr/>
        </p:nvSpPr>
        <p:spPr bwMode="auto">
          <a:xfrm>
            <a:off x="4759950" y="2053220"/>
            <a:ext cx="1001712" cy="304800"/>
          </a:xfrm>
          <a:prstGeom prst="rect">
            <a:avLst/>
          </a:prstGeom>
          <a:noFill/>
          <a:ln w="9525">
            <a:noFill/>
            <a:miter lim="800000"/>
            <a:headEnd/>
            <a:tailEnd/>
          </a:ln>
        </p:spPr>
        <p:txBody>
          <a:bodyPr wrap="none">
            <a:spAutoFit/>
          </a:bodyPr>
          <a:lstStyle/>
          <a:p>
            <a:pPr algn="ctr" eaLnBrk="0" hangingPunct="0"/>
            <a:r>
              <a:rPr lang="en-US" altLang="de-DE" sz="1400"/>
              <a:t>insertCard</a:t>
            </a:r>
            <a:endParaRPr lang="en-US" altLang="de-DE" sz="1400" i="1"/>
          </a:p>
        </p:txBody>
      </p:sp>
      <p:sp>
        <p:nvSpPr>
          <p:cNvPr id="14" name="Text Box 13">
            <a:extLst>
              <a:ext uri="{FF2B5EF4-FFF2-40B4-BE49-F238E27FC236}">
                <a16:creationId xmlns:a16="http://schemas.microsoft.com/office/drawing/2014/main" id="{022B66AD-897F-4621-BDAB-2F34F918FCF1}"/>
              </a:ext>
            </a:extLst>
          </p:cNvPr>
          <p:cNvSpPr txBox="1">
            <a:spLocks noChangeArrowheads="1"/>
          </p:cNvSpPr>
          <p:nvPr/>
        </p:nvSpPr>
        <p:spPr bwMode="auto">
          <a:xfrm>
            <a:off x="4715500" y="3053345"/>
            <a:ext cx="1397000" cy="304800"/>
          </a:xfrm>
          <a:prstGeom prst="rect">
            <a:avLst/>
          </a:prstGeom>
          <a:noFill/>
          <a:ln w="9525">
            <a:noFill/>
            <a:miter lim="800000"/>
            <a:headEnd/>
            <a:tailEnd/>
          </a:ln>
        </p:spPr>
        <p:txBody>
          <a:bodyPr wrap="none">
            <a:spAutoFit/>
          </a:bodyPr>
          <a:lstStyle/>
          <a:p>
            <a:pPr algn="ctr" eaLnBrk="0" hangingPunct="0"/>
            <a:r>
              <a:rPr lang="de-DE" altLang="de-DE" sz="1400"/>
              <a:t>insert</a:t>
            </a:r>
            <a:r>
              <a:rPr lang="en-US" altLang="de-DE" sz="1400"/>
              <a:t>Password</a:t>
            </a:r>
            <a:endParaRPr lang="en-US" altLang="de-DE" sz="1400" i="1"/>
          </a:p>
        </p:txBody>
      </p:sp>
      <p:sp>
        <p:nvSpPr>
          <p:cNvPr id="15" name="Text Box 14">
            <a:extLst>
              <a:ext uri="{FF2B5EF4-FFF2-40B4-BE49-F238E27FC236}">
                <a16:creationId xmlns:a16="http://schemas.microsoft.com/office/drawing/2014/main" id="{9CB97B3E-92DF-4A77-8A22-0A1D08125B24}"/>
              </a:ext>
            </a:extLst>
          </p:cNvPr>
          <p:cNvSpPr txBox="1">
            <a:spLocks noChangeArrowheads="1"/>
          </p:cNvSpPr>
          <p:nvPr/>
        </p:nvSpPr>
        <p:spPr bwMode="auto">
          <a:xfrm>
            <a:off x="2461250" y="3073982"/>
            <a:ext cx="992187" cy="517525"/>
          </a:xfrm>
          <a:prstGeom prst="rect">
            <a:avLst/>
          </a:prstGeom>
          <a:noFill/>
          <a:ln w="9525">
            <a:noFill/>
            <a:miter lim="800000"/>
            <a:headEnd/>
            <a:tailEnd/>
          </a:ln>
        </p:spPr>
        <p:txBody>
          <a:bodyPr wrap="none">
            <a:spAutoFit/>
          </a:bodyPr>
          <a:lstStyle/>
          <a:p>
            <a:pPr eaLnBrk="0" hangingPunct="0"/>
            <a:r>
              <a:rPr lang="en-US" altLang="de-DE" sz="1400"/>
              <a:t>password </a:t>
            </a:r>
          </a:p>
          <a:p>
            <a:pPr eaLnBrk="0" hangingPunct="0"/>
            <a:r>
              <a:rPr lang="en-US" altLang="de-DE" sz="1400"/>
              <a:t>nok</a:t>
            </a:r>
            <a:endParaRPr lang="en-US" altLang="de-DE" sz="1400" i="1"/>
          </a:p>
        </p:txBody>
      </p:sp>
      <p:sp>
        <p:nvSpPr>
          <p:cNvPr id="16" name="Text Box 15">
            <a:extLst>
              <a:ext uri="{FF2B5EF4-FFF2-40B4-BE49-F238E27FC236}">
                <a16:creationId xmlns:a16="http://schemas.microsoft.com/office/drawing/2014/main" id="{1F1BC254-B925-4732-B7D2-1E3A5BDC5058}"/>
              </a:ext>
            </a:extLst>
          </p:cNvPr>
          <p:cNvSpPr txBox="1">
            <a:spLocks noChangeArrowheads="1"/>
          </p:cNvSpPr>
          <p:nvPr/>
        </p:nvSpPr>
        <p:spPr bwMode="auto">
          <a:xfrm>
            <a:off x="4542462" y="3996320"/>
            <a:ext cx="1179513" cy="304800"/>
          </a:xfrm>
          <a:prstGeom prst="rect">
            <a:avLst/>
          </a:prstGeom>
          <a:noFill/>
          <a:ln w="9525">
            <a:noFill/>
            <a:miter lim="800000"/>
            <a:headEnd/>
            <a:tailEnd/>
          </a:ln>
        </p:spPr>
        <p:txBody>
          <a:bodyPr wrap="none">
            <a:spAutoFit/>
          </a:bodyPr>
          <a:lstStyle/>
          <a:p>
            <a:pPr eaLnBrk="0" hangingPunct="0"/>
            <a:r>
              <a:rPr lang="en-US" altLang="de-DE" sz="1400"/>
              <a:t>password ok</a:t>
            </a:r>
            <a:endParaRPr lang="en-US" altLang="de-DE" sz="1400" i="1"/>
          </a:p>
        </p:txBody>
      </p:sp>
      <p:sp>
        <p:nvSpPr>
          <p:cNvPr id="17" name="Text Box 16">
            <a:extLst>
              <a:ext uri="{FF2B5EF4-FFF2-40B4-BE49-F238E27FC236}">
                <a16:creationId xmlns:a16="http://schemas.microsoft.com/office/drawing/2014/main" id="{58B7A2AA-B390-410A-A269-77A82004A4C6}"/>
              </a:ext>
            </a:extLst>
          </p:cNvPr>
          <p:cNvSpPr txBox="1">
            <a:spLocks noChangeArrowheads="1"/>
          </p:cNvSpPr>
          <p:nvPr/>
        </p:nvSpPr>
        <p:spPr bwMode="auto">
          <a:xfrm>
            <a:off x="2250112" y="4523370"/>
            <a:ext cx="1071563" cy="304800"/>
          </a:xfrm>
          <a:prstGeom prst="rect">
            <a:avLst/>
          </a:prstGeom>
          <a:noFill/>
          <a:ln w="9525">
            <a:noFill/>
            <a:miter lim="800000"/>
            <a:headEnd/>
            <a:tailEnd/>
          </a:ln>
        </p:spPr>
        <p:txBody>
          <a:bodyPr wrap="none">
            <a:spAutoFit/>
          </a:bodyPr>
          <a:lstStyle/>
          <a:p>
            <a:pPr algn="ctr" eaLnBrk="0" hangingPunct="0"/>
            <a:r>
              <a:rPr lang="en-US" altLang="de-DE" sz="1400"/>
              <a:t>getB</a:t>
            </a:r>
            <a:r>
              <a:rPr lang="de-DE" altLang="de-DE" sz="1400"/>
              <a:t>alance</a:t>
            </a:r>
            <a:endParaRPr lang="en-US" altLang="de-DE" sz="1400" i="1"/>
          </a:p>
        </p:txBody>
      </p:sp>
      <p:sp>
        <p:nvSpPr>
          <p:cNvPr id="18" name="Text Box 17">
            <a:extLst>
              <a:ext uri="{FF2B5EF4-FFF2-40B4-BE49-F238E27FC236}">
                <a16:creationId xmlns:a16="http://schemas.microsoft.com/office/drawing/2014/main" id="{AAE5EF10-5FAF-4570-9C61-1212A2E7559D}"/>
              </a:ext>
            </a:extLst>
          </p:cNvPr>
          <p:cNvSpPr txBox="1">
            <a:spLocks noChangeArrowheads="1"/>
          </p:cNvSpPr>
          <p:nvPr/>
        </p:nvSpPr>
        <p:spPr bwMode="auto">
          <a:xfrm>
            <a:off x="5160000" y="4705932"/>
            <a:ext cx="1149350" cy="304800"/>
          </a:xfrm>
          <a:prstGeom prst="rect">
            <a:avLst/>
          </a:prstGeom>
          <a:noFill/>
          <a:ln w="9525">
            <a:noFill/>
            <a:miter lim="800000"/>
            <a:headEnd/>
            <a:tailEnd/>
          </a:ln>
        </p:spPr>
        <p:txBody>
          <a:bodyPr>
            <a:spAutoFit/>
          </a:bodyPr>
          <a:lstStyle/>
          <a:p>
            <a:pPr algn="ctr" eaLnBrk="0" hangingPunct="0"/>
            <a:r>
              <a:rPr lang="en-US" altLang="de-DE" sz="1400"/>
              <a:t>withdraw</a:t>
            </a:r>
            <a:endParaRPr lang="en-US" altLang="de-DE" sz="1400" i="1"/>
          </a:p>
        </p:txBody>
      </p:sp>
      <p:sp>
        <p:nvSpPr>
          <p:cNvPr id="19" name="Text Box 18">
            <a:extLst>
              <a:ext uri="{FF2B5EF4-FFF2-40B4-BE49-F238E27FC236}">
                <a16:creationId xmlns:a16="http://schemas.microsoft.com/office/drawing/2014/main" id="{3ECC47CB-1B1D-4F6B-85E6-12E24C871118}"/>
              </a:ext>
            </a:extLst>
          </p:cNvPr>
          <p:cNvSpPr txBox="1">
            <a:spLocks noChangeArrowheads="1"/>
          </p:cNvSpPr>
          <p:nvPr/>
        </p:nvSpPr>
        <p:spPr bwMode="auto">
          <a:xfrm>
            <a:off x="7041187" y="2769182"/>
            <a:ext cx="1906588" cy="730250"/>
          </a:xfrm>
          <a:prstGeom prst="rect">
            <a:avLst/>
          </a:prstGeom>
          <a:noFill/>
          <a:ln w="9525">
            <a:noFill/>
            <a:miter lim="800000"/>
            <a:headEnd/>
            <a:tailEnd/>
          </a:ln>
        </p:spPr>
        <p:txBody>
          <a:bodyPr wrap="none">
            <a:spAutoFit/>
          </a:bodyPr>
          <a:lstStyle/>
          <a:p>
            <a:pPr eaLnBrk="0" hangingPunct="0"/>
            <a:r>
              <a:rPr lang="en-US" altLang="de-DE" sz="1400"/>
              <a:t>withdraw(x)</a:t>
            </a:r>
          </a:p>
          <a:p>
            <a:pPr eaLnBrk="0" hangingPunct="0"/>
            <a:r>
              <a:rPr lang="en-US" altLang="de-DE" sz="1400" i="1"/>
              <a:t>/ </a:t>
            </a:r>
            <a:r>
              <a:rPr lang="en-US" altLang="de-DE" sz="1400"/>
              <a:t>reader.returnCard,</a:t>
            </a:r>
          </a:p>
          <a:p>
            <a:pPr eaLnBrk="0" hangingPunct="0"/>
            <a:r>
              <a:rPr lang="en-US" altLang="de-DE" sz="1400"/>
              <a:t>   distribution.return(x)</a:t>
            </a:r>
          </a:p>
        </p:txBody>
      </p:sp>
      <p:sp>
        <p:nvSpPr>
          <p:cNvPr id="20" name="Text Box 19">
            <a:extLst>
              <a:ext uri="{FF2B5EF4-FFF2-40B4-BE49-F238E27FC236}">
                <a16:creationId xmlns:a16="http://schemas.microsoft.com/office/drawing/2014/main" id="{5C8DA965-EDCC-4A81-8FDB-D5F75B1FC95C}"/>
              </a:ext>
            </a:extLst>
          </p:cNvPr>
          <p:cNvSpPr txBox="1">
            <a:spLocks noChangeArrowheads="1"/>
          </p:cNvSpPr>
          <p:nvPr/>
        </p:nvSpPr>
        <p:spPr bwMode="auto">
          <a:xfrm>
            <a:off x="1630987" y="1488070"/>
            <a:ext cx="1038225" cy="336550"/>
          </a:xfrm>
          <a:prstGeom prst="rect">
            <a:avLst/>
          </a:prstGeom>
          <a:noFill/>
          <a:ln w="9525">
            <a:noFill/>
            <a:miter lim="800000"/>
            <a:headEnd/>
            <a:tailEnd/>
          </a:ln>
        </p:spPr>
        <p:txBody>
          <a:bodyPr>
            <a:spAutoFit/>
          </a:bodyPr>
          <a:lstStyle/>
          <a:p>
            <a:pPr algn="ctr" eaLnBrk="0" hangingPunct="0"/>
            <a:r>
              <a:rPr lang="de-DE" altLang="de-DE" sz="1600" i="1" dirty="0">
                <a:solidFill>
                  <a:schemeClr val="tx2"/>
                </a:solidFill>
                <a:latin typeface="Comic Sans MS" pitchFamily="66" charset="0"/>
              </a:rPr>
              <a:t>Zustand</a:t>
            </a:r>
          </a:p>
        </p:txBody>
      </p:sp>
      <p:sp>
        <p:nvSpPr>
          <p:cNvPr id="21" name="Text Box 20">
            <a:extLst>
              <a:ext uri="{FF2B5EF4-FFF2-40B4-BE49-F238E27FC236}">
                <a16:creationId xmlns:a16="http://schemas.microsoft.com/office/drawing/2014/main" id="{3EC8ABE1-8883-4120-90FD-BD159C1EC7AE}"/>
              </a:ext>
            </a:extLst>
          </p:cNvPr>
          <p:cNvSpPr txBox="1">
            <a:spLocks noChangeArrowheads="1"/>
          </p:cNvSpPr>
          <p:nvPr/>
        </p:nvSpPr>
        <p:spPr bwMode="auto">
          <a:xfrm>
            <a:off x="7039600" y="1867482"/>
            <a:ext cx="2679700" cy="336550"/>
          </a:xfrm>
          <a:prstGeom prst="rect">
            <a:avLst/>
          </a:prstGeom>
          <a:noFill/>
          <a:ln w="9525">
            <a:noFill/>
            <a:miter lim="800000"/>
            <a:headEnd/>
            <a:tailEnd/>
          </a:ln>
        </p:spPr>
        <p:txBody>
          <a:bodyPr>
            <a:spAutoFit/>
          </a:bodyPr>
          <a:lstStyle/>
          <a:p>
            <a:pPr eaLnBrk="0" hangingPunct="0"/>
            <a:r>
              <a:rPr lang="de-DE" altLang="de-DE" sz="1600" i="1" dirty="0">
                <a:solidFill>
                  <a:schemeClr val="tx2"/>
                </a:solidFill>
                <a:latin typeface="Comic Sans MS" pitchFamily="66" charset="0"/>
              </a:rPr>
              <a:t>eingehende Nachricht</a:t>
            </a:r>
          </a:p>
        </p:txBody>
      </p:sp>
      <p:sp>
        <p:nvSpPr>
          <p:cNvPr id="22" name="Text Box 21">
            <a:extLst>
              <a:ext uri="{FF2B5EF4-FFF2-40B4-BE49-F238E27FC236}">
                <a16:creationId xmlns:a16="http://schemas.microsoft.com/office/drawing/2014/main" id="{78D3FED3-31A3-4909-9893-30D5FBB8A24A}"/>
              </a:ext>
            </a:extLst>
          </p:cNvPr>
          <p:cNvSpPr txBox="1">
            <a:spLocks noChangeArrowheads="1"/>
          </p:cNvSpPr>
          <p:nvPr/>
        </p:nvSpPr>
        <p:spPr bwMode="auto">
          <a:xfrm>
            <a:off x="7750800" y="3916945"/>
            <a:ext cx="2300287" cy="336550"/>
          </a:xfrm>
          <a:prstGeom prst="rect">
            <a:avLst/>
          </a:prstGeom>
          <a:noFill/>
          <a:ln w="9525">
            <a:noFill/>
            <a:miter lim="800000"/>
            <a:headEnd/>
            <a:tailEnd/>
          </a:ln>
        </p:spPr>
        <p:txBody>
          <a:bodyPr wrap="none">
            <a:spAutoFit/>
          </a:bodyPr>
          <a:lstStyle/>
          <a:p>
            <a:pPr eaLnBrk="0" hangingPunct="0"/>
            <a:r>
              <a:rPr lang="en-US" altLang="de-DE" sz="1600" i="1">
                <a:solidFill>
                  <a:schemeClr val="tx2"/>
                </a:solidFill>
                <a:latin typeface="Comic Sans MS" pitchFamily="66" charset="0"/>
              </a:rPr>
              <a:t>ausgehende Nachricht</a:t>
            </a:r>
          </a:p>
        </p:txBody>
      </p:sp>
      <p:grpSp>
        <p:nvGrpSpPr>
          <p:cNvPr id="23" name="Group 22">
            <a:extLst>
              <a:ext uri="{FF2B5EF4-FFF2-40B4-BE49-F238E27FC236}">
                <a16:creationId xmlns:a16="http://schemas.microsoft.com/office/drawing/2014/main" id="{5F00192E-F4CE-46B5-A195-3D59A32B6A7E}"/>
              </a:ext>
            </a:extLst>
          </p:cNvPr>
          <p:cNvGrpSpPr>
            <a:grpSpLocks/>
          </p:cNvGrpSpPr>
          <p:nvPr/>
        </p:nvGrpSpPr>
        <p:grpSpPr bwMode="auto">
          <a:xfrm>
            <a:off x="4491662" y="1146757"/>
            <a:ext cx="158750" cy="285750"/>
            <a:chOff x="2108" y="1356"/>
            <a:chExt cx="100" cy="180"/>
          </a:xfrm>
        </p:grpSpPr>
        <p:sp>
          <p:nvSpPr>
            <p:cNvPr id="24" name="Oval 23">
              <a:extLst>
                <a:ext uri="{FF2B5EF4-FFF2-40B4-BE49-F238E27FC236}">
                  <a16:creationId xmlns:a16="http://schemas.microsoft.com/office/drawing/2014/main" id="{C028B137-9F86-49AE-954E-AEC3EA200744}"/>
                </a:ext>
              </a:extLst>
            </p:cNvPr>
            <p:cNvSpPr>
              <a:spLocks noChangeArrowheads="1"/>
            </p:cNvSpPr>
            <p:nvPr/>
          </p:nvSpPr>
          <p:spPr bwMode="auto">
            <a:xfrm>
              <a:off x="2108" y="1356"/>
              <a:ext cx="100" cy="100"/>
            </a:xfrm>
            <a:prstGeom prst="ellipse">
              <a:avLst/>
            </a:prstGeom>
            <a:solidFill>
              <a:schemeClr val="tx1"/>
            </a:solidFill>
            <a:ln w="9525">
              <a:solidFill>
                <a:schemeClr val="tx1"/>
              </a:solidFill>
              <a:round/>
              <a:headEnd/>
              <a:tailEnd/>
            </a:ln>
          </p:spPr>
          <p:txBody>
            <a:bodyPr wrap="none" anchor="ctr"/>
            <a:lstStyle/>
            <a:p>
              <a:endParaRPr lang="en-US"/>
            </a:p>
          </p:txBody>
        </p:sp>
        <p:sp>
          <p:nvSpPr>
            <p:cNvPr id="25" name="Line 24">
              <a:extLst>
                <a:ext uri="{FF2B5EF4-FFF2-40B4-BE49-F238E27FC236}">
                  <a16:creationId xmlns:a16="http://schemas.microsoft.com/office/drawing/2014/main" id="{D6801D05-91C5-4390-8F9E-BD314B426463}"/>
                </a:ext>
              </a:extLst>
            </p:cNvPr>
            <p:cNvSpPr>
              <a:spLocks noChangeShapeType="1"/>
            </p:cNvSpPr>
            <p:nvPr/>
          </p:nvSpPr>
          <p:spPr bwMode="auto">
            <a:xfrm>
              <a:off x="2158" y="1408"/>
              <a:ext cx="0" cy="128"/>
            </a:xfrm>
            <a:prstGeom prst="line">
              <a:avLst/>
            </a:prstGeom>
            <a:noFill/>
            <a:ln w="9525">
              <a:solidFill>
                <a:schemeClr val="tx1"/>
              </a:solidFill>
              <a:round/>
              <a:headEnd/>
              <a:tailEnd type="arrow" w="med" len="med"/>
            </a:ln>
          </p:spPr>
          <p:txBody>
            <a:bodyPr wrap="none" anchor="ctr"/>
            <a:lstStyle/>
            <a:p>
              <a:endParaRPr lang="de-DE"/>
            </a:p>
          </p:txBody>
        </p:sp>
      </p:grpSp>
      <p:sp>
        <p:nvSpPr>
          <p:cNvPr id="26" name="Freeform 25">
            <a:extLst>
              <a:ext uri="{FF2B5EF4-FFF2-40B4-BE49-F238E27FC236}">
                <a16:creationId xmlns:a16="http://schemas.microsoft.com/office/drawing/2014/main" id="{0AA0F585-B566-4935-93A9-EF6FE409FEAA}"/>
              </a:ext>
            </a:extLst>
          </p:cNvPr>
          <p:cNvSpPr>
            <a:spLocks/>
          </p:cNvSpPr>
          <p:nvPr/>
        </p:nvSpPr>
        <p:spPr bwMode="auto">
          <a:xfrm>
            <a:off x="3456612" y="4485270"/>
            <a:ext cx="427038" cy="471487"/>
          </a:xfrm>
          <a:custGeom>
            <a:avLst/>
            <a:gdLst>
              <a:gd name="T0" fmla="*/ 269 w 269"/>
              <a:gd name="T1" fmla="*/ 38 h 297"/>
              <a:gd name="T2" fmla="*/ 53 w 269"/>
              <a:gd name="T3" fmla="*/ 38 h 297"/>
              <a:gd name="T4" fmla="*/ 35 w 269"/>
              <a:gd name="T5" fmla="*/ 266 h 297"/>
              <a:gd name="T6" fmla="*/ 263 w 269"/>
              <a:gd name="T7" fmla="*/ 224 h 297"/>
              <a:gd name="T8" fmla="*/ 0 60000 65536"/>
              <a:gd name="T9" fmla="*/ 0 60000 65536"/>
              <a:gd name="T10" fmla="*/ 0 60000 65536"/>
              <a:gd name="T11" fmla="*/ 0 60000 65536"/>
              <a:gd name="T12" fmla="*/ 0 w 269"/>
              <a:gd name="T13" fmla="*/ 0 h 297"/>
              <a:gd name="T14" fmla="*/ 269 w 269"/>
              <a:gd name="T15" fmla="*/ 297 h 297"/>
            </a:gdLst>
            <a:ahLst/>
            <a:cxnLst>
              <a:cxn ang="T8">
                <a:pos x="T0" y="T1"/>
              </a:cxn>
              <a:cxn ang="T9">
                <a:pos x="T2" y="T3"/>
              </a:cxn>
              <a:cxn ang="T10">
                <a:pos x="T4" y="T5"/>
              </a:cxn>
              <a:cxn ang="T11">
                <a:pos x="T6" y="T7"/>
              </a:cxn>
            </a:cxnLst>
            <a:rect l="T12" t="T13" r="T14" b="T15"/>
            <a:pathLst>
              <a:path w="269" h="297">
                <a:moveTo>
                  <a:pt x="269" y="38"/>
                </a:moveTo>
                <a:cubicBezTo>
                  <a:pt x="180" y="19"/>
                  <a:pt x="92" y="0"/>
                  <a:pt x="53" y="38"/>
                </a:cubicBezTo>
                <a:cubicBezTo>
                  <a:pt x="14" y="76"/>
                  <a:pt x="0" y="235"/>
                  <a:pt x="35" y="266"/>
                </a:cubicBezTo>
                <a:cubicBezTo>
                  <a:pt x="70" y="297"/>
                  <a:pt x="166" y="260"/>
                  <a:pt x="263" y="224"/>
                </a:cubicBezTo>
              </a:path>
            </a:pathLst>
          </a:custGeom>
          <a:noFill/>
          <a:ln w="9525">
            <a:solidFill>
              <a:schemeClr val="tx1"/>
            </a:solidFill>
            <a:round/>
            <a:headEnd type="none" w="sm" len="sm"/>
            <a:tailEnd type="arrow" w="med" len="med"/>
          </a:ln>
        </p:spPr>
        <p:txBody>
          <a:bodyPr wrap="none" anchor="ctr"/>
          <a:lstStyle/>
          <a:p>
            <a:endParaRPr lang="en-US"/>
          </a:p>
        </p:txBody>
      </p:sp>
      <p:sp>
        <p:nvSpPr>
          <p:cNvPr id="27" name="Freeform 26">
            <a:extLst>
              <a:ext uri="{FF2B5EF4-FFF2-40B4-BE49-F238E27FC236}">
                <a16:creationId xmlns:a16="http://schemas.microsoft.com/office/drawing/2014/main" id="{E1E91525-5417-4841-A457-0297B6E1C4C0}"/>
              </a:ext>
            </a:extLst>
          </p:cNvPr>
          <p:cNvSpPr>
            <a:spLocks/>
          </p:cNvSpPr>
          <p:nvPr/>
        </p:nvSpPr>
        <p:spPr bwMode="auto">
          <a:xfrm>
            <a:off x="3415337" y="2504070"/>
            <a:ext cx="477838" cy="1384300"/>
          </a:xfrm>
          <a:custGeom>
            <a:avLst/>
            <a:gdLst>
              <a:gd name="T0" fmla="*/ 301 w 301"/>
              <a:gd name="T1" fmla="*/ 752 h 872"/>
              <a:gd name="T2" fmla="*/ 43 w 301"/>
              <a:gd name="T3" fmla="*/ 764 h 872"/>
              <a:gd name="T4" fmla="*/ 43 w 301"/>
              <a:gd name="T5" fmla="*/ 104 h 872"/>
              <a:gd name="T6" fmla="*/ 301 w 301"/>
              <a:gd name="T7" fmla="*/ 140 h 872"/>
              <a:gd name="T8" fmla="*/ 0 60000 65536"/>
              <a:gd name="T9" fmla="*/ 0 60000 65536"/>
              <a:gd name="T10" fmla="*/ 0 60000 65536"/>
              <a:gd name="T11" fmla="*/ 0 60000 65536"/>
              <a:gd name="T12" fmla="*/ 0 w 301"/>
              <a:gd name="T13" fmla="*/ 0 h 872"/>
              <a:gd name="T14" fmla="*/ 301 w 301"/>
              <a:gd name="T15" fmla="*/ 872 h 872"/>
            </a:gdLst>
            <a:ahLst/>
            <a:cxnLst>
              <a:cxn ang="T8">
                <a:pos x="T0" y="T1"/>
              </a:cxn>
              <a:cxn ang="T9">
                <a:pos x="T2" y="T3"/>
              </a:cxn>
              <a:cxn ang="T10">
                <a:pos x="T4" y="T5"/>
              </a:cxn>
              <a:cxn ang="T11">
                <a:pos x="T6" y="T7"/>
              </a:cxn>
            </a:cxnLst>
            <a:rect l="T12" t="T13" r="T14" b="T15"/>
            <a:pathLst>
              <a:path w="301" h="872">
                <a:moveTo>
                  <a:pt x="301" y="752"/>
                </a:moveTo>
                <a:cubicBezTo>
                  <a:pt x="193" y="812"/>
                  <a:pt x="86" y="872"/>
                  <a:pt x="43" y="764"/>
                </a:cubicBezTo>
                <a:cubicBezTo>
                  <a:pt x="0" y="656"/>
                  <a:pt x="0" y="208"/>
                  <a:pt x="43" y="104"/>
                </a:cubicBezTo>
                <a:cubicBezTo>
                  <a:pt x="86" y="0"/>
                  <a:pt x="193" y="70"/>
                  <a:pt x="301" y="140"/>
                </a:cubicBezTo>
              </a:path>
            </a:pathLst>
          </a:custGeom>
          <a:noFill/>
          <a:ln w="9525">
            <a:solidFill>
              <a:schemeClr val="tx1"/>
            </a:solidFill>
            <a:round/>
            <a:headEnd type="none" w="sm" len="sm"/>
            <a:tailEnd type="arrow" w="med" len="med"/>
          </a:ln>
        </p:spPr>
        <p:txBody>
          <a:bodyPr wrap="none" anchor="ctr"/>
          <a:lstStyle/>
          <a:p>
            <a:endParaRPr lang="en-US"/>
          </a:p>
        </p:txBody>
      </p:sp>
      <p:sp>
        <p:nvSpPr>
          <p:cNvPr id="28" name="Freeform 27">
            <a:extLst>
              <a:ext uri="{FF2B5EF4-FFF2-40B4-BE49-F238E27FC236}">
                <a16:creationId xmlns:a16="http://schemas.microsoft.com/office/drawing/2014/main" id="{1E398988-C3FB-4D7F-82E6-7C278F5849BF}"/>
              </a:ext>
            </a:extLst>
          </p:cNvPr>
          <p:cNvSpPr>
            <a:spLocks/>
          </p:cNvSpPr>
          <p:nvPr/>
        </p:nvSpPr>
        <p:spPr bwMode="auto">
          <a:xfrm>
            <a:off x="5198100" y="1754770"/>
            <a:ext cx="2014537" cy="2609850"/>
          </a:xfrm>
          <a:custGeom>
            <a:avLst/>
            <a:gdLst>
              <a:gd name="T0" fmla="*/ 1062 w 1269"/>
              <a:gd name="T1" fmla="*/ 1644 h 1644"/>
              <a:gd name="T2" fmla="*/ 1092 w 1269"/>
              <a:gd name="T3" fmla="*/ 480 h 1644"/>
              <a:gd name="T4" fmla="*/ 0 w 1269"/>
              <a:gd name="T5" fmla="*/ 0 h 1644"/>
              <a:gd name="T6" fmla="*/ 0 60000 65536"/>
              <a:gd name="T7" fmla="*/ 0 60000 65536"/>
              <a:gd name="T8" fmla="*/ 0 60000 65536"/>
              <a:gd name="T9" fmla="*/ 0 w 1269"/>
              <a:gd name="T10" fmla="*/ 0 h 1644"/>
              <a:gd name="T11" fmla="*/ 1269 w 1269"/>
              <a:gd name="T12" fmla="*/ 1644 h 1644"/>
            </a:gdLst>
            <a:ahLst/>
            <a:cxnLst>
              <a:cxn ang="T6">
                <a:pos x="T0" y="T1"/>
              </a:cxn>
              <a:cxn ang="T7">
                <a:pos x="T2" y="T3"/>
              </a:cxn>
              <a:cxn ang="T8">
                <a:pos x="T4" y="T5"/>
              </a:cxn>
            </a:cxnLst>
            <a:rect l="T9" t="T10" r="T11" b="T12"/>
            <a:pathLst>
              <a:path w="1269" h="1644">
                <a:moveTo>
                  <a:pt x="1062" y="1644"/>
                </a:moveTo>
                <a:cubicBezTo>
                  <a:pt x="1165" y="1199"/>
                  <a:pt x="1269" y="754"/>
                  <a:pt x="1092" y="480"/>
                </a:cubicBezTo>
                <a:cubicBezTo>
                  <a:pt x="915" y="206"/>
                  <a:pt x="457" y="103"/>
                  <a:pt x="0" y="0"/>
                </a:cubicBezTo>
              </a:path>
            </a:pathLst>
          </a:custGeom>
          <a:noFill/>
          <a:ln w="9525">
            <a:solidFill>
              <a:schemeClr val="tx1"/>
            </a:solidFill>
            <a:round/>
            <a:headEnd type="none" w="sm" len="sm"/>
            <a:tailEnd type="arrow" w="med" len="med"/>
          </a:ln>
        </p:spPr>
        <p:txBody>
          <a:bodyPr wrap="none" anchor="ctr"/>
          <a:lstStyle/>
          <a:p>
            <a:endParaRPr lang="en-US"/>
          </a:p>
        </p:txBody>
      </p:sp>
      <p:sp>
        <p:nvSpPr>
          <p:cNvPr id="29" name="Freeform 28">
            <a:extLst>
              <a:ext uri="{FF2B5EF4-FFF2-40B4-BE49-F238E27FC236}">
                <a16:creationId xmlns:a16="http://schemas.microsoft.com/office/drawing/2014/main" id="{42A5C217-568E-4F84-8A5B-A1822ACC0250}"/>
              </a:ext>
            </a:extLst>
          </p:cNvPr>
          <p:cNvSpPr>
            <a:spLocks/>
          </p:cNvSpPr>
          <p:nvPr/>
        </p:nvSpPr>
        <p:spPr bwMode="auto">
          <a:xfrm>
            <a:off x="2578725" y="1654757"/>
            <a:ext cx="1230312" cy="211138"/>
          </a:xfrm>
          <a:custGeom>
            <a:avLst/>
            <a:gdLst>
              <a:gd name="T0" fmla="*/ 0 w 775"/>
              <a:gd name="T1" fmla="*/ 0 h 133"/>
              <a:gd name="T2" fmla="*/ 775 w 775"/>
              <a:gd name="T3" fmla="*/ 35 h 133"/>
              <a:gd name="T4" fmla="*/ 0 60000 65536"/>
              <a:gd name="T5" fmla="*/ 0 60000 65536"/>
              <a:gd name="T6" fmla="*/ 0 w 775"/>
              <a:gd name="T7" fmla="*/ 0 h 133"/>
              <a:gd name="T8" fmla="*/ 775 w 775"/>
              <a:gd name="T9" fmla="*/ 133 h 133"/>
            </a:gdLst>
            <a:ahLst/>
            <a:cxnLst>
              <a:cxn ang="T4">
                <a:pos x="T0" y="T1"/>
              </a:cxn>
              <a:cxn ang="T5">
                <a:pos x="T2" y="T3"/>
              </a:cxn>
            </a:cxnLst>
            <a:rect l="T6" t="T7" r="T8" b="T9"/>
            <a:pathLst>
              <a:path w="775" h="133">
                <a:moveTo>
                  <a:pt x="0" y="0"/>
                </a:moveTo>
                <a:cubicBezTo>
                  <a:pt x="188" y="66"/>
                  <a:pt x="376" y="133"/>
                  <a:pt x="775" y="35"/>
                </a:cubicBezTo>
              </a:path>
            </a:pathLst>
          </a:custGeom>
          <a:noFill/>
          <a:ln w="9525">
            <a:solidFill>
              <a:schemeClr val="tx2"/>
            </a:solidFill>
            <a:round/>
            <a:headEnd type="none" w="sm" len="sm"/>
            <a:tailEnd type="arrow" w="med" len="med"/>
          </a:ln>
        </p:spPr>
        <p:txBody>
          <a:bodyPr wrap="none" anchor="ctr"/>
          <a:lstStyle/>
          <a:p>
            <a:endParaRPr lang="en-US"/>
          </a:p>
        </p:txBody>
      </p:sp>
      <p:sp>
        <p:nvSpPr>
          <p:cNvPr id="30" name="Freeform 29">
            <a:extLst>
              <a:ext uri="{FF2B5EF4-FFF2-40B4-BE49-F238E27FC236}">
                <a16:creationId xmlns:a16="http://schemas.microsoft.com/office/drawing/2014/main" id="{9AE41CBF-0012-458B-ABA1-F8FA85B60683}"/>
              </a:ext>
            </a:extLst>
          </p:cNvPr>
          <p:cNvSpPr>
            <a:spLocks/>
          </p:cNvSpPr>
          <p:nvPr/>
        </p:nvSpPr>
        <p:spPr bwMode="auto">
          <a:xfrm>
            <a:off x="5928350" y="1961145"/>
            <a:ext cx="1039812" cy="260350"/>
          </a:xfrm>
          <a:custGeom>
            <a:avLst/>
            <a:gdLst>
              <a:gd name="T0" fmla="*/ 866 w 866"/>
              <a:gd name="T1" fmla="*/ 59 h 164"/>
              <a:gd name="T2" fmla="*/ 0 w 866"/>
              <a:gd name="T3" fmla="*/ 164 h 164"/>
              <a:gd name="T4" fmla="*/ 0 60000 65536"/>
              <a:gd name="T5" fmla="*/ 0 60000 65536"/>
              <a:gd name="T6" fmla="*/ 0 w 866"/>
              <a:gd name="T7" fmla="*/ 0 h 164"/>
              <a:gd name="T8" fmla="*/ 866 w 866"/>
              <a:gd name="T9" fmla="*/ 164 h 164"/>
            </a:gdLst>
            <a:ahLst/>
            <a:cxnLst>
              <a:cxn ang="T4">
                <a:pos x="T0" y="T1"/>
              </a:cxn>
              <a:cxn ang="T5">
                <a:pos x="T2" y="T3"/>
              </a:cxn>
            </a:cxnLst>
            <a:rect l="T6" t="T7" r="T8" b="T9"/>
            <a:pathLst>
              <a:path w="866" h="164">
                <a:moveTo>
                  <a:pt x="866" y="59"/>
                </a:moveTo>
                <a:cubicBezTo>
                  <a:pt x="597" y="29"/>
                  <a:pt x="328" y="0"/>
                  <a:pt x="0" y="164"/>
                </a:cubicBezTo>
              </a:path>
            </a:pathLst>
          </a:custGeom>
          <a:noFill/>
          <a:ln w="9525">
            <a:solidFill>
              <a:schemeClr val="tx2"/>
            </a:solidFill>
            <a:round/>
            <a:headEnd type="none" w="sm" len="sm"/>
            <a:tailEnd type="arrow" w="med" len="med"/>
          </a:ln>
        </p:spPr>
        <p:txBody>
          <a:bodyPr wrap="none" anchor="ctr"/>
          <a:lstStyle/>
          <a:p>
            <a:endParaRPr lang="en-US"/>
          </a:p>
        </p:txBody>
      </p:sp>
      <p:sp>
        <p:nvSpPr>
          <p:cNvPr id="31" name="Freeform 30">
            <a:extLst>
              <a:ext uri="{FF2B5EF4-FFF2-40B4-BE49-F238E27FC236}">
                <a16:creationId xmlns:a16="http://schemas.microsoft.com/office/drawing/2014/main" id="{208E1638-76B8-4D59-AF16-AE728670E9C7}"/>
              </a:ext>
            </a:extLst>
          </p:cNvPr>
          <p:cNvSpPr>
            <a:spLocks/>
          </p:cNvSpPr>
          <p:nvPr/>
        </p:nvSpPr>
        <p:spPr bwMode="auto">
          <a:xfrm>
            <a:off x="7399962" y="2243720"/>
            <a:ext cx="320675" cy="498475"/>
          </a:xfrm>
          <a:custGeom>
            <a:avLst/>
            <a:gdLst>
              <a:gd name="T0" fmla="*/ 202 w 202"/>
              <a:gd name="T1" fmla="*/ 0 h 314"/>
              <a:gd name="T2" fmla="*/ 0 w 202"/>
              <a:gd name="T3" fmla="*/ 314 h 314"/>
              <a:gd name="T4" fmla="*/ 0 60000 65536"/>
              <a:gd name="T5" fmla="*/ 0 60000 65536"/>
              <a:gd name="T6" fmla="*/ 0 w 202"/>
              <a:gd name="T7" fmla="*/ 0 h 314"/>
              <a:gd name="T8" fmla="*/ 202 w 202"/>
              <a:gd name="T9" fmla="*/ 314 h 314"/>
            </a:gdLst>
            <a:ahLst/>
            <a:cxnLst>
              <a:cxn ang="T4">
                <a:pos x="T0" y="T1"/>
              </a:cxn>
              <a:cxn ang="T5">
                <a:pos x="T2" y="T3"/>
              </a:cxn>
            </a:cxnLst>
            <a:rect l="T6" t="T7" r="T8" b="T9"/>
            <a:pathLst>
              <a:path w="202" h="314">
                <a:moveTo>
                  <a:pt x="202" y="0"/>
                </a:moveTo>
                <a:cubicBezTo>
                  <a:pt x="186" y="91"/>
                  <a:pt x="171" y="183"/>
                  <a:pt x="0" y="314"/>
                </a:cubicBezTo>
              </a:path>
            </a:pathLst>
          </a:custGeom>
          <a:noFill/>
          <a:ln w="9525">
            <a:solidFill>
              <a:schemeClr val="tx2"/>
            </a:solidFill>
            <a:round/>
            <a:headEnd type="none" w="sm" len="sm"/>
            <a:tailEnd type="arrow" w="med" len="med"/>
          </a:ln>
        </p:spPr>
        <p:txBody>
          <a:bodyPr wrap="none" anchor="ctr"/>
          <a:lstStyle/>
          <a:p>
            <a:endParaRPr lang="en-US"/>
          </a:p>
        </p:txBody>
      </p:sp>
      <p:sp>
        <p:nvSpPr>
          <p:cNvPr id="32" name="Freeform 31">
            <a:extLst>
              <a:ext uri="{FF2B5EF4-FFF2-40B4-BE49-F238E27FC236}">
                <a16:creationId xmlns:a16="http://schemas.microsoft.com/office/drawing/2014/main" id="{33DB308E-D369-4C7F-AD24-AAB364CB9783}"/>
              </a:ext>
            </a:extLst>
          </p:cNvPr>
          <p:cNvSpPr>
            <a:spLocks/>
          </p:cNvSpPr>
          <p:nvPr/>
        </p:nvSpPr>
        <p:spPr bwMode="auto">
          <a:xfrm>
            <a:off x="7931775" y="3539120"/>
            <a:ext cx="520700" cy="377825"/>
          </a:xfrm>
          <a:custGeom>
            <a:avLst/>
            <a:gdLst>
              <a:gd name="T0" fmla="*/ 328 w 328"/>
              <a:gd name="T1" fmla="*/ 238 h 238"/>
              <a:gd name="T2" fmla="*/ 0 w 328"/>
              <a:gd name="T3" fmla="*/ 0 h 238"/>
              <a:gd name="T4" fmla="*/ 0 60000 65536"/>
              <a:gd name="T5" fmla="*/ 0 60000 65536"/>
              <a:gd name="T6" fmla="*/ 0 w 328"/>
              <a:gd name="T7" fmla="*/ 0 h 238"/>
              <a:gd name="T8" fmla="*/ 328 w 328"/>
              <a:gd name="T9" fmla="*/ 238 h 238"/>
            </a:gdLst>
            <a:ahLst/>
            <a:cxnLst>
              <a:cxn ang="T4">
                <a:pos x="T0" y="T1"/>
              </a:cxn>
              <a:cxn ang="T5">
                <a:pos x="T2" y="T3"/>
              </a:cxn>
            </a:cxnLst>
            <a:rect l="T6" t="T7" r="T8" b="T9"/>
            <a:pathLst>
              <a:path w="328" h="238">
                <a:moveTo>
                  <a:pt x="328" y="238"/>
                </a:moveTo>
                <a:cubicBezTo>
                  <a:pt x="269" y="152"/>
                  <a:pt x="211" y="67"/>
                  <a:pt x="0" y="0"/>
                </a:cubicBezTo>
              </a:path>
            </a:pathLst>
          </a:custGeom>
          <a:noFill/>
          <a:ln w="9525">
            <a:solidFill>
              <a:schemeClr val="tx2"/>
            </a:solidFill>
            <a:round/>
            <a:headEnd type="none" w="sm" len="sm"/>
            <a:tailEnd type="arrow" w="med" len="med"/>
          </a:ln>
        </p:spPr>
        <p:txBody>
          <a:bodyPr wrap="none" anchor="ctr"/>
          <a:lstStyle/>
          <a:p>
            <a:endParaRPr lang="en-US"/>
          </a:p>
        </p:txBody>
      </p:sp>
      <p:cxnSp>
        <p:nvCxnSpPr>
          <p:cNvPr id="33" name="AutoShape 35">
            <a:extLst>
              <a:ext uri="{FF2B5EF4-FFF2-40B4-BE49-F238E27FC236}">
                <a16:creationId xmlns:a16="http://schemas.microsoft.com/office/drawing/2014/main" id="{1D646ABD-446B-4565-AF8C-BDCD7207A938}"/>
              </a:ext>
            </a:extLst>
          </p:cNvPr>
          <p:cNvCxnSpPr>
            <a:cxnSpLocks noChangeShapeType="1"/>
            <a:stCxn id="8" idx="2"/>
          </p:cNvCxnSpPr>
          <p:nvPr/>
        </p:nvCxnSpPr>
        <p:spPr bwMode="auto">
          <a:xfrm>
            <a:off x="6882437" y="4972632"/>
            <a:ext cx="1588" cy="422275"/>
          </a:xfrm>
          <a:prstGeom prst="straightConnector1">
            <a:avLst/>
          </a:prstGeom>
          <a:noFill/>
          <a:ln w="9525">
            <a:solidFill>
              <a:schemeClr val="tx1"/>
            </a:solidFill>
            <a:round/>
            <a:headEnd/>
            <a:tailEnd type="arrow" w="med" len="med"/>
          </a:ln>
        </p:spPr>
      </p:cxnSp>
      <p:sp>
        <p:nvSpPr>
          <p:cNvPr id="34" name="Text Box 36">
            <a:extLst>
              <a:ext uri="{FF2B5EF4-FFF2-40B4-BE49-F238E27FC236}">
                <a16:creationId xmlns:a16="http://schemas.microsoft.com/office/drawing/2014/main" id="{28FE172E-5203-44C0-B408-140B2CF44680}"/>
              </a:ext>
            </a:extLst>
          </p:cNvPr>
          <p:cNvSpPr txBox="1">
            <a:spLocks noChangeArrowheads="1"/>
          </p:cNvSpPr>
          <p:nvPr/>
        </p:nvSpPr>
        <p:spPr bwMode="auto">
          <a:xfrm>
            <a:off x="7850812" y="5394907"/>
            <a:ext cx="1447800" cy="336550"/>
          </a:xfrm>
          <a:prstGeom prst="rect">
            <a:avLst/>
          </a:prstGeom>
          <a:noFill/>
          <a:ln w="9525">
            <a:noFill/>
            <a:miter lim="800000"/>
            <a:headEnd/>
            <a:tailEnd/>
          </a:ln>
        </p:spPr>
        <p:txBody>
          <a:bodyPr>
            <a:spAutoFit/>
          </a:bodyPr>
          <a:lstStyle/>
          <a:p>
            <a:pPr eaLnBrk="0" hangingPunct="0"/>
            <a:r>
              <a:rPr lang="en-US" altLang="de-DE" sz="1600" i="1">
                <a:solidFill>
                  <a:schemeClr val="tx2"/>
                </a:solidFill>
                <a:latin typeface="Comic Sans MS" pitchFamily="66" charset="0"/>
              </a:rPr>
              <a:t>Endzustand</a:t>
            </a:r>
          </a:p>
        </p:txBody>
      </p:sp>
      <p:sp>
        <p:nvSpPr>
          <p:cNvPr id="35" name="Freeform 37">
            <a:extLst>
              <a:ext uri="{FF2B5EF4-FFF2-40B4-BE49-F238E27FC236}">
                <a16:creationId xmlns:a16="http://schemas.microsoft.com/office/drawing/2014/main" id="{94A56725-27DE-41C5-AD18-CB6C66AB6188}"/>
              </a:ext>
            </a:extLst>
          </p:cNvPr>
          <p:cNvSpPr>
            <a:spLocks/>
          </p:cNvSpPr>
          <p:nvPr/>
        </p:nvSpPr>
        <p:spPr bwMode="auto">
          <a:xfrm>
            <a:off x="7088812" y="5471107"/>
            <a:ext cx="749300" cy="74613"/>
          </a:xfrm>
          <a:custGeom>
            <a:avLst/>
            <a:gdLst>
              <a:gd name="T0" fmla="*/ 328 w 328"/>
              <a:gd name="T1" fmla="*/ 238 h 238"/>
              <a:gd name="T2" fmla="*/ 0 w 328"/>
              <a:gd name="T3" fmla="*/ 0 h 238"/>
              <a:gd name="T4" fmla="*/ 0 60000 65536"/>
              <a:gd name="T5" fmla="*/ 0 60000 65536"/>
              <a:gd name="T6" fmla="*/ 0 w 328"/>
              <a:gd name="T7" fmla="*/ 0 h 238"/>
              <a:gd name="T8" fmla="*/ 328 w 328"/>
              <a:gd name="T9" fmla="*/ 238 h 238"/>
            </a:gdLst>
            <a:ahLst/>
            <a:cxnLst>
              <a:cxn ang="T4">
                <a:pos x="T0" y="T1"/>
              </a:cxn>
              <a:cxn ang="T5">
                <a:pos x="T2" y="T3"/>
              </a:cxn>
            </a:cxnLst>
            <a:rect l="T6" t="T7" r="T8" b="T9"/>
            <a:pathLst>
              <a:path w="328" h="238">
                <a:moveTo>
                  <a:pt x="328" y="238"/>
                </a:moveTo>
                <a:cubicBezTo>
                  <a:pt x="269" y="152"/>
                  <a:pt x="211" y="67"/>
                  <a:pt x="0" y="0"/>
                </a:cubicBezTo>
              </a:path>
            </a:pathLst>
          </a:custGeom>
          <a:noFill/>
          <a:ln w="9525">
            <a:solidFill>
              <a:schemeClr val="tx2"/>
            </a:solidFill>
            <a:round/>
            <a:headEnd type="none" w="sm" len="sm"/>
            <a:tailEnd type="arrow" w="med" len="med"/>
          </a:ln>
        </p:spPr>
        <p:txBody>
          <a:bodyPr wrap="none" anchor="ctr"/>
          <a:lstStyle/>
          <a:p>
            <a:endParaRPr lang="en-US"/>
          </a:p>
        </p:txBody>
      </p:sp>
      <p:grpSp>
        <p:nvGrpSpPr>
          <p:cNvPr id="36" name="Gruppieren 35">
            <a:extLst>
              <a:ext uri="{FF2B5EF4-FFF2-40B4-BE49-F238E27FC236}">
                <a16:creationId xmlns:a16="http://schemas.microsoft.com/office/drawing/2014/main" id="{7EF47159-04C0-48AC-B1A7-57F36B958AC5}"/>
              </a:ext>
            </a:extLst>
          </p:cNvPr>
          <p:cNvGrpSpPr/>
          <p:nvPr/>
        </p:nvGrpSpPr>
        <p:grpSpPr>
          <a:xfrm>
            <a:off x="6767343" y="5394113"/>
            <a:ext cx="228600" cy="228600"/>
            <a:chOff x="1828800" y="4308475"/>
            <a:chExt cx="228600" cy="228600"/>
          </a:xfrm>
        </p:grpSpPr>
        <p:sp>
          <p:nvSpPr>
            <p:cNvPr id="37" name="Oval 45">
              <a:extLst>
                <a:ext uri="{FF2B5EF4-FFF2-40B4-BE49-F238E27FC236}">
                  <a16:creationId xmlns:a16="http://schemas.microsoft.com/office/drawing/2014/main" id="{BC525CD1-267B-44B0-A073-703CA6FD7C98}"/>
                </a:ext>
              </a:extLst>
            </p:cNvPr>
            <p:cNvSpPr>
              <a:spLocks noChangeArrowheads="1"/>
            </p:cNvSpPr>
            <p:nvPr/>
          </p:nvSpPr>
          <p:spPr bwMode="auto">
            <a:xfrm>
              <a:off x="1828800" y="4308475"/>
              <a:ext cx="228600" cy="228600"/>
            </a:xfrm>
            <a:prstGeom prst="ellipse">
              <a:avLst/>
            </a:prstGeom>
            <a:noFill/>
            <a:ln w="9525">
              <a:solidFill>
                <a:schemeClr val="tx1"/>
              </a:solidFill>
              <a:round/>
              <a:headEnd/>
              <a:tailEnd/>
            </a:ln>
          </p:spPr>
          <p:txBody>
            <a:bodyPr anchor="ctr">
              <a:spAutoFit/>
            </a:bodyPr>
            <a:lstStyle/>
            <a:p>
              <a:endParaRPr lang="en-US"/>
            </a:p>
          </p:txBody>
        </p:sp>
        <p:sp>
          <p:nvSpPr>
            <p:cNvPr id="38" name="Oval 23">
              <a:extLst>
                <a:ext uri="{FF2B5EF4-FFF2-40B4-BE49-F238E27FC236}">
                  <a16:creationId xmlns:a16="http://schemas.microsoft.com/office/drawing/2014/main" id="{B6E84C40-55B2-42F2-AFD9-164DCEB94F10}"/>
                </a:ext>
              </a:extLst>
            </p:cNvPr>
            <p:cNvSpPr>
              <a:spLocks noChangeArrowheads="1"/>
            </p:cNvSpPr>
            <p:nvPr/>
          </p:nvSpPr>
          <p:spPr bwMode="auto">
            <a:xfrm>
              <a:off x="1875600" y="4356000"/>
              <a:ext cx="136800" cy="136800"/>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39"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9298612" y="1115841"/>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SC</a:t>
            </a:r>
          </a:p>
        </p:txBody>
      </p:sp>
    </p:spTree>
    <p:extLst>
      <p:ext uri="{BB962C8B-B14F-4D97-AF65-F5344CB8AC3E}">
        <p14:creationId xmlns:p14="http://schemas.microsoft.com/office/powerpoint/2010/main" val="1620383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75DBA96-F873-4F3C-80BB-4D697D1FE657}"/>
              </a:ext>
            </a:extLst>
          </p:cNvPr>
          <p:cNvSpPr>
            <a:spLocks noGrp="1"/>
          </p:cNvSpPr>
          <p:nvPr>
            <p:ph sz="quarter" idx="14"/>
          </p:nvPr>
        </p:nvSpPr>
        <p:spPr/>
        <p:txBody>
          <a:bodyPr/>
          <a:lstStyle/>
          <a:p>
            <a:r>
              <a:rPr lang="de-DE" dirty="0" err="1"/>
              <a:t>Statechart</a:t>
            </a:r>
            <a:r>
              <a:rPr lang="de-DE" dirty="0"/>
              <a:t>-Ausschnitt, in dem die Zustände geschachtelt sind</a:t>
            </a:r>
          </a:p>
          <a:p>
            <a:r>
              <a:rPr lang="de-DE" dirty="0"/>
              <a:t>Zustandsname linksbündig, dann </a:t>
            </a:r>
            <a:r>
              <a:rPr lang="de-DE" dirty="0" err="1"/>
              <a:t>Condition</a:t>
            </a:r>
            <a:r>
              <a:rPr lang="de-DE" dirty="0"/>
              <a:t> and Actions,</a:t>
            </a:r>
          </a:p>
          <a:p>
            <a:r>
              <a:rPr lang="de-DE" dirty="0"/>
              <a:t>dann Subzustände</a:t>
            </a:r>
          </a:p>
        </p:txBody>
      </p:sp>
      <p:sp>
        <p:nvSpPr>
          <p:cNvPr id="3" name="Titel 2">
            <a:extLst>
              <a:ext uri="{FF2B5EF4-FFF2-40B4-BE49-F238E27FC236}">
                <a16:creationId xmlns:a16="http://schemas.microsoft.com/office/drawing/2014/main" id="{BF5A4AC0-60BC-411B-8448-CC8D18E45B4E}"/>
              </a:ext>
            </a:extLst>
          </p:cNvPr>
          <p:cNvSpPr>
            <a:spLocks noGrp="1"/>
          </p:cNvSpPr>
          <p:nvPr>
            <p:ph type="title"/>
          </p:nvPr>
        </p:nvSpPr>
        <p:spPr/>
        <p:txBody>
          <a:bodyPr/>
          <a:lstStyle/>
          <a:p>
            <a:r>
              <a:rPr lang="de-DE" dirty="0" err="1"/>
              <a:t>Statechart</a:t>
            </a:r>
            <a:r>
              <a:rPr lang="de-DE" dirty="0"/>
              <a:t> mit Hierarchie</a:t>
            </a:r>
          </a:p>
        </p:txBody>
      </p:sp>
      <p:sp>
        <p:nvSpPr>
          <p:cNvPr id="4" name="AutoShape 1044">
            <a:extLst>
              <a:ext uri="{FF2B5EF4-FFF2-40B4-BE49-F238E27FC236}">
                <a16:creationId xmlns:a16="http://schemas.microsoft.com/office/drawing/2014/main" id="{F295C436-5403-4F5C-8E29-EF3CA97B6301}"/>
              </a:ext>
            </a:extLst>
          </p:cNvPr>
          <p:cNvSpPr>
            <a:spLocks noChangeArrowheads="1"/>
          </p:cNvSpPr>
          <p:nvPr/>
        </p:nvSpPr>
        <p:spPr bwMode="auto">
          <a:xfrm>
            <a:off x="2326433" y="2699657"/>
            <a:ext cx="4419600" cy="2286000"/>
          </a:xfrm>
          <a:prstGeom prst="roundRect">
            <a:avLst>
              <a:gd name="adj" fmla="val 8542"/>
            </a:avLst>
          </a:prstGeom>
          <a:noFill/>
          <a:ln w="9525">
            <a:solidFill>
              <a:schemeClr val="tx1"/>
            </a:solidFill>
            <a:round/>
            <a:headEnd/>
            <a:tailEnd/>
          </a:ln>
        </p:spPr>
        <p:txBody>
          <a:bodyPr wrap="none" anchor="t"/>
          <a:lstStyle/>
          <a:p>
            <a:pPr algn="ctr" defTabSz="762000"/>
            <a:r>
              <a:rPr lang="en-US" dirty="0" err="1"/>
              <a:t>st</a:t>
            </a:r>
            <a:r>
              <a:rPr lang="en-US" sz="1600" dirty="0" err="1"/>
              <a:t>ateName</a:t>
            </a:r>
            <a:endParaRPr lang="en-US" sz="1600" dirty="0"/>
          </a:p>
          <a:p>
            <a:pPr defTabSz="762000"/>
            <a:r>
              <a:rPr lang="en-US" sz="1600" dirty="0"/>
              <a:t>[condition]</a:t>
            </a:r>
          </a:p>
          <a:p>
            <a:pPr defTabSz="762000"/>
            <a:r>
              <a:rPr lang="en-US" sz="1600" dirty="0"/>
              <a:t>entry / ...</a:t>
            </a:r>
            <a:endParaRPr lang="en-US" sz="1600" dirty="0">
              <a:latin typeface="Times New Roman" pitchFamily="18" charset="0"/>
            </a:endParaRPr>
          </a:p>
        </p:txBody>
      </p:sp>
      <p:sp>
        <p:nvSpPr>
          <p:cNvPr id="6" name="Text Box 1038">
            <a:extLst>
              <a:ext uri="{FF2B5EF4-FFF2-40B4-BE49-F238E27FC236}">
                <a16:creationId xmlns:a16="http://schemas.microsoft.com/office/drawing/2014/main" id="{9370607E-491B-47DB-A6C7-ED5E90BC2874}"/>
              </a:ext>
            </a:extLst>
          </p:cNvPr>
          <p:cNvSpPr txBox="1">
            <a:spLocks noChangeArrowheads="1"/>
          </p:cNvSpPr>
          <p:nvPr/>
        </p:nvSpPr>
        <p:spPr bwMode="auto">
          <a:xfrm>
            <a:off x="7004796" y="2804432"/>
            <a:ext cx="1112837" cy="581025"/>
          </a:xfrm>
          <a:prstGeom prst="rect">
            <a:avLst/>
          </a:prstGeom>
          <a:noFill/>
          <a:ln w="12700">
            <a:noFill/>
            <a:miter lim="800000"/>
            <a:headEnd type="none" w="sm" len="sm"/>
            <a:tailEnd type="none" w="lg" len="med"/>
          </a:ln>
        </p:spPr>
        <p:txBody>
          <a:bodyPr>
            <a:spAutoFit/>
          </a:bodyPr>
          <a:lstStyle/>
          <a:p>
            <a:pPr defTabSz="762000" eaLnBrk="0" hangingPunct="0"/>
            <a:r>
              <a:rPr lang="de-DE" sz="1600" i="1" dirty="0">
                <a:solidFill>
                  <a:schemeClr val="tx2"/>
                </a:solidFill>
                <a:latin typeface="Comic Sans MS" pitchFamily="66" charset="0"/>
              </a:rPr>
              <a:t>innerer</a:t>
            </a:r>
          </a:p>
          <a:p>
            <a:pPr defTabSz="762000" eaLnBrk="0" hangingPunct="0"/>
            <a:r>
              <a:rPr lang="de-DE" sz="1600" i="1" dirty="0">
                <a:solidFill>
                  <a:schemeClr val="tx2"/>
                </a:solidFill>
                <a:latin typeface="Comic Sans MS" pitchFamily="66" charset="0"/>
              </a:rPr>
              <a:t>Zustand</a:t>
            </a:r>
          </a:p>
        </p:txBody>
      </p:sp>
      <p:sp>
        <p:nvSpPr>
          <p:cNvPr id="7" name="Freeform 1039">
            <a:extLst>
              <a:ext uri="{FF2B5EF4-FFF2-40B4-BE49-F238E27FC236}">
                <a16:creationId xmlns:a16="http://schemas.microsoft.com/office/drawing/2014/main" id="{1AD0407A-9622-46F0-AA37-A31B0225F3B5}"/>
              </a:ext>
            </a:extLst>
          </p:cNvPr>
          <p:cNvSpPr>
            <a:spLocks/>
          </p:cNvSpPr>
          <p:nvPr/>
        </p:nvSpPr>
        <p:spPr bwMode="auto">
          <a:xfrm>
            <a:off x="6212633" y="3004457"/>
            <a:ext cx="838200" cy="987425"/>
          </a:xfrm>
          <a:custGeom>
            <a:avLst/>
            <a:gdLst>
              <a:gd name="T0" fmla="*/ 600 w 600"/>
              <a:gd name="T1" fmla="*/ 21 h 245"/>
              <a:gd name="T2" fmla="*/ 0 w 600"/>
              <a:gd name="T3" fmla="*/ 245 h 245"/>
              <a:gd name="T4" fmla="*/ 0 60000 65536"/>
              <a:gd name="T5" fmla="*/ 0 60000 65536"/>
              <a:gd name="T6" fmla="*/ 0 w 600"/>
              <a:gd name="T7" fmla="*/ 0 h 245"/>
              <a:gd name="T8" fmla="*/ 600 w 600"/>
              <a:gd name="T9" fmla="*/ 245 h 245"/>
            </a:gdLst>
            <a:ahLst/>
            <a:cxnLst>
              <a:cxn ang="T4">
                <a:pos x="T0" y="T1"/>
              </a:cxn>
              <a:cxn ang="T5">
                <a:pos x="T2" y="T3"/>
              </a:cxn>
            </a:cxnLst>
            <a:rect l="T6" t="T7" r="T8" b="T9"/>
            <a:pathLst>
              <a:path w="600" h="245">
                <a:moveTo>
                  <a:pt x="600" y="21"/>
                </a:moveTo>
                <a:cubicBezTo>
                  <a:pt x="428" y="10"/>
                  <a:pt x="257" y="0"/>
                  <a:pt x="0" y="245"/>
                </a:cubicBezTo>
              </a:path>
            </a:pathLst>
          </a:custGeom>
          <a:noFill/>
          <a:ln w="9525">
            <a:solidFill>
              <a:schemeClr val="tx2"/>
            </a:solidFill>
            <a:round/>
            <a:headEnd/>
            <a:tailEnd type="arrow" w="med" len="med"/>
          </a:ln>
        </p:spPr>
        <p:txBody>
          <a:bodyPr wrap="none" anchor="ctr"/>
          <a:lstStyle/>
          <a:p>
            <a:endParaRPr lang="en-US"/>
          </a:p>
        </p:txBody>
      </p:sp>
      <p:grpSp>
        <p:nvGrpSpPr>
          <p:cNvPr id="8" name="Group 1045">
            <a:extLst>
              <a:ext uri="{FF2B5EF4-FFF2-40B4-BE49-F238E27FC236}">
                <a16:creationId xmlns:a16="http://schemas.microsoft.com/office/drawing/2014/main" id="{485954D7-D603-410D-A502-BA3D67853909}"/>
              </a:ext>
            </a:extLst>
          </p:cNvPr>
          <p:cNvGrpSpPr>
            <a:grpSpLocks/>
          </p:cNvGrpSpPr>
          <p:nvPr/>
        </p:nvGrpSpPr>
        <p:grpSpPr bwMode="auto">
          <a:xfrm>
            <a:off x="2813796" y="3995057"/>
            <a:ext cx="3446462" cy="609600"/>
            <a:chOff x="1573" y="2928"/>
            <a:chExt cx="2171" cy="384"/>
          </a:xfrm>
        </p:grpSpPr>
        <p:sp>
          <p:nvSpPr>
            <p:cNvPr id="9" name="AutoShape 1041">
              <a:extLst>
                <a:ext uri="{FF2B5EF4-FFF2-40B4-BE49-F238E27FC236}">
                  <a16:creationId xmlns:a16="http://schemas.microsoft.com/office/drawing/2014/main" id="{3B2A2852-F85C-4E14-9C9C-603C6BC56228}"/>
                </a:ext>
              </a:extLst>
            </p:cNvPr>
            <p:cNvSpPr>
              <a:spLocks noChangeArrowheads="1"/>
            </p:cNvSpPr>
            <p:nvPr/>
          </p:nvSpPr>
          <p:spPr bwMode="auto">
            <a:xfrm>
              <a:off x="1573" y="2928"/>
              <a:ext cx="827" cy="384"/>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a:t>substate1</a:t>
              </a:r>
              <a:endParaRPr lang="en-US" altLang="de-DE" sz="1200" i="1"/>
            </a:p>
          </p:txBody>
        </p:sp>
        <p:sp>
          <p:nvSpPr>
            <p:cNvPr id="10" name="AutoShape 1042">
              <a:extLst>
                <a:ext uri="{FF2B5EF4-FFF2-40B4-BE49-F238E27FC236}">
                  <a16:creationId xmlns:a16="http://schemas.microsoft.com/office/drawing/2014/main" id="{5537DE59-E93A-46F2-91E9-DC61C9BA581D}"/>
                </a:ext>
              </a:extLst>
            </p:cNvPr>
            <p:cNvSpPr>
              <a:spLocks noChangeArrowheads="1"/>
            </p:cNvSpPr>
            <p:nvPr/>
          </p:nvSpPr>
          <p:spPr bwMode="auto">
            <a:xfrm>
              <a:off x="2917" y="2928"/>
              <a:ext cx="827" cy="384"/>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a:t>substate2</a:t>
              </a:r>
              <a:endParaRPr lang="en-US" altLang="de-DE" sz="1200" i="1"/>
            </a:p>
          </p:txBody>
        </p:sp>
      </p:grpSp>
      <p:sp>
        <p:nvSpPr>
          <p:cNvPr id="11" name="Freeform 1046">
            <a:extLst>
              <a:ext uri="{FF2B5EF4-FFF2-40B4-BE49-F238E27FC236}">
                <a16:creationId xmlns:a16="http://schemas.microsoft.com/office/drawing/2014/main" id="{36C1BACE-93C6-413E-8059-05D6873DF372}"/>
              </a:ext>
            </a:extLst>
          </p:cNvPr>
          <p:cNvSpPr>
            <a:spLocks/>
          </p:cNvSpPr>
          <p:nvPr/>
        </p:nvSpPr>
        <p:spPr bwMode="auto">
          <a:xfrm>
            <a:off x="3698033" y="3690257"/>
            <a:ext cx="1752600" cy="304800"/>
          </a:xfrm>
          <a:custGeom>
            <a:avLst/>
            <a:gdLst>
              <a:gd name="T0" fmla="*/ 0 w 1104"/>
              <a:gd name="T1" fmla="*/ 192 h 192"/>
              <a:gd name="T2" fmla="*/ 528 w 1104"/>
              <a:gd name="T3" fmla="*/ 0 h 192"/>
              <a:gd name="T4" fmla="*/ 1104 w 1104"/>
              <a:gd name="T5" fmla="*/ 192 h 192"/>
              <a:gd name="T6" fmla="*/ 0 60000 65536"/>
              <a:gd name="T7" fmla="*/ 0 60000 65536"/>
              <a:gd name="T8" fmla="*/ 0 60000 65536"/>
              <a:gd name="T9" fmla="*/ 0 w 1104"/>
              <a:gd name="T10" fmla="*/ 0 h 192"/>
              <a:gd name="T11" fmla="*/ 1104 w 1104"/>
              <a:gd name="T12" fmla="*/ 192 h 192"/>
            </a:gdLst>
            <a:ahLst/>
            <a:cxnLst>
              <a:cxn ang="T6">
                <a:pos x="T0" y="T1"/>
              </a:cxn>
              <a:cxn ang="T7">
                <a:pos x="T2" y="T3"/>
              </a:cxn>
              <a:cxn ang="T8">
                <a:pos x="T4" y="T5"/>
              </a:cxn>
            </a:cxnLst>
            <a:rect l="T9" t="T10" r="T11" b="T12"/>
            <a:pathLst>
              <a:path w="1104" h="192">
                <a:moveTo>
                  <a:pt x="0" y="192"/>
                </a:moveTo>
                <a:cubicBezTo>
                  <a:pt x="172" y="96"/>
                  <a:pt x="344" y="0"/>
                  <a:pt x="528" y="0"/>
                </a:cubicBezTo>
                <a:cubicBezTo>
                  <a:pt x="712" y="0"/>
                  <a:pt x="1008" y="136"/>
                  <a:pt x="1104" y="192"/>
                </a:cubicBezTo>
              </a:path>
            </a:pathLst>
          </a:custGeom>
          <a:noFill/>
          <a:ln w="9525">
            <a:solidFill>
              <a:schemeClr val="tx1"/>
            </a:solidFill>
            <a:round/>
            <a:headEnd/>
            <a:tailEnd type="arrow" w="med" len="med"/>
          </a:ln>
        </p:spPr>
        <p:txBody>
          <a:bodyPr anchor="ctr"/>
          <a:lstStyle/>
          <a:p>
            <a:endParaRPr lang="en-US"/>
          </a:p>
        </p:txBody>
      </p:sp>
      <p:sp>
        <p:nvSpPr>
          <p:cNvPr id="12" name="Freeform 1047">
            <a:extLst>
              <a:ext uri="{FF2B5EF4-FFF2-40B4-BE49-F238E27FC236}">
                <a16:creationId xmlns:a16="http://schemas.microsoft.com/office/drawing/2014/main" id="{0018DAF1-0FC3-499F-942B-2FB640345D55}"/>
              </a:ext>
            </a:extLst>
          </p:cNvPr>
          <p:cNvSpPr>
            <a:spLocks/>
          </p:cNvSpPr>
          <p:nvPr/>
        </p:nvSpPr>
        <p:spPr bwMode="auto">
          <a:xfrm>
            <a:off x="6288833" y="4207782"/>
            <a:ext cx="915988" cy="447675"/>
          </a:xfrm>
          <a:custGeom>
            <a:avLst/>
            <a:gdLst>
              <a:gd name="T0" fmla="*/ 0 w 577"/>
              <a:gd name="T1" fmla="*/ 10 h 282"/>
              <a:gd name="T2" fmla="*/ 412 w 577"/>
              <a:gd name="T3" fmla="*/ 8 h 282"/>
              <a:gd name="T4" fmla="*/ 558 w 577"/>
              <a:gd name="T5" fmla="*/ 59 h 282"/>
              <a:gd name="T6" fmla="*/ 528 w 577"/>
              <a:gd name="T7" fmla="*/ 250 h 282"/>
              <a:gd name="T8" fmla="*/ 288 w 577"/>
              <a:gd name="T9" fmla="*/ 250 h 282"/>
              <a:gd name="T10" fmla="*/ 0 60000 65536"/>
              <a:gd name="T11" fmla="*/ 0 60000 65536"/>
              <a:gd name="T12" fmla="*/ 0 60000 65536"/>
              <a:gd name="T13" fmla="*/ 0 60000 65536"/>
              <a:gd name="T14" fmla="*/ 0 60000 65536"/>
              <a:gd name="T15" fmla="*/ 0 w 577"/>
              <a:gd name="T16" fmla="*/ 0 h 282"/>
              <a:gd name="T17" fmla="*/ 577 w 577"/>
              <a:gd name="T18" fmla="*/ 282 h 282"/>
            </a:gdLst>
            <a:ahLst/>
            <a:cxnLst>
              <a:cxn ang="T10">
                <a:pos x="T0" y="T1"/>
              </a:cxn>
              <a:cxn ang="T11">
                <a:pos x="T2" y="T3"/>
              </a:cxn>
              <a:cxn ang="T12">
                <a:pos x="T4" y="T5"/>
              </a:cxn>
              <a:cxn ang="T13">
                <a:pos x="T6" y="T7"/>
              </a:cxn>
              <a:cxn ang="T14">
                <a:pos x="T8" y="T9"/>
              </a:cxn>
            </a:cxnLst>
            <a:rect l="T15" t="T16" r="T17" b="T18"/>
            <a:pathLst>
              <a:path w="577" h="282">
                <a:moveTo>
                  <a:pt x="0" y="10"/>
                </a:moveTo>
                <a:cubicBezTo>
                  <a:pt x="69" y="10"/>
                  <a:pt x="319" y="0"/>
                  <a:pt x="412" y="8"/>
                </a:cubicBezTo>
                <a:cubicBezTo>
                  <a:pt x="505" y="16"/>
                  <a:pt x="539" y="19"/>
                  <a:pt x="558" y="59"/>
                </a:cubicBezTo>
                <a:cubicBezTo>
                  <a:pt x="577" y="99"/>
                  <a:pt x="573" y="218"/>
                  <a:pt x="528" y="250"/>
                </a:cubicBezTo>
                <a:cubicBezTo>
                  <a:pt x="483" y="282"/>
                  <a:pt x="388" y="262"/>
                  <a:pt x="288" y="250"/>
                </a:cubicBezTo>
              </a:path>
            </a:pathLst>
          </a:custGeom>
          <a:noFill/>
          <a:ln w="9525">
            <a:solidFill>
              <a:schemeClr val="tx1"/>
            </a:solidFill>
            <a:round/>
            <a:headEnd/>
            <a:tailEnd type="arrow" w="med" len="med"/>
          </a:ln>
        </p:spPr>
        <p:txBody>
          <a:bodyPr anchor="ctr"/>
          <a:lstStyle/>
          <a:p>
            <a:endParaRPr lang="en-US"/>
          </a:p>
        </p:txBody>
      </p:sp>
      <p:sp>
        <p:nvSpPr>
          <p:cNvPr id="13" name="Text Box 1048">
            <a:extLst>
              <a:ext uri="{FF2B5EF4-FFF2-40B4-BE49-F238E27FC236}">
                <a16:creationId xmlns:a16="http://schemas.microsoft.com/office/drawing/2014/main" id="{08894380-2F89-461C-A5B0-81032A2ABB0E}"/>
              </a:ext>
            </a:extLst>
          </p:cNvPr>
          <p:cNvSpPr txBox="1">
            <a:spLocks noChangeArrowheads="1"/>
          </p:cNvSpPr>
          <p:nvPr/>
        </p:nvSpPr>
        <p:spPr bwMode="auto">
          <a:xfrm>
            <a:off x="4164758" y="3385457"/>
            <a:ext cx="903288" cy="304800"/>
          </a:xfrm>
          <a:prstGeom prst="rect">
            <a:avLst/>
          </a:prstGeom>
          <a:noFill/>
          <a:ln w="9525">
            <a:noFill/>
            <a:miter lim="800000"/>
            <a:headEnd/>
            <a:tailEnd/>
          </a:ln>
        </p:spPr>
        <p:txBody>
          <a:bodyPr wrap="none">
            <a:spAutoFit/>
          </a:bodyPr>
          <a:lstStyle/>
          <a:p>
            <a:pPr algn="ctr" eaLnBrk="0" hangingPunct="0"/>
            <a:r>
              <a:rPr lang="de-DE" altLang="de-DE" sz="1400"/>
              <a:t>transition</a:t>
            </a:r>
            <a:endParaRPr lang="en-US" altLang="de-DE" sz="1400" i="1"/>
          </a:p>
        </p:txBody>
      </p:sp>
      <p:sp>
        <p:nvSpPr>
          <p:cNvPr id="14" name="Text Box 1049">
            <a:extLst>
              <a:ext uri="{FF2B5EF4-FFF2-40B4-BE49-F238E27FC236}">
                <a16:creationId xmlns:a16="http://schemas.microsoft.com/office/drawing/2014/main" id="{864FB8ED-2B2F-4858-8B64-E51A327FBA15}"/>
              </a:ext>
            </a:extLst>
          </p:cNvPr>
          <p:cNvSpPr txBox="1">
            <a:spLocks noChangeArrowheads="1"/>
          </p:cNvSpPr>
          <p:nvPr/>
        </p:nvSpPr>
        <p:spPr bwMode="auto">
          <a:xfrm>
            <a:off x="6746033" y="3918857"/>
            <a:ext cx="903288" cy="304800"/>
          </a:xfrm>
          <a:prstGeom prst="rect">
            <a:avLst/>
          </a:prstGeom>
          <a:noFill/>
          <a:ln w="9525">
            <a:noFill/>
            <a:miter lim="800000"/>
            <a:headEnd/>
            <a:tailEnd/>
          </a:ln>
        </p:spPr>
        <p:txBody>
          <a:bodyPr wrap="none">
            <a:spAutoFit/>
          </a:bodyPr>
          <a:lstStyle/>
          <a:p>
            <a:pPr algn="ctr" eaLnBrk="0" hangingPunct="0"/>
            <a:r>
              <a:rPr lang="de-DE" altLang="de-DE" sz="1400"/>
              <a:t>transition</a:t>
            </a:r>
            <a:endParaRPr lang="en-US" altLang="de-DE" sz="1400" i="1"/>
          </a:p>
        </p:txBody>
      </p:sp>
      <p:sp>
        <p:nvSpPr>
          <p:cNvPr id="15"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7204821" y="2239282"/>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SC</a:t>
            </a:r>
          </a:p>
        </p:txBody>
      </p:sp>
    </p:spTree>
    <p:extLst>
      <p:ext uri="{BB962C8B-B14F-4D97-AF65-F5344CB8AC3E}">
        <p14:creationId xmlns:p14="http://schemas.microsoft.com/office/powerpoint/2010/main" val="1972289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EEB013D-DE36-4D1B-83B8-FF402B99A94D}"/>
              </a:ext>
            </a:extLst>
          </p:cNvPr>
          <p:cNvSpPr>
            <a:spLocks noGrp="1"/>
          </p:cNvSpPr>
          <p:nvPr>
            <p:ph sz="quarter" idx="14"/>
          </p:nvPr>
        </p:nvSpPr>
        <p:spPr/>
        <p:txBody>
          <a:bodyPr/>
          <a:lstStyle/>
          <a:p>
            <a:r>
              <a:rPr lang="de-DE" dirty="0"/>
              <a:t>Objektsymbole auf derselben Zeile (Ausnahme: Neu erzeugte Objekte)</a:t>
            </a:r>
          </a:p>
          <a:p>
            <a:pPr lvl="1"/>
            <a:r>
              <a:rPr lang="de-DE" dirty="0"/>
              <a:t>Objekte wie beim Objektdiagramm (z.B. Unterstrich)</a:t>
            </a:r>
          </a:p>
          <a:p>
            <a:r>
              <a:rPr lang="de-DE" dirty="0"/>
              <a:t>Lebenslinien gleichlang, senkrecht, gestrichelt (oder durchgezogen)</a:t>
            </a:r>
          </a:p>
          <a:p>
            <a:r>
              <a:rPr lang="de-DE" dirty="0"/>
              <a:t>Nachrichten sind gerichtet (vier Pfeilformen), waagrecht</a:t>
            </a:r>
          </a:p>
          <a:p>
            <a:pPr lvl="1"/>
            <a:r>
              <a:rPr lang="de-DE" dirty="0"/>
              <a:t>Nachricht ohne oder mit Argumenten, zentriert oder linksbündig</a:t>
            </a:r>
          </a:p>
        </p:txBody>
      </p:sp>
      <p:sp>
        <p:nvSpPr>
          <p:cNvPr id="3" name="Titel 2">
            <a:extLst>
              <a:ext uri="{FF2B5EF4-FFF2-40B4-BE49-F238E27FC236}">
                <a16:creationId xmlns:a16="http://schemas.microsoft.com/office/drawing/2014/main" id="{E955ABFA-AE0B-48C5-BBFC-D2B6ECA3DD48}"/>
              </a:ext>
            </a:extLst>
          </p:cNvPr>
          <p:cNvSpPr>
            <a:spLocks noGrp="1"/>
          </p:cNvSpPr>
          <p:nvPr>
            <p:ph type="title"/>
          </p:nvPr>
        </p:nvSpPr>
        <p:spPr/>
        <p:txBody>
          <a:bodyPr/>
          <a:lstStyle/>
          <a:p>
            <a:r>
              <a:rPr lang="de-DE" dirty="0"/>
              <a:t>Sequenzdiagramm 1</a:t>
            </a:r>
          </a:p>
        </p:txBody>
      </p:sp>
      <p:sp>
        <p:nvSpPr>
          <p:cNvPr id="4" name="Rectangle 4">
            <a:extLst>
              <a:ext uri="{FF2B5EF4-FFF2-40B4-BE49-F238E27FC236}">
                <a16:creationId xmlns:a16="http://schemas.microsoft.com/office/drawing/2014/main" id="{C6DED669-41C9-494E-8865-05901BA37933}"/>
              </a:ext>
            </a:extLst>
          </p:cNvPr>
          <p:cNvSpPr>
            <a:spLocks noChangeArrowheads="1"/>
          </p:cNvSpPr>
          <p:nvPr/>
        </p:nvSpPr>
        <p:spPr bwMode="auto">
          <a:xfrm>
            <a:off x="4378908" y="2770577"/>
            <a:ext cx="1244600" cy="42545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tLang="de-DE" sz="1800" u="sng"/>
              <a:t>:Customer</a:t>
            </a:r>
            <a:endParaRPr lang="en-US" altLang="de-DE" sz="1800"/>
          </a:p>
        </p:txBody>
      </p:sp>
      <p:sp>
        <p:nvSpPr>
          <p:cNvPr id="5" name="Line 5">
            <a:extLst>
              <a:ext uri="{FF2B5EF4-FFF2-40B4-BE49-F238E27FC236}">
                <a16:creationId xmlns:a16="http://schemas.microsoft.com/office/drawing/2014/main" id="{12ABE11D-880A-4077-8BF5-C234BA5F669A}"/>
              </a:ext>
            </a:extLst>
          </p:cNvPr>
          <p:cNvSpPr>
            <a:spLocks noChangeShapeType="1"/>
          </p:cNvSpPr>
          <p:nvPr/>
        </p:nvSpPr>
        <p:spPr bwMode="auto">
          <a:xfrm>
            <a:off x="4988508" y="3196027"/>
            <a:ext cx="0" cy="2089150"/>
          </a:xfrm>
          <a:prstGeom prst="line">
            <a:avLst/>
          </a:prstGeom>
          <a:noFill/>
          <a:ln w="9525">
            <a:solidFill>
              <a:schemeClr val="tx1"/>
            </a:solidFill>
            <a:prstDash val="dash"/>
            <a:round/>
            <a:headEnd/>
            <a:tailEnd/>
          </a:ln>
        </p:spPr>
        <p:txBody>
          <a:bodyPr wrap="none" anchor="ctr"/>
          <a:lstStyle/>
          <a:p>
            <a:endParaRPr lang="de-DE"/>
          </a:p>
        </p:txBody>
      </p:sp>
      <p:sp>
        <p:nvSpPr>
          <p:cNvPr id="6" name="Line 6">
            <a:extLst>
              <a:ext uri="{FF2B5EF4-FFF2-40B4-BE49-F238E27FC236}">
                <a16:creationId xmlns:a16="http://schemas.microsoft.com/office/drawing/2014/main" id="{4C7913A8-D2E2-4C2B-922C-42374A241A46}"/>
              </a:ext>
            </a:extLst>
          </p:cNvPr>
          <p:cNvSpPr>
            <a:spLocks noChangeShapeType="1"/>
          </p:cNvSpPr>
          <p:nvPr/>
        </p:nvSpPr>
        <p:spPr bwMode="auto">
          <a:xfrm>
            <a:off x="7376108" y="3196027"/>
            <a:ext cx="0" cy="2063750"/>
          </a:xfrm>
          <a:prstGeom prst="line">
            <a:avLst/>
          </a:prstGeom>
          <a:noFill/>
          <a:ln w="9525">
            <a:solidFill>
              <a:schemeClr val="tx1"/>
            </a:solidFill>
            <a:prstDash val="dash"/>
            <a:round/>
            <a:headEnd/>
            <a:tailEnd/>
          </a:ln>
        </p:spPr>
        <p:txBody>
          <a:bodyPr wrap="none" anchor="ctr"/>
          <a:lstStyle/>
          <a:p>
            <a:endParaRPr lang="de-DE"/>
          </a:p>
        </p:txBody>
      </p:sp>
      <p:sp>
        <p:nvSpPr>
          <p:cNvPr id="7" name="Line 7">
            <a:extLst>
              <a:ext uri="{FF2B5EF4-FFF2-40B4-BE49-F238E27FC236}">
                <a16:creationId xmlns:a16="http://schemas.microsoft.com/office/drawing/2014/main" id="{4C74DD6E-5E6D-4DAD-B91B-6DB911614518}"/>
              </a:ext>
            </a:extLst>
          </p:cNvPr>
          <p:cNvSpPr>
            <a:spLocks noChangeShapeType="1"/>
          </p:cNvSpPr>
          <p:nvPr/>
        </p:nvSpPr>
        <p:spPr bwMode="auto">
          <a:xfrm>
            <a:off x="4988508" y="3640527"/>
            <a:ext cx="2387600" cy="0"/>
          </a:xfrm>
          <a:prstGeom prst="line">
            <a:avLst/>
          </a:prstGeom>
          <a:noFill/>
          <a:ln w="9525">
            <a:solidFill>
              <a:schemeClr val="tx1"/>
            </a:solidFill>
            <a:round/>
            <a:headEnd/>
            <a:tailEnd type="arrow" w="med" len="med"/>
          </a:ln>
        </p:spPr>
        <p:txBody>
          <a:bodyPr wrap="none" anchor="ctr"/>
          <a:lstStyle/>
          <a:p>
            <a:endParaRPr lang="de-DE"/>
          </a:p>
        </p:txBody>
      </p:sp>
      <p:sp>
        <p:nvSpPr>
          <p:cNvPr id="8" name="Text Box 8">
            <a:extLst>
              <a:ext uri="{FF2B5EF4-FFF2-40B4-BE49-F238E27FC236}">
                <a16:creationId xmlns:a16="http://schemas.microsoft.com/office/drawing/2014/main" id="{700D1C75-6F55-401D-8F53-A18AC607F9D1}"/>
              </a:ext>
            </a:extLst>
          </p:cNvPr>
          <p:cNvSpPr txBox="1">
            <a:spLocks noChangeArrowheads="1"/>
          </p:cNvSpPr>
          <p:nvPr/>
        </p:nvSpPr>
        <p:spPr bwMode="auto">
          <a:xfrm>
            <a:off x="5606046" y="3330965"/>
            <a:ext cx="1001712" cy="304800"/>
          </a:xfrm>
          <a:prstGeom prst="rect">
            <a:avLst/>
          </a:prstGeom>
          <a:noFill/>
          <a:ln w="9525">
            <a:noFill/>
            <a:miter lim="800000"/>
            <a:headEnd/>
            <a:tailEnd/>
          </a:ln>
        </p:spPr>
        <p:txBody>
          <a:bodyPr wrap="none">
            <a:spAutoFit/>
          </a:bodyPr>
          <a:lstStyle/>
          <a:p>
            <a:pPr algn="ctr" eaLnBrk="0" hangingPunct="0"/>
            <a:r>
              <a:rPr lang="en-US" altLang="de-DE" sz="1400"/>
              <a:t>insertCard</a:t>
            </a:r>
          </a:p>
        </p:txBody>
      </p:sp>
      <p:sp>
        <p:nvSpPr>
          <p:cNvPr id="9" name="Rectangle 9">
            <a:extLst>
              <a:ext uri="{FF2B5EF4-FFF2-40B4-BE49-F238E27FC236}">
                <a16:creationId xmlns:a16="http://schemas.microsoft.com/office/drawing/2014/main" id="{F9BAE444-A9A5-4A13-9A12-31D3169E5D14}"/>
              </a:ext>
            </a:extLst>
          </p:cNvPr>
          <p:cNvSpPr>
            <a:spLocks noChangeArrowheads="1"/>
          </p:cNvSpPr>
          <p:nvPr/>
        </p:nvSpPr>
        <p:spPr bwMode="auto">
          <a:xfrm>
            <a:off x="6629983" y="2770577"/>
            <a:ext cx="1462088" cy="4572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tLang="de-DE" sz="1800" u="sng"/>
              <a:t>:ATM</a:t>
            </a:r>
          </a:p>
        </p:txBody>
      </p:sp>
      <p:sp>
        <p:nvSpPr>
          <p:cNvPr id="10" name="Line 10">
            <a:extLst>
              <a:ext uri="{FF2B5EF4-FFF2-40B4-BE49-F238E27FC236}">
                <a16:creationId xmlns:a16="http://schemas.microsoft.com/office/drawing/2014/main" id="{E4EE5EAC-B439-48A5-902F-04D3521C197F}"/>
              </a:ext>
            </a:extLst>
          </p:cNvPr>
          <p:cNvSpPr>
            <a:spLocks noChangeShapeType="1"/>
          </p:cNvSpPr>
          <p:nvPr/>
        </p:nvSpPr>
        <p:spPr bwMode="auto">
          <a:xfrm>
            <a:off x="4988508" y="4086615"/>
            <a:ext cx="2387600" cy="0"/>
          </a:xfrm>
          <a:prstGeom prst="line">
            <a:avLst/>
          </a:prstGeom>
          <a:noFill/>
          <a:ln w="9525">
            <a:solidFill>
              <a:schemeClr val="tx1"/>
            </a:solidFill>
            <a:round/>
            <a:headEnd/>
            <a:tailEnd type="arrow" w="med" len="med"/>
          </a:ln>
        </p:spPr>
        <p:txBody>
          <a:bodyPr wrap="none" anchor="ctr"/>
          <a:lstStyle/>
          <a:p>
            <a:endParaRPr lang="de-DE"/>
          </a:p>
        </p:txBody>
      </p:sp>
      <p:sp>
        <p:nvSpPr>
          <p:cNvPr id="11" name="Text Box 11">
            <a:extLst>
              <a:ext uri="{FF2B5EF4-FFF2-40B4-BE49-F238E27FC236}">
                <a16:creationId xmlns:a16="http://schemas.microsoft.com/office/drawing/2014/main" id="{ACEBE2D7-BF3F-41F6-BC10-5DAE05582FB0}"/>
              </a:ext>
            </a:extLst>
          </p:cNvPr>
          <p:cNvSpPr txBox="1">
            <a:spLocks noChangeArrowheads="1"/>
          </p:cNvSpPr>
          <p:nvPr/>
        </p:nvSpPr>
        <p:spPr bwMode="auto">
          <a:xfrm>
            <a:off x="5409196" y="3769115"/>
            <a:ext cx="1397000" cy="304800"/>
          </a:xfrm>
          <a:prstGeom prst="rect">
            <a:avLst/>
          </a:prstGeom>
          <a:noFill/>
          <a:ln w="9525">
            <a:noFill/>
            <a:miter lim="800000"/>
            <a:headEnd/>
            <a:tailEnd/>
          </a:ln>
        </p:spPr>
        <p:txBody>
          <a:bodyPr wrap="none">
            <a:spAutoFit/>
          </a:bodyPr>
          <a:lstStyle/>
          <a:p>
            <a:pPr algn="ctr" eaLnBrk="0" hangingPunct="0"/>
            <a:r>
              <a:rPr lang="en-US" altLang="de-DE" sz="1400"/>
              <a:t>insertPassword</a:t>
            </a:r>
          </a:p>
        </p:txBody>
      </p:sp>
      <p:sp>
        <p:nvSpPr>
          <p:cNvPr id="12" name="Line 12">
            <a:extLst>
              <a:ext uri="{FF2B5EF4-FFF2-40B4-BE49-F238E27FC236}">
                <a16:creationId xmlns:a16="http://schemas.microsoft.com/office/drawing/2014/main" id="{8A5BADC9-CEBA-4802-9C53-DCD94DB0EC89}"/>
              </a:ext>
            </a:extLst>
          </p:cNvPr>
          <p:cNvSpPr>
            <a:spLocks noChangeShapeType="1"/>
          </p:cNvSpPr>
          <p:nvPr/>
        </p:nvSpPr>
        <p:spPr bwMode="auto">
          <a:xfrm>
            <a:off x="4988508" y="4532702"/>
            <a:ext cx="2387600" cy="0"/>
          </a:xfrm>
          <a:prstGeom prst="line">
            <a:avLst/>
          </a:prstGeom>
          <a:noFill/>
          <a:ln w="9525">
            <a:solidFill>
              <a:schemeClr val="tx1"/>
            </a:solidFill>
            <a:round/>
            <a:headEnd/>
            <a:tailEnd type="arrow" w="med" len="med"/>
          </a:ln>
        </p:spPr>
        <p:txBody>
          <a:bodyPr wrap="none" anchor="ctr"/>
          <a:lstStyle/>
          <a:p>
            <a:endParaRPr lang="de-DE"/>
          </a:p>
        </p:txBody>
      </p:sp>
      <p:sp>
        <p:nvSpPr>
          <p:cNvPr id="13" name="Text Box 13">
            <a:extLst>
              <a:ext uri="{FF2B5EF4-FFF2-40B4-BE49-F238E27FC236}">
                <a16:creationId xmlns:a16="http://schemas.microsoft.com/office/drawing/2014/main" id="{E4F68444-C229-4D3A-9F13-A42736FA881B}"/>
              </a:ext>
            </a:extLst>
          </p:cNvPr>
          <p:cNvSpPr txBox="1">
            <a:spLocks noChangeArrowheads="1"/>
          </p:cNvSpPr>
          <p:nvPr/>
        </p:nvSpPr>
        <p:spPr bwMode="auto">
          <a:xfrm>
            <a:off x="5598108" y="4245365"/>
            <a:ext cx="1041400" cy="304800"/>
          </a:xfrm>
          <a:prstGeom prst="rect">
            <a:avLst/>
          </a:prstGeom>
          <a:noFill/>
          <a:ln w="9525">
            <a:noFill/>
            <a:miter lim="800000"/>
            <a:headEnd/>
            <a:tailEnd/>
          </a:ln>
        </p:spPr>
        <p:txBody>
          <a:bodyPr wrap="none">
            <a:spAutoFit/>
          </a:bodyPr>
          <a:lstStyle/>
          <a:p>
            <a:pPr algn="ctr" eaLnBrk="0" hangingPunct="0"/>
            <a:r>
              <a:rPr lang="en-US" altLang="de-DE" sz="1400"/>
              <a:t>getAmount</a:t>
            </a:r>
          </a:p>
        </p:txBody>
      </p:sp>
      <p:sp>
        <p:nvSpPr>
          <p:cNvPr id="14" name="Line 14">
            <a:extLst>
              <a:ext uri="{FF2B5EF4-FFF2-40B4-BE49-F238E27FC236}">
                <a16:creationId xmlns:a16="http://schemas.microsoft.com/office/drawing/2014/main" id="{62F7A4DE-4B7C-4A69-908B-DF975C1D57A1}"/>
              </a:ext>
            </a:extLst>
          </p:cNvPr>
          <p:cNvSpPr>
            <a:spLocks noChangeShapeType="1"/>
          </p:cNvSpPr>
          <p:nvPr/>
        </p:nvSpPr>
        <p:spPr bwMode="auto">
          <a:xfrm flipH="1">
            <a:off x="4988508" y="4980377"/>
            <a:ext cx="2387600" cy="0"/>
          </a:xfrm>
          <a:prstGeom prst="line">
            <a:avLst/>
          </a:prstGeom>
          <a:noFill/>
          <a:ln w="9525">
            <a:solidFill>
              <a:schemeClr val="tx1"/>
            </a:solidFill>
            <a:round/>
            <a:headEnd/>
            <a:tailEnd type="arrow" w="med" len="med"/>
          </a:ln>
        </p:spPr>
        <p:txBody>
          <a:bodyPr wrap="none" anchor="ctr"/>
          <a:lstStyle/>
          <a:p>
            <a:endParaRPr lang="de-DE"/>
          </a:p>
        </p:txBody>
      </p:sp>
      <p:sp>
        <p:nvSpPr>
          <p:cNvPr id="15" name="Text Box 15">
            <a:extLst>
              <a:ext uri="{FF2B5EF4-FFF2-40B4-BE49-F238E27FC236}">
                <a16:creationId xmlns:a16="http://schemas.microsoft.com/office/drawing/2014/main" id="{31DD6906-2C0F-4801-AE1E-6226DA5849BD}"/>
              </a:ext>
            </a:extLst>
          </p:cNvPr>
          <p:cNvSpPr txBox="1">
            <a:spLocks noChangeArrowheads="1"/>
          </p:cNvSpPr>
          <p:nvPr/>
        </p:nvSpPr>
        <p:spPr bwMode="auto">
          <a:xfrm>
            <a:off x="5814008" y="4670815"/>
            <a:ext cx="577850" cy="304800"/>
          </a:xfrm>
          <a:prstGeom prst="rect">
            <a:avLst/>
          </a:prstGeom>
          <a:noFill/>
          <a:ln w="9525">
            <a:noFill/>
            <a:miter lim="800000"/>
            <a:headEnd/>
            <a:tailEnd/>
          </a:ln>
        </p:spPr>
        <p:txBody>
          <a:bodyPr wrap="none">
            <a:spAutoFit/>
          </a:bodyPr>
          <a:lstStyle/>
          <a:p>
            <a:pPr algn="ctr" eaLnBrk="0" hangingPunct="0"/>
            <a:r>
              <a:rPr lang="en-US" altLang="de-DE" sz="1400"/>
              <a:t>1000</a:t>
            </a:r>
            <a:endParaRPr lang="en-US" altLang="de-DE" sz="1400" i="1"/>
          </a:p>
        </p:txBody>
      </p:sp>
      <p:sp>
        <p:nvSpPr>
          <p:cNvPr id="16" name="Text Box 16">
            <a:extLst>
              <a:ext uri="{FF2B5EF4-FFF2-40B4-BE49-F238E27FC236}">
                <a16:creationId xmlns:a16="http://schemas.microsoft.com/office/drawing/2014/main" id="{36295628-8702-4DA2-A787-2B3C5023FE5C}"/>
              </a:ext>
            </a:extLst>
          </p:cNvPr>
          <p:cNvSpPr txBox="1">
            <a:spLocks noChangeArrowheads="1"/>
          </p:cNvSpPr>
          <p:nvPr/>
        </p:nvSpPr>
        <p:spPr bwMode="auto">
          <a:xfrm>
            <a:off x="2510421" y="3459552"/>
            <a:ext cx="1509712" cy="336550"/>
          </a:xfrm>
          <a:prstGeom prst="rect">
            <a:avLst/>
          </a:prstGeom>
          <a:noFill/>
          <a:ln w="9525">
            <a:noFill/>
            <a:miter lim="800000"/>
            <a:headEnd/>
            <a:tailEnd/>
          </a:ln>
        </p:spPr>
        <p:txBody>
          <a:bodyPr wrap="none">
            <a:spAutoFit/>
          </a:bodyPr>
          <a:lstStyle/>
          <a:p>
            <a:pPr algn="ctr" eaLnBrk="0" hangingPunct="0"/>
            <a:r>
              <a:rPr lang="de-DE" altLang="de-DE" sz="1600" i="1" dirty="0">
                <a:solidFill>
                  <a:schemeClr val="tx2"/>
                </a:solidFill>
                <a:latin typeface="Comic Sans MS" pitchFamily="66" charset="0"/>
              </a:rPr>
              <a:t>Objektsymbol</a:t>
            </a:r>
          </a:p>
        </p:txBody>
      </p:sp>
      <p:sp>
        <p:nvSpPr>
          <p:cNvPr id="17" name="Text Box 17">
            <a:extLst>
              <a:ext uri="{FF2B5EF4-FFF2-40B4-BE49-F238E27FC236}">
                <a16:creationId xmlns:a16="http://schemas.microsoft.com/office/drawing/2014/main" id="{82DEC869-AFE9-47DE-82A2-2AF2A1A03754}"/>
              </a:ext>
            </a:extLst>
          </p:cNvPr>
          <p:cNvSpPr txBox="1">
            <a:spLocks noChangeArrowheads="1"/>
          </p:cNvSpPr>
          <p:nvPr/>
        </p:nvSpPr>
        <p:spPr bwMode="auto">
          <a:xfrm>
            <a:off x="8274633" y="3889765"/>
            <a:ext cx="1146175" cy="336550"/>
          </a:xfrm>
          <a:prstGeom prst="rect">
            <a:avLst/>
          </a:prstGeom>
          <a:noFill/>
          <a:ln w="9525">
            <a:noFill/>
            <a:miter lim="800000"/>
            <a:headEnd/>
            <a:tailEnd/>
          </a:ln>
        </p:spPr>
        <p:txBody>
          <a:bodyPr wrap="none">
            <a:spAutoFit/>
          </a:bodyPr>
          <a:lstStyle/>
          <a:p>
            <a:pPr algn="ctr" eaLnBrk="0" hangingPunct="0"/>
            <a:r>
              <a:rPr lang="en-US" altLang="de-DE" sz="1600" i="1">
                <a:solidFill>
                  <a:schemeClr val="tx2"/>
                </a:solidFill>
                <a:latin typeface="Comic Sans MS" pitchFamily="66" charset="0"/>
              </a:rPr>
              <a:t>Nachricht</a:t>
            </a:r>
          </a:p>
        </p:txBody>
      </p:sp>
      <p:sp>
        <p:nvSpPr>
          <p:cNvPr id="18" name="Freeform 18">
            <a:extLst>
              <a:ext uri="{FF2B5EF4-FFF2-40B4-BE49-F238E27FC236}">
                <a16:creationId xmlns:a16="http://schemas.microsoft.com/office/drawing/2014/main" id="{453C376C-D012-4F46-B225-28AD8F7F3C2A}"/>
              </a:ext>
            </a:extLst>
          </p:cNvPr>
          <p:cNvSpPr>
            <a:spLocks/>
          </p:cNvSpPr>
          <p:nvPr/>
        </p:nvSpPr>
        <p:spPr bwMode="auto">
          <a:xfrm>
            <a:off x="6969708" y="3913577"/>
            <a:ext cx="1355725" cy="142875"/>
          </a:xfrm>
          <a:custGeom>
            <a:avLst/>
            <a:gdLst>
              <a:gd name="T0" fmla="*/ 912 w 912"/>
              <a:gd name="T1" fmla="*/ 100 h 100"/>
              <a:gd name="T2" fmla="*/ 546 w 912"/>
              <a:gd name="T3" fmla="*/ 16 h 100"/>
              <a:gd name="T4" fmla="*/ 0 w 912"/>
              <a:gd name="T5" fmla="*/ 4 h 100"/>
              <a:gd name="T6" fmla="*/ 0 60000 65536"/>
              <a:gd name="T7" fmla="*/ 0 60000 65536"/>
              <a:gd name="T8" fmla="*/ 0 60000 65536"/>
              <a:gd name="T9" fmla="*/ 0 w 912"/>
              <a:gd name="T10" fmla="*/ 0 h 100"/>
              <a:gd name="T11" fmla="*/ 912 w 912"/>
              <a:gd name="T12" fmla="*/ 100 h 100"/>
            </a:gdLst>
            <a:ahLst/>
            <a:cxnLst>
              <a:cxn ang="T6">
                <a:pos x="T0" y="T1"/>
              </a:cxn>
              <a:cxn ang="T7">
                <a:pos x="T2" y="T3"/>
              </a:cxn>
              <a:cxn ang="T8">
                <a:pos x="T4" y="T5"/>
              </a:cxn>
            </a:cxnLst>
            <a:rect l="T9" t="T10" r="T11" b="T12"/>
            <a:pathLst>
              <a:path w="912" h="100">
                <a:moveTo>
                  <a:pt x="912" y="100"/>
                </a:moveTo>
                <a:cubicBezTo>
                  <a:pt x="805" y="66"/>
                  <a:pt x="698" y="32"/>
                  <a:pt x="546" y="16"/>
                </a:cubicBezTo>
                <a:cubicBezTo>
                  <a:pt x="394" y="0"/>
                  <a:pt x="197" y="2"/>
                  <a:pt x="0" y="4"/>
                </a:cubicBezTo>
              </a:path>
            </a:pathLst>
          </a:custGeom>
          <a:noFill/>
          <a:ln w="9525">
            <a:solidFill>
              <a:schemeClr val="tx2"/>
            </a:solidFill>
            <a:round/>
            <a:headEnd type="none" w="sm" len="sm"/>
            <a:tailEnd type="triangle" w="med" len="med"/>
          </a:ln>
        </p:spPr>
        <p:txBody>
          <a:bodyPr wrap="none" anchor="ctr"/>
          <a:lstStyle/>
          <a:p>
            <a:endParaRPr lang="en-US"/>
          </a:p>
        </p:txBody>
      </p:sp>
      <p:sp>
        <p:nvSpPr>
          <p:cNvPr id="19" name="Freeform 20">
            <a:extLst>
              <a:ext uri="{FF2B5EF4-FFF2-40B4-BE49-F238E27FC236}">
                <a16:creationId xmlns:a16="http://schemas.microsoft.com/office/drawing/2014/main" id="{0DC914E5-FF81-4A8C-9EE3-02AF80A2CF30}"/>
              </a:ext>
            </a:extLst>
          </p:cNvPr>
          <p:cNvSpPr>
            <a:spLocks/>
          </p:cNvSpPr>
          <p:nvPr/>
        </p:nvSpPr>
        <p:spPr bwMode="auto">
          <a:xfrm>
            <a:off x="3961396" y="3243652"/>
            <a:ext cx="765175" cy="376238"/>
          </a:xfrm>
          <a:custGeom>
            <a:avLst/>
            <a:gdLst>
              <a:gd name="T0" fmla="*/ 0 w 482"/>
              <a:gd name="T1" fmla="*/ 237 h 237"/>
              <a:gd name="T2" fmla="*/ 482 w 482"/>
              <a:gd name="T3" fmla="*/ 0 h 237"/>
              <a:gd name="T4" fmla="*/ 0 60000 65536"/>
              <a:gd name="T5" fmla="*/ 0 60000 65536"/>
              <a:gd name="T6" fmla="*/ 0 w 482"/>
              <a:gd name="T7" fmla="*/ 0 h 237"/>
              <a:gd name="T8" fmla="*/ 482 w 482"/>
              <a:gd name="T9" fmla="*/ 237 h 237"/>
            </a:gdLst>
            <a:ahLst/>
            <a:cxnLst>
              <a:cxn ang="T4">
                <a:pos x="T0" y="T1"/>
              </a:cxn>
              <a:cxn ang="T5">
                <a:pos x="T2" y="T3"/>
              </a:cxn>
            </a:cxnLst>
            <a:rect l="T6" t="T7" r="T8" b="T9"/>
            <a:pathLst>
              <a:path w="482" h="237">
                <a:moveTo>
                  <a:pt x="0" y="237"/>
                </a:moveTo>
                <a:cubicBezTo>
                  <a:pt x="174" y="222"/>
                  <a:pt x="349" y="208"/>
                  <a:pt x="482" y="0"/>
                </a:cubicBezTo>
              </a:path>
            </a:pathLst>
          </a:custGeom>
          <a:noFill/>
          <a:ln w="9525">
            <a:solidFill>
              <a:schemeClr val="tx2"/>
            </a:solidFill>
            <a:round/>
            <a:headEnd type="none" w="sm" len="sm"/>
            <a:tailEnd type="triangle" w="med" len="med"/>
          </a:ln>
        </p:spPr>
        <p:txBody>
          <a:bodyPr wrap="none" anchor="ctr"/>
          <a:lstStyle/>
          <a:p>
            <a:endParaRPr lang="en-US"/>
          </a:p>
        </p:txBody>
      </p:sp>
      <p:sp>
        <p:nvSpPr>
          <p:cNvPr id="20" name="Freeform 21">
            <a:extLst>
              <a:ext uri="{FF2B5EF4-FFF2-40B4-BE49-F238E27FC236}">
                <a16:creationId xmlns:a16="http://schemas.microsoft.com/office/drawing/2014/main" id="{FAFCF51B-3510-4187-8512-F592ED5EE7F6}"/>
              </a:ext>
            </a:extLst>
          </p:cNvPr>
          <p:cNvSpPr>
            <a:spLocks/>
          </p:cNvSpPr>
          <p:nvPr/>
        </p:nvSpPr>
        <p:spPr bwMode="auto">
          <a:xfrm>
            <a:off x="3629608" y="4218377"/>
            <a:ext cx="1285875" cy="277813"/>
          </a:xfrm>
          <a:custGeom>
            <a:avLst/>
            <a:gdLst>
              <a:gd name="T0" fmla="*/ 0 w 810"/>
              <a:gd name="T1" fmla="*/ 175 h 175"/>
              <a:gd name="T2" fmla="*/ 810 w 810"/>
              <a:gd name="T3" fmla="*/ 28 h 175"/>
              <a:gd name="T4" fmla="*/ 0 60000 65536"/>
              <a:gd name="T5" fmla="*/ 0 60000 65536"/>
              <a:gd name="T6" fmla="*/ 0 w 810"/>
              <a:gd name="T7" fmla="*/ 0 h 175"/>
              <a:gd name="T8" fmla="*/ 810 w 810"/>
              <a:gd name="T9" fmla="*/ 175 h 175"/>
            </a:gdLst>
            <a:ahLst/>
            <a:cxnLst>
              <a:cxn ang="T4">
                <a:pos x="T0" y="T1"/>
              </a:cxn>
              <a:cxn ang="T5">
                <a:pos x="T2" y="T3"/>
              </a:cxn>
            </a:cxnLst>
            <a:rect l="T6" t="T7" r="T8" b="T9"/>
            <a:pathLst>
              <a:path w="810" h="175">
                <a:moveTo>
                  <a:pt x="0" y="175"/>
                </a:moveTo>
                <a:cubicBezTo>
                  <a:pt x="190" y="87"/>
                  <a:pt x="381" y="0"/>
                  <a:pt x="810" y="28"/>
                </a:cubicBezTo>
              </a:path>
            </a:pathLst>
          </a:custGeom>
          <a:noFill/>
          <a:ln w="9525">
            <a:solidFill>
              <a:schemeClr val="tx2"/>
            </a:solidFill>
            <a:round/>
            <a:headEnd type="none" w="sm" len="sm"/>
            <a:tailEnd type="triangle" w="med" len="med"/>
          </a:ln>
        </p:spPr>
        <p:txBody>
          <a:bodyPr wrap="none" anchor="ctr"/>
          <a:lstStyle/>
          <a:p>
            <a:endParaRPr lang="en-US"/>
          </a:p>
        </p:txBody>
      </p:sp>
      <p:sp>
        <p:nvSpPr>
          <p:cNvPr id="21" name="Text Box 22">
            <a:extLst>
              <a:ext uri="{FF2B5EF4-FFF2-40B4-BE49-F238E27FC236}">
                <a16:creationId xmlns:a16="http://schemas.microsoft.com/office/drawing/2014/main" id="{FFAA2132-C095-408C-B15F-3E1C137C0A28}"/>
              </a:ext>
            </a:extLst>
          </p:cNvPr>
          <p:cNvSpPr txBox="1">
            <a:spLocks noChangeArrowheads="1"/>
          </p:cNvSpPr>
          <p:nvPr/>
        </p:nvSpPr>
        <p:spPr bwMode="auto">
          <a:xfrm>
            <a:off x="2397708" y="4370777"/>
            <a:ext cx="1276350" cy="336550"/>
          </a:xfrm>
          <a:prstGeom prst="rect">
            <a:avLst/>
          </a:prstGeom>
          <a:noFill/>
          <a:ln w="9525">
            <a:noFill/>
            <a:miter lim="800000"/>
            <a:headEnd/>
            <a:tailEnd/>
          </a:ln>
        </p:spPr>
        <p:txBody>
          <a:bodyPr>
            <a:spAutoFit/>
          </a:bodyPr>
          <a:lstStyle/>
          <a:p>
            <a:pPr algn="ctr" eaLnBrk="0" hangingPunct="0"/>
            <a:r>
              <a:rPr lang="en-US" altLang="de-DE" sz="1600" i="1">
                <a:solidFill>
                  <a:schemeClr val="tx2"/>
                </a:solidFill>
                <a:latin typeface="Comic Sans MS" pitchFamily="66" charset="0"/>
              </a:rPr>
              <a:t>Lebenslinie</a:t>
            </a:r>
          </a:p>
        </p:txBody>
      </p:sp>
      <p:sp>
        <p:nvSpPr>
          <p:cNvPr id="22" name="Text Box 23">
            <a:extLst>
              <a:ext uri="{FF2B5EF4-FFF2-40B4-BE49-F238E27FC236}">
                <a16:creationId xmlns:a16="http://schemas.microsoft.com/office/drawing/2014/main" id="{E3FF8D77-7047-4942-AB18-756B6694CDF2}"/>
              </a:ext>
            </a:extLst>
          </p:cNvPr>
          <p:cNvSpPr txBox="1">
            <a:spLocks noChangeArrowheads="1"/>
          </p:cNvSpPr>
          <p:nvPr/>
        </p:nvSpPr>
        <p:spPr bwMode="auto">
          <a:xfrm flipH="1">
            <a:off x="3161296" y="5285177"/>
            <a:ext cx="1903412" cy="336550"/>
          </a:xfrm>
          <a:prstGeom prst="rect">
            <a:avLst/>
          </a:prstGeom>
          <a:noFill/>
          <a:ln w="12700">
            <a:noFill/>
            <a:miter lim="800000"/>
            <a:headEnd type="none" w="sm" len="sm"/>
            <a:tailEnd type="none" w="lg" len="med"/>
          </a:ln>
        </p:spPr>
        <p:txBody>
          <a:bodyPr>
            <a:spAutoFit/>
          </a:bodyPr>
          <a:lstStyle/>
          <a:p>
            <a:pPr eaLnBrk="0" hangingPunct="0"/>
            <a:r>
              <a:rPr lang="en-GB" sz="1600" i="1">
                <a:solidFill>
                  <a:schemeClr val="tx2"/>
                </a:solidFill>
                <a:latin typeface="Comic Sans MS" pitchFamily="66" charset="0"/>
              </a:rPr>
              <a:t>Nachrichtenpfeil</a:t>
            </a:r>
            <a:endParaRPr lang="en-GB" sz="1200">
              <a:solidFill>
                <a:schemeClr val="tx2"/>
              </a:solidFill>
              <a:latin typeface="Comic Sans MS" pitchFamily="66" charset="0"/>
            </a:endParaRPr>
          </a:p>
        </p:txBody>
      </p:sp>
      <p:sp>
        <p:nvSpPr>
          <p:cNvPr id="23" name="Freeform 24">
            <a:extLst>
              <a:ext uri="{FF2B5EF4-FFF2-40B4-BE49-F238E27FC236}">
                <a16:creationId xmlns:a16="http://schemas.microsoft.com/office/drawing/2014/main" id="{74AC9382-BB60-4CBA-951C-769331808436}"/>
              </a:ext>
            </a:extLst>
          </p:cNvPr>
          <p:cNvSpPr>
            <a:spLocks/>
          </p:cNvSpPr>
          <p:nvPr/>
        </p:nvSpPr>
        <p:spPr bwMode="auto">
          <a:xfrm>
            <a:off x="4955171" y="4980377"/>
            <a:ext cx="690562" cy="484188"/>
          </a:xfrm>
          <a:custGeom>
            <a:avLst/>
            <a:gdLst>
              <a:gd name="T0" fmla="*/ 0 w 435"/>
              <a:gd name="T1" fmla="*/ 305 h 305"/>
              <a:gd name="T2" fmla="*/ 435 w 435"/>
              <a:gd name="T3" fmla="*/ 0 h 305"/>
              <a:gd name="T4" fmla="*/ 0 60000 65536"/>
              <a:gd name="T5" fmla="*/ 0 60000 65536"/>
              <a:gd name="T6" fmla="*/ 0 w 435"/>
              <a:gd name="T7" fmla="*/ 0 h 305"/>
              <a:gd name="T8" fmla="*/ 435 w 435"/>
              <a:gd name="T9" fmla="*/ 305 h 305"/>
            </a:gdLst>
            <a:ahLst/>
            <a:cxnLst>
              <a:cxn ang="T4">
                <a:pos x="T0" y="T1"/>
              </a:cxn>
              <a:cxn ang="T5">
                <a:pos x="T2" y="T3"/>
              </a:cxn>
            </a:cxnLst>
            <a:rect l="T6" t="T7" r="T8" b="T9"/>
            <a:pathLst>
              <a:path w="435" h="305">
                <a:moveTo>
                  <a:pt x="0" y="305"/>
                </a:moveTo>
                <a:cubicBezTo>
                  <a:pt x="159" y="260"/>
                  <a:pt x="319" y="216"/>
                  <a:pt x="435" y="0"/>
                </a:cubicBezTo>
              </a:path>
            </a:pathLst>
          </a:custGeom>
          <a:noFill/>
          <a:ln w="9525">
            <a:solidFill>
              <a:schemeClr val="tx2"/>
            </a:solidFill>
            <a:round/>
            <a:headEnd type="none" w="sm" len="sm"/>
            <a:tailEnd type="triangle" w="med" len="med"/>
          </a:ln>
        </p:spPr>
        <p:txBody>
          <a:bodyPr wrap="none" anchor="ctr"/>
          <a:lstStyle/>
          <a:p>
            <a:endParaRPr lang="en-US"/>
          </a:p>
        </p:txBody>
      </p:sp>
      <p:sp>
        <p:nvSpPr>
          <p:cNvPr id="24"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8542920" y="2618177"/>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SD</a:t>
            </a:r>
          </a:p>
        </p:txBody>
      </p:sp>
    </p:spTree>
    <p:extLst>
      <p:ext uri="{BB962C8B-B14F-4D97-AF65-F5344CB8AC3E}">
        <p14:creationId xmlns:p14="http://schemas.microsoft.com/office/powerpoint/2010/main" val="589996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B1957F2-5C80-4538-A39D-CB3C3EE06CEC}"/>
              </a:ext>
            </a:extLst>
          </p:cNvPr>
          <p:cNvSpPr>
            <a:spLocks noGrp="1"/>
          </p:cNvSpPr>
          <p:nvPr>
            <p:ph sz="quarter" idx="14"/>
          </p:nvPr>
        </p:nvSpPr>
        <p:spPr/>
        <p:txBody>
          <a:bodyPr/>
          <a:lstStyle/>
          <a:p>
            <a:r>
              <a:rPr lang="de-DE" dirty="0"/>
              <a:t>Asynchrone Pfeile können auch abwärts gerichtet werden</a:t>
            </a:r>
          </a:p>
          <a:p>
            <a:r>
              <a:rPr lang="de-DE" dirty="0"/>
              <a:t>Aktivierung ist schachtelbar, z.B. bei rekursiven Aufrufen</a:t>
            </a:r>
          </a:p>
          <a:p>
            <a:endParaRPr lang="de-DE" dirty="0"/>
          </a:p>
        </p:txBody>
      </p:sp>
      <p:sp>
        <p:nvSpPr>
          <p:cNvPr id="3" name="Titel 2">
            <a:extLst>
              <a:ext uri="{FF2B5EF4-FFF2-40B4-BE49-F238E27FC236}">
                <a16:creationId xmlns:a16="http://schemas.microsoft.com/office/drawing/2014/main" id="{4A7A6BD1-892D-4BAD-A8CD-2E6CE8AF35FD}"/>
              </a:ext>
            </a:extLst>
          </p:cNvPr>
          <p:cNvSpPr>
            <a:spLocks noGrp="1"/>
          </p:cNvSpPr>
          <p:nvPr>
            <p:ph type="title"/>
          </p:nvPr>
        </p:nvSpPr>
        <p:spPr/>
        <p:txBody>
          <a:bodyPr/>
          <a:lstStyle/>
          <a:p>
            <a:r>
              <a:rPr lang="de-DE" dirty="0"/>
              <a:t>Sequenzdiagramm 2</a:t>
            </a:r>
          </a:p>
        </p:txBody>
      </p:sp>
      <p:sp>
        <p:nvSpPr>
          <p:cNvPr id="4" name="Rectangle 1060">
            <a:extLst>
              <a:ext uri="{FF2B5EF4-FFF2-40B4-BE49-F238E27FC236}">
                <a16:creationId xmlns:a16="http://schemas.microsoft.com/office/drawing/2014/main" id="{164D1656-C8C9-40FF-A291-BDD71BA4B985}"/>
              </a:ext>
            </a:extLst>
          </p:cNvPr>
          <p:cNvSpPr>
            <a:spLocks noChangeArrowheads="1"/>
          </p:cNvSpPr>
          <p:nvPr/>
        </p:nvSpPr>
        <p:spPr bwMode="auto">
          <a:xfrm>
            <a:off x="3138196" y="2940050"/>
            <a:ext cx="1435100" cy="488950"/>
          </a:xfrm>
          <a:prstGeom prst="rect">
            <a:avLst/>
          </a:prstGeom>
          <a:noFill/>
          <a:ln w="9525">
            <a:noFill/>
            <a:miter lim="800000"/>
            <a:headEnd/>
            <a:tailEnd/>
          </a:ln>
        </p:spPr>
        <p:txBody>
          <a:bodyPr wrap="none" lIns="0" tIns="0" rIns="0" bIns="0">
            <a:spAutoFit/>
          </a:bodyPr>
          <a:lstStyle/>
          <a:p>
            <a:pPr defTabSz="762000" eaLnBrk="0" hangingPunct="0"/>
            <a:r>
              <a:rPr lang="en-US" sz="1600" i="1">
                <a:solidFill>
                  <a:schemeClr val="tx2"/>
                </a:solidFill>
                <a:latin typeface="Comic Sans MS" pitchFamily="66" charset="0"/>
              </a:rPr>
              <a:t>neutral</a:t>
            </a:r>
          </a:p>
          <a:p>
            <a:pPr defTabSz="762000" eaLnBrk="0" hangingPunct="0"/>
            <a:r>
              <a:rPr lang="en-US" sz="1600" i="1">
                <a:solidFill>
                  <a:schemeClr val="tx2"/>
                </a:solidFill>
                <a:latin typeface="Comic Sans MS" pitchFamily="66" charset="0"/>
              </a:rPr>
              <a:t>(beide möglich)</a:t>
            </a:r>
            <a:endParaRPr lang="en-US" sz="1600">
              <a:solidFill>
                <a:schemeClr val="tx2"/>
              </a:solidFill>
              <a:latin typeface="Comic Sans MS" pitchFamily="66" charset="0"/>
            </a:endParaRPr>
          </a:p>
        </p:txBody>
      </p:sp>
      <p:sp>
        <p:nvSpPr>
          <p:cNvPr id="5" name="Rectangle 1065">
            <a:extLst>
              <a:ext uri="{FF2B5EF4-FFF2-40B4-BE49-F238E27FC236}">
                <a16:creationId xmlns:a16="http://schemas.microsoft.com/office/drawing/2014/main" id="{A32EF72B-9C85-4209-911A-5557780506C7}"/>
              </a:ext>
            </a:extLst>
          </p:cNvPr>
          <p:cNvSpPr>
            <a:spLocks noChangeArrowheads="1"/>
          </p:cNvSpPr>
          <p:nvPr/>
        </p:nvSpPr>
        <p:spPr bwMode="auto">
          <a:xfrm>
            <a:off x="3138196" y="4279900"/>
            <a:ext cx="2047875" cy="244475"/>
          </a:xfrm>
          <a:prstGeom prst="rect">
            <a:avLst/>
          </a:prstGeom>
          <a:noFill/>
          <a:ln w="9525">
            <a:noFill/>
            <a:miter lim="800000"/>
            <a:headEnd/>
            <a:tailEnd/>
          </a:ln>
        </p:spPr>
        <p:txBody>
          <a:bodyPr wrap="none" lIns="0" tIns="0" rIns="0" bIns="0">
            <a:spAutoFit/>
          </a:bodyPr>
          <a:lstStyle/>
          <a:p>
            <a:pPr defTabSz="762000" eaLnBrk="0" hangingPunct="0"/>
            <a:r>
              <a:rPr lang="en-US" sz="1600" i="1">
                <a:solidFill>
                  <a:schemeClr val="tx2"/>
                </a:solidFill>
                <a:latin typeface="Comic Sans MS" pitchFamily="66" charset="0"/>
              </a:rPr>
              <a:t>synchron, method call</a:t>
            </a:r>
            <a:endParaRPr lang="en-US" sz="1600">
              <a:solidFill>
                <a:schemeClr val="tx2"/>
              </a:solidFill>
              <a:latin typeface="Comic Sans MS" pitchFamily="66" charset="0"/>
            </a:endParaRPr>
          </a:p>
        </p:txBody>
      </p:sp>
      <p:sp>
        <p:nvSpPr>
          <p:cNvPr id="6" name="Rectangle 1070">
            <a:extLst>
              <a:ext uri="{FF2B5EF4-FFF2-40B4-BE49-F238E27FC236}">
                <a16:creationId xmlns:a16="http://schemas.microsoft.com/office/drawing/2014/main" id="{83F437BB-8D85-4983-AB0D-0FA25A4B8826}"/>
              </a:ext>
            </a:extLst>
          </p:cNvPr>
          <p:cNvSpPr>
            <a:spLocks noChangeArrowheads="1"/>
          </p:cNvSpPr>
          <p:nvPr/>
        </p:nvSpPr>
        <p:spPr bwMode="auto">
          <a:xfrm>
            <a:off x="3138196" y="4829175"/>
            <a:ext cx="949325" cy="244475"/>
          </a:xfrm>
          <a:prstGeom prst="rect">
            <a:avLst/>
          </a:prstGeom>
          <a:noFill/>
          <a:ln w="9525">
            <a:noFill/>
            <a:miter lim="800000"/>
            <a:headEnd/>
            <a:tailEnd/>
          </a:ln>
        </p:spPr>
        <p:txBody>
          <a:bodyPr wrap="none" lIns="0" tIns="0" rIns="0" bIns="0">
            <a:spAutoFit/>
          </a:bodyPr>
          <a:lstStyle/>
          <a:p>
            <a:pPr defTabSz="762000" eaLnBrk="0" hangingPunct="0"/>
            <a:r>
              <a:rPr lang="en-US" sz="1600" i="1">
                <a:solidFill>
                  <a:schemeClr val="tx2"/>
                </a:solidFill>
                <a:latin typeface="Comic Sans MS" pitchFamily="66" charset="0"/>
              </a:rPr>
              <a:t>asynchron</a:t>
            </a:r>
            <a:endParaRPr lang="en-US" sz="1600">
              <a:solidFill>
                <a:schemeClr val="tx2"/>
              </a:solidFill>
              <a:latin typeface="Comic Sans MS" pitchFamily="66" charset="0"/>
            </a:endParaRPr>
          </a:p>
        </p:txBody>
      </p:sp>
      <p:sp>
        <p:nvSpPr>
          <p:cNvPr id="7" name="Text Box 1071">
            <a:extLst>
              <a:ext uri="{FF2B5EF4-FFF2-40B4-BE49-F238E27FC236}">
                <a16:creationId xmlns:a16="http://schemas.microsoft.com/office/drawing/2014/main" id="{3F723EF0-575F-4E6F-8AE8-2E53B2DB58F1}"/>
              </a:ext>
            </a:extLst>
          </p:cNvPr>
          <p:cNvSpPr txBox="1">
            <a:spLocks noChangeArrowheads="1"/>
          </p:cNvSpPr>
          <p:nvPr/>
        </p:nvSpPr>
        <p:spPr bwMode="auto">
          <a:xfrm>
            <a:off x="6657684" y="3168650"/>
            <a:ext cx="1281112" cy="336550"/>
          </a:xfrm>
          <a:prstGeom prst="rect">
            <a:avLst/>
          </a:prstGeom>
          <a:noFill/>
          <a:ln w="12700">
            <a:noFill/>
            <a:miter lim="800000"/>
            <a:headEnd type="none" w="sm" len="sm"/>
            <a:tailEnd type="none" w="lg" len="med"/>
          </a:ln>
        </p:spPr>
        <p:txBody>
          <a:bodyPr wrap="none">
            <a:spAutoFit/>
          </a:bodyPr>
          <a:lstStyle/>
          <a:p>
            <a:pPr eaLnBrk="0" hangingPunct="0"/>
            <a:r>
              <a:rPr lang="en-GB" sz="1600" i="1">
                <a:solidFill>
                  <a:schemeClr val="tx2"/>
                </a:solidFill>
                <a:latin typeface="Comic Sans MS" pitchFamily="66" charset="0"/>
              </a:rPr>
              <a:t>Aktivierung</a:t>
            </a:r>
            <a:endParaRPr lang="en-GB" sz="1600">
              <a:solidFill>
                <a:schemeClr val="tx2"/>
              </a:solidFill>
              <a:latin typeface="Comic Sans MS" pitchFamily="66" charset="0"/>
            </a:endParaRPr>
          </a:p>
        </p:txBody>
      </p:sp>
      <p:sp>
        <p:nvSpPr>
          <p:cNvPr id="8" name="Line 1073">
            <a:extLst>
              <a:ext uri="{FF2B5EF4-FFF2-40B4-BE49-F238E27FC236}">
                <a16:creationId xmlns:a16="http://schemas.microsoft.com/office/drawing/2014/main" id="{22423DC4-9A39-49D7-925F-225660F88BEC}"/>
              </a:ext>
            </a:extLst>
          </p:cNvPr>
          <p:cNvSpPr>
            <a:spLocks noChangeShapeType="1"/>
          </p:cNvSpPr>
          <p:nvPr/>
        </p:nvSpPr>
        <p:spPr bwMode="auto">
          <a:xfrm>
            <a:off x="6376696" y="4311650"/>
            <a:ext cx="0" cy="914400"/>
          </a:xfrm>
          <a:prstGeom prst="line">
            <a:avLst/>
          </a:prstGeom>
          <a:noFill/>
          <a:ln w="9525">
            <a:solidFill>
              <a:schemeClr val="tx1"/>
            </a:solidFill>
            <a:prstDash val="dash"/>
            <a:round/>
            <a:headEnd/>
            <a:tailEnd/>
          </a:ln>
        </p:spPr>
        <p:txBody>
          <a:bodyPr wrap="none">
            <a:spAutoFit/>
          </a:bodyPr>
          <a:lstStyle/>
          <a:p>
            <a:endParaRPr lang="de-DE"/>
          </a:p>
        </p:txBody>
      </p:sp>
      <p:sp>
        <p:nvSpPr>
          <p:cNvPr id="9" name="Freeform 1084">
            <a:extLst>
              <a:ext uri="{FF2B5EF4-FFF2-40B4-BE49-F238E27FC236}">
                <a16:creationId xmlns:a16="http://schemas.microsoft.com/office/drawing/2014/main" id="{9FA7152A-3AB3-4356-A8A9-10397DA03BA2}"/>
              </a:ext>
            </a:extLst>
          </p:cNvPr>
          <p:cNvSpPr>
            <a:spLocks/>
          </p:cNvSpPr>
          <p:nvPr/>
        </p:nvSpPr>
        <p:spPr bwMode="auto">
          <a:xfrm>
            <a:off x="6497346" y="4440238"/>
            <a:ext cx="463550" cy="404812"/>
          </a:xfrm>
          <a:custGeom>
            <a:avLst/>
            <a:gdLst>
              <a:gd name="T0" fmla="*/ 0 w 292"/>
              <a:gd name="T1" fmla="*/ 35 h 255"/>
              <a:gd name="T2" fmla="*/ 250 w 292"/>
              <a:gd name="T3" fmla="*/ 31 h 255"/>
              <a:gd name="T4" fmla="*/ 250 w 292"/>
              <a:gd name="T5" fmla="*/ 223 h 255"/>
              <a:gd name="T6" fmla="*/ 44 w 292"/>
              <a:gd name="T7" fmla="*/ 223 h 255"/>
              <a:gd name="T8" fmla="*/ 0 60000 65536"/>
              <a:gd name="T9" fmla="*/ 0 60000 65536"/>
              <a:gd name="T10" fmla="*/ 0 60000 65536"/>
              <a:gd name="T11" fmla="*/ 0 60000 65536"/>
              <a:gd name="T12" fmla="*/ 0 w 292"/>
              <a:gd name="T13" fmla="*/ 0 h 255"/>
              <a:gd name="T14" fmla="*/ 292 w 292"/>
              <a:gd name="T15" fmla="*/ 255 h 255"/>
            </a:gdLst>
            <a:ahLst/>
            <a:cxnLst>
              <a:cxn ang="T8">
                <a:pos x="T0" y="T1"/>
              </a:cxn>
              <a:cxn ang="T9">
                <a:pos x="T2" y="T3"/>
              </a:cxn>
              <a:cxn ang="T10">
                <a:pos x="T4" y="T5"/>
              </a:cxn>
              <a:cxn ang="T11">
                <a:pos x="T6" y="T7"/>
              </a:cxn>
            </a:cxnLst>
            <a:rect l="T12" t="T13" r="T14" b="T15"/>
            <a:pathLst>
              <a:path w="292" h="255">
                <a:moveTo>
                  <a:pt x="0" y="35"/>
                </a:moveTo>
                <a:cubicBezTo>
                  <a:pt x="42" y="34"/>
                  <a:pt x="208" y="0"/>
                  <a:pt x="250" y="31"/>
                </a:cubicBezTo>
                <a:cubicBezTo>
                  <a:pt x="292" y="62"/>
                  <a:pt x="284" y="191"/>
                  <a:pt x="250" y="223"/>
                </a:cubicBezTo>
                <a:cubicBezTo>
                  <a:pt x="215" y="255"/>
                  <a:pt x="130" y="239"/>
                  <a:pt x="44" y="223"/>
                </a:cubicBezTo>
              </a:path>
            </a:pathLst>
          </a:custGeom>
          <a:noFill/>
          <a:ln w="9525">
            <a:solidFill>
              <a:schemeClr val="tx1"/>
            </a:solidFill>
            <a:round/>
            <a:headEnd/>
            <a:tailEnd type="arrow" w="med" len="med"/>
          </a:ln>
        </p:spPr>
        <p:txBody>
          <a:bodyPr anchor="ctr"/>
          <a:lstStyle/>
          <a:p>
            <a:endParaRPr lang="en-US"/>
          </a:p>
        </p:txBody>
      </p:sp>
      <p:sp>
        <p:nvSpPr>
          <p:cNvPr id="10" name="Line 1085">
            <a:extLst>
              <a:ext uri="{FF2B5EF4-FFF2-40B4-BE49-F238E27FC236}">
                <a16:creationId xmlns:a16="http://schemas.microsoft.com/office/drawing/2014/main" id="{CF379FB3-8BF7-4167-876E-3915B914674C}"/>
              </a:ext>
            </a:extLst>
          </p:cNvPr>
          <p:cNvSpPr>
            <a:spLocks noChangeShapeType="1"/>
          </p:cNvSpPr>
          <p:nvPr/>
        </p:nvSpPr>
        <p:spPr bwMode="auto">
          <a:xfrm>
            <a:off x="5933784" y="3321050"/>
            <a:ext cx="0" cy="914400"/>
          </a:xfrm>
          <a:prstGeom prst="line">
            <a:avLst/>
          </a:prstGeom>
          <a:noFill/>
          <a:ln w="9525">
            <a:solidFill>
              <a:schemeClr val="tx1"/>
            </a:solidFill>
            <a:prstDash val="dash"/>
            <a:round/>
            <a:headEnd/>
            <a:tailEnd/>
          </a:ln>
        </p:spPr>
        <p:txBody>
          <a:bodyPr wrap="none">
            <a:spAutoFit/>
          </a:bodyPr>
          <a:lstStyle/>
          <a:p>
            <a:endParaRPr lang="de-DE"/>
          </a:p>
        </p:txBody>
      </p:sp>
      <p:sp>
        <p:nvSpPr>
          <p:cNvPr id="11" name="Rectangle 1086">
            <a:extLst>
              <a:ext uri="{FF2B5EF4-FFF2-40B4-BE49-F238E27FC236}">
                <a16:creationId xmlns:a16="http://schemas.microsoft.com/office/drawing/2014/main" id="{F31D4346-B1F7-4E39-A07F-7AA0D789E8E4}"/>
              </a:ext>
            </a:extLst>
          </p:cNvPr>
          <p:cNvSpPr>
            <a:spLocks noChangeArrowheads="1"/>
          </p:cNvSpPr>
          <p:nvPr/>
        </p:nvSpPr>
        <p:spPr bwMode="auto">
          <a:xfrm>
            <a:off x="5819484" y="3473450"/>
            <a:ext cx="228600" cy="512763"/>
          </a:xfrm>
          <a:prstGeom prst="rect">
            <a:avLst/>
          </a:prstGeom>
          <a:solidFill>
            <a:srgbClr val="FFFFFF"/>
          </a:solidFill>
          <a:ln w="9525">
            <a:solidFill>
              <a:srgbClr val="000000"/>
            </a:solidFill>
            <a:miter lim="800000"/>
            <a:headEnd/>
            <a:tailEnd/>
          </a:ln>
        </p:spPr>
        <p:txBody>
          <a:bodyPr/>
          <a:lstStyle/>
          <a:p>
            <a:endParaRPr lang="en-US"/>
          </a:p>
        </p:txBody>
      </p:sp>
      <p:sp>
        <p:nvSpPr>
          <p:cNvPr id="12" name="Rectangle 1087">
            <a:extLst>
              <a:ext uri="{FF2B5EF4-FFF2-40B4-BE49-F238E27FC236}">
                <a16:creationId xmlns:a16="http://schemas.microsoft.com/office/drawing/2014/main" id="{D18C622D-956C-48F3-B7C7-D62593E733DB}"/>
              </a:ext>
            </a:extLst>
          </p:cNvPr>
          <p:cNvSpPr>
            <a:spLocks noChangeArrowheads="1"/>
          </p:cNvSpPr>
          <p:nvPr/>
        </p:nvSpPr>
        <p:spPr bwMode="auto">
          <a:xfrm>
            <a:off x="6262396" y="4387850"/>
            <a:ext cx="228600" cy="1066800"/>
          </a:xfrm>
          <a:prstGeom prst="rect">
            <a:avLst/>
          </a:prstGeom>
          <a:solidFill>
            <a:srgbClr val="FFFFFF"/>
          </a:solidFill>
          <a:ln w="9525">
            <a:solidFill>
              <a:srgbClr val="000000"/>
            </a:solidFill>
            <a:miter lim="800000"/>
            <a:headEnd/>
            <a:tailEnd/>
          </a:ln>
        </p:spPr>
        <p:txBody>
          <a:bodyPr/>
          <a:lstStyle/>
          <a:p>
            <a:endParaRPr lang="en-US"/>
          </a:p>
        </p:txBody>
      </p:sp>
      <p:sp>
        <p:nvSpPr>
          <p:cNvPr id="13" name="Rectangle 1074">
            <a:extLst>
              <a:ext uri="{FF2B5EF4-FFF2-40B4-BE49-F238E27FC236}">
                <a16:creationId xmlns:a16="http://schemas.microsoft.com/office/drawing/2014/main" id="{F7C99D78-7F73-45DC-83BF-3385E59DE00C}"/>
              </a:ext>
            </a:extLst>
          </p:cNvPr>
          <p:cNvSpPr>
            <a:spLocks noChangeArrowheads="1"/>
          </p:cNvSpPr>
          <p:nvPr/>
        </p:nvSpPr>
        <p:spPr bwMode="auto">
          <a:xfrm>
            <a:off x="6338596" y="4789488"/>
            <a:ext cx="228600" cy="512762"/>
          </a:xfrm>
          <a:prstGeom prst="rect">
            <a:avLst/>
          </a:prstGeom>
          <a:solidFill>
            <a:srgbClr val="FFFFFF"/>
          </a:solidFill>
          <a:ln w="9525">
            <a:solidFill>
              <a:srgbClr val="000000"/>
            </a:solidFill>
            <a:miter lim="800000"/>
            <a:headEnd/>
            <a:tailEnd/>
          </a:ln>
        </p:spPr>
        <p:txBody>
          <a:bodyPr/>
          <a:lstStyle/>
          <a:p>
            <a:endParaRPr lang="en-US"/>
          </a:p>
        </p:txBody>
      </p:sp>
      <p:sp>
        <p:nvSpPr>
          <p:cNvPr id="14" name="Text Box 1088">
            <a:extLst>
              <a:ext uri="{FF2B5EF4-FFF2-40B4-BE49-F238E27FC236}">
                <a16:creationId xmlns:a16="http://schemas.microsoft.com/office/drawing/2014/main" id="{378E3AF4-7E10-4C6D-B003-E5488C09D0F2}"/>
              </a:ext>
            </a:extLst>
          </p:cNvPr>
          <p:cNvSpPr txBox="1">
            <a:spLocks noChangeArrowheads="1"/>
          </p:cNvSpPr>
          <p:nvPr/>
        </p:nvSpPr>
        <p:spPr bwMode="auto">
          <a:xfrm>
            <a:off x="6871996" y="4387850"/>
            <a:ext cx="1681163" cy="304800"/>
          </a:xfrm>
          <a:prstGeom prst="rect">
            <a:avLst/>
          </a:prstGeom>
          <a:noFill/>
          <a:ln w="9525">
            <a:noFill/>
            <a:miter lim="800000"/>
            <a:headEnd/>
            <a:tailEnd/>
          </a:ln>
        </p:spPr>
        <p:txBody>
          <a:bodyPr wrap="none">
            <a:spAutoFit/>
          </a:bodyPr>
          <a:lstStyle/>
          <a:p>
            <a:pPr eaLnBrk="0" hangingPunct="0"/>
            <a:r>
              <a:rPr lang="en-US" altLang="de-DE" sz="1400"/>
              <a:t>rekursiveTransition</a:t>
            </a:r>
          </a:p>
        </p:txBody>
      </p:sp>
      <p:sp>
        <p:nvSpPr>
          <p:cNvPr id="15" name="Line 1091">
            <a:extLst>
              <a:ext uri="{FF2B5EF4-FFF2-40B4-BE49-F238E27FC236}">
                <a16:creationId xmlns:a16="http://schemas.microsoft.com/office/drawing/2014/main" id="{68BA75AF-C6CA-4DFD-9BD9-E37F09B43496}"/>
              </a:ext>
            </a:extLst>
          </p:cNvPr>
          <p:cNvSpPr>
            <a:spLocks noChangeShapeType="1"/>
          </p:cNvSpPr>
          <p:nvPr/>
        </p:nvSpPr>
        <p:spPr bwMode="auto">
          <a:xfrm>
            <a:off x="775996" y="3879850"/>
            <a:ext cx="2133600" cy="0"/>
          </a:xfrm>
          <a:prstGeom prst="line">
            <a:avLst/>
          </a:prstGeom>
          <a:noFill/>
          <a:ln w="9525">
            <a:solidFill>
              <a:schemeClr val="tx1"/>
            </a:solidFill>
            <a:prstDash val="dash"/>
            <a:round/>
            <a:headEnd type="arrow" w="med" len="med"/>
            <a:tailEnd/>
          </a:ln>
        </p:spPr>
        <p:txBody>
          <a:bodyPr anchor="ctr"/>
          <a:lstStyle/>
          <a:p>
            <a:endParaRPr lang="de-DE"/>
          </a:p>
        </p:txBody>
      </p:sp>
      <p:sp>
        <p:nvSpPr>
          <p:cNvPr id="16" name="Line 1092">
            <a:extLst>
              <a:ext uri="{FF2B5EF4-FFF2-40B4-BE49-F238E27FC236}">
                <a16:creationId xmlns:a16="http://schemas.microsoft.com/office/drawing/2014/main" id="{25DA5588-8DE4-4962-8D4D-15861FBC4B47}"/>
              </a:ext>
            </a:extLst>
          </p:cNvPr>
          <p:cNvSpPr>
            <a:spLocks noChangeShapeType="1"/>
          </p:cNvSpPr>
          <p:nvPr/>
        </p:nvSpPr>
        <p:spPr bwMode="auto">
          <a:xfrm>
            <a:off x="775996" y="4438650"/>
            <a:ext cx="2133600" cy="0"/>
          </a:xfrm>
          <a:prstGeom prst="line">
            <a:avLst/>
          </a:prstGeom>
          <a:noFill/>
          <a:ln w="9525">
            <a:solidFill>
              <a:schemeClr val="tx1"/>
            </a:solidFill>
            <a:round/>
            <a:headEnd/>
            <a:tailEnd type="triangle" w="med" len="med"/>
          </a:ln>
        </p:spPr>
        <p:txBody>
          <a:bodyPr anchor="ctr"/>
          <a:lstStyle/>
          <a:p>
            <a:endParaRPr lang="de-DE"/>
          </a:p>
        </p:txBody>
      </p:sp>
      <p:sp>
        <p:nvSpPr>
          <p:cNvPr id="17" name="Line 1094">
            <a:extLst>
              <a:ext uri="{FF2B5EF4-FFF2-40B4-BE49-F238E27FC236}">
                <a16:creationId xmlns:a16="http://schemas.microsoft.com/office/drawing/2014/main" id="{6AA49090-BFB2-4F5D-9DD2-BC81C496F7F3}"/>
              </a:ext>
            </a:extLst>
          </p:cNvPr>
          <p:cNvSpPr>
            <a:spLocks noChangeShapeType="1"/>
          </p:cNvSpPr>
          <p:nvPr/>
        </p:nvSpPr>
        <p:spPr bwMode="auto">
          <a:xfrm>
            <a:off x="775996" y="3321050"/>
            <a:ext cx="2133600" cy="0"/>
          </a:xfrm>
          <a:prstGeom prst="line">
            <a:avLst/>
          </a:prstGeom>
          <a:noFill/>
          <a:ln w="9525">
            <a:solidFill>
              <a:schemeClr val="tx1"/>
            </a:solidFill>
            <a:round/>
            <a:headEnd/>
            <a:tailEnd type="arrow" w="med" len="med"/>
          </a:ln>
        </p:spPr>
        <p:txBody>
          <a:bodyPr anchor="ctr"/>
          <a:lstStyle/>
          <a:p>
            <a:endParaRPr lang="de-DE"/>
          </a:p>
        </p:txBody>
      </p:sp>
      <p:grpSp>
        <p:nvGrpSpPr>
          <p:cNvPr id="18" name="Group 1096">
            <a:extLst>
              <a:ext uri="{FF2B5EF4-FFF2-40B4-BE49-F238E27FC236}">
                <a16:creationId xmlns:a16="http://schemas.microsoft.com/office/drawing/2014/main" id="{DD1D4395-8CEA-44C1-B1A2-796EFA928CA4}"/>
              </a:ext>
            </a:extLst>
          </p:cNvPr>
          <p:cNvGrpSpPr>
            <a:grpSpLocks/>
          </p:cNvGrpSpPr>
          <p:nvPr/>
        </p:nvGrpSpPr>
        <p:grpSpPr bwMode="auto">
          <a:xfrm>
            <a:off x="775996" y="4922838"/>
            <a:ext cx="2133600" cy="74612"/>
            <a:chOff x="912" y="2545"/>
            <a:chExt cx="1344" cy="47"/>
          </a:xfrm>
        </p:grpSpPr>
        <p:sp>
          <p:nvSpPr>
            <p:cNvPr id="19" name="Line 1093">
              <a:extLst>
                <a:ext uri="{FF2B5EF4-FFF2-40B4-BE49-F238E27FC236}">
                  <a16:creationId xmlns:a16="http://schemas.microsoft.com/office/drawing/2014/main" id="{6BE691A0-FF92-45F0-A13E-6B1766FD149A}"/>
                </a:ext>
              </a:extLst>
            </p:cNvPr>
            <p:cNvSpPr>
              <a:spLocks noChangeShapeType="1"/>
            </p:cNvSpPr>
            <p:nvPr/>
          </p:nvSpPr>
          <p:spPr bwMode="auto">
            <a:xfrm>
              <a:off x="912" y="2592"/>
              <a:ext cx="1344" cy="0"/>
            </a:xfrm>
            <a:prstGeom prst="line">
              <a:avLst/>
            </a:prstGeom>
            <a:noFill/>
            <a:ln w="9525">
              <a:solidFill>
                <a:schemeClr val="tx1"/>
              </a:solidFill>
              <a:round/>
              <a:headEnd/>
              <a:tailEnd/>
            </a:ln>
          </p:spPr>
          <p:txBody>
            <a:bodyPr anchor="ctr"/>
            <a:lstStyle/>
            <a:p>
              <a:endParaRPr lang="de-DE"/>
            </a:p>
          </p:txBody>
        </p:sp>
        <p:sp>
          <p:nvSpPr>
            <p:cNvPr id="20" name="AutoShape 1095">
              <a:extLst>
                <a:ext uri="{FF2B5EF4-FFF2-40B4-BE49-F238E27FC236}">
                  <a16:creationId xmlns:a16="http://schemas.microsoft.com/office/drawing/2014/main" id="{8125DA16-BF67-44E7-9AEA-DCC4E92D3FA9}"/>
                </a:ext>
              </a:extLst>
            </p:cNvPr>
            <p:cNvSpPr>
              <a:spLocks noChangeArrowheads="1"/>
            </p:cNvSpPr>
            <p:nvPr/>
          </p:nvSpPr>
          <p:spPr bwMode="auto">
            <a:xfrm>
              <a:off x="2196" y="2545"/>
              <a:ext cx="60" cy="47"/>
            </a:xfrm>
            <a:prstGeom prst="rtTriangle">
              <a:avLst/>
            </a:prstGeom>
            <a:solidFill>
              <a:schemeClr val="tx1"/>
            </a:solidFill>
            <a:ln w="9525">
              <a:solidFill>
                <a:schemeClr val="tx1"/>
              </a:solidFill>
              <a:miter lim="800000"/>
              <a:headEnd/>
              <a:tailEnd/>
            </a:ln>
          </p:spPr>
          <p:txBody>
            <a:bodyPr wrap="none" anchor="ctr"/>
            <a:lstStyle/>
            <a:p>
              <a:endParaRPr lang="en-US"/>
            </a:p>
          </p:txBody>
        </p:sp>
      </p:grpSp>
      <p:sp>
        <p:nvSpPr>
          <p:cNvPr id="21" name="Rectangle 1097">
            <a:extLst>
              <a:ext uri="{FF2B5EF4-FFF2-40B4-BE49-F238E27FC236}">
                <a16:creationId xmlns:a16="http://schemas.microsoft.com/office/drawing/2014/main" id="{03BB8E98-EC47-47B4-8DCA-0AF47B3BE715}"/>
              </a:ext>
            </a:extLst>
          </p:cNvPr>
          <p:cNvSpPr>
            <a:spLocks noChangeArrowheads="1"/>
          </p:cNvSpPr>
          <p:nvPr/>
        </p:nvSpPr>
        <p:spPr bwMode="auto">
          <a:xfrm>
            <a:off x="3138196" y="3732213"/>
            <a:ext cx="615950" cy="244475"/>
          </a:xfrm>
          <a:prstGeom prst="rect">
            <a:avLst/>
          </a:prstGeom>
          <a:noFill/>
          <a:ln w="9525">
            <a:noFill/>
            <a:miter lim="800000"/>
            <a:headEnd/>
            <a:tailEnd/>
          </a:ln>
        </p:spPr>
        <p:txBody>
          <a:bodyPr wrap="none" lIns="0" tIns="0" rIns="0" bIns="0">
            <a:spAutoFit/>
          </a:bodyPr>
          <a:lstStyle/>
          <a:p>
            <a:pPr defTabSz="762000" eaLnBrk="0" hangingPunct="0"/>
            <a:r>
              <a:rPr lang="en-US" sz="1600" i="1">
                <a:solidFill>
                  <a:schemeClr val="tx2"/>
                </a:solidFill>
                <a:latin typeface="Comic Sans MS" pitchFamily="66" charset="0"/>
              </a:rPr>
              <a:t>return</a:t>
            </a:r>
            <a:endParaRPr lang="en-US" sz="1600">
              <a:solidFill>
                <a:schemeClr val="tx2"/>
              </a:solidFill>
              <a:latin typeface="Comic Sans MS" pitchFamily="66" charset="0"/>
            </a:endParaRPr>
          </a:p>
        </p:txBody>
      </p:sp>
      <p:sp>
        <p:nvSpPr>
          <p:cNvPr id="22" name="Freeform 1098">
            <a:extLst>
              <a:ext uri="{FF2B5EF4-FFF2-40B4-BE49-F238E27FC236}">
                <a16:creationId xmlns:a16="http://schemas.microsoft.com/office/drawing/2014/main" id="{6CE2D6A0-4F36-43D5-9086-ABC283E647D6}"/>
              </a:ext>
            </a:extLst>
          </p:cNvPr>
          <p:cNvSpPr>
            <a:spLocks/>
          </p:cNvSpPr>
          <p:nvPr/>
        </p:nvSpPr>
        <p:spPr bwMode="auto">
          <a:xfrm>
            <a:off x="6109996" y="3321050"/>
            <a:ext cx="609600" cy="304800"/>
          </a:xfrm>
          <a:custGeom>
            <a:avLst/>
            <a:gdLst>
              <a:gd name="T0" fmla="*/ 384 w 384"/>
              <a:gd name="T1" fmla="*/ 0 h 192"/>
              <a:gd name="T2" fmla="*/ 144 w 384"/>
              <a:gd name="T3" fmla="*/ 48 h 192"/>
              <a:gd name="T4" fmla="*/ 0 w 384"/>
              <a:gd name="T5" fmla="*/ 192 h 192"/>
              <a:gd name="T6" fmla="*/ 0 60000 65536"/>
              <a:gd name="T7" fmla="*/ 0 60000 65536"/>
              <a:gd name="T8" fmla="*/ 0 60000 65536"/>
              <a:gd name="T9" fmla="*/ 0 w 384"/>
              <a:gd name="T10" fmla="*/ 0 h 192"/>
              <a:gd name="T11" fmla="*/ 384 w 384"/>
              <a:gd name="T12" fmla="*/ 192 h 192"/>
            </a:gdLst>
            <a:ahLst/>
            <a:cxnLst>
              <a:cxn ang="T6">
                <a:pos x="T0" y="T1"/>
              </a:cxn>
              <a:cxn ang="T7">
                <a:pos x="T2" y="T3"/>
              </a:cxn>
              <a:cxn ang="T8">
                <a:pos x="T4" y="T5"/>
              </a:cxn>
            </a:cxnLst>
            <a:rect l="T9" t="T10" r="T11" b="T12"/>
            <a:pathLst>
              <a:path w="384" h="192">
                <a:moveTo>
                  <a:pt x="384" y="0"/>
                </a:moveTo>
                <a:cubicBezTo>
                  <a:pt x="296" y="8"/>
                  <a:pt x="208" y="16"/>
                  <a:pt x="144" y="48"/>
                </a:cubicBezTo>
                <a:cubicBezTo>
                  <a:pt x="80" y="80"/>
                  <a:pt x="24" y="160"/>
                  <a:pt x="0" y="192"/>
                </a:cubicBezTo>
              </a:path>
            </a:pathLst>
          </a:custGeom>
          <a:noFill/>
          <a:ln w="9525">
            <a:solidFill>
              <a:schemeClr val="tx2"/>
            </a:solidFill>
            <a:round/>
            <a:headEnd/>
            <a:tailEnd type="triangle" w="med" len="med"/>
          </a:ln>
        </p:spPr>
        <p:txBody>
          <a:bodyPr anchor="ctr"/>
          <a:lstStyle/>
          <a:p>
            <a:endParaRPr lang="en-US"/>
          </a:p>
        </p:txBody>
      </p:sp>
    </p:spTree>
    <p:extLst>
      <p:ext uri="{BB962C8B-B14F-4D97-AF65-F5344CB8AC3E}">
        <p14:creationId xmlns:p14="http://schemas.microsoft.com/office/powerpoint/2010/main" val="4130192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A380544-2389-4A90-917C-DE687F44B0A3}"/>
              </a:ext>
            </a:extLst>
          </p:cNvPr>
          <p:cNvSpPr>
            <a:spLocks noGrp="1"/>
          </p:cNvSpPr>
          <p:nvPr>
            <p:ph type="title"/>
          </p:nvPr>
        </p:nvSpPr>
        <p:spPr>
          <a:xfrm>
            <a:off x="384000" y="211225"/>
            <a:ext cx="11484000" cy="543600"/>
          </a:xfrm>
        </p:spPr>
        <p:txBody>
          <a:bodyPr/>
          <a:lstStyle/>
          <a:p>
            <a:r>
              <a:rPr lang="de-DE" dirty="0"/>
              <a:t>Aktivitätsdiagramm</a:t>
            </a:r>
          </a:p>
        </p:txBody>
      </p:sp>
      <p:sp>
        <p:nvSpPr>
          <p:cNvPr id="4" name="Rectangle 4">
            <a:extLst>
              <a:ext uri="{FF2B5EF4-FFF2-40B4-BE49-F238E27FC236}">
                <a16:creationId xmlns:a16="http://schemas.microsoft.com/office/drawing/2014/main" id="{0DB1061D-C53B-4DC4-89CD-CCADAE756B8B}"/>
              </a:ext>
            </a:extLst>
          </p:cNvPr>
          <p:cNvSpPr>
            <a:spLocks noChangeArrowheads="1"/>
          </p:cNvSpPr>
          <p:nvPr/>
        </p:nvSpPr>
        <p:spPr bwMode="auto">
          <a:xfrm>
            <a:off x="8908406" y="1251288"/>
            <a:ext cx="1658923" cy="339067"/>
          </a:xfrm>
          <a:prstGeom prst="rect">
            <a:avLst/>
          </a:prstGeom>
          <a:noFill/>
          <a:ln w="12700">
            <a:noFill/>
            <a:miter lim="800000"/>
            <a:headEnd/>
            <a:tailEnd/>
          </a:ln>
        </p:spPr>
        <p:txBody>
          <a:bodyPr wrap="square" lIns="90487" tIns="44450" rIns="90487" bIns="44450">
            <a:spAutoFit/>
          </a:bodyPr>
          <a:lstStyle/>
          <a:p>
            <a:pPr algn="l" defTabSz="477838" eaLnBrk="0" hangingPunct="0">
              <a:lnSpc>
                <a:spcPct val="90000"/>
              </a:lnSpc>
            </a:pPr>
            <a:r>
              <a:rPr lang="de-DE" dirty="0"/>
              <a:t>Buchhaltung</a:t>
            </a:r>
          </a:p>
        </p:txBody>
      </p:sp>
      <p:sp>
        <p:nvSpPr>
          <p:cNvPr id="5" name="Line 6">
            <a:extLst>
              <a:ext uri="{FF2B5EF4-FFF2-40B4-BE49-F238E27FC236}">
                <a16:creationId xmlns:a16="http://schemas.microsoft.com/office/drawing/2014/main" id="{B375778D-B793-43D5-A312-97F2A898EB40}"/>
              </a:ext>
            </a:extLst>
          </p:cNvPr>
          <p:cNvSpPr>
            <a:spLocks noChangeShapeType="1"/>
          </p:cNvSpPr>
          <p:nvPr/>
        </p:nvSpPr>
        <p:spPr bwMode="auto">
          <a:xfrm>
            <a:off x="4352223" y="1248190"/>
            <a:ext cx="0" cy="4608000"/>
          </a:xfrm>
          <a:prstGeom prst="line">
            <a:avLst/>
          </a:prstGeom>
          <a:noFill/>
          <a:ln w="9525">
            <a:solidFill>
              <a:schemeClr val="tx1"/>
            </a:solidFill>
            <a:prstDash val="dash"/>
            <a:round/>
            <a:headEnd/>
            <a:tailEnd/>
          </a:ln>
        </p:spPr>
        <p:txBody>
          <a:bodyPr wrap="none" anchor="ctr"/>
          <a:lstStyle/>
          <a:p>
            <a:endParaRPr lang="de-DE"/>
          </a:p>
        </p:txBody>
      </p:sp>
      <p:sp>
        <p:nvSpPr>
          <p:cNvPr id="6" name="Line 7">
            <a:extLst>
              <a:ext uri="{FF2B5EF4-FFF2-40B4-BE49-F238E27FC236}">
                <a16:creationId xmlns:a16="http://schemas.microsoft.com/office/drawing/2014/main" id="{0D6C9B76-C3F1-41EB-BE05-30CC6B2E6E95}"/>
              </a:ext>
            </a:extLst>
          </p:cNvPr>
          <p:cNvSpPr>
            <a:spLocks noChangeShapeType="1"/>
          </p:cNvSpPr>
          <p:nvPr/>
        </p:nvSpPr>
        <p:spPr bwMode="auto">
          <a:xfrm>
            <a:off x="7209743" y="1248190"/>
            <a:ext cx="0" cy="4608000"/>
          </a:xfrm>
          <a:prstGeom prst="line">
            <a:avLst/>
          </a:prstGeom>
          <a:noFill/>
          <a:ln w="9525">
            <a:solidFill>
              <a:schemeClr val="tx1"/>
            </a:solidFill>
            <a:prstDash val="dash"/>
            <a:round/>
            <a:headEnd/>
            <a:tailEnd/>
          </a:ln>
        </p:spPr>
        <p:txBody>
          <a:bodyPr wrap="none" anchor="ctr"/>
          <a:lstStyle/>
          <a:p>
            <a:endParaRPr lang="de-DE"/>
          </a:p>
        </p:txBody>
      </p:sp>
      <p:sp>
        <p:nvSpPr>
          <p:cNvPr id="7" name="Line 8">
            <a:extLst>
              <a:ext uri="{FF2B5EF4-FFF2-40B4-BE49-F238E27FC236}">
                <a16:creationId xmlns:a16="http://schemas.microsoft.com/office/drawing/2014/main" id="{6D6F32F5-C63C-4CB7-A51B-3A795F9C7954}"/>
              </a:ext>
            </a:extLst>
          </p:cNvPr>
          <p:cNvSpPr>
            <a:spLocks noChangeShapeType="1"/>
          </p:cNvSpPr>
          <p:nvPr/>
        </p:nvSpPr>
        <p:spPr bwMode="auto">
          <a:xfrm flipH="1">
            <a:off x="8781375" y="1248190"/>
            <a:ext cx="3" cy="4608000"/>
          </a:xfrm>
          <a:prstGeom prst="line">
            <a:avLst/>
          </a:prstGeom>
          <a:noFill/>
          <a:ln w="9525">
            <a:solidFill>
              <a:schemeClr val="tx1"/>
            </a:solidFill>
            <a:prstDash val="dash"/>
            <a:round/>
            <a:headEnd/>
            <a:tailEnd/>
          </a:ln>
        </p:spPr>
        <p:txBody>
          <a:bodyPr wrap="none" anchor="ctr"/>
          <a:lstStyle/>
          <a:p>
            <a:endParaRPr lang="de-DE"/>
          </a:p>
        </p:txBody>
      </p:sp>
      <p:sp>
        <p:nvSpPr>
          <p:cNvPr id="8" name="AutoShape 9">
            <a:extLst>
              <a:ext uri="{FF2B5EF4-FFF2-40B4-BE49-F238E27FC236}">
                <a16:creationId xmlns:a16="http://schemas.microsoft.com/office/drawing/2014/main" id="{BDA0B96F-9187-40FD-80A7-6ED1F66EDA89}"/>
              </a:ext>
            </a:extLst>
          </p:cNvPr>
          <p:cNvSpPr>
            <a:spLocks noChangeArrowheads="1"/>
          </p:cNvSpPr>
          <p:nvPr/>
        </p:nvSpPr>
        <p:spPr bwMode="auto">
          <a:xfrm>
            <a:off x="2780587" y="1817075"/>
            <a:ext cx="9906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anmelden</a:t>
            </a:r>
          </a:p>
        </p:txBody>
      </p:sp>
      <p:sp>
        <p:nvSpPr>
          <p:cNvPr id="9" name="Line 10">
            <a:extLst>
              <a:ext uri="{FF2B5EF4-FFF2-40B4-BE49-F238E27FC236}">
                <a16:creationId xmlns:a16="http://schemas.microsoft.com/office/drawing/2014/main" id="{A940E6B7-F3D4-46A5-8B42-8525E7B65316}"/>
              </a:ext>
            </a:extLst>
          </p:cNvPr>
          <p:cNvSpPr>
            <a:spLocks noChangeShapeType="1"/>
          </p:cNvSpPr>
          <p:nvPr/>
        </p:nvSpPr>
        <p:spPr bwMode="auto">
          <a:xfrm>
            <a:off x="2209083" y="1969475"/>
            <a:ext cx="571504" cy="0"/>
          </a:xfrm>
          <a:prstGeom prst="line">
            <a:avLst/>
          </a:prstGeom>
          <a:noFill/>
          <a:ln w="9525">
            <a:solidFill>
              <a:schemeClr val="tx1"/>
            </a:solidFill>
            <a:round/>
            <a:headEnd/>
            <a:tailEnd type="arrow" w="med" len="med"/>
          </a:ln>
        </p:spPr>
        <p:txBody>
          <a:bodyPr wrap="none" anchor="ctr"/>
          <a:lstStyle/>
          <a:p>
            <a:endParaRPr lang="de-DE"/>
          </a:p>
        </p:txBody>
      </p:sp>
      <p:sp>
        <p:nvSpPr>
          <p:cNvPr id="10" name="Line 13">
            <a:extLst>
              <a:ext uri="{FF2B5EF4-FFF2-40B4-BE49-F238E27FC236}">
                <a16:creationId xmlns:a16="http://schemas.microsoft.com/office/drawing/2014/main" id="{226E6413-E3FE-4810-8398-DC2E10841F8C}"/>
              </a:ext>
            </a:extLst>
          </p:cNvPr>
          <p:cNvSpPr>
            <a:spLocks noChangeShapeType="1"/>
          </p:cNvSpPr>
          <p:nvPr/>
        </p:nvSpPr>
        <p:spPr bwMode="auto">
          <a:xfrm>
            <a:off x="3886661" y="1982168"/>
            <a:ext cx="1828808" cy="0"/>
          </a:xfrm>
          <a:prstGeom prst="line">
            <a:avLst/>
          </a:prstGeom>
          <a:noFill/>
          <a:ln w="9525">
            <a:solidFill>
              <a:schemeClr val="tx1"/>
            </a:solidFill>
            <a:round/>
            <a:headEnd/>
            <a:tailEnd type="arrow" w="med" len="med"/>
          </a:ln>
        </p:spPr>
        <p:txBody>
          <a:bodyPr wrap="none" anchor="ctr"/>
          <a:lstStyle/>
          <a:p>
            <a:endParaRPr lang="de-DE"/>
          </a:p>
        </p:txBody>
      </p:sp>
      <p:sp>
        <p:nvSpPr>
          <p:cNvPr id="11" name="Line 14">
            <a:extLst>
              <a:ext uri="{FF2B5EF4-FFF2-40B4-BE49-F238E27FC236}">
                <a16:creationId xmlns:a16="http://schemas.microsoft.com/office/drawing/2014/main" id="{0D2DA74C-80BB-41B2-82B2-29912C2CEB6A}"/>
              </a:ext>
            </a:extLst>
          </p:cNvPr>
          <p:cNvSpPr>
            <a:spLocks noChangeShapeType="1"/>
          </p:cNvSpPr>
          <p:nvPr/>
        </p:nvSpPr>
        <p:spPr bwMode="auto">
          <a:xfrm>
            <a:off x="6127062" y="3196614"/>
            <a:ext cx="0" cy="244479"/>
          </a:xfrm>
          <a:prstGeom prst="line">
            <a:avLst/>
          </a:prstGeom>
          <a:noFill/>
          <a:ln w="9525">
            <a:solidFill>
              <a:schemeClr val="tx1"/>
            </a:solidFill>
            <a:round/>
            <a:headEnd/>
            <a:tailEnd/>
          </a:ln>
        </p:spPr>
        <p:txBody>
          <a:bodyPr wrap="none" anchor="ctr"/>
          <a:lstStyle/>
          <a:p>
            <a:endParaRPr lang="de-DE"/>
          </a:p>
        </p:txBody>
      </p:sp>
      <p:sp>
        <p:nvSpPr>
          <p:cNvPr id="12" name="Line 15">
            <a:extLst>
              <a:ext uri="{FF2B5EF4-FFF2-40B4-BE49-F238E27FC236}">
                <a16:creationId xmlns:a16="http://schemas.microsoft.com/office/drawing/2014/main" id="{0BB47AB0-5F31-43FC-81D1-31EE1FB1E403}"/>
              </a:ext>
            </a:extLst>
          </p:cNvPr>
          <p:cNvSpPr>
            <a:spLocks noChangeShapeType="1"/>
          </p:cNvSpPr>
          <p:nvPr/>
        </p:nvSpPr>
        <p:spPr bwMode="auto">
          <a:xfrm flipH="1">
            <a:off x="5566668" y="3454017"/>
            <a:ext cx="560393" cy="0"/>
          </a:xfrm>
          <a:prstGeom prst="line">
            <a:avLst/>
          </a:prstGeom>
          <a:noFill/>
          <a:ln w="9525">
            <a:solidFill>
              <a:schemeClr val="tx1"/>
            </a:solidFill>
            <a:round/>
            <a:headEnd/>
            <a:tailEnd type="arrow" w="med" len="med"/>
          </a:ln>
        </p:spPr>
        <p:txBody>
          <a:bodyPr wrap="none" anchor="ctr"/>
          <a:lstStyle/>
          <a:p>
            <a:endParaRPr lang="de-DE"/>
          </a:p>
        </p:txBody>
      </p:sp>
      <p:sp>
        <p:nvSpPr>
          <p:cNvPr id="13" name="AutoShape 17">
            <a:extLst>
              <a:ext uri="{FF2B5EF4-FFF2-40B4-BE49-F238E27FC236}">
                <a16:creationId xmlns:a16="http://schemas.microsoft.com/office/drawing/2014/main" id="{9983AFDA-FEA6-496F-BB6C-9EDAE66C4CAA}"/>
              </a:ext>
            </a:extLst>
          </p:cNvPr>
          <p:cNvSpPr>
            <a:spLocks noChangeArrowheads="1"/>
          </p:cNvSpPr>
          <p:nvPr/>
        </p:nvSpPr>
        <p:spPr bwMode="auto">
          <a:xfrm>
            <a:off x="2774262" y="3318869"/>
            <a:ext cx="9906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bestätigen</a:t>
            </a:r>
          </a:p>
        </p:txBody>
      </p:sp>
      <p:sp>
        <p:nvSpPr>
          <p:cNvPr id="14" name="Line 18">
            <a:extLst>
              <a:ext uri="{FF2B5EF4-FFF2-40B4-BE49-F238E27FC236}">
                <a16:creationId xmlns:a16="http://schemas.microsoft.com/office/drawing/2014/main" id="{898425D6-CE63-4F59-82D3-A4AAAED5EB23}"/>
              </a:ext>
            </a:extLst>
          </p:cNvPr>
          <p:cNvSpPr>
            <a:spLocks noChangeShapeType="1"/>
          </p:cNvSpPr>
          <p:nvPr/>
        </p:nvSpPr>
        <p:spPr bwMode="auto">
          <a:xfrm flipH="1">
            <a:off x="6431861" y="3196614"/>
            <a:ext cx="0" cy="285752"/>
          </a:xfrm>
          <a:prstGeom prst="line">
            <a:avLst/>
          </a:prstGeom>
          <a:noFill/>
          <a:ln w="9525">
            <a:solidFill>
              <a:schemeClr val="tx1"/>
            </a:solidFill>
            <a:round/>
            <a:headEnd/>
            <a:tailEnd/>
          </a:ln>
        </p:spPr>
        <p:txBody>
          <a:bodyPr wrap="none" anchor="ctr"/>
          <a:lstStyle/>
          <a:p>
            <a:endParaRPr lang="de-DE"/>
          </a:p>
        </p:txBody>
      </p:sp>
      <p:sp>
        <p:nvSpPr>
          <p:cNvPr id="15" name="Line 19">
            <a:extLst>
              <a:ext uri="{FF2B5EF4-FFF2-40B4-BE49-F238E27FC236}">
                <a16:creationId xmlns:a16="http://schemas.microsoft.com/office/drawing/2014/main" id="{43016F58-E7AD-4462-83E0-0DB4D7598990}"/>
              </a:ext>
            </a:extLst>
          </p:cNvPr>
          <p:cNvSpPr>
            <a:spLocks noChangeShapeType="1"/>
          </p:cNvSpPr>
          <p:nvPr/>
        </p:nvSpPr>
        <p:spPr bwMode="auto">
          <a:xfrm>
            <a:off x="6431862" y="3488521"/>
            <a:ext cx="1066800" cy="0"/>
          </a:xfrm>
          <a:prstGeom prst="line">
            <a:avLst/>
          </a:prstGeom>
          <a:noFill/>
          <a:ln w="9525">
            <a:solidFill>
              <a:schemeClr val="tx1"/>
            </a:solidFill>
            <a:round/>
            <a:headEnd/>
            <a:tailEnd type="arrow" w="med" len="med"/>
          </a:ln>
        </p:spPr>
        <p:txBody>
          <a:bodyPr wrap="none" anchor="ctr"/>
          <a:lstStyle/>
          <a:p>
            <a:endParaRPr lang="de-DE"/>
          </a:p>
        </p:txBody>
      </p:sp>
      <p:sp>
        <p:nvSpPr>
          <p:cNvPr id="16" name="AutoShape 20">
            <a:extLst>
              <a:ext uri="{FF2B5EF4-FFF2-40B4-BE49-F238E27FC236}">
                <a16:creationId xmlns:a16="http://schemas.microsoft.com/office/drawing/2014/main" id="{58F4C783-B4E0-48A8-820F-D2AA98F2AC77}"/>
              </a:ext>
            </a:extLst>
          </p:cNvPr>
          <p:cNvSpPr>
            <a:spLocks noChangeArrowheads="1"/>
          </p:cNvSpPr>
          <p:nvPr/>
        </p:nvSpPr>
        <p:spPr bwMode="auto">
          <a:xfrm>
            <a:off x="7498662" y="3318869"/>
            <a:ext cx="11430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a:t>vorbereiten</a:t>
            </a:r>
          </a:p>
        </p:txBody>
      </p:sp>
      <p:sp>
        <p:nvSpPr>
          <p:cNvPr id="17" name="AutoShape 22">
            <a:extLst>
              <a:ext uri="{FF2B5EF4-FFF2-40B4-BE49-F238E27FC236}">
                <a16:creationId xmlns:a16="http://schemas.microsoft.com/office/drawing/2014/main" id="{361195BF-65D0-4750-AEDB-1206DCFB3CD7}"/>
              </a:ext>
            </a:extLst>
          </p:cNvPr>
          <p:cNvSpPr>
            <a:spLocks noChangeArrowheads="1"/>
          </p:cNvSpPr>
          <p:nvPr/>
        </p:nvSpPr>
        <p:spPr bwMode="auto">
          <a:xfrm>
            <a:off x="7498662" y="4072702"/>
            <a:ext cx="11430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durchführen</a:t>
            </a:r>
          </a:p>
        </p:txBody>
      </p:sp>
      <p:sp>
        <p:nvSpPr>
          <p:cNvPr id="18" name="Line 23">
            <a:extLst>
              <a:ext uri="{FF2B5EF4-FFF2-40B4-BE49-F238E27FC236}">
                <a16:creationId xmlns:a16="http://schemas.microsoft.com/office/drawing/2014/main" id="{4BDA4AFC-36B2-422A-ABC7-1F6CA6BBBBF5}"/>
              </a:ext>
            </a:extLst>
          </p:cNvPr>
          <p:cNvSpPr>
            <a:spLocks noChangeShapeType="1"/>
          </p:cNvSpPr>
          <p:nvPr/>
        </p:nvSpPr>
        <p:spPr bwMode="auto">
          <a:xfrm>
            <a:off x="7498662" y="3863152"/>
            <a:ext cx="1143000" cy="0"/>
          </a:xfrm>
          <a:prstGeom prst="line">
            <a:avLst/>
          </a:prstGeom>
          <a:noFill/>
          <a:ln w="25400">
            <a:solidFill>
              <a:schemeClr val="tx1"/>
            </a:solidFill>
            <a:round/>
            <a:headEnd/>
            <a:tailEnd/>
          </a:ln>
        </p:spPr>
        <p:txBody>
          <a:bodyPr wrap="none" anchor="ctr"/>
          <a:lstStyle/>
          <a:p>
            <a:endParaRPr lang="de-DE"/>
          </a:p>
        </p:txBody>
      </p:sp>
      <p:sp>
        <p:nvSpPr>
          <p:cNvPr id="19" name="Line 24">
            <a:extLst>
              <a:ext uri="{FF2B5EF4-FFF2-40B4-BE49-F238E27FC236}">
                <a16:creationId xmlns:a16="http://schemas.microsoft.com/office/drawing/2014/main" id="{A1048ACC-1CC3-45AD-A6B6-549A69926BDA}"/>
              </a:ext>
            </a:extLst>
          </p:cNvPr>
          <p:cNvSpPr>
            <a:spLocks noChangeShapeType="1"/>
          </p:cNvSpPr>
          <p:nvPr/>
        </p:nvSpPr>
        <p:spPr bwMode="auto">
          <a:xfrm>
            <a:off x="8336859" y="3623668"/>
            <a:ext cx="0" cy="239483"/>
          </a:xfrm>
          <a:prstGeom prst="line">
            <a:avLst/>
          </a:prstGeom>
          <a:noFill/>
          <a:ln w="9525">
            <a:solidFill>
              <a:schemeClr val="tx1"/>
            </a:solidFill>
            <a:round/>
            <a:headEnd/>
            <a:tailEnd type="arrow" w="med" len="med"/>
          </a:ln>
        </p:spPr>
        <p:txBody>
          <a:bodyPr wrap="none" anchor="ctr"/>
          <a:lstStyle/>
          <a:p>
            <a:endParaRPr lang="de-DE"/>
          </a:p>
        </p:txBody>
      </p:sp>
      <p:sp>
        <p:nvSpPr>
          <p:cNvPr id="20" name="Line 25">
            <a:extLst>
              <a:ext uri="{FF2B5EF4-FFF2-40B4-BE49-F238E27FC236}">
                <a16:creationId xmlns:a16="http://schemas.microsoft.com/office/drawing/2014/main" id="{32790FA7-47A1-4136-A9FF-720DF265853E}"/>
              </a:ext>
            </a:extLst>
          </p:cNvPr>
          <p:cNvSpPr>
            <a:spLocks noChangeShapeType="1"/>
          </p:cNvSpPr>
          <p:nvPr/>
        </p:nvSpPr>
        <p:spPr bwMode="auto">
          <a:xfrm>
            <a:off x="7803462" y="3710752"/>
            <a:ext cx="0" cy="152400"/>
          </a:xfrm>
          <a:prstGeom prst="line">
            <a:avLst/>
          </a:prstGeom>
          <a:noFill/>
          <a:ln w="9525">
            <a:solidFill>
              <a:schemeClr val="tx1"/>
            </a:solidFill>
            <a:round/>
            <a:headEnd/>
            <a:tailEnd type="arrow" w="med" len="med"/>
          </a:ln>
        </p:spPr>
        <p:txBody>
          <a:bodyPr wrap="none" anchor="ctr"/>
          <a:lstStyle/>
          <a:p>
            <a:endParaRPr lang="de-DE"/>
          </a:p>
        </p:txBody>
      </p:sp>
      <p:sp>
        <p:nvSpPr>
          <p:cNvPr id="21" name="Line 26">
            <a:extLst>
              <a:ext uri="{FF2B5EF4-FFF2-40B4-BE49-F238E27FC236}">
                <a16:creationId xmlns:a16="http://schemas.microsoft.com/office/drawing/2014/main" id="{BB7131C0-87D6-4C49-97FE-3B6C8203CFD4}"/>
              </a:ext>
            </a:extLst>
          </p:cNvPr>
          <p:cNvSpPr>
            <a:spLocks noChangeShapeType="1"/>
          </p:cNvSpPr>
          <p:nvPr/>
        </p:nvSpPr>
        <p:spPr bwMode="auto">
          <a:xfrm flipH="1">
            <a:off x="3307662" y="3710752"/>
            <a:ext cx="4495800" cy="0"/>
          </a:xfrm>
          <a:prstGeom prst="line">
            <a:avLst/>
          </a:prstGeom>
          <a:noFill/>
          <a:ln w="9525">
            <a:solidFill>
              <a:schemeClr val="tx1"/>
            </a:solidFill>
            <a:round/>
            <a:headEnd/>
            <a:tailEnd/>
          </a:ln>
        </p:spPr>
        <p:txBody>
          <a:bodyPr wrap="none" anchor="ctr"/>
          <a:lstStyle/>
          <a:p>
            <a:endParaRPr lang="de-DE"/>
          </a:p>
        </p:txBody>
      </p:sp>
      <p:sp>
        <p:nvSpPr>
          <p:cNvPr id="22" name="Line 27">
            <a:extLst>
              <a:ext uri="{FF2B5EF4-FFF2-40B4-BE49-F238E27FC236}">
                <a16:creationId xmlns:a16="http://schemas.microsoft.com/office/drawing/2014/main" id="{3D4DAC57-BE0C-4366-AF5D-44FAC6D15301}"/>
              </a:ext>
            </a:extLst>
          </p:cNvPr>
          <p:cNvSpPr>
            <a:spLocks noChangeShapeType="1"/>
          </p:cNvSpPr>
          <p:nvPr/>
        </p:nvSpPr>
        <p:spPr bwMode="auto">
          <a:xfrm>
            <a:off x="3307657" y="3623668"/>
            <a:ext cx="0" cy="81266"/>
          </a:xfrm>
          <a:prstGeom prst="line">
            <a:avLst/>
          </a:prstGeom>
          <a:noFill/>
          <a:ln w="9525">
            <a:solidFill>
              <a:schemeClr val="tx1"/>
            </a:solidFill>
            <a:round/>
            <a:headEnd/>
            <a:tailEnd/>
          </a:ln>
        </p:spPr>
        <p:txBody>
          <a:bodyPr wrap="none" anchor="ctr"/>
          <a:lstStyle/>
          <a:p>
            <a:endParaRPr lang="de-DE"/>
          </a:p>
        </p:txBody>
      </p:sp>
      <p:sp>
        <p:nvSpPr>
          <p:cNvPr id="23" name="Line 28">
            <a:extLst>
              <a:ext uri="{FF2B5EF4-FFF2-40B4-BE49-F238E27FC236}">
                <a16:creationId xmlns:a16="http://schemas.microsoft.com/office/drawing/2014/main" id="{FD89E90F-9B0D-438B-B3C8-384D2745CCF3}"/>
              </a:ext>
            </a:extLst>
          </p:cNvPr>
          <p:cNvSpPr>
            <a:spLocks noChangeShapeType="1"/>
          </p:cNvSpPr>
          <p:nvPr/>
        </p:nvSpPr>
        <p:spPr bwMode="auto">
          <a:xfrm>
            <a:off x="8104956" y="3857440"/>
            <a:ext cx="0" cy="215262"/>
          </a:xfrm>
          <a:prstGeom prst="line">
            <a:avLst/>
          </a:prstGeom>
          <a:noFill/>
          <a:ln w="9525">
            <a:solidFill>
              <a:schemeClr val="tx1"/>
            </a:solidFill>
            <a:round/>
            <a:headEnd/>
            <a:tailEnd type="arrow" w="med" len="med"/>
          </a:ln>
        </p:spPr>
        <p:txBody>
          <a:bodyPr wrap="none" anchor="ctr"/>
          <a:lstStyle/>
          <a:p>
            <a:endParaRPr lang="de-DE"/>
          </a:p>
        </p:txBody>
      </p:sp>
      <p:sp>
        <p:nvSpPr>
          <p:cNvPr id="24" name="AutoShape 29">
            <a:extLst>
              <a:ext uri="{FF2B5EF4-FFF2-40B4-BE49-F238E27FC236}">
                <a16:creationId xmlns:a16="http://schemas.microsoft.com/office/drawing/2014/main" id="{1528442E-A131-437B-A58D-B212008D486B}"/>
              </a:ext>
            </a:extLst>
          </p:cNvPr>
          <p:cNvSpPr>
            <a:spLocks noChangeArrowheads="1"/>
          </p:cNvSpPr>
          <p:nvPr/>
        </p:nvSpPr>
        <p:spPr bwMode="auto">
          <a:xfrm>
            <a:off x="5822262" y="4453702"/>
            <a:ext cx="9906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a:t>prüfen</a:t>
            </a:r>
          </a:p>
        </p:txBody>
      </p:sp>
      <p:sp>
        <p:nvSpPr>
          <p:cNvPr id="25" name="Line 30">
            <a:extLst>
              <a:ext uri="{FF2B5EF4-FFF2-40B4-BE49-F238E27FC236}">
                <a16:creationId xmlns:a16="http://schemas.microsoft.com/office/drawing/2014/main" id="{9DCB94A0-BE87-4F6F-97D1-BC577DFCEEC4}"/>
              </a:ext>
            </a:extLst>
          </p:cNvPr>
          <p:cNvSpPr>
            <a:spLocks noChangeShapeType="1"/>
          </p:cNvSpPr>
          <p:nvPr/>
        </p:nvSpPr>
        <p:spPr bwMode="auto">
          <a:xfrm flipH="1" flipV="1">
            <a:off x="6914656" y="4607680"/>
            <a:ext cx="1214449" cy="2"/>
          </a:xfrm>
          <a:prstGeom prst="line">
            <a:avLst/>
          </a:prstGeom>
          <a:noFill/>
          <a:ln w="9525">
            <a:solidFill>
              <a:schemeClr val="tx1"/>
            </a:solidFill>
            <a:round/>
            <a:headEnd/>
            <a:tailEnd type="arrow" w="med" len="med"/>
          </a:ln>
        </p:spPr>
        <p:txBody>
          <a:bodyPr wrap="none" anchor="ctr"/>
          <a:lstStyle/>
          <a:p>
            <a:endParaRPr lang="de-DE"/>
          </a:p>
        </p:txBody>
      </p:sp>
      <p:sp>
        <p:nvSpPr>
          <p:cNvPr id="26" name="Line 31">
            <a:extLst>
              <a:ext uri="{FF2B5EF4-FFF2-40B4-BE49-F238E27FC236}">
                <a16:creationId xmlns:a16="http://schemas.microsoft.com/office/drawing/2014/main" id="{C09A8C55-66B8-4468-84B7-6CA19018E409}"/>
              </a:ext>
            </a:extLst>
          </p:cNvPr>
          <p:cNvSpPr>
            <a:spLocks noChangeShapeType="1"/>
          </p:cNvSpPr>
          <p:nvPr/>
        </p:nvSpPr>
        <p:spPr bwMode="auto">
          <a:xfrm>
            <a:off x="8126924" y="4377502"/>
            <a:ext cx="0" cy="228600"/>
          </a:xfrm>
          <a:prstGeom prst="line">
            <a:avLst/>
          </a:prstGeom>
          <a:noFill/>
          <a:ln w="9525">
            <a:solidFill>
              <a:schemeClr val="tx1"/>
            </a:solidFill>
            <a:round/>
            <a:headEnd/>
            <a:tailEnd/>
          </a:ln>
        </p:spPr>
        <p:txBody>
          <a:bodyPr wrap="none" anchor="ctr"/>
          <a:lstStyle/>
          <a:p>
            <a:endParaRPr lang="de-DE"/>
          </a:p>
        </p:txBody>
      </p:sp>
      <p:sp>
        <p:nvSpPr>
          <p:cNvPr id="27" name="Text Box 32">
            <a:extLst>
              <a:ext uri="{FF2B5EF4-FFF2-40B4-BE49-F238E27FC236}">
                <a16:creationId xmlns:a16="http://schemas.microsoft.com/office/drawing/2014/main" id="{0012602B-3C00-42D3-A98B-28FA38DB2C17}"/>
              </a:ext>
            </a:extLst>
          </p:cNvPr>
          <p:cNvSpPr txBox="1">
            <a:spLocks noChangeArrowheads="1"/>
          </p:cNvSpPr>
          <p:nvPr/>
        </p:nvSpPr>
        <p:spPr bwMode="auto">
          <a:xfrm>
            <a:off x="7193862" y="4626739"/>
            <a:ext cx="1404938" cy="284163"/>
          </a:xfrm>
          <a:prstGeom prst="rect">
            <a:avLst/>
          </a:prstGeom>
          <a:noFill/>
          <a:ln w="12700">
            <a:noFill/>
            <a:miter lim="800000"/>
            <a:headEnd/>
            <a:tailEnd/>
          </a:ln>
        </p:spPr>
        <p:txBody>
          <a:bodyPr wrap="none">
            <a:spAutoFit/>
          </a:bodyPr>
          <a:lstStyle/>
          <a:p>
            <a:pPr algn="l" defTabSz="762000" eaLnBrk="0" hangingPunct="0">
              <a:lnSpc>
                <a:spcPct val="90000"/>
              </a:lnSpc>
            </a:pPr>
            <a:r>
              <a:rPr lang="de-DE" sz="1400"/>
              <a:t>tats.Teilnehmer</a:t>
            </a:r>
          </a:p>
        </p:txBody>
      </p:sp>
      <p:sp>
        <p:nvSpPr>
          <p:cNvPr id="28" name="AutoShape 33">
            <a:extLst>
              <a:ext uri="{FF2B5EF4-FFF2-40B4-BE49-F238E27FC236}">
                <a16:creationId xmlns:a16="http://schemas.microsoft.com/office/drawing/2014/main" id="{D046FF00-66F4-4A8B-A357-619F877D6FCA}"/>
              </a:ext>
            </a:extLst>
          </p:cNvPr>
          <p:cNvSpPr>
            <a:spLocks noChangeArrowheads="1"/>
          </p:cNvSpPr>
          <p:nvPr/>
        </p:nvSpPr>
        <p:spPr bwMode="auto">
          <a:xfrm>
            <a:off x="9022662" y="4806127"/>
            <a:ext cx="11430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abrechnen</a:t>
            </a:r>
          </a:p>
        </p:txBody>
      </p:sp>
      <p:sp>
        <p:nvSpPr>
          <p:cNvPr id="29" name="Line 35">
            <a:extLst>
              <a:ext uri="{FF2B5EF4-FFF2-40B4-BE49-F238E27FC236}">
                <a16:creationId xmlns:a16="http://schemas.microsoft.com/office/drawing/2014/main" id="{A3CCF019-19E7-4075-BF0A-0C82A0E7E3FB}"/>
              </a:ext>
            </a:extLst>
          </p:cNvPr>
          <p:cNvSpPr>
            <a:spLocks noChangeShapeType="1"/>
          </p:cNvSpPr>
          <p:nvPr/>
        </p:nvSpPr>
        <p:spPr bwMode="auto">
          <a:xfrm>
            <a:off x="6355662" y="4958527"/>
            <a:ext cx="2667000" cy="0"/>
          </a:xfrm>
          <a:prstGeom prst="line">
            <a:avLst/>
          </a:prstGeom>
          <a:noFill/>
          <a:ln w="9525">
            <a:solidFill>
              <a:schemeClr val="tx1"/>
            </a:solidFill>
            <a:round/>
            <a:headEnd/>
            <a:tailEnd type="arrow" w="med" len="med"/>
          </a:ln>
        </p:spPr>
        <p:txBody>
          <a:bodyPr wrap="none" anchor="ctr"/>
          <a:lstStyle/>
          <a:p>
            <a:endParaRPr lang="de-DE"/>
          </a:p>
        </p:txBody>
      </p:sp>
      <p:sp>
        <p:nvSpPr>
          <p:cNvPr id="30" name="Line 36">
            <a:extLst>
              <a:ext uri="{FF2B5EF4-FFF2-40B4-BE49-F238E27FC236}">
                <a16:creationId xmlns:a16="http://schemas.microsoft.com/office/drawing/2014/main" id="{177F0167-EF40-463B-A93C-D0D759BE2681}"/>
              </a:ext>
            </a:extLst>
          </p:cNvPr>
          <p:cNvSpPr>
            <a:spLocks noChangeShapeType="1"/>
          </p:cNvSpPr>
          <p:nvPr/>
        </p:nvSpPr>
        <p:spPr bwMode="auto">
          <a:xfrm>
            <a:off x="6350230" y="4758502"/>
            <a:ext cx="0" cy="200021"/>
          </a:xfrm>
          <a:prstGeom prst="line">
            <a:avLst/>
          </a:prstGeom>
          <a:noFill/>
          <a:ln w="9525">
            <a:solidFill>
              <a:schemeClr val="tx1"/>
            </a:solidFill>
            <a:round/>
            <a:headEnd/>
            <a:tailEnd/>
          </a:ln>
        </p:spPr>
        <p:txBody>
          <a:bodyPr wrap="none" anchor="ctr"/>
          <a:lstStyle/>
          <a:p>
            <a:endParaRPr lang="de-DE"/>
          </a:p>
        </p:txBody>
      </p:sp>
      <p:sp>
        <p:nvSpPr>
          <p:cNvPr id="31" name="Line 37">
            <a:extLst>
              <a:ext uri="{FF2B5EF4-FFF2-40B4-BE49-F238E27FC236}">
                <a16:creationId xmlns:a16="http://schemas.microsoft.com/office/drawing/2014/main" id="{F44E123A-622A-4650-9465-E9F009AFDC51}"/>
              </a:ext>
            </a:extLst>
          </p:cNvPr>
          <p:cNvSpPr>
            <a:spLocks noChangeShapeType="1"/>
          </p:cNvSpPr>
          <p:nvPr/>
        </p:nvSpPr>
        <p:spPr bwMode="auto">
          <a:xfrm>
            <a:off x="9640888" y="5145431"/>
            <a:ext cx="0" cy="152400"/>
          </a:xfrm>
          <a:prstGeom prst="line">
            <a:avLst/>
          </a:prstGeom>
          <a:noFill/>
          <a:ln w="9525">
            <a:solidFill>
              <a:schemeClr val="tx1"/>
            </a:solidFill>
            <a:round/>
            <a:headEnd/>
            <a:tailEnd/>
          </a:ln>
        </p:spPr>
        <p:txBody>
          <a:bodyPr wrap="none" anchor="ctr"/>
          <a:lstStyle/>
          <a:p>
            <a:endParaRPr lang="de-DE"/>
          </a:p>
        </p:txBody>
      </p:sp>
      <p:sp>
        <p:nvSpPr>
          <p:cNvPr id="32" name="Line 38">
            <a:extLst>
              <a:ext uri="{FF2B5EF4-FFF2-40B4-BE49-F238E27FC236}">
                <a16:creationId xmlns:a16="http://schemas.microsoft.com/office/drawing/2014/main" id="{8D32A0C2-D541-4F82-8C38-848771F85A1B}"/>
              </a:ext>
            </a:extLst>
          </p:cNvPr>
          <p:cNvSpPr>
            <a:spLocks noChangeShapeType="1"/>
          </p:cNvSpPr>
          <p:nvPr/>
        </p:nvSpPr>
        <p:spPr bwMode="auto">
          <a:xfrm flipH="1" flipV="1">
            <a:off x="3897715" y="5297831"/>
            <a:ext cx="5740919" cy="0"/>
          </a:xfrm>
          <a:prstGeom prst="line">
            <a:avLst/>
          </a:prstGeom>
          <a:noFill/>
          <a:ln w="9525">
            <a:solidFill>
              <a:schemeClr val="tx1"/>
            </a:solidFill>
            <a:round/>
            <a:headEnd/>
            <a:tailEnd type="arrow" w="med" len="med"/>
          </a:ln>
        </p:spPr>
        <p:txBody>
          <a:bodyPr wrap="none" anchor="ctr"/>
          <a:lstStyle/>
          <a:p>
            <a:endParaRPr lang="de-DE"/>
          </a:p>
        </p:txBody>
      </p:sp>
      <p:sp>
        <p:nvSpPr>
          <p:cNvPr id="33" name="Text Box 39">
            <a:extLst>
              <a:ext uri="{FF2B5EF4-FFF2-40B4-BE49-F238E27FC236}">
                <a16:creationId xmlns:a16="http://schemas.microsoft.com/office/drawing/2014/main" id="{82FE2C37-CD97-405A-8BE9-5C3FD82B60FB}"/>
              </a:ext>
            </a:extLst>
          </p:cNvPr>
          <p:cNvSpPr txBox="1">
            <a:spLocks noChangeArrowheads="1"/>
          </p:cNvSpPr>
          <p:nvPr/>
        </p:nvSpPr>
        <p:spPr bwMode="auto">
          <a:xfrm>
            <a:off x="4431605" y="5069231"/>
            <a:ext cx="992188" cy="284162"/>
          </a:xfrm>
          <a:prstGeom prst="rect">
            <a:avLst/>
          </a:prstGeom>
          <a:noFill/>
          <a:ln w="12700">
            <a:noFill/>
            <a:miter lim="800000"/>
            <a:headEnd/>
            <a:tailEnd/>
          </a:ln>
        </p:spPr>
        <p:txBody>
          <a:bodyPr wrap="none">
            <a:spAutoFit/>
          </a:bodyPr>
          <a:lstStyle/>
          <a:p>
            <a:pPr algn="l" defTabSz="762000" eaLnBrk="0" hangingPunct="0">
              <a:lnSpc>
                <a:spcPct val="90000"/>
              </a:lnSpc>
            </a:pPr>
            <a:r>
              <a:rPr lang="de-DE" sz="1400" dirty="0"/>
              <a:t>Rechnung</a:t>
            </a:r>
          </a:p>
        </p:txBody>
      </p:sp>
      <p:sp>
        <p:nvSpPr>
          <p:cNvPr id="34" name="Line 42">
            <a:extLst>
              <a:ext uri="{FF2B5EF4-FFF2-40B4-BE49-F238E27FC236}">
                <a16:creationId xmlns:a16="http://schemas.microsoft.com/office/drawing/2014/main" id="{16E0D14C-9994-437C-AF01-04281175F7FC}"/>
              </a:ext>
            </a:extLst>
          </p:cNvPr>
          <p:cNvSpPr>
            <a:spLocks noChangeShapeType="1"/>
          </p:cNvSpPr>
          <p:nvPr/>
        </p:nvSpPr>
        <p:spPr bwMode="auto">
          <a:xfrm>
            <a:off x="5746062" y="3196614"/>
            <a:ext cx="1143000" cy="0"/>
          </a:xfrm>
          <a:prstGeom prst="line">
            <a:avLst/>
          </a:prstGeom>
          <a:noFill/>
          <a:ln w="25400">
            <a:solidFill>
              <a:schemeClr val="tx1"/>
            </a:solidFill>
            <a:round/>
            <a:headEnd/>
            <a:tailEnd/>
          </a:ln>
        </p:spPr>
        <p:txBody>
          <a:bodyPr wrap="none" anchor="ctr"/>
          <a:lstStyle/>
          <a:p>
            <a:endParaRPr lang="de-DE"/>
          </a:p>
        </p:txBody>
      </p:sp>
      <p:sp>
        <p:nvSpPr>
          <p:cNvPr id="35" name="Line 43">
            <a:extLst>
              <a:ext uri="{FF2B5EF4-FFF2-40B4-BE49-F238E27FC236}">
                <a16:creationId xmlns:a16="http://schemas.microsoft.com/office/drawing/2014/main" id="{3FE52D23-D4E0-493F-9FAD-1CB6E07CA211}"/>
              </a:ext>
            </a:extLst>
          </p:cNvPr>
          <p:cNvSpPr>
            <a:spLocks noChangeShapeType="1"/>
          </p:cNvSpPr>
          <p:nvPr/>
        </p:nvSpPr>
        <p:spPr bwMode="auto">
          <a:xfrm>
            <a:off x="6272422" y="2125044"/>
            <a:ext cx="0" cy="339937"/>
          </a:xfrm>
          <a:prstGeom prst="line">
            <a:avLst/>
          </a:prstGeom>
          <a:noFill/>
          <a:ln w="9525">
            <a:solidFill>
              <a:schemeClr val="tx1"/>
            </a:solidFill>
            <a:round/>
            <a:headEnd/>
            <a:tailEnd type="arrow" w="med" len="med"/>
          </a:ln>
        </p:spPr>
        <p:txBody>
          <a:bodyPr wrap="none" anchor="ctr"/>
          <a:lstStyle/>
          <a:p>
            <a:endParaRPr lang="de-DE"/>
          </a:p>
        </p:txBody>
      </p:sp>
      <p:sp>
        <p:nvSpPr>
          <p:cNvPr id="36" name="Oval 44">
            <a:extLst>
              <a:ext uri="{FF2B5EF4-FFF2-40B4-BE49-F238E27FC236}">
                <a16:creationId xmlns:a16="http://schemas.microsoft.com/office/drawing/2014/main" id="{9B3F0047-817E-44EA-9825-075C67C4362B}"/>
              </a:ext>
            </a:extLst>
          </p:cNvPr>
          <p:cNvSpPr>
            <a:spLocks noChangeArrowheads="1"/>
          </p:cNvSpPr>
          <p:nvPr/>
        </p:nvSpPr>
        <p:spPr bwMode="auto">
          <a:xfrm>
            <a:off x="2066207" y="1880575"/>
            <a:ext cx="158750" cy="158750"/>
          </a:xfrm>
          <a:prstGeom prst="ellipse">
            <a:avLst/>
          </a:prstGeom>
          <a:solidFill>
            <a:schemeClr val="tx1"/>
          </a:solidFill>
          <a:ln w="9525">
            <a:solidFill>
              <a:schemeClr val="tx1"/>
            </a:solidFill>
            <a:round/>
            <a:headEnd/>
            <a:tailEnd/>
          </a:ln>
        </p:spPr>
        <p:txBody>
          <a:bodyPr wrap="none" anchor="ctr"/>
          <a:lstStyle/>
          <a:p>
            <a:endParaRPr lang="de-DE"/>
          </a:p>
        </p:txBody>
      </p:sp>
      <p:sp>
        <p:nvSpPr>
          <p:cNvPr id="37" name="Rechteck 36">
            <a:extLst>
              <a:ext uri="{FF2B5EF4-FFF2-40B4-BE49-F238E27FC236}">
                <a16:creationId xmlns:a16="http://schemas.microsoft.com/office/drawing/2014/main" id="{86D5BD58-078F-4F7A-B484-E534D6EA7EDD}"/>
              </a:ext>
            </a:extLst>
          </p:cNvPr>
          <p:cNvSpPr/>
          <p:nvPr/>
        </p:nvSpPr>
        <p:spPr>
          <a:xfrm>
            <a:off x="3772093" y="1927982"/>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9" name="Textfeld 38">
            <a:extLst>
              <a:ext uri="{FF2B5EF4-FFF2-40B4-BE49-F238E27FC236}">
                <a16:creationId xmlns:a16="http://schemas.microsoft.com/office/drawing/2014/main" id="{388099F4-327F-42D7-AAB2-55A9E91CF586}"/>
              </a:ext>
            </a:extLst>
          </p:cNvPr>
          <p:cNvSpPr txBox="1"/>
          <p:nvPr/>
        </p:nvSpPr>
        <p:spPr>
          <a:xfrm>
            <a:off x="2637711" y="1251288"/>
            <a:ext cx="1313245" cy="369332"/>
          </a:xfrm>
          <a:prstGeom prst="rect">
            <a:avLst/>
          </a:prstGeom>
          <a:noFill/>
        </p:spPr>
        <p:txBody>
          <a:bodyPr wrap="none" rtlCol="0">
            <a:spAutoFit/>
          </a:bodyPr>
          <a:lstStyle/>
          <a:p>
            <a:r>
              <a:rPr lang="de-DE" dirty="0"/>
              <a:t>Teilnehmer</a:t>
            </a:r>
            <a:endParaRPr lang="en-US" dirty="0"/>
          </a:p>
        </p:txBody>
      </p:sp>
      <p:sp>
        <p:nvSpPr>
          <p:cNvPr id="40" name="Textfeld 39">
            <a:extLst>
              <a:ext uri="{FF2B5EF4-FFF2-40B4-BE49-F238E27FC236}">
                <a16:creationId xmlns:a16="http://schemas.microsoft.com/office/drawing/2014/main" id="{151460AB-DB29-401B-9CF2-C16B280C518C}"/>
              </a:ext>
            </a:extLst>
          </p:cNvPr>
          <p:cNvSpPr txBox="1"/>
          <p:nvPr/>
        </p:nvSpPr>
        <p:spPr>
          <a:xfrm>
            <a:off x="4923727" y="1251288"/>
            <a:ext cx="1749197" cy="369332"/>
          </a:xfrm>
          <a:prstGeom prst="rect">
            <a:avLst/>
          </a:prstGeom>
          <a:noFill/>
        </p:spPr>
        <p:txBody>
          <a:bodyPr wrap="none" rtlCol="0">
            <a:spAutoFit/>
          </a:bodyPr>
          <a:lstStyle/>
          <a:p>
            <a:r>
              <a:rPr lang="de-DE" dirty="0"/>
              <a:t>Sachbearbeiter</a:t>
            </a:r>
            <a:endParaRPr lang="en-US" dirty="0"/>
          </a:p>
        </p:txBody>
      </p:sp>
      <p:sp>
        <p:nvSpPr>
          <p:cNvPr id="41" name="Textfeld 40">
            <a:extLst>
              <a:ext uri="{FF2B5EF4-FFF2-40B4-BE49-F238E27FC236}">
                <a16:creationId xmlns:a16="http://schemas.microsoft.com/office/drawing/2014/main" id="{30A5B46A-9969-4756-BD50-6D1818CD3DAB}"/>
              </a:ext>
            </a:extLst>
          </p:cNvPr>
          <p:cNvSpPr txBox="1"/>
          <p:nvPr/>
        </p:nvSpPr>
        <p:spPr>
          <a:xfrm>
            <a:off x="7495495" y="1251288"/>
            <a:ext cx="915635" cy="369332"/>
          </a:xfrm>
          <a:prstGeom prst="rect">
            <a:avLst/>
          </a:prstGeom>
          <a:noFill/>
        </p:spPr>
        <p:txBody>
          <a:bodyPr wrap="none" rtlCol="0">
            <a:spAutoFit/>
          </a:bodyPr>
          <a:lstStyle/>
          <a:p>
            <a:r>
              <a:rPr lang="de-DE" dirty="0"/>
              <a:t>Dozent</a:t>
            </a:r>
            <a:endParaRPr lang="en-US" dirty="0"/>
          </a:p>
        </p:txBody>
      </p:sp>
      <p:sp>
        <p:nvSpPr>
          <p:cNvPr id="42" name="Text Box 16">
            <a:extLst>
              <a:ext uri="{FF2B5EF4-FFF2-40B4-BE49-F238E27FC236}">
                <a16:creationId xmlns:a16="http://schemas.microsoft.com/office/drawing/2014/main" id="{9EF5DE24-9310-481E-A19B-2B3DFDCD98EE}"/>
              </a:ext>
            </a:extLst>
          </p:cNvPr>
          <p:cNvSpPr txBox="1">
            <a:spLocks noChangeArrowheads="1"/>
          </p:cNvSpPr>
          <p:nvPr/>
        </p:nvSpPr>
        <p:spPr bwMode="auto">
          <a:xfrm>
            <a:off x="3976240" y="1695936"/>
            <a:ext cx="1090363" cy="286232"/>
          </a:xfrm>
          <a:prstGeom prst="rect">
            <a:avLst/>
          </a:prstGeom>
          <a:noFill/>
          <a:ln w="12700">
            <a:noFill/>
            <a:miter lim="800000"/>
            <a:headEnd/>
            <a:tailEnd/>
          </a:ln>
        </p:spPr>
        <p:txBody>
          <a:bodyPr wrap="none">
            <a:spAutoFit/>
          </a:bodyPr>
          <a:lstStyle/>
          <a:p>
            <a:pPr algn="l" defTabSz="762000" eaLnBrk="0" hangingPunct="0">
              <a:lnSpc>
                <a:spcPct val="90000"/>
              </a:lnSpc>
            </a:pPr>
            <a:r>
              <a:rPr lang="de-DE" sz="1400" dirty="0"/>
              <a:t>Anmeldung</a:t>
            </a:r>
          </a:p>
        </p:txBody>
      </p:sp>
      <p:sp>
        <p:nvSpPr>
          <p:cNvPr id="43" name="Line 24">
            <a:extLst>
              <a:ext uri="{FF2B5EF4-FFF2-40B4-BE49-F238E27FC236}">
                <a16:creationId xmlns:a16="http://schemas.microsoft.com/office/drawing/2014/main" id="{1DD19BE9-823E-4F7E-BD6C-FB5A9B60C689}"/>
              </a:ext>
            </a:extLst>
          </p:cNvPr>
          <p:cNvSpPr>
            <a:spLocks noChangeShapeType="1"/>
          </p:cNvSpPr>
          <p:nvPr/>
        </p:nvSpPr>
        <p:spPr bwMode="auto">
          <a:xfrm>
            <a:off x="6272423" y="2625110"/>
            <a:ext cx="0" cy="571504"/>
          </a:xfrm>
          <a:prstGeom prst="line">
            <a:avLst/>
          </a:prstGeom>
          <a:noFill/>
          <a:ln w="9525">
            <a:solidFill>
              <a:schemeClr val="tx1"/>
            </a:solidFill>
            <a:round/>
            <a:headEnd/>
            <a:tailEnd type="arrow" w="med" len="med"/>
          </a:ln>
        </p:spPr>
        <p:txBody>
          <a:bodyPr wrap="none" anchor="ctr"/>
          <a:lstStyle/>
          <a:p>
            <a:endParaRPr lang="de-DE"/>
          </a:p>
        </p:txBody>
      </p:sp>
      <p:sp>
        <p:nvSpPr>
          <p:cNvPr id="44" name="Text Box 21">
            <a:extLst>
              <a:ext uri="{FF2B5EF4-FFF2-40B4-BE49-F238E27FC236}">
                <a16:creationId xmlns:a16="http://schemas.microsoft.com/office/drawing/2014/main" id="{1975F544-D8AC-4FE8-8A53-C5CF4E2110C8}"/>
              </a:ext>
            </a:extLst>
          </p:cNvPr>
          <p:cNvSpPr txBox="1">
            <a:spLocks noChangeArrowheads="1"/>
          </p:cNvSpPr>
          <p:nvPr/>
        </p:nvSpPr>
        <p:spPr bwMode="auto">
          <a:xfrm>
            <a:off x="6197219" y="2690605"/>
            <a:ext cx="1049646" cy="480131"/>
          </a:xfrm>
          <a:prstGeom prst="rect">
            <a:avLst/>
          </a:prstGeom>
          <a:noFill/>
          <a:ln w="12700">
            <a:noFill/>
            <a:miter lim="800000"/>
            <a:headEnd/>
            <a:tailEnd/>
          </a:ln>
        </p:spPr>
        <p:txBody>
          <a:bodyPr wrap="none">
            <a:spAutoFit/>
          </a:bodyPr>
          <a:lstStyle/>
          <a:p>
            <a:pPr algn="l" defTabSz="762000" eaLnBrk="0" hangingPunct="0">
              <a:lnSpc>
                <a:spcPct val="90000"/>
              </a:lnSpc>
            </a:pPr>
            <a:r>
              <a:rPr lang="de-DE" sz="1400" dirty="0"/>
              <a:t>[Teilnahme</a:t>
            </a:r>
            <a:br>
              <a:rPr lang="de-DE" sz="1400" dirty="0"/>
            </a:br>
            <a:r>
              <a:rPr lang="de-DE" sz="1400" dirty="0"/>
              <a:t>möglich]</a:t>
            </a:r>
          </a:p>
        </p:txBody>
      </p:sp>
      <p:sp>
        <p:nvSpPr>
          <p:cNvPr id="45" name="Text Box 21">
            <a:extLst>
              <a:ext uri="{FF2B5EF4-FFF2-40B4-BE49-F238E27FC236}">
                <a16:creationId xmlns:a16="http://schemas.microsoft.com/office/drawing/2014/main" id="{06CB7B7B-E6E9-4C49-B25A-3719E2701A17}"/>
              </a:ext>
            </a:extLst>
          </p:cNvPr>
          <p:cNvSpPr txBox="1">
            <a:spLocks noChangeArrowheads="1"/>
          </p:cNvSpPr>
          <p:nvPr/>
        </p:nvSpPr>
        <p:spPr bwMode="auto">
          <a:xfrm>
            <a:off x="6923991" y="1698006"/>
            <a:ext cx="1069975" cy="284162"/>
          </a:xfrm>
          <a:prstGeom prst="rect">
            <a:avLst/>
          </a:prstGeom>
          <a:noFill/>
          <a:ln w="12700">
            <a:noFill/>
            <a:miter lim="800000"/>
            <a:headEnd/>
            <a:tailEnd/>
          </a:ln>
        </p:spPr>
        <p:txBody>
          <a:bodyPr wrap="none">
            <a:spAutoFit/>
          </a:bodyPr>
          <a:lstStyle/>
          <a:p>
            <a:pPr algn="l" defTabSz="762000" eaLnBrk="0" hangingPunct="0">
              <a:lnSpc>
                <a:spcPct val="90000"/>
              </a:lnSpc>
            </a:pPr>
            <a:r>
              <a:rPr lang="de-DE" sz="1400" dirty="0"/>
              <a:t>Teilnehmer</a:t>
            </a:r>
          </a:p>
        </p:txBody>
      </p:sp>
      <p:sp>
        <p:nvSpPr>
          <p:cNvPr id="46" name="Rechteck 45">
            <a:extLst>
              <a:ext uri="{FF2B5EF4-FFF2-40B4-BE49-F238E27FC236}">
                <a16:creationId xmlns:a16="http://schemas.microsoft.com/office/drawing/2014/main" id="{35084086-54E8-4D2F-81C2-26D81F2D15A8}"/>
              </a:ext>
            </a:extLst>
          </p:cNvPr>
          <p:cNvSpPr/>
          <p:nvPr/>
        </p:nvSpPr>
        <p:spPr>
          <a:xfrm>
            <a:off x="7975879" y="3213866"/>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47" name="Line 24">
            <a:extLst>
              <a:ext uri="{FF2B5EF4-FFF2-40B4-BE49-F238E27FC236}">
                <a16:creationId xmlns:a16="http://schemas.microsoft.com/office/drawing/2014/main" id="{2BA369CA-BDB4-49B3-B9DB-DA0F19A436A3}"/>
              </a:ext>
            </a:extLst>
          </p:cNvPr>
          <p:cNvSpPr>
            <a:spLocks noChangeShapeType="1"/>
          </p:cNvSpPr>
          <p:nvPr/>
        </p:nvSpPr>
        <p:spPr bwMode="auto">
          <a:xfrm>
            <a:off x="8030065" y="1982168"/>
            <a:ext cx="0" cy="1233494"/>
          </a:xfrm>
          <a:prstGeom prst="line">
            <a:avLst/>
          </a:prstGeom>
          <a:noFill/>
          <a:ln w="9525">
            <a:solidFill>
              <a:schemeClr val="tx1"/>
            </a:solidFill>
            <a:round/>
            <a:headEnd/>
            <a:tailEnd type="arrow" w="med" len="med"/>
          </a:ln>
        </p:spPr>
        <p:txBody>
          <a:bodyPr wrap="none" anchor="ctr"/>
          <a:lstStyle/>
          <a:p>
            <a:endParaRPr lang="de-DE"/>
          </a:p>
        </p:txBody>
      </p:sp>
      <p:cxnSp>
        <p:nvCxnSpPr>
          <p:cNvPr id="48" name="Gerade Verbindung 59">
            <a:extLst>
              <a:ext uri="{FF2B5EF4-FFF2-40B4-BE49-F238E27FC236}">
                <a16:creationId xmlns:a16="http://schemas.microsoft.com/office/drawing/2014/main" id="{09BEB3A2-2781-4C67-A5BA-4B952B227C90}"/>
              </a:ext>
            </a:extLst>
          </p:cNvPr>
          <p:cNvCxnSpPr/>
          <p:nvPr/>
        </p:nvCxnSpPr>
        <p:spPr>
          <a:xfrm>
            <a:off x="6880861" y="1982168"/>
            <a:ext cx="1143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 Verbindung 62">
            <a:extLst>
              <a:ext uri="{FF2B5EF4-FFF2-40B4-BE49-F238E27FC236}">
                <a16:creationId xmlns:a16="http://schemas.microsoft.com/office/drawing/2014/main" id="{CA8C9419-EBB6-4D49-A479-0840A5EF8635}"/>
              </a:ext>
            </a:extLst>
          </p:cNvPr>
          <p:cNvCxnSpPr>
            <a:stCxn id="52" idx="1"/>
          </p:cNvCxnSpPr>
          <p:nvPr/>
        </p:nvCxnSpPr>
        <p:spPr>
          <a:xfrm rot="10800000">
            <a:off x="5566669" y="2579550"/>
            <a:ext cx="571504"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Text Box 21">
            <a:extLst>
              <a:ext uri="{FF2B5EF4-FFF2-40B4-BE49-F238E27FC236}">
                <a16:creationId xmlns:a16="http://schemas.microsoft.com/office/drawing/2014/main" id="{5687864B-AA4C-4328-93AB-2C651B21999B}"/>
              </a:ext>
            </a:extLst>
          </p:cNvPr>
          <p:cNvSpPr txBox="1">
            <a:spLocks noChangeArrowheads="1"/>
          </p:cNvSpPr>
          <p:nvPr/>
        </p:nvSpPr>
        <p:spPr bwMode="auto">
          <a:xfrm>
            <a:off x="5138041" y="2070858"/>
            <a:ext cx="1049646" cy="480131"/>
          </a:xfrm>
          <a:prstGeom prst="rect">
            <a:avLst/>
          </a:prstGeom>
          <a:noFill/>
          <a:ln w="12700">
            <a:noFill/>
            <a:miter lim="800000"/>
            <a:headEnd/>
            <a:tailEnd/>
          </a:ln>
        </p:spPr>
        <p:txBody>
          <a:bodyPr wrap="none">
            <a:spAutoFit/>
          </a:bodyPr>
          <a:lstStyle/>
          <a:p>
            <a:pPr algn="l" defTabSz="762000" eaLnBrk="0" hangingPunct="0">
              <a:lnSpc>
                <a:spcPct val="90000"/>
              </a:lnSpc>
            </a:pPr>
            <a:r>
              <a:rPr lang="de-DE" sz="1400" dirty="0"/>
              <a:t>[Teilnahme</a:t>
            </a:r>
            <a:br>
              <a:rPr lang="de-DE" sz="1400" dirty="0"/>
            </a:br>
            <a:r>
              <a:rPr lang="de-DE" sz="1400" dirty="0"/>
              <a:t>unmöglich]</a:t>
            </a:r>
          </a:p>
        </p:txBody>
      </p:sp>
      <p:sp>
        <p:nvSpPr>
          <p:cNvPr id="52" name="Flussdiagramm: Verzweigung 51">
            <a:extLst>
              <a:ext uri="{FF2B5EF4-FFF2-40B4-BE49-F238E27FC236}">
                <a16:creationId xmlns:a16="http://schemas.microsoft.com/office/drawing/2014/main" id="{034EAB83-58B3-4932-A5D1-FD8B8B076019}"/>
              </a:ext>
            </a:extLst>
          </p:cNvPr>
          <p:cNvSpPr/>
          <p:nvPr/>
        </p:nvSpPr>
        <p:spPr>
          <a:xfrm>
            <a:off x="6138173" y="2436674"/>
            <a:ext cx="285752" cy="285752"/>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3" name="AutoShape 12">
            <a:extLst>
              <a:ext uri="{FF2B5EF4-FFF2-40B4-BE49-F238E27FC236}">
                <a16:creationId xmlns:a16="http://schemas.microsoft.com/office/drawing/2014/main" id="{7B0A9077-8584-4DC6-94C8-50301905DE92}"/>
              </a:ext>
            </a:extLst>
          </p:cNvPr>
          <p:cNvSpPr>
            <a:spLocks noChangeArrowheads="1"/>
          </p:cNvSpPr>
          <p:nvPr/>
        </p:nvSpPr>
        <p:spPr bwMode="auto">
          <a:xfrm>
            <a:off x="5822262" y="1817075"/>
            <a:ext cx="9906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prüfen</a:t>
            </a:r>
          </a:p>
        </p:txBody>
      </p:sp>
      <p:sp>
        <p:nvSpPr>
          <p:cNvPr id="54" name="AutoShape 12">
            <a:extLst>
              <a:ext uri="{FF2B5EF4-FFF2-40B4-BE49-F238E27FC236}">
                <a16:creationId xmlns:a16="http://schemas.microsoft.com/office/drawing/2014/main" id="{F4B6C1F8-C8A8-4912-A65F-23088D6489C0}"/>
              </a:ext>
            </a:extLst>
          </p:cNvPr>
          <p:cNvSpPr>
            <a:spLocks noChangeArrowheads="1"/>
          </p:cNvSpPr>
          <p:nvPr/>
        </p:nvSpPr>
        <p:spPr bwMode="auto">
          <a:xfrm>
            <a:off x="4583789" y="2489064"/>
            <a:ext cx="9906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absagen</a:t>
            </a:r>
          </a:p>
        </p:txBody>
      </p:sp>
      <p:sp>
        <p:nvSpPr>
          <p:cNvPr id="55" name="AutoShape 12">
            <a:extLst>
              <a:ext uri="{FF2B5EF4-FFF2-40B4-BE49-F238E27FC236}">
                <a16:creationId xmlns:a16="http://schemas.microsoft.com/office/drawing/2014/main" id="{5AC1E007-F565-4273-BBC4-390F4E067B9A}"/>
              </a:ext>
            </a:extLst>
          </p:cNvPr>
          <p:cNvSpPr>
            <a:spLocks noChangeArrowheads="1"/>
          </p:cNvSpPr>
          <p:nvPr/>
        </p:nvSpPr>
        <p:spPr bwMode="auto">
          <a:xfrm>
            <a:off x="4576069" y="3292134"/>
            <a:ext cx="9906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zusagen</a:t>
            </a:r>
          </a:p>
        </p:txBody>
      </p:sp>
      <p:sp>
        <p:nvSpPr>
          <p:cNvPr id="56" name="Line 15">
            <a:extLst>
              <a:ext uri="{FF2B5EF4-FFF2-40B4-BE49-F238E27FC236}">
                <a16:creationId xmlns:a16="http://schemas.microsoft.com/office/drawing/2014/main" id="{16046768-04F6-4AE7-A430-9ED6F9B67084}"/>
              </a:ext>
            </a:extLst>
          </p:cNvPr>
          <p:cNvSpPr>
            <a:spLocks noChangeShapeType="1"/>
          </p:cNvSpPr>
          <p:nvPr/>
        </p:nvSpPr>
        <p:spPr bwMode="auto">
          <a:xfrm flipH="1">
            <a:off x="3763465" y="3462684"/>
            <a:ext cx="803071" cy="0"/>
          </a:xfrm>
          <a:prstGeom prst="line">
            <a:avLst/>
          </a:prstGeom>
          <a:noFill/>
          <a:ln w="9525">
            <a:solidFill>
              <a:schemeClr val="tx1"/>
            </a:solidFill>
            <a:round/>
            <a:headEnd/>
            <a:tailEnd type="arrow" w="med" len="med"/>
          </a:ln>
        </p:spPr>
        <p:txBody>
          <a:bodyPr wrap="none" anchor="ctr"/>
          <a:lstStyle/>
          <a:p>
            <a:endParaRPr lang="de-DE"/>
          </a:p>
        </p:txBody>
      </p:sp>
      <p:sp>
        <p:nvSpPr>
          <p:cNvPr id="57" name="Line 38">
            <a:extLst>
              <a:ext uri="{FF2B5EF4-FFF2-40B4-BE49-F238E27FC236}">
                <a16:creationId xmlns:a16="http://schemas.microsoft.com/office/drawing/2014/main" id="{634F9D85-A011-4503-A6AC-B9C5587E9FF6}"/>
              </a:ext>
            </a:extLst>
          </p:cNvPr>
          <p:cNvSpPr>
            <a:spLocks noChangeShapeType="1"/>
          </p:cNvSpPr>
          <p:nvPr/>
        </p:nvSpPr>
        <p:spPr bwMode="auto">
          <a:xfrm flipH="1" flipV="1">
            <a:off x="3455067" y="2685435"/>
            <a:ext cx="1111470" cy="0"/>
          </a:xfrm>
          <a:prstGeom prst="line">
            <a:avLst/>
          </a:prstGeom>
          <a:noFill/>
          <a:ln w="9525">
            <a:solidFill>
              <a:schemeClr val="tx1"/>
            </a:solidFill>
            <a:round/>
            <a:headEnd/>
            <a:tailEnd type="arrow" w="med" len="med"/>
          </a:ln>
        </p:spPr>
        <p:txBody>
          <a:bodyPr wrap="none" anchor="ctr"/>
          <a:lstStyle/>
          <a:p>
            <a:endParaRPr lang="de-DE"/>
          </a:p>
        </p:txBody>
      </p:sp>
      <p:sp>
        <p:nvSpPr>
          <p:cNvPr id="58" name="Rechteck 57">
            <a:extLst>
              <a:ext uri="{FF2B5EF4-FFF2-40B4-BE49-F238E27FC236}">
                <a16:creationId xmlns:a16="http://schemas.microsoft.com/office/drawing/2014/main" id="{6759B2BA-DBEE-41BC-9A0D-BB411B198031}"/>
              </a:ext>
            </a:extLst>
          </p:cNvPr>
          <p:cNvSpPr/>
          <p:nvPr/>
        </p:nvSpPr>
        <p:spPr>
          <a:xfrm>
            <a:off x="8066999" y="4373687"/>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9" name="Rechteck 58">
            <a:extLst>
              <a:ext uri="{FF2B5EF4-FFF2-40B4-BE49-F238E27FC236}">
                <a16:creationId xmlns:a16="http://schemas.microsoft.com/office/drawing/2014/main" id="{94BBD176-13B1-43E1-81CC-C6E2F0782DF5}"/>
              </a:ext>
            </a:extLst>
          </p:cNvPr>
          <p:cNvSpPr/>
          <p:nvPr/>
        </p:nvSpPr>
        <p:spPr>
          <a:xfrm>
            <a:off x="6806993" y="4553497"/>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60" name="Rechteck 59">
            <a:extLst>
              <a:ext uri="{FF2B5EF4-FFF2-40B4-BE49-F238E27FC236}">
                <a16:creationId xmlns:a16="http://schemas.microsoft.com/office/drawing/2014/main" id="{388FA077-491B-408E-96CC-1C02134E5AC9}"/>
              </a:ext>
            </a:extLst>
          </p:cNvPr>
          <p:cNvSpPr/>
          <p:nvPr/>
        </p:nvSpPr>
        <p:spPr>
          <a:xfrm>
            <a:off x="9575823" y="5108916"/>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61" name="Rechteck 60">
            <a:extLst>
              <a:ext uri="{FF2B5EF4-FFF2-40B4-BE49-F238E27FC236}">
                <a16:creationId xmlns:a16="http://schemas.microsoft.com/office/drawing/2014/main" id="{E665DC06-F01A-4039-B0AB-ADDE495CD1B6}"/>
              </a:ext>
            </a:extLst>
          </p:cNvPr>
          <p:cNvSpPr/>
          <p:nvPr/>
        </p:nvSpPr>
        <p:spPr>
          <a:xfrm>
            <a:off x="3772252" y="5251792"/>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62" name="AutoShape 17">
            <a:extLst>
              <a:ext uri="{FF2B5EF4-FFF2-40B4-BE49-F238E27FC236}">
                <a16:creationId xmlns:a16="http://schemas.microsoft.com/office/drawing/2014/main" id="{B56920CC-84E9-4143-87C7-E205535804EE}"/>
              </a:ext>
            </a:extLst>
          </p:cNvPr>
          <p:cNvSpPr>
            <a:spLocks noChangeArrowheads="1"/>
          </p:cNvSpPr>
          <p:nvPr/>
        </p:nvSpPr>
        <p:spPr bwMode="auto">
          <a:xfrm>
            <a:off x="2780587" y="5126802"/>
            <a:ext cx="9906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bezahlen</a:t>
            </a:r>
          </a:p>
        </p:txBody>
      </p:sp>
      <p:sp>
        <p:nvSpPr>
          <p:cNvPr id="64" name="Text Box 34">
            <a:extLst>
              <a:ext uri="{FF2B5EF4-FFF2-40B4-BE49-F238E27FC236}">
                <a16:creationId xmlns:a16="http://schemas.microsoft.com/office/drawing/2014/main" id="{6096F1F1-1DA2-4968-9CD1-C604101B79A1}"/>
              </a:ext>
            </a:extLst>
          </p:cNvPr>
          <p:cNvSpPr txBox="1">
            <a:spLocks noChangeArrowheads="1"/>
          </p:cNvSpPr>
          <p:nvPr/>
        </p:nvSpPr>
        <p:spPr bwMode="auto">
          <a:xfrm>
            <a:off x="2230388" y="2310923"/>
            <a:ext cx="814647" cy="338554"/>
          </a:xfrm>
          <a:prstGeom prst="rect">
            <a:avLst/>
          </a:prstGeom>
          <a:noFill/>
          <a:ln w="9525">
            <a:noFill/>
            <a:miter lim="800000"/>
            <a:headEnd/>
            <a:tailEnd/>
          </a:ln>
        </p:spPr>
        <p:txBody>
          <a:bodyPr wrap="none">
            <a:spAutoFit/>
          </a:bodyPr>
          <a:lstStyle/>
          <a:p>
            <a:pPr eaLnBrk="0" hangingPunct="0"/>
            <a:r>
              <a:rPr lang="de-DE" altLang="de-DE" sz="1600" i="1">
                <a:solidFill>
                  <a:schemeClr val="tx2"/>
                </a:solidFill>
                <a:latin typeface="Comic Sans MS" pitchFamily="66" charset="0"/>
              </a:rPr>
              <a:t>Aktion</a:t>
            </a:r>
          </a:p>
        </p:txBody>
      </p:sp>
      <p:sp>
        <p:nvSpPr>
          <p:cNvPr id="65" name="Text Box 34">
            <a:extLst>
              <a:ext uri="{FF2B5EF4-FFF2-40B4-BE49-F238E27FC236}">
                <a16:creationId xmlns:a16="http://schemas.microsoft.com/office/drawing/2014/main" id="{9DB09C0A-13F9-43D6-A9BC-0C2F324E936A}"/>
              </a:ext>
            </a:extLst>
          </p:cNvPr>
          <p:cNvSpPr txBox="1">
            <a:spLocks noChangeArrowheads="1"/>
          </p:cNvSpPr>
          <p:nvPr/>
        </p:nvSpPr>
        <p:spPr bwMode="auto">
          <a:xfrm>
            <a:off x="8318247" y="1809569"/>
            <a:ext cx="1338828" cy="338554"/>
          </a:xfrm>
          <a:prstGeom prst="rect">
            <a:avLst/>
          </a:prstGeom>
          <a:noFill/>
          <a:ln w="9525">
            <a:noFill/>
            <a:miter lim="800000"/>
            <a:headEnd/>
            <a:tailEnd/>
          </a:ln>
        </p:spPr>
        <p:txBody>
          <a:bodyPr wrap="none">
            <a:spAutoFit/>
          </a:bodyPr>
          <a:lstStyle/>
          <a:p>
            <a:pPr eaLnBrk="0" hangingPunct="0"/>
            <a:r>
              <a:rPr lang="de-DE" altLang="de-DE" sz="1600" i="1">
                <a:solidFill>
                  <a:schemeClr val="tx2"/>
                </a:solidFill>
                <a:latin typeface="Comic Sans MS" pitchFamily="66" charset="0"/>
              </a:rPr>
              <a:t>Objektfluss</a:t>
            </a:r>
          </a:p>
        </p:txBody>
      </p:sp>
      <p:sp>
        <p:nvSpPr>
          <p:cNvPr id="66" name="Text Box 34">
            <a:extLst>
              <a:ext uri="{FF2B5EF4-FFF2-40B4-BE49-F238E27FC236}">
                <a16:creationId xmlns:a16="http://schemas.microsoft.com/office/drawing/2014/main" id="{67A353F2-6E2E-408F-B99C-895CEA502843}"/>
              </a:ext>
            </a:extLst>
          </p:cNvPr>
          <p:cNvSpPr txBox="1">
            <a:spLocks noChangeArrowheads="1"/>
          </p:cNvSpPr>
          <p:nvPr/>
        </p:nvSpPr>
        <p:spPr bwMode="auto">
          <a:xfrm>
            <a:off x="6352487" y="2196482"/>
            <a:ext cx="1277914" cy="338554"/>
          </a:xfrm>
          <a:prstGeom prst="rect">
            <a:avLst/>
          </a:prstGeom>
          <a:noFill/>
          <a:ln w="9525">
            <a:noFill/>
            <a:miter lim="800000"/>
            <a:headEnd/>
            <a:tailEnd/>
          </a:ln>
        </p:spPr>
        <p:txBody>
          <a:bodyPr wrap="none">
            <a:spAutoFit/>
          </a:bodyPr>
          <a:lstStyle/>
          <a:p>
            <a:pPr eaLnBrk="0" hangingPunct="0"/>
            <a:r>
              <a:rPr lang="de-DE" altLang="de-DE" sz="1600" i="1">
                <a:solidFill>
                  <a:schemeClr val="tx2"/>
                </a:solidFill>
                <a:latin typeface="Comic Sans MS" pitchFamily="66" charset="0"/>
              </a:rPr>
              <a:t>Alternative</a:t>
            </a:r>
          </a:p>
        </p:txBody>
      </p:sp>
      <p:sp>
        <p:nvSpPr>
          <p:cNvPr id="67" name="Text Box 34">
            <a:extLst>
              <a:ext uri="{FF2B5EF4-FFF2-40B4-BE49-F238E27FC236}">
                <a16:creationId xmlns:a16="http://schemas.microsoft.com/office/drawing/2014/main" id="{BF15490A-5036-405F-B880-2EE1168C2BE6}"/>
              </a:ext>
            </a:extLst>
          </p:cNvPr>
          <p:cNvSpPr txBox="1">
            <a:spLocks noChangeArrowheads="1"/>
          </p:cNvSpPr>
          <p:nvPr/>
        </p:nvSpPr>
        <p:spPr bwMode="auto">
          <a:xfrm>
            <a:off x="4585145" y="2859540"/>
            <a:ext cx="1383712" cy="338554"/>
          </a:xfrm>
          <a:prstGeom prst="rect">
            <a:avLst/>
          </a:prstGeom>
          <a:noFill/>
          <a:ln w="9525">
            <a:noFill/>
            <a:miter lim="800000"/>
            <a:headEnd/>
            <a:tailEnd/>
          </a:ln>
        </p:spPr>
        <p:txBody>
          <a:bodyPr wrap="none">
            <a:spAutoFit/>
          </a:bodyPr>
          <a:lstStyle/>
          <a:p>
            <a:pPr eaLnBrk="0" hangingPunct="0"/>
            <a:r>
              <a:rPr lang="de-DE" altLang="de-DE" sz="1600" i="1" dirty="0">
                <a:solidFill>
                  <a:schemeClr val="tx2"/>
                </a:solidFill>
                <a:latin typeface="Comic Sans MS" pitchFamily="66" charset="0"/>
              </a:rPr>
              <a:t>Verzweigung</a:t>
            </a:r>
          </a:p>
        </p:txBody>
      </p:sp>
      <p:sp>
        <p:nvSpPr>
          <p:cNvPr id="68" name="Text Box 34">
            <a:extLst>
              <a:ext uri="{FF2B5EF4-FFF2-40B4-BE49-F238E27FC236}">
                <a16:creationId xmlns:a16="http://schemas.microsoft.com/office/drawing/2014/main" id="{A0100FC1-85B6-4F7F-BF45-086901BB3D9A}"/>
              </a:ext>
            </a:extLst>
          </p:cNvPr>
          <p:cNvSpPr txBox="1">
            <a:spLocks noChangeArrowheads="1"/>
          </p:cNvSpPr>
          <p:nvPr/>
        </p:nvSpPr>
        <p:spPr bwMode="auto">
          <a:xfrm>
            <a:off x="8740781" y="3596934"/>
            <a:ext cx="1297150" cy="338554"/>
          </a:xfrm>
          <a:prstGeom prst="rect">
            <a:avLst/>
          </a:prstGeom>
          <a:noFill/>
          <a:ln w="9525">
            <a:noFill/>
            <a:miter lim="800000"/>
            <a:headEnd/>
            <a:tailEnd/>
          </a:ln>
        </p:spPr>
        <p:txBody>
          <a:bodyPr wrap="none">
            <a:spAutoFit/>
          </a:bodyPr>
          <a:lstStyle/>
          <a:p>
            <a:pPr eaLnBrk="0" hangingPunct="0"/>
            <a:r>
              <a:rPr lang="de-DE" altLang="de-DE" sz="1600" i="1">
                <a:solidFill>
                  <a:schemeClr val="tx2"/>
                </a:solidFill>
                <a:latin typeface="Comic Sans MS" pitchFamily="66" charset="0"/>
              </a:rPr>
              <a:t>Vereinigung</a:t>
            </a:r>
          </a:p>
        </p:txBody>
      </p:sp>
      <p:sp>
        <p:nvSpPr>
          <p:cNvPr id="69" name="Freihandform 84">
            <a:extLst>
              <a:ext uri="{FF2B5EF4-FFF2-40B4-BE49-F238E27FC236}">
                <a16:creationId xmlns:a16="http://schemas.microsoft.com/office/drawing/2014/main" id="{E8E855C3-9395-4289-940D-72F46C25B5A0}"/>
              </a:ext>
            </a:extLst>
          </p:cNvPr>
          <p:cNvSpPr/>
          <p:nvPr/>
        </p:nvSpPr>
        <p:spPr>
          <a:xfrm rot="2289543" flipV="1">
            <a:off x="2618301" y="2069976"/>
            <a:ext cx="88689" cy="291943"/>
          </a:xfrm>
          <a:custGeom>
            <a:avLst/>
            <a:gdLst>
              <a:gd name="connsiteX0" fmla="*/ 83389 w 83389"/>
              <a:gd name="connsiteY0" fmla="*/ 0 h 310551"/>
              <a:gd name="connsiteX1" fmla="*/ 5751 w 83389"/>
              <a:gd name="connsiteY1" fmla="*/ 129397 h 310551"/>
              <a:gd name="connsiteX2" fmla="*/ 48883 w 83389"/>
              <a:gd name="connsiteY2" fmla="*/ 310551 h 310551"/>
            </a:gdLst>
            <a:ahLst/>
            <a:cxnLst>
              <a:cxn ang="0">
                <a:pos x="connsiteX0" y="connsiteY0"/>
              </a:cxn>
              <a:cxn ang="0">
                <a:pos x="connsiteX1" y="connsiteY1"/>
              </a:cxn>
              <a:cxn ang="0">
                <a:pos x="connsiteX2" y="connsiteY2"/>
              </a:cxn>
            </a:cxnLst>
            <a:rect l="l" t="t" r="r" b="b"/>
            <a:pathLst>
              <a:path w="83389" h="310551">
                <a:moveTo>
                  <a:pt x="83389" y="0"/>
                </a:moveTo>
                <a:cubicBezTo>
                  <a:pt x="47445" y="38819"/>
                  <a:pt x="11502" y="77639"/>
                  <a:pt x="5751" y="129397"/>
                </a:cubicBezTo>
                <a:cubicBezTo>
                  <a:pt x="0" y="181155"/>
                  <a:pt x="24441" y="245853"/>
                  <a:pt x="48883" y="310551"/>
                </a:cubicBezTo>
              </a:path>
            </a:pathLst>
          </a:custGeom>
          <a:ln w="952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Freihandform 85">
            <a:extLst>
              <a:ext uri="{FF2B5EF4-FFF2-40B4-BE49-F238E27FC236}">
                <a16:creationId xmlns:a16="http://schemas.microsoft.com/office/drawing/2014/main" id="{CE91B233-38F1-438A-9250-E0D1D38BE83F}"/>
              </a:ext>
            </a:extLst>
          </p:cNvPr>
          <p:cNvSpPr/>
          <p:nvPr/>
        </p:nvSpPr>
        <p:spPr>
          <a:xfrm rot="4258370">
            <a:off x="8161540" y="1800096"/>
            <a:ext cx="83389" cy="310551"/>
          </a:xfrm>
          <a:custGeom>
            <a:avLst/>
            <a:gdLst>
              <a:gd name="connsiteX0" fmla="*/ 83389 w 83389"/>
              <a:gd name="connsiteY0" fmla="*/ 0 h 310551"/>
              <a:gd name="connsiteX1" fmla="*/ 5751 w 83389"/>
              <a:gd name="connsiteY1" fmla="*/ 129397 h 310551"/>
              <a:gd name="connsiteX2" fmla="*/ 48883 w 83389"/>
              <a:gd name="connsiteY2" fmla="*/ 310551 h 310551"/>
            </a:gdLst>
            <a:ahLst/>
            <a:cxnLst>
              <a:cxn ang="0">
                <a:pos x="connsiteX0" y="connsiteY0"/>
              </a:cxn>
              <a:cxn ang="0">
                <a:pos x="connsiteX1" y="connsiteY1"/>
              </a:cxn>
              <a:cxn ang="0">
                <a:pos x="connsiteX2" y="connsiteY2"/>
              </a:cxn>
            </a:cxnLst>
            <a:rect l="l" t="t" r="r" b="b"/>
            <a:pathLst>
              <a:path w="83389" h="310551">
                <a:moveTo>
                  <a:pt x="83389" y="0"/>
                </a:moveTo>
                <a:cubicBezTo>
                  <a:pt x="47445" y="38819"/>
                  <a:pt x="11502" y="77639"/>
                  <a:pt x="5751" y="129397"/>
                </a:cubicBezTo>
                <a:cubicBezTo>
                  <a:pt x="0" y="181155"/>
                  <a:pt x="24441" y="245853"/>
                  <a:pt x="48883" y="310551"/>
                </a:cubicBezTo>
              </a:path>
            </a:pathLst>
          </a:custGeom>
          <a:ln w="952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Freihandform 86">
            <a:extLst>
              <a:ext uri="{FF2B5EF4-FFF2-40B4-BE49-F238E27FC236}">
                <a16:creationId xmlns:a16="http://schemas.microsoft.com/office/drawing/2014/main" id="{EBF0A440-4175-40C9-8CE4-3C2E96B4F475}"/>
              </a:ext>
            </a:extLst>
          </p:cNvPr>
          <p:cNvSpPr/>
          <p:nvPr/>
        </p:nvSpPr>
        <p:spPr>
          <a:xfrm>
            <a:off x="6471777" y="2453665"/>
            <a:ext cx="335215" cy="136027"/>
          </a:xfrm>
          <a:custGeom>
            <a:avLst/>
            <a:gdLst>
              <a:gd name="connsiteX0" fmla="*/ 258793 w 258793"/>
              <a:gd name="connsiteY0" fmla="*/ 0 h 122207"/>
              <a:gd name="connsiteX1" fmla="*/ 129396 w 258793"/>
              <a:gd name="connsiteY1" fmla="*/ 103517 h 122207"/>
              <a:gd name="connsiteX2" fmla="*/ 0 w 258793"/>
              <a:gd name="connsiteY2" fmla="*/ 112143 h 122207"/>
            </a:gdLst>
            <a:ahLst/>
            <a:cxnLst>
              <a:cxn ang="0">
                <a:pos x="connsiteX0" y="connsiteY0"/>
              </a:cxn>
              <a:cxn ang="0">
                <a:pos x="connsiteX1" y="connsiteY1"/>
              </a:cxn>
              <a:cxn ang="0">
                <a:pos x="connsiteX2" y="connsiteY2"/>
              </a:cxn>
            </a:cxnLst>
            <a:rect l="l" t="t" r="r" b="b"/>
            <a:pathLst>
              <a:path w="258793" h="122207">
                <a:moveTo>
                  <a:pt x="258793" y="0"/>
                </a:moveTo>
                <a:cubicBezTo>
                  <a:pt x="215660" y="42413"/>
                  <a:pt x="172528" y="84827"/>
                  <a:pt x="129396" y="103517"/>
                </a:cubicBezTo>
                <a:cubicBezTo>
                  <a:pt x="86264" y="122207"/>
                  <a:pt x="43132" y="117175"/>
                  <a:pt x="0" y="112143"/>
                </a:cubicBezTo>
              </a:path>
            </a:pathLst>
          </a:custGeom>
          <a:ln w="952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Freihandform 87">
            <a:extLst>
              <a:ext uri="{FF2B5EF4-FFF2-40B4-BE49-F238E27FC236}">
                <a16:creationId xmlns:a16="http://schemas.microsoft.com/office/drawing/2014/main" id="{BF99AE11-FCB2-49A6-92EF-BCD3CAE36692}"/>
              </a:ext>
            </a:extLst>
          </p:cNvPr>
          <p:cNvSpPr/>
          <p:nvPr/>
        </p:nvSpPr>
        <p:spPr>
          <a:xfrm>
            <a:off x="5908301" y="3044215"/>
            <a:ext cx="247636" cy="117885"/>
          </a:xfrm>
          <a:custGeom>
            <a:avLst/>
            <a:gdLst>
              <a:gd name="connsiteX0" fmla="*/ 0 w 86264"/>
              <a:gd name="connsiteY0" fmla="*/ 0 h 120769"/>
              <a:gd name="connsiteX1" fmla="*/ 51758 w 86264"/>
              <a:gd name="connsiteY1" fmla="*/ 43132 h 120769"/>
              <a:gd name="connsiteX2" fmla="*/ 86264 w 86264"/>
              <a:gd name="connsiteY2" fmla="*/ 120769 h 120769"/>
            </a:gdLst>
            <a:ahLst/>
            <a:cxnLst>
              <a:cxn ang="0">
                <a:pos x="connsiteX0" y="connsiteY0"/>
              </a:cxn>
              <a:cxn ang="0">
                <a:pos x="connsiteX1" y="connsiteY1"/>
              </a:cxn>
              <a:cxn ang="0">
                <a:pos x="connsiteX2" y="connsiteY2"/>
              </a:cxn>
            </a:cxnLst>
            <a:rect l="l" t="t" r="r" b="b"/>
            <a:pathLst>
              <a:path w="86264" h="120769">
                <a:moveTo>
                  <a:pt x="0" y="0"/>
                </a:moveTo>
                <a:cubicBezTo>
                  <a:pt x="18690" y="11502"/>
                  <a:pt x="37381" y="23004"/>
                  <a:pt x="51758" y="43132"/>
                </a:cubicBezTo>
                <a:cubicBezTo>
                  <a:pt x="66135" y="63260"/>
                  <a:pt x="76199" y="92014"/>
                  <a:pt x="86264" y="120769"/>
                </a:cubicBezTo>
              </a:path>
            </a:pathLst>
          </a:custGeom>
          <a:ln w="952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Freihandform 88">
            <a:extLst>
              <a:ext uri="{FF2B5EF4-FFF2-40B4-BE49-F238E27FC236}">
                <a16:creationId xmlns:a16="http://schemas.microsoft.com/office/drawing/2014/main" id="{744D171C-4B39-4F23-ACA0-8D969FA4D360}"/>
              </a:ext>
            </a:extLst>
          </p:cNvPr>
          <p:cNvSpPr/>
          <p:nvPr/>
        </p:nvSpPr>
        <p:spPr>
          <a:xfrm>
            <a:off x="8457332" y="3732628"/>
            <a:ext cx="353683" cy="74762"/>
          </a:xfrm>
          <a:custGeom>
            <a:avLst/>
            <a:gdLst>
              <a:gd name="connsiteX0" fmla="*/ 353683 w 353683"/>
              <a:gd name="connsiteY0" fmla="*/ 40257 h 74762"/>
              <a:gd name="connsiteX1" fmla="*/ 207034 w 353683"/>
              <a:gd name="connsiteY1" fmla="*/ 5751 h 74762"/>
              <a:gd name="connsiteX2" fmla="*/ 0 w 353683"/>
              <a:gd name="connsiteY2" fmla="*/ 74762 h 74762"/>
            </a:gdLst>
            <a:ahLst/>
            <a:cxnLst>
              <a:cxn ang="0">
                <a:pos x="connsiteX0" y="connsiteY0"/>
              </a:cxn>
              <a:cxn ang="0">
                <a:pos x="connsiteX1" y="connsiteY1"/>
              </a:cxn>
              <a:cxn ang="0">
                <a:pos x="connsiteX2" y="connsiteY2"/>
              </a:cxn>
            </a:cxnLst>
            <a:rect l="l" t="t" r="r" b="b"/>
            <a:pathLst>
              <a:path w="353683" h="74762">
                <a:moveTo>
                  <a:pt x="353683" y="40257"/>
                </a:moveTo>
                <a:cubicBezTo>
                  <a:pt x="309832" y="20128"/>
                  <a:pt x="265981" y="0"/>
                  <a:pt x="207034" y="5751"/>
                </a:cubicBezTo>
                <a:cubicBezTo>
                  <a:pt x="148087" y="11502"/>
                  <a:pt x="74043" y="43132"/>
                  <a:pt x="0" y="74762"/>
                </a:cubicBezTo>
              </a:path>
            </a:pathLst>
          </a:custGeom>
          <a:ln w="952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 Box 34">
            <a:extLst>
              <a:ext uri="{FF2B5EF4-FFF2-40B4-BE49-F238E27FC236}">
                <a16:creationId xmlns:a16="http://schemas.microsoft.com/office/drawing/2014/main" id="{5FA0AB7D-72EB-4FDF-97AC-A7A899E86EA8}"/>
              </a:ext>
            </a:extLst>
          </p:cNvPr>
          <p:cNvSpPr txBox="1">
            <a:spLocks noChangeArrowheads="1"/>
          </p:cNvSpPr>
          <p:nvPr/>
        </p:nvSpPr>
        <p:spPr bwMode="auto">
          <a:xfrm>
            <a:off x="3421719" y="2125044"/>
            <a:ext cx="1406154" cy="338554"/>
          </a:xfrm>
          <a:prstGeom prst="rect">
            <a:avLst/>
          </a:prstGeom>
          <a:noFill/>
          <a:ln w="9525">
            <a:noFill/>
            <a:miter lim="800000"/>
            <a:headEnd/>
            <a:tailEnd/>
          </a:ln>
        </p:spPr>
        <p:txBody>
          <a:bodyPr wrap="none">
            <a:spAutoFit/>
          </a:bodyPr>
          <a:lstStyle/>
          <a:p>
            <a:pPr eaLnBrk="0" hangingPunct="0"/>
            <a:r>
              <a:rPr lang="de-DE" altLang="de-DE" sz="1600" i="1" dirty="0">
                <a:solidFill>
                  <a:schemeClr val="tx2"/>
                </a:solidFill>
                <a:latin typeface="Comic Sans MS" pitchFamily="66" charset="0"/>
              </a:rPr>
              <a:t>Kontrollfluss</a:t>
            </a:r>
          </a:p>
        </p:txBody>
      </p:sp>
      <p:sp>
        <p:nvSpPr>
          <p:cNvPr id="75" name="Freihandform 90">
            <a:extLst>
              <a:ext uri="{FF2B5EF4-FFF2-40B4-BE49-F238E27FC236}">
                <a16:creationId xmlns:a16="http://schemas.microsoft.com/office/drawing/2014/main" id="{720E2148-DA1A-4210-BA4D-200C12C63596}"/>
              </a:ext>
            </a:extLst>
          </p:cNvPr>
          <p:cNvSpPr/>
          <p:nvPr/>
        </p:nvSpPr>
        <p:spPr>
          <a:xfrm>
            <a:off x="3965219" y="2409412"/>
            <a:ext cx="172691" cy="263945"/>
          </a:xfrm>
          <a:custGeom>
            <a:avLst/>
            <a:gdLst>
              <a:gd name="connsiteX0" fmla="*/ 83389 w 83389"/>
              <a:gd name="connsiteY0" fmla="*/ 0 h 310551"/>
              <a:gd name="connsiteX1" fmla="*/ 5751 w 83389"/>
              <a:gd name="connsiteY1" fmla="*/ 129397 h 310551"/>
              <a:gd name="connsiteX2" fmla="*/ 48883 w 83389"/>
              <a:gd name="connsiteY2" fmla="*/ 310551 h 310551"/>
            </a:gdLst>
            <a:ahLst/>
            <a:cxnLst>
              <a:cxn ang="0">
                <a:pos x="connsiteX0" y="connsiteY0"/>
              </a:cxn>
              <a:cxn ang="0">
                <a:pos x="connsiteX1" y="connsiteY1"/>
              </a:cxn>
              <a:cxn ang="0">
                <a:pos x="connsiteX2" y="connsiteY2"/>
              </a:cxn>
            </a:cxnLst>
            <a:rect l="l" t="t" r="r" b="b"/>
            <a:pathLst>
              <a:path w="83389" h="310551">
                <a:moveTo>
                  <a:pt x="83389" y="0"/>
                </a:moveTo>
                <a:cubicBezTo>
                  <a:pt x="47445" y="38819"/>
                  <a:pt x="11502" y="77639"/>
                  <a:pt x="5751" y="129397"/>
                </a:cubicBezTo>
                <a:cubicBezTo>
                  <a:pt x="0" y="181155"/>
                  <a:pt x="24441" y="245853"/>
                  <a:pt x="48883" y="310551"/>
                </a:cubicBezTo>
              </a:path>
            </a:pathLst>
          </a:custGeom>
          <a:ln w="952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 Box 34">
            <a:extLst>
              <a:ext uri="{FF2B5EF4-FFF2-40B4-BE49-F238E27FC236}">
                <a16:creationId xmlns:a16="http://schemas.microsoft.com/office/drawing/2014/main" id="{8EF064FE-7C21-4A3F-9E21-4543E716C81D}"/>
              </a:ext>
            </a:extLst>
          </p:cNvPr>
          <p:cNvSpPr txBox="1">
            <a:spLocks noChangeArrowheads="1"/>
          </p:cNvSpPr>
          <p:nvPr/>
        </p:nvSpPr>
        <p:spPr bwMode="auto">
          <a:xfrm>
            <a:off x="532783" y="1177610"/>
            <a:ext cx="1055097" cy="338554"/>
          </a:xfrm>
          <a:prstGeom prst="rect">
            <a:avLst/>
          </a:prstGeom>
          <a:noFill/>
          <a:ln w="9525">
            <a:noFill/>
            <a:miter lim="800000"/>
            <a:headEnd/>
            <a:tailEnd/>
          </a:ln>
        </p:spPr>
        <p:txBody>
          <a:bodyPr wrap="none">
            <a:spAutoFit/>
          </a:bodyPr>
          <a:lstStyle/>
          <a:p>
            <a:pPr eaLnBrk="0" hangingPunct="0"/>
            <a:r>
              <a:rPr lang="de-DE" altLang="de-DE" sz="1600" i="1" dirty="0">
                <a:solidFill>
                  <a:schemeClr val="tx2"/>
                </a:solidFill>
                <a:latin typeface="Comic Sans MS" pitchFamily="66" charset="0"/>
              </a:rPr>
              <a:t>Aktivität</a:t>
            </a:r>
          </a:p>
        </p:txBody>
      </p:sp>
      <p:sp>
        <p:nvSpPr>
          <p:cNvPr id="79" name="Abgerundetes Rechteck 91">
            <a:extLst>
              <a:ext uri="{FF2B5EF4-FFF2-40B4-BE49-F238E27FC236}">
                <a16:creationId xmlns:a16="http://schemas.microsoft.com/office/drawing/2014/main" id="{F99676A5-CA30-433B-B998-C54050447C76}"/>
              </a:ext>
            </a:extLst>
          </p:cNvPr>
          <p:cNvSpPr/>
          <p:nvPr/>
        </p:nvSpPr>
        <p:spPr>
          <a:xfrm>
            <a:off x="1923331" y="926332"/>
            <a:ext cx="8929750" cy="4942734"/>
          </a:xfrm>
          <a:prstGeom prst="roundRect">
            <a:avLst>
              <a:gd name="adj" fmla="val 4433"/>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200" dirty="0">
                <a:solidFill>
                  <a:schemeClr val="tx1"/>
                </a:solidFill>
              </a:rPr>
              <a:t>Seminarbuchung</a:t>
            </a:r>
          </a:p>
        </p:txBody>
      </p:sp>
      <p:grpSp>
        <p:nvGrpSpPr>
          <p:cNvPr id="81" name="Gruppieren 80">
            <a:extLst>
              <a:ext uri="{FF2B5EF4-FFF2-40B4-BE49-F238E27FC236}">
                <a16:creationId xmlns:a16="http://schemas.microsoft.com/office/drawing/2014/main" id="{970F0773-EFBD-4A94-9C0E-78327CCE9FDF}"/>
              </a:ext>
            </a:extLst>
          </p:cNvPr>
          <p:cNvGrpSpPr/>
          <p:nvPr/>
        </p:nvGrpSpPr>
        <p:grpSpPr>
          <a:xfrm>
            <a:off x="3227367" y="2571135"/>
            <a:ext cx="228600" cy="228600"/>
            <a:chOff x="1828800" y="4308475"/>
            <a:chExt cx="228600" cy="228600"/>
          </a:xfrm>
        </p:grpSpPr>
        <p:sp>
          <p:nvSpPr>
            <p:cNvPr id="82" name="Oval 45">
              <a:extLst>
                <a:ext uri="{FF2B5EF4-FFF2-40B4-BE49-F238E27FC236}">
                  <a16:creationId xmlns:a16="http://schemas.microsoft.com/office/drawing/2014/main" id="{E42AC99B-1117-4112-8319-5385AF76688E}"/>
                </a:ext>
              </a:extLst>
            </p:cNvPr>
            <p:cNvSpPr>
              <a:spLocks noChangeArrowheads="1"/>
            </p:cNvSpPr>
            <p:nvPr/>
          </p:nvSpPr>
          <p:spPr bwMode="auto">
            <a:xfrm>
              <a:off x="1828800" y="4308475"/>
              <a:ext cx="228600" cy="228600"/>
            </a:xfrm>
            <a:prstGeom prst="ellipse">
              <a:avLst/>
            </a:prstGeom>
            <a:noFill/>
            <a:ln w="9525">
              <a:solidFill>
                <a:schemeClr val="tx1"/>
              </a:solidFill>
              <a:round/>
              <a:headEnd/>
              <a:tailEnd/>
            </a:ln>
          </p:spPr>
          <p:txBody>
            <a:bodyPr anchor="ctr">
              <a:spAutoFit/>
            </a:bodyPr>
            <a:lstStyle/>
            <a:p>
              <a:endParaRPr lang="en-US"/>
            </a:p>
          </p:txBody>
        </p:sp>
        <p:sp>
          <p:nvSpPr>
            <p:cNvPr id="83" name="Oval 23">
              <a:extLst>
                <a:ext uri="{FF2B5EF4-FFF2-40B4-BE49-F238E27FC236}">
                  <a16:creationId xmlns:a16="http://schemas.microsoft.com/office/drawing/2014/main" id="{C5C9D89E-E124-4AD9-A531-8D3D211FD5F4}"/>
                </a:ext>
              </a:extLst>
            </p:cNvPr>
            <p:cNvSpPr>
              <a:spLocks noChangeArrowheads="1"/>
            </p:cNvSpPr>
            <p:nvPr/>
          </p:nvSpPr>
          <p:spPr bwMode="auto">
            <a:xfrm>
              <a:off x="1875600" y="4356000"/>
              <a:ext cx="136800" cy="136800"/>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84" name="Gruppieren 83">
            <a:extLst>
              <a:ext uri="{FF2B5EF4-FFF2-40B4-BE49-F238E27FC236}">
                <a16:creationId xmlns:a16="http://schemas.microsoft.com/office/drawing/2014/main" id="{1E8CEBC6-0E05-4515-B74F-CB74C8AE2842}"/>
              </a:ext>
            </a:extLst>
          </p:cNvPr>
          <p:cNvGrpSpPr/>
          <p:nvPr/>
        </p:nvGrpSpPr>
        <p:grpSpPr>
          <a:xfrm>
            <a:off x="2397215" y="5527516"/>
            <a:ext cx="228600" cy="228600"/>
            <a:chOff x="1828800" y="4308475"/>
            <a:chExt cx="228600" cy="228600"/>
          </a:xfrm>
        </p:grpSpPr>
        <p:sp>
          <p:nvSpPr>
            <p:cNvPr id="85" name="Oval 45">
              <a:extLst>
                <a:ext uri="{FF2B5EF4-FFF2-40B4-BE49-F238E27FC236}">
                  <a16:creationId xmlns:a16="http://schemas.microsoft.com/office/drawing/2014/main" id="{6E30E24B-3485-4724-B01A-1467A356EB41}"/>
                </a:ext>
              </a:extLst>
            </p:cNvPr>
            <p:cNvSpPr>
              <a:spLocks noChangeArrowheads="1"/>
            </p:cNvSpPr>
            <p:nvPr/>
          </p:nvSpPr>
          <p:spPr bwMode="auto">
            <a:xfrm>
              <a:off x="1828800" y="4308475"/>
              <a:ext cx="228600" cy="228600"/>
            </a:xfrm>
            <a:prstGeom prst="ellipse">
              <a:avLst/>
            </a:prstGeom>
            <a:noFill/>
            <a:ln w="9525">
              <a:solidFill>
                <a:schemeClr val="tx1"/>
              </a:solidFill>
              <a:round/>
              <a:headEnd/>
              <a:tailEnd/>
            </a:ln>
          </p:spPr>
          <p:txBody>
            <a:bodyPr anchor="ctr">
              <a:spAutoFit/>
            </a:bodyPr>
            <a:lstStyle/>
            <a:p>
              <a:endParaRPr lang="en-US"/>
            </a:p>
          </p:txBody>
        </p:sp>
        <p:sp>
          <p:nvSpPr>
            <p:cNvPr id="86" name="Oval 23">
              <a:extLst>
                <a:ext uri="{FF2B5EF4-FFF2-40B4-BE49-F238E27FC236}">
                  <a16:creationId xmlns:a16="http://schemas.microsoft.com/office/drawing/2014/main" id="{97AAF4C2-BD01-4EAE-BFA4-2622E170B3E9}"/>
                </a:ext>
              </a:extLst>
            </p:cNvPr>
            <p:cNvSpPr>
              <a:spLocks noChangeArrowheads="1"/>
            </p:cNvSpPr>
            <p:nvPr/>
          </p:nvSpPr>
          <p:spPr bwMode="auto">
            <a:xfrm>
              <a:off x="1875600" y="4356000"/>
              <a:ext cx="136800" cy="136800"/>
            </a:xfrm>
            <a:prstGeom prst="ellipse">
              <a:avLst/>
            </a:prstGeom>
            <a:solidFill>
              <a:schemeClr val="tx1"/>
            </a:solidFill>
            <a:ln w="9525">
              <a:solidFill>
                <a:schemeClr val="tx1"/>
              </a:solidFill>
              <a:round/>
              <a:headEnd/>
              <a:tailEnd/>
            </a:ln>
          </p:spPr>
          <p:txBody>
            <a:bodyPr wrap="none" anchor="ctr"/>
            <a:lstStyle/>
            <a:p>
              <a:endParaRPr lang="en-US"/>
            </a:p>
          </p:txBody>
        </p:sp>
      </p:grpSp>
      <p:cxnSp>
        <p:nvCxnSpPr>
          <p:cNvPr id="90" name="Verbinder: gewinkelt 89">
            <a:extLst>
              <a:ext uri="{FF2B5EF4-FFF2-40B4-BE49-F238E27FC236}">
                <a16:creationId xmlns:a16="http://schemas.microsoft.com/office/drawing/2014/main" id="{325577D8-340C-4806-8EF0-1D7A405E31FC}"/>
              </a:ext>
            </a:extLst>
          </p:cNvPr>
          <p:cNvCxnSpPr>
            <a:cxnSpLocks/>
            <a:stCxn id="62" idx="1"/>
            <a:endCxn id="85" idx="0"/>
          </p:cNvCxnSpPr>
          <p:nvPr/>
        </p:nvCxnSpPr>
        <p:spPr>
          <a:xfrm rot="10800000" flipV="1">
            <a:off x="2511515" y="5279202"/>
            <a:ext cx="269072" cy="248314"/>
          </a:xfrm>
          <a:prstGeom prst="bentConnector2">
            <a:avLst/>
          </a:prstGeom>
          <a:ln>
            <a:headEnd type="none"/>
            <a:tailEnd type="arrow"/>
          </a:ln>
        </p:spPr>
        <p:style>
          <a:lnRef idx="1">
            <a:schemeClr val="dk1"/>
          </a:lnRef>
          <a:fillRef idx="0">
            <a:schemeClr val="dk1"/>
          </a:fillRef>
          <a:effectRef idx="0">
            <a:schemeClr val="dk1"/>
          </a:effectRef>
          <a:fontRef idx="minor">
            <a:schemeClr val="tx1"/>
          </a:fontRef>
        </p:style>
      </p:cxnSp>
      <p:sp>
        <p:nvSpPr>
          <p:cNvPr id="87" name="Freihandform 85">
            <a:extLst>
              <a:ext uri="{FF2B5EF4-FFF2-40B4-BE49-F238E27FC236}">
                <a16:creationId xmlns:a16="http://schemas.microsoft.com/office/drawing/2014/main" id="{CE91B233-38F1-438A-9250-E0D1D38BE83F}"/>
              </a:ext>
            </a:extLst>
          </p:cNvPr>
          <p:cNvSpPr/>
          <p:nvPr/>
        </p:nvSpPr>
        <p:spPr>
          <a:xfrm rot="17341630" flipH="1">
            <a:off x="1511383" y="977376"/>
            <a:ext cx="220204" cy="494542"/>
          </a:xfrm>
          <a:custGeom>
            <a:avLst/>
            <a:gdLst>
              <a:gd name="connsiteX0" fmla="*/ 83389 w 83389"/>
              <a:gd name="connsiteY0" fmla="*/ 0 h 310551"/>
              <a:gd name="connsiteX1" fmla="*/ 5751 w 83389"/>
              <a:gd name="connsiteY1" fmla="*/ 129397 h 310551"/>
              <a:gd name="connsiteX2" fmla="*/ 48883 w 83389"/>
              <a:gd name="connsiteY2" fmla="*/ 310551 h 310551"/>
            </a:gdLst>
            <a:ahLst/>
            <a:cxnLst>
              <a:cxn ang="0">
                <a:pos x="connsiteX0" y="connsiteY0"/>
              </a:cxn>
              <a:cxn ang="0">
                <a:pos x="connsiteX1" y="connsiteY1"/>
              </a:cxn>
              <a:cxn ang="0">
                <a:pos x="connsiteX2" y="connsiteY2"/>
              </a:cxn>
            </a:cxnLst>
            <a:rect l="l" t="t" r="r" b="b"/>
            <a:pathLst>
              <a:path w="83389" h="310551">
                <a:moveTo>
                  <a:pt x="83389" y="0"/>
                </a:moveTo>
                <a:cubicBezTo>
                  <a:pt x="47445" y="38819"/>
                  <a:pt x="11502" y="77639"/>
                  <a:pt x="5751" y="129397"/>
                </a:cubicBezTo>
                <a:cubicBezTo>
                  <a:pt x="0" y="181155"/>
                  <a:pt x="24441" y="245853"/>
                  <a:pt x="48883" y="310551"/>
                </a:cubicBezTo>
              </a:path>
            </a:pathLst>
          </a:custGeom>
          <a:ln w="952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echteck 48">
            <a:extLst>
              <a:ext uri="{FF2B5EF4-FFF2-40B4-BE49-F238E27FC236}">
                <a16:creationId xmlns:a16="http://schemas.microsoft.com/office/drawing/2014/main" id="{99006B9C-4D90-483D-ADBA-09C219F4EFCA}"/>
              </a:ext>
            </a:extLst>
          </p:cNvPr>
          <p:cNvSpPr/>
          <p:nvPr/>
        </p:nvSpPr>
        <p:spPr>
          <a:xfrm>
            <a:off x="6809423" y="1927982"/>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8" name="Rechteck 37">
            <a:extLst>
              <a:ext uri="{FF2B5EF4-FFF2-40B4-BE49-F238E27FC236}">
                <a16:creationId xmlns:a16="http://schemas.microsoft.com/office/drawing/2014/main" id="{99C78FD4-6ACB-4F00-AC8F-86272568C37B}"/>
              </a:ext>
            </a:extLst>
          </p:cNvPr>
          <p:cNvSpPr/>
          <p:nvPr/>
        </p:nvSpPr>
        <p:spPr>
          <a:xfrm>
            <a:off x="5709704" y="1927982"/>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88"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11188532" y="926332"/>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AD</a:t>
            </a:r>
          </a:p>
        </p:txBody>
      </p:sp>
    </p:spTree>
    <p:extLst>
      <p:ext uri="{BB962C8B-B14F-4D97-AF65-F5344CB8AC3E}">
        <p14:creationId xmlns:p14="http://schemas.microsoft.com/office/powerpoint/2010/main" val="2234593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7A448FE-8442-456F-BD35-A56AA95CA90F}"/>
              </a:ext>
            </a:extLst>
          </p:cNvPr>
          <p:cNvSpPr>
            <a:spLocks noGrp="1"/>
          </p:cNvSpPr>
          <p:nvPr>
            <p:ph sz="quarter" idx="14"/>
          </p:nvPr>
        </p:nvSpPr>
        <p:spPr/>
        <p:txBody>
          <a:bodyPr/>
          <a:lstStyle/>
          <a:p>
            <a:r>
              <a:rPr lang="de-DE" dirty="0"/>
              <a:t>Pfeile sind offen</a:t>
            </a:r>
          </a:p>
          <a:p>
            <a:r>
              <a:rPr lang="de-DE" dirty="0"/>
              <a:t>Pfeile und Linien müssen gerade sein und mit den „Kästen“ abschließen</a:t>
            </a:r>
          </a:p>
          <a:p>
            <a:r>
              <a:rPr lang="de-DE" dirty="0"/>
              <a:t>Kästen gleich groß</a:t>
            </a:r>
          </a:p>
          <a:p>
            <a:r>
              <a:rPr lang="de-DE" dirty="0"/>
              <a:t>die Kästen und Balken einer Spalte zentriert untereinander</a:t>
            </a:r>
          </a:p>
          <a:p>
            <a:endParaRPr lang="de-DE" dirty="0"/>
          </a:p>
          <a:p>
            <a:endParaRPr lang="de-DE" dirty="0"/>
          </a:p>
          <a:p>
            <a:r>
              <a:rPr lang="de-DE" dirty="0"/>
              <a:t>Einzelteile für Copy/Paste </a:t>
            </a:r>
          </a:p>
          <a:p>
            <a:endParaRPr lang="de-DE" dirty="0"/>
          </a:p>
        </p:txBody>
      </p:sp>
      <p:sp>
        <p:nvSpPr>
          <p:cNvPr id="3" name="Titel 2">
            <a:extLst>
              <a:ext uri="{FF2B5EF4-FFF2-40B4-BE49-F238E27FC236}">
                <a16:creationId xmlns:a16="http://schemas.microsoft.com/office/drawing/2014/main" id="{0A611472-FB8E-452D-AAF3-D0DA66DFA797}"/>
              </a:ext>
            </a:extLst>
          </p:cNvPr>
          <p:cNvSpPr>
            <a:spLocks noGrp="1"/>
          </p:cNvSpPr>
          <p:nvPr>
            <p:ph type="title"/>
          </p:nvPr>
        </p:nvSpPr>
        <p:spPr/>
        <p:txBody>
          <a:bodyPr/>
          <a:lstStyle/>
          <a:p>
            <a:r>
              <a:rPr lang="de-DE" dirty="0"/>
              <a:t>Aktivitätsdiagramm - Erklärung</a:t>
            </a:r>
          </a:p>
        </p:txBody>
      </p:sp>
      <p:sp>
        <p:nvSpPr>
          <p:cNvPr id="4" name="Oval 1030">
            <a:extLst>
              <a:ext uri="{FF2B5EF4-FFF2-40B4-BE49-F238E27FC236}">
                <a16:creationId xmlns:a16="http://schemas.microsoft.com/office/drawing/2014/main" id="{F9F64AFD-3ABF-45D1-A8A3-C6F66BA59645}"/>
              </a:ext>
            </a:extLst>
          </p:cNvPr>
          <p:cNvSpPr>
            <a:spLocks noChangeArrowheads="1"/>
          </p:cNvSpPr>
          <p:nvPr/>
        </p:nvSpPr>
        <p:spPr bwMode="auto">
          <a:xfrm>
            <a:off x="3223708" y="3809190"/>
            <a:ext cx="158750" cy="158750"/>
          </a:xfrm>
          <a:prstGeom prst="ellipse">
            <a:avLst/>
          </a:prstGeom>
          <a:solidFill>
            <a:schemeClr val="tx1"/>
          </a:solidFill>
          <a:ln w="9525">
            <a:solidFill>
              <a:schemeClr val="tx1"/>
            </a:solidFill>
            <a:round/>
            <a:headEnd/>
            <a:tailEnd/>
          </a:ln>
        </p:spPr>
        <p:txBody>
          <a:bodyPr wrap="none" anchor="ctr"/>
          <a:lstStyle/>
          <a:p>
            <a:endParaRPr lang="en-US"/>
          </a:p>
        </p:txBody>
      </p:sp>
      <p:sp>
        <p:nvSpPr>
          <p:cNvPr id="5" name="Rectangle 1034">
            <a:extLst>
              <a:ext uri="{FF2B5EF4-FFF2-40B4-BE49-F238E27FC236}">
                <a16:creationId xmlns:a16="http://schemas.microsoft.com/office/drawing/2014/main" id="{E7CEBB70-3320-4D6E-8AB3-F810851E5F12}"/>
              </a:ext>
            </a:extLst>
          </p:cNvPr>
          <p:cNvSpPr>
            <a:spLocks noChangeArrowheads="1"/>
          </p:cNvSpPr>
          <p:nvPr/>
        </p:nvSpPr>
        <p:spPr bwMode="auto">
          <a:xfrm>
            <a:off x="4595308" y="3848877"/>
            <a:ext cx="1295400" cy="76200"/>
          </a:xfrm>
          <a:prstGeom prst="rect">
            <a:avLst/>
          </a:prstGeom>
          <a:solidFill>
            <a:schemeClr val="tx1"/>
          </a:solidFill>
          <a:ln w="9525">
            <a:solidFill>
              <a:schemeClr val="tx1"/>
            </a:solidFill>
            <a:miter lim="800000"/>
            <a:headEnd/>
            <a:tailEnd/>
          </a:ln>
        </p:spPr>
        <p:txBody>
          <a:bodyPr wrap="none" anchor="ctr">
            <a:spAutoFit/>
          </a:bodyPr>
          <a:lstStyle/>
          <a:p>
            <a:endParaRPr lang="en-US"/>
          </a:p>
        </p:txBody>
      </p:sp>
      <p:sp>
        <p:nvSpPr>
          <p:cNvPr id="6" name="AutoShape 1035">
            <a:extLst>
              <a:ext uri="{FF2B5EF4-FFF2-40B4-BE49-F238E27FC236}">
                <a16:creationId xmlns:a16="http://schemas.microsoft.com/office/drawing/2014/main" id="{ADD1F0BA-CE27-4CFF-83A3-5B0E9E3D6E2C}"/>
              </a:ext>
            </a:extLst>
          </p:cNvPr>
          <p:cNvSpPr>
            <a:spLocks noChangeArrowheads="1"/>
          </p:cNvSpPr>
          <p:nvPr/>
        </p:nvSpPr>
        <p:spPr bwMode="auto">
          <a:xfrm>
            <a:off x="6635246" y="3772677"/>
            <a:ext cx="1312862" cy="3810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a:t>Text</a:t>
            </a:r>
          </a:p>
        </p:txBody>
      </p:sp>
      <p:sp>
        <p:nvSpPr>
          <p:cNvPr id="7" name="Line 1036">
            <a:extLst>
              <a:ext uri="{FF2B5EF4-FFF2-40B4-BE49-F238E27FC236}">
                <a16:creationId xmlns:a16="http://schemas.microsoft.com/office/drawing/2014/main" id="{682BEC06-02CB-4B8D-A410-0ED659475B1B}"/>
              </a:ext>
            </a:extLst>
          </p:cNvPr>
          <p:cNvSpPr>
            <a:spLocks noChangeShapeType="1"/>
          </p:cNvSpPr>
          <p:nvPr/>
        </p:nvSpPr>
        <p:spPr bwMode="auto">
          <a:xfrm>
            <a:off x="4407983" y="4107640"/>
            <a:ext cx="1143000" cy="228600"/>
          </a:xfrm>
          <a:prstGeom prst="line">
            <a:avLst/>
          </a:prstGeom>
          <a:noFill/>
          <a:ln w="9525">
            <a:solidFill>
              <a:schemeClr val="tx1"/>
            </a:solidFill>
            <a:round/>
            <a:headEnd/>
            <a:tailEnd type="arrow" w="med" len="med"/>
          </a:ln>
        </p:spPr>
        <p:txBody>
          <a:bodyPr anchor="ctr"/>
          <a:lstStyle/>
          <a:p>
            <a:endParaRPr lang="de-DE"/>
          </a:p>
        </p:txBody>
      </p:sp>
      <p:sp>
        <p:nvSpPr>
          <p:cNvPr id="8" name="Flussdiagramm: Verzweigung 7">
            <a:extLst>
              <a:ext uri="{FF2B5EF4-FFF2-40B4-BE49-F238E27FC236}">
                <a16:creationId xmlns:a16="http://schemas.microsoft.com/office/drawing/2014/main" id="{BCB1DFD4-9D3F-46C0-95A6-1150411DD283}"/>
              </a:ext>
            </a:extLst>
          </p:cNvPr>
          <p:cNvSpPr/>
          <p:nvPr/>
        </p:nvSpPr>
        <p:spPr>
          <a:xfrm>
            <a:off x="8542428" y="3892285"/>
            <a:ext cx="285752" cy="285752"/>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ne 13">
            <a:extLst>
              <a:ext uri="{FF2B5EF4-FFF2-40B4-BE49-F238E27FC236}">
                <a16:creationId xmlns:a16="http://schemas.microsoft.com/office/drawing/2014/main" id="{87AAFFD4-C845-4142-8BBF-3ACB1E436111}"/>
              </a:ext>
            </a:extLst>
          </p:cNvPr>
          <p:cNvSpPr>
            <a:spLocks noChangeShapeType="1"/>
          </p:cNvSpPr>
          <p:nvPr/>
        </p:nvSpPr>
        <p:spPr bwMode="auto">
          <a:xfrm>
            <a:off x="6310180" y="4540357"/>
            <a:ext cx="1828808" cy="0"/>
          </a:xfrm>
          <a:prstGeom prst="line">
            <a:avLst/>
          </a:prstGeom>
          <a:noFill/>
          <a:ln w="9525">
            <a:solidFill>
              <a:schemeClr val="tx1"/>
            </a:solidFill>
            <a:round/>
            <a:headEnd/>
            <a:tailEnd type="arrow" w="med" len="med"/>
          </a:ln>
        </p:spPr>
        <p:txBody>
          <a:bodyPr wrap="none" anchor="ctr"/>
          <a:lstStyle/>
          <a:p>
            <a:endParaRPr lang="de-DE"/>
          </a:p>
        </p:txBody>
      </p:sp>
      <p:sp>
        <p:nvSpPr>
          <p:cNvPr id="10" name="Rechteck 9">
            <a:extLst>
              <a:ext uri="{FF2B5EF4-FFF2-40B4-BE49-F238E27FC236}">
                <a16:creationId xmlns:a16="http://schemas.microsoft.com/office/drawing/2014/main" id="{318CBCC6-46B6-4BD4-99D6-10D27064565C}"/>
              </a:ext>
            </a:extLst>
          </p:cNvPr>
          <p:cNvSpPr/>
          <p:nvPr/>
        </p:nvSpPr>
        <p:spPr>
          <a:xfrm>
            <a:off x="6203704" y="4486171"/>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FDC4CB9F-2523-471C-940A-F5C629AAD59E}"/>
              </a:ext>
            </a:extLst>
          </p:cNvPr>
          <p:cNvSpPr/>
          <p:nvPr/>
        </p:nvSpPr>
        <p:spPr>
          <a:xfrm>
            <a:off x="8133223" y="4486171"/>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uppieren 11">
            <a:extLst>
              <a:ext uri="{FF2B5EF4-FFF2-40B4-BE49-F238E27FC236}">
                <a16:creationId xmlns:a16="http://schemas.microsoft.com/office/drawing/2014/main" id="{56ACFF7F-A3DB-4E4B-824E-EF79AAC36A58}"/>
              </a:ext>
            </a:extLst>
          </p:cNvPr>
          <p:cNvGrpSpPr/>
          <p:nvPr/>
        </p:nvGrpSpPr>
        <p:grpSpPr>
          <a:xfrm>
            <a:off x="1773676" y="4180317"/>
            <a:ext cx="2340354" cy="837876"/>
            <a:chOff x="142844" y="1383176"/>
            <a:chExt cx="8929750" cy="5331972"/>
          </a:xfrm>
          <a:noFill/>
        </p:grpSpPr>
        <p:sp>
          <p:nvSpPr>
            <p:cNvPr id="13" name="Abgerundetes Rechteck 15">
              <a:extLst>
                <a:ext uri="{FF2B5EF4-FFF2-40B4-BE49-F238E27FC236}">
                  <a16:creationId xmlns:a16="http://schemas.microsoft.com/office/drawing/2014/main" id="{2DD9F617-0B20-48A8-8A01-C6A0C030B9DF}"/>
                </a:ext>
              </a:extLst>
            </p:cNvPr>
            <p:cNvSpPr/>
            <p:nvPr/>
          </p:nvSpPr>
          <p:spPr>
            <a:xfrm>
              <a:off x="142844" y="1428736"/>
              <a:ext cx="8929750" cy="5286412"/>
            </a:xfrm>
            <a:prstGeom prst="roundRect">
              <a:avLst>
                <a:gd name="adj" fmla="val 4433"/>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4" name="Textfeld 13">
              <a:extLst>
                <a:ext uri="{FF2B5EF4-FFF2-40B4-BE49-F238E27FC236}">
                  <a16:creationId xmlns:a16="http://schemas.microsoft.com/office/drawing/2014/main" id="{3450F118-50E3-41B1-9F3C-3E00EA18C1EC}"/>
                </a:ext>
              </a:extLst>
            </p:cNvPr>
            <p:cNvSpPr txBox="1"/>
            <p:nvPr/>
          </p:nvSpPr>
          <p:spPr>
            <a:xfrm>
              <a:off x="3636996" y="1383176"/>
              <a:ext cx="1783284" cy="1762732"/>
            </a:xfrm>
            <a:prstGeom prst="rect">
              <a:avLst/>
            </a:prstGeom>
            <a:grpFill/>
          </p:spPr>
          <p:txBody>
            <a:bodyPr wrap="none" rtlCol="0">
              <a:spAutoFit/>
            </a:bodyPr>
            <a:lstStyle/>
            <a:p>
              <a:pPr algn="ctr"/>
              <a:r>
                <a:rPr lang="en-US" sz="1200" dirty="0">
                  <a:solidFill>
                    <a:srgbClr val="000000"/>
                  </a:solidFill>
                </a:rPr>
                <a:t>Text</a:t>
              </a:r>
              <a:endParaRPr lang="en-US" dirty="0"/>
            </a:p>
          </p:txBody>
        </p:sp>
      </p:grpSp>
      <p:grpSp>
        <p:nvGrpSpPr>
          <p:cNvPr id="15" name="Gruppieren 14">
            <a:extLst>
              <a:ext uri="{FF2B5EF4-FFF2-40B4-BE49-F238E27FC236}">
                <a16:creationId xmlns:a16="http://schemas.microsoft.com/office/drawing/2014/main" id="{05202FA7-B548-42B7-B20D-3165EF1DFF88}"/>
              </a:ext>
            </a:extLst>
          </p:cNvPr>
          <p:cNvGrpSpPr/>
          <p:nvPr/>
        </p:nvGrpSpPr>
        <p:grpSpPr>
          <a:xfrm>
            <a:off x="3571596" y="3772677"/>
            <a:ext cx="228600" cy="228600"/>
            <a:chOff x="1828800" y="4308475"/>
            <a:chExt cx="228600" cy="228600"/>
          </a:xfrm>
        </p:grpSpPr>
        <p:sp>
          <p:nvSpPr>
            <p:cNvPr id="16" name="Oval 45">
              <a:extLst>
                <a:ext uri="{FF2B5EF4-FFF2-40B4-BE49-F238E27FC236}">
                  <a16:creationId xmlns:a16="http://schemas.microsoft.com/office/drawing/2014/main" id="{D2E456E6-3DB5-4197-ADE2-035C5088D714}"/>
                </a:ext>
              </a:extLst>
            </p:cNvPr>
            <p:cNvSpPr>
              <a:spLocks noChangeArrowheads="1"/>
            </p:cNvSpPr>
            <p:nvPr/>
          </p:nvSpPr>
          <p:spPr bwMode="auto">
            <a:xfrm>
              <a:off x="1828800" y="4308475"/>
              <a:ext cx="228600" cy="228600"/>
            </a:xfrm>
            <a:prstGeom prst="ellipse">
              <a:avLst/>
            </a:prstGeom>
            <a:noFill/>
            <a:ln w="9525">
              <a:solidFill>
                <a:schemeClr val="tx1"/>
              </a:solidFill>
              <a:round/>
              <a:headEnd/>
              <a:tailEnd/>
            </a:ln>
          </p:spPr>
          <p:txBody>
            <a:bodyPr anchor="ctr">
              <a:spAutoFit/>
            </a:bodyPr>
            <a:lstStyle/>
            <a:p>
              <a:endParaRPr lang="en-US"/>
            </a:p>
          </p:txBody>
        </p:sp>
        <p:sp>
          <p:nvSpPr>
            <p:cNvPr id="17" name="Oval 23">
              <a:extLst>
                <a:ext uri="{FF2B5EF4-FFF2-40B4-BE49-F238E27FC236}">
                  <a16:creationId xmlns:a16="http://schemas.microsoft.com/office/drawing/2014/main" id="{C94EC3CA-F7A7-4706-8FE0-25DE368ACBAA}"/>
                </a:ext>
              </a:extLst>
            </p:cNvPr>
            <p:cNvSpPr>
              <a:spLocks noChangeArrowheads="1"/>
            </p:cNvSpPr>
            <p:nvPr/>
          </p:nvSpPr>
          <p:spPr bwMode="auto">
            <a:xfrm>
              <a:off x="1875600" y="4356000"/>
              <a:ext cx="136800" cy="136800"/>
            </a:xfrm>
            <a:prstGeom prst="ellipse">
              <a:avLst/>
            </a:prstGeom>
            <a:solidFill>
              <a:schemeClr val="tx1"/>
            </a:solid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2078927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351DB61-C193-48D1-8804-5C270962F369}"/>
              </a:ext>
            </a:extLst>
          </p:cNvPr>
          <p:cNvSpPr>
            <a:spLocks noGrp="1"/>
          </p:cNvSpPr>
          <p:nvPr>
            <p:ph type="title"/>
          </p:nvPr>
        </p:nvSpPr>
        <p:spPr/>
        <p:txBody>
          <a:bodyPr/>
          <a:lstStyle/>
          <a:p>
            <a:r>
              <a:rPr lang="de-DE" dirty="0"/>
              <a:t>Use Case Diagramm</a:t>
            </a:r>
          </a:p>
        </p:txBody>
      </p:sp>
      <p:sp>
        <p:nvSpPr>
          <p:cNvPr id="4" name="Rectangle 4">
            <a:extLst>
              <a:ext uri="{FF2B5EF4-FFF2-40B4-BE49-F238E27FC236}">
                <a16:creationId xmlns:a16="http://schemas.microsoft.com/office/drawing/2014/main" id="{FE9FC102-A453-49FD-9071-E81E4D0C4E55}"/>
              </a:ext>
            </a:extLst>
          </p:cNvPr>
          <p:cNvSpPr>
            <a:spLocks noChangeArrowheads="1"/>
          </p:cNvSpPr>
          <p:nvPr/>
        </p:nvSpPr>
        <p:spPr bwMode="auto">
          <a:xfrm>
            <a:off x="3304721" y="1193800"/>
            <a:ext cx="3022600" cy="4470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 name="Oval 5">
            <a:extLst>
              <a:ext uri="{FF2B5EF4-FFF2-40B4-BE49-F238E27FC236}">
                <a16:creationId xmlns:a16="http://schemas.microsoft.com/office/drawing/2014/main" id="{08F48CC7-83E7-4AC6-B676-D0A38CF9463B}"/>
              </a:ext>
            </a:extLst>
          </p:cNvPr>
          <p:cNvSpPr>
            <a:spLocks noChangeArrowheads="1"/>
          </p:cNvSpPr>
          <p:nvPr/>
        </p:nvSpPr>
        <p:spPr bwMode="auto">
          <a:xfrm>
            <a:off x="4066721" y="1727200"/>
            <a:ext cx="1638300" cy="558800"/>
          </a:xfrm>
          <a:prstGeom prst="ellipse">
            <a:avLst/>
          </a:prstGeom>
          <a:solidFill>
            <a:schemeClr val="bg1"/>
          </a:solidFill>
          <a:ln w="9525">
            <a:solidFill>
              <a:schemeClr val="tx1"/>
            </a:solidFill>
            <a:round/>
            <a:headEnd/>
            <a:tailEnd/>
          </a:ln>
        </p:spPr>
        <p:txBody>
          <a:bodyPr wrap="none" anchor="ctr"/>
          <a:lstStyle/>
          <a:p>
            <a:pPr algn="ctr" eaLnBrk="0" hangingPunct="0"/>
            <a:r>
              <a:rPr lang="en-US" altLang="de-DE" sz="1600"/>
              <a:t>Login</a:t>
            </a:r>
          </a:p>
        </p:txBody>
      </p:sp>
      <p:sp>
        <p:nvSpPr>
          <p:cNvPr id="6" name="Oval 6">
            <a:extLst>
              <a:ext uri="{FF2B5EF4-FFF2-40B4-BE49-F238E27FC236}">
                <a16:creationId xmlns:a16="http://schemas.microsoft.com/office/drawing/2014/main" id="{F6B6A2F3-C018-4FCC-88DE-A3CB9C5B63AE}"/>
              </a:ext>
            </a:extLst>
          </p:cNvPr>
          <p:cNvSpPr>
            <a:spLocks noChangeArrowheads="1"/>
          </p:cNvSpPr>
          <p:nvPr/>
        </p:nvSpPr>
        <p:spPr bwMode="auto">
          <a:xfrm>
            <a:off x="4066721" y="2619375"/>
            <a:ext cx="1638300" cy="558800"/>
          </a:xfrm>
          <a:prstGeom prst="ellipse">
            <a:avLst/>
          </a:prstGeom>
          <a:solidFill>
            <a:schemeClr val="bg1"/>
          </a:solidFill>
          <a:ln w="9525">
            <a:solidFill>
              <a:schemeClr val="tx1"/>
            </a:solidFill>
            <a:round/>
            <a:headEnd/>
            <a:tailEnd/>
          </a:ln>
        </p:spPr>
        <p:txBody>
          <a:bodyPr wrap="none" anchor="ctr"/>
          <a:lstStyle/>
          <a:p>
            <a:pPr algn="ctr" eaLnBrk="0" hangingPunct="0"/>
            <a:r>
              <a:rPr lang="en-US" altLang="de-DE" sz="1600"/>
              <a:t>order_document</a:t>
            </a:r>
          </a:p>
        </p:txBody>
      </p:sp>
      <p:sp>
        <p:nvSpPr>
          <p:cNvPr id="7" name="Oval 7">
            <a:extLst>
              <a:ext uri="{FF2B5EF4-FFF2-40B4-BE49-F238E27FC236}">
                <a16:creationId xmlns:a16="http://schemas.microsoft.com/office/drawing/2014/main" id="{8188A578-6E93-4CCB-A941-D8624B6C073E}"/>
              </a:ext>
            </a:extLst>
          </p:cNvPr>
          <p:cNvSpPr>
            <a:spLocks noChangeArrowheads="1"/>
          </p:cNvSpPr>
          <p:nvPr/>
        </p:nvSpPr>
        <p:spPr bwMode="auto">
          <a:xfrm>
            <a:off x="4066721" y="3487737"/>
            <a:ext cx="1638300" cy="558800"/>
          </a:xfrm>
          <a:prstGeom prst="ellipse">
            <a:avLst/>
          </a:prstGeom>
          <a:solidFill>
            <a:schemeClr val="bg1"/>
          </a:solidFill>
          <a:ln w="9525">
            <a:solidFill>
              <a:schemeClr val="tx1"/>
            </a:solidFill>
            <a:round/>
            <a:headEnd/>
            <a:tailEnd/>
          </a:ln>
        </p:spPr>
        <p:txBody>
          <a:bodyPr wrap="none" anchor="ctr"/>
          <a:lstStyle/>
          <a:p>
            <a:pPr algn="ctr" eaLnBrk="0" hangingPunct="0"/>
            <a:r>
              <a:rPr lang="en-US" altLang="de-DE" sz="1600"/>
              <a:t>collecting</a:t>
            </a:r>
          </a:p>
        </p:txBody>
      </p:sp>
      <p:sp>
        <p:nvSpPr>
          <p:cNvPr id="8" name="Oval 8">
            <a:extLst>
              <a:ext uri="{FF2B5EF4-FFF2-40B4-BE49-F238E27FC236}">
                <a16:creationId xmlns:a16="http://schemas.microsoft.com/office/drawing/2014/main" id="{8E117CDD-8CA4-4592-90F6-44F433BADE7A}"/>
              </a:ext>
            </a:extLst>
          </p:cNvPr>
          <p:cNvSpPr>
            <a:spLocks noChangeArrowheads="1"/>
          </p:cNvSpPr>
          <p:nvPr/>
        </p:nvSpPr>
        <p:spPr bwMode="auto">
          <a:xfrm>
            <a:off x="4066721" y="4368800"/>
            <a:ext cx="1638300" cy="558800"/>
          </a:xfrm>
          <a:prstGeom prst="ellipse">
            <a:avLst/>
          </a:prstGeom>
          <a:solidFill>
            <a:schemeClr val="bg1"/>
          </a:solidFill>
          <a:ln w="9525">
            <a:solidFill>
              <a:schemeClr val="tx1"/>
            </a:solidFill>
            <a:round/>
            <a:headEnd/>
            <a:tailEnd/>
          </a:ln>
        </p:spPr>
        <p:txBody>
          <a:bodyPr wrap="none" anchor="ctr"/>
          <a:lstStyle/>
          <a:p>
            <a:pPr algn="ctr" eaLnBrk="0" hangingPunct="0"/>
            <a:r>
              <a:rPr lang="en-US" altLang="de-DE" sz="1600"/>
              <a:t>paying</a:t>
            </a:r>
          </a:p>
        </p:txBody>
      </p:sp>
      <p:sp>
        <p:nvSpPr>
          <p:cNvPr id="9" name="Text Box 9">
            <a:extLst>
              <a:ext uri="{FF2B5EF4-FFF2-40B4-BE49-F238E27FC236}">
                <a16:creationId xmlns:a16="http://schemas.microsoft.com/office/drawing/2014/main" id="{B4EC329F-D300-4D69-A48B-91CBA6BEFB3B}"/>
              </a:ext>
            </a:extLst>
          </p:cNvPr>
          <p:cNvSpPr txBox="1">
            <a:spLocks noChangeArrowheads="1"/>
          </p:cNvSpPr>
          <p:nvPr/>
        </p:nvSpPr>
        <p:spPr bwMode="auto">
          <a:xfrm>
            <a:off x="4631871" y="5040312"/>
            <a:ext cx="393700" cy="396875"/>
          </a:xfrm>
          <a:prstGeom prst="rect">
            <a:avLst/>
          </a:prstGeom>
          <a:noFill/>
          <a:ln w="9525">
            <a:noFill/>
            <a:miter lim="800000"/>
            <a:headEnd/>
            <a:tailEnd/>
          </a:ln>
        </p:spPr>
        <p:txBody>
          <a:bodyPr wrap="none">
            <a:spAutoFit/>
          </a:bodyPr>
          <a:lstStyle/>
          <a:p>
            <a:pPr algn="ctr" eaLnBrk="0" hangingPunct="0"/>
            <a:r>
              <a:rPr lang="en-US" altLang="de-DE" sz="2000" i="1"/>
              <a:t>...</a:t>
            </a:r>
          </a:p>
        </p:txBody>
      </p:sp>
      <p:sp>
        <p:nvSpPr>
          <p:cNvPr id="10" name="Text Box 10">
            <a:extLst>
              <a:ext uri="{FF2B5EF4-FFF2-40B4-BE49-F238E27FC236}">
                <a16:creationId xmlns:a16="http://schemas.microsoft.com/office/drawing/2014/main" id="{BA6F3DDB-B344-4663-B1AF-A5FC65AB1A13}"/>
              </a:ext>
            </a:extLst>
          </p:cNvPr>
          <p:cNvSpPr txBox="1">
            <a:spLocks noChangeArrowheads="1"/>
          </p:cNvSpPr>
          <p:nvPr/>
        </p:nvSpPr>
        <p:spPr bwMode="auto">
          <a:xfrm>
            <a:off x="3298371" y="1249362"/>
            <a:ext cx="2555875" cy="336550"/>
          </a:xfrm>
          <a:prstGeom prst="rect">
            <a:avLst/>
          </a:prstGeom>
          <a:noFill/>
          <a:ln w="9525">
            <a:noFill/>
            <a:miter lim="800000"/>
            <a:headEnd/>
            <a:tailEnd/>
          </a:ln>
        </p:spPr>
        <p:txBody>
          <a:bodyPr wrap="none">
            <a:spAutoFit/>
          </a:bodyPr>
          <a:lstStyle/>
          <a:p>
            <a:pPr algn="ctr" eaLnBrk="0" hangingPunct="0"/>
            <a:r>
              <a:rPr lang="en-US" altLang="de-DE" sz="1600" b="1"/>
              <a:t>Elektronische Bibliothek</a:t>
            </a:r>
            <a:endParaRPr lang="en-US" altLang="de-DE" sz="1800" b="1"/>
          </a:p>
        </p:txBody>
      </p:sp>
      <p:grpSp>
        <p:nvGrpSpPr>
          <p:cNvPr id="11" name="Group 47">
            <a:extLst>
              <a:ext uri="{FF2B5EF4-FFF2-40B4-BE49-F238E27FC236}">
                <a16:creationId xmlns:a16="http://schemas.microsoft.com/office/drawing/2014/main" id="{D5B40174-205A-42A2-A87B-9175C450D0B6}"/>
              </a:ext>
            </a:extLst>
          </p:cNvPr>
          <p:cNvGrpSpPr>
            <a:grpSpLocks/>
          </p:cNvGrpSpPr>
          <p:nvPr/>
        </p:nvGrpSpPr>
        <p:grpSpPr bwMode="auto">
          <a:xfrm>
            <a:off x="1325109" y="3489325"/>
            <a:ext cx="1008062" cy="877887"/>
            <a:chOff x="629" y="2563"/>
            <a:chExt cx="635" cy="553"/>
          </a:xfrm>
        </p:grpSpPr>
        <p:grpSp>
          <p:nvGrpSpPr>
            <p:cNvPr id="12" name="Group 46">
              <a:extLst>
                <a:ext uri="{FF2B5EF4-FFF2-40B4-BE49-F238E27FC236}">
                  <a16:creationId xmlns:a16="http://schemas.microsoft.com/office/drawing/2014/main" id="{40904907-D197-4598-984B-A5C2768B44A5}"/>
                </a:ext>
              </a:extLst>
            </p:cNvPr>
            <p:cNvGrpSpPr>
              <a:grpSpLocks/>
            </p:cNvGrpSpPr>
            <p:nvPr/>
          </p:nvGrpSpPr>
          <p:grpSpPr bwMode="auto">
            <a:xfrm>
              <a:off x="846" y="2563"/>
              <a:ext cx="201" cy="338"/>
              <a:chOff x="846" y="2563"/>
              <a:chExt cx="201" cy="338"/>
            </a:xfrm>
          </p:grpSpPr>
          <p:sp>
            <p:nvSpPr>
              <p:cNvPr id="14" name="Oval 28">
                <a:extLst>
                  <a:ext uri="{FF2B5EF4-FFF2-40B4-BE49-F238E27FC236}">
                    <a16:creationId xmlns:a16="http://schemas.microsoft.com/office/drawing/2014/main" id="{EE7D8647-7474-4EDF-B03F-906EF6673641}"/>
                  </a:ext>
                </a:extLst>
              </p:cNvPr>
              <p:cNvSpPr>
                <a:spLocks noChangeArrowheads="1"/>
              </p:cNvSpPr>
              <p:nvPr/>
            </p:nvSpPr>
            <p:spPr bwMode="auto">
              <a:xfrm>
                <a:off x="891" y="2563"/>
                <a:ext cx="96" cy="98"/>
              </a:xfrm>
              <a:prstGeom prst="ellipse">
                <a:avLst/>
              </a:prstGeom>
              <a:solidFill>
                <a:schemeClr val="bg1"/>
              </a:solidFill>
              <a:ln w="9525">
                <a:solidFill>
                  <a:schemeClr val="tx1"/>
                </a:solidFill>
                <a:round/>
                <a:headEnd/>
                <a:tailEnd/>
              </a:ln>
            </p:spPr>
            <p:txBody>
              <a:bodyPr wrap="none" anchor="ctr"/>
              <a:lstStyle/>
              <a:p>
                <a:endParaRPr lang="en-US"/>
              </a:p>
            </p:txBody>
          </p:sp>
          <p:sp>
            <p:nvSpPr>
              <p:cNvPr id="15" name="Line 29">
                <a:extLst>
                  <a:ext uri="{FF2B5EF4-FFF2-40B4-BE49-F238E27FC236}">
                    <a16:creationId xmlns:a16="http://schemas.microsoft.com/office/drawing/2014/main" id="{0E04CA66-6F26-4E2C-81EF-77527C2E751B}"/>
                  </a:ext>
                </a:extLst>
              </p:cNvPr>
              <p:cNvSpPr>
                <a:spLocks noChangeShapeType="1"/>
              </p:cNvSpPr>
              <p:nvPr/>
            </p:nvSpPr>
            <p:spPr bwMode="auto">
              <a:xfrm>
                <a:off x="944" y="2661"/>
                <a:ext cx="0" cy="142"/>
              </a:xfrm>
              <a:prstGeom prst="line">
                <a:avLst/>
              </a:prstGeom>
              <a:noFill/>
              <a:ln w="9525">
                <a:solidFill>
                  <a:schemeClr val="tx1"/>
                </a:solidFill>
                <a:round/>
                <a:headEnd/>
                <a:tailEnd/>
              </a:ln>
            </p:spPr>
            <p:txBody>
              <a:bodyPr wrap="none" anchor="ctr"/>
              <a:lstStyle/>
              <a:p>
                <a:endParaRPr lang="de-DE"/>
              </a:p>
            </p:txBody>
          </p:sp>
          <p:sp>
            <p:nvSpPr>
              <p:cNvPr id="16" name="Line 30">
                <a:extLst>
                  <a:ext uri="{FF2B5EF4-FFF2-40B4-BE49-F238E27FC236}">
                    <a16:creationId xmlns:a16="http://schemas.microsoft.com/office/drawing/2014/main" id="{A8B47BEA-991C-42D6-B56B-FDD40DA8CA4B}"/>
                  </a:ext>
                </a:extLst>
              </p:cNvPr>
              <p:cNvSpPr>
                <a:spLocks noChangeShapeType="1"/>
              </p:cNvSpPr>
              <p:nvPr/>
            </p:nvSpPr>
            <p:spPr bwMode="auto">
              <a:xfrm flipH="1">
                <a:off x="846" y="2803"/>
                <a:ext cx="98" cy="98"/>
              </a:xfrm>
              <a:prstGeom prst="line">
                <a:avLst/>
              </a:prstGeom>
              <a:noFill/>
              <a:ln w="9525">
                <a:solidFill>
                  <a:schemeClr val="tx1"/>
                </a:solidFill>
                <a:round/>
                <a:headEnd/>
                <a:tailEnd/>
              </a:ln>
            </p:spPr>
            <p:txBody>
              <a:bodyPr wrap="none" anchor="ctr"/>
              <a:lstStyle/>
              <a:p>
                <a:endParaRPr lang="de-DE"/>
              </a:p>
            </p:txBody>
          </p:sp>
          <p:sp>
            <p:nvSpPr>
              <p:cNvPr id="17" name="Line 31">
                <a:extLst>
                  <a:ext uri="{FF2B5EF4-FFF2-40B4-BE49-F238E27FC236}">
                    <a16:creationId xmlns:a16="http://schemas.microsoft.com/office/drawing/2014/main" id="{57146354-917D-4470-9249-5F7D816C47ED}"/>
                  </a:ext>
                </a:extLst>
              </p:cNvPr>
              <p:cNvSpPr>
                <a:spLocks noChangeShapeType="1"/>
              </p:cNvSpPr>
              <p:nvPr/>
            </p:nvSpPr>
            <p:spPr bwMode="auto">
              <a:xfrm>
                <a:off x="944" y="2803"/>
                <a:ext cx="95" cy="98"/>
              </a:xfrm>
              <a:prstGeom prst="line">
                <a:avLst/>
              </a:prstGeom>
              <a:noFill/>
              <a:ln w="9525">
                <a:solidFill>
                  <a:schemeClr val="tx1"/>
                </a:solidFill>
                <a:round/>
                <a:headEnd/>
                <a:tailEnd/>
              </a:ln>
            </p:spPr>
            <p:txBody>
              <a:bodyPr wrap="none" anchor="ctr"/>
              <a:lstStyle/>
              <a:p>
                <a:endParaRPr lang="de-DE"/>
              </a:p>
            </p:txBody>
          </p:sp>
          <p:sp>
            <p:nvSpPr>
              <p:cNvPr id="18" name="Line 32">
                <a:extLst>
                  <a:ext uri="{FF2B5EF4-FFF2-40B4-BE49-F238E27FC236}">
                    <a16:creationId xmlns:a16="http://schemas.microsoft.com/office/drawing/2014/main" id="{93D071A8-E147-453E-A4F4-6BD8AC88EF40}"/>
                  </a:ext>
                </a:extLst>
              </p:cNvPr>
              <p:cNvSpPr>
                <a:spLocks noChangeShapeType="1"/>
              </p:cNvSpPr>
              <p:nvPr/>
            </p:nvSpPr>
            <p:spPr bwMode="auto">
              <a:xfrm>
                <a:off x="846" y="2717"/>
                <a:ext cx="201" cy="0"/>
              </a:xfrm>
              <a:prstGeom prst="line">
                <a:avLst/>
              </a:prstGeom>
              <a:noFill/>
              <a:ln w="9525">
                <a:solidFill>
                  <a:schemeClr val="tx1"/>
                </a:solidFill>
                <a:round/>
                <a:headEnd/>
                <a:tailEnd/>
              </a:ln>
            </p:spPr>
            <p:txBody>
              <a:bodyPr wrap="none" anchor="ctr"/>
              <a:lstStyle/>
              <a:p>
                <a:endParaRPr lang="de-DE"/>
              </a:p>
            </p:txBody>
          </p:sp>
        </p:grpSp>
        <p:sp>
          <p:nvSpPr>
            <p:cNvPr id="13" name="Text Box 33">
              <a:extLst>
                <a:ext uri="{FF2B5EF4-FFF2-40B4-BE49-F238E27FC236}">
                  <a16:creationId xmlns:a16="http://schemas.microsoft.com/office/drawing/2014/main" id="{BEA17F81-8CE5-4D20-8E89-A905F230B5CC}"/>
                </a:ext>
              </a:extLst>
            </p:cNvPr>
            <p:cNvSpPr txBox="1">
              <a:spLocks noChangeArrowheads="1"/>
            </p:cNvSpPr>
            <p:nvPr/>
          </p:nvSpPr>
          <p:spPr bwMode="auto">
            <a:xfrm>
              <a:off x="629" y="2904"/>
              <a:ext cx="635" cy="212"/>
            </a:xfrm>
            <a:prstGeom prst="rect">
              <a:avLst/>
            </a:prstGeom>
            <a:noFill/>
            <a:ln w="9525">
              <a:noFill/>
              <a:miter lim="800000"/>
              <a:headEnd/>
              <a:tailEnd/>
            </a:ln>
          </p:spPr>
          <p:txBody>
            <a:bodyPr wrap="none">
              <a:spAutoFit/>
            </a:bodyPr>
            <a:lstStyle/>
            <a:p>
              <a:pPr eaLnBrk="0" hangingPunct="0"/>
              <a:r>
                <a:rPr lang="en-US" altLang="de-DE" sz="1600" b="1"/>
                <a:t>Provider</a:t>
              </a:r>
              <a:endParaRPr lang="en-US" altLang="de-DE" sz="1800" b="1"/>
            </a:p>
          </p:txBody>
        </p:sp>
      </p:grpSp>
      <p:sp>
        <p:nvSpPr>
          <p:cNvPr id="19" name="Line 34">
            <a:extLst>
              <a:ext uri="{FF2B5EF4-FFF2-40B4-BE49-F238E27FC236}">
                <a16:creationId xmlns:a16="http://schemas.microsoft.com/office/drawing/2014/main" id="{A7CEA3E8-BAD0-4E28-886C-A542A34BFAD0}"/>
              </a:ext>
            </a:extLst>
          </p:cNvPr>
          <p:cNvSpPr>
            <a:spLocks noChangeShapeType="1"/>
          </p:cNvSpPr>
          <p:nvPr/>
        </p:nvSpPr>
        <p:spPr bwMode="auto">
          <a:xfrm flipV="1">
            <a:off x="2231571" y="1981200"/>
            <a:ext cx="1835150" cy="487362"/>
          </a:xfrm>
          <a:prstGeom prst="line">
            <a:avLst/>
          </a:prstGeom>
          <a:noFill/>
          <a:ln w="9525">
            <a:solidFill>
              <a:schemeClr val="tx1"/>
            </a:solidFill>
            <a:round/>
            <a:headEnd/>
            <a:tailEnd/>
          </a:ln>
        </p:spPr>
        <p:txBody>
          <a:bodyPr wrap="none" anchor="ctr"/>
          <a:lstStyle/>
          <a:p>
            <a:endParaRPr lang="de-DE"/>
          </a:p>
        </p:txBody>
      </p:sp>
      <p:sp>
        <p:nvSpPr>
          <p:cNvPr id="20" name="Line 35">
            <a:extLst>
              <a:ext uri="{FF2B5EF4-FFF2-40B4-BE49-F238E27FC236}">
                <a16:creationId xmlns:a16="http://schemas.microsoft.com/office/drawing/2014/main" id="{77E311F6-EFF9-421C-B265-0788D106BC82}"/>
              </a:ext>
            </a:extLst>
          </p:cNvPr>
          <p:cNvSpPr>
            <a:spLocks noChangeShapeType="1"/>
          </p:cNvSpPr>
          <p:nvPr/>
        </p:nvSpPr>
        <p:spPr bwMode="auto">
          <a:xfrm>
            <a:off x="2231571" y="2468562"/>
            <a:ext cx="1835150" cy="423863"/>
          </a:xfrm>
          <a:prstGeom prst="line">
            <a:avLst/>
          </a:prstGeom>
          <a:noFill/>
          <a:ln w="9525">
            <a:solidFill>
              <a:schemeClr val="tx1"/>
            </a:solidFill>
            <a:round/>
            <a:headEnd/>
            <a:tailEnd/>
          </a:ln>
        </p:spPr>
        <p:txBody>
          <a:bodyPr wrap="none" anchor="ctr"/>
          <a:lstStyle/>
          <a:p>
            <a:endParaRPr lang="de-DE"/>
          </a:p>
        </p:txBody>
      </p:sp>
      <p:sp>
        <p:nvSpPr>
          <p:cNvPr id="21" name="Line 36">
            <a:extLst>
              <a:ext uri="{FF2B5EF4-FFF2-40B4-BE49-F238E27FC236}">
                <a16:creationId xmlns:a16="http://schemas.microsoft.com/office/drawing/2014/main" id="{B3E64E1F-4744-4977-9E20-30FD460447BE}"/>
              </a:ext>
            </a:extLst>
          </p:cNvPr>
          <p:cNvSpPr>
            <a:spLocks noChangeShapeType="1"/>
          </p:cNvSpPr>
          <p:nvPr/>
        </p:nvSpPr>
        <p:spPr bwMode="auto">
          <a:xfrm>
            <a:off x="2231571" y="2468562"/>
            <a:ext cx="1873250" cy="1227138"/>
          </a:xfrm>
          <a:prstGeom prst="line">
            <a:avLst/>
          </a:prstGeom>
          <a:noFill/>
          <a:ln w="9525">
            <a:solidFill>
              <a:schemeClr val="tx1"/>
            </a:solidFill>
            <a:round/>
            <a:headEnd/>
            <a:tailEnd/>
          </a:ln>
        </p:spPr>
        <p:txBody>
          <a:bodyPr wrap="none" anchor="ctr"/>
          <a:lstStyle/>
          <a:p>
            <a:endParaRPr lang="de-DE"/>
          </a:p>
        </p:txBody>
      </p:sp>
      <p:sp>
        <p:nvSpPr>
          <p:cNvPr id="22" name="Line 37">
            <a:extLst>
              <a:ext uri="{FF2B5EF4-FFF2-40B4-BE49-F238E27FC236}">
                <a16:creationId xmlns:a16="http://schemas.microsoft.com/office/drawing/2014/main" id="{134ADEB6-E168-49D6-949A-283A3A4E0BBF}"/>
              </a:ext>
            </a:extLst>
          </p:cNvPr>
          <p:cNvSpPr>
            <a:spLocks noChangeShapeType="1"/>
          </p:cNvSpPr>
          <p:nvPr/>
        </p:nvSpPr>
        <p:spPr bwMode="auto">
          <a:xfrm>
            <a:off x="1988684" y="3870325"/>
            <a:ext cx="2078037" cy="803275"/>
          </a:xfrm>
          <a:prstGeom prst="line">
            <a:avLst/>
          </a:prstGeom>
          <a:noFill/>
          <a:ln w="9525">
            <a:solidFill>
              <a:schemeClr val="tx1"/>
            </a:solidFill>
            <a:round/>
            <a:headEnd/>
            <a:tailEnd/>
          </a:ln>
        </p:spPr>
        <p:txBody>
          <a:bodyPr wrap="none" anchor="ctr"/>
          <a:lstStyle/>
          <a:p>
            <a:endParaRPr lang="de-DE"/>
          </a:p>
        </p:txBody>
      </p:sp>
      <p:sp>
        <p:nvSpPr>
          <p:cNvPr id="23" name="Line 38">
            <a:extLst>
              <a:ext uri="{FF2B5EF4-FFF2-40B4-BE49-F238E27FC236}">
                <a16:creationId xmlns:a16="http://schemas.microsoft.com/office/drawing/2014/main" id="{1646DE54-DDB8-4536-9A8C-B7A92D32D01F}"/>
              </a:ext>
            </a:extLst>
          </p:cNvPr>
          <p:cNvSpPr>
            <a:spLocks noChangeShapeType="1"/>
          </p:cNvSpPr>
          <p:nvPr/>
        </p:nvSpPr>
        <p:spPr bwMode="auto">
          <a:xfrm flipV="1">
            <a:off x="5705021" y="3165475"/>
            <a:ext cx="1841500" cy="1508125"/>
          </a:xfrm>
          <a:prstGeom prst="line">
            <a:avLst/>
          </a:prstGeom>
          <a:noFill/>
          <a:ln w="9525">
            <a:solidFill>
              <a:schemeClr val="tx1"/>
            </a:solidFill>
            <a:round/>
            <a:headEnd/>
            <a:tailEnd/>
          </a:ln>
        </p:spPr>
        <p:txBody>
          <a:bodyPr wrap="none" anchor="ctr"/>
          <a:lstStyle/>
          <a:p>
            <a:endParaRPr lang="de-DE"/>
          </a:p>
        </p:txBody>
      </p:sp>
      <p:sp>
        <p:nvSpPr>
          <p:cNvPr id="24" name="Text Box 39">
            <a:extLst>
              <a:ext uri="{FF2B5EF4-FFF2-40B4-BE49-F238E27FC236}">
                <a16:creationId xmlns:a16="http://schemas.microsoft.com/office/drawing/2014/main" id="{169A2D97-F3A2-44BE-A12B-80BDE4AE7D35}"/>
              </a:ext>
            </a:extLst>
          </p:cNvPr>
          <p:cNvSpPr txBox="1">
            <a:spLocks noChangeArrowheads="1"/>
          </p:cNvSpPr>
          <p:nvPr/>
        </p:nvSpPr>
        <p:spPr bwMode="auto">
          <a:xfrm>
            <a:off x="7044871" y="1936750"/>
            <a:ext cx="990600" cy="336550"/>
          </a:xfrm>
          <a:prstGeom prst="rect">
            <a:avLst/>
          </a:prstGeom>
          <a:noFill/>
          <a:ln w="9525">
            <a:noFill/>
            <a:miter lim="800000"/>
            <a:headEnd/>
            <a:tailEnd/>
          </a:ln>
        </p:spPr>
        <p:txBody>
          <a:bodyPr>
            <a:spAutoFit/>
          </a:bodyPr>
          <a:lstStyle/>
          <a:p>
            <a:pPr eaLnBrk="0" hangingPunct="0"/>
            <a:r>
              <a:rPr lang="en-US" altLang="de-DE" sz="1600" i="1">
                <a:solidFill>
                  <a:schemeClr val="tx2"/>
                </a:solidFill>
                <a:latin typeface="Comic Sans MS" pitchFamily="66" charset="0"/>
              </a:rPr>
              <a:t>Akteur</a:t>
            </a:r>
          </a:p>
        </p:txBody>
      </p:sp>
      <p:sp>
        <p:nvSpPr>
          <p:cNvPr id="25" name="Freeform 40">
            <a:extLst>
              <a:ext uri="{FF2B5EF4-FFF2-40B4-BE49-F238E27FC236}">
                <a16:creationId xmlns:a16="http://schemas.microsoft.com/office/drawing/2014/main" id="{6B45543D-DD67-46F1-A319-642EE1670909}"/>
              </a:ext>
            </a:extLst>
          </p:cNvPr>
          <p:cNvSpPr>
            <a:spLocks/>
          </p:cNvSpPr>
          <p:nvPr/>
        </p:nvSpPr>
        <p:spPr bwMode="auto">
          <a:xfrm>
            <a:off x="7279821" y="2235200"/>
            <a:ext cx="419100" cy="711200"/>
          </a:xfrm>
          <a:custGeom>
            <a:avLst/>
            <a:gdLst>
              <a:gd name="T0" fmla="*/ 72 w 264"/>
              <a:gd name="T1" fmla="*/ 0 h 448"/>
              <a:gd name="T2" fmla="*/ 32 w 264"/>
              <a:gd name="T3" fmla="*/ 328 h 448"/>
              <a:gd name="T4" fmla="*/ 264 w 264"/>
              <a:gd name="T5" fmla="*/ 448 h 448"/>
              <a:gd name="T6" fmla="*/ 0 60000 65536"/>
              <a:gd name="T7" fmla="*/ 0 60000 65536"/>
              <a:gd name="T8" fmla="*/ 0 60000 65536"/>
              <a:gd name="T9" fmla="*/ 0 w 264"/>
              <a:gd name="T10" fmla="*/ 0 h 448"/>
              <a:gd name="T11" fmla="*/ 264 w 264"/>
              <a:gd name="T12" fmla="*/ 448 h 448"/>
            </a:gdLst>
            <a:ahLst/>
            <a:cxnLst>
              <a:cxn ang="T6">
                <a:pos x="T0" y="T1"/>
              </a:cxn>
              <a:cxn ang="T7">
                <a:pos x="T2" y="T3"/>
              </a:cxn>
              <a:cxn ang="T8">
                <a:pos x="T4" y="T5"/>
              </a:cxn>
            </a:cxnLst>
            <a:rect l="T9" t="T10" r="T11" b="T12"/>
            <a:pathLst>
              <a:path w="264" h="448">
                <a:moveTo>
                  <a:pt x="72" y="0"/>
                </a:moveTo>
                <a:cubicBezTo>
                  <a:pt x="36" y="126"/>
                  <a:pt x="0" y="253"/>
                  <a:pt x="32" y="328"/>
                </a:cubicBezTo>
                <a:cubicBezTo>
                  <a:pt x="63" y="402"/>
                  <a:pt x="163" y="425"/>
                  <a:pt x="264" y="448"/>
                </a:cubicBezTo>
              </a:path>
            </a:pathLst>
          </a:custGeom>
          <a:noFill/>
          <a:ln w="9525">
            <a:solidFill>
              <a:schemeClr val="tx2"/>
            </a:solidFill>
            <a:round/>
            <a:headEnd type="none" w="sm" len="sm"/>
            <a:tailEnd type="arrow" w="med" len="med"/>
          </a:ln>
        </p:spPr>
        <p:txBody>
          <a:bodyPr wrap="none" anchor="ctr"/>
          <a:lstStyle/>
          <a:p>
            <a:endParaRPr lang="en-US"/>
          </a:p>
        </p:txBody>
      </p:sp>
      <p:sp>
        <p:nvSpPr>
          <p:cNvPr id="26" name="Freeform 41">
            <a:extLst>
              <a:ext uri="{FF2B5EF4-FFF2-40B4-BE49-F238E27FC236}">
                <a16:creationId xmlns:a16="http://schemas.microsoft.com/office/drawing/2014/main" id="{114E7A9D-5D97-4C69-BF83-690D41E4E931}"/>
              </a:ext>
            </a:extLst>
          </p:cNvPr>
          <p:cNvSpPr>
            <a:spLocks/>
          </p:cNvSpPr>
          <p:nvPr/>
        </p:nvSpPr>
        <p:spPr bwMode="auto">
          <a:xfrm>
            <a:off x="5533571" y="4911725"/>
            <a:ext cx="1485900" cy="631825"/>
          </a:xfrm>
          <a:custGeom>
            <a:avLst/>
            <a:gdLst>
              <a:gd name="T0" fmla="*/ 936 w 936"/>
              <a:gd name="T1" fmla="*/ 342 h 398"/>
              <a:gd name="T2" fmla="*/ 0 w 936"/>
              <a:gd name="T3" fmla="*/ 0 h 398"/>
              <a:gd name="T4" fmla="*/ 0 60000 65536"/>
              <a:gd name="T5" fmla="*/ 0 60000 65536"/>
              <a:gd name="T6" fmla="*/ 0 w 936"/>
              <a:gd name="T7" fmla="*/ 0 h 398"/>
              <a:gd name="T8" fmla="*/ 936 w 936"/>
              <a:gd name="T9" fmla="*/ 398 h 398"/>
            </a:gdLst>
            <a:ahLst/>
            <a:cxnLst>
              <a:cxn ang="T4">
                <a:pos x="T0" y="T1"/>
              </a:cxn>
              <a:cxn ang="T5">
                <a:pos x="T2" y="T3"/>
              </a:cxn>
            </a:cxnLst>
            <a:rect l="T6" t="T7" r="T8" b="T9"/>
            <a:pathLst>
              <a:path w="936" h="398">
                <a:moveTo>
                  <a:pt x="936" y="342"/>
                </a:moveTo>
                <a:cubicBezTo>
                  <a:pt x="642" y="370"/>
                  <a:pt x="348" y="398"/>
                  <a:pt x="0" y="0"/>
                </a:cubicBezTo>
              </a:path>
            </a:pathLst>
          </a:custGeom>
          <a:noFill/>
          <a:ln w="9525">
            <a:solidFill>
              <a:schemeClr val="tx2"/>
            </a:solidFill>
            <a:round/>
            <a:headEnd type="none" w="sm" len="sm"/>
            <a:tailEnd type="arrow" w="med" len="med"/>
          </a:ln>
        </p:spPr>
        <p:txBody>
          <a:bodyPr wrap="none" anchor="ctr"/>
          <a:lstStyle/>
          <a:p>
            <a:endParaRPr lang="en-US"/>
          </a:p>
        </p:txBody>
      </p:sp>
      <p:sp>
        <p:nvSpPr>
          <p:cNvPr id="27" name="Text Box 42">
            <a:extLst>
              <a:ext uri="{FF2B5EF4-FFF2-40B4-BE49-F238E27FC236}">
                <a16:creationId xmlns:a16="http://schemas.microsoft.com/office/drawing/2014/main" id="{1C37483E-9134-4CC8-8FD8-17F7F7C63D74}"/>
              </a:ext>
            </a:extLst>
          </p:cNvPr>
          <p:cNvSpPr txBox="1">
            <a:spLocks noChangeArrowheads="1"/>
          </p:cNvSpPr>
          <p:nvPr/>
        </p:nvSpPr>
        <p:spPr bwMode="auto">
          <a:xfrm>
            <a:off x="7059159" y="5216525"/>
            <a:ext cx="1925637" cy="336550"/>
          </a:xfrm>
          <a:prstGeom prst="rect">
            <a:avLst/>
          </a:prstGeom>
          <a:noFill/>
          <a:ln w="9525">
            <a:noFill/>
            <a:miter lim="800000"/>
            <a:headEnd/>
            <a:tailEnd/>
          </a:ln>
        </p:spPr>
        <p:txBody>
          <a:bodyPr>
            <a:spAutoFit/>
          </a:bodyPr>
          <a:lstStyle/>
          <a:p>
            <a:pPr eaLnBrk="0" hangingPunct="0"/>
            <a:r>
              <a:rPr lang="en-US" altLang="de-DE" sz="1600" i="1">
                <a:solidFill>
                  <a:schemeClr val="tx2"/>
                </a:solidFill>
                <a:latin typeface="Comic Sans MS" pitchFamily="66" charset="0"/>
              </a:rPr>
              <a:t>Anwendungsfall</a:t>
            </a:r>
          </a:p>
        </p:txBody>
      </p:sp>
      <p:sp>
        <p:nvSpPr>
          <p:cNvPr id="28" name="Text Box 43">
            <a:extLst>
              <a:ext uri="{FF2B5EF4-FFF2-40B4-BE49-F238E27FC236}">
                <a16:creationId xmlns:a16="http://schemas.microsoft.com/office/drawing/2014/main" id="{15115965-9C8C-427F-B5D8-C27CBF129D4F}"/>
              </a:ext>
            </a:extLst>
          </p:cNvPr>
          <p:cNvSpPr txBox="1">
            <a:spLocks noChangeArrowheads="1"/>
          </p:cNvSpPr>
          <p:nvPr/>
        </p:nvSpPr>
        <p:spPr bwMode="auto">
          <a:xfrm>
            <a:off x="7441746" y="1071562"/>
            <a:ext cx="990600" cy="336550"/>
          </a:xfrm>
          <a:prstGeom prst="rect">
            <a:avLst/>
          </a:prstGeom>
          <a:noFill/>
          <a:ln w="9525">
            <a:noFill/>
            <a:miter lim="800000"/>
            <a:headEnd/>
            <a:tailEnd/>
          </a:ln>
        </p:spPr>
        <p:txBody>
          <a:bodyPr>
            <a:spAutoFit/>
          </a:bodyPr>
          <a:lstStyle/>
          <a:p>
            <a:pPr eaLnBrk="0" hangingPunct="0"/>
            <a:r>
              <a:rPr lang="en-US" altLang="de-DE" sz="1600" i="1" dirty="0">
                <a:solidFill>
                  <a:schemeClr val="tx2"/>
                </a:solidFill>
                <a:latin typeface="Comic Sans MS" pitchFamily="66" charset="0"/>
              </a:rPr>
              <a:t>System</a:t>
            </a:r>
          </a:p>
        </p:txBody>
      </p:sp>
      <p:sp>
        <p:nvSpPr>
          <p:cNvPr id="29" name="Freeform 44">
            <a:extLst>
              <a:ext uri="{FF2B5EF4-FFF2-40B4-BE49-F238E27FC236}">
                <a16:creationId xmlns:a16="http://schemas.microsoft.com/office/drawing/2014/main" id="{6FFAFB12-AB41-4E75-BB5B-B23A0A327442}"/>
              </a:ext>
            </a:extLst>
          </p:cNvPr>
          <p:cNvSpPr>
            <a:spLocks/>
          </p:cNvSpPr>
          <p:nvPr/>
        </p:nvSpPr>
        <p:spPr bwMode="auto">
          <a:xfrm>
            <a:off x="6454321" y="977900"/>
            <a:ext cx="1008063" cy="165100"/>
          </a:xfrm>
          <a:custGeom>
            <a:avLst/>
            <a:gdLst>
              <a:gd name="T0" fmla="*/ 635 w 635"/>
              <a:gd name="T1" fmla="*/ 104 h 104"/>
              <a:gd name="T2" fmla="*/ 0 w 635"/>
              <a:gd name="T3" fmla="*/ 104 h 104"/>
              <a:gd name="T4" fmla="*/ 0 60000 65536"/>
              <a:gd name="T5" fmla="*/ 0 60000 65536"/>
              <a:gd name="T6" fmla="*/ 0 w 635"/>
              <a:gd name="T7" fmla="*/ 0 h 104"/>
              <a:gd name="T8" fmla="*/ 635 w 635"/>
              <a:gd name="T9" fmla="*/ 104 h 104"/>
            </a:gdLst>
            <a:ahLst/>
            <a:cxnLst>
              <a:cxn ang="T4">
                <a:pos x="T0" y="T1"/>
              </a:cxn>
              <a:cxn ang="T5">
                <a:pos x="T2" y="T3"/>
              </a:cxn>
            </a:cxnLst>
            <a:rect l="T6" t="T7" r="T8" b="T9"/>
            <a:pathLst>
              <a:path w="635" h="104">
                <a:moveTo>
                  <a:pt x="635" y="104"/>
                </a:moveTo>
                <a:cubicBezTo>
                  <a:pt x="461" y="52"/>
                  <a:pt x="287" y="0"/>
                  <a:pt x="0" y="104"/>
                </a:cubicBezTo>
              </a:path>
            </a:pathLst>
          </a:custGeom>
          <a:noFill/>
          <a:ln w="9525">
            <a:solidFill>
              <a:schemeClr val="tx2"/>
            </a:solidFill>
            <a:round/>
            <a:headEnd type="none" w="sm" len="sm"/>
            <a:tailEnd type="arrow" w="med" len="med"/>
          </a:ln>
        </p:spPr>
        <p:txBody>
          <a:bodyPr wrap="none" anchor="ctr"/>
          <a:lstStyle/>
          <a:p>
            <a:endParaRPr lang="en-US"/>
          </a:p>
        </p:txBody>
      </p:sp>
      <p:grpSp>
        <p:nvGrpSpPr>
          <p:cNvPr id="30" name="Group 81">
            <a:extLst>
              <a:ext uri="{FF2B5EF4-FFF2-40B4-BE49-F238E27FC236}">
                <a16:creationId xmlns:a16="http://schemas.microsoft.com/office/drawing/2014/main" id="{C35A7CF3-ACF1-45E9-A2D5-1D872A1B5573}"/>
              </a:ext>
            </a:extLst>
          </p:cNvPr>
          <p:cNvGrpSpPr>
            <a:grpSpLocks/>
          </p:cNvGrpSpPr>
          <p:nvPr/>
        </p:nvGrpSpPr>
        <p:grpSpPr bwMode="auto">
          <a:xfrm>
            <a:off x="1653721" y="2079625"/>
            <a:ext cx="635000" cy="877887"/>
            <a:chOff x="836" y="1675"/>
            <a:chExt cx="400" cy="553"/>
          </a:xfrm>
        </p:grpSpPr>
        <p:grpSp>
          <p:nvGrpSpPr>
            <p:cNvPr id="31" name="Group 65">
              <a:extLst>
                <a:ext uri="{FF2B5EF4-FFF2-40B4-BE49-F238E27FC236}">
                  <a16:creationId xmlns:a16="http://schemas.microsoft.com/office/drawing/2014/main" id="{E66DBD50-2262-4E5E-A493-411FA7351485}"/>
                </a:ext>
              </a:extLst>
            </p:cNvPr>
            <p:cNvGrpSpPr>
              <a:grpSpLocks/>
            </p:cNvGrpSpPr>
            <p:nvPr/>
          </p:nvGrpSpPr>
          <p:grpSpPr bwMode="auto">
            <a:xfrm>
              <a:off x="937" y="1675"/>
              <a:ext cx="201" cy="338"/>
              <a:chOff x="846" y="2563"/>
              <a:chExt cx="201" cy="338"/>
            </a:xfrm>
          </p:grpSpPr>
          <p:sp>
            <p:nvSpPr>
              <p:cNvPr id="33" name="Oval 66">
                <a:extLst>
                  <a:ext uri="{FF2B5EF4-FFF2-40B4-BE49-F238E27FC236}">
                    <a16:creationId xmlns:a16="http://schemas.microsoft.com/office/drawing/2014/main" id="{4FB28E5E-811F-43DF-8FC9-B50D1069381D}"/>
                  </a:ext>
                </a:extLst>
              </p:cNvPr>
              <p:cNvSpPr>
                <a:spLocks noChangeArrowheads="1"/>
              </p:cNvSpPr>
              <p:nvPr/>
            </p:nvSpPr>
            <p:spPr bwMode="auto">
              <a:xfrm>
                <a:off x="891" y="2563"/>
                <a:ext cx="96" cy="98"/>
              </a:xfrm>
              <a:prstGeom prst="ellipse">
                <a:avLst/>
              </a:prstGeom>
              <a:solidFill>
                <a:schemeClr val="bg1"/>
              </a:solidFill>
              <a:ln w="9525">
                <a:solidFill>
                  <a:schemeClr val="tx1"/>
                </a:solidFill>
                <a:round/>
                <a:headEnd/>
                <a:tailEnd/>
              </a:ln>
            </p:spPr>
            <p:txBody>
              <a:bodyPr wrap="none" anchor="ctr"/>
              <a:lstStyle/>
              <a:p>
                <a:endParaRPr lang="en-US"/>
              </a:p>
            </p:txBody>
          </p:sp>
          <p:sp>
            <p:nvSpPr>
              <p:cNvPr id="34" name="Line 67">
                <a:extLst>
                  <a:ext uri="{FF2B5EF4-FFF2-40B4-BE49-F238E27FC236}">
                    <a16:creationId xmlns:a16="http://schemas.microsoft.com/office/drawing/2014/main" id="{789245A8-A23A-49A5-91E8-D241E28082CC}"/>
                  </a:ext>
                </a:extLst>
              </p:cNvPr>
              <p:cNvSpPr>
                <a:spLocks noChangeShapeType="1"/>
              </p:cNvSpPr>
              <p:nvPr/>
            </p:nvSpPr>
            <p:spPr bwMode="auto">
              <a:xfrm>
                <a:off x="944" y="2661"/>
                <a:ext cx="0" cy="142"/>
              </a:xfrm>
              <a:prstGeom prst="line">
                <a:avLst/>
              </a:prstGeom>
              <a:noFill/>
              <a:ln w="9525">
                <a:solidFill>
                  <a:schemeClr val="tx1"/>
                </a:solidFill>
                <a:round/>
                <a:headEnd/>
                <a:tailEnd/>
              </a:ln>
            </p:spPr>
            <p:txBody>
              <a:bodyPr wrap="none" anchor="ctr"/>
              <a:lstStyle/>
              <a:p>
                <a:endParaRPr lang="de-DE"/>
              </a:p>
            </p:txBody>
          </p:sp>
          <p:sp>
            <p:nvSpPr>
              <p:cNvPr id="35" name="Line 68">
                <a:extLst>
                  <a:ext uri="{FF2B5EF4-FFF2-40B4-BE49-F238E27FC236}">
                    <a16:creationId xmlns:a16="http://schemas.microsoft.com/office/drawing/2014/main" id="{ADFF6054-34E9-457D-84DA-E94FD995E8DF}"/>
                  </a:ext>
                </a:extLst>
              </p:cNvPr>
              <p:cNvSpPr>
                <a:spLocks noChangeShapeType="1"/>
              </p:cNvSpPr>
              <p:nvPr/>
            </p:nvSpPr>
            <p:spPr bwMode="auto">
              <a:xfrm flipH="1">
                <a:off x="846" y="2803"/>
                <a:ext cx="98" cy="98"/>
              </a:xfrm>
              <a:prstGeom prst="line">
                <a:avLst/>
              </a:prstGeom>
              <a:noFill/>
              <a:ln w="9525">
                <a:solidFill>
                  <a:schemeClr val="tx1"/>
                </a:solidFill>
                <a:round/>
                <a:headEnd/>
                <a:tailEnd/>
              </a:ln>
            </p:spPr>
            <p:txBody>
              <a:bodyPr wrap="none" anchor="ctr"/>
              <a:lstStyle/>
              <a:p>
                <a:endParaRPr lang="de-DE"/>
              </a:p>
            </p:txBody>
          </p:sp>
          <p:sp>
            <p:nvSpPr>
              <p:cNvPr id="36" name="Line 69">
                <a:extLst>
                  <a:ext uri="{FF2B5EF4-FFF2-40B4-BE49-F238E27FC236}">
                    <a16:creationId xmlns:a16="http://schemas.microsoft.com/office/drawing/2014/main" id="{EEA0B586-9512-4F89-9842-8CC7145825AF}"/>
                  </a:ext>
                </a:extLst>
              </p:cNvPr>
              <p:cNvSpPr>
                <a:spLocks noChangeShapeType="1"/>
              </p:cNvSpPr>
              <p:nvPr/>
            </p:nvSpPr>
            <p:spPr bwMode="auto">
              <a:xfrm>
                <a:off x="944" y="2803"/>
                <a:ext cx="95" cy="98"/>
              </a:xfrm>
              <a:prstGeom prst="line">
                <a:avLst/>
              </a:prstGeom>
              <a:noFill/>
              <a:ln w="9525">
                <a:solidFill>
                  <a:schemeClr val="tx1"/>
                </a:solidFill>
                <a:round/>
                <a:headEnd/>
                <a:tailEnd/>
              </a:ln>
            </p:spPr>
            <p:txBody>
              <a:bodyPr wrap="none" anchor="ctr"/>
              <a:lstStyle/>
              <a:p>
                <a:endParaRPr lang="de-DE"/>
              </a:p>
            </p:txBody>
          </p:sp>
          <p:sp>
            <p:nvSpPr>
              <p:cNvPr id="37" name="Line 70">
                <a:extLst>
                  <a:ext uri="{FF2B5EF4-FFF2-40B4-BE49-F238E27FC236}">
                    <a16:creationId xmlns:a16="http://schemas.microsoft.com/office/drawing/2014/main" id="{39E29D78-E072-4494-8B2A-675F5AA50FD2}"/>
                  </a:ext>
                </a:extLst>
              </p:cNvPr>
              <p:cNvSpPr>
                <a:spLocks noChangeShapeType="1"/>
              </p:cNvSpPr>
              <p:nvPr/>
            </p:nvSpPr>
            <p:spPr bwMode="auto">
              <a:xfrm>
                <a:off x="846" y="2717"/>
                <a:ext cx="201" cy="0"/>
              </a:xfrm>
              <a:prstGeom prst="line">
                <a:avLst/>
              </a:prstGeom>
              <a:noFill/>
              <a:ln w="9525">
                <a:solidFill>
                  <a:schemeClr val="tx1"/>
                </a:solidFill>
                <a:round/>
                <a:headEnd/>
                <a:tailEnd/>
              </a:ln>
            </p:spPr>
            <p:txBody>
              <a:bodyPr wrap="none" anchor="ctr"/>
              <a:lstStyle/>
              <a:p>
                <a:endParaRPr lang="de-DE"/>
              </a:p>
            </p:txBody>
          </p:sp>
        </p:grpSp>
        <p:sp>
          <p:nvSpPr>
            <p:cNvPr id="32" name="Text Box 71">
              <a:extLst>
                <a:ext uri="{FF2B5EF4-FFF2-40B4-BE49-F238E27FC236}">
                  <a16:creationId xmlns:a16="http://schemas.microsoft.com/office/drawing/2014/main" id="{CBA25CC4-52C4-453D-9BF0-CD21BD666F1E}"/>
                </a:ext>
              </a:extLst>
            </p:cNvPr>
            <p:cNvSpPr txBox="1">
              <a:spLocks noChangeArrowheads="1"/>
            </p:cNvSpPr>
            <p:nvPr/>
          </p:nvSpPr>
          <p:spPr bwMode="auto">
            <a:xfrm>
              <a:off x="836" y="2016"/>
              <a:ext cx="400" cy="212"/>
            </a:xfrm>
            <a:prstGeom prst="rect">
              <a:avLst/>
            </a:prstGeom>
            <a:noFill/>
            <a:ln w="9525">
              <a:noFill/>
              <a:miter lim="800000"/>
              <a:headEnd/>
              <a:tailEnd/>
            </a:ln>
          </p:spPr>
          <p:txBody>
            <a:bodyPr wrap="none">
              <a:spAutoFit/>
            </a:bodyPr>
            <a:lstStyle/>
            <a:p>
              <a:pPr eaLnBrk="0" hangingPunct="0"/>
              <a:r>
                <a:rPr lang="en-US" altLang="de-DE" sz="1600" b="1"/>
                <a:t>User</a:t>
              </a:r>
              <a:endParaRPr lang="en-US" altLang="de-DE" sz="1800" b="1"/>
            </a:p>
          </p:txBody>
        </p:sp>
      </p:grpSp>
      <p:grpSp>
        <p:nvGrpSpPr>
          <p:cNvPr id="38" name="Group 80">
            <a:extLst>
              <a:ext uri="{FF2B5EF4-FFF2-40B4-BE49-F238E27FC236}">
                <a16:creationId xmlns:a16="http://schemas.microsoft.com/office/drawing/2014/main" id="{877B7AF2-1DB9-4C3D-A485-E7A46D19A62A}"/>
              </a:ext>
            </a:extLst>
          </p:cNvPr>
          <p:cNvGrpSpPr>
            <a:grpSpLocks/>
          </p:cNvGrpSpPr>
          <p:nvPr/>
        </p:nvGrpSpPr>
        <p:grpSpPr bwMode="auto">
          <a:xfrm>
            <a:off x="7641771" y="2544762"/>
            <a:ext cx="1517650" cy="877888"/>
            <a:chOff x="4608" y="1968"/>
            <a:chExt cx="956" cy="553"/>
          </a:xfrm>
        </p:grpSpPr>
        <p:grpSp>
          <p:nvGrpSpPr>
            <p:cNvPr id="39" name="Group 73">
              <a:extLst>
                <a:ext uri="{FF2B5EF4-FFF2-40B4-BE49-F238E27FC236}">
                  <a16:creationId xmlns:a16="http://schemas.microsoft.com/office/drawing/2014/main" id="{A0A2D8D2-CBCA-4708-9E80-B157BEF0AD37}"/>
                </a:ext>
              </a:extLst>
            </p:cNvPr>
            <p:cNvGrpSpPr>
              <a:grpSpLocks/>
            </p:cNvGrpSpPr>
            <p:nvPr/>
          </p:nvGrpSpPr>
          <p:grpSpPr bwMode="auto">
            <a:xfrm>
              <a:off x="4992" y="1968"/>
              <a:ext cx="201" cy="338"/>
              <a:chOff x="846" y="2563"/>
              <a:chExt cx="201" cy="338"/>
            </a:xfrm>
          </p:grpSpPr>
          <p:sp>
            <p:nvSpPr>
              <p:cNvPr id="41" name="Oval 74">
                <a:extLst>
                  <a:ext uri="{FF2B5EF4-FFF2-40B4-BE49-F238E27FC236}">
                    <a16:creationId xmlns:a16="http://schemas.microsoft.com/office/drawing/2014/main" id="{4BB5C5AE-D213-440C-9F86-F18C5D4D2186}"/>
                  </a:ext>
                </a:extLst>
              </p:cNvPr>
              <p:cNvSpPr>
                <a:spLocks noChangeArrowheads="1"/>
              </p:cNvSpPr>
              <p:nvPr/>
            </p:nvSpPr>
            <p:spPr bwMode="auto">
              <a:xfrm>
                <a:off x="891" y="2563"/>
                <a:ext cx="96" cy="98"/>
              </a:xfrm>
              <a:prstGeom prst="ellipse">
                <a:avLst/>
              </a:prstGeom>
              <a:solidFill>
                <a:schemeClr val="bg1"/>
              </a:solidFill>
              <a:ln w="9525">
                <a:solidFill>
                  <a:schemeClr val="tx1"/>
                </a:solidFill>
                <a:round/>
                <a:headEnd/>
                <a:tailEnd/>
              </a:ln>
            </p:spPr>
            <p:txBody>
              <a:bodyPr wrap="none" anchor="ctr"/>
              <a:lstStyle/>
              <a:p>
                <a:endParaRPr lang="en-US"/>
              </a:p>
            </p:txBody>
          </p:sp>
          <p:sp>
            <p:nvSpPr>
              <p:cNvPr id="42" name="Line 75">
                <a:extLst>
                  <a:ext uri="{FF2B5EF4-FFF2-40B4-BE49-F238E27FC236}">
                    <a16:creationId xmlns:a16="http://schemas.microsoft.com/office/drawing/2014/main" id="{2590C72B-2FAB-4B0C-BEC7-6FE2A9414598}"/>
                  </a:ext>
                </a:extLst>
              </p:cNvPr>
              <p:cNvSpPr>
                <a:spLocks noChangeShapeType="1"/>
              </p:cNvSpPr>
              <p:nvPr/>
            </p:nvSpPr>
            <p:spPr bwMode="auto">
              <a:xfrm>
                <a:off x="944" y="2661"/>
                <a:ext cx="0" cy="142"/>
              </a:xfrm>
              <a:prstGeom prst="line">
                <a:avLst/>
              </a:prstGeom>
              <a:noFill/>
              <a:ln w="9525">
                <a:solidFill>
                  <a:schemeClr val="tx1"/>
                </a:solidFill>
                <a:round/>
                <a:headEnd/>
                <a:tailEnd/>
              </a:ln>
            </p:spPr>
            <p:txBody>
              <a:bodyPr wrap="none" anchor="ctr"/>
              <a:lstStyle/>
              <a:p>
                <a:endParaRPr lang="de-DE"/>
              </a:p>
            </p:txBody>
          </p:sp>
          <p:sp>
            <p:nvSpPr>
              <p:cNvPr id="43" name="Line 76">
                <a:extLst>
                  <a:ext uri="{FF2B5EF4-FFF2-40B4-BE49-F238E27FC236}">
                    <a16:creationId xmlns:a16="http://schemas.microsoft.com/office/drawing/2014/main" id="{B918DC44-2F9E-4F3A-BD48-50AF351BDB56}"/>
                  </a:ext>
                </a:extLst>
              </p:cNvPr>
              <p:cNvSpPr>
                <a:spLocks noChangeShapeType="1"/>
              </p:cNvSpPr>
              <p:nvPr/>
            </p:nvSpPr>
            <p:spPr bwMode="auto">
              <a:xfrm flipH="1">
                <a:off x="846" y="2803"/>
                <a:ext cx="98" cy="98"/>
              </a:xfrm>
              <a:prstGeom prst="line">
                <a:avLst/>
              </a:prstGeom>
              <a:noFill/>
              <a:ln w="9525">
                <a:solidFill>
                  <a:schemeClr val="tx1"/>
                </a:solidFill>
                <a:round/>
                <a:headEnd/>
                <a:tailEnd/>
              </a:ln>
            </p:spPr>
            <p:txBody>
              <a:bodyPr wrap="none" anchor="ctr"/>
              <a:lstStyle/>
              <a:p>
                <a:endParaRPr lang="de-DE"/>
              </a:p>
            </p:txBody>
          </p:sp>
          <p:sp>
            <p:nvSpPr>
              <p:cNvPr id="44" name="Line 77">
                <a:extLst>
                  <a:ext uri="{FF2B5EF4-FFF2-40B4-BE49-F238E27FC236}">
                    <a16:creationId xmlns:a16="http://schemas.microsoft.com/office/drawing/2014/main" id="{29314B73-8735-4E9E-BC3C-A1144CEAAEDE}"/>
                  </a:ext>
                </a:extLst>
              </p:cNvPr>
              <p:cNvSpPr>
                <a:spLocks noChangeShapeType="1"/>
              </p:cNvSpPr>
              <p:nvPr/>
            </p:nvSpPr>
            <p:spPr bwMode="auto">
              <a:xfrm>
                <a:off x="944" y="2803"/>
                <a:ext cx="95" cy="98"/>
              </a:xfrm>
              <a:prstGeom prst="line">
                <a:avLst/>
              </a:prstGeom>
              <a:noFill/>
              <a:ln w="9525">
                <a:solidFill>
                  <a:schemeClr val="tx1"/>
                </a:solidFill>
                <a:round/>
                <a:headEnd/>
                <a:tailEnd/>
              </a:ln>
            </p:spPr>
            <p:txBody>
              <a:bodyPr wrap="none" anchor="ctr"/>
              <a:lstStyle/>
              <a:p>
                <a:endParaRPr lang="de-DE"/>
              </a:p>
            </p:txBody>
          </p:sp>
          <p:sp>
            <p:nvSpPr>
              <p:cNvPr id="45" name="Line 78">
                <a:extLst>
                  <a:ext uri="{FF2B5EF4-FFF2-40B4-BE49-F238E27FC236}">
                    <a16:creationId xmlns:a16="http://schemas.microsoft.com/office/drawing/2014/main" id="{63C438D7-5915-417E-9583-46774D93363F}"/>
                  </a:ext>
                </a:extLst>
              </p:cNvPr>
              <p:cNvSpPr>
                <a:spLocks noChangeShapeType="1"/>
              </p:cNvSpPr>
              <p:nvPr/>
            </p:nvSpPr>
            <p:spPr bwMode="auto">
              <a:xfrm>
                <a:off x="846" y="2717"/>
                <a:ext cx="201" cy="0"/>
              </a:xfrm>
              <a:prstGeom prst="line">
                <a:avLst/>
              </a:prstGeom>
              <a:noFill/>
              <a:ln w="9525">
                <a:solidFill>
                  <a:schemeClr val="tx1"/>
                </a:solidFill>
                <a:round/>
                <a:headEnd/>
                <a:tailEnd/>
              </a:ln>
            </p:spPr>
            <p:txBody>
              <a:bodyPr wrap="none" anchor="ctr"/>
              <a:lstStyle/>
              <a:p>
                <a:endParaRPr lang="de-DE"/>
              </a:p>
            </p:txBody>
          </p:sp>
        </p:grpSp>
        <p:sp>
          <p:nvSpPr>
            <p:cNvPr id="40" name="Text Box 79">
              <a:extLst>
                <a:ext uri="{FF2B5EF4-FFF2-40B4-BE49-F238E27FC236}">
                  <a16:creationId xmlns:a16="http://schemas.microsoft.com/office/drawing/2014/main" id="{108D6726-F754-4684-9E42-B518275D6520}"/>
                </a:ext>
              </a:extLst>
            </p:cNvPr>
            <p:cNvSpPr txBox="1">
              <a:spLocks noChangeArrowheads="1"/>
            </p:cNvSpPr>
            <p:nvPr/>
          </p:nvSpPr>
          <p:spPr bwMode="auto">
            <a:xfrm>
              <a:off x="4608" y="2309"/>
              <a:ext cx="956" cy="212"/>
            </a:xfrm>
            <a:prstGeom prst="rect">
              <a:avLst/>
            </a:prstGeom>
            <a:noFill/>
            <a:ln w="9525">
              <a:noFill/>
              <a:miter lim="800000"/>
              <a:headEnd/>
              <a:tailEnd/>
            </a:ln>
          </p:spPr>
          <p:txBody>
            <a:bodyPr wrap="none">
              <a:spAutoFit/>
            </a:bodyPr>
            <a:lstStyle/>
            <a:p>
              <a:pPr eaLnBrk="0" hangingPunct="0"/>
              <a:r>
                <a:rPr lang="en-US" altLang="de-DE" sz="1600" b="1"/>
                <a:t>Administrator</a:t>
              </a:r>
              <a:endParaRPr lang="en-US" altLang="de-DE" sz="1800" b="1"/>
            </a:p>
          </p:txBody>
        </p:sp>
      </p:grpSp>
      <p:sp>
        <p:nvSpPr>
          <p:cNvPr id="46"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8937171" y="991887"/>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UC</a:t>
            </a:r>
          </a:p>
        </p:txBody>
      </p:sp>
    </p:spTree>
    <p:extLst>
      <p:ext uri="{BB962C8B-B14F-4D97-AF65-F5344CB8AC3E}">
        <p14:creationId xmlns:p14="http://schemas.microsoft.com/office/powerpoint/2010/main" val="182895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Inhaltsplatzhalter 1">
            <a:extLst>
              <a:ext uri="{FF2B5EF4-FFF2-40B4-BE49-F238E27FC236}">
                <a16:creationId xmlns:a16="http://schemas.microsoft.com/office/drawing/2014/main" id="{8EC0C6EF-3ABC-4B9B-BD68-FE61DD952A64}"/>
              </a:ext>
            </a:extLst>
          </p:cNvPr>
          <p:cNvSpPr>
            <a:spLocks noGrp="1"/>
          </p:cNvSpPr>
          <p:nvPr>
            <p:ph sz="quarter" idx="14"/>
          </p:nvPr>
        </p:nvSpPr>
        <p:spPr>
          <a:xfrm>
            <a:off x="384001" y="3770399"/>
            <a:ext cx="6032205" cy="1851329"/>
          </a:xfrm>
        </p:spPr>
        <p:txBody>
          <a:bodyPr/>
          <a:lstStyle/>
          <a:p>
            <a:pPr marL="0" indent="0">
              <a:buNone/>
            </a:pPr>
            <a:endParaRPr lang="de-DE" dirty="0"/>
          </a:p>
          <a:p>
            <a:r>
              <a:rPr lang="de-DE" dirty="0"/>
              <a:t>Feature-Diagramme beschreiben gültige Konfigurationen</a:t>
            </a:r>
          </a:p>
          <a:p>
            <a:r>
              <a:rPr lang="de-DE" dirty="0"/>
              <a:t>Wesentliches Ergebnis einer Domänen Engineering Anforderungsanalyse </a:t>
            </a:r>
          </a:p>
          <a:p>
            <a:endParaRPr lang="de-DE" dirty="0"/>
          </a:p>
        </p:txBody>
      </p:sp>
      <p:sp>
        <p:nvSpPr>
          <p:cNvPr id="3" name="Titel 2">
            <a:extLst>
              <a:ext uri="{FF2B5EF4-FFF2-40B4-BE49-F238E27FC236}">
                <a16:creationId xmlns:a16="http://schemas.microsoft.com/office/drawing/2014/main" id="{C3FF0F06-D074-4E9F-974B-86D8312ED016}"/>
              </a:ext>
            </a:extLst>
          </p:cNvPr>
          <p:cNvSpPr>
            <a:spLocks noGrp="1"/>
          </p:cNvSpPr>
          <p:nvPr>
            <p:ph type="title"/>
          </p:nvPr>
        </p:nvSpPr>
        <p:spPr/>
        <p:txBody>
          <a:bodyPr/>
          <a:lstStyle/>
          <a:p>
            <a:r>
              <a:rPr lang="de-DE" dirty="0"/>
              <a:t>Feature Diagramme</a:t>
            </a:r>
          </a:p>
        </p:txBody>
      </p:sp>
      <p:sp>
        <p:nvSpPr>
          <p:cNvPr id="48" name="Rectangle 4">
            <a:extLst>
              <a:ext uri="{FF2B5EF4-FFF2-40B4-BE49-F238E27FC236}">
                <a16:creationId xmlns:a16="http://schemas.microsoft.com/office/drawing/2014/main" id="{8D44ED72-B396-4F0B-B755-4F2F1B780FCC}"/>
              </a:ext>
            </a:extLst>
          </p:cNvPr>
          <p:cNvSpPr>
            <a:spLocks noChangeArrowheads="1"/>
          </p:cNvSpPr>
          <p:nvPr/>
        </p:nvSpPr>
        <p:spPr bwMode="auto">
          <a:xfrm>
            <a:off x="4579938" y="3163888"/>
            <a:ext cx="1125537" cy="547687"/>
          </a:xfrm>
          <a:prstGeom prst="rect">
            <a:avLst/>
          </a:prstGeom>
          <a:noFill/>
          <a:ln w="9525">
            <a:solidFill>
              <a:schemeClr val="tx1"/>
            </a:solidFill>
            <a:miter lim="800000"/>
            <a:headEnd/>
            <a:tailEnd/>
          </a:ln>
        </p:spPr>
        <p:txBody>
          <a:bodyPr wrap="none" anchor="ctr"/>
          <a:lstStyle/>
          <a:p>
            <a:pPr algn="ctr"/>
            <a:r>
              <a:rPr lang="de-DE" sz="1400"/>
              <a:t>KlimaAnlage</a:t>
            </a:r>
          </a:p>
        </p:txBody>
      </p:sp>
      <p:sp>
        <p:nvSpPr>
          <p:cNvPr id="49" name="Rectangle 5">
            <a:extLst>
              <a:ext uri="{FF2B5EF4-FFF2-40B4-BE49-F238E27FC236}">
                <a16:creationId xmlns:a16="http://schemas.microsoft.com/office/drawing/2014/main" id="{3EBBCFCD-5963-4616-80D3-7577A08F52E4}"/>
              </a:ext>
            </a:extLst>
          </p:cNvPr>
          <p:cNvSpPr>
            <a:spLocks noChangeArrowheads="1"/>
          </p:cNvSpPr>
          <p:nvPr/>
        </p:nvSpPr>
        <p:spPr bwMode="auto">
          <a:xfrm>
            <a:off x="2147888" y="2700338"/>
            <a:ext cx="958850" cy="547687"/>
          </a:xfrm>
          <a:prstGeom prst="rect">
            <a:avLst/>
          </a:prstGeom>
          <a:noFill/>
          <a:ln w="9525">
            <a:solidFill>
              <a:schemeClr val="tx1"/>
            </a:solidFill>
            <a:miter lim="800000"/>
            <a:headEnd/>
            <a:tailEnd/>
          </a:ln>
        </p:spPr>
        <p:txBody>
          <a:bodyPr wrap="none" anchor="ctr"/>
          <a:lstStyle/>
          <a:p>
            <a:pPr algn="ctr"/>
            <a:r>
              <a:rPr lang="de-DE" sz="1400"/>
              <a:t>Handy</a:t>
            </a:r>
          </a:p>
          <a:p>
            <a:pPr algn="ctr"/>
            <a:r>
              <a:rPr lang="de-DE" sz="1400"/>
              <a:t>Adapter</a:t>
            </a:r>
          </a:p>
        </p:txBody>
      </p:sp>
      <p:sp>
        <p:nvSpPr>
          <p:cNvPr id="50" name="Rectangle 6">
            <a:extLst>
              <a:ext uri="{FF2B5EF4-FFF2-40B4-BE49-F238E27FC236}">
                <a16:creationId xmlns:a16="http://schemas.microsoft.com/office/drawing/2014/main" id="{B34E7C23-37F4-4654-B680-0145882DE157}"/>
              </a:ext>
            </a:extLst>
          </p:cNvPr>
          <p:cNvSpPr>
            <a:spLocks noChangeArrowheads="1"/>
          </p:cNvSpPr>
          <p:nvPr/>
        </p:nvSpPr>
        <p:spPr bwMode="auto">
          <a:xfrm>
            <a:off x="3529013" y="3160713"/>
            <a:ext cx="955675" cy="547687"/>
          </a:xfrm>
          <a:prstGeom prst="rect">
            <a:avLst/>
          </a:prstGeom>
          <a:noFill/>
          <a:ln w="9525">
            <a:solidFill>
              <a:schemeClr val="tx1"/>
            </a:solidFill>
            <a:miter lim="800000"/>
            <a:headEnd/>
            <a:tailEnd/>
          </a:ln>
        </p:spPr>
        <p:txBody>
          <a:bodyPr wrap="none" anchor="ctr"/>
          <a:lstStyle/>
          <a:p>
            <a:pPr algn="ctr"/>
            <a:r>
              <a:rPr lang="de-DE" sz="1400"/>
              <a:t>Ventilation</a:t>
            </a:r>
          </a:p>
        </p:txBody>
      </p:sp>
      <p:sp>
        <p:nvSpPr>
          <p:cNvPr id="51" name="Rectangle 7">
            <a:extLst>
              <a:ext uri="{FF2B5EF4-FFF2-40B4-BE49-F238E27FC236}">
                <a16:creationId xmlns:a16="http://schemas.microsoft.com/office/drawing/2014/main" id="{616211D8-89F2-4D88-AE37-80AEA3C68CFE}"/>
              </a:ext>
            </a:extLst>
          </p:cNvPr>
          <p:cNvSpPr>
            <a:spLocks noChangeArrowheads="1"/>
          </p:cNvSpPr>
          <p:nvPr/>
        </p:nvSpPr>
        <p:spPr bwMode="auto">
          <a:xfrm>
            <a:off x="5667375" y="2012950"/>
            <a:ext cx="957263" cy="547688"/>
          </a:xfrm>
          <a:prstGeom prst="rect">
            <a:avLst/>
          </a:prstGeom>
          <a:noFill/>
          <a:ln w="9525">
            <a:solidFill>
              <a:schemeClr val="tx1"/>
            </a:solidFill>
            <a:miter lim="800000"/>
            <a:headEnd/>
            <a:tailEnd/>
          </a:ln>
        </p:spPr>
        <p:txBody>
          <a:bodyPr wrap="none" anchor="ctr"/>
          <a:lstStyle/>
          <a:p>
            <a:pPr algn="ctr"/>
            <a:r>
              <a:rPr lang="de-DE" sz="1400"/>
              <a:t>Navigation</a:t>
            </a:r>
          </a:p>
        </p:txBody>
      </p:sp>
      <p:sp>
        <p:nvSpPr>
          <p:cNvPr id="52" name="Rectangle 8">
            <a:extLst>
              <a:ext uri="{FF2B5EF4-FFF2-40B4-BE49-F238E27FC236}">
                <a16:creationId xmlns:a16="http://schemas.microsoft.com/office/drawing/2014/main" id="{DAC62366-C65D-434C-BF84-C06FAB98B41A}"/>
              </a:ext>
            </a:extLst>
          </p:cNvPr>
          <p:cNvSpPr>
            <a:spLocks noChangeArrowheads="1"/>
          </p:cNvSpPr>
          <p:nvPr/>
        </p:nvSpPr>
        <p:spPr bwMode="auto">
          <a:xfrm>
            <a:off x="1585913" y="1925638"/>
            <a:ext cx="955675" cy="547687"/>
          </a:xfrm>
          <a:prstGeom prst="rect">
            <a:avLst/>
          </a:prstGeom>
          <a:noFill/>
          <a:ln w="9525">
            <a:solidFill>
              <a:schemeClr val="tx1"/>
            </a:solidFill>
            <a:miter lim="800000"/>
            <a:headEnd/>
            <a:tailEnd/>
          </a:ln>
        </p:spPr>
        <p:txBody>
          <a:bodyPr wrap="none" anchor="ctr"/>
          <a:lstStyle/>
          <a:p>
            <a:pPr algn="ctr"/>
            <a:r>
              <a:rPr lang="de-DE" sz="1400"/>
              <a:t>Tacho</a:t>
            </a:r>
          </a:p>
        </p:txBody>
      </p:sp>
      <p:sp>
        <p:nvSpPr>
          <p:cNvPr id="53" name="Line 9">
            <a:extLst>
              <a:ext uri="{FF2B5EF4-FFF2-40B4-BE49-F238E27FC236}">
                <a16:creationId xmlns:a16="http://schemas.microsoft.com/office/drawing/2014/main" id="{9AC5378E-2436-4E8F-8366-6266241A7B1D}"/>
              </a:ext>
            </a:extLst>
          </p:cNvPr>
          <p:cNvSpPr>
            <a:spLocks noChangeShapeType="1"/>
          </p:cNvSpPr>
          <p:nvPr/>
        </p:nvSpPr>
        <p:spPr bwMode="auto">
          <a:xfrm flipH="1">
            <a:off x="2611437" y="2060848"/>
            <a:ext cx="952450" cy="131490"/>
          </a:xfrm>
          <a:prstGeom prst="line">
            <a:avLst/>
          </a:prstGeom>
          <a:noFill/>
          <a:ln w="9525">
            <a:solidFill>
              <a:schemeClr val="tx1"/>
            </a:solidFill>
            <a:round/>
            <a:headEnd/>
            <a:tailEnd/>
          </a:ln>
        </p:spPr>
        <p:txBody>
          <a:bodyPr/>
          <a:lstStyle/>
          <a:p>
            <a:endParaRPr lang="en-US"/>
          </a:p>
        </p:txBody>
      </p:sp>
      <p:sp>
        <p:nvSpPr>
          <p:cNvPr id="54" name="Oval 10">
            <a:extLst>
              <a:ext uri="{FF2B5EF4-FFF2-40B4-BE49-F238E27FC236}">
                <a16:creationId xmlns:a16="http://schemas.microsoft.com/office/drawing/2014/main" id="{D67E4AEA-FBB3-4D2E-BBBC-D83224293CDC}"/>
              </a:ext>
            </a:extLst>
          </p:cNvPr>
          <p:cNvSpPr>
            <a:spLocks noChangeArrowheads="1"/>
          </p:cNvSpPr>
          <p:nvPr/>
        </p:nvSpPr>
        <p:spPr bwMode="auto">
          <a:xfrm>
            <a:off x="2536825" y="2108200"/>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55" name="Oval 11">
            <a:extLst>
              <a:ext uri="{FF2B5EF4-FFF2-40B4-BE49-F238E27FC236}">
                <a16:creationId xmlns:a16="http://schemas.microsoft.com/office/drawing/2014/main" id="{371E5F24-9BD1-4FF5-92A3-6F691DFD6487}"/>
              </a:ext>
            </a:extLst>
          </p:cNvPr>
          <p:cNvSpPr>
            <a:spLocks noChangeArrowheads="1"/>
          </p:cNvSpPr>
          <p:nvPr/>
        </p:nvSpPr>
        <p:spPr bwMode="auto">
          <a:xfrm>
            <a:off x="3971925" y="3003550"/>
            <a:ext cx="147638" cy="153988"/>
          </a:xfrm>
          <a:prstGeom prst="ellipse">
            <a:avLst/>
          </a:prstGeom>
          <a:solidFill>
            <a:schemeClr val="tx1"/>
          </a:solidFill>
          <a:ln w="9525">
            <a:solidFill>
              <a:schemeClr val="tx1"/>
            </a:solidFill>
            <a:round/>
            <a:headEnd/>
            <a:tailEnd/>
          </a:ln>
        </p:spPr>
        <p:txBody>
          <a:bodyPr wrap="none" anchor="ctr"/>
          <a:lstStyle/>
          <a:p>
            <a:endParaRPr lang="de-DE"/>
          </a:p>
        </p:txBody>
      </p:sp>
      <p:sp>
        <p:nvSpPr>
          <p:cNvPr id="56" name="Oval 12">
            <a:extLst>
              <a:ext uri="{FF2B5EF4-FFF2-40B4-BE49-F238E27FC236}">
                <a16:creationId xmlns:a16="http://schemas.microsoft.com/office/drawing/2014/main" id="{14072BBB-C097-4A59-A1B9-291F82739A5C}"/>
              </a:ext>
            </a:extLst>
          </p:cNvPr>
          <p:cNvSpPr>
            <a:spLocks noChangeArrowheads="1"/>
          </p:cNvSpPr>
          <p:nvPr/>
        </p:nvSpPr>
        <p:spPr bwMode="auto">
          <a:xfrm>
            <a:off x="4860925" y="3000375"/>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57" name="Oval 13">
            <a:extLst>
              <a:ext uri="{FF2B5EF4-FFF2-40B4-BE49-F238E27FC236}">
                <a16:creationId xmlns:a16="http://schemas.microsoft.com/office/drawing/2014/main" id="{CDFD5FC5-4220-4DA5-B035-473A29BB0996}"/>
              </a:ext>
            </a:extLst>
          </p:cNvPr>
          <p:cNvSpPr>
            <a:spLocks noChangeArrowheads="1"/>
          </p:cNvSpPr>
          <p:nvPr/>
        </p:nvSpPr>
        <p:spPr bwMode="auto">
          <a:xfrm>
            <a:off x="5510213" y="2163763"/>
            <a:ext cx="149225" cy="155575"/>
          </a:xfrm>
          <a:prstGeom prst="ellipse">
            <a:avLst/>
          </a:prstGeom>
          <a:solidFill>
            <a:schemeClr val="bg1"/>
          </a:solidFill>
          <a:ln w="9525">
            <a:solidFill>
              <a:schemeClr val="tx1"/>
            </a:solidFill>
            <a:round/>
            <a:headEnd/>
            <a:tailEnd/>
          </a:ln>
        </p:spPr>
        <p:txBody>
          <a:bodyPr wrap="none" anchor="ctr"/>
          <a:lstStyle/>
          <a:p>
            <a:endParaRPr lang="de-DE"/>
          </a:p>
        </p:txBody>
      </p:sp>
      <p:sp>
        <p:nvSpPr>
          <p:cNvPr id="58" name="Line 14">
            <a:extLst>
              <a:ext uri="{FF2B5EF4-FFF2-40B4-BE49-F238E27FC236}">
                <a16:creationId xmlns:a16="http://schemas.microsoft.com/office/drawing/2014/main" id="{4F468B35-3817-4F3D-A83E-2ABECCCCD7E3}"/>
              </a:ext>
            </a:extLst>
          </p:cNvPr>
          <p:cNvSpPr>
            <a:spLocks noChangeShapeType="1"/>
          </p:cNvSpPr>
          <p:nvPr/>
        </p:nvSpPr>
        <p:spPr bwMode="auto">
          <a:xfrm>
            <a:off x="4014788" y="2057400"/>
            <a:ext cx="22225" cy="1031875"/>
          </a:xfrm>
          <a:prstGeom prst="line">
            <a:avLst/>
          </a:prstGeom>
          <a:noFill/>
          <a:ln w="9525">
            <a:solidFill>
              <a:schemeClr val="tx1"/>
            </a:solidFill>
            <a:round/>
            <a:headEnd/>
            <a:tailEnd/>
          </a:ln>
        </p:spPr>
        <p:txBody>
          <a:bodyPr/>
          <a:lstStyle/>
          <a:p>
            <a:endParaRPr lang="en-US"/>
          </a:p>
        </p:txBody>
      </p:sp>
      <p:sp>
        <p:nvSpPr>
          <p:cNvPr id="59" name="Line 15">
            <a:extLst>
              <a:ext uri="{FF2B5EF4-FFF2-40B4-BE49-F238E27FC236}">
                <a16:creationId xmlns:a16="http://schemas.microsoft.com/office/drawing/2014/main" id="{8C763EA0-02E2-4BB7-8EAE-2934148C2C6D}"/>
              </a:ext>
            </a:extLst>
          </p:cNvPr>
          <p:cNvSpPr>
            <a:spLocks noChangeShapeType="1"/>
          </p:cNvSpPr>
          <p:nvPr/>
        </p:nvSpPr>
        <p:spPr bwMode="auto">
          <a:xfrm>
            <a:off x="4036561" y="2052186"/>
            <a:ext cx="925513" cy="1071563"/>
          </a:xfrm>
          <a:prstGeom prst="line">
            <a:avLst/>
          </a:prstGeom>
          <a:noFill/>
          <a:ln w="9525">
            <a:solidFill>
              <a:schemeClr val="tx1"/>
            </a:solidFill>
            <a:round/>
            <a:headEnd/>
            <a:tailEnd/>
          </a:ln>
        </p:spPr>
        <p:txBody>
          <a:bodyPr/>
          <a:lstStyle/>
          <a:p>
            <a:endParaRPr lang="en-US"/>
          </a:p>
        </p:txBody>
      </p:sp>
      <p:sp>
        <p:nvSpPr>
          <p:cNvPr id="60" name="Rectangle 17">
            <a:extLst>
              <a:ext uri="{FF2B5EF4-FFF2-40B4-BE49-F238E27FC236}">
                <a16:creationId xmlns:a16="http://schemas.microsoft.com/office/drawing/2014/main" id="{B838BBAD-B42F-431C-8D36-DC01B5D1381A}"/>
              </a:ext>
            </a:extLst>
          </p:cNvPr>
          <p:cNvSpPr>
            <a:spLocks noChangeArrowheads="1"/>
          </p:cNvSpPr>
          <p:nvPr/>
        </p:nvSpPr>
        <p:spPr bwMode="auto">
          <a:xfrm>
            <a:off x="3611563" y="2051050"/>
            <a:ext cx="398462" cy="806450"/>
          </a:xfrm>
          <a:prstGeom prst="rect">
            <a:avLst/>
          </a:prstGeom>
          <a:solidFill>
            <a:schemeClr val="bg1"/>
          </a:solidFill>
          <a:ln w="9525">
            <a:noFill/>
            <a:miter lim="800000"/>
            <a:headEnd/>
            <a:tailEnd/>
          </a:ln>
        </p:spPr>
        <p:txBody>
          <a:bodyPr wrap="none" anchor="ctr"/>
          <a:lstStyle/>
          <a:p>
            <a:endParaRPr lang="de-DE"/>
          </a:p>
        </p:txBody>
      </p:sp>
      <p:sp>
        <p:nvSpPr>
          <p:cNvPr id="61" name="Rectangle 19">
            <a:extLst>
              <a:ext uri="{FF2B5EF4-FFF2-40B4-BE49-F238E27FC236}">
                <a16:creationId xmlns:a16="http://schemas.microsoft.com/office/drawing/2014/main" id="{F5A25737-AAB9-46DB-8043-9CCBCF544B13}"/>
              </a:ext>
            </a:extLst>
          </p:cNvPr>
          <p:cNvSpPr>
            <a:spLocks noChangeArrowheads="1"/>
          </p:cNvSpPr>
          <p:nvPr/>
        </p:nvSpPr>
        <p:spPr bwMode="auto">
          <a:xfrm>
            <a:off x="3529013" y="1503363"/>
            <a:ext cx="955675" cy="547687"/>
          </a:xfrm>
          <a:prstGeom prst="rect">
            <a:avLst/>
          </a:prstGeom>
          <a:solidFill>
            <a:schemeClr val="bg1"/>
          </a:solidFill>
          <a:ln w="9525">
            <a:solidFill>
              <a:schemeClr val="tx1"/>
            </a:solidFill>
            <a:miter lim="800000"/>
            <a:headEnd/>
            <a:tailEnd/>
          </a:ln>
        </p:spPr>
        <p:txBody>
          <a:bodyPr wrap="none" anchor="ctr"/>
          <a:lstStyle/>
          <a:p>
            <a:pPr algn="ctr"/>
            <a:r>
              <a:rPr lang="de-DE" sz="1400"/>
              <a:t>Auto</a:t>
            </a:r>
          </a:p>
        </p:txBody>
      </p:sp>
      <p:sp>
        <p:nvSpPr>
          <p:cNvPr id="62" name="Line 20">
            <a:extLst>
              <a:ext uri="{FF2B5EF4-FFF2-40B4-BE49-F238E27FC236}">
                <a16:creationId xmlns:a16="http://schemas.microsoft.com/office/drawing/2014/main" id="{6833FB44-E4EB-44C0-81E0-DB808B2645BA}"/>
              </a:ext>
            </a:extLst>
          </p:cNvPr>
          <p:cNvSpPr>
            <a:spLocks noChangeShapeType="1"/>
          </p:cNvSpPr>
          <p:nvPr/>
        </p:nvSpPr>
        <p:spPr bwMode="auto">
          <a:xfrm>
            <a:off x="4355976" y="2060848"/>
            <a:ext cx="1149474" cy="153715"/>
          </a:xfrm>
          <a:prstGeom prst="line">
            <a:avLst/>
          </a:prstGeom>
          <a:noFill/>
          <a:ln w="9525">
            <a:solidFill>
              <a:schemeClr val="tx1"/>
            </a:solidFill>
            <a:round/>
            <a:headEnd/>
            <a:tailEnd/>
          </a:ln>
        </p:spPr>
        <p:txBody>
          <a:bodyPr/>
          <a:lstStyle/>
          <a:p>
            <a:endParaRPr lang="en-US"/>
          </a:p>
        </p:txBody>
      </p:sp>
      <p:sp>
        <p:nvSpPr>
          <p:cNvPr id="63" name="Line 21">
            <a:extLst>
              <a:ext uri="{FF2B5EF4-FFF2-40B4-BE49-F238E27FC236}">
                <a16:creationId xmlns:a16="http://schemas.microsoft.com/office/drawing/2014/main" id="{86B76892-3EE5-4368-85C3-EC77DF085C1D}"/>
              </a:ext>
            </a:extLst>
          </p:cNvPr>
          <p:cNvSpPr>
            <a:spLocks noChangeShapeType="1"/>
          </p:cNvSpPr>
          <p:nvPr/>
        </p:nvSpPr>
        <p:spPr bwMode="auto">
          <a:xfrm flipV="1">
            <a:off x="2776538" y="2060848"/>
            <a:ext cx="1003374" cy="568052"/>
          </a:xfrm>
          <a:prstGeom prst="line">
            <a:avLst/>
          </a:prstGeom>
          <a:noFill/>
          <a:ln w="9525">
            <a:solidFill>
              <a:schemeClr val="tx1"/>
            </a:solidFill>
            <a:round/>
            <a:headEnd/>
            <a:tailEnd/>
          </a:ln>
        </p:spPr>
        <p:txBody>
          <a:bodyPr/>
          <a:lstStyle/>
          <a:p>
            <a:endParaRPr lang="en-US"/>
          </a:p>
        </p:txBody>
      </p:sp>
      <p:sp>
        <p:nvSpPr>
          <p:cNvPr id="64" name="Oval 22">
            <a:extLst>
              <a:ext uri="{FF2B5EF4-FFF2-40B4-BE49-F238E27FC236}">
                <a16:creationId xmlns:a16="http://schemas.microsoft.com/office/drawing/2014/main" id="{D4F1EF06-852A-43E6-9B56-BF6134B69BC5}"/>
              </a:ext>
            </a:extLst>
          </p:cNvPr>
          <p:cNvSpPr>
            <a:spLocks noChangeArrowheads="1"/>
          </p:cNvSpPr>
          <p:nvPr/>
        </p:nvSpPr>
        <p:spPr bwMode="auto">
          <a:xfrm>
            <a:off x="2693988" y="2552700"/>
            <a:ext cx="149225" cy="155575"/>
          </a:xfrm>
          <a:prstGeom prst="ellipse">
            <a:avLst/>
          </a:prstGeom>
          <a:solidFill>
            <a:schemeClr val="bg1"/>
          </a:solidFill>
          <a:ln w="9525">
            <a:solidFill>
              <a:schemeClr val="tx1"/>
            </a:solidFill>
            <a:round/>
            <a:headEnd/>
            <a:tailEnd/>
          </a:ln>
        </p:spPr>
        <p:txBody>
          <a:bodyPr wrap="none" anchor="ctr"/>
          <a:lstStyle/>
          <a:p>
            <a:endParaRPr lang="de-DE"/>
          </a:p>
        </p:txBody>
      </p:sp>
      <p:sp>
        <p:nvSpPr>
          <p:cNvPr id="65" name="Freeform 23">
            <a:extLst>
              <a:ext uri="{FF2B5EF4-FFF2-40B4-BE49-F238E27FC236}">
                <a16:creationId xmlns:a16="http://schemas.microsoft.com/office/drawing/2014/main" id="{AD740A16-B238-477B-B0AF-4F138D8662A4}"/>
              </a:ext>
            </a:extLst>
          </p:cNvPr>
          <p:cNvSpPr>
            <a:spLocks/>
          </p:cNvSpPr>
          <p:nvPr/>
        </p:nvSpPr>
        <p:spPr bwMode="auto">
          <a:xfrm rot="11725715" flipH="1">
            <a:off x="5341938" y="1628775"/>
            <a:ext cx="454025" cy="407988"/>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66" name="Text Box 24">
            <a:extLst>
              <a:ext uri="{FF2B5EF4-FFF2-40B4-BE49-F238E27FC236}">
                <a16:creationId xmlns:a16="http://schemas.microsoft.com/office/drawing/2014/main" id="{0C6CA346-402C-4D89-92FA-EBB35EB6643B}"/>
              </a:ext>
            </a:extLst>
          </p:cNvPr>
          <p:cNvSpPr txBox="1">
            <a:spLocks noChangeArrowheads="1"/>
          </p:cNvSpPr>
          <p:nvPr/>
        </p:nvSpPr>
        <p:spPr bwMode="auto">
          <a:xfrm>
            <a:off x="5845175" y="1509713"/>
            <a:ext cx="833438" cy="304800"/>
          </a:xfrm>
          <a:prstGeom prst="rect">
            <a:avLst/>
          </a:prstGeom>
          <a:noFill/>
          <a:ln w="9525">
            <a:noFill/>
            <a:miter lim="800000"/>
            <a:headEnd/>
            <a:tailEnd/>
          </a:ln>
        </p:spPr>
        <p:txBody>
          <a:bodyPr wrap="none">
            <a:spAutoFit/>
          </a:bodyPr>
          <a:lstStyle/>
          <a:p>
            <a:pPr eaLnBrk="0" hangingPunct="0"/>
            <a:r>
              <a:rPr lang="en-US" altLang="de-DE" sz="1400" i="1" dirty="0">
                <a:solidFill>
                  <a:schemeClr val="tx2"/>
                </a:solidFill>
                <a:latin typeface="Comic Sans MS" pitchFamily="66" charset="0"/>
              </a:rPr>
              <a:t>optional</a:t>
            </a:r>
          </a:p>
        </p:txBody>
      </p:sp>
      <p:sp>
        <p:nvSpPr>
          <p:cNvPr id="67" name="Freeform 25">
            <a:extLst>
              <a:ext uri="{FF2B5EF4-FFF2-40B4-BE49-F238E27FC236}">
                <a16:creationId xmlns:a16="http://schemas.microsoft.com/office/drawing/2014/main" id="{6EAFE48E-ECBE-4A1C-A81D-E497E89A3ABB}"/>
              </a:ext>
            </a:extLst>
          </p:cNvPr>
          <p:cNvSpPr>
            <a:spLocks/>
          </p:cNvSpPr>
          <p:nvPr/>
        </p:nvSpPr>
        <p:spPr bwMode="auto">
          <a:xfrm rot="17207291" flipH="1">
            <a:off x="4916488" y="1765300"/>
            <a:ext cx="428625" cy="1450975"/>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68" name="Text Box 26">
            <a:extLst>
              <a:ext uri="{FF2B5EF4-FFF2-40B4-BE49-F238E27FC236}">
                <a16:creationId xmlns:a16="http://schemas.microsoft.com/office/drawing/2014/main" id="{6B6B1D18-784F-4A50-8D99-0D5DB667DE90}"/>
              </a:ext>
            </a:extLst>
          </p:cNvPr>
          <p:cNvSpPr txBox="1">
            <a:spLocks noChangeArrowheads="1"/>
          </p:cNvSpPr>
          <p:nvPr/>
        </p:nvSpPr>
        <p:spPr bwMode="auto">
          <a:xfrm>
            <a:off x="5773738" y="2806700"/>
            <a:ext cx="1611339" cy="307777"/>
          </a:xfrm>
          <a:prstGeom prst="rect">
            <a:avLst/>
          </a:prstGeom>
          <a:noFill/>
          <a:ln w="9525">
            <a:noFill/>
            <a:miter lim="800000"/>
            <a:headEnd/>
            <a:tailEnd/>
          </a:ln>
        </p:spPr>
        <p:txBody>
          <a:bodyPr wrap="none">
            <a:spAutoFit/>
          </a:bodyPr>
          <a:lstStyle/>
          <a:p>
            <a:pPr eaLnBrk="0" hangingPunct="0"/>
            <a:r>
              <a:rPr lang="de-DE" altLang="de-DE" sz="1400" i="1" dirty="0">
                <a:solidFill>
                  <a:schemeClr val="tx2"/>
                </a:solidFill>
                <a:latin typeface="Comic Sans MS" pitchFamily="66" charset="0"/>
              </a:rPr>
              <a:t>Alternative (</a:t>
            </a:r>
            <a:r>
              <a:rPr lang="de-DE" altLang="de-DE" sz="1400" i="1" dirty="0" err="1">
                <a:solidFill>
                  <a:schemeClr val="tx2"/>
                </a:solidFill>
                <a:latin typeface="Comic Sans MS" pitchFamily="66" charset="0"/>
              </a:rPr>
              <a:t>xor</a:t>
            </a:r>
            <a:r>
              <a:rPr lang="de-DE" altLang="de-DE" sz="1400" i="1" dirty="0">
                <a:solidFill>
                  <a:schemeClr val="tx2"/>
                </a:solidFill>
                <a:latin typeface="Comic Sans MS" pitchFamily="66" charset="0"/>
              </a:rPr>
              <a:t>)</a:t>
            </a:r>
            <a:endParaRPr lang="en-US" altLang="de-DE" sz="1400" i="1" dirty="0">
              <a:solidFill>
                <a:schemeClr val="tx2"/>
              </a:solidFill>
              <a:latin typeface="Comic Sans MS" pitchFamily="66" charset="0"/>
            </a:endParaRPr>
          </a:p>
        </p:txBody>
      </p:sp>
      <p:sp>
        <p:nvSpPr>
          <p:cNvPr id="69" name="Freeform 27">
            <a:extLst>
              <a:ext uri="{FF2B5EF4-FFF2-40B4-BE49-F238E27FC236}">
                <a16:creationId xmlns:a16="http://schemas.microsoft.com/office/drawing/2014/main" id="{BF1DB33B-F9CD-4A96-AB12-E427B40E421F}"/>
              </a:ext>
            </a:extLst>
          </p:cNvPr>
          <p:cNvSpPr>
            <a:spLocks/>
          </p:cNvSpPr>
          <p:nvPr/>
        </p:nvSpPr>
        <p:spPr bwMode="auto">
          <a:xfrm rot="-1784319" flipH="1" flipV="1">
            <a:off x="2093913" y="1143000"/>
            <a:ext cx="925512" cy="928688"/>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70" name="Text Box 28">
            <a:extLst>
              <a:ext uri="{FF2B5EF4-FFF2-40B4-BE49-F238E27FC236}">
                <a16:creationId xmlns:a16="http://schemas.microsoft.com/office/drawing/2014/main" id="{7FA47D1C-E99F-4198-A6ED-C3E61D08A373}"/>
              </a:ext>
            </a:extLst>
          </p:cNvPr>
          <p:cNvSpPr txBox="1">
            <a:spLocks noChangeArrowheads="1"/>
          </p:cNvSpPr>
          <p:nvPr/>
        </p:nvSpPr>
        <p:spPr bwMode="auto">
          <a:xfrm>
            <a:off x="441426" y="1251465"/>
            <a:ext cx="1483098" cy="338554"/>
          </a:xfrm>
          <a:prstGeom prst="rect">
            <a:avLst/>
          </a:prstGeom>
          <a:noFill/>
          <a:ln w="9525">
            <a:noFill/>
            <a:miter lim="800000"/>
            <a:headEnd/>
            <a:tailEnd/>
          </a:ln>
        </p:spPr>
        <p:txBody>
          <a:bodyPr wrap="none">
            <a:spAutoFit/>
          </a:bodyPr>
          <a:lstStyle/>
          <a:p>
            <a:r>
              <a:rPr lang="de-DE" altLang="de-DE" sz="1600" i="1" dirty="0">
                <a:solidFill>
                  <a:schemeClr val="tx2"/>
                </a:solidFill>
                <a:latin typeface="Comic Sans MS" pitchFamily="66" charset="0"/>
              </a:rPr>
              <a:t>verpflichtend</a:t>
            </a:r>
          </a:p>
        </p:txBody>
      </p:sp>
      <p:sp>
        <p:nvSpPr>
          <p:cNvPr id="71" name="AutoShape 68">
            <a:extLst>
              <a:ext uri="{FF2B5EF4-FFF2-40B4-BE49-F238E27FC236}">
                <a16:creationId xmlns:a16="http://schemas.microsoft.com/office/drawing/2014/main" id="{7C847689-3867-4616-8D7D-52AB4501158A}"/>
              </a:ext>
            </a:extLst>
          </p:cNvPr>
          <p:cNvSpPr>
            <a:spLocks noChangeArrowheads="1"/>
          </p:cNvSpPr>
          <p:nvPr/>
        </p:nvSpPr>
        <p:spPr bwMode="auto">
          <a:xfrm flipV="1">
            <a:off x="8226425" y="1379538"/>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ctr" eaLnBrk="0" hangingPunct="0">
              <a:lnSpc>
                <a:spcPct val="70000"/>
              </a:lnSpc>
            </a:pPr>
            <a:r>
              <a:rPr lang="de-DE" altLang="de-DE" sz="1600"/>
              <a:t>FD</a:t>
            </a:r>
            <a:endParaRPr lang="de-DE" altLang="de-DE" sz="3200"/>
          </a:p>
        </p:txBody>
      </p:sp>
      <p:sp>
        <p:nvSpPr>
          <p:cNvPr id="72" name="Freeform 69">
            <a:extLst>
              <a:ext uri="{FF2B5EF4-FFF2-40B4-BE49-F238E27FC236}">
                <a16:creationId xmlns:a16="http://schemas.microsoft.com/office/drawing/2014/main" id="{4074FE78-BAAD-4764-84B8-0EEF3D167561}"/>
              </a:ext>
            </a:extLst>
          </p:cNvPr>
          <p:cNvSpPr>
            <a:spLocks/>
          </p:cNvSpPr>
          <p:nvPr/>
        </p:nvSpPr>
        <p:spPr bwMode="auto">
          <a:xfrm rot="21409845" flipH="1">
            <a:off x="8689975" y="1720850"/>
            <a:ext cx="454025" cy="407988"/>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73" name="Text Box 70">
            <a:extLst>
              <a:ext uri="{FF2B5EF4-FFF2-40B4-BE49-F238E27FC236}">
                <a16:creationId xmlns:a16="http://schemas.microsoft.com/office/drawing/2014/main" id="{96970AA3-9F17-45B2-9A7E-751F8F203BD8}"/>
              </a:ext>
            </a:extLst>
          </p:cNvPr>
          <p:cNvSpPr txBox="1">
            <a:spLocks noChangeArrowheads="1"/>
          </p:cNvSpPr>
          <p:nvPr/>
        </p:nvSpPr>
        <p:spPr bwMode="auto">
          <a:xfrm>
            <a:off x="7123113" y="2011363"/>
            <a:ext cx="1566862" cy="304800"/>
          </a:xfrm>
          <a:prstGeom prst="rect">
            <a:avLst/>
          </a:prstGeom>
          <a:noFill/>
          <a:ln w="9525">
            <a:noFill/>
            <a:miter lim="800000"/>
            <a:headEnd/>
            <a:tailEnd/>
          </a:ln>
        </p:spPr>
        <p:txBody>
          <a:bodyPr wrap="none">
            <a:spAutoFit/>
          </a:bodyPr>
          <a:lstStyle/>
          <a:p>
            <a:pPr eaLnBrk="0" hangingPunct="0"/>
            <a:r>
              <a:rPr lang="en-US" altLang="de-DE" sz="1400" i="1">
                <a:solidFill>
                  <a:schemeClr val="tx2"/>
                </a:solidFill>
                <a:latin typeface="Comic Sans MS" pitchFamily="66" charset="0"/>
              </a:rPr>
              <a:t>Feature </a:t>
            </a:r>
            <a:r>
              <a:rPr lang="de-DE" altLang="de-DE" sz="1400" i="1">
                <a:solidFill>
                  <a:schemeClr val="tx2"/>
                </a:solidFill>
                <a:latin typeface="Comic Sans MS" pitchFamily="66" charset="0"/>
              </a:rPr>
              <a:t>Diagram</a:t>
            </a:r>
            <a:endParaRPr lang="en-US" altLang="de-DE" sz="1400" i="1">
              <a:solidFill>
                <a:schemeClr val="tx2"/>
              </a:solidFill>
              <a:latin typeface="Comic Sans MS" pitchFamily="66" charset="0"/>
            </a:endParaRPr>
          </a:p>
        </p:txBody>
      </p:sp>
      <p:sp>
        <p:nvSpPr>
          <p:cNvPr id="77" name="Bogen 76">
            <a:extLst>
              <a:ext uri="{FF2B5EF4-FFF2-40B4-BE49-F238E27FC236}">
                <a16:creationId xmlns:a16="http://schemas.microsoft.com/office/drawing/2014/main" id="{DA9CC7C6-C2B9-476E-AD58-D70B19ADEA57}"/>
              </a:ext>
            </a:extLst>
          </p:cNvPr>
          <p:cNvSpPr/>
          <p:nvPr/>
        </p:nvSpPr>
        <p:spPr>
          <a:xfrm rot="6406659">
            <a:off x="3824060" y="2074575"/>
            <a:ext cx="595719" cy="710994"/>
          </a:xfrm>
          <a:prstGeom prst="arc">
            <a:avLst/>
          </a:prstGeom>
          <a:ln w="9525"/>
        </p:spPr>
        <p:style>
          <a:lnRef idx="1">
            <a:schemeClr val="dk1"/>
          </a:lnRef>
          <a:fillRef idx="0">
            <a:schemeClr val="dk1"/>
          </a:fillRef>
          <a:effectRef idx="0">
            <a:schemeClr val="dk1"/>
          </a:effectRef>
          <a:fontRef idx="minor">
            <a:schemeClr val="tx1"/>
          </a:fontRef>
        </p:style>
        <p:txBody>
          <a:bodyPr rtlCol="0" anchor="ctr"/>
          <a:lstStyle/>
          <a:p>
            <a:pPr algn="ctr"/>
            <a:endParaRPr lang="de-DE" dirty="0"/>
          </a:p>
        </p:txBody>
      </p:sp>
      <p:sp>
        <p:nvSpPr>
          <p:cNvPr id="79" name="Rectangle 58">
            <a:extLst>
              <a:ext uri="{FF2B5EF4-FFF2-40B4-BE49-F238E27FC236}">
                <a16:creationId xmlns:a16="http://schemas.microsoft.com/office/drawing/2014/main" id="{0E2EA459-2644-47E5-8911-18C39D09F0AD}"/>
              </a:ext>
            </a:extLst>
          </p:cNvPr>
          <p:cNvSpPr>
            <a:spLocks noChangeArrowheads="1"/>
          </p:cNvSpPr>
          <p:nvPr/>
        </p:nvSpPr>
        <p:spPr bwMode="auto">
          <a:xfrm>
            <a:off x="9400790" y="3213980"/>
            <a:ext cx="955675" cy="547688"/>
          </a:xfrm>
          <a:prstGeom prst="rect">
            <a:avLst/>
          </a:prstGeom>
          <a:solidFill>
            <a:schemeClr val="bg1"/>
          </a:solidFill>
          <a:ln w="9525">
            <a:solidFill>
              <a:schemeClr val="tx1"/>
            </a:solidFill>
            <a:miter lim="800000"/>
            <a:headEnd/>
            <a:tailEnd/>
          </a:ln>
        </p:spPr>
        <p:txBody>
          <a:bodyPr wrap="none" anchor="ctr"/>
          <a:lstStyle/>
          <a:p>
            <a:pPr algn="ctr"/>
            <a:r>
              <a:rPr lang="de-DE" sz="1400"/>
              <a:t>Auto</a:t>
            </a:r>
          </a:p>
        </p:txBody>
      </p:sp>
      <p:sp>
        <p:nvSpPr>
          <p:cNvPr id="80" name="Rectangle 59">
            <a:extLst>
              <a:ext uri="{FF2B5EF4-FFF2-40B4-BE49-F238E27FC236}">
                <a16:creationId xmlns:a16="http://schemas.microsoft.com/office/drawing/2014/main" id="{625957CA-970E-4421-9EFE-67307F3CA34B}"/>
              </a:ext>
            </a:extLst>
          </p:cNvPr>
          <p:cNvSpPr>
            <a:spLocks noChangeArrowheads="1"/>
          </p:cNvSpPr>
          <p:nvPr/>
        </p:nvSpPr>
        <p:spPr bwMode="auto">
          <a:xfrm>
            <a:off x="8922953" y="3761668"/>
            <a:ext cx="955675" cy="547687"/>
          </a:xfrm>
          <a:prstGeom prst="rect">
            <a:avLst/>
          </a:prstGeom>
          <a:noFill/>
          <a:ln w="9525">
            <a:solidFill>
              <a:schemeClr val="tx1"/>
            </a:solidFill>
            <a:miter lim="800000"/>
            <a:headEnd/>
            <a:tailEnd/>
          </a:ln>
        </p:spPr>
        <p:txBody>
          <a:bodyPr wrap="none" anchor="ctr"/>
          <a:lstStyle/>
          <a:p>
            <a:pPr algn="ctr"/>
            <a:r>
              <a:rPr lang="de-DE" sz="1400"/>
              <a:t>Tacho</a:t>
            </a:r>
          </a:p>
        </p:txBody>
      </p:sp>
      <p:sp>
        <p:nvSpPr>
          <p:cNvPr id="81" name="Rectangle 60">
            <a:extLst>
              <a:ext uri="{FF2B5EF4-FFF2-40B4-BE49-F238E27FC236}">
                <a16:creationId xmlns:a16="http://schemas.microsoft.com/office/drawing/2014/main" id="{5464A1F8-EFE2-43B4-9983-E4DBEC3170AF}"/>
              </a:ext>
            </a:extLst>
          </p:cNvPr>
          <p:cNvSpPr>
            <a:spLocks noChangeArrowheads="1"/>
          </p:cNvSpPr>
          <p:nvPr/>
        </p:nvSpPr>
        <p:spPr bwMode="auto">
          <a:xfrm>
            <a:off x="9878628" y="3761668"/>
            <a:ext cx="955675" cy="547687"/>
          </a:xfrm>
          <a:prstGeom prst="rect">
            <a:avLst/>
          </a:prstGeom>
          <a:noFill/>
          <a:ln w="9525">
            <a:solidFill>
              <a:schemeClr val="tx1"/>
            </a:solidFill>
            <a:miter lim="800000"/>
            <a:headEnd/>
            <a:tailEnd/>
          </a:ln>
        </p:spPr>
        <p:txBody>
          <a:bodyPr wrap="none" anchor="ctr"/>
          <a:lstStyle/>
          <a:p>
            <a:pPr algn="ctr"/>
            <a:r>
              <a:rPr lang="de-DE" sz="1400"/>
              <a:t>Ventilation</a:t>
            </a:r>
          </a:p>
        </p:txBody>
      </p:sp>
      <p:sp>
        <p:nvSpPr>
          <p:cNvPr id="82" name="Rectangle 61">
            <a:extLst>
              <a:ext uri="{FF2B5EF4-FFF2-40B4-BE49-F238E27FC236}">
                <a16:creationId xmlns:a16="http://schemas.microsoft.com/office/drawing/2014/main" id="{6631B0AD-959E-4B97-B8F5-5F7221839FB6}"/>
              </a:ext>
            </a:extLst>
          </p:cNvPr>
          <p:cNvSpPr>
            <a:spLocks noChangeArrowheads="1"/>
          </p:cNvSpPr>
          <p:nvPr/>
        </p:nvSpPr>
        <p:spPr bwMode="auto">
          <a:xfrm>
            <a:off x="9465878" y="4736393"/>
            <a:ext cx="955675" cy="547687"/>
          </a:xfrm>
          <a:prstGeom prst="rect">
            <a:avLst/>
          </a:prstGeom>
          <a:solidFill>
            <a:schemeClr val="bg1"/>
          </a:solidFill>
          <a:ln w="9525">
            <a:solidFill>
              <a:schemeClr val="tx1"/>
            </a:solidFill>
            <a:miter lim="800000"/>
            <a:headEnd/>
            <a:tailEnd/>
          </a:ln>
        </p:spPr>
        <p:txBody>
          <a:bodyPr wrap="none" anchor="ctr"/>
          <a:lstStyle/>
          <a:p>
            <a:pPr algn="ctr"/>
            <a:r>
              <a:rPr lang="de-DE" sz="1400"/>
              <a:t>Auto</a:t>
            </a:r>
          </a:p>
        </p:txBody>
      </p:sp>
      <p:sp>
        <p:nvSpPr>
          <p:cNvPr id="83" name="Rectangle 63">
            <a:extLst>
              <a:ext uri="{FF2B5EF4-FFF2-40B4-BE49-F238E27FC236}">
                <a16:creationId xmlns:a16="http://schemas.microsoft.com/office/drawing/2014/main" id="{AE1DDA8C-3B8A-41B7-93E7-E00506D7DE8C}"/>
              </a:ext>
            </a:extLst>
          </p:cNvPr>
          <p:cNvSpPr>
            <a:spLocks noChangeArrowheads="1"/>
          </p:cNvSpPr>
          <p:nvPr/>
        </p:nvSpPr>
        <p:spPr bwMode="auto">
          <a:xfrm>
            <a:off x="9943715" y="5284080"/>
            <a:ext cx="955675" cy="547688"/>
          </a:xfrm>
          <a:prstGeom prst="rect">
            <a:avLst/>
          </a:prstGeom>
          <a:noFill/>
          <a:ln w="9525">
            <a:solidFill>
              <a:schemeClr val="tx1"/>
            </a:solidFill>
            <a:miter lim="800000"/>
            <a:headEnd/>
            <a:tailEnd/>
          </a:ln>
        </p:spPr>
        <p:txBody>
          <a:bodyPr wrap="none" anchor="ctr"/>
          <a:lstStyle/>
          <a:p>
            <a:pPr algn="ctr"/>
            <a:r>
              <a:rPr lang="de-DE" sz="1400"/>
              <a:t>Ventilation</a:t>
            </a:r>
          </a:p>
        </p:txBody>
      </p:sp>
      <p:sp>
        <p:nvSpPr>
          <p:cNvPr id="84" name="Text Box 64">
            <a:extLst>
              <a:ext uri="{FF2B5EF4-FFF2-40B4-BE49-F238E27FC236}">
                <a16:creationId xmlns:a16="http://schemas.microsoft.com/office/drawing/2014/main" id="{4E79489E-6752-4E2F-9795-7991F423A3CD}"/>
              </a:ext>
            </a:extLst>
          </p:cNvPr>
          <p:cNvSpPr txBox="1">
            <a:spLocks noChangeArrowheads="1"/>
          </p:cNvSpPr>
          <p:nvPr/>
        </p:nvSpPr>
        <p:spPr bwMode="auto">
          <a:xfrm>
            <a:off x="7178290" y="3891843"/>
            <a:ext cx="1313180" cy="523220"/>
          </a:xfrm>
          <a:prstGeom prst="rect">
            <a:avLst/>
          </a:prstGeom>
          <a:noFill/>
          <a:ln w="9525">
            <a:noFill/>
            <a:miter lim="800000"/>
            <a:headEnd/>
            <a:tailEnd/>
          </a:ln>
        </p:spPr>
        <p:txBody>
          <a:bodyPr wrap="none">
            <a:spAutoFit/>
          </a:bodyPr>
          <a:lstStyle/>
          <a:p>
            <a:pPr eaLnBrk="0" hangingPunct="0"/>
            <a:r>
              <a:rPr lang="en-US" altLang="de-DE" sz="1400" i="1">
                <a:solidFill>
                  <a:schemeClr val="tx2"/>
                </a:solidFill>
                <a:latin typeface="Comic Sans MS" pitchFamily="66" charset="0"/>
              </a:rPr>
              <a:t>Gültige</a:t>
            </a:r>
            <a:r>
              <a:rPr lang="de-DE" altLang="de-DE" sz="1400" i="1">
                <a:solidFill>
                  <a:schemeClr val="tx2"/>
                </a:solidFill>
                <a:latin typeface="Comic Sans MS" pitchFamily="66" charset="0"/>
              </a:rPr>
              <a:t/>
            </a:r>
            <a:br>
              <a:rPr lang="de-DE" altLang="de-DE" sz="1400" i="1">
                <a:solidFill>
                  <a:schemeClr val="tx2"/>
                </a:solidFill>
                <a:latin typeface="Comic Sans MS" pitchFamily="66" charset="0"/>
              </a:rPr>
            </a:br>
            <a:r>
              <a:rPr lang="en-US" altLang="de-DE" sz="1400" i="1">
                <a:solidFill>
                  <a:schemeClr val="tx2"/>
                </a:solidFill>
                <a:latin typeface="Comic Sans MS" pitchFamily="66" charset="0"/>
              </a:rPr>
              <a:t>Konfiguration</a:t>
            </a:r>
          </a:p>
        </p:txBody>
      </p:sp>
      <p:sp>
        <p:nvSpPr>
          <p:cNvPr id="85" name="Freeform 65">
            <a:extLst>
              <a:ext uri="{FF2B5EF4-FFF2-40B4-BE49-F238E27FC236}">
                <a16:creationId xmlns:a16="http://schemas.microsoft.com/office/drawing/2014/main" id="{C5979C35-3E8C-4501-A824-E0294DF51210}"/>
              </a:ext>
            </a:extLst>
          </p:cNvPr>
          <p:cNvSpPr>
            <a:spLocks/>
          </p:cNvSpPr>
          <p:nvPr/>
        </p:nvSpPr>
        <p:spPr bwMode="auto">
          <a:xfrm rot="14603055" flipH="1">
            <a:off x="8346690" y="2907593"/>
            <a:ext cx="428625" cy="1450975"/>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arrow" w="med" len="med"/>
            <a:tailEnd type="none" w="med" len="med"/>
          </a:ln>
        </p:spPr>
        <p:txBody>
          <a:bodyPr wrap="none" anchor="ctr"/>
          <a:lstStyle/>
          <a:p>
            <a:endParaRPr lang="en-US"/>
          </a:p>
        </p:txBody>
      </p:sp>
      <p:sp>
        <p:nvSpPr>
          <p:cNvPr id="86" name="Freeform 66">
            <a:extLst>
              <a:ext uri="{FF2B5EF4-FFF2-40B4-BE49-F238E27FC236}">
                <a16:creationId xmlns:a16="http://schemas.microsoft.com/office/drawing/2014/main" id="{B83E9DE8-3C7B-4698-8B20-10D9933B5DDB}"/>
              </a:ext>
            </a:extLst>
          </p:cNvPr>
          <p:cNvSpPr>
            <a:spLocks/>
          </p:cNvSpPr>
          <p:nvPr/>
        </p:nvSpPr>
        <p:spPr bwMode="auto">
          <a:xfrm rot="14603055" flipH="1">
            <a:off x="8346690" y="4225218"/>
            <a:ext cx="428625" cy="1450975"/>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arrow" w="med" len="med"/>
            <a:tailEnd type="none" w="med" len="med"/>
          </a:ln>
        </p:spPr>
        <p:txBody>
          <a:bodyPr wrap="none" anchor="ctr"/>
          <a:lstStyle/>
          <a:p>
            <a:endParaRPr lang="en-US"/>
          </a:p>
        </p:txBody>
      </p:sp>
      <p:sp>
        <p:nvSpPr>
          <p:cNvPr id="87" name="Text Box 67">
            <a:extLst>
              <a:ext uri="{FF2B5EF4-FFF2-40B4-BE49-F238E27FC236}">
                <a16:creationId xmlns:a16="http://schemas.microsoft.com/office/drawing/2014/main" id="{2DC21502-476E-47B6-9A30-A54AA8CB3D82}"/>
              </a:ext>
            </a:extLst>
          </p:cNvPr>
          <p:cNvSpPr txBox="1">
            <a:spLocks noChangeArrowheads="1"/>
          </p:cNvSpPr>
          <p:nvPr/>
        </p:nvSpPr>
        <p:spPr bwMode="auto">
          <a:xfrm>
            <a:off x="7210040" y="5284080"/>
            <a:ext cx="1313180" cy="738664"/>
          </a:xfrm>
          <a:prstGeom prst="rect">
            <a:avLst/>
          </a:prstGeom>
          <a:noFill/>
          <a:ln w="9525">
            <a:noFill/>
            <a:miter lim="800000"/>
            <a:headEnd/>
            <a:tailEnd/>
          </a:ln>
        </p:spPr>
        <p:txBody>
          <a:bodyPr wrap="none">
            <a:spAutoFit/>
          </a:bodyPr>
          <a:lstStyle/>
          <a:p>
            <a:pPr eaLnBrk="0" hangingPunct="0"/>
            <a:r>
              <a:rPr lang="de-DE" altLang="de-DE" sz="1400" i="1">
                <a:solidFill>
                  <a:schemeClr val="tx2"/>
                </a:solidFill>
                <a:latin typeface="Comic Sans MS" pitchFamily="66" charset="0"/>
              </a:rPr>
              <a:t>U</a:t>
            </a:r>
            <a:r>
              <a:rPr lang="en-US" altLang="de-DE" sz="1400" i="1">
                <a:solidFill>
                  <a:schemeClr val="tx2"/>
                </a:solidFill>
                <a:latin typeface="Comic Sans MS" pitchFamily="66" charset="0"/>
              </a:rPr>
              <a:t>ngültige</a:t>
            </a:r>
            <a:r>
              <a:rPr lang="de-DE" altLang="de-DE" sz="1400" i="1">
                <a:solidFill>
                  <a:schemeClr val="tx2"/>
                </a:solidFill>
                <a:latin typeface="Comic Sans MS" pitchFamily="66" charset="0"/>
              </a:rPr>
              <a:t/>
            </a:r>
            <a:br>
              <a:rPr lang="de-DE" altLang="de-DE" sz="1400" i="1">
                <a:solidFill>
                  <a:schemeClr val="tx2"/>
                </a:solidFill>
                <a:latin typeface="Comic Sans MS" pitchFamily="66" charset="0"/>
              </a:rPr>
            </a:br>
            <a:r>
              <a:rPr lang="en-US" altLang="de-DE" sz="1400" i="1">
                <a:solidFill>
                  <a:schemeClr val="tx2"/>
                </a:solidFill>
                <a:latin typeface="Comic Sans MS" pitchFamily="66" charset="0"/>
              </a:rPr>
              <a:t>Konfiguration</a:t>
            </a:r>
          </a:p>
          <a:p>
            <a:pPr eaLnBrk="0" hangingPunct="0"/>
            <a:endParaRPr lang="en-US" altLang="de-DE" sz="1400" i="1">
              <a:solidFill>
                <a:schemeClr val="tx2"/>
              </a:solidFill>
              <a:latin typeface="Comic Sans MS" pitchFamily="66" charset="0"/>
            </a:endParaRPr>
          </a:p>
        </p:txBody>
      </p:sp>
    </p:spTree>
    <p:extLst>
      <p:ext uri="{BB962C8B-B14F-4D97-AF65-F5344CB8AC3E}">
        <p14:creationId xmlns:p14="http://schemas.microsoft.com/office/powerpoint/2010/main" val="2971479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Line 43">
            <a:extLst>
              <a:ext uri="{FF2B5EF4-FFF2-40B4-BE49-F238E27FC236}">
                <a16:creationId xmlns:a16="http://schemas.microsoft.com/office/drawing/2014/main" id="{A73BCF52-907C-4BA3-B51A-08DF2077721C}"/>
              </a:ext>
            </a:extLst>
          </p:cNvPr>
          <p:cNvSpPr>
            <a:spLocks noChangeShapeType="1"/>
          </p:cNvSpPr>
          <p:nvPr/>
        </p:nvSpPr>
        <p:spPr bwMode="auto">
          <a:xfrm flipH="1">
            <a:off x="2290249" y="3810993"/>
            <a:ext cx="422275" cy="269875"/>
          </a:xfrm>
          <a:prstGeom prst="line">
            <a:avLst/>
          </a:prstGeom>
          <a:noFill/>
          <a:ln w="9525">
            <a:solidFill>
              <a:schemeClr val="tx1"/>
            </a:solidFill>
            <a:round/>
            <a:headEnd/>
            <a:tailEnd/>
          </a:ln>
        </p:spPr>
        <p:txBody>
          <a:bodyPr/>
          <a:lstStyle/>
          <a:p>
            <a:endParaRPr lang="en-US"/>
          </a:p>
        </p:txBody>
      </p:sp>
      <p:sp>
        <p:nvSpPr>
          <p:cNvPr id="13" name="Line 31">
            <a:extLst>
              <a:ext uri="{FF2B5EF4-FFF2-40B4-BE49-F238E27FC236}">
                <a16:creationId xmlns:a16="http://schemas.microsoft.com/office/drawing/2014/main" id="{DFE0F29A-E529-4D89-A8F4-DDE10F025F0C}"/>
              </a:ext>
            </a:extLst>
          </p:cNvPr>
          <p:cNvSpPr>
            <a:spLocks noChangeShapeType="1"/>
          </p:cNvSpPr>
          <p:nvPr/>
        </p:nvSpPr>
        <p:spPr bwMode="auto">
          <a:xfrm flipH="1">
            <a:off x="2229847" y="1859757"/>
            <a:ext cx="445139" cy="290721"/>
          </a:xfrm>
          <a:prstGeom prst="line">
            <a:avLst/>
          </a:prstGeom>
          <a:noFill/>
          <a:ln w="9525">
            <a:solidFill>
              <a:schemeClr val="tx1"/>
            </a:solidFill>
            <a:round/>
            <a:headEnd/>
            <a:tailEnd/>
          </a:ln>
        </p:spPr>
        <p:txBody>
          <a:bodyPr/>
          <a:lstStyle/>
          <a:p>
            <a:endParaRPr lang="en-US"/>
          </a:p>
        </p:txBody>
      </p:sp>
      <p:sp>
        <p:nvSpPr>
          <p:cNvPr id="3" name="Titel 2">
            <a:extLst>
              <a:ext uri="{FF2B5EF4-FFF2-40B4-BE49-F238E27FC236}">
                <a16:creationId xmlns:a16="http://schemas.microsoft.com/office/drawing/2014/main" id="{E3FAC62E-EFA5-4340-8FEA-30C922DD9E0C}"/>
              </a:ext>
            </a:extLst>
          </p:cNvPr>
          <p:cNvSpPr>
            <a:spLocks noGrp="1"/>
          </p:cNvSpPr>
          <p:nvPr>
            <p:ph type="title"/>
          </p:nvPr>
        </p:nvSpPr>
        <p:spPr/>
        <p:txBody>
          <a:bodyPr/>
          <a:lstStyle/>
          <a:p>
            <a:r>
              <a:rPr lang="de-DE" dirty="0"/>
              <a:t>Feature Diagramm - Erklärung</a:t>
            </a:r>
          </a:p>
        </p:txBody>
      </p:sp>
      <p:sp>
        <p:nvSpPr>
          <p:cNvPr id="4" name="Inhaltsplatzhalter 3">
            <a:extLst>
              <a:ext uri="{FF2B5EF4-FFF2-40B4-BE49-F238E27FC236}">
                <a16:creationId xmlns:a16="http://schemas.microsoft.com/office/drawing/2014/main" id="{56E92437-2534-47E2-AF2F-73CE49F3B9C1}"/>
              </a:ext>
            </a:extLst>
          </p:cNvPr>
          <p:cNvSpPr>
            <a:spLocks noGrp="1"/>
          </p:cNvSpPr>
          <p:nvPr>
            <p:ph sz="quarter" idx="14"/>
          </p:nvPr>
        </p:nvSpPr>
        <p:spPr/>
        <p:txBody>
          <a:bodyPr/>
          <a:lstStyle/>
          <a:p>
            <a:r>
              <a:rPr lang="de-DE" dirty="0"/>
              <a:t>Wenn Feature A gewählt wurde, </a:t>
            </a:r>
            <a:r>
              <a:rPr lang="de-DE" dirty="0">
                <a:solidFill>
                  <a:schemeClr val="tx2"/>
                </a:solidFill>
              </a:rPr>
              <a:t>kann</a:t>
            </a:r>
            <a:r>
              <a:rPr lang="de-DE" dirty="0"/>
              <a:t> auch Feature B gewählt werden</a:t>
            </a:r>
          </a:p>
          <a:p>
            <a:r>
              <a:rPr lang="de-DE" dirty="0"/>
              <a:t>Wenn Feature A gewählt wurde, </a:t>
            </a:r>
            <a:r>
              <a:rPr lang="de-DE" dirty="0">
                <a:solidFill>
                  <a:schemeClr val="tx2"/>
                </a:solidFill>
              </a:rPr>
              <a:t>muss</a:t>
            </a:r>
            <a:r>
              <a:rPr lang="de-DE" dirty="0"/>
              <a:t> auch Feature C gewählt werden</a:t>
            </a:r>
          </a:p>
          <a:p>
            <a:endParaRPr lang="de-DE" dirty="0"/>
          </a:p>
          <a:p>
            <a:endParaRPr lang="de-DE" dirty="0"/>
          </a:p>
          <a:p>
            <a:endParaRPr lang="de-DE" dirty="0"/>
          </a:p>
          <a:p>
            <a:r>
              <a:rPr lang="de-DE" dirty="0"/>
              <a:t>Wenn Feature E gewählt wurde, dann </a:t>
            </a:r>
            <a:r>
              <a:rPr lang="de-DE" dirty="0">
                <a:solidFill>
                  <a:schemeClr val="tx2"/>
                </a:solidFill>
              </a:rPr>
              <a:t>kann</a:t>
            </a:r>
            <a:r>
              <a:rPr lang="de-DE" dirty="0"/>
              <a:t> Feature G gewählt werden</a:t>
            </a:r>
          </a:p>
          <a:p>
            <a:r>
              <a:rPr lang="de-DE" dirty="0"/>
              <a:t>Wenn Feature F gewählt wurde, </a:t>
            </a:r>
            <a:r>
              <a:rPr lang="de-DE" dirty="0">
                <a:solidFill>
                  <a:schemeClr val="tx2"/>
                </a:solidFill>
              </a:rPr>
              <a:t>muss</a:t>
            </a:r>
            <a:r>
              <a:rPr lang="de-DE" dirty="0"/>
              <a:t> auch Feature G gewählt werden</a:t>
            </a:r>
          </a:p>
          <a:p>
            <a:r>
              <a:rPr lang="de-DE" dirty="0"/>
              <a:t>Valide Kombinationen:</a:t>
            </a:r>
            <a:br>
              <a:rPr lang="de-DE" dirty="0"/>
            </a:br>
            <a:r>
              <a:rPr lang="de-DE" dirty="0"/>
              <a:t>{E} und {E,F,G}</a:t>
            </a:r>
          </a:p>
          <a:p>
            <a:endParaRPr lang="de-DE" dirty="0"/>
          </a:p>
        </p:txBody>
      </p:sp>
      <p:sp>
        <p:nvSpPr>
          <p:cNvPr id="5" name="Rectangle 7">
            <a:extLst>
              <a:ext uri="{FF2B5EF4-FFF2-40B4-BE49-F238E27FC236}">
                <a16:creationId xmlns:a16="http://schemas.microsoft.com/office/drawing/2014/main" id="{2D8C8D66-BDD1-40C0-8ECD-630AF1E8EE5B}"/>
              </a:ext>
            </a:extLst>
          </p:cNvPr>
          <p:cNvSpPr>
            <a:spLocks noChangeArrowheads="1"/>
          </p:cNvSpPr>
          <p:nvPr/>
        </p:nvSpPr>
        <p:spPr bwMode="auto">
          <a:xfrm>
            <a:off x="3146739" y="2289275"/>
            <a:ext cx="957262" cy="547687"/>
          </a:xfrm>
          <a:prstGeom prst="rect">
            <a:avLst/>
          </a:prstGeom>
          <a:noFill/>
          <a:ln w="9525">
            <a:solidFill>
              <a:schemeClr val="tx1"/>
            </a:solidFill>
            <a:miter lim="800000"/>
            <a:headEnd/>
            <a:tailEnd/>
          </a:ln>
        </p:spPr>
        <p:txBody>
          <a:bodyPr wrap="none" anchor="ctr"/>
          <a:lstStyle/>
          <a:p>
            <a:pPr algn="ctr"/>
            <a:r>
              <a:rPr lang="de-DE" sz="1400"/>
              <a:t>C</a:t>
            </a:r>
          </a:p>
        </p:txBody>
      </p:sp>
      <p:sp>
        <p:nvSpPr>
          <p:cNvPr id="6" name="Oval 10">
            <a:extLst>
              <a:ext uri="{FF2B5EF4-FFF2-40B4-BE49-F238E27FC236}">
                <a16:creationId xmlns:a16="http://schemas.microsoft.com/office/drawing/2014/main" id="{DA99E462-617F-449D-8A53-E588AE2F31C4}"/>
              </a:ext>
            </a:extLst>
          </p:cNvPr>
          <p:cNvSpPr>
            <a:spLocks noChangeArrowheads="1"/>
          </p:cNvSpPr>
          <p:nvPr/>
        </p:nvSpPr>
        <p:spPr bwMode="auto">
          <a:xfrm>
            <a:off x="3519801" y="2136875"/>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7" name="Rectangle 19">
            <a:extLst>
              <a:ext uri="{FF2B5EF4-FFF2-40B4-BE49-F238E27FC236}">
                <a16:creationId xmlns:a16="http://schemas.microsoft.com/office/drawing/2014/main" id="{9B7D99EA-FF20-45A8-A1F7-6633EA81A31C}"/>
              </a:ext>
            </a:extLst>
          </p:cNvPr>
          <p:cNvSpPr>
            <a:spLocks noChangeArrowheads="1"/>
          </p:cNvSpPr>
          <p:nvPr/>
        </p:nvSpPr>
        <p:spPr bwMode="auto">
          <a:xfrm>
            <a:off x="2386326" y="1319312"/>
            <a:ext cx="955675" cy="547688"/>
          </a:xfrm>
          <a:prstGeom prst="rect">
            <a:avLst/>
          </a:prstGeom>
          <a:solidFill>
            <a:schemeClr val="bg1"/>
          </a:solidFill>
          <a:ln w="9525">
            <a:solidFill>
              <a:schemeClr val="tx1"/>
            </a:solidFill>
            <a:miter lim="800000"/>
            <a:headEnd/>
            <a:tailEnd/>
          </a:ln>
        </p:spPr>
        <p:txBody>
          <a:bodyPr wrap="none" anchor="ctr"/>
          <a:lstStyle/>
          <a:p>
            <a:pPr algn="ctr"/>
            <a:r>
              <a:rPr lang="de-DE" sz="1400"/>
              <a:t>A</a:t>
            </a:r>
          </a:p>
        </p:txBody>
      </p:sp>
      <p:sp>
        <p:nvSpPr>
          <p:cNvPr id="8" name="Line 20">
            <a:extLst>
              <a:ext uri="{FF2B5EF4-FFF2-40B4-BE49-F238E27FC236}">
                <a16:creationId xmlns:a16="http://schemas.microsoft.com/office/drawing/2014/main" id="{7848D8C7-EA1E-48FE-80AB-52E137C9B18F}"/>
              </a:ext>
            </a:extLst>
          </p:cNvPr>
          <p:cNvSpPr>
            <a:spLocks noChangeShapeType="1"/>
          </p:cNvSpPr>
          <p:nvPr/>
        </p:nvSpPr>
        <p:spPr bwMode="auto">
          <a:xfrm>
            <a:off x="3075520" y="1875389"/>
            <a:ext cx="477837" cy="269875"/>
          </a:xfrm>
          <a:prstGeom prst="line">
            <a:avLst/>
          </a:prstGeom>
          <a:noFill/>
          <a:ln w="9525">
            <a:solidFill>
              <a:schemeClr val="tx1"/>
            </a:solidFill>
            <a:round/>
            <a:headEnd/>
            <a:tailEnd/>
          </a:ln>
        </p:spPr>
        <p:txBody>
          <a:bodyPr/>
          <a:lstStyle/>
          <a:p>
            <a:endParaRPr lang="en-US"/>
          </a:p>
        </p:txBody>
      </p:sp>
      <p:sp>
        <p:nvSpPr>
          <p:cNvPr id="9" name="Freeform 23">
            <a:extLst>
              <a:ext uri="{FF2B5EF4-FFF2-40B4-BE49-F238E27FC236}">
                <a16:creationId xmlns:a16="http://schemas.microsoft.com/office/drawing/2014/main" id="{D989E21D-8C35-405A-82AB-FD44664DC277}"/>
              </a:ext>
            </a:extLst>
          </p:cNvPr>
          <p:cNvSpPr>
            <a:spLocks/>
          </p:cNvSpPr>
          <p:nvPr/>
        </p:nvSpPr>
        <p:spPr bwMode="auto">
          <a:xfrm rot="11725715" flipH="1">
            <a:off x="3352371" y="1648257"/>
            <a:ext cx="454025" cy="407988"/>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10" name="Text Box 24">
            <a:extLst>
              <a:ext uri="{FF2B5EF4-FFF2-40B4-BE49-F238E27FC236}">
                <a16:creationId xmlns:a16="http://schemas.microsoft.com/office/drawing/2014/main" id="{BCD5F82A-717C-4C9D-BE38-B18F0C93B246}"/>
              </a:ext>
            </a:extLst>
          </p:cNvPr>
          <p:cNvSpPr txBox="1">
            <a:spLocks noChangeArrowheads="1"/>
          </p:cNvSpPr>
          <p:nvPr/>
        </p:nvSpPr>
        <p:spPr bwMode="auto">
          <a:xfrm>
            <a:off x="3780473" y="1523207"/>
            <a:ext cx="1470025" cy="336550"/>
          </a:xfrm>
          <a:prstGeom prst="rect">
            <a:avLst/>
          </a:prstGeom>
          <a:noFill/>
          <a:ln w="9525">
            <a:noFill/>
            <a:miter lim="800000"/>
            <a:headEnd/>
            <a:tailEnd/>
          </a:ln>
        </p:spPr>
        <p:txBody>
          <a:bodyPr wrap="none">
            <a:spAutoFit/>
          </a:bodyPr>
          <a:lstStyle/>
          <a:p>
            <a:pPr eaLnBrk="0" hangingPunct="0"/>
            <a:r>
              <a:rPr lang="de-DE" altLang="de-DE" sz="1600" i="1" dirty="0">
                <a:solidFill>
                  <a:schemeClr val="tx2"/>
                </a:solidFill>
                <a:latin typeface="Comic Sans MS" pitchFamily="66" charset="0"/>
              </a:rPr>
              <a:t>verpflichtend</a:t>
            </a:r>
          </a:p>
        </p:txBody>
      </p:sp>
      <p:sp>
        <p:nvSpPr>
          <p:cNvPr id="11" name="Rectangle 29">
            <a:extLst>
              <a:ext uri="{FF2B5EF4-FFF2-40B4-BE49-F238E27FC236}">
                <a16:creationId xmlns:a16="http://schemas.microsoft.com/office/drawing/2014/main" id="{D3F50BAA-2146-4205-82CD-2A393F77FE41}"/>
              </a:ext>
            </a:extLst>
          </p:cNvPr>
          <p:cNvSpPr>
            <a:spLocks noChangeArrowheads="1"/>
          </p:cNvSpPr>
          <p:nvPr/>
        </p:nvSpPr>
        <p:spPr bwMode="auto">
          <a:xfrm>
            <a:off x="1694176" y="2289275"/>
            <a:ext cx="957263" cy="547687"/>
          </a:xfrm>
          <a:prstGeom prst="rect">
            <a:avLst/>
          </a:prstGeom>
          <a:noFill/>
          <a:ln w="9525">
            <a:solidFill>
              <a:schemeClr val="tx1"/>
            </a:solidFill>
            <a:miter lim="800000"/>
            <a:headEnd/>
            <a:tailEnd/>
          </a:ln>
        </p:spPr>
        <p:txBody>
          <a:bodyPr wrap="none" anchor="ctr"/>
          <a:lstStyle/>
          <a:p>
            <a:pPr algn="ctr"/>
            <a:r>
              <a:rPr lang="de-DE" sz="1400"/>
              <a:t>B</a:t>
            </a:r>
          </a:p>
        </p:txBody>
      </p:sp>
      <p:sp>
        <p:nvSpPr>
          <p:cNvPr id="12" name="Oval 30">
            <a:extLst>
              <a:ext uri="{FF2B5EF4-FFF2-40B4-BE49-F238E27FC236}">
                <a16:creationId xmlns:a16="http://schemas.microsoft.com/office/drawing/2014/main" id="{0B3AD684-F825-41AE-A594-B8447829B67C}"/>
              </a:ext>
            </a:extLst>
          </p:cNvPr>
          <p:cNvSpPr>
            <a:spLocks noChangeArrowheads="1"/>
          </p:cNvSpPr>
          <p:nvPr/>
        </p:nvSpPr>
        <p:spPr bwMode="auto">
          <a:xfrm>
            <a:off x="2097401" y="2133700"/>
            <a:ext cx="149225" cy="155575"/>
          </a:xfrm>
          <a:prstGeom prst="ellipse">
            <a:avLst/>
          </a:prstGeom>
          <a:solidFill>
            <a:schemeClr val="bg1"/>
          </a:solidFill>
          <a:ln w="9525">
            <a:solidFill>
              <a:schemeClr val="tx1"/>
            </a:solidFill>
            <a:round/>
            <a:headEnd/>
            <a:tailEnd/>
          </a:ln>
        </p:spPr>
        <p:txBody>
          <a:bodyPr wrap="none" anchor="ctr"/>
          <a:lstStyle/>
          <a:p>
            <a:endParaRPr lang="de-DE"/>
          </a:p>
        </p:txBody>
      </p:sp>
      <p:sp>
        <p:nvSpPr>
          <p:cNvPr id="14" name="Freeform 32">
            <a:extLst>
              <a:ext uri="{FF2B5EF4-FFF2-40B4-BE49-F238E27FC236}">
                <a16:creationId xmlns:a16="http://schemas.microsoft.com/office/drawing/2014/main" id="{4FCFAAF1-FBA5-4DDE-ACED-AFA079240E8C}"/>
              </a:ext>
            </a:extLst>
          </p:cNvPr>
          <p:cNvSpPr>
            <a:spLocks/>
          </p:cNvSpPr>
          <p:nvPr/>
        </p:nvSpPr>
        <p:spPr bwMode="auto">
          <a:xfrm rot="9368104">
            <a:off x="1925951" y="1628875"/>
            <a:ext cx="569913" cy="423862"/>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15" name="Text Box 33">
            <a:extLst>
              <a:ext uri="{FF2B5EF4-FFF2-40B4-BE49-F238E27FC236}">
                <a16:creationId xmlns:a16="http://schemas.microsoft.com/office/drawing/2014/main" id="{6D00EA2E-8432-4BA5-BB9D-0C6CD4AE83EF}"/>
              </a:ext>
            </a:extLst>
          </p:cNvPr>
          <p:cNvSpPr txBox="1">
            <a:spLocks noChangeArrowheads="1"/>
          </p:cNvSpPr>
          <p:nvPr/>
        </p:nvSpPr>
        <p:spPr bwMode="auto">
          <a:xfrm>
            <a:off x="1002026" y="1628875"/>
            <a:ext cx="923925" cy="336550"/>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optional</a:t>
            </a:r>
          </a:p>
        </p:txBody>
      </p:sp>
      <p:sp>
        <p:nvSpPr>
          <p:cNvPr id="16" name="AutoShape 47">
            <a:extLst>
              <a:ext uri="{FF2B5EF4-FFF2-40B4-BE49-F238E27FC236}">
                <a16:creationId xmlns:a16="http://schemas.microsoft.com/office/drawing/2014/main" id="{0D39700D-0A40-4E43-9EB5-0A6318B70618}"/>
              </a:ext>
            </a:extLst>
          </p:cNvPr>
          <p:cNvSpPr>
            <a:spLocks noChangeArrowheads="1"/>
          </p:cNvSpPr>
          <p:nvPr/>
        </p:nvSpPr>
        <p:spPr bwMode="auto">
          <a:xfrm flipV="1">
            <a:off x="4688201" y="1235175"/>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ctr" eaLnBrk="0" hangingPunct="0">
              <a:lnSpc>
                <a:spcPct val="70000"/>
              </a:lnSpc>
            </a:pPr>
            <a:r>
              <a:rPr lang="de-DE" altLang="de-DE" sz="1600"/>
              <a:t>FD</a:t>
            </a:r>
            <a:endParaRPr lang="de-DE" altLang="de-DE" sz="3200"/>
          </a:p>
        </p:txBody>
      </p:sp>
      <p:sp>
        <p:nvSpPr>
          <p:cNvPr id="17" name="Rectangle 35">
            <a:extLst>
              <a:ext uri="{FF2B5EF4-FFF2-40B4-BE49-F238E27FC236}">
                <a16:creationId xmlns:a16="http://schemas.microsoft.com/office/drawing/2014/main" id="{A9BDAA23-17FC-4031-91C0-EA5219A8EA36}"/>
              </a:ext>
            </a:extLst>
          </p:cNvPr>
          <p:cNvSpPr>
            <a:spLocks noChangeArrowheads="1"/>
          </p:cNvSpPr>
          <p:nvPr/>
        </p:nvSpPr>
        <p:spPr bwMode="auto">
          <a:xfrm>
            <a:off x="2553774" y="5195293"/>
            <a:ext cx="957262" cy="547687"/>
          </a:xfrm>
          <a:prstGeom prst="rect">
            <a:avLst/>
          </a:prstGeom>
          <a:noFill/>
          <a:ln w="9525">
            <a:solidFill>
              <a:schemeClr val="tx1"/>
            </a:solidFill>
            <a:miter lim="800000"/>
            <a:headEnd/>
            <a:tailEnd/>
          </a:ln>
        </p:spPr>
        <p:txBody>
          <a:bodyPr wrap="none" anchor="ctr"/>
          <a:lstStyle/>
          <a:p>
            <a:pPr algn="ctr"/>
            <a:r>
              <a:rPr lang="de-DE" sz="1400"/>
              <a:t>G</a:t>
            </a:r>
          </a:p>
        </p:txBody>
      </p:sp>
      <p:sp>
        <p:nvSpPr>
          <p:cNvPr id="18" name="Oval 36">
            <a:extLst>
              <a:ext uri="{FF2B5EF4-FFF2-40B4-BE49-F238E27FC236}">
                <a16:creationId xmlns:a16="http://schemas.microsoft.com/office/drawing/2014/main" id="{00A737BB-ECC9-45A9-B7DD-06BD703DC6B7}"/>
              </a:ext>
            </a:extLst>
          </p:cNvPr>
          <p:cNvSpPr>
            <a:spLocks noChangeArrowheads="1"/>
          </p:cNvSpPr>
          <p:nvPr/>
        </p:nvSpPr>
        <p:spPr bwMode="auto">
          <a:xfrm>
            <a:off x="2926836" y="5042893"/>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19" name="Rectangle 37">
            <a:extLst>
              <a:ext uri="{FF2B5EF4-FFF2-40B4-BE49-F238E27FC236}">
                <a16:creationId xmlns:a16="http://schemas.microsoft.com/office/drawing/2014/main" id="{CDA90E79-E1E7-4F67-9B74-7CFB376E68BB}"/>
              </a:ext>
            </a:extLst>
          </p:cNvPr>
          <p:cNvSpPr>
            <a:spLocks noChangeArrowheads="1"/>
          </p:cNvSpPr>
          <p:nvPr/>
        </p:nvSpPr>
        <p:spPr bwMode="auto">
          <a:xfrm>
            <a:off x="2429949" y="3266480"/>
            <a:ext cx="955675" cy="547688"/>
          </a:xfrm>
          <a:prstGeom prst="rect">
            <a:avLst/>
          </a:prstGeom>
          <a:solidFill>
            <a:schemeClr val="bg1"/>
          </a:solidFill>
          <a:ln w="9525">
            <a:solidFill>
              <a:schemeClr val="tx1"/>
            </a:solidFill>
            <a:miter lim="800000"/>
            <a:headEnd/>
            <a:tailEnd/>
          </a:ln>
        </p:spPr>
        <p:txBody>
          <a:bodyPr wrap="none" anchor="ctr"/>
          <a:lstStyle/>
          <a:p>
            <a:pPr algn="ctr"/>
            <a:r>
              <a:rPr lang="de-DE" sz="1400"/>
              <a:t>E</a:t>
            </a:r>
          </a:p>
        </p:txBody>
      </p:sp>
      <p:sp>
        <p:nvSpPr>
          <p:cNvPr id="20" name="Line 38">
            <a:extLst>
              <a:ext uri="{FF2B5EF4-FFF2-40B4-BE49-F238E27FC236}">
                <a16:creationId xmlns:a16="http://schemas.microsoft.com/office/drawing/2014/main" id="{C7678EEA-1017-451F-8C53-F130A69AD363}"/>
              </a:ext>
            </a:extLst>
          </p:cNvPr>
          <p:cNvSpPr>
            <a:spLocks noChangeShapeType="1"/>
          </p:cNvSpPr>
          <p:nvPr/>
        </p:nvSpPr>
        <p:spPr bwMode="auto">
          <a:xfrm>
            <a:off x="2448999" y="4773018"/>
            <a:ext cx="522312" cy="345603"/>
          </a:xfrm>
          <a:prstGeom prst="line">
            <a:avLst/>
          </a:prstGeom>
          <a:noFill/>
          <a:ln w="9525">
            <a:solidFill>
              <a:schemeClr val="tx1"/>
            </a:solidFill>
            <a:round/>
            <a:headEnd/>
            <a:tailEnd/>
          </a:ln>
        </p:spPr>
        <p:txBody>
          <a:bodyPr/>
          <a:lstStyle/>
          <a:p>
            <a:endParaRPr lang="en-US"/>
          </a:p>
        </p:txBody>
      </p:sp>
      <p:sp>
        <p:nvSpPr>
          <p:cNvPr id="21" name="Freeform 39">
            <a:extLst>
              <a:ext uri="{FF2B5EF4-FFF2-40B4-BE49-F238E27FC236}">
                <a16:creationId xmlns:a16="http://schemas.microsoft.com/office/drawing/2014/main" id="{B2812DBD-0DFF-40CD-8D8E-8D49515B3F05}"/>
              </a:ext>
            </a:extLst>
          </p:cNvPr>
          <p:cNvSpPr>
            <a:spLocks/>
          </p:cNvSpPr>
          <p:nvPr/>
        </p:nvSpPr>
        <p:spPr bwMode="auto">
          <a:xfrm rot="11725715" flipH="1">
            <a:off x="2731574" y="4631730"/>
            <a:ext cx="454025" cy="407988"/>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22" name="Text Box 40">
            <a:extLst>
              <a:ext uri="{FF2B5EF4-FFF2-40B4-BE49-F238E27FC236}">
                <a16:creationId xmlns:a16="http://schemas.microsoft.com/office/drawing/2014/main" id="{394744F1-87D8-42B7-B580-6049D570517E}"/>
              </a:ext>
            </a:extLst>
          </p:cNvPr>
          <p:cNvSpPr txBox="1">
            <a:spLocks noChangeArrowheads="1"/>
          </p:cNvSpPr>
          <p:nvPr/>
        </p:nvSpPr>
        <p:spPr bwMode="auto">
          <a:xfrm>
            <a:off x="3234811" y="4487268"/>
            <a:ext cx="1470025" cy="336550"/>
          </a:xfrm>
          <a:prstGeom prst="rect">
            <a:avLst/>
          </a:prstGeom>
          <a:noFill/>
          <a:ln w="9525">
            <a:noFill/>
            <a:miter lim="800000"/>
            <a:headEnd/>
            <a:tailEnd/>
          </a:ln>
        </p:spPr>
        <p:txBody>
          <a:bodyPr wrap="none">
            <a:spAutoFit/>
          </a:bodyPr>
          <a:lstStyle/>
          <a:p>
            <a:pPr eaLnBrk="0" hangingPunct="0"/>
            <a:r>
              <a:rPr lang="en-US" altLang="de-DE" sz="1600" i="1">
                <a:solidFill>
                  <a:schemeClr val="tx2"/>
                </a:solidFill>
                <a:latin typeface="Comic Sans MS" pitchFamily="66" charset="0"/>
              </a:rPr>
              <a:t>verpflichtend</a:t>
            </a:r>
          </a:p>
        </p:txBody>
      </p:sp>
      <p:sp>
        <p:nvSpPr>
          <p:cNvPr id="23" name="Rectangle 41">
            <a:extLst>
              <a:ext uri="{FF2B5EF4-FFF2-40B4-BE49-F238E27FC236}">
                <a16:creationId xmlns:a16="http://schemas.microsoft.com/office/drawing/2014/main" id="{B5891DF7-4A89-4948-A694-F3EE07F9F19A}"/>
              </a:ext>
            </a:extLst>
          </p:cNvPr>
          <p:cNvSpPr>
            <a:spLocks noChangeArrowheads="1"/>
          </p:cNvSpPr>
          <p:nvPr/>
        </p:nvSpPr>
        <p:spPr bwMode="auto">
          <a:xfrm>
            <a:off x="1756849" y="4217393"/>
            <a:ext cx="957262" cy="547687"/>
          </a:xfrm>
          <a:prstGeom prst="rect">
            <a:avLst/>
          </a:prstGeom>
          <a:noFill/>
          <a:ln w="9525">
            <a:solidFill>
              <a:schemeClr val="tx1"/>
            </a:solidFill>
            <a:miter lim="800000"/>
            <a:headEnd/>
            <a:tailEnd/>
          </a:ln>
        </p:spPr>
        <p:txBody>
          <a:bodyPr wrap="none" anchor="ctr"/>
          <a:lstStyle/>
          <a:p>
            <a:pPr algn="ctr"/>
            <a:r>
              <a:rPr lang="de-DE" sz="1400"/>
              <a:t>F</a:t>
            </a:r>
          </a:p>
        </p:txBody>
      </p:sp>
      <p:sp>
        <p:nvSpPr>
          <p:cNvPr id="24" name="Oval 42">
            <a:extLst>
              <a:ext uri="{FF2B5EF4-FFF2-40B4-BE49-F238E27FC236}">
                <a16:creationId xmlns:a16="http://schemas.microsoft.com/office/drawing/2014/main" id="{899A625E-0BFE-4EC3-9788-4A071CF179EA}"/>
              </a:ext>
            </a:extLst>
          </p:cNvPr>
          <p:cNvSpPr>
            <a:spLocks noChangeArrowheads="1"/>
          </p:cNvSpPr>
          <p:nvPr/>
        </p:nvSpPr>
        <p:spPr bwMode="auto">
          <a:xfrm>
            <a:off x="2160074" y="4061818"/>
            <a:ext cx="149225" cy="155575"/>
          </a:xfrm>
          <a:prstGeom prst="ellipse">
            <a:avLst/>
          </a:prstGeom>
          <a:solidFill>
            <a:schemeClr val="bg1"/>
          </a:solidFill>
          <a:ln w="9525">
            <a:solidFill>
              <a:schemeClr val="tx1"/>
            </a:solidFill>
            <a:round/>
            <a:headEnd/>
            <a:tailEnd/>
          </a:ln>
        </p:spPr>
        <p:txBody>
          <a:bodyPr wrap="none" anchor="ctr"/>
          <a:lstStyle/>
          <a:p>
            <a:endParaRPr lang="de-DE"/>
          </a:p>
        </p:txBody>
      </p:sp>
      <p:sp>
        <p:nvSpPr>
          <p:cNvPr id="26" name="Freeform 44">
            <a:extLst>
              <a:ext uri="{FF2B5EF4-FFF2-40B4-BE49-F238E27FC236}">
                <a16:creationId xmlns:a16="http://schemas.microsoft.com/office/drawing/2014/main" id="{48745ED6-0205-4972-9585-C69F61AE5096}"/>
              </a:ext>
            </a:extLst>
          </p:cNvPr>
          <p:cNvSpPr>
            <a:spLocks/>
          </p:cNvSpPr>
          <p:nvPr/>
        </p:nvSpPr>
        <p:spPr bwMode="auto">
          <a:xfrm rot="9368104">
            <a:off x="1969574" y="3576043"/>
            <a:ext cx="569912" cy="423862"/>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27" name="Text Box 45">
            <a:extLst>
              <a:ext uri="{FF2B5EF4-FFF2-40B4-BE49-F238E27FC236}">
                <a16:creationId xmlns:a16="http://schemas.microsoft.com/office/drawing/2014/main" id="{C7D50473-FC9B-454F-B16A-DEFD464DBF18}"/>
              </a:ext>
            </a:extLst>
          </p:cNvPr>
          <p:cNvSpPr txBox="1">
            <a:spLocks noChangeArrowheads="1"/>
          </p:cNvSpPr>
          <p:nvPr/>
        </p:nvSpPr>
        <p:spPr bwMode="auto">
          <a:xfrm>
            <a:off x="1045649" y="3576043"/>
            <a:ext cx="923925" cy="336550"/>
          </a:xfrm>
          <a:prstGeom prst="rect">
            <a:avLst/>
          </a:prstGeom>
          <a:noFill/>
          <a:ln w="9525">
            <a:noFill/>
            <a:miter lim="800000"/>
            <a:headEnd/>
            <a:tailEnd/>
          </a:ln>
        </p:spPr>
        <p:txBody>
          <a:bodyPr wrap="none">
            <a:spAutoFit/>
          </a:bodyPr>
          <a:lstStyle/>
          <a:p>
            <a:pPr eaLnBrk="0" hangingPunct="0"/>
            <a:r>
              <a:rPr lang="en-US" altLang="de-DE" sz="1600" i="1">
                <a:solidFill>
                  <a:schemeClr val="tx2"/>
                </a:solidFill>
                <a:latin typeface="Comic Sans MS" pitchFamily="66" charset="0"/>
              </a:rPr>
              <a:t>optional</a:t>
            </a:r>
          </a:p>
        </p:txBody>
      </p:sp>
      <p:sp>
        <p:nvSpPr>
          <p:cNvPr id="28" name="AutoShape 48">
            <a:extLst>
              <a:ext uri="{FF2B5EF4-FFF2-40B4-BE49-F238E27FC236}">
                <a16:creationId xmlns:a16="http://schemas.microsoft.com/office/drawing/2014/main" id="{CAD919FF-F135-4392-B372-382E5C71290B}"/>
              </a:ext>
            </a:extLst>
          </p:cNvPr>
          <p:cNvSpPr>
            <a:spLocks noChangeArrowheads="1"/>
          </p:cNvSpPr>
          <p:nvPr/>
        </p:nvSpPr>
        <p:spPr bwMode="auto">
          <a:xfrm flipV="1">
            <a:off x="4688961" y="3266480"/>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ctr" eaLnBrk="0" hangingPunct="0">
              <a:lnSpc>
                <a:spcPct val="70000"/>
              </a:lnSpc>
            </a:pPr>
            <a:r>
              <a:rPr lang="de-DE" altLang="de-DE" sz="1600"/>
              <a:t>FD</a:t>
            </a:r>
            <a:endParaRPr lang="de-DE" altLang="de-DE" sz="3200"/>
          </a:p>
        </p:txBody>
      </p:sp>
    </p:spTree>
    <p:extLst>
      <p:ext uri="{BB962C8B-B14F-4D97-AF65-F5344CB8AC3E}">
        <p14:creationId xmlns:p14="http://schemas.microsoft.com/office/powerpoint/2010/main" val="2625795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398F6D0-F417-4137-B6E9-113AA5054077}"/>
              </a:ext>
            </a:extLst>
          </p:cNvPr>
          <p:cNvSpPr>
            <a:spLocks noGrp="1"/>
          </p:cNvSpPr>
          <p:nvPr>
            <p:ph sz="quarter" idx="14"/>
          </p:nvPr>
        </p:nvSpPr>
        <p:spPr/>
        <p:txBody>
          <a:bodyPr/>
          <a:lstStyle/>
          <a:p>
            <a:r>
              <a:rPr lang="de-DE" dirty="0"/>
              <a:t>Sprache: amerikanisches Englisch</a:t>
            </a:r>
          </a:p>
          <a:p>
            <a:endParaRPr lang="de-DE" dirty="0"/>
          </a:p>
          <a:p>
            <a:r>
              <a:rPr lang="de-DE" dirty="0"/>
              <a:t>Aufzählungspunkte:</a:t>
            </a:r>
          </a:p>
          <a:p>
            <a:pPr lvl="1"/>
            <a:r>
              <a:rPr lang="de-DE" dirty="0"/>
              <a:t>erste Ebene erster Buchstabe vom ersten Wort groß</a:t>
            </a:r>
          </a:p>
          <a:p>
            <a:pPr lvl="1"/>
            <a:r>
              <a:rPr lang="de-DE" dirty="0"/>
              <a:t>ab zweite Ebene klein</a:t>
            </a:r>
          </a:p>
          <a:p>
            <a:endParaRPr lang="de-DE" dirty="0"/>
          </a:p>
          <a:p>
            <a:r>
              <a:rPr lang="de-DE" dirty="0"/>
              <a:t>Folien-Überschriften wie englische Titel:</a:t>
            </a:r>
          </a:p>
          <a:p>
            <a:pPr lvl="1"/>
            <a:r>
              <a:rPr lang="de-DE" dirty="0"/>
              <a:t>erstes und letztes Wort beginnen mit einem Großbuchstaben</a:t>
            </a:r>
          </a:p>
          <a:p>
            <a:pPr lvl="1"/>
            <a:r>
              <a:rPr lang="de-DE" dirty="0"/>
              <a:t>Substantive, Verben, Adjektive, Adverbien und Pronomina beginnen mit einem Großbuchstaben</a:t>
            </a:r>
          </a:p>
          <a:p>
            <a:pPr lvl="1"/>
            <a:r>
              <a:rPr lang="de-DE" dirty="0"/>
              <a:t>Artikel, Konjunktionen und Präpositionen werden, wenn sie nicht an erster oder letzter Stelle stehen, klein geschrieben. (Dies sind beispielsweise Wörter wie </a:t>
            </a:r>
            <a:r>
              <a:rPr lang="de-DE" dirty="0" err="1"/>
              <a:t>the</a:t>
            </a:r>
            <a:r>
              <a:rPr lang="de-DE" dirty="0"/>
              <a:t>, a, an, and, </a:t>
            </a:r>
            <a:r>
              <a:rPr lang="de-DE" dirty="0" err="1"/>
              <a:t>for</a:t>
            </a:r>
            <a:r>
              <a:rPr lang="de-DE" dirty="0"/>
              <a:t>, </a:t>
            </a:r>
            <a:r>
              <a:rPr lang="de-DE" dirty="0" err="1"/>
              <a:t>or</a:t>
            </a:r>
            <a:r>
              <a:rPr lang="de-DE" dirty="0"/>
              <a:t>, </a:t>
            </a:r>
            <a:r>
              <a:rPr lang="de-DE" dirty="0" err="1"/>
              <a:t>of</a:t>
            </a:r>
            <a:r>
              <a:rPr lang="de-DE" dirty="0"/>
              <a:t>, in, on, ...) - nach Doppelpunkt oder Gedankenstrich wird das nächste Wort groß geschrieben</a:t>
            </a:r>
            <a:endParaRPr lang="de-DE" sz="1100" dirty="0"/>
          </a:p>
          <a:p>
            <a:pPr>
              <a:buNone/>
            </a:pPr>
            <a:r>
              <a:rPr lang="de-DE" sz="1100" dirty="0"/>
              <a:t>	</a:t>
            </a:r>
            <a:r>
              <a:rPr lang="de-DE" sz="1000" dirty="0"/>
              <a:t>(Quelle: </a:t>
            </a:r>
            <a:r>
              <a:rPr lang="de-DE" sz="1000" dirty="0">
                <a:hlinkClick r:id="rId2"/>
              </a:rPr>
              <a:t>http://de.wikipedia.org/wiki/Wikipedia:Namenskonventionen</a:t>
            </a:r>
            <a:r>
              <a:rPr lang="de-DE" sz="1000" dirty="0"/>
              <a:t>)</a:t>
            </a:r>
            <a:endParaRPr lang="en-US" dirty="0"/>
          </a:p>
          <a:p>
            <a:endParaRPr lang="de-DE" dirty="0"/>
          </a:p>
        </p:txBody>
      </p:sp>
      <p:sp>
        <p:nvSpPr>
          <p:cNvPr id="3" name="Titel 2">
            <a:extLst>
              <a:ext uri="{FF2B5EF4-FFF2-40B4-BE49-F238E27FC236}">
                <a16:creationId xmlns:a16="http://schemas.microsoft.com/office/drawing/2014/main" id="{12195AFB-AF5D-4A04-8EE2-5EF92707BFB0}"/>
              </a:ext>
            </a:extLst>
          </p:cNvPr>
          <p:cNvSpPr>
            <a:spLocks noGrp="1"/>
          </p:cNvSpPr>
          <p:nvPr>
            <p:ph type="title"/>
          </p:nvPr>
        </p:nvSpPr>
        <p:spPr/>
        <p:txBody>
          <a:bodyPr/>
          <a:lstStyle/>
          <a:p>
            <a:r>
              <a:rPr lang="de-DE" dirty="0"/>
              <a:t>Formatierungsrichtlinien für englische Foliensätze</a:t>
            </a:r>
          </a:p>
        </p:txBody>
      </p:sp>
    </p:spTree>
    <p:extLst>
      <p:ext uri="{BB962C8B-B14F-4D97-AF65-F5344CB8AC3E}">
        <p14:creationId xmlns:p14="http://schemas.microsoft.com/office/powerpoint/2010/main" val="1027113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3FAC62E-EFA5-4340-8FEA-30C922DD9E0C}"/>
              </a:ext>
            </a:extLst>
          </p:cNvPr>
          <p:cNvSpPr>
            <a:spLocks noGrp="1"/>
          </p:cNvSpPr>
          <p:nvPr>
            <p:ph type="title"/>
          </p:nvPr>
        </p:nvSpPr>
        <p:spPr/>
        <p:txBody>
          <a:bodyPr/>
          <a:lstStyle/>
          <a:p>
            <a:r>
              <a:rPr lang="de-DE" dirty="0"/>
              <a:t>Feature Diagramm - Erklärung</a:t>
            </a:r>
          </a:p>
        </p:txBody>
      </p:sp>
      <p:sp>
        <p:nvSpPr>
          <p:cNvPr id="4" name="Inhaltsplatzhalter 3">
            <a:extLst>
              <a:ext uri="{FF2B5EF4-FFF2-40B4-BE49-F238E27FC236}">
                <a16:creationId xmlns:a16="http://schemas.microsoft.com/office/drawing/2014/main" id="{56E92437-2534-47E2-AF2F-73CE49F3B9C1}"/>
              </a:ext>
            </a:extLst>
          </p:cNvPr>
          <p:cNvSpPr>
            <a:spLocks noGrp="1"/>
          </p:cNvSpPr>
          <p:nvPr>
            <p:ph sz="quarter" idx="14"/>
          </p:nvPr>
        </p:nvSpPr>
        <p:spPr/>
        <p:txBody>
          <a:bodyPr/>
          <a:lstStyle/>
          <a:p>
            <a:r>
              <a:rPr lang="de-DE" dirty="0"/>
              <a:t>Wenn Feature A gewählt wurde, </a:t>
            </a:r>
            <a:r>
              <a:rPr lang="de-DE" dirty="0">
                <a:solidFill>
                  <a:schemeClr val="tx2"/>
                </a:solidFill>
              </a:rPr>
              <a:t>muss genau ein </a:t>
            </a:r>
            <a:r>
              <a:rPr lang="de-DE" dirty="0"/>
              <a:t>Feature B oder C gewählt werden („</a:t>
            </a:r>
            <a:r>
              <a:rPr lang="de-DE" dirty="0" err="1"/>
              <a:t>xor</a:t>
            </a:r>
            <a:r>
              <a:rPr lang="de-DE" dirty="0"/>
              <a:t>“)</a:t>
            </a:r>
          </a:p>
          <a:p>
            <a:endParaRPr lang="de-DE" dirty="0"/>
          </a:p>
          <a:p>
            <a:endParaRPr lang="de-DE" dirty="0"/>
          </a:p>
          <a:p>
            <a:endParaRPr lang="de-DE" dirty="0"/>
          </a:p>
          <a:p>
            <a:endParaRPr lang="de-DE" dirty="0"/>
          </a:p>
          <a:p>
            <a:endParaRPr lang="de-DE" dirty="0"/>
          </a:p>
          <a:p>
            <a:r>
              <a:rPr lang="de-DE" dirty="0"/>
              <a:t>Wenn Feature A gewählt wurde, muss</a:t>
            </a:r>
            <a:br>
              <a:rPr lang="de-DE" dirty="0"/>
            </a:br>
            <a:r>
              <a:rPr lang="de-DE" dirty="0">
                <a:solidFill>
                  <a:schemeClr val="tx2"/>
                </a:solidFill>
              </a:rPr>
              <a:t>mindestens ein </a:t>
            </a:r>
            <a:r>
              <a:rPr lang="de-DE" dirty="0"/>
              <a:t>Subfeature gewählt werden</a:t>
            </a:r>
          </a:p>
          <a:p>
            <a:endParaRPr lang="de-DE" dirty="0"/>
          </a:p>
        </p:txBody>
      </p:sp>
      <p:sp>
        <p:nvSpPr>
          <p:cNvPr id="29" name="Rectangle 15">
            <a:extLst>
              <a:ext uri="{FF2B5EF4-FFF2-40B4-BE49-F238E27FC236}">
                <a16:creationId xmlns:a16="http://schemas.microsoft.com/office/drawing/2014/main" id="{F76039B4-B53C-4484-8EC6-68842B16BF6C}"/>
              </a:ext>
            </a:extLst>
          </p:cNvPr>
          <p:cNvSpPr>
            <a:spLocks noChangeArrowheads="1"/>
          </p:cNvSpPr>
          <p:nvPr/>
        </p:nvSpPr>
        <p:spPr bwMode="auto">
          <a:xfrm>
            <a:off x="3269736" y="2263974"/>
            <a:ext cx="957262" cy="547687"/>
          </a:xfrm>
          <a:prstGeom prst="rect">
            <a:avLst/>
          </a:prstGeom>
          <a:noFill/>
          <a:ln w="9525">
            <a:solidFill>
              <a:schemeClr val="tx1"/>
            </a:solidFill>
            <a:miter lim="800000"/>
            <a:headEnd/>
            <a:tailEnd/>
          </a:ln>
        </p:spPr>
        <p:txBody>
          <a:bodyPr wrap="none" anchor="ctr"/>
          <a:lstStyle/>
          <a:p>
            <a:pPr algn="ctr"/>
            <a:r>
              <a:rPr lang="de-DE" sz="1400"/>
              <a:t>C</a:t>
            </a:r>
          </a:p>
        </p:txBody>
      </p:sp>
      <p:sp>
        <p:nvSpPr>
          <p:cNvPr id="30" name="Oval 16">
            <a:extLst>
              <a:ext uri="{FF2B5EF4-FFF2-40B4-BE49-F238E27FC236}">
                <a16:creationId xmlns:a16="http://schemas.microsoft.com/office/drawing/2014/main" id="{0A67C27E-0D9B-41D8-899F-48DEFB2A9F59}"/>
              </a:ext>
            </a:extLst>
          </p:cNvPr>
          <p:cNvSpPr>
            <a:spLocks noChangeArrowheads="1"/>
          </p:cNvSpPr>
          <p:nvPr/>
        </p:nvSpPr>
        <p:spPr bwMode="auto">
          <a:xfrm>
            <a:off x="3642798" y="2111574"/>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31" name="Rectangle 17">
            <a:extLst>
              <a:ext uri="{FF2B5EF4-FFF2-40B4-BE49-F238E27FC236}">
                <a16:creationId xmlns:a16="http://schemas.microsoft.com/office/drawing/2014/main" id="{B00ACF98-49BB-4589-B892-BE0D3272C6DE}"/>
              </a:ext>
            </a:extLst>
          </p:cNvPr>
          <p:cNvSpPr>
            <a:spLocks noChangeArrowheads="1"/>
          </p:cNvSpPr>
          <p:nvPr/>
        </p:nvSpPr>
        <p:spPr bwMode="auto">
          <a:xfrm>
            <a:off x="2509323" y="1294011"/>
            <a:ext cx="955675" cy="547688"/>
          </a:xfrm>
          <a:prstGeom prst="rect">
            <a:avLst/>
          </a:prstGeom>
          <a:solidFill>
            <a:schemeClr val="bg1"/>
          </a:solidFill>
          <a:ln w="9525">
            <a:solidFill>
              <a:schemeClr val="tx1"/>
            </a:solidFill>
            <a:miter lim="800000"/>
            <a:headEnd/>
            <a:tailEnd/>
          </a:ln>
        </p:spPr>
        <p:txBody>
          <a:bodyPr wrap="none" anchor="ctr"/>
          <a:lstStyle/>
          <a:p>
            <a:pPr algn="ctr"/>
            <a:r>
              <a:rPr lang="de-DE" sz="1400"/>
              <a:t>A</a:t>
            </a:r>
          </a:p>
        </p:txBody>
      </p:sp>
      <p:sp>
        <p:nvSpPr>
          <p:cNvPr id="32" name="Line 18">
            <a:extLst>
              <a:ext uri="{FF2B5EF4-FFF2-40B4-BE49-F238E27FC236}">
                <a16:creationId xmlns:a16="http://schemas.microsoft.com/office/drawing/2014/main" id="{A7D0A79C-6942-4C34-A96F-0FB52BAE3E4E}"/>
              </a:ext>
            </a:extLst>
          </p:cNvPr>
          <p:cNvSpPr>
            <a:spLocks noChangeShapeType="1"/>
          </p:cNvSpPr>
          <p:nvPr/>
        </p:nvSpPr>
        <p:spPr bwMode="auto">
          <a:xfrm>
            <a:off x="2991923" y="1841699"/>
            <a:ext cx="650875" cy="269875"/>
          </a:xfrm>
          <a:prstGeom prst="line">
            <a:avLst/>
          </a:prstGeom>
          <a:noFill/>
          <a:ln w="9525">
            <a:solidFill>
              <a:schemeClr val="tx1"/>
            </a:solidFill>
            <a:round/>
            <a:headEnd/>
            <a:tailEnd/>
          </a:ln>
        </p:spPr>
        <p:txBody>
          <a:bodyPr/>
          <a:lstStyle/>
          <a:p>
            <a:endParaRPr lang="en-US"/>
          </a:p>
        </p:txBody>
      </p:sp>
      <p:sp>
        <p:nvSpPr>
          <p:cNvPr id="33" name="Rectangle 21">
            <a:extLst>
              <a:ext uri="{FF2B5EF4-FFF2-40B4-BE49-F238E27FC236}">
                <a16:creationId xmlns:a16="http://schemas.microsoft.com/office/drawing/2014/main" id="{D52BE829-4D79-4932-BC81-73B7312AD418}"/>
              </a:ext>
            </a:extLst>
          </p:cNvPr>
          <p:cNvSpPr>
            <a:spLocks noChangeArrowheads="1"/>
          </p:cNvSpPr>
          <p:nvPr/>
        </p:nvSpPr>
        <p:spPr bwMode="auto">
          <a:xfrm>
            <a:off x="1817173" y="2263974"/>
            <a:ext cx="957263" cy="547687"/>
          </a:xfrm>
          <a:prstGeom prst="rect">
            <a:avLst/>
          </a:prstGeom>
          <a:noFill/>
          <a:ln w="9525">
            <a:solidFill>
              <a:schemeClr val="tx1"/>
            </a:solidFill>
            <a:miter lim="800000"/>
            <a:headEnd/>
            <a:tailEnd/>
          </a:ln>
        </p:spPr>
        <p:txBody>
          <a:bodyPr wrap="none" anchor="ctr"/>
          <a:lstStyle/>
          <a:p>
            <a:pPr algn="ctr"/>
            <a:r>
              <a:rPr lang="de-DE" sz="1400"/>
              <a:t>B</a:t>
            </a:r>
          </a:p>
        </p:txBody>
      </p:sp>
      <p:sp>
        <p:nvSpPr>
          <p:cNvPr id="34" name="Oval 22">
            <a:extLst>
              <a:ext uri="{FF2B5EF4-FFF2-40B4-BE49-F238E27FC236}">
                <a16:creationId xmlns:a16="http://schemas.microsoft.com/office/drawing/2014/main" id="{8C2CE22D-7EA9-4907-962B-D241B39B9DB8}"/>
              </a:ext>
            </a:extLst>
          </p:cNvPr>
          <p:cNvSpPr>
            <a:spLocks noChangeArrowheads="1"/>
          </p:cNvSpPr>
          <p:nvPr/>
        </p:nvSpPr>
        <p:spPr bwMode="auto">
          <a:xfrm>
            <a:off x="2220398" y="2108399"/>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35" name="Line 23">
            <a:extLst>
              <a:ext uri="{FF2B5EF4-FFF2-40B4-BE49-F238E27FC236}">
                <a16:creationId xmlns:a16="http://schemas.microsoft.com/office/drawing/2014/main" id="{AE3E50C9-C31E-4A27-A1C3-08A4E8932168}"/>
              </a:ext>
            </a:extLst>
          </p:cNvPr>
          <p:cNvSpPr>
            <a:spLocks noChangeShapeType="1"/>
          </p:cNvSpPr>
          <p:nvPr/>
        </p:nvSpPr>
        <p:spPr bwMode="auto">
          <a:xfrm flipH="1">
            <a:off x="2369623" y="1838524"/>
            <a:ext cx="622300" cy="269875"/>
          </a:xfrm>
          <a:prstGeom prst="line">
            <a:avLst/>
          </a:prstGeom>
          <a:noFill/>
          <a:ln w="9525">
            <a:solidFill>
              <a:schemeClr val="tx1"/>
            </a:solidFill>
            <a:round/>
            <a:headEnd/>
            <a:tailEnd/>
          </a:ln>
        </p:spPr>
        <p:txBody>
          <a:bodyPr/>
          <a:lstStyle/>
          <a:p>
            <a:endParaRPr lang="en-US"/>
          </a:p>
        </p:txBody>
      </p:sp>
      <p:sp>
        <p:nvSpPr>
          <p:cNvPr id="36" name="Freeform 24">
            <a:extLst>
              <a:ext uri="{FF2B5EF4-FFF2-40B4-BE49-F238E27FC236}">
                <a16:creationId xmlns:a16="http://schemas.microsoft.com/office/drawing/2014/main" id="{1EC27C89-A448-4E7C-9E23-04D8E8FB2540}"/>
              </a:ext>
            </a:extLst>
          </p:cNvPr>
          <p:cNvSpPr>
            <a:spLocks/>
          </p:cNvSpPr>
          <p:nvPr/>
        </p:nvSpPr>
        <p:spPr bwMode="auto">
          <a:xfrm rot="6138457">
            <a:off x="2116417" y="1434505"/>
            <a:ext cx="206375" cy="862013"/>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37" name="Text Box 25">
            <a:extLst>
              <a:ext uri="{FF2B5EF4-FFF2-40B4-BE49-F238E27FC236}">
                <a16:creationId xmlns:a16="http://schemas.microsoft.com/office/drawing/2014/main" id="{93A22C94-B6A0-4BE6-A627-5942EA22FC07}"/>
              </a:ext>
            </a:extLst>
          </p:cNvPr>
          <p:cNvSpPr txBox="1">
            <a:spLocks noChangeArrowheads="1"/>
          </p:cNvSpPr>
          <p:nvPr/>
        </p:nvSpPr>
        <p:spPr bwMode="auto">
          <a:xfrm>
            <a:off x="855148" y="1409899"/>
            <a:ext cx="1462260" cy="584775"/>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Alter</a:t>
            </a:r>
            <a:r>
              <a:rPr lang="de-DE" altLang="de-DE" sz="1600" i="1" dirty="0">
                <a:solidFill>
                  <a:schemeClr val="tx2"/>
                </a:solidFill>
                <a:latin typeface="Comic Sans MS" pitchFamily="66" charset="0"/>
              </a:rPr>
              <a:t>natives-</a:t>
            </a:r>
          </a:p>
          <a:p>
            <a:pPr eaLnBrk="0" hangingPunct="0"/>
            <a:r>
              <a:rPr lang="de-DE" altLang="de-DE" sz="1600" i="1" dirty="0">
                <a:solidFill>
                  <a:schemeClr val="tx2"/>
                </a:solidFill>
                <a:latin typeface="Comic Sans MS" pitchFamily="66" charset="0"/>
              </a:rPr>
              <a:t>Feature</a:t>
            </a:r>
            <a:endParaRPr lang="en-US" altLang="de-DE" sz="1600" i="1" dirty="0">
              <a:solidFill>
                <a:schemeClr val="tx2"/>
              </a:solidFill>
              <a:latin typeface="Comic Sans MS" pitchFamily="66" charset="0"/>
            </a:endParaRPr>
          </a:p>
        </p:txBody>
      </p:sp>
      <p:sp>
        <p:nvSpPr>
          <p:cNvPr id="39" name="AutoShape 47">
            <a:extLst>
              <a:ext uri="{FF2B5EF4-FFF2-40B4-BE49-F238E27FC236}">
                <a16:creationId xmlns:a16="http://schemas.microsoft.com/office/drawing/2014/main" id="{F72E26B3-3159-48BA-B16F-78585C137A2A}"/>
              </a:ext>
            </a:extLst>
          </p:cNvPr>
          <p:cNvSpPr>
            <a:spLocks noChangeArrowheads="1"/>
          </p:cNvSpPr>
          <p:nvPr/>
        </p:nvSpPr>
        <p:spPr bwMode="auto">
          <a:xfrm flipV="1">
            <a:off x="4688961" y="1209874"/>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ctr" eaLnBrk="0" hangingPunct="0">
              <a:lnSpc>
                <a:spcPct val="70000"/>
              </a:lnSpc>
            </a:pPr>
            <a:r>
              <a:rPr lang="de-DE" altLang="de-DE" sz="1600"/>
              <a:t>FD</a:t>
            </a:r>
            <a:endParaRPr lang="de-DE" altLang="de-DE" sz="3200"/>
          </a:p>
        </p:txBody>
      </p:sp>
      <p:sp>
        <p:nvSpPr>
          <p:cNvPr id="40" name="Rectangle 28">
            <a:extLst>
              <a:ext uri="{FF2B5EF4-FFF2-40B4-BE49-F238E27FC236}">
                <a16:creationId xmlns:a16="http://schemas.microsoft.com/office/drawing/2014/main" id="{2077A575-0009-47EB-A1C1-611710A54F4A}"/>
              </a:ext>
            </a:extLst>
          </p:cNvPr>
          <p:cNvSpPr>
            <a:spLocks noChangeArrowheads="1"/>
          </p:cNvSpPr>
          <p:nvPr/>
        </p:nvSpPr>
        <p:spPr bwMode="auto">
          <a:xfrm>
            <a:off x="3269736" y="4357073"/>
            <a:ext cx="957262" cy="547688"/>
          </a:xfrm>
          <a:prstGeom prst="rect">
            <a:avLst/>
          </a:prstGeom>
          <a:noFill/>
          <a:ln w="9525">
            <a:solidFill>
              <a:schemeClr val="tx1"/>
            </a:solidFill>
            <a:miter lim="800000"/>
            <a:headEnd/>
            <a:tailEnd/>
          </a:ln>
        </p:spPr>
        <p:txBody>
          <a:bodyPr wrap="none" anchor="ctr"/>
          <a:lstStyle/>
          <a:p>
            <a:pPr algn="ctr"/>
            <a:r>
              <a:rPr lang="de-DE" sz="1400"/>
              <a:t>C</a:t>
            </a:r>
          </a:p>
        </p:txBody>
      </p:sp>
      <p:sp>
        <p:nvSpPr>
          <p:cNvPr id="41" name="Oval 29">
            <a:extLst>
              <a:ext uri="{FF2B5EF4-FFF2-40B4-BE49-F238E27FC236}">
                <a16:creationId xmlns:a16="http://schemas.microsoft.com/office/drawing/2014/main" id="{F078A95C-58AC-432E-A117-FBE28EFF5276}"/>
              </a:ext>
            </a:extLst>
          </p:cNvPr>
          <p:cNvSpPr>
            <a:spLocks noChangeArrowheads="1"/>
          </p:cNvSpPr>
          <p:nvPr/>
        </p:nvSpPr>
        <p:spPr bwMode="auto">
          <a:xfrm>
            <a:off x="3642798" y="4204673"/>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42" name="Line 31">
            <a:extLst>
              <a:ext uri="{FF2B5EF4-FFF2-40B4-BE49-F238E27FC236}">
                <a16:creationId xmlns:a16="http://schemas.microsoft.com/office/drawing/2014/main" id="{89DE1655-5108-4518-A154-D005FB3FAF21}"/>
              </a:ext>
            </a:extLst>
          </p:cNvPr>
          <p:cNvSpPr>
            <a:spLocks noChangeShapeType="1"/>
          </p:cNvSpPr>
          <p:nvPr/>
        </p:nvSpPr>
        <p:spPr bwMode="auto">
          <a:xfrm>
            <a:off x="2991923" y="3934798"/>
            <a:ext cx="650875" cy="269875"/>
          </a:xfrm>
          <a:prstGeom prst="line">
            <a:avLst/>
          </a:prstGeom>
          <a:noFill/>
          <a:ln w="9525">
            <a:solidFill>
              <a:schemeClr val="tx1"/>
            </a:solidFill>
            <a:round/>
            <a:headEnd/>
            <a:tailEnd/>
          </a:ln>
        </p:spPr>
        <p:txBody>
          <a:bodyPr/>
          <a:lstStyle/>
          <a:p>
            <a:endParaRPr lang="en-US"/>
          </a:p>
        </p:txBody>
      </p:sp>
      <p:sp>
        <p:nvSpPr>
          <p:cNvPr id="43" name="Rectangle 34">
            <a:extLst>
              <a:ext uri="{FF2B5EF4-FFF2-40B4-BE49-F238E27FC236}">
                <a16:creationId xmlns:a16="http://schemas.microsoft.com/office/drawing/2014/main" id="{A7CD18AF-EC1A-4741-8FA0-B89C9FE29E94}"/>
              </a:ext>
            </a:extLst>
          </p:cNvPr>
          <p:cNvSpPr>
            <a:spLocks noChangeArrowheads="1"/>
          </p:cNvSpPr>
          <p:nvPr/>
        </p:nvSpPr>
        <p:spPr bwMode="auto">
          <a:xfrm>
            <a:off x="1817173" y="4357073"/>
            <a:ext cx="957263" cy="547688"/>
          </a:xfrm>
          <a:prstGeom prst="rect">
            <a:avLst/>
          </a:prstGeom>
          <a:noFill/>
          <a:ln w="9525">
            <a:solidFill>
              <a:schemeClr val="tx1"/>
            </a:solidFill>
            <a:miter lim="800000"/>
            <a:headEnd/>
            <a:tailEnd/>
          </a:ln>
        </p:spPr>
        <p:txBody>
          <a:bodyPr wrap="none" anchor="ctr"/>
          <a:lstStyle/>
          <a:p>
            <a:pPr algn="ctr"/>
            <a:r>
              <a:rPr lang="de-DE" sz="1400"/>
              <a:t>B</a:t>
            </a:r>
          </a:p>
        </p:txBody>
      </p:sp>
      <p:sp>
        <p:nvSpPr>
          <p:cNvPr id="44" name="Oval 35">
            <a:extLst>
              <a:ext uri="{FF2B5EF4-FFF2-40B4-BE49-F238E27FC236}">
                <a16:creationId xmlns:a16="http://schemas.microsoft.com/office/drawing/2014/main" id="{F3FB57C6-40EA-41B9-A23D-F560FC64950D}"/>
              </a:ext>
            </a:extLst>
          </p:cNvPr>
          <p:cNvSpPr>
            <a:spLocks noChangeArrowheads="1"/>
          </p:cNvSpPr>
          <p:nvPr/>
        </p:nvSpPr>
        <p:spPr bwMode="auto">
          <a:xfrm>
            <a:off x="2220398" y="4201498"/>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45" name="Line 36">
            <a:extLst>
              <a:ext uri="{FF2B5EF4-FFF2-40B4-BE49-F238E27FC236}">
                <a16:creationId xmlns:a16="http://schemas.microsoft.com/office/drawing/2014/main" id="{D4D0BDA9-E383-4D22-8B47-D50C878A78BE}"/>
              </a:ext>
            </a:extLst>
          </p:cNvPr>
          <p:cNvSpPr>
            <a:spLocks noChangeShapeType="1"/>
          </p:cNvSpPr>
          <p:nvPr/>
        </p:nvSpPr>
        <p:spPr bwMode="auto">
          <a:xfrm flipH="1">
            <a:off x="2369623" y="3931623"/>
            <a:ext cx="622300" cy="269875"/>
          </a:xfrm>
          <a:prstGeom prst="line">
            <a:avLst/>
          </a:prstGeom>
          <a:noFill/>
          <a:ln w="9525">
            <a:solidFill>
              <a:schemeClr val="tx1"/>
            </a:solidFill>
            <a:round/>
            <a:headEnd/>
            <a:tailEnd/>
          </a:ln>
        </p:spPr>
        <p:txBody>
          <a:bodyPr/>
          <a:lstStyle/>
          <a:p>
            <a:endParaRPr lang="en-US"/>
          </a:p>
        </p:txBody>
      </p:sp>
      <p:sp>
        <p:nvSpPr>
          <p:cNvPr id="46" name="Text Box 38">
            <a:extLst>
              <a:ext uri="{FF2B5EF4-FFF2-40B4-BE49-F238E27FC236}">
                <a16:creationId xmlns:a16="http://schemas.microsoft.com/office/drawing/2014/main" id="{ABC24A2E-5CA5-4531-A133-9DE2A346D366}"/>
              </a:ext>
            </a:extLst>
          </p:cNvPr>
          <p:cNvSpPr txBox="1">
            <a:spLocks noChangeArrowheads="1"/>
          </p:cNvSpPr>
          <p:nvPr/>
        </p:nvSpPr>
        <p:spPr bwMode="auto">
          <a:xfrm>
            <a:off x="855148" y="3502998"/>
            <a:ext cx="935038" cy="581025"/>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Or</a:t>
            </a:r>
            <a:r>
              <a:rPr lang="de-DE" altLang="de-DE" sz="1600" i="1" dirty="0">
                <a:solidFill>
                  <a:schemeClr val="tx2"/>
                </a:solidFill>
                <a:latin typeface="Comic Sans MS" pitchFamily="66" charset="0"/>
              </a:rPr>
              <a:t>-</a:t>
            </a:r>
            <a:br>
              <a:rPr lang="de-DE" altLang="de-DE" sz="1600" i="1" dirty="0">
                <a:solidFill>
                  <a:schemeClr val="tx2"/>
                </a:solidFill>
                <a:latin typeface="Comic Sans MS" pitchFamily="66" charset="0"/>
              </a:rPr>
            </a:br>
            <a:r>
              <a:rPr lang="de-DE" altLang="de-DE" sz="1600" i="1" dirty="0">
                <a:solidFill>
                  <a:schemeClr val="tx2"/>
                </a:solidFill>
                <a:latin typeface="Comic Sans MS" pitchFamily="66" charset="0"/>
              </a:rPr>
              <a:t>Feature</a:t>
            </a:r>
            <a:endParaRPr lang="en-US" altLang="de-DE" sz="1600" i="1" dirty="0">
              <a:solidFill>
                <a:schemeClr val="tx2"/>
              </a:solidFill>
              <a:latin typeface="Comic Sans MS" pitchFamily="66" charset="0"/>
            </a:endParaRPr>
          </a:p>
        </p:txBody>
      </p:sp>
      <p:sp>
        <p:nvSpPr>
          <p:cNvPr id="48" name="Rectangle 45">
            <a:extLst>
              <a:ext uri="{FF2B5EF4-FFF2-40B4-BE49-F238E27FC236}">
                <a16:creationId xmlns:a16="http://schemas.microsoft.com/office/drawing/2014/main" id="{BBC621C6-40EF-4CE6-9870-EA4C0232220A}"/>
              </a:ext>
            </a:extLst>
          </p:cNvPr>
          <p:cNvSpPr>
            <a:spLocks noChangeArrowheads="1"/>
          </p:cNvSpPr>
          <p:nvPr/>
        </p:nvSpPr>
        <p:spPr bwMode="auto">
          <a:xfrm rot="1312725">
            <a:off x="2799836" y="3502998"/>
            <a:ext cx="938212" cy="523875"/>
          </a:xfrm>
          <a:prstGeom prst="rect">
            <a:avLst/>
          </a:prstGeom>
          <a:solidFill>
            <a:schemeClr val="bg1"/>
          </a:solidFill>
          <a:ln w="9525">
            <a:noFill/>
            <a:miter lim="800000"/>
            <a:headEnd/>
            <a:tailEnd/>
          </a:ln>
        </p:spPr>
        <p:txBody>
          <a:bodyPr wrap="none" anchor="ctr"/>
          <a:lstStyle/>
          <a:p>
            <a:endParaRPr lang="de-DE"/>
          </a:p>
        </p:txBody>
      </p:sp>
      <p:sp>
        <p:nvSpPr>
          <p:cNvPr id="49" name="Rectangle 46">
            <a:extLst>
              <a:ext uri="{FF2B5EF4-FFF2-40B4-BE49-F238E27FC236}">
                <a16:creationId xmlns:a16="http://schemas.microsoft.com/office/drawing/2014/main" id="{DECAAEE5-BEAE-4CE2-8702-2A4B7FBA1455}"/>
              </a:ext>
            </a:extLst>
          </p:cNvPr>
          <p:cNvSpPr>
            <a:spLocks noChangeArrowheads="1"/>
          </p:cNvSpPr>
          <p:nvPr/>
        </p:nvSpPr>
        <p:spPr bwMode="auto">
          <a:xfrm rot="-1421570">
            <a:off x="2299773" y="3461723"/>
            <a:ext cx="938213" cy="523875"/>
          </a:xfrm>
          <a:prstGeom prst="rect">
            <a:avLst/>
          </a:prstGeom>
          <a:solidFill>
            <a:schemeClr val="bg1"/>
          </a:solidFill>
          <a:ln w="9525">
            <a:noFill/>
            <a:miter lim="800000"/>
            <a:headEnd/>
            <a:tailEnd/>
          </a:ln>
        </p:spPr>
        <p:txBody>
          <a:bodyPr wrap="none" anchor="ctr"/>
          <a:lstStyle/>
          <a:p>
            <a:endParaRPr lang="de-DE"/>
          </a:p>
        </p:txBody>
      </p:sp>
      <p:sp>
        <p:nvSpPr>
          <p:cNvPr id="50" name="Rectangle 30">
            <a:extLst>
              <a:ext uri="{FF2B5EF4-FFF2-40B4-BE49-F238E27FC236}">
                <a16:creationId xmlns:a16="http://schemas.microsoft.com/office/drawing/2014/main" id="{E8130F49-D36C-459C-AE8E-229C6CF34403}"/>
              </a:ext>
            </a:extLst>
          </p:cNvPr>
          <p:cNvSpPr>
            <a:spLocks noChangeArrowheads="1"/>
          </p:cNvSpPr>
          <p:nvPr/>
        </p:nvSpPr>
        <p:spPr bwMode="auto">
          <a:xfrm>
            <a:off x="2509323" y="3387111"/>
            <a:ext cx="955675" cy="547687"/>
          </a:xfrm>
          <a:prstGeom prst="rect">
            <a:avLst/>
          </a:prstGeom>
          <a:solidFill>
            <a:schemeClr val="bg1"/>
          </a:solidFill>
          <a:ln w="9525">
            <a:solidFill>
              <a:schemeClr val="tx1"/>
            </a:solidFill>
            <a:miter lim="800000"/>
            <a:headEnd/>
            <a:tailEnd/>
          </a:ln>
        </p:spPr>
        <p:txBody>
          <a:bodyPr wrap="none" anchor="ctr"/>
          <a:lstStyle/>
          <a:p>
            <a:pPr algn="ctr"/>
            <a:r>
              <a:rPr lang="de-DE" sz="1400"/>
              <a:t>A</a:t>
            </a:r>
          </a:p>
        </p:txBody>
      </p:sp>
      <p:sp>
        <p:nvSpPr>
          <p:cNvPr id="51" name="Freeform 37">
            <a:extLst>
              <a:ext uri="{FF2B5EF4-FFF2-40B4-BE49-F238E27FC236}">
                <a16:creationId xmlns:a16="http://schemas.microsoft.com/office/drawing/2014/main" id="{2BD3FFF0-6536-40D3-B2D7-3CB2AD74447B}"/>
              </a:ext>
            </a:extLst>
          </p:cNvPr>
          <p:cNvSpPr>
            <a:spLocks/>
          </p:cNvSpPr>
          <p:nvPr/>
        </p:nvSpPr>
        <p:spPr bwMode="auto">
          <a:xfrm rot="6138457">
            <a:off x="2116417" y="3527604"/>
            <a:ext cx="206375" cy="862013"/>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52" name="AutoShape 48">
            <a:extLst>
              <a:ext uri="{FF2B5EF4-FFF2-40B4-BE49-F238E27FC236}">
                <a16:creationId xmlns:a16="http://schemas.microsoft.com/office/drawing/2014/main" id="{205C4B73-0C03-489F-BB19-483C9A3B660B}"/>
              </a:ext>
            </a:extLst>
          </p:cNvPr>
          <p:cNvSpPr>
            <a:spLocks noChangeArrowheads="1"/>
          </p:cNvSpPr>
          <p:nvPr/>
        </p:nvSpPr>
        <p:spPr bwMode="auto">
          <a:xfrm flipV="1">
            <a:off x="4696898" y="3269177"/>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ctr" eaLnBrk="0" hangingPunct="0">
              <a:lnSpc>
                <a:spcPct val="70000"/>
              </a:lnSpc>
            </a:pPr>
            <a:r>
              <a:rPr lang="de-DE" altLang="de-DE" sz="1600" dirty="0"/>
              <a:t>FD</a:t>
            </a:r>
            <a:endParaRPr lang="de-DE" altLang="de-DE" sz="3200" dirty="0"/>
          </a:p>
        </p:txBody>
      </p:sp>
      <p:sp>
        <p:nvSpPr>
          <p:cNvPr id="28" name="Teilkreis 322">
            <a:extLst>
              <a:ext uri="{FF2B5EF4-FFF2-40B4-BE49-F238E27FC236}">
                <a16:creationId xmlns:a16="http://schemas.microsoft.com/office/drawing/2014/main" id="{916F0554-8703-40BE-937B-4503ACEBF1B4}"/>
              </a:ext>
            </a:extLst>
          </p:cNvPr>
          <p:cNvSpPr/>
          <p:nvPr/>
        </p:nvSpPr>
        <p:spPr>
          <a:xfrm>
            <a:off x="2673626" y="3660954"/>
            <a:ext cx="637009" cy="550087"/>
          </a:xfrm>
          <a:prstGeom prst="pie">
            <a:avLst>
              <a:gd name="adj1" fmla="val 1462704"/>
              <a:gd name="adj2" fmla="val 9301998"/>
            </a:avLst>
          </a:prstGeom>
          <a:solidFill>
            <a:schemeClr val="tx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AT" dirty="0">
              <a:solidFill>
                <a:schemeClr val="tx1"/>
              </a:solidFill>
            </a:endParaRPr>
          </a:p>
        </p:txBody>
      </p:sp>
      <p:sp>
        <p:nvSpPr>
          <p:cNvPr id="53" name="Teilkreis 173">
            <a:extLst>
              <a:ext uri="{FF2B5EF4-FFF2-40B4-BE49-F238E27FC236}">
                <a16:creationId xmlns:a16="http://schemas.microsoft.com/office/drawing/2014/main" id="{E813F6B2-0092-4869-A00F-D296AF08AD57}"/>
              </a:ext>
            </a:extLst>
          </p:cNvPr>
          <p:cNvSpPr/>
          <p:nvPr/>
        </p:nvSpPr>
        <p:spPr>
          <a:xfrm>
            <a:off x="2676567" y="1567493"/>
            <a:ext cx="621185" cy="551587"/>
          </a:xfrm>
          <a:prstGeom prst="pie">
            <a:avLst>
              <a:gd name="adj1" fmla="val 1334495"/>
              <a:gd name="adj2" fmla="val 9420729"/>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AT"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37675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E903CA4-8927-4E9D-BD69-786C2F631A15}"/>
              </a:ext>
            </a:extLst>
          </p:cNvPr>
          <p:cNvSpPr>
            <a:spLocks noGrp="1"/>
          </p:cNvSpPr>
          <p:nvPr>
            <p:ph sz="quarter" idx="15"/>
          </p:nvPr>
        </p:nvSpPr>
        <p:spPr/>
        <p:txBody>
          <a:bodyPr/>
          <a:lstStyle/>
          <a:p>
            <a:r>
              <a:rPr lang="de-DE" dirty="0"/>
              <a:t>Es existieren Erweiterungen zu Feature-Diagrammen</a:t>
            </a:r>
          </a:p>
          <a:p>
            <a:endParaRPr lang="de-DE" dirty="0"/>
          </a:p>
          <a:p>
            <a:pPr lvl="1"/>
            <a:r>
              <a:rPr lang="de-DE" dirty="0" err="1"/>
              <a:t>Constraints</a:t>
            </a:r>
            <a:r>
              <a:rPr lang="de-DE" dirty="0"/>
              <a:t> z.B.</a:t>
            </a:r>
          </a:p>
          <a:p>
            <a:pPr lvl="2"/>
            <a:r>
              <a:rPr lang="de-DE" dirty="0"/>
              <a:t>B </a:t>
            </a:r>
            <a:r>
              <a:rPr lang="de-DE" dirty="0" err="1"/>
              <a:t>excludes</a:t>
            </a:r>
            <a:r>
              <a:rPr lang="de-DE" dirty="0"/>
              <a:t> D</a:t>
            </a:r>
          </a:p>
          <a:p>
            <a:pPr lvl="2"/>
            <a:r>
              <a:rPr lang="de-DE" dirty="0"/>
              <a:t>B </a:t>
            </a:r>
            <a:r>
              <a:rPr lang="de-DE" dirty="0" err="1"/>
              <a:t>requires</a:t>
            </a:r>
            <a:r>
              <a:rPr lang="de-DE" dirty="0"/>
              <a:t> D </a:t>
            </a:r>
          </a:p>
          <a:p>
            <a:endParaRPr lang="de-DE" dirty="0"/>
          </a:p>
        </p:txBody>
      </p:sp>
      <p:sp>
        <p:nvSpPr>
          <p:cNvPr id="3" name="Titel 2">
            <a:extLst>
              <a:ext uri="{FF2B5EF4-FFF2-40B4-BE49-F238E27FC236}">
                <a16:creationId xmlns:a16="http://schemas.microsoft.com/office/drawing/2014/main" id="{350A12FC-1CAF-49D4-906E-894F17D35729}"/>
              </a:ext>
            </a:extLst>
          </p:cNvPr>
          <p:cNvSpPr>
            <a:spLocks noGrp="1"/>
          </p:cNvSpPr>
          <p:nvPr>
            <p:ph type="title"/>
          </p:nvPr>
        </p:nvSpPr>
        <p:spPr/>
        <p:txBody>
          <a:bodyPr/>
          <a:lstStyle/>
          <a:p>
            <a:r>
              <a:rPr lang="de-DE" dirty="0"/>
              <a:t>Feature Diagramm - Erweiterungen</a:t>
            </a:r>
          </a:p>
        </p:txBody>
      </p:sp>
      <p:sp>
        <p:nvSpPr>
          <p:cNvPr id="4" name="Inhaltsplatzhalter 3">
            <a:extLst>
              <a:ext uri="{FF2B5EF4-FFF2-40B4-BE49-F238E27FC236}">
                <a16:creationId xmlns:a16="http://schemas.microsoft.com/office/drawing/2014/main" id="{92787AE0-7640-4453-9D9C-C45988C93A54}"/>
              </a:ext>
            </a:extLst>
          </p:cNvPr>
          <p:cNvSpPr>
            <a:spLocks noGrp="1"/>
          </p:cNvSpPr>
          <p:nvPr>
            <p:ph sz="quarter" idx="14"/>
          </p:nvPr>
        </p:nvSpPr>
        <p:spPr/>
        <p:txBody>
          <a:bodyPr/>
          <a:lstStyle/>
          <a:p>
            <a:endParaRPr lang="de-DE" dirty="0"/>
          </a:p>
          <a:p>
            <a:endParaRPr lang="de-DE" dirty="0"/>
          </a:p>
          <a:p>
            <a:pPr lvl="1"/>
            <a:r>
              <a:rPr lang="de-DE" dirty="0"/>
              <a:t>Feature-DAGs</a:t>
            </a:r>
          </a:p>
        </p:txBody>
      </p:sp>
      <p:sp>
        <p:nvSpPr>
          <p:cNvPr id="5" name="Rectangle 44">
            <a:extLst>
              <a:ext uri="{FF2B5EF4-FFF2-40B4-BE49-F238E27FC236}">
                <a16:creationId xmlns:a16="http://schemas.microsoft.com/office/drawing/2014/main" id="{CB7CC7E5-73BA-4B10-B95C-094F7156C532}"/>
              </a:ext>
            </a:extLst>
          </p:cNvPr>
          <p:cNvSpPr>
            <a:spLocks noChangeArrowheads="1"/>
          </p:cNvSpPr>
          <p:nvPr/>
        </p:nvSpPr>
        <p:spPr bwMode="auto">
          <a:xfrm>
            <a:off x="3375251" y="3902278"/>
            <a:ext cx="957263" cy="547688"/>
          </a:xfrm>
          <a:prstGeom prst="rect">
            <a:avLst/>
          </a:prstGeom>
          <a:solidFill>
            <a:schemeClr val="bg1"/>
          </a:solidFill>
          <a:ln w="9525">
            <a:solidFill>
              <a:schemeClr val="tx1"/>
            </a:solidFill>
            <a:miter lim="800000"/>
            <a:headEnd/>
            <a:tailEnd/>
          </a:ln>
        </p:spPr>
        <p:txBody>
          <a:bodyPr wrap="none" anchor="ctr"/>
          <a:lstStyle/>
          <a:p>
            <a:pPr algn="ctr"/>
            <a:r>
              <a:rPr lang="de-DE" sz="1400"/>
              <a:t>D</a:t>
            </a:r>
          </a:p>
        </p:txBody>
      </p:sp>
      <p:sp>
        <p:nvSpPr>
          <p:cNvPr id="6" name="Oval 45">
            <a:extLst>
              <a:ext uri="{FF2B5EF4-FFF2-40B4-BE49-F238E27FC236}">
                <a16:creationId xmlns:a16="http://schemas.microsoft.com/office/drawing/2014/main" id="{029C1209-0553-4977-B61D-4B32AD6605C5}"/>
              </a:ext>
            </a:extLst>
          </p:cNvPr>
          <p:cNvSpPr>
            <a:spLocks noChangeArrowheads="1"/>
          </p:cNvSpPr>
          <p:nvPr/>
        </p:nvSpPr>
        <p:spPr bwMode="auto">
          <a:xfrm>
            <a:off x="3586389" y="3749878"/>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7" name="Line 46">
            <a:extLst>
              <a:ext uri="{FF2B5EF4-FFF2-40B4-BE49-F238E27FC236}">
                <a16:creationId xmlns:a16="http://schemas.microsoft.com/office/drawing/2014/main" id="{4299F5DB-98AD-4453-B93F-27EC57C457D3}"/>
              </a:ext>
            </a:extLst>
          </p:cNvPr>
          <p:cNvSpPr>
            <a:spLocks noChangeShapeType="1"/>
          </p:cNvSpPr>
          <p:nvPr/>
        </p:nvSpPr>
        <p:spPr bwMode="auto">
          <a:xfrm>
            <a:off x="2817891" y="3413328"/>
            <a:ext cx="800100" cy="336550"/>
          </a:xfrm>
          <a:prstGeom prst="line">
            <a:avLst/>
          </a:prstGeom>
          <a:noFill/>
          <a:ln w="9525">
            <a:solidFill>
              <a:schemeClr val="tx1"/>
            </a:solidFill>
            <a:round/>
            <a:headEnd/>
            <a:tailEnd/>
          </a:ln>
        </p:spPr>
        <p:txBody>
          <a:bodyPr/>
          <a:lstStyle/>
          <a:p>
            <a:endParaRPr lang="en-US"/>
          </a:p>
        </p:txBody>
      </p:sp>
      <p:sp>
        <p:nvSpPr>
          <p:cNvPr id="8" name="Rectangle 47">
            <a:extLst>
              <a:ext uri="{FF2B5EF4-FFF2-40B4-BE49-F238E27FC236}">
                <a16:creationId xmlns:a16="http://schemas.microsoft.com/office/drawing/2014/main" id="{19E9151A-1B9A-4336-9D1D-C7DE4F034FAD}"/>
              </a:ext>
            </a:extLst>
          </p:cNvPr>
          <p:cNvSpPr>
            <a:spLocks noChangeArrowheads="1"/>
          </p:cNvSpPr>
          <p:nvPr/>
        </p:nvSpPr>
        <p:spPr bwMode="auto">
          <a:xfrm>
            <a:off x="1308178" y="3902278"/>
            <a:ext cx="957262" cy="547688"/>
          </a:xfrm>
          <a:prstGeom prst="rect">
            <a:avLst/>
          </a:prstGeom>
          <a:solidFill>
            <a:schemeClr val="bg1"/>
          </a:solidFill>
          <a:ln w="9525">
            <a:solidFill>
              <a:schemeClr val="tx1"/>
            </a:solidFill>
            <a:miter lim="800000"/>
            <a:headEnd/>
            <a:tailEnd/>
          </a:ln>
        </p:spPr>
        <p:txBody>
          <a:bodyPr wrap="none" anchor="ctr"/>
          <a:lstStyle/>
          <a:p>
            <a:pPr algn="ctr"/>
            <a:r>
              <a:rPr lang="de-DE" sz="1400"/>
              <a:t>B</a:t>
            </a:r>
          </a:p>
        </p:txBody>
      </p:sp>
      <p:sp>
        <p:nvSpPr>
          <p:cNvPr id="9" name="Oval 48">
            <a:extLst>
              <a:ext uri="{FF2B5EF4-FFF2-40B4-BE49-F238E27FC236}">
                <a16:creationId xmlns:a16="http://schemas.microsoft.com/office/drawing/2014/main" id="{8AA9C6D8-2F87-4F43-A0DC-2DD2D6FC2ED3}"/>
              </a:ext>
            </a:extLst>
          </p:cNvPr>
          <p:cNvSpPr>
            <a:spLocks noChangeArrowheads="1"/>
          </p:cNvSpPr>
          <p:nvPr/>
        </p:nvSpPr>
        <p:spPr bwMode="auto">
          <a:xfrm>
            <a:off x="1901903" y="3746703"/>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10" name="Line 49">
            <a:extLst>
              <a:ext uri="{FF2B5EF4-FFF2-40B4-BE49-F238E27FC236}">
                <a16:creationId xmlns:a16="http://schemas.microsoft.com/office/drawing/2014/main" id="{7A2F0F39-22A2-48B2-8D37-CC12F0CA81EC}"/>
              </a:ext>
            </a:extLst>
          </p:cNvPr>
          <p:cNvSpPr>
            <a:spLocks noChangeShapeType="1"/>
          </p:cNvSpPr>
          <p:nvPr/>
        </p:nvSpPr>
        <p:spPr bwMode="auto">
          <a:xfrm flipH="1">
            <a:off x="1958291" y="3410153"/>
            <a:ext cx="859599" cy="364862"/>
          </a:xfrm>
          <a:prstGeom prst="line">
            <a:avLst/>
          </a:prstGeom>
          <a:noFill/>
          <a:ln w="9525">
            <a:solidFill>
              <a:schemeClr val="tx1"/>
            </a:solidFill>
            <a:round/>
            <a:headEnd/>
            <a:tailEnd/>
          </a:ln>
        </p:spPr>
        <p:txBody>
          <a:bodyPr/>
          <a:lstStyle/>
          <a:p>
            <a:endParaRPr lang="en-US"/>
          </a:p>
        </p:txBody>
      </p:sp>
      <p:sp>
        <p:nvSpPr>
          <p:cNvPr id="12" name="Rectangle 51">
            <a:extLst>
              <a:ext uri="{FF2B5EF4-FFF2-40B4-BE49-F238E27FC236}">
                <a16:creationId xmlns:a16="http://schemas.microsoft.com/office/drawing/2014/main" id="{14A7191E-CE60-4BFA-96A0-A2A9DEF2FEB0}"/>
              </a:ext>
            </a:extLst>
          </p:cNvPr>
          <p:cNvSpPr>
            <a:spLocks noChangeArrowheads="1"/>
          </p:cNvSpPr>
          <p:nvPr/>
        </p:nvSpPr>
        <p:spPr bwMode="auto">
          <a:xfrm rot="1312725">
            <a:off x="2625803" y="2981528"/>
            <a:ext cx="938213" cy="523875"/>
          </a:xfrm>
          <a:prstGeom prst="rect">
            <a:avLst/>
          </a:prstGeom>
          <a:solidFill>
            <a:schemeClr val="bg1"/>
          </a:solidFill>
          <a:ln w="9525">
            <a:noFill/>
            <a:miter lim="800000"/>
            <a:headEnd/>
            <a:tailEnd/>
          </a:ln>
        </p:spPr>
        <p:txBody>
          <a:bodyPr wrap="none" anchor="ctr"/>
          <a:lstStyle/>
          <a:p>
            <a:endParaRPr lang="de-DE"/>
          </a:p>
        </p:txBody>
      </p:sp>
      <p:sp>
        <p:nvSpPr>
          <p:cNvPr id="13" name="Rectangle 52">
            <a:extLst>
              <a:ext uri="{FF2B5EF4-FFF2-40B4-BE49-F238E27FC236}">
                <a16:creationId xmlns:a16="http://schemas.microsoft.com/office/drawing/2014/main" id="{31F91ADE-7321-4E91-B543-D5E851641E56}"/>
              </a:ext>
            </a:extLst>
          </p:cNvPr>
          <p:cNvSpPr>
            <a:spLocks noChangeArrowheads="1"/>
          </p:cNvSpPr>
          <p:nvPr/>
        </p:nvSpPr>
        <p:spPr bwMode="auto">
          <a:xfrm rot="-1421570">
            <a:off x="2125741" y="2940253"/>
            <a:ext cx="938212" cy="523875"/>
          </a:xfrm>
          <a:prstGeom prst="rect">
            <a:avLst/>
          </a:prstGeom>
          <a:solidFill>
            <a:schemeClr val="bg1"/>
          </a:solidFill>
          <a:ln w="9525">
            <a:noFill/>
            <a:miter lim="800000"/>
            <a:headEnd/>
            <a:tailEnd/>
          </a:ln>
        </p:spPr>
        <p:txBody>
          <a:bodyPr wrap="none" anchor="ctr"/>
          <a:lstStyle/>
          <a:p>
            <a:endParaRPr lang="de-DE"/>
          </a:p>
        </p:txBody>
      </p:sp>
      <p:sp>
        <p:nvSpPr>
          <p:cNvPr id="14" name="Rectangle 53">
            <a:extLst>
              <a:ext uri="{FF2B5EF4-FFF2-40B4-BE49-F238E27FC236}">
                <a16:creationId xmlns:a16="http://schemas.microsoft.com/office/drawing/2014/main" id="{847F6B15-2BA0-4F8D-A00D-3261E3BB6BD4}"/>
              </a:ext>
            </a:extLst>
          </p:cNvPr>
          <p:cNvSpPr>
            <a:spLocks noChangeArrowheads="1"/>
          </p:cNvSpPr>
          <p:nvPr/>
        </p:nvSpPr>
        <p:spPr bwMode="auto">
          <a:xfrm>
            <a:off x="2335291" y="2865641"/>
            <a:ext cx="955675" cy="547687"/>
          </a:xfrm>
          <a:prstGeom prst="rect">
            <a:avLst/>
          </a:prstGeom>
          <a:solidFill>
            <a:schemeClr val="bg1"/>
          </a:solidFill>
          <a:ln w="9525">
            <a:solidFill>
              <a:schemeClr val="tx1"/>
            </a:solidFill>
            <a:miter lim="800000"/>
            <a:headEnd/>
            <a:tailEnd/>
          </a:ln>
        </p:spPr>
        <p:txBody>
          <a:bodyPr wrap="none" anchor="ctr"/>
          <a:lstStyle/>
          <a:p>
            <a:pPr algn="ctr"/>
            <a:r>
              <a:rPr lang="de-DE" sz="1400"/>
              <a:t>A</a:t>
            </a:r>
          </a:p>
        </p:txBody>
      </p:sp>
      <p:sp>
        <p:nvSpPr>
          <p:cNvPr id="15" name="Rectangle 54">
            <a:extLst>
              <a:ext uri="{FF2B5EF4-FFF2-40B4-BE49-F238E27FC236}">
                <a16:creationId xmlns:a16="http://schemas.microsoft.com/office/drawing/2014/main" id="{7815E7AA-DC2C-4A21-9291-0544F109D9F7}"/>
              </a:ext>
            </a:extLst>
          </p:cNvPr>
          <p:cNvSpPr>
            <a:spLocks noChangeArrowheads="1"/>
          </p:cNvSpPr>
          <p:nvPr/>
        </p:nvSpPr>
        <p:spPr bwMode="auto">
          <a:xfrm>
            <a:off x="2338466" y="3905453"/>
            <a:ext cx="957262" cy="547688"/>
          </a:xfrm>
          <a:prstGeom prst="rect">
            <a:avLst/>
          </a:prstGeom>
          <a:solidFill>
            <a:schemeClr val="bg1"/>
          </a:solidFill>
          <a:ln w="9525">
            <a:solidFill>
              <a:schemeClr val="tx1"/>
            </a:solidFill>
            <a:miter lim="800000"/>
            <a:headEnd/>
            <a:tailEnd/>
          </a:ln>
        </p:spPr>
        <p:txBody>
          <a:bodyPr wrap="none" anchor="ctr"/>
          <a:lstStyle/>
          <a:p>
            <a:pPr algn="ctr"/>
            <a:r>
              <a:rPr lang="de-DE" sz="1400"/>
              <a:t>C</a:t>
            </a:r>
          </a:p>
        </p:txBody>
      </p:sp>
      <p:sp>
        <p:nvSpPr>
          <p:cNvPr id="16" name="Line 55">
            <a:extLst>
              <a:ext uri="{FF2B5EF4-FFF2-40B4-BE49-F238E27FC236}">
                <a16:creationId xmlns:a16="http://schemas.microsoft.com/office/drawing/2014/main" id="{58E68AA8-D37D-46AA-A548-75EDBC20843F}"/>
              </a:ext>
            </a:extLst>
          </p:cNvPr>
          <p:cNvSpPr>
            <a:spLocks noChangeShapeType="1"/>
          </p:cNvSpPr>
          <p:nvPr/>
        </p:nvSpPr>
        <p:spPr bwMode="auto">
          <a:xfrm>
            <a:off x="2817891" y="3413328"/>
            <a:ext cx="0" cy="492125"/>
          </a:xfrm>
          <a:prstGeom prst="line">
            <a:avLst/>
          </a:prstGeom>
          <a:noFill/>
          <a:ln w="9525">
            <a:solidFill>
              <a:schemeClr val="tx1"/>
            </a:solidFill>
            <a:round/>
            <a:headEnd/>
            <a:tailEnd/>
          </a:ln>
        </p:spPr>
        <p:txBody>
          <a:bodyPr/>
          <a:lstStyle/>
          <a:p>
            <a:endParaRPr lang="en-US"/>
          </a:p>
        </p:txBody>
      </p:sp>
      <p:sp>
        <p:nvSpPr>
          <p:cNvPr id="17" name="Oval 56">
            <a:extLst>
              <a:ext uri="{FF2B5EF4-FFF2-40B4-BE49-F238E27FC236}">
                <a16:creationId xmlns:a16="http://schemas.microsoft.com/office/drawing/2014/main" id="{BA1E573E-196F-4AC6-A90E-533D05661A09}"/>
              </a:ext>
            </a:extLst>
          </p:cNvPr>
          <p:cNvSpPr>
            <a:spLocks noChangeArrowheads="1"/>
          </p:cNvSpPr>
          <p:nvPr/>
        </p:nvSpPr>
        <p:spPr bwMode="auto">
          <a:xfrm>
            <a:off x="2743278" y="3760991"/>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18" name="AutoShape 57">
            <a:extLst>
              <a:ext uri="{FF2B5EF4-FFF2-40B4-BE49-F238E27FC236}">
                <a16:creationId xmlns:a16="http://schemas.microsoft.com/office/drawing/2014/main" id="{C536DD7B-2AE4-409D-8D3A-CE170BFEF626}"/>
              </a:ext>
            </a:extLst>
          </p:cNvPr>
          <p:cNvSpPr>
            <a:spLocks noChangeArrowheads="1"/>
          </p:cNvSpPr>
          <p:nvPr/>
        </p:nvSpPr>
        <p:spPr bwMode="auto">
          <a:xfrm flipV="1">
            <a:off x="4028950" y="2713241"/>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ctr" eaLnBrk="0" hangingPunct="0">
              <a:lnSpc>
                <a:spcPct val="70000"/>
              </a:lnSpc>
            </a:pPr>
            <a:r>
              <a:rPr lang="de-DE" altLang="de-DE" sz="1600"/>
              <a:t>FD</a:t>
            </a:r>
            <a:endParaRPr lang="de-DE" altLang="de-DE" sz="3200"/>
          </a:p>
        </p:txBody>
      </p:sp>
      <p:sp>
        <p:nvSpPr>
          <p:cNvPr id="19" name="Text Box 15">
            <a:extLst>
              <a:ext uri="{FF2B5EF4-FFF2-40B4-BE49-F238E27FC236}">
                <a16:creationId xmlns:a16="http://schemas.microsoft.com/office/drawing/2014/main" id="{3EA8DCF9-D973-4A67-A8BB-5AA21B73626F}"/>
              </a:ext>
            </a:extLst>
          </p:cNvPr>
          <p:cNvSpPr txBox="1">
            <a:spLocks noChangeArrowheads="1"/>
          </p:cNvSpPr>
          <p:nvPr/>
        </p:nvSpPr>
        <p:spPr bwMode="auto">
          <a:xfrm>
            <a:off x="2460306" y="4637985"/>
            <a:ext cx="823913" cy="304800"/>
          </a:xfrm>
          <a:prstGeom prst="rect">
            <a:avLst/>
          </a:prstGeom>
          <a:noFill/>
          <a:ln w="9525">
            <a:noFill/>
            <a:miter lim="800000"/>
            <a:headEnd/>
            <a:tailEnd/>
          </a:ln>
        </p:spPr>
        <p:txBody>
          <a:bodyPr wrap="none">
            <a:spAutoFit/>
          </a:bodyPr>
          <a:lstStyle/>
          <a:p>
            <a:r>
              <a:rPr lang="en-US" sz="1400" dirty="0"/>
              <a:t>requires</a:t>
            </a:r>
          </a:p>
        </p:txBody>
      </p:sp>
      <p:sp>
        <p:nvSpPr>
          <p:cNvPr id="20" name="Freihandform 33">
            <a:extLst>
              <a:ext uri="{FF2B5EF4-FFF2-40B4-BE49-F238E27FC236}">
                <a16:creationId xmlns:a16="http://schemas.microsoft.com/office/drawing/2014/main" id="{FC5C9D6F-0B64-4A44-9326-3EE7EBF665F2}"/>
              </a:ext>
            </a:extLst>
          </p:cNvPr>
          <p:cNvSpPr/>
          <p:nvPr/>
        </p:nvSpPr>
        <p:spPr>
          <a:xfrm>
            <a:off x="1797705" y="4440008"/>
            <a:ext cx="2096655" cy="197977"/>
          </a:xfrm>
          <a:custGeom>
            <a:avLst/>
            <a:gdLst>
              <a:gd name="connsiteX0" fmla="*/ 0 w 2096655"/>
              <a:gd name="connsiteY0" fmla="*/ 0 h 658860"/>
              <a:gd name="connsiteX1" fmla="*/ 1071418 w 2096655"/>
              <a:gd name="connsiteY1" fmla="*/ 655781 h 658860"/>
              <a:gd name="connsiteX2" fmla="*/ 2096655 w 2096655"/>
              <a:gd name="connsiteY2" fmla="*/ 18472 h 658860"/>
            </a:gdLst>
            <a:ahLst/>
            <a:cxnLst>
              <a:cxn ang="0">
                <a:pos x="connsiteX0" y="connsiteY0"/>
              </a:cxn>
              <a:cxn ang="0">
                <a:pos x="connsiteX1" y="connsiteY1"/>
              </a:cxn>
              <a:cxn ang="0">
                <a:pos x="connsiteX2" y="connsiteY2"/>
              </a:cxn>
            </a:cxnLst>
            <a:rect l="l" t="t" r="r" b="b"/>
            <a:pathLst>
              <a:path w="2096655" h="658860">
                <a:moveTo>
                  <a:pt x="0" y="0"/>
                </a:moveTo>
                <a:cubicBezTo>
                  <a:pt x="360988" y="326351"/>
                  <a:pt x="721976" y="652702"/>
                  <a:pt x="1071418" y="655781"/>
                </a:cubicBezTo>
                <a:cubicBezTo>
                  <a:pt x="1420860" y="658860"/>
                  <a:pt x="1758757" y="338666"/>
                  <a:pt x="2096655" y="18472"/>
                </a:cubicBezTo>
              </a:path>
            </a:pathLst>
          </a:cu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1" name="Rectangle 5">
            <a:extLst>
              <a:ext uri="{FF2B5EF4-FFF2-40B4-BE49-F238E27FC236}">
                <a16:creationId xmlns:a16="http://schemas.microsoft.com/office/drawing/2014/main" id="{C4018B96-4165-4658-AFA3-10BD60F9263D}"/>
              </a:ext>
            </a:extLst>
          </p:cNvPr>
          <p:cNvSpPr>
            <a:spLocks noChangeArrowheads="1"/>
          </p:cNvSpPr>
          <p:nvPr/>
        </p:nvSpPr>
        <p:spPr bwMode="auto">
          <a:xfrm>
            <a:off x="7425956" y="3704263"/>
            <a:ext cx="958850" cy="547687"/>
          </a:xfrm>
          <a:prstGeom prst="rect">
            <a:avLst/>
          </a:prstGeom>
          <a:solidFill>
            <a:schemeClr val="bg1"/>
          </a:solidFill>
          <a:ln w="9525">
            <a:solidFill>
              <a:schemeClr val="tx1"/>
            </a:solidFill>
            <a:miter lim="800000"/>
            <a:headEnd/>
            <a:tailEnd/>
          </a:ln>
        </p:spPr>
        <p:txBody>
          <a:bodyPr wrap="none" anchor="ctr"/>
          <a:lstStyle/>
          <a:p>
            <a:pPr algn="ctr"/>
            <a:r>
              <a:rPr lang="de-DE" sz="1400"/>
              <a:t>Radio</a:t>
            </a:r>
          </a:p>
        </p:txBody>
      </p:sp>
      <p:sp>
        <p:nvSpPr>
          <p:cNvPr id="23" name="Rectangle 8">
            <a:extLst>
              <a:ext uri="{FF2B5EF4-FFF2-40B4-BE49-F238E27FC236}">
                <a16:creationId xmlns:a16="http://schemas.microsoft.com/office/drawing/2014/main" id="{7ECB3634-0ACC-4C3C-A364-DD9A4A22DA06}"/>
              </a:ext>
            </a:extLst>
          </p:cNvPr>
          <p:cNvSpPr>
            <a:spLocks noChangeArrowheads="1"/>
          </p:cNvSpPr>
          <p:nvPr/>
        </p:nvSpPr>
        <p:spPr bwMode="auto">
          <a:xfrm>
            <a:off x="8077203" y="4668742"/>
            <a:ext cx="955675" cy="547688"/>
          </a:xfrm>
          <a:prstGeom prst="rect">
            <a:avLst/>
          </a:prstGeom>
          <a:solidFill>
            <a:schemeClr val="bg1"/>
          </a:solidFill>
          <a:ln w="9525">
            <a:solidFill>
              <a:schemeClr val="tx1"/>
            </a:solidFill>
            <a:miter lim="800000"/>
            <a:headEnd/>
            <a:tailEnd/>
          </a:ln>
        </p:spPr>
        <p:txBody>
          <a:bodyPr wrap="none" anchor="ctr"/>
          <a:lstStyle/>
          <a:p>
            <a:pPr algn="ctr"/>
            <a:r>
              <a:rPr lang="de-DE" sz="1400"/>
              <a:t>Radio</a:t>
            </a:r>
          </a:p>
          <a:p>
            <a:pPr algn="ctr"/>
            <a:r>
              <a:rPr lang="de-DE" sz="1400"/>
              <a:t>Navi-Kombi</a:t>
            </a:r>
          </a:p>
        </p:txBody>
      </p:sp>
      <p:sp>
        <p:nvSpPr>
          <p:cNvPr id="24" name="Rectangle 19">
            <a:extLst>
              <a:ext uri="{FF2B5EF4-FFF2-40B4-BE49-F238E27FC236}">
                <a16:creationId xmlns:a16="http://schemas.microsoft.com/office/drawing/2014/main" id="{8E6F9541-0697-4DE2-939F-505FED79B866}"/>
              </a:ext>
            </a:extLst>
          </p:cNvPr>
          <p:cNvSpPr>
            <a:spLocks noChangeArrowheads="1"/>
          </p:cNvSpPr>
          <p:nvPr/>
        </p:nvSpPr>
        <p:spPr bwMode="auto">
          <a:xfrm>
            <a:off x="8077203" y="2865641"/>
            <a:ext cx="955675" cy="547687"/>
          </a:xfrm>
          <a:prstGeom prst="rect">
            <a:avLst/>
          </a:prstGeom>
          <a:solidFill>
            <a:schemeClr val="bg1"/>
          </a:solidFill>
          <a:ln w="9525">
            <a:solidFill>
              <a:schemeClr val="tx1"/>
            </a:solidFill>
            <a:miter lim="800000"/>
            <a:headEnd/>
            <a:tailEnd/>
          </a:ln>
        </p:spPr>
        <p:txBody>
          <a:bodyPr wrap="none" anchor="ctr"/>
          <a:lstStyle/>
          <a:p>
            <a:pPr algn="ctr"/>
            <a:r>
              <a:rPr lang="de-DE" sz="1400"/>
              <a:t>Auto</a:t>
            </a:r>
          </a:p>
        </p:txBody>
      </p:sp>
      <p:sp>
        <p:nvSpPr>
          <p:cNvPr id="25" name="Line 20">
            <a:extLst>
              <a:ext uri="{FF2B5EF4-FFF2-40B4-BE49-F238E27FC236}">
                <a16:creationId xmlns:a16="http://schemas.microsoft.com/office/drawing/2014/main" id="{1E571D5E-7035-456D-99BD-4C337E4E6485}"/>
              </a:ext>
            </a:extLst>
          </p:cNvPr>
          <p:cNvSpPr>
            <a:spLocks noChangeShapeType="1"/>
          </p:cNvSpPr>
          <p:nvPr/>
        </p:nvSpPr>
        <p:spPr bwMode="auto">
          <a:xfrm>
            <a:off x="8528822" y="3416231"/>
            <a:ext cx="720080" cy="144015"/>
          </a:xfrm>
          <a:prstGeom prst="line">
            <a:avLst/>
          </a:prstGeom>
          <a:noFill/>
          <a:ln w="9525">
            <a:solidFill>
              <a:schemeClr val="tx1"/>
            </a:solidFill>
            <a:round/>
            <a:headEnd/>
            <a:tailEnd/>
          </a:ln>
        </p:spPr>
        <p:txBody>
          <a:bodyPr/>
          <a:lstStyle/>
          <a:p>
            <a:endParaRPr lang="en-US"/>
          </a:p>
        </p:txBody>
      </p:sp>
      <p:sp>
        <p:nvSpPr>
          <p:cNvPr id="26" name="Line 21">
            <a:extLst>
              <a:ext uri="{FF2B5EF4-FFF2-40B4-BE49-F238E27FC236}">
                <a16:creationId xmlns:a16="http://schemas.microsoft.com/office/drawing/2014/main" id="{07A95002-8E31-4220-A7EB-3475B447AFDF}"/>
              </a:ext>
            </a:extLst>
          </p:cNvPr>
          <p:cNvSpPr>
            <a:spLocks noChangeShapeType="1"/>
          </p:cNvSpPr>
          <p:nvPr/>
        </p:nvSpPr>
        <p:spPr bwMode="auto">
          <a:xfrm flipV="1">
            <a:off x="7880750" y="3416230"/>
            <a:ext cx="648072" cy="144016"/>
          </a:xfrm>
          <a:prstGeom prst="line">
            <a:avLst/>
          </a:prstGeom>
          <a:noFill/>
          <a:ln w="9525">
            <a:solidFill>
              <a:schemeClr val="tx1"/>
            </a:solidFill>
            <a:round/>
            <a:headEnd/>
            <a:tailEnd/>
          </a:ln>
        </p:spPr>
        <p:txBody>
          <a:bodyPr/>
          <a:lstStyle/>
          <a:p>
            <a:endParaRPr lang="en-US"/>
          </a:p>
        </p:txBody>
      </p:sp>
      <p:sp>
        <p:nvSpPr>
          <p:cNvPr id="27" name="Oval 22">
            <a:extLst>
              <a:ext uri="{FF2B5EF4-FFF2-40B4-BE49-F238E27FC236}">
                <a16:creationId xmlns:a16="http://schemas.microsoft.com/office/drawing/2014/main" id="{2BB281C3-086C-4B11-98B6-13A001EBB9F6}"/>
              </a:ext>
            </a:extLst>
          </p:cNvPr>
          <p:cNvSpPr>
            <a:spLocks noChangeArrowheads="1"/>
          </p:cNvSpPr>
          <p:nvPr/>
        </p:nvSpPr>
        <p:spPr bwMode="auto">
          <a:xfrm>
            <a:off x="7808742" y="3560246"/>
            <a:ext cx="149225" cy="155575"/>
          </a:xfrm>
          <a:prstGeom prst="ellipse">
            <a:avLst/>
          </a:prstGeom>
          <a:solidFill>
            <a:schemeClr val="bg1"/>
          </a:solidFill>
          <a:ln w="9525">
            <a:solidFill>
              <a:schemeClr val="tx1"/>
            </a:solidFill>
            <a:round/>
            <a:headEnd/>
            <a:tailEnd/>
          </a:ln>
        </p:spPr>
        <p:txBody>
          <a:bodyPr wrap="none" anchor="ctr"/>
          <a:lstStyle/>
          <a:p>
            <a:endParaRPr lang="de-DE"/>
          </a:p>
        </p:txBody>
      </p:sp>
      <p:sp>
        <p:nvSpPr>
          <p:cNvPr id="28" name="Oval 27">
            <a:extLst>
              <a:ext uri="{FF2B5EF4-FFF2-40B4-BE49-F238E27FC236}">
                <a16:creationId xmlns:a16="http://schemas.microsoft.com/office/drawing/2014/main" id="{807D61BA-5F59-490B-8EAB-168814F89449}"/>
              </a:ext>
            </a:extLst>
          </p:cNvPr>
          <p:cNvSpPr>
            <a:spLocks noChangeArrowheads="1"/>
          </p:cNvSpPr>
          <p:nvPr/>
        </p:nvSpPr>
        <p:spPr bwMode="auto">
          <a:xfrm>
            <a:off x="9171685" y="3538572"/>
            <a:ext cx="149225" cy="155575"/>
          </a:xfrm>
          <a:prstGeom prst="ellipse">
            <a:avLst/>
          </a:prstGeom>
          <a:solidFill>
            <a:schemeClr val="bg1"/>
          </a:solidFill>
          <a:ln w="9525">
            <a:solidFill>
              <a:schemeClr val="tx1"/>
            </a:solidFill>
            <a:round/>
            <a:headEnd/>
            <a:tailEnd/>
          </a:ln>
        </p:spPr>
        <p:txBody>
          <a:bodyPr wrap="none" anchor="ctr"/>
          <a:lstStyle/>
          <a:p>
            <a:endParaRPr lang="de-DE"/>
          </a:p>
        </p:txBody>
      </p:sp>
      <p:sp>
        <p:nvSpPr>
          <p:cNvPr id="29" name="Oval 28">
            <a:extLst>
              <a:ext uri="{FF2B5EF4-FFF2-40B4-BE49-F238E27FC236}">
                <a16:creationId xmlns:a16="http://schemas.microsoft.com/office/drawing/2014/main" id="{53F6D488-914F-4E1F-B308-E5CB873166D6}"/>
              </a:ext>
            </a:extLst>
          </p:cNvPr>
          <p:cNvSpPr>
            <a:spLocks noChangeArrowheads="1"/>
          </p:cNvSpPr>
          <p:nvPr/>
        </p:nvSpPr>
        <p:spPr bwMode="auto">
          <a:xfrm>
            <a:off x="8456814" y="4504739"/>
            <a:ext cx="149225" cy="155575"/>
          </a:xfrm>
          <a:prstGeom prst="ellipse">
            <a:avLst/>
          </a:prstGeom>
          <a:solidFill>
            <a:schemeClr val="bg1"/>
          </a:solidFill>
          <a:ln w="9525">
            <a:solidFill>
              <a:schemeClr val="tx1"/>
            </a:solidFill>
            <a:round/>
            <a:headEnd/>
            <a:tailEnd/>
          </a:ln>
        </p:spPr>
        <p:txBody>
          <a:bodyPr wrap="none" anchor="ctr"/>
          <a:lstStyle/>
          <a:p>
            <a:endParaRPr lang="de-DE"/>
          </a:p>
        </p:txBody>
      </p:sp>
      <p:sp>
        <p:nvSpPr>
          <p:cNvPr id="30" name="Line 30">
            <a:extLst>
              <a:ext uri="{FF2B5EF4-FFF2-40B4-BE49-F238E27FC236}">
                <a16:creationId xmlns:a16="http://schemas.microsoft.com/office/drawing/2014/main" id="{50A89121-BA31-4984-9703-612848F5EEF1}"/>
              </a:ext>
            </a:extLst>
          </p:cNvPr>
          <p:cNvSpPr>
            <a:spLocks noChangeShapeType="1"/>
          </p:cNvSpPr>
          <p:nvPr/>
        </p:nvSpPr>
        <p:spPr bwMode="auto">
          <a:xfrm>
            <a:off x="7879347" y="4256480"/>
            <a:ext cx="649476" cy="239870"/>
          </a:xfrm>
          <a:prstGeom prst="line">
            <a:avLst/>
          </a:prstGeom>
          <a:noFill/>
          <a:ln w="9525">
            <a:solidFill>
              <a:schemeClr val="tx1"/>
            </a:solidFill>
            <a:round/>
            <a:headEnd/>
            <a:tailEnd/>
          </a:ln>
        </p:spPr>
        <p:txBody>
          <a:bodyPr/>
          <a:lstStyle/>
          <a:p>
            <a:endParaRPr lang="en-US"/>
          </a:p>
        </p:txBody>
      </p:sp>
      <p:sp>
        <p:nvSpPr>
          <p:cNvPr id="31" name="Line 31">
            <a:extLst>
              <a:ext uri="{FF2B5EF4-FFF2-40B4-BE49-F238E27FC236}">
                <a16:creationId xmlns:a16="http://schemas.microsoft.com/office/drawing/2014/main" id="{3A33AB09-5DAC-4033-BDB0-F874A1AF3A34}"/>
              </a:ext>
            </a:extLst>
          </p:cNvPr>
          <p:cNvSpPr>
            <a:spLocks noChangeShapeType="1"/>
          </p:cNvSpPr>
          <p:nvPr/>
        </p:nvSpPr>
        <p:spPr bwMode="auto">
          <a:xfrm flipV="1">
            <a:off x="8528823" y="4248091"/>
            <a:ext cx="701151" cy="248259"/>
          </a:xfrm>
          <a:prstGeom prst="line">
            <a:avLst/>
          </a:prstGeom>
          <a:noFill/>
          <a:ln w="9525">
            <a:solidFill>
              <a:schemeClr val="tx1"/>
            </a:solidFill>
            <a:round/>
            <a:headEnd/>
            <a:tailEnd/>
          </a:ln>
        </p:spPr>
        <p:txBody>
          <a:bodyPr/>
          <a:lstStyle/>
          <a:p>
            <a:endParaRPr lang="en-US"/>
          </a:p>
        </p:txBody>
      </p:sp>
      <p:sp>
        <p:nvSpPr>
          <p:cNvPr id="32" name="AutoShape 58">
            <a:extLst>
              <a:ext uri="{FF2B5EF4-FFF2-40B4-BE49-F238E27FC236}">
                <a16:creationId xmlns:a16="http://schemas.microsoft.com/office/drawing/2014/main" id="{0564363B-D06D-43DA-BA63-D7D616B67F63}"/>
              </a:ext>
            </a:extLst>
          </p:cNvPr>
          <p:cNvSpPr>
            <a:spLocks noChangeArrowheads="1"/>
          </p:cNvSpPr>
          <p:nvPr/>
        </p:nvSpPr>
        <p:spPr bwMode="auto">
          <a:xfrm flipV="1">
            <a:off x="10049237" y="2713241"/>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ctr" eaLnBrk="0" hangingPunct="0">
              <a:lnSpc>
                <a:spcPct val="70000"/>
              </a:lnSpc>
            </a:pPr>
            <a:r>
              <a:rPr lang="de-DE" altLang="de-DE" sz="1600" dirty="0"/>
              <a:t>FD</a:t>
            </a:r>
            <a:endParaRPr lang="de-DE" altLang="de-DE" sz="3200" dirty="0"/>
          </a:p>
        </p:txBody>
      </p:sp>
      <p:sp>
        <p:nvSpPr>
          <p:cNvPr id="22" name="Rectangle 7">
            <a:extLst>
              <a:ext uri="{FF2B5EF4-FFF2-40B4-BE49-F238E27FC236}">
                <a16:creationId xmlns:a16="http://schemas.microsoft.com/office/drawing/2014/main" id="{4964A0A4-3CF3-4AB5-AF42-A8E314DD110C}"/>
              </a:ext>
            </a:extLst>
          </p:cNvPr>
          <p:cNvSpPr>
            <a:spLocks noChangeArrowheads="1"/>
          </p:cNvSpPr>
          <p:nvPr/>
        </p:nvSpPr>
        <p:spPr bwMode="auto">
          <a:xfrm>
            <a:off x="8723688" y="3704262"/>
            <a:ext cx="957262" cy="547688"/>
          </a:xfrm>
          <a:prstGeom prst="rect">
            <a:avLst/>
          </a:prstGeom>
          <a:solidFill>
            <a:schemeClr val="bg1"/>
          </a:solidFill>
          <a:ln w="9525">
            <a:solidFill>
              <a:schemeClr val="tx1"/>
            </a:solidFill>
            <a:miter lim="800000"/>
            <a:headEnd/>
            <a:tailEnd/>
          </a:ln>
        </p:spPr>
        <p:txBody>
          <a:bodyPr wrap="none" anchor="ctr"/>
          <a:lstStyle/>
          <a:p>
            <a:pPr algn="ctr"/>
            <a:r>
              <a:rPr lang="de-DE" sz="1400"/>
              <a:t>Navigation</a:t>
            </a:r>
          </a:p>
        </p:txBody>
      </p:sp>
      <p:sp>
        <p:nvSpPr>
          <p:cNvPr id="33" name="Teilkreis 322">
            <a:extLst>
              <a:ext uri="{FF2B5EF4-FFF2-40B4-BE49-F238E27FC236}">
                <a16:creationId xmlns:a16="http://schemas.microsoft.com/office/drawing/2014/main" id="{916F0554-8703-40BE-937B-4503ACEBF1B4}"/>
              </a:ext>
            </a:extLst>
          </p:cNvPr>
          <p:cNvSpPr/>
          <p:nvPr/>
        </p:nvSpPr>
        <p:spPr>
          <a:xfrm>
            <a:off x="2479009" y="3139166"/>
            <a:ext cx="637009" cy="550087"/>
          </a:xfrm>
          <a:prstGeom prst="pie">
            <a:avLst>
              <a:gd name="adj1" fmla="val 1294820"/>
              <a:gd name="adj2" fmla="val 9301998"/>
            </a:avLst>
          </a:prstGeom>
          <a:solidFill>
            <a:schemeClr val="tx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AT" dirty="0">
              <a:solidFill>
                <a:schemeClr val="tx1"/>
              </a:solidFill>
            </a:endParaRPr>
          </a:p>
        </p:txBody>
      </p:sp>
    </p:spTree>
    <p:extLst>
      <p:ext uri="{BB962C8B-B14F-4D97-AF65-F5344CB8AC3E}">
        <p14:creationId xmlns:p14="http://schemas.microsoft.com/office/powerpoint/2010/main" val="3857070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B02925A-6681-4986-9F7A-34FA841B7491}"/>
              </a:ext>
            </a:extLst>
          </p:cNvPr>
          <p:cNvSpPr>
            <a:spLocks noGrp="1"/>
          </p:cNvSpPr>
          <p:nvPr>
            <p:ph type="title"/>
          </p:nvPr>
        </p:nvSpPr>
        <p:spPr/>
        <p:txBody>
          <a:bodyPr/>
          <a:lstStyle/>
          <a:p>
            <a:r>
              <a:rPr lang="de-DE" dirty="0" err="1"/>
              <a:t>Deployment</a:t>
            </a:r>
            <a:r>
              <a:rPr lang="de-DE" dirty="0"/>
              <a:t> Diagramm</a:t>
            </a:r>
          </a:p>
        </p:txBody>
      </p:sp>
      <p:grpSp>
        <p:nvGrpSpPr>
          <p:cNvPr id="4" name="Group 88">
            <a:extLst>
              <a:ext uri="{FF2B5EF4-FFF2-40B4-BE49-F238E27FC236}">
                <a16:creationId xmlns:a16="http://schemas.microsoft.com/office/drawing/2014/main" id="{7533BDA0-F869-4E16-A753-83857510B083}"/>
              </a:ext>
            </a:extLst>
          </p:cNvPr>
          <p:cNvGrpSpPr>
            <a:grpSpLocks/>
          </p:cNvGrpSpPr>
          <p:nvPr/>
        </p:nvGrpSpPr>
        <p:grpSpPr bwMode="auto">
          <a:xfrm>
            <a:off x="5715000" y="1089025"/>
            <a:ext cx="2016125" cy="4679950"/>
            <a:chOff x="3600" y="1056"/>
            <a:chExt cx="1270" cy="2948"/>
          </a:xfrm>
        </p:grpSpPr>
        <p:sp>
          <p:nvSpPr>
            <p:cNvPr id="5" name="AutoShape 17">
              <a:extLst>
                <a:ext uri="{FF2B5EF4-FFF2-40B4-BE49-F238E27FC236}">
                  <a16:creationId xmlns:a16="http://schemas.microsoft.com/office/drawing/2014/main" id="{96DC07AF-DA6C-4CEA-86F3-51AC735BC914}"/>
                </a:ext>
              </a:extLst>
            </p:cNvPr>
            <p:cNvSpPr>
              <a:spLocks noChangeArrowheads="1"/>
            </p:cNvSpPr>
            <p:nvPr/>
          </p:nvSpPr>
          <p:spPr bwMode="auto">
            <a:xfrm rot="5400000">
              <a:off x="2761" y="1895"/>
              <a:ext cx="2948" cy="1270"/>
            </a:xfrm>
            <a:prstGeom prst="cube">
              <a:avLst>
                <a:gd name="adj" fmla="val 5690"/>
              </a:avLst>
            </a:prstGeom>
            <a:solidFill>
              <a:srgbClr val="FFFFFF"/>
            </a:solidFill>
            <a:ln w="9525">
              <a:solidFill>
                <a:schemeClr val="tx1"/>
              </a:solidFill>
              <a:miter lim="800000"/>
              <a:headEnd/>
              <a:tailEnd/>
            </a:ln>
          </p:spPr>
          <p:txBody>
            <a:bodyPr wrap="none" anchor="ctr"/>
            <a:lstStyle/>
            <a:p>
              <a:endParaRPr lang="en-US"/>
            </a:p>
          </p:txBody>
        </p:sp>
        <p:grpSp>
          <p:nvGrpSpPr>
            <p:cNvPr id="6" name="Group 65">
              <a:extLst>
                <a:ext uri="{FF2B5EF4-FFF2-40B4-BE49-F238E27FC236}">
                  <a16:creationId xmlns:a16="http://schemas.microsoft.com/office/drawing/2014/main" id="{D18664D8-BECA-43C6-AA9B-242CFA9F778A}"/>
                </a:ext>
              </a:extLst>
            </p:cNvPr>
            <p:cNvGrpSpPr>
              <a:grpSpLocks/>
            </p:cNvGrpSpPr>
            <p:nvPr/>
          </p:nvGrpSpPr>
          <p:grpSpPr bwMode="auto">
            <a:xfrm>
              <a:off x="3693" y="1237"/>
              <a:ext cx="952" cy="672"/>
              <a:chOff x="2615" y="1379"/>
              <a:chExt cx="952" cy="672"/>
            </a:xfrm>
          </p:grpSpPr>
          <p:sp>
            <p:nvSpPr>
              <p:cNvPr id="21" name="Text Box 21">
                <a:extLst>
                  <a:ext uri="{FF2B5EF4-FFF2-40B4-BE49-F238E27FC236}">
                    <a16:creationId xmlns:a16="http://schemas.microsoft.com/office/drawing/2014/main" id="{2077F439-6809-48D2-B813-4C51EBDE8BAC}"/>
                  </a:ext>
                </a:extLst>
              </p:cNvPr>
              <p:cNvSpPr txBox="1">
                <a:spLocks noChangeArrowheads="1"/>
              </p:cNvSpPr>
              <p:nvPr/>
            </p:nvSpPr>
            <p:spPr bwMode="auto">
              <a:xfrm>
                <a:off x="2933" y="1606"/>
                <a:ext cx="501" cy="152"/>
              </a:xfrm>
              <a:prstGeom prst="rect">
                <a:avLst/>
              </a:prstGeom>
              <a:noFill/>
              <a:ln w="9525">
                <a:noFill/>
                <a:miter lim="800000"/>
                <a:headEnd/>
                <a:tailEnd/>
              </a:ln>
            </p:spPr>
            <p:txBody>
              <a:bodyPr wrap="none">
                <a:spAutoFit/>
              </a:bodyPr>
              <a:lstStyle/>
              <a:p>
                <a:pPr>
                  <a:lnSpc>
                    <a:spcPct val="70000"/>
                  </a:lnSpc>
                  <a:spcBef>
                    <a:spcPct val="50000"/>
                  </a:spcBef>
                </a:pPr>
                <a:r>
                  <a:rPr lang="de-DE" sz="1400"/>
                  <a:t>Student</a:t>
                </a:r>
              </a:p>
            </p:txBody>
          </p:sp>
          <p:grpSp>
            <p:nvGrpSpPr>
              <p:cNvPr id="22" name="Group 62">
                <a:extLst>
                  <a:ext uri="{FF2B5EF4-FFF2-40B4-BE49-F238E27FC236}">
                    <a16:creationId xmlns:a16="http://schemas.microsoft.com/office/drawing/2014/main" id="{A7D7C32B-A8C6-4D08-9DD3-9E98D387B314}"/>
                  </a:ext>
                </a:extLst>
              </p:cNvPr>
              <p:cNvGrpSpPr>
                <a:grpSpLocks/>
              </p:cNvGrpSpPr>
              <p:nvPr/>
            </p:nvGrpSpPr>
            <p:grpSpPr bwMode="auto">
              <a:xfrm>
                <a:off x="2615" y="1379"/>
                <a:ext cx="952" cy="672"/>
                <a:chOff x="2615" y="1379"/>
                <a:chExt cx="952" cy="672"/>
              </a:xfrm>
            </p:grpSpPr>
            <p:sp>
              <p:nvSpPr>
                <p:cNvPr id="23" name="Rectangle 20">
                  <a:extLst>
                    <a:ext uri="{FF2B5EF4-FFF2-40B4-BE49-F238E27FC236}">
                      <a16:creationId xmlns:a16="http://schemas.microsoft.com/office/drawing/2014/main" id="{4474E46A-F550-49E3-BED4-A42B1D3435ED}"/>
                    </a:ext>
                  </a:extLst>
                </p:cNvPr>
                <p:cNvSpPr>
                  <a:spLocks noChangeArrowheads="1"/>
                </p:cNvSpPr>
                <p:nvPr/>
              </p:nvSpPr>
              <p:spPr bwMode="auto">
                <a:xfrm>
                  <a:off x="2847" y="1379"/>
                  <a:ext cx="720" cy="672"/>
                </a:xfrm>
                <a:prstGeom prst="rect">
                  <a:avLst/>
                </a:prstGeom>
                <a:noFill/>
                <a:ln w="9525">
                  <a:solidFill>
                    <a:schemeClr val="tx1"/>
                  </a:solidFill>
                  <a:miter lim="800000"/>
                  <a:headEnd/>
                  <a:tailEnd/>
                </a:ln>
              </p:spPr>
              <p:txBody>
                <a:bodyPr anchor="ctr">
                  <a:spAutoFit/>
                </a:bodyPr>
                <a:lstStyle/>
                <a:p>
                  <a:endParaRPr lang="en-US"/>
                </a:p>
              </p:txBody>
            </p:sp>
            <p:sp>
              <p:nvSpPr>
                <p:cNvPr id="24" name="Rectangle 22">
                  <a:extLst>
                    <a:ext uri="{FF2B5EF4-FFF2-40B4-BE49-F238E27FC236}">
                      <a16:creationId xmlns:a16="http://schemas.microsoft.com/office/drawing/2014/main" id="{445B3C36-027F-4C37-87F6-2F8DB64C45E7}"/>
                    </a:ext>
                  </a:extLst>
                </p:cNvPr>
                <p:cNvSpPr>
                  <a:spLocks noChangeArrowheads="1"/>
                </p:cNvSpPr>
                <p:nvPr/>
              </p:nvSpPr>
              <p:spPr bwMode="auto">
                <a:xfrm>
                  <a:off x="2751" y="185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25" name="Rectangle 23">
                  <a:extLst>
                    <a:ext uri="{FF2B5EF4-FFF2-40B4-BE49-F238E27FC236}">
                      <a16:creationId xmlns:a16="http://schemas.microsoft.com/office/drawing/2014/main" id="{75D678D9-7DBB-445D-8DBE-26ED8C5A3295}"/>
                    </a:ext>
                  </a:extLst>
                </p:cNvPr>
                <p:cNvSpPr>
                  <a:spLocks noChangeArrowheads="1"/>
                </p:cNvSpPr>
                <p:nvPr/>
              </p:nvSpPr>
              <p:spPr bwMode="auto">
                <a:xfrm>
                  <a:off x="2751" y="161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26" name="Oval 36">
                  <a:extLst>
                    <a:ext uri="{FF2B5EF4-FFF2-40B4-BE49-F238E27FC236}">
                      <a16:creationId xmlns:a16="http://schemas.microsoft.com/office/drawing/2014/main" id="{7BBE7D15-B50E-47EE-A390-16E972684BCE}"/>
                    </a:ext>
                  </a:extLst>
                </p:cNvPr>
                <p:cNvSpPr>
                  <a:spLocks noChangeAspect="1" noChangeArrowheads="1"/>
                </p:cNvSpPr>
                <p:nvPr/>
              </p:nvSpPr>
              <p:spPr bwMode="auto">
                <a:xfrm>
                  <a:off x="2615" y="1632"/>
                  <a:ext cx="68" cy="68"/>
                </a:xfrm>
                <a:prstGeom prst="ellipse">
                  <a:avLst/>
                </a:prstGeom>
                <a:solidFill>
                  <a:srgbClr val="FFFFFF"/>
                </a:solidFill>
                <a:ln w="9525">
                  <a:solidFill>
                    <a:schemeClr val="tx1"/>
                  </a:solidFill>
                  <a:round/>
                  <a:headEnd/>
                  <a:tailEnd/>
                </a:ln>
              </p:spPr>
              <p:txBody>
                <a:bodyPr wrap="none" anchor="ctr"/>
                <a:lstStyle/>
                <a:p>
                  <a:endParaRPr lang="en-US"/>
                </a:p>
              </p:txBody>
            </p:sp>
            <p:cxnSp>
              <p:nvCxnSpPr>
                <p:cNvPr id="27" name="AutoShape 39">
                  <a:extLst>
                    <a:ext uri="{FF2B5EF4-FFF2-40B4-BE49-F238E27FC236}">
                      <a16:creationId xmlns:a16="http://schemas.microsoft.com/office/drawing/2014/main" id="{7E65D7D6-CD7F-4274-8A89-A4843B1B2AE4}"/>
                    </a:ext>
                  </a:extLst>
                </p:cNvPr>
                <p:cNvCxnSpPr>
                  <a:cxnSpLocks noChangeShapeType="1"/>
                  <a:stCxn id="26" idx="6"/>
                  <a:endCxn id="25" idx="1"/>
                </p:cNvCxnSpPr>
                <p:nvPr/>
              </p:nvCxnSpPr>
              <p:spPr bwMode="auto">
                <a:xfrm>
                  <a:off x="2683" y="1666"/>
                  <a:ext cx="68" cy="1"/>
                </a:xfrm>
                <a:prstGeom prst="straightConnector1">
                  <a:avLst/>
                </a:prstGeom>
                <a:noFill/>
                <a:ln w="9525">
                  <a:solidFill>
                    <a:schemeClr val="tx1"/>
                  </a:solidFill>
                  <a:round/>
                  <a:headEnd/>
                  <a:tailEnd/>
                </a:ln>
              </p:spPr>
            </p:cxnSp>
          </p:grpSp>
        </p:grpSp>
        <p:grpSp>
          <p:nvGrpSpPr>
            <p:cNvPr id="7" name="Group 80">
              <a:extLst>
                <a:ext uri="{FF2B5EF4-FFF2-40B4-BE49-F238E27FC236}">
                  <a16:creationId xmlns:a16="http://schemas.microsoft.com/office/drawing/2014/main" id="{D1A0B768-B618-4FE3-9D31-9695B379EDE7}"/>
                </a:ext>
              </a:extLst>
            </p:cNvPr>
            <p:cNvGrpSpPr>
              <a:grpSpLocks/>
            </p:cNvGrpSpPr>
            <p:nvPr/>
          </p:nvGrpSpPr>
          <p:grpSpPr bwMode="auto">
            <a:xfrm>
              <a:off x="3693" y="2099"/>
              <a:ext cx="953" cy="672"/>
              <a:chOff x="3693" y="2099"/>
              <a:chExt cx="953" cy="672"/>
            </a:xfrm>
          </p:grpSpPr>
          <p:sp>
            <p:nvSpPr>
              <p:cNvPr id="15" name="Text Box 26">
                <a:extLst>
                  <a:ext uri="{FF2B5EF4-FFF2-40B4-BE49-F238E27FC236}">
                    <a16:creationId xmlns:a16="http://schemas.microsoft.com/office/drawing/2014/main" id="{7212AF94-504E-49D9-A2C4-F2B216B2115F}"/>
                  </a:ext>
                </a:extLst>
              </p:cNvPr>
              <p:cNvSpPr txBox="1">
                <a:spLocks noChangeArrowheads="1"/>
              </p:cNvSpPr>
              <p:nvPr/>
            </p:nvSpPr>
            <p:spPr bwMode="auto">
              <a:xfrm>
                <a:off x="4011" y="2325"/>
                <a:ext cx="532" cy="152"/>
              </a:xfrm>
              <a:prstGeom prst="rect">
                <a:avLst/>
              </a:prstGeom>
              <a:noFill/>
              <a:ln w="9525">
                <a:noFill/>
                <a:miter lim="800000"/>
                <a:headEnd/>
                <a:tailEnd/>
              </a:ln>
            </p:spPr>
            <p:txBody>
              <a:bodyPr wrap="none">
                <a:spAutoFit/>
              </a:bodyPr>
              <a:lstStyle/>
              <a:p>
                <a:pPr>
                  <a:lnSpc>
                    <a:spcPct val="70000"/>
                  </a:lnSpc>
                  <a:spcBef>
                    <a:spcPct val="50000"/>
                  </a:spcBef>
                </a:pPr>
                <a:r>
                  <a:rPr lang="de-DE" sz="1400"/>
                  <a:t>Seminar</a:t>
                </a:r>
              </a:p>
            </p:txBody>
          </p:sp>
          <p:sp>
            <p:nvSpPr>
              <p:cNvPr id="16" name="Rectangle 25">
                <a:extLst>
                  <a:ext uri="{FF2B5EF4-FFF2-40B4-BE49-F238E27FC236}">
                    <a16:creationId xmlns:a16="http://schemas.microsoft.com/office/drawing/2014/main" id="{9272A531-42FD-49D4-9450-286295CC1106}"/>
                  </a:ext>
                </a:extLst>
              </p:cNvPr>
              <p:cNvSpPr>
                <a:spLocks noChangeArrowheads="1"/>
              </p:cNvSpPr>
              <p:nvPr/>
            </p:nvSpPr>
            <p:spPr bwMode="auto">
              <a:xfrm>
                <a:off x="3926" y="2099"/>
                <a:ext cx="720" cy="672"/>
              </a:xfrm>
              <a:prstGeom prst="rect">
                <a:avLst/>
              </a:prstGeom>
              <a:noFill/>
              <a:ln w="9525">
                <a:solidFill>
                  <a:schemeClr val="tx1"/>
                </a:solidFill>
                <a:miter lim="800000"/>
                <a:headEnd/>
                <a:tailEnd/>
              </a:ln>
            </p:spPr>
            <p:txBody>
              <a:bodyPr anchor="ctr">
                <a:spAutoFit/>
              </a:bodyPr>
              <a:lstStyle/>
              <a:p>
                <a:endParaRPr lang="en-US"/>
              </a:p>
            </p:txBody>
          </p:sp>
          <p:sp>
            <p:nvSpPr>
              <p:cNvPr id="17" name="Rectangle 27">
                <a:extLst>
                  <a:ext uri="{FF2B5EF4-FFF2-40B4-BE49-F238E27FC236}">
                    <a16:creationId xmlns:a16="http://schemas.microsoft.com/office/drawing/2014/main" id="{1E345D33-70FD-4386-B7C2-4FE1FEE01960}"/>
                  </a:ext>
                </a:extLst>
              </p:cNvPr>
              <p:cNvSpPr>
                <a:spLocks noChangeArrowheads="1"/>
              </p:cNvSpPr>
              <p:nvPr/>
            </p:nvSpPr>
            <p:spPr bwMode="auto">
              <a:xfrm>
                <a:off x="3830" y="257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18" name="Rectangle 28">
                <a:extLst>
                  <a:ext uri="{FF2B5EF4-FFF2-40B4-BE49-F238E27FC236}">
                    <a16:creationId xmlns:a16="http://schemas.microsoft.com/office/drawing/2014/main" id="{2219EEDA-FF4C-4D9A-8167-2F0A10862161}"/>
                  </a:ext>
                </a:extLst>
              </p:cNvPr>
              <p:cNvSpPr>
                <a:spLocks noChangeArrowheads="1"/>
              </p:cNvSpPr>
              <p:nvPr/>
            </p:nvSpPr>
            <p:spPr bwMode="auto">
              <a:xfrm>
                <a:off x="3830" y="233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19" name="Oval 38">
                <a:extLst>
                  <a:ext uri="{FF2B5EF4-FFF2-40B4-BE49-F238E27FC236}">
                    <a16:creationId xmlns:a16="http://schemas.microsoft.com/office/drawing/2014/main" id="{8482A9BB-1237-4A46-8A3B-283DAEA65730}"/>
                  </a:ext>
                </a:extLst>
              </p:cNvPr>
              <p:cNvSpPr>
                <a:spLocks noChangeAspect="1" noChangeArrowheads="1"/>
              </p:cNvSpPr>
              <p:nvPr/>
            </p:nvSpPr>
            <p:spPr bwMode="auto">
              <a:xfrm>
                <a:off x="3693" y="2353"/>
                <a:ext cx="68" cy="68"/>
              </a:xfrm>
              <a:prstGeom prst="ellipse">
                <a:avLst/>
              </a:prstGeom>
              <a:solidFill>
                <a:srgbClr val="FFFFFF"/>
              </a:solidFill>
              <a:ln w="9525">
                <a:solidFill>
                  <a:schemeClr val="tx1"/>
                </a:solidFill>
                <a:round/>
                <a:headEnd/>
                <a:tailEnd/>
              </a:ln>
            </p:spPr>
            <p:txBody>
              <a:bodyPr wrap="none" anchor="ctr"/>
              <a:lstStyle/>
              <a:p>
                <a:endParaRPr lang="en-US"/>
              </a:p>
            </p:txBody>
          </p:sp>
          <p:cxnSp>
            <p:nvCxnSpPr>
              <p:cNvPr id="20" name="AutoShape 40">
                <a:extLst>
                  <a:ext uri="{FF2B5EF4-FFF2-40B4-BE49-F238E27FC236}">
                    <a16:creationId xmlns:a16="http://schemas.microsoft.com/office/drawing/2014/main" id="{E2AF352D-56A6-415C-B0F6-2AC6C85A04A2}"/>
                  </a:ext>
                </a:extLst>
              </p:cNvPr>
              <p:cNvCxnSpPr>
                <a:cxnSpLocks noChangeShapeType="1"/>
                <a:stCxn id="19" idx="6"/>
                <a:endCxn id="18" idx="1"/>
              </p:cNvCxnSpPr>
              <p:nvPr/>
            </p:nvCxnSpPr>
            <p:spPr bwMode="auto">
              <a:xfrm>
                <a:off x="3761" y="2387"/>
                <a:ext cx="69" cy="0"/>
              </a:xfrm>
              <a:prstGeom prst="straightConnector1">
                <a:avLst/>
              </a:prstGeom>
              <a:noFill/>
              <a:ln w="9525">
                <a:solidFill>
                  <a:schemeClr val="tx1"/>
                </a:solidFill>
                <a:round/>
                <a:headEnd/>
                <a:tailEnd/>
              </a:ln>
            </p:spPr>
          </p:cxnSp>
        </p:grpSp>
        <p:grpSp>
          <p:nvGrpSpPr>
            <p:cNvPr id="8" name="Group 81">
              <a:extLst>
                <a:ext uri="{FF2B5EF4-FFF2-40B4-BE49-F238E27FC236}">
                  <a16:creationId xmlns:a16="http://schemas.microsoft.com/office/drawing/2014/main" id="{8BB229F5-70DF-49E9-BA43-3A482933EAD4}"/>
                </a:ext>
              </a:extLst>
            </p:cNvPr>
            <p:cNvGrpSpPr>
              <a:grpSpLocks/>
            </p:cNvGrpSpPr>
            <p:nvPr/>
          </p:nvGrpSpPr>
          <p:grpSpPr bwMode="auto">
            <a:xfrm>
              <a:off x="3696" y="2960"/>
              <a:ext cx="953" cy="672"/>
              <a:chOff x="3693" y="2099"/>
              <a:chExt cx="953" cy="672"/>
            </a:xfrm>
          </p:grpSpPr>
          <p:sp>
            <p:nvSpPr>
              <p:cNvPr id="9" name="Text Box 82">
                <a:extLst>
                  <a:ext uri="{FF2B5EF4-FFF2-40B4-BE49-F238E27FC236}">
                    <a16:creationId xmlns:a16="http://schemas.microsoft.com/office/drawing/2014/main" id="{943C6B29-F050-4B53-8296-016C9CB971A2}"/>
                  </a:ext>
                </a:extLst>
              </p:cNvPr>
              <p:cNvSpPr txBox="1">
                <a:spLocks noChangeArrowheads="1"/>
              </p:cNvSpPr>
              <p:nvPr/>
            </p:nvSpPr>
            <p:spPr bwMode="auto">
              <a:xfrm>
                <a:off x="4011" y="2325"/>
                <a:ext cx="582" cy="152"/>
              </a:xfrm>
              <a:prstGeom prst="rect">
                <a:avLst/>
              </a:prstGeom>
              <a:noFill/>
              <a:ln w="9525">
                <a:noFill/>
                <a:miter lim="800000"/>
                <a:headEnd/>
                <a:tailEnd/>
              </a:ln>
            </p:spPr>
            <p:txBody>
              <a:bodyPr wrap="none">
                <a:spAutoFit/>
              </a:bodyPr>
              <a:lstStyle/>
              <a:p>
                <a:pPr>
                  <a:lnSpc>
                    <a:spcPct val="70000"/>
                  </a:lnSpc>
                  <a:spcBef>
                    <a:spcPct val="50000"/>
                  </a:spcBef>
                </a:pPr>
                <a:r>
                  <a:rPr lang="de-DE" sz="1400"/>
                  <a:t>Schedule</a:t>
                </a:r>
              </a:p>
            </p:txBody>
          </p:sp>
          <p:sp>
            <p:nvSpPr>
              <p:cNvPr id="10" name="Rectangle 83">
                <a:extLst>
                  <a:ext uri="{FF2B5EF4-FFF2-40B4-BE49-F238E27FC236}">
                    <a16:creationId xmlns:a16="http://schemas.microsoft.com/office/drawing/2014/main" id="{94B534C4-CA74-411B-9A3E-8631024B8F43}"/>
                  </a:ext>
                </a:extLst>
              </p:cNvPr>
              <p:cNvSpPr>
                <a:spLocks noChangeArrowheads="1"/>
              </p:cNvSpPr>
              <p:nvPr/>
            </p:nvSpPr>
            <p:spPr bwMode="auto">
              <a:xfrm>
                <a:off x="3926" y="2099"/>
                <a:ext cx="720" cy="672"/>
              </a:xfrm>
              <a:prstGeom prst="rect">
                <a:avLst/>
              </a:prstGeom>
              <a:noFill/>
              <a:ln w="9525">
                <a:solidFill>
                  <a:schemeClr val="tx1"/>
                </a:solidFill>
                <a:miter lim="800000"/>
                <a:headEnd/>
                <a:tailEnd/>
              </a:ln>
            </p:spPr>
            <p:txBody>
              <a:bodyPr anchor="ctr">
                <a:spAutoFit/>
              </a:bodyPr>
              <a:lstStyle/>
              <a:p>
                <a:endParaRPr lang="en-US"/>
              </a:p>
            </p:txBody>
          </p:sp>
          <p:sp>
            <p:nvSpPr>
              <p:cNvPr id="11" name="Rectangle 84">
                <a:extLst>
                  <a:ext uri="{FF2B5EF4-FFF2-40B4-BE49-F238E27FC236}">
                    <a16:creationId xmlns:a16="http://schemas.microsoft.com/office/drawing/2014/main" id="{E10CC0E6-A2B2-41FC-9BBF-D9B517412ABF}"/>
                  </a:ext>
                </a:extLst>
              </p:cNvPr>
              <p:cNvSpPr>
                <a:spLocks noChangeArrowheads="1"/>
              </p:cNvSpPr>
              <p:nvPr/>
            </p:nvSpPr>
            <p:spPr bwMode="auto">
              <a:xfrm>
                <a:off x="3830" y="257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12" name="Rectangle 85">
                <a:extLst>
                  <a:ext uri="{FF2B5EF4-FFF2-40B4-BE49-F238E27FC236}">
                    <a16:creationId xmlns:a16="http://schemas.microsoft.com/office/drawing/2014/main" id="{09A81327-F3DD-4CD2-9727-3A4435395768}"/>
                  </a:ext>
                </a:extLst>
              </p:cNvPr>
              <p:cNvSpPr>
                <a:spLocks noChangeArrowheads="1"/>
              </p:cNvSpPr>
              <p:nvPr/>
            </p:nvSpPr>
            <p:spPr bwMode="auto">
              <a:xfrm>
                <a:off x="3830" y="233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13" name="Oval 86">
                <a:extLst>
                  <a:ext uri="{FF2B5EF4-FFF2-40B4-BE49-F238E27FC236}">
                    <a16:creationId xmlns:a16="http://schemas.microsoft.com/office/drawing/2014/main" id="{664EB9FD-CCA7-41BF-AA1A-2B4AAD035B72}"/>
                  </a:ext>
                </a:extLst>
              </p:cNvPr>
              <p:cNvSpPr>
                <a:spLocks noChangeAspect="1" noChangeArrowheads="1"/>
              </p:cNvSpPr>
              <p:nvPr/>
            </p:nvSpPr>
            <p:spPr bwMode="auto">
              <a:xfrm>
                <a:off x="3693" y="2353"/>
                <a:ext cx="68" cy="68"/>
              </a:xfrm>
              <a:prstGeom prst="ellipse">
                <a:avLst/>
              </a:prstGeom>
              <a:solidFill>
                <a:srgbClr val="FFFFFF"/>
              </a:solidFill>
              <a:ln w="9525">
                <a:solidFill>
                  <a:schemeClr val="tx1"/>
                </a:solidFill>
                <a:round/>
                <a:headEnd/>
                <a:tailEnd/>
              </a:ln>
            </p:spPr>
            <p:txBody>
              <a:bodyPr wrap="none" anchor="ctr"/>
              <a:lstStyle/>
              <a:p>
                <a:endParaRPr lang="en-US"/>
              </a:p>
            </p:txBody>
          </p:sp>
          <p:cxnSp>
            <p:nvCxnSpPr>
              <p:cNvPr id="14" name="AutoShape 87">
                <a:extLst>
                  <a:ext uri="{FF2B5EF4-FFF2-40B4-BE49-F238E27FC236}">
                    <a16:creationId xmlns:a16="http://schemas.microsoft.com/office/drawing/2014/main" id="{0C3264B1-0F8A-4B43-BB34-9587FD3DAE5F}"/>
                  </a:ext>
                </a:extLst>
              </p:cNvPr>
              <p:cNvCxnSpPr>
                <a:cxnSpLocks noChangeShapeType="1"/>
                <a:stCxn id="13" idx="6"/>
                <a:endCxn id="12" idx="1"/>
              </p:cNvCxnSpPr>
              <p:nvPr/>
            </p:nvCxnSpPr>
            <p:spPr bwMode="auto">
              <a:xfrm>
                <a:off x="3761" y="2387"/>
                <a:ext cx="69" cy="0"/>
              </a:xfrm>
              <a:prstGeom prst="straightConnector1">
                <a:avLst/>
              </a:prstGeom>
              <a:noFill/>
              <a:ln w="9525">
                <a:solidFill>
                  <a:schemeClr val="tx1"/>
                </a:solidFill>
                <a:round/>
                <a:headEnd/>
                <a:tailEnd/>
              </a:ln>
            </p:spPr>
          </p:cxnSp>
        </p:grpSp>
      </p:grpSp>
      <p:sp>
        <p:nvSpPr>
          <p:cNvPr id="28" name="AutoShape 4">
            <a:extLst>
              <a:ext uri="{FF2B5EF4-FFF2-40B4-BE49-F238E27FC236}">
                <a16:creationId xmlns:a16="http://schemas.microsoft.com/office/drawing/2014/main" id="{BD9D09CA-C0AD-4A7C-A492-01AF1E7086DF}"/>
              </a:ext>
            </a:extLst>
          </p:cNvPr>
          <p:cNvSpPr>
            <a:spLocks noChangeArrowheads="1"/>
          </p:cNvSpPr>
          <p:nvPr/>
        </p:nvSpPr>
        <p:spPr bwMode="auto">
          <a:xfrm rot="5400000">
            <a:off x="2373313" y="1054100"/>
            <a:ext cx="1828800" cy="1905000"/>
          </a:xfrm>
          <a:prstGeom prst="cube">
            <a:avLst>
              <a:gd name="adj" fmla="val 5690"/>
            </a:avLst>
          </a:prstGeom>
          <a:solidFill>
            <a:srgbClr val="FFFFFF"/>
          </a:solidFill>
          <a:ln w="9525">
            <a:solidFill>
              <a:schemeClr val="tx1"/>
            </a:solidFill>
            <a:miter lim="800000"/>
            <a:headEnd/>
            <a:tailEnd/>
          </a:ln>
        </p:spPr>
        <p:txBody>
          <a:bodyPr wrap="none" anchor="ctr"/>
          <a:lstStyle/>
          <a:p>
            <a:endParaRPr lang="en-US"/>
          </a:p>
        </p:txBody>
      </p:sp>
      <p:grpSp>
        <p:nvGrpSpPr>
          <p:cNvPr id="29" name="Group 61">
            <a:extLst>
              <a:ext uri="{FF2B5EF4-FFF2-40B4-BE49-F238E27FC236}">
                <a16:creationId xmlns:a16="http://schemas.microsoft.com/office/drawing/2014/main" id="{EA6E382C-C6D5-404E-BB73-C7054B1E0EFA}"/>
              </a:ext>
            </a:extLst>
          </p:cNvPr>
          <p:cNvGrpSpPr>
            <a:grpSpLocks/>
          </p:cNvGrpSpPr>
          <p:nvPr/>
        </p:nvGrpSpPr>
        <p:grpSpPr bwMode="auto">
          <a:xfrm>
            <a:off x="2640013" y="1625600"/>
            <a:ext cx="1295400" cy="1066800"/>
            <a:chOff x="585" y="1536"/>
            <a:chExt cx="816" cy="672"/>
          </a:xfrm>
        </p:grpSpPr>
        <p:grpSp>
          <p:nvGrpSpPr>
            <p:cNvPr id="30" name="Group 60">
              <a:extLst>
                <a:ext uri="{FF2B5EF4-FFF2-40B4-BE49-F238E27FC236}">
                  <a16:creationId xmlns:a16="http://schemas.microsoft.com/office/drawing/2014/main" id="{826D1C62-7E59-46CD-802C-072ACB8DD80C}"/>
                </a:ext>
              </a:extLst>
            </p:cNvPr>
            <p:cNvGrpSpPr>
              <a:grpSpLocks/>
            </p:cNvGrpSpPr>
            <p:nvPr/>
          </p:nvGrpSpPr>
          <p:grpSpPr bwMode="auto">
            <a:xfrm>
              <a:off x="585" y="1536"/>
              <a:ext cx="816" cy="672"/>
              <a:chOff x="585" y="1536"/>
              <a:chExt cx="816" cy="672"/>
            </a:xfrm>
          </p:grpSpPr>
          <p:sp>
            <p:nvSpPr>
              <p:cNvPr id="32" name="Rectangle 5">
                <a:extLst>
                  <a:ext uri="{FF2B5EF4-FFF2-40B4-BE49-F238E27FC236}">
                    <a16:creationId xmlns:a16="http://schemas.microsoft.com/office/drawing/2014/main" id="{458785F1-72F6-4B7B-AC76-044CFBD169E4}"/>
                  </a:ext>
                </a:extLst>
              </p:cNvPr>
              <p:cNvSpPr>
                <a:spLocks noChangeArrowheads="1"/>
              </p:cNvSpPr>
              <p:nvPr/>
            </p:nvSpPr>
            <p:spPr bwMode="auto">
              <a:xfrm>
                <a:off x="681" y="1536"/>
                <a:ext cx="720" cy="672"/>
              </a:xfrm>
              <a:prstGeom prst="rect">
                <a:avLst/>
              </a:prstGeom>
              <a:noFill/>
              <a:ln w="9525">
                <a:solidFill>
                  <a:schemeClr val="tx1"/>
                </a:solidFill>
                <a:miter lim="800000"/>
                <a:headEnd/>
                <a:tailEnd/>
              </a:ln>
            </p:spPr>
            <p:txBody>
              <a:bodyPr anchor="ctr">
                <a:spAutoFit/>
              </a:bodyPr>
              <a:lstStyle/>
              <a:p>
                <a:endParaRPr lang="en-US"/>
              </a:p>
            </p:txBody>
          </p:sp>
          <p:sp>
            <p:nvSpPr>
              <p:cNvPr id="33" name="Rectangle 13">
                <a:extLst>
                  <a:ext uri="{FF2B5EF4-FFF2-40B4-BE49-F238E27FC236}">
                    <a16:creationId xmlns:a16="http://schemas.microsoft.com/office/drawing/2014/main" id="{A710C7FC-2268-43F2-BEF3-A434B9E179F5}"/>
                  </a:ext>
                </a:extLst>
              </p:cNvPr>
              <p:cNvSpPr>
                <a:spLocks noChangeArrowheads="1"/>
              </p:cNvSpPr>
              <p:nvPr/>
            </p:nvSpPr>
            <p:spPr bwMode="auto">
              <a:xfrm>
                <a:off x="585" y="2016"/>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34" name="Rectangle 14">
                <a:extLst>
                  <a:ext uri="{FF2B5EF4-FFF2-40B4-BE49-F238E27FC236}">
                    <a16:creationId xmlns:a16="http://schemas.microsoft.com/office/drawing/2014/main" id="{14C16C95-7EFF-415F-917F-C56D9D0CFB70}"/>
                  </a:ext>
                </a:extLst>
              </p:cNvPr>
              <p:cNvSpPr>
                <a:spLocks noChangeArrowheads="1"/>
              </p:cNvSpPr>
              <p:nvPr/>
            </p:nvSpPr>
            <p:spPr bwMode="auto">
              <a:xfrm>
                <a:off x="585" y="1776"/>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grpSp>
        <p:sp>
          <p:nvSpPr>
            <p:cNvPr id="31" name="Text Box 59">
              <a:extLst>
                <a:ext uri="{FF2B5EF4-FFF2-40B4-BE49-F238E27FC236}">
                  <a16:creationId xmlns:a16="http://schemas.microsoft.com/office/drawing/2014/main" id="{624CE1AC-565F-4EAF-A795-9B36F9BFD37F}"/>
                </a:ext>
              </a:extLst>
            </p:cNvPr>
            <p:cNvSpPr txBox="1">
              <a:spLocks noChangeArrowheads="1"/>
            </p:cNvSpPr>
            <p:nvPr/>
          </p:nvSpPr>
          <p:spPr bwMode="auto">
            <a:xfrm>
              <a:off x="758" y="1728"/>
              <a:ext cx="501" cy="326"/>
            </a:xfrm>
            <a:prstGeom prst="rect">
              <a:avLst/>
            </a:prstGeom>
            <a:noFill/>
            <a:ln w="9525">
              <a:noFill/>
              <a:miter lim="800000"/>
              <a:headEnd/>
              <a:tailEnd/>
            </a:ln>
          </p:spPr>
          <p:txBody>
            <a:bodyPr wrap="none">
              <a:spAutoFit/>
            </a:bodyPr>
            <a:lstStyle/>
            <a:p>
              <a:r>
                <a:rPr lang="de-DE" sz="1400"/>
                <a:t>Student</a:t>
              </a:r>
              <a:br>
                <a:rPr lang="de-DE" sz="1400"/>
              </a:br>
              <a:r>
                <a:rPr lang="de-DE" sz="1400">
                  <a:cs typeface="Arial" charset="0"/>
                </a:rPr>
                <a:t>«</a:t>
              </a:r>
              <a:r>
                <a:rPr lang="de-DE" sz="1400"/>
                <a:t>appl</a:t>
              </a:r>
              <a:r>
                <a:rPr lang="de-DE" sz="1400">
                  <a:cs typeface="Arial" charset="0"/>
                </a:rPr>
                <a:t>»</a:t>
              </a:r>
              <a:endParaRPr lang="de-DE"/>
            </a:p>
          </p:txBody>
        </p:sp>
      </p:grpSp>
      <p:sp>
        <p:nvSpPr>
          <p:cNvPr id="35" name="Line 66">
            <a:extLst>
              <a:ext uri="{FF2B5EF4-FFF2-40B4-BE49-F238E27FC236}">
                <a16:creationId xmlns:a16="http://schemas.microsoft.com/office/drawing/2014/main" id="{096A7658-CA4F-4127-977E-A470F468D271}"/>
              </a:ext>
            </a:extLst>
          </p:cNvPr>
          <p:cNvSpPr>
            <a:spLocks noChangeShapeType="1"/>
          </p:cNvSpPr>
          <p:nvPr/>
        </p:nvSpPr>
        <p:spPr bwMode="auto">
          <a:xfrm flipV="1">
            <a:off x="4235450" y="1852613"/>
            <a:ext cx="1628775" cy="153987"/>
          </a:xfrm>
          <a:prstGeom prst="line">
            <a:avLst/>
          </a:prstGeom>
          <a:noFill/>
          <a:ln w="9525">
            <a:solidFill>
              <a:schemeClr val="tx1"/>
            </a:solidFill>
            <a:prstDash val="dash"/>
            <a:round/>
            <a:headEnd/>
            <a:tailEnd type="arrow" w="med" len="med"/>
          </a:ln>
        </p:spPr>
        <p:txBody>
          <a:bodyPr anchor="ctr"/>
          <a:lstStyle/>
          <a:p>
            <a:endParaRPr lang="de-DE"/>
          </a:p>
        </p:txBody>
      </p:sp>
      <p:sp>
        <p:nvSpPr>
          <p:cNvPr id="36" name="Line 67">
            <a:extLst>
              <a:ext uri="{FF2B5EF4-FFF2-40B4-BE49-F238E27FC236}">
                <a16:creationId xmlns:a16="http://schemas.microsoft.com/office/drawing/2014/main" id="{9470A8F9-1E58-4C72-A237-A207B897EC36}"/>
              </a:ext>
            </a:extLst>
          </p:cNvPr>
          <p:cNvSpPr>
            <a:spLocks noChangeShapeType="1"/>
          </p:cNvSpPr>
          <p:nvPr/>
        </p:nvSpPr>
        <p:spPr bwMode="auto">
          <a:xfrm>
            <a:off x="4233863" y="2224088"/>
            <a:ext cx="1633537" cy="954087"/>
          </a:xfrm>
          <a:prstGeom prst="line">
            <a:avLst/>
          </a:prstGeom>
          <a:noFill/>
          <a:ln w="9525">
            <a:solidFill>
              <a:schemeClr val="tx1"/>
            </a:solidFill>
            <a:prstDash val="dash"/>
            <a:round/>
            <a:headEnd/>
            <a:tailEnd type="arrow" w="med" len="med"/>
          </a:ln>
        </p:spPr>
        <p:txBody>
          <a:bodyPr anchor="ctr"/>
          <a:lstStyle/>
          <a:p>
            <a:endParaRPr lang="de-DE"/>
          </a:p>
        </p:txBody>
      </p:sp>
      <p:sp>
        <p:nvSpPr>
          <p:cNvPr id="37" name="Line 68">
            <a:extLst>
              <a:ext uri="{FF2B5EF4-FFF2-40B4-BE49-F238E27FC236}">
                <a16:creationId xmlns:a16="http://schemas.microsoft.com/office/drawing/2014/main" id="{C221A887-CACD-46DA-9CC6-5B266B015B4B}"/>
              </a:ext>
            </a:extLst>
          </p:cNvPr>
          <p:cNvSpPr>
            <a:spLocks noChangeShapeType="1"/>
          </p:cNvSpPr>
          <p:nvPr/>
        </p:nvSpPr>
        <p:spPr bwMode="auto">
          <a:xfrm>
            <a:off x="4240213" y="2452688"/>
            <a:ext cx="1658937" cy="2074862"/>
          </a:xfrm>
          <a:prstGeom prst="line">
            <a:avLst/>
          </a:prstGeom>
          <a:noFill/>
          <a:ln w="9525">
            <a:solidFill>
              <a:schemeClr val="tx1"/>
            </a:solidFill>
            <a:prstDash val="dash"/>
            <a:round/>
            <a:headEnd/>
            <a:tailEnd type="arrow" w="med" len="med"/>
          </a:ln>
        </p:spPr>
        <p:txBody>
          <a:bodyPr anchor="ctr"/>
          <a:lstStyle/>
          <a:p>
            <a:endParaRPr lang="de-DE"/>
          </a:p>
        </p:txBody>
      </p:sp>
    </p:spTree>
    <p:extLst>
      <p:ext uri="{BB962C8B-B14F-4D97-AF65-F5344CB8AC3E}">
        <p14:creationId xmlns:p14="http://schemas.microsoft.com/office/powerpoint/2010/main" val="3099184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9E3D8E3-87FC-4181-BBB5-73530982F1CA}"/>
              </a:ext>
            </a:extLst>
          </p:cNvPr>
          <p:cNvSpPr>
            <a:spLocks noGrp="1"/>
          </p:cNvSpPr>
          <p:nvPr>
            <p:ph type="title"/>
          </p:nvPr>
        </p:nvSpPr>
        <p:spPr/>
        <p:txBody>
          <a:bodyPr/>
          <a:lstStyle/>
          <a:p>
            <a:r>
              <a:rPr lang="de-DE" dirty="0"/>
              <a:t>Komponentendiagramm</a:t>
            </a:r>
          </a:p>
        </p:txBody>
      </p:sp>
      <p:sp>
        <p:nvSpPr>
          <p:cNvPr id="4" name="Inhaltsplatzhalter 3">
            <a:extLst>
              <a:ext uri="{FF2B5EF4-FFF2-40B4-BE49-F238E27FC236}">
                <a16:creationId xmlns:a16="http://schemas.microsoft.com/office/drawing/2014/main" id="{1CF353D3-DF30-44BF-A018-6D02273E3AB7}"/>
              </a:ext>
            </a:extLst>
          </p:cNvPr>
          <p:cNvSpPr>
            <a:spLocks noGrp="1"/>
          </p:cNvSpPr>
          <p:nvPr>
            <p:ph sz="quarter" idx="14"/>
          </p:nvPr>
        </p:nvSpPr>
        <p:spPr>
          <a:xfrm>
            <a:off x="6216000" y="1236273"/>
            <a:ext cx="5652000" cy="350579"/>
          </a:xfrm>
        </p:spPr>
        <p:txBody>
          <a:bodyPr/>
          <a:lstStyle/>
          <a:p>
            <a:r>
              <a:rPr lang="de-DE" dirty="0"/>
              <a:t>Copy / Paste – Vorlagen:</a:t>
            </a:r>
          </a:p>
        </p:txBody>
      </p:sp>
      <p:sp>
        <p:nvSpPr>
          <p:cNvPr id="49" name="Line 10">
            <a:extLst>
              <a:ext uri="{FF2B5EF4-FFF2-40B4-BE49-F238E27FC236}">
                <a16:creationId xmlns:a16="http://schemas.microsoft.com/office/drawing/2014/main" id="{27BCF99B-7949-443D-BE03-F6A04548EF6F}"/>
              </a:ext>
            </a:extLst>
          </p:cNvPr>
          <p:cNvSpPr>
            <a:spLocks noChangeShapeType="1"/>
          </p:cNvSpPr>
          <p:nvPr/>
        </p:nvSpPr>
        <p:spPr bwMode="auto">
          <a:xfrm>
            <a:off x="2968463" y="2417115"/>
            <a:ext cx="896937" cy="4762"/>
          </a:xfrm>
          <a:prstGeom prst="line">
            <a:avLst/>
          </a:prstGeom>
          <a:noFill/>
          <a:ln w="9525">
            <a:solidFill>
              <a:schemeClr val="tx1"/>
            </a:solidFill>
            <a:prstDash val="dash"/>
            <a:round/>
            <a:headEnd/>
            <a:tailEnd type="arrow" w="med" len="med"/>
          </a:ln>
        </p:spPr>
        <p:txBody>
          <a:bodyPr anchor="ctr"/>
          <a:lstStyle/>
          <a:p>
            <a:endParaRPr lang="de-DE"/>
          </a:p>
        </p:txBody>
      </p:sp>
      <p:grpSp>
        <p:nvGrpSpPr>
          <p:cNvPr id="50" name="Group 14">
            <a:extLst>
              <a:ext uri="{FF2B5EF4-FFF2-40B4-BE49-F238E27FC236}">
                <a16:creationId xmlns:a16="http://schemas.microsoft.com/office/drawing/2014/main" id="{40745086-2B64-452F-A0D0-1A415718C596}"/>
              </a:ext>
            </a:extLst>
          </p:cNvPr>
          <p:cNvGrpSpPr>
            <a:grpSpLocks/>
          </p:cNvGrpSpPr>
          <p:nvPr/>
        </p:nvGrpSpPr>
        <p:grpSpPr bwMode="auto">
          <a:xfrm>
            <a:off x="3843175" y="1967852"/>
            <a:ext cx="1511300" cy="1066800"/>
            <a:chOff x="2615" y="1379"/>
            <a:chExt cx="952" cy="672"/>
          </a:xfrm>
        </p:grpSpPr>
        <p:sp>
          <p:nvSpPr>
            <p:cNvPr id="51" name="Text Box 15">
              <a:extLst>
                <a:ext uri="{FF2B5EF4-FFF2-40B4-BE49-F238E27FC236}">
                  <a16:creationId xmlns:a16="http://schemas.microsoft.com/office/drawing/2014/main" id="{52CC1AB5-E532-4FC4-BE12-C565839205DB}"/>
                </a:ext>
              </a:extLst>
            </p:cNvPr>
            <p:cNvSpPr txBox="1">
              <a:spLocks noChangeArrowheads="1"/>
            </p:cNvSpPr>
            <p:nvPr/>
          </p:nvSpPr>
          <p:spPr bwMode="auto">
            <a:xfrm>
              <a:off x="2933" y="1606"/>
              <a:ext cx="228" cy="152"/>
            </a:xfrm>
            <a:prstGeom prst="rect">
              <a:avLst/>
            </a:prstGeom>
            <a:noFill/>
            <a:ln w="9525">
              <a:noFill/>
              <a:miter lim="800000"/>
              <a:headEnd/>
              <a:tailEnd/>
            </a:ln>
          </p:spPr>
          <p:txBody>
            <a:bodyPr wrap="none">
              <a:spAutoFit/>
            </a:bodyPr>
            <a:lstStyle/>
            <a:p>
              <a:pPr>
                <a:lnSpc>
                  <a:spcPct val="70000"/>
                </a:lnSpc>
                <a:spcBef>
                  <a:spcPct val="50000"/>
                </a:spcBef>
              </a:pPr>
              <a:r>
                <a:rPr lang="de-DE" sz="1400"/>
                <a:t>UI</a:t>
              </a:r>
            </a:p>
          </p:txBody>
        </p:sp>
        <p:grpSp>
          <p:nvGrpSpPr>
            <p:cNvPr id="52" name="Group 16">
              <a:extLst>
                <a:ext uri="{FF2B5EF4-FFF2-40B4-BE49-F238E27FC236}">
                  <a16:creationId xmlns:a16="http://schemas.microsoft.com/office/drawing/2014/main" id="{5D848EF3-2A76-4D97-A6A9-1657AC637815}"/>
                </a:ext>
              </a:extLst>
            </p:cNvPr>
            <p:cNvGrpSpPr>
              <a:grpSpLocks/>
            </p:cNvGrpSpPr>
            <p:nvPr/>
          </p:nvGrpSpPr>
          <p:grpSpPr bwMode="auto">
            <a:xfrm>
              <a:off x="2615" y="1379"/>
              <a:ext cx="952" cy="672"/>
              <a:chOff x="2615" y="1379"/>
              <a:chExt cx="952" cy="672"/>
            </a:xfrm>
          </p:grpSpPr>
          <p:sp>
            <p:nvSpPr>
              <p:cNvPr id="53" name="Rectangle 17">
                <a:extLst>
                  <a:ext uri="{FF2B5EF4-FFF2-40B4-BE49-F238E27FC236}">
                    <a16:creationId xmlns:a16="http://schemas.microsoft.com/office/drawing/2014/main" id="{40BFE38D-04D2-45AD-A25E-740EE600F156}"/>
                  </a:ext>
                </a:extLst>
              </p:cNvPr>
              <p:cNvSpPr>
                <a:spLocks noChangeArrowheads="1"/>
              </p:cNvSpPr>
              <p:nvPr/>
            </p:nvSpPr>
            <p:spPr bwMode="auto">
              <a:xfrm>
                <a:off x="2847" y="1379"/>
                <a:ext cx="720" cy="672"/>
              </a:xfrm>
              <a:prstGeom prst="rect">
                <a:avLst/>
              </a:prstGeom>
              <a:noFill/>
              <a:ln w="9525">
                <a:solidFill>
                  <a:schemeClr val="tx1"/>
                </a:solidFill>
                <a:miter lim="800000"/>
                <a:headEnd/>
                <a:tailEnd/>
              </a:ln>
            </p:spPr>
            <p:txBody>
              <a:bodyPr anchor="ctr">
                <a:spAutoFit/>
              </a:bodyPr>
              <a:lstStyle/>
              <a:p>
                <a:endParaRPr lang="en-US"/>
              </a:p>
            </p:txBody>
          </p:sp>
          <p:sp>
            <p:nvSpPr>
              <p:cNvPr id="54" name="Rectangle 18">
                <a:extLst>
                  <a:ext uri="{FF2B5EF4-FFF2-40B4-BE49-F238E27FC236}">
                    <a16:creationId xmlns:a16="http://schemas.microsoft.com/office/drawing/2014/main" id="{3D86F75C-0A0D-4402-AEB3-E54E2D4D30CB}"/>
                  </a:ext>
                </a:extLst>
              </p:cNvPr>
              <p:cNvSpPr>
                <a:spLocks noChangeArrowheads="1"/>
              </p:cNvSpPr>
              <p:nvPr/>
            </p:nvSpPr>
            <p:spPr bwMode="auto">
              <a:xfrm>
                <a:off x="2751" y="185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55" name="Rectangle 19">
                <a:extLst>
                  <a:ext uri="{FF2B5EF4-FFF2-40B4-BE49-F238E27FC236}">
                    <a16:creationId xmlns:a16="http://schemas.microsoft.com/office/drawing/2014/main" id="{34B77809-4646-45D0-81F6-95AB78B752B9}"/>
                  </a:ext>
                </a:extLst>
              </p:cNvPr>
              <p:cNvSpPr>
                <a:spLocks noChangeArrowheads="1"/>
              </p:cNvSpPr>
              <p:nvPr/>
            </p:nvSpPr>
            <p:spPr bwMode="auto">
              <a:xfrm>
                <a:off x="2751" y="161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56" name="Oval 20">
                <a:extLst>
                  <a:ext uri="{FF2B5EF4-FFF2-40B4-BE49-F238E27FC236}">
                    <a16:creationId xmlns:a16="http://schemas.microsoft.com/office/drawing/2014/main" id="{81DEE7A6-607B-494A-A8B1-578F39A6287F}"/>
                  </a:ext>
                </a:extLst>
              </p:cNvPr>
              <p:cNvSpPr>
                <a:spLocks noChangeAspect="1" noChangeArrowheads="1"/>
              </p:cNvSpPr>
              <p:nvPr/>
            </p:nvSpPr>
            <p:spPr bwMode="auto">
              <a:xfrm>
                <a:off x="2615" y="1632"/>
                <a:ext cx="68" cy="68"/>
              </a:xfrm>
              <a:prstGeom prst="ellipse">
                <a:avLst/>
              </a:prstGeom>
              <a:solidFill>
                <a:srgbClr val="FFFFFF"/>
              </a:solidFill>
              <a:ln w="9525">
                <a:solidFill>
                  <a:schemeClr val="tx1"/>
                </a:solidFill>
                <a:round/>
                <a:headEnd/>
                <a:tailEnd/>
              </a:ln>
            </p:spPr>
            <p:txBody>
              <a:bodyPr wrap="none" anchor="ctr"/>
              <a:lstStyle/>
              <a:p>
                <a:endParaRPr lang="en-US"/>
              </a:p>
            </p:txBody>
          </p:sp>
          <p:cxnSp>
            <p:nvCxnSpPr>
              <p:cNvPr id="57" name="AutoShape 21">
                <a:extLst>
                  <a:ext uri="{FF2B5EF4-FFF2-40B4-BE49-F238E27FC236}">
                    <a16:creationId xmlns:a16="http://schemas.microsoft.com/office/drawing/2014/main" id="{1860B2F6-382F-463D-81FB-1C6708FE2C4D}"/>
                  </a:ext>
                </a:extLst>
              </p:cNvPr>
              <p:cNvCxnSpPr>
                <a:cxnSpLocks noChangeShapeType="1"/>
                <a:stCxn id="56" idx="6"/>
                <a:endCxn id="55" idx="1"/>
              </p:cNvCxnSpPr>
              <p:nvPr/>
            </p:nvCxnSpPr>
            <p:spPr bwMode="auto">
              <a:xfrm>
                <a:off x="2683" y="1666"/>
                <a:ext cx="68" cy="1"/>
              </a:xfrm>
              <a:prstGeom prst="straightConnector1">
                <a:avLst/>
              </a:prstGeom>
              <a:noFill/>
              <a:ln w="9525">
                <a:solidFill>
                  <a:schemeClr val="tx1"/>
                </a:solidFill>
                <a:round/>
                <a:headEnd/>
                <a:tailEnd/>
              </a:ln>
            </p:spPr>
          </p:cxnSp>
        </p:grpSp>
      </p:grpSp>
      <p:grpSp>
        <p:nvGrpSpPr>
          <p:cNvPr id="58" name="Group 22">
            <a:extLst>
              <a:ext uri="{FF2B5EF4-FFF2-40B4-BE49-F238E27FC236}">
                <a16:creationId xmlns:a16="http://schemas.microsoft.com/office/drawing/2014/main" id="{E09CBEA1-600A-46B3-AB46-00351BEF64C9}"/>
              </a:ext>
            </a:extLst>
          </p:cNvPr>
          <p:cNvGrpSpPr>
            <a:grpSpLocks/>
          </p:cNvGrpSpPr>
          <p:nvPr/>
        </p:nvGrpSpPr>
        <p:grpSpPr bwMode="auto">
          <a:xfrm>
            <a:off x="1684175" y="1951977"/>
            <a:ext cx="1327150" cy="1066800"/>
            <a:chOff x="585" y="1536"/>
            <a:chExt cx="836" cy="672"/>
          </a:xfrm>
        </p:grpSpPr>
        <p:grpSp>
          <p:nvGrpSpPr>
            <p:cNvPr id="59" name="Group 23">
              <a:extLst>
                <a:ext uri="{FF2B5EF4-FFF2-40B4-BE49-F238E27FC236}">
                  <a16:creationId xmlns:a16="http://schemas.microsoft.com/office/drawing/2014/main" id="{9F8D5019-4615-482C-A50D-3C45E3595E8C}"/>
                </a:ext>
              </a:extLst>
            </p:cNvPr>
            <p:cNvGrpSpPr>
              <a:grpSpLocks/>
            </p:cNvGrpSpPr>
            <p:nvPr/>
          </p:nvGrpSpPr>
          <p:grpSpPr bwMode="auto">
            <a:xfrm>
              <a:off x="585" y="1536"/>
              <a:ext cx="816" cy="672"/>
              <a:chOff x="585" y="1536"/>
              <a:chExt cx="816" cy="672"/>
            </a:xfrm>
          </p:grpSpPr>
          <p:sp>
            <p:nvSpPr>
              <p:cNvPr id="61" name="Rectangle 24">
                <a:extLst>
                  <a:ext uri="{FF2B5EF4-FFF2-40B4-BE49-F238E27FC236}">
                    <a16:creationId xmlns:a16="http://schemas.microsoft.com/office/drawing/2014/main" id="{F96A8684-48C6-423B-A366-ED86FF5B86D5}"/>
                  </a:ext>
                </a:extLst>
              </p:cNvPr>
              <p:cNvSpPr>
                <a:spLocks noChangeArrowheads="1"/>
              </p:cNvSpPr>
              <p:nvPr/>
            </p:nvSpPr>
            <p:spPr bwMode="auto">
              <a:xfrm>
                <a:off x="681" y="1536"/>
                <a:ext cx="720" cy="672"/>
              </a:xfrm>
              <a:prstGeom prst="rect">
                <a:avLst/>
              </a:prstGeom>
              <a:noFill/>
              <a:ln w="9525">
                <a:solidFill>
                  <a:schemeClr val="tx1"/>
                </a:solidFill>
                <a:miter lim="800000"/>
                <a:headEnd/>
                <a:tailEnd/>
              </a:ln>
            </p:spPr>
            <p:txBody>
              <a:bodyPr anchor="ctr">
                <a:spAutoFit/>
              </a:bodyPr>
              <a:lstStyle/>
              <a:p>
                <a:endParaRPr lang="en-US"/>
              </a:p>
            </p:txBody>
          </p:sp>
          <p:sp>
            <p:nvSpPr>
              <p:cNvPr id="62" name="Rectangle 25">
                <a:extLst>
                  <a:ext uri="{FF2B5EF4-FFF2-40B4-BE49-F238E27FC236}">
                    <a16:creationId xmlns:a16="http://schemas.microsoft.com/office/drawing/2014/main" id="{E14D4B97-107C-4307-ABD8-404C249783D5}"/>
                  </a:ext>
                </a:extLst>
              </p:cNvPr>
              <p:cNvSpPr>
                <a:spLocks noChangeArrowheads="1"/>
              </p:cNvSpPr>
              <p:nvPr/>
            </p:nvSpPr>
            <p:spPr bwMode="auto">
              <a:xfrm>
                <a:off x="585" y="2016"/>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63" name="Rectangle 26">
                <a:extLst>
                  <a:ext uri="{FF2B5EF4-FFF2-40B4-BE49-F238E27FC236}">
                    <a16:creationId xmlns:a16="http://schemas.microsoft.com/office/drawing/2014/main" id="{5A5339A9-4BA6-4936-9B49-FAA554277FD5}"/>
                  </a:ext>
                </a:extLst>
              </p:cNvPr>
              <p:cNvSpPr>
                <a:spLocks noChangeArrowheads="1"/>
              </p:cNvSpPr>
              <p:nvPr/>
            </p:nvSpPr>
            <p:spPr bwMode="auto">
              <a:xfrm>
                <a:off x="585" y="1776"/>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grpSp>
        <p:sp>
          <p:nvSpPr>
            <p:cNvPr id="60" name="Text Box 27">
              <a:extLst>
                <a:ext uri="{FF2B5EF4-FFF2-40B4-BE49-F238E27FC236}">
                  <a16:creationId xmlns:a16="http://schemas.microsoft.com/office/drawing/2014/main" id="{737BD2DF-1D00-4F45-B3FA-438F76D76DFD}"/>
                </a:ext>
              </a:extLst>
            </p:cNvPr>
            <p:cNvSpPr txBox="1">
              <a:spLocks noChangeArrowheads="1"/>
            </p:cNvSpPr>
            <p:nvPr/>
          </p:nvSpPr>
          <p:spPr bwMode="auto">
            <a:xfrm>
              <a:off x="758" y="1728"/>
              <a:ext cx="663" cy="192"/>
            </a:xfrm>
            <a:prstGeom prst="rect">
              <a:avLst/>
            </a:prstGeom>
            <a:noFill/>
            <a:ln w="9525">
              <a:noFill/>
              <a:miter lim="800000"/>
              <a:headEnd/>
              <a:tailEnd/>
            </a:ln>
          </p:spPr>
          <p:txBody>
            <a:bodyPr wrap="none">
              <a:spAutoFit/>
            </a:bodyPr>
            <a:lstStyle/>
            <a:p>
              <a:r>
                <a:rPr lang="de-DE" sz="1400"/>
                <a:t>Application</a:t>
              </a:r>
              <a:endParaRPr lang="de-DE"/>
            </a:p>
          </p:txBody>
        </p:sp>
      </p:grpSp>
      <p:grpSp>
        <p:nvGrpSpPr>
          <p:cNvPr id="64" name="Group 31">
            <a:extLst>
              <a:ext uri="{FF2B5EF4-FFF2-40B4-BE49-F238E27FC236}">
                <a16:creationId xmlns:a16="http://schemas.microsoft.com/office/drawing/2014/main" id="{65B6142E-EF0B-4957-9FBE-38E0985AE650}"/>
              </a:ext>
            </a:extLst>
          </p:cNvPr>
          <p:cNvGrpSpPr>
            <a:grpSpLocks/>
          </p:cNvGrpSpPr>
          <p:nvPr/>
        </p:nvGrpSpPr>
        <p:grpSpPr bwMode="auto">
          <a:xfrm>
            <a:off x="3843175" y="3536302"/>
            <a:ext cx="1511300" cy="1066800"/>
            <a:chOff x="2615" y="1379"/>
            <a:chExt cx="952" cy="672"/>
          </a:xfrm>
        </p:grpSpPr>
        <p:sp>
          <p:nvSpPr>
            <p:cNvPr id="65" name="Text Box 32">
              <a:extLst>
                <a:ext uri="{FF2B5EF4-FFF2-40B4-BE49-F238E27FC236}">
                  <a16:creationId xmlns:a16="http://schemas.microsoft.com/office/drawing/2014/main" id="{E4DEFFA9-E916-4BCA-AA46-8C39CC4CFA82}"/>
                </a:ext>
              </a:extLst>
            </p:cNvPr>
            <p:cNvSpPr txBox="1">
              <a:spLocks noChangeArrowheads="1"/>
            </p:cNvSpPr>
            <p:nvPr/>
          </p:nvSpPr>
          <p:spPr bwMode="auto">
            <a:xfrm>
              <a:off x="2933" y="1606"/>
              <a:ext cx="371" cy="152"/>
            </a:xfrm>
            <a:prstGeom prst="rect">
              <a:avLst/>
            </a:prstGeom>
            <a:noFill/>
            <a:ln w="9525">
              <a:noFill/>
              <a:miter lim="800000"/>
              <a:headEnd/>
              <a:tailEnd/>
            </a:ln>
          </p:spPr>
          <p:txBody>
            <a:bodyPr wrap="none">
              <a:spAutoFit/>
            </a:bodyPr>
            <a:lstStyle/>
            <a:p>
              <a:pPr>
                <a:lnSpc>
                  <a:spcPct val="70000"/>
                </a:lnSpc>
                <a:spcBef>
                  <a:spcPct val="50000"/>
                </a:spcBef>
              </a:pPr>
              <a:r>
                <a:rPr lang="de-DE" sz="1400"/>
                <a:t>Bank</a:t>
              </a:r>
            </a:p>
          </p:txBody>
        </p:sp>
        <p:grpSp>
          <p:nvGrpSpPr>
            <p:cNvPr id="66" name="Group 33">
              <a:extLst>
                <a:ext uri="{FF2B5EF4-FFF2-40B4-BE49-F238E27FC236}">
                  <a16:creationId xmlns:a16="http://schemas.microsoft.com/office/drawing/2014/main" id="{CAD84525-7DC1-4118-95D6-92A06F4073D3}"/>
                </a:ext>
              </a:extLst>
            </p:cNvPr>
            <p:cNvGrpSpPr>
              <a:grpSpLocks/>
            </p:cNvGrpSpPr>
            <p:nvPr/>
          </p:nvGrpSpPr>
          <p:grpSpPr bwMode="auto">
            <a:xfrm>
              <a:off x="2615" y="1379"/>
              <a:ext cx="952" cy="672"/>
              <a:chOff x="2615" y="1379"/>
              <a:chExt cx="952" cy="672"/>
            </a:xfrm>
          </p:grpSpPr>
          <p:sp>
            <p:nvSpPr>
              <p:cNvPr id="67" name="Rectangle 34">
                <a:extLst>
                  <a:ext uri="{FF2B5EF4-FFF2-40B4-BE49-F238E27FC236}">
                    <a16:creationId xmlns:a16="http://schemas.microsoft.com/office/drawing/2014/main" id="{C7A9F956-CFB4-4050-9841-C1EF47C79AB1}"/>
                  </a:ext>
                </a:extLst>
              </p:cNvPr>
              <p:cNvSpPr>
                <a:spLocks noChangeArrowheads="1"/>
              </p:cNvSpPr>
              <p:nvPr/>
            </p:nvSpPr>
            <p:spPr bwMode="auto">
              <a:xfrm>
                <a:off x="2847" y="1379"/>
                <a:ext cx="720" cy="672"/>
              </a:xfrm>
              <a:prstGeom prst="rect">
                <a:avLst/>
              </a:prstGeom>
              <a:noFill/>
              <a:ln w="9525">
                <a:solidFill>
                  <a:schemeClr val="tx1"/>
                </a:solidFill>
                <a:miter lim="800000"/>
                <a:headEnd/>
                <a:tailEnd/>
              </a:ln>
            </p:spPr>
            <p:txBody>
              <a:bodyPr anchor="ctr">
                <a:spAutoFit/>
              </a:bodyPr>
              <a:lstStyle/>
              <a:p>
                <a:endParaRPr lang="en-US"/>
              </a:p>
            </p:txBody>
          </p:sp>
          <p:sp>
            <p:nvSpPr>
              <p:cNvPr id="68" name="Rectangle 35">
                <a:extLst>
                  <a:ext uri="{FF2B5EF4-FFF2-40B4-BE49-F238E27FC236}">
                    <a16:creationId xmlns:a16="http://schemas.microsoft.com/office/drawing/2014/main" id="{C78E172D-A7A4-4DA5-8141-3D2780AC45FA}"/>
                  </a:ext>
                </a:extLst>
              </p:cNvPr>
              <p:cNvSpPr>
                <a:spLocks noChangeArrowheads="1"/>
              </p:cNvSpPr>
              <p:nvPr/>
            </p:nvSpPr>
            <p:spPr bwMode="auto">
              <a:xfrm>
                <a:off x="2751" y="185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69" name="Rectangle 36">
                <a:extLst>
                  <a:ext uri="{FF2B5EF4-FFF2-40B4-BE49-F238E27FC236}">
                    <a16:creationId xmlns:a16="http://schemas.microsoft.com/office/drawing/2014/main" id="{7213C7BC-5867-41D0-8596-FD9229F7D090}"/>
                  </a:ext>
                </a:extLst>
              </p:cNvPr>
              <p:cNvSpPr>
                <a:spLocks noChangeArrowheads="1"/>
              </p:cNvSpPr>
              <p:nvPr/>
            </p:nvSpPr>
            <p:spPr bwMode="auto">
              <a:xfrm>
                <a:off x="2751" y="161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70" name="Oval 37">
                <a:extLst>
                  <a:ext uri="{FF2B5EF4-FFF2-40B4-BE49-F238E27FC236}">
                    <a16:creationId xmlns:a16="http://schemas.microsoft.com/office/drawing/2014/main" id="{5398484D-6A12-432E-B7B3-6E027655467D}"/>
                  </a:ext>
                </a:extLst>
              </p:cNvPr>
              <p:cNvSpPr>
                <a:spLocks noChangeAspect="1" noChangeArrowheads="1"/>
              </p:cNvSpPr>
              <p:nvPr/>
            </p:nvSpPr>
            <p:spPr bwMode="auto">
              <a:xfrm>
                <a:off x="2615" y="1632"/>
                <a:ext cx="68" cy="68"/>
              </a:xfrm>
              <a:prstGeom prst="ellipse">
                <a:avLst/>
              </a:prstGeom>
              <a:solidFill>
                <a:srgbClr val="FFFFFF"/>
              </a:solidFill>
              <a:ln w="9525">
                <a:solidFill>
                  <a:schemeClr val="tx1"/>
                </a:solidFill>
                <a:round/>
                <a:headEnd/>
                <a:tailEnd/>
              </a:ln>
            </p:spPr>
            <p:txBody>
              <a:bodyPr wrap="none" anchor="ctr"/>
              <a:lstStyle/>
              <a:p>
                <a:endParaRPr lang="en-US"/>
              </a:p>
            </p:txBody>
          </p:sp>
          <p:cxnSp>
            <p:nvCxnSpPr>
              <p:cNvPr id="71" name="AutoShape 38">
                <a:extLst>
                  <a:ext uri="{FF2B5EF4-FFF2-40B4-BE49-F238E27FC236}">
                    <a16:creationId xmlns:a16="http://schemas.microsoft.com/office/drawing/2014/main" id="{B6641B8B-10B4-451F-B6C2-B5311B29D3B8}"/>
                  </a:ext>
                </a:extLst>
              </p:cNvPr>
              <p:cNvCxnSpPr>
                <a:cxnSpLocks noChangeShapeType="1"/>
                <a:stCxn id="70" idx="6"/>
                <a:endCxn id="69" idx="1"/>
              </p:cNvCxnSpPr>
              <p:nvPr/>
            </p:nvCxnSpPr>
            <p:spPr bwMode="auto">
              <a:xfrm>
                <a:off x="2683" y="1666"/>
                <a:ext cx="68" cy="1"/>
              </a:xfrm>
              <a:prstGeom prst="straightConnector1">
                <a:avLst/>
              </a:prstGeom>
              <a:noFill/>
              <a:ln w="9525">
                <a:solidFill>
                  <a:schemeClr val="tx1"/>
                </a:solidFill>
                <a:round/>
                <a:headEnd/>
                <a:tailEnd/>
              </a:ln>
            </p:spPr>
          </p:cxnSp>
        </p:grpSp>
      </p:grpSp>
      <p:sp>
        <p:nvSpPr>
          <p:cNvPr id="72" name="Line 39">
            <a:extLst>
              <a:ext uri="{FF2B5EF4-FFF2-40B4-BE49-F238E27FC236}">
                <a16:creationId xmlns:a16="http://schemas.microsoft.com/office/drawing/2014/main" id="{D2941F4E-9D14-40DE-A8B4-1E3A6114C210}"/>
              </a:ext>
            </a:extLst>
          </p:cNvPr>
          <p:cNvSpPr>
            <a:spLocks noChangeShapeType="1"/>
          </p:cNvSpPr>
          <p:nvPr/>
        </p:nvSpPr>
        <p:spPr bwMode="auto">
          <a:xfrm>
            <a:off x="2979575" y="2698102"/>
            <a:ext cx="882650" cy="1247775"/>
          </a:xfrm>
          <a:prstGeom prst="line">
            <a:avLst/>
          </a:prstGeom>
          <a:noFill/>
          <a:ln w="9525">
            <a:solidFill>
              <a:schemeClr val="tx1"/>
            </a:solidFill>
            <a:prstDash val="dash"/>
            <a:round/>
            <a:headEnd/>
            <a:tailEnd type="arrow" w="med" len="med"/>
          </a:ln>
        </p:spPr>
        <p:txBody>
          <a:bodyPr anchor="ctr"/>
          <a:lstStyle/>
          <a:p>
            <a:endParaRPr lang="de-DE"/>
          </a:p>
        </p:txBody>
      </p:sp>
      <p:grpSp>
        <p:nvGrpSpPr>
          <p:cNvPr id="73" name="Group 52">
            <a:extLst>
              <a:ext uri="{FF2B5EF4-FFF2-40B4-BE49-F238E27FC236}">
                <a16:creationId xmlns:a16="http://schemas.microsoft.com/office/drawing/2014/main" id="{6FEE54D8-AE67-42E5-A6E0-E54D616D2DC3}"/>
              </a:ext>
            </a:extLst>
          </p:cNvPr>
          <p:cNvGrpSpPr>
            <a:grpSpLocks/>
          </p:cNvGrpSpPr>
          <p:nvPr/>
        </p:nvGrpSpPr>
        <p:grpSpPr bwMode="auto">
          <a:xfrm>
            <a:off x="7875425" y="1723377"/>
            <a:ext cx="1511300" cy="1066800"/>
            <a:chOff x="2615" y="1379"/>
            <a:chExt cx="952" cy="672"/>
          </a:xfrm>
        </p:grpSpPr>
        <p:sp>
          <p:nvSpPr>
            <p:cNvPr id="74" name="Text Box 53">
              <a:extLst>
                <a:ext uri="{FF2B5EF4-FFF2-40B4-BE49-F238E27FC236}">
                  <a16:creationId xmlns:a16="http://schemas.microsoft.com/office/drawing/2014/main" id="{C6FF163A-3791-485E-93FF-CD3E0088296C}"/>
                </a:ext>
              </a:extLst>
            </p:cNvPr>
            <p:cNvSpPr txBox="1">
              <a:spLocks noChangeArrowheads="1"/>
            </p:cNvSpPr>
            <p:nvPr/>
          </p:nvSpPr>
          <p:spPr bwMode="auto">
            <a:xfrm>
              <a:off x="2933" y="1606"/>
              <a:ext cx="228" cy="152"/>
            </a:xfrm>
            <a:prstGeom prst="rect">
              <a:avLst/>
            </a:prstGeom>
            <a:noFill/>
            <a:ln w="9525">
              <a:noFill/>
              <a:miter lim="800000"/>
              <a:headEnd/>
              <a:tailEnd/>
            </a:ln>
          </p:spPr>
          <p:txBody>
            <a:bodyPr wrap="none">
              <a:spAutoFit/>
            </a:bodyPr>
            <a:lstStyle/>
            <a:p>
              <a:pPr>
                <a:lnSpc>
                  <a:spcPct val="70000"/>
                </a:lnSpc>
                <a:spcBef>
                  <a:spcPct val="50000"/>
                </a:spcBef>
              </a:pPr>
              <a:r>
                <a:rPr lang="de-DE" sz="1400"/>
                <a:t>UI</a:t>
              </a:r>
            </a:p>
          </p:txBody>
        </p:sp>
        <p:grpSp>
          <p:nvGrpSpPr>
            <p:cNvPr id="75" name="Group 54">
              <a:extLst>
                <a:ext uri="{FF2B5EF4-FFF2-40B4-BE49-F238E27FC236}">
                  <a16:creationId xmlns:a16="http://schemas.microsoft.com/office/drawing/2014/main" id="{8EACD008-4953-4232-9503-1CFF2853AC8A}"/>
                </a:ext>
              </a:extLst>
            </p:cNvPr>
            <p:cNvGrpSpPr>
              <a:grpSpLocks/>
            </p:cNvGrpSpPr>
            <p:nvPr/>
          </p:nvGrpSpPr>
          <p:grpSpPr bwMode="auto">
            <a:xfrm>
              <a:off x="2615" y="1379"/>
              <a:ext cx="952" cy="672"/>
              <a:chOff x="2615" y="1379"/>
              <a:chExt cx="952" cy="672"/>
            </a:xfrm>
          </p:grpSpPr>
          <p:sp>
            <p:nvSpPr>
              <p:cNvPr id="76" name="Rectangle 55">
                <a:extLst>
                  <a:ext uri="{FF2B5EF4-FFF2-40B4-BE49-F238E27FC236}">
                    <a16:creationId xmlns:a16="http://schemas.microsoft.com/office/drawing/2014/main" id="{17C6D527-C0C1-4C20-B9A5-05DE842FEBFD}"/>
                  </a:ext>
                </a:extLst>
              </p:cNvPr>
              <p:cNvSpPr>
                <a:spLocks noChangeArrowheads="1"/>
              </p:cNvSpPr>
              <p:nvPr/>
            </p:nvSpPr>
            <p:spPr bwMode="auto">
              <a:xfrm>
                <a:off x="2847" y="1379"/>
                <a:ext cx="720" cy="672"/>
              </a:xfrm>
              <a:prstGeom prst="rect">
                <a:avLst/>
              </a:prstGeom>
              <a:noFill/>
              <a:ln w="9525">
                <a:solidFill>
                  <a:schemeClr val="tx1"/>
                </a:solidFill>
                <a:miter lim="800000"/>
                <a:headEnd/>
                <a:tailEnd/>
              </a:ln>
            </p:spPr>
            <p:txBody>
              <a:bodyPr anchor="ctr">
                <a:spAutoFit/>
              </a:bodyPr>
              <a:lstStyle/>
              <a:p>
                <a:endParaRPr lang="en-US"/>
              </a:p>
            </p:txBody>
          </p:sp>
          <p:sp>
            <p:nvSpPr>
              <p:cNvPr id="77" name="Rectangle 56">
                <a:extLst>
                  <a:ext uri="{FF2B5EF4-FFF2-40B4-BE49-F238E27FC236}">
                    <a16:creationId xmlns:a16="http://schemas.microsoft.com/office/drawing/2014/main" id="{A982EB67-0256-4C8F-B9E7-5B5EF7483A13}"/>
                  </a:ext>
                </a:extLst>
              </p:cNvPr>
              <p:cNvSpPr>
                <a:spLocks noChangeArrowheads="1"/>
              </p:cNvSpPr>
              <p:nvPr/>
            </p:nvSpPr>
            <p:spPr bwMode="auto">
              <a:xfrm>
                <a:off x="2751" y="185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78" name="Rectangle 57">
                <a:extLst>
                  <a:ext uri="{FF2B5EF4-FFF2-40B4-BE49-F238E27FC236}">
                    <a16:creationId xmlns:a16="http://schemas.microsoft.com/office/drawing/2014/main" id="{B4854F5D-332E-4F32-A0D7-84AF20C7F151}"/>
                  </a:ext>
                </a:extLst>
              </p:cNvPr>
              <p:cNvSpPr>
                <a:spLocks noChangeArrowheads="1"/>
              </p:cNvSpPr>
              <p:nvPr/>
            </p:nvSpPr>
            <p:spPr bwMode="auto">
              <a:xfrm>
                <a:off x="2751" y="161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79" name="Oval 58">
                <a:extLst>
                  <a:ext uri="{FF2B5EF4-FFF2-40B4-BE49-F238E27FC236}">
                    <a16:creationId xmlns:a16="http://schemas.microsoft.com/office/drawing/2014/main" id="{D3238A98-2F0C-48E1-83C2-BAC23786AE10}"/>
                  </a:ext>
                </a:extLst>
              </p:cNvPr>
              <p:cNvSpPr>
                <a:spLocks noChangeAspect="1" noChangeArrowheads="1"/>
              </p:cNvSpPr>
              <p:nvPr/>
            </p:nvSpPr>
            <p:spPr bwMode="auto">
              <a:xfrm>
                <a:off x="2615" y="1632"/>
                <a:ext cx="68" cy="68"/>
              </a:xfrm>
              <a:prstGeom prst="ellipse">
                <a:avLst/>
              </a:prstGeom>
              <a:solidFill>
                <a:srgbClr val="FFFFFF"/>
              </a:solidFill>
              <a:ln w="9525">
                <a:solidFill>
                  <a:schemeClr val="tx1"/>
                </a:solidFill>
                <a:round/>
                <a:headEnd/>
                <a:tailEnd/>
              </a:ln>
            </p:spPr>
            <p:txBody>
              <a:bodyPr wrap="none" anchor="ctr"/>
              <a:lstStyle/>
              <a:p>
                <a:endParaRPr lang="en-US"/>
              </a:p>
            </p:txBody>
          </p:sp>
          <p:cxnSp>
            <p:nvCxnSpPr>
              <p:cNvPr id="80" name="AutoShape 59">
                <a:extLst>
                  <a:ext uri="{FF2B5EF4-FFF2-40B4-BE49-F238E27FC236}">
                    <a16:creationId xmlns:a16="http://schemas.microsoft.com/office/drawing/2014/main" id="{95CFC235-790D-4F9D-A937-4FA332ACCE9A}"/>
                  </a:ext>
                </a:extLst>
              </p:cNvPr>
              <p:cNvCxnSpPr>
                <a:cxnSpLocks noChangeShapeType="1"/>
                <a:stCxn id="79" idx="6"/>
                <a:endCxn id="78" idx="1"/>
              </p:cNvCxnSpPr>
              <p:nvPr/>
            </p:nvCxnSpPr>
            <p:spPr bwMode="auto">
              <a:xfrm>
                <a:off x="2683" y="1666"/>
                <a:ext cx="68" cy="1"/>
              </a:xfrm>
              <a:prstGeom prst="straightConnector1">
                <a:avLst/>
              </a:prstGeom>
              <a:noFill/>
              <a:ln w="9525">
                <a:solidFill>
                  <a:schemeClr val="tx1"/>
                </a:solidFill>
                <a:round/>
                <a:headEnd/>
                <a:tailEnd/>
              </a:ln>
            </p:spPr>
          </p:cxnSp>
        </p:grpSp>
      </p:grpSp>
      <p:sp>
        <p:nvSpPr>
          <p:cNvPr id="81" name="Line 60">
            <a:extLst>
              <a:ext uri="{FF2B5EF4-FFF2-40B4-BE49-F238E27FC236}">
                <a16:creationId xmlns:a16="http://schemas.microsoft.com/office/drawing/2014/main" id="{BE39736C-FE19-4DFE-ACCA-05555BB8C486}"/>
              </a:ext>
            </a:extLst>
          </p:cNvPr>
          <p:cNvSpPr>
            <a:spLocks noChangeShapeType="1"/>
          </p:cNvSpPr>
          <p:nvPr/>
        </p:nvSpPr>
        <p:spPr bwMode="auto">
          <a:xfrm>
            <a:off x="6560975" y="2317102"/>
            <a:ext cx="863600" cy="1409700"/>
          </a:xfrm>
          <a:prstGeom prst="line">
            <a:avLst/>
          </a:prstGeom>
          <a:noFill/>
          <a:ln w="9525">
            <a:solidFill>
              <a:schemeClr val="tx1"/>
            </a:solidFill>
            <a:prstDash val="dash"/>
            <a:round/>
            <a:headEnd/>
            <a:tailEnd type="arrow" w="med" len="med"/>
          </a:ln>
        </p:spPr>
        <p:txBody>
          <a:bodyPr anchor="ctr"/>
          <a:lstStyle/>
          <a:p>
            <a:endParaRPr lang="de-DE"/>
          </a:p>
        </p:txBody>
      </p:sp>
      <p:grpSp>
        <p:nvGrpSpPr>
          <p:cNvPr id="82" name="Group 61">
            <a:extLst>
              <a:ext uri="{FF2B5EF4-FFF2-40B4-BE49-F238E27FC236}">
                <a16:creationId xmlns:a16="http://schemas.microsoft.com/office/drawing/2014/main" id="{078709BE-CF2A-4AE9-9756-2E432BB4136B}"/>
              </a:ext>
            </a:extLst>
          </p:cNvPr>
          <p:cNvGrpSpPr>
            <a:grpSpLocks/>
          </p:cNvGrpSpPr>
          <p:nvPr/>
        </p:nvGrpSpPr>
        <p:grpSpPr bwMode="auto">
          <a:xfrm>
            <a:off x="8053225" y="3269602"/>
            <a:ext cx="1327150" cy="1066800"/>
            <a:chOff x="585" y="1536"/>
            <a:chExt cx="836" cy="672"/>
          </a:xfrm>
        </p:grpSpPr>
        <p:grpSp>
          <p:nvGrpSpPr>
            <p:cNvPr id="83" name="Group 62">
              <a:extLst>
                <a:ext uri="{FF2B5EF4-FFF2-40B4-BE49-F238E27FC236}">
                  <a16:creationId xmlns:a16="http://schemas.microsoft.com/office/drawing/2014/main" id="{4ACCF6CA-5F0C-4014-AEF8-928B94A80A79}"/>
                </a:ext>
              </a:extLst>
            </p:cNvPr>
            <p:cNvGrpSpPr>
              <a:grpSpLocks/>
            </p:cNvGrpSpPr>
            <p:nvPr/>
          </p:nvGrpSpPr>
          <p:grpSpPr bwMode="auto">
            <a:xfrm>
              <a:off x="585" y="1536"/>
              <a:ext cx="816" cy="672"/>
              <a:chOff x="585" y="1536"/>
              <a:chExt cx="816" cy="672"/>
            </a:xfrm>
          </p:grpSpPr>
          <p:sp>
            <p:nvSpPr>
              <p:cNvPr id="85" name="Rectangle 63">
                <a:extLst>
                  <a:ext uri="{FF2B5EF4-FFF2-40B4-BE49-F238E27FC236}">
                    <a16:creationId xmlns:a16="http://schemas.microsoft.com/office/drawing/2014/main" id="{EF337D93-A978-4EA2-8FB7-E58FB77EB21D}"/>
                  </a:ext>
                </a:extLst>
              </p:cNvPr>
              <p:cNvSpPr>
                <a:spLocks noChangeArrowheads="1"/>
              </p:cNvSpPr>
              <p:nvPr/>
            </p:nvSpPr>
            <p:spPr bwMode="auto">
              <a:xfrm>
                <a:off x="681" y="1536"/>
                <a:ext cx="720" cy="672"/>
              </a:xfrm>
              <a:prstGeom prst="rect">
                <a:avLst/>
              </a:prstGeom>
              <a:noFill/>
              <a:ln w="9525">
                <a:solidFill>
                  <a:schemeClr val="tx1"/>
                </a:solidFill>
                <a:miter lim="800000"/>
                <a:headEnd/>
                <a:tailEnd/>
              </a:ln>
            </p:spPr>
            <p:txBody>
              <a:bodyPr anchor="ctr">
                <a:spAutoFit/>
              </a:bodyPr>
              <a:lstStyle/>
              <a:p>
                <a:endParaRPr lang="en-US"/>
              </a:p>
            </p:txBody>
          </p:sp>
          <p:sp>
            <p:nvSpPr>
              <p:cNvPr id="86" name="Rectangle 64">
                <a:extLst>
                  <a:ext uri="{FF2B5EF4-FFF2-40B4-BE49-F238E27FC236}">
                    <a16:creationId xmlns:a16="http://schemas.microsoft.com/office/drawing/2014/main" id="{D23EE76F-4065-4274-BEED-092E267E7B75}"/>
                  </a:ext>
                </a:extLst>
              </p:cNvPr>
              <p:cNvSpPr>
                <a:spLocks noChangeArrowheads="1"/>
              </p:cNvSpPr>
              <p:nvPr/>
            </p:nvSpPr>
            <p:spPr bwMode="auto">
              <a:xfrm>
                <a:off x="585" y="2016"/>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87" name="Rectangle 65">
                <a:extLst>
                  <a:ext uri="{FF2B5EF4-FFF2-40B4-BE49-F238E27FC236}">
                    <a16:creationId xmlns:a16="http://schemas.microsoft.com/office/drawing/2014/main" id="{696BA404-620F-4696-8337-C2E6429CC2B3}"/>
                  </a:ext>
                </a:extLst>
              </p:cNvPr>
              <p:cNvSpPr>
                <a:spLocks noChangeArrowheads="1"/>
              </p:cNvSpPr>
              <p:nvPr/>
            </p:nvSpPr>
            <p:spPr bwMode="auto">
              <a:xfrm>
                <a:off x="585" y="1776"/>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grpSp>
        <p:sp>
          <p:nvSpPr>
            <p:cNvPr id="84" name="Text Box 66">
              <a:extLst>
                <a:ext uri="{FF2B5EF4-FFF2-40B4-BE49-F238E27FC236}">
                  <a16:creationId xmlns:a16="http://schemas.microsoft.com/office/drawing/2014/main" id="{CDA06108-1F00-4AD1-B9C2-FA228CDBDF71}"/>
                </a:ext>
              </a:extLst>
            </p:cNvPr>
            <p:cNvSpPr txBox="1">
              <a:spLocks noChangeArrowheads="1"/>
            </p:cNvSpPr>
            <p:nvPr/>
          </p:nvSpPr>
          <p:spPr bwMode="auto">
            <a:xfrm>
              <a:off x="758" y="1728"/>
              <a:ext cx="663" cy="192"/>
            </a:xfrm>
            <a:prstGeom prst="rect">
              <a:avLst/>
            </a:prstGeom>
            <a:noFill/>
            <a:ln w="9525">
              <a:noFill/>
              <a:miter lim="800000"/>
              <a:headEnd/>
              <a:tailEnd/>
            </a:ln>
          </p:spPr>
          <p:txBody>
            <a:bodyPr wrap="none">
              <a:spAutoFit/>
            </a:bodyPr>
            <a:lstStyle/>
            <a:p>
              <a:r>
                <a:rPr lang="de-DE" sz="1400"/>
                <a:t>Application</a:t>
              </a:r>
              <a:endParaRPr lang="de-DE"/>
            </a:p>
          </p:txBody>
        </p:sp>
      </p:grpSp>
      <p:grpSp>
        <p:nvGrpSpPr>
          <p:cNvPr id="88" name="Group 73">
            <a:extLst>
              <a:ext uri="{FF2B5EF4-FFF2-40B4-BE49-F238E27FC236}">
                <a16:creationId xmlns:a16="http://schemas.microsoft.com/office/drawing/2014/main" id="{E98E1F8D-F676-4ED4-AFD9-DFE4DF4948FE}"/>
              </a:ext>
            </a:extLst>
          </p:cNvPr>
          <p:cNvGrpSpPr>
            <a:grpSpLocks/>
          </p:cNvGrpSpPr>
          <p:nvPr/>
        </p:nvGrpSpPr>
        <p:grpSpPr bwMode="auto">
          <a:xfrm>
            <a:off x="8008775" y="4679302"/>
            <a:ext cx="1327150" cy="685800"/>
            <a:chOff x="4368" y="3216"/>
            <a:chExt cx="836" cy="432"/>
          </a:xfrm>
        </p:grpSpPr>
        <p:sp>
          <p:nvSpPr>
            <p:cNvPr id="89" name="Rectangle 69">
              <a:extLst>
                <a:ext uri="{FF2B5EF4-FFF2-40B4-BE49-F238E27FC236}">
                  <a16:creationId xmlns:a16="http://schemas.microsoft.com/office/drawing/2014/main" id="{D22EEA6B-104F-4A76-809C-68EE90CCD592}"/>
                </a:ext>
              </a:extLst>
            </p:cNvPr>
            <p:cNvSpPr>
              <a:spLocks noChangeArrowheads="1"/>
            </p:cNvSpPr>
            <p:nvPr/>
          </p:nvSpPr>
          <p:spPr bwMode="auto">
            <a:xfrm>
              <a:off x="4464" y="3216"/>
              <a:ext cx="720" cy="432"/>
            </a:xfrm>
            <a:prstGeom prst="rect">
              <a:avLst/>
            </a:prstGeom>
            <a:noFill/>
            <a:ln w="9525">
              <a:solidFill>
                <a:schemeClr val="tx1"/>
              </a:solidFill>
              <a:miter lim="800000"/>
              <a:headEnd/>
              <a:tailEnd/>
            </a:ln>
          </p:spPr>
          <p:txBody>
            <a:bodyPr anchor="ctr">
              <a:spAutoFit/>
            </a:bodyPr>
            <a:lstStyle/>
            <a:p>
              <a:endParaRPr lang="en-US"/>
            </a:p>
          </p:txBody>
        </p:sp>
        <p:sp>
          <p:nvSpPr>
            <p:cNvPr id="90" name="Rectangle 70">
              <a:extLst>
                <a:ext uri="{FF2B5EF4-FFF2-40B4-BE49-F238E27FC236}">
                  <a16:creationId xmlns:a16="http://schemas.microsoft.com/office/drawing/2014/main" id="{307D3566-688A-488B-9F9C-E77921D7F00E}"/>
                </a:ext>
              </a:extLst>
            </p:cNvPr>
            <p:cNvSpPr>
              <a:spLocks noChangeArrowheads="1"/>
            </p:cNvSpPr>
            <p:nvPr/>
          </p:nvSpPr>
          <p:spPr bwMode="auto">
            <a:xfrm>
              <a:off x="4368" y="3504"/>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91" name="Rectangle 71">
              <a:extLst>
                <a:ext uri="{FF2B5EF4-FFF2-40B4-BE49-F238E27FC236}">
                  <a16:creationId xmlns:a16="http://schemas.microsoft.com/office/drawing/2014/main" id="{8103DE98-102A-433F-BD43-91427DFD2666}"/>
                </a:ext>
              </a:extLst>
            </p:cNvPr>
            <p:cNvSpPr>
              <a:spLocks noChangeArrowheads="1"/>
            </p:cNvSpPr>
            <p:nvPr/>
          </p:nvSpPr>
          <p:spPr bwMode="auto">
            <a:xfrm>
              <a:off x="4368" y="3312"/>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92" name="Text Box 72">
              <a:extLst>
                <a:ext uri="{FF2B5EF4-FFF2-40B4-BE49-F238E27FC236}">
                  <a16:creationId xmlns:a16="http://schemas.microsoft.com/office/drawing/2014/main" id="{8957BA4B-481B-4653-B13E-42D44A68CE17}"/>
                </a:ext>
              </a:extLst>
            </p:cNvPr>
            <p:cNvSpPr txBox="1">
              <a:spLocks noChangeArrowheads="1"/>
            </p:cNvSpPr>
            <p:nvPr/>
          </p:nvSpPr>
          <p:spPr bwMode="auto">
            <a:xfrm>
              <a:off x="4541" y="3312"/>
              <a:ext cx="663" cy="192"/>
            </a:xfrm>
            <a:prstGeom prst="rect">
              <a:avLst/>
            </a:prstGeom>
            <a:noFill/>
            <a:ln w="9525">
              <a:noFill/>
              <a:miter lim="800000"/>
              <a:headEnd/>
              <a:tailEnd/>
            </a:ln>
          </p:spPr>
          <p:txBody>
            <a:bodyPr wrap="none">
              <a:spAutoFit/>
            </a:bodyPr>
            <a:lstStyle/>
            <a:p>
              <a:r>
                <a:rPr lang="de-DE" sz="1400"/>
                <a:t>Application</a:t>
              </a:r>
              <a:endParaRPr lang="de-DE"/>
            </a:p>
          </p:txBody>
        </p:sp>
      </p:grpSp>
    </p:spTree>
    <p:extLst>
      <p:ext uri="{BB962C8B-B14F-4D97-AF65-F5344CB8AC3E}">
        <p14:creationId xmlns:p14="http://schemas.microsoft.com/office/powerpoint/2010/main" val="2270445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9E3D8E3-87FC-4181-BBB5-73530982F1CA}"/>
              </a:ext>
            </a:extLst>
          </p:cNvPr>
          <p:cNvSpPr>
            <a:spLocks noGrp="1"/>
          </p:cNvSpPr>
          <p:nvPr>
            <p:ph type="title"/>
          </p:nvPr>
        </p:nvSpPr>
        <p:spPr/>
        <p:txBody>
          <a:bodyPr/>
          <a:lstStyle/>
          <a:p>
            <a:r>
              <a:rPr lang="de-DE" dirty="0" smtClean="0"/>
              <a:t>Sprachkomponenten</a:t>
            </a:r>
            <a:endParaRPr lang="de-DE" dirty="0"/>
          </a:p>
        </p:txBody>
      </p:sp>
      <p:sp>
        <p:nvSpPr>
          <p:cNvPr id="152" name="Inhaltsplatzhalter 3">
            <a:extLst>
              <a:ext uri="{FF2B5EF4-FFF2-40B4-BE49-F238E27FC236}">
                <a16:creationId xmlns:a16="http://schemas.microsoft.com/office/drawing/2014/main" id="{1CF353D3-DF30-44BF-A018-6D02273E3AB7}"/>
              </a:ext>
            </a:extLst>
          </p:cNvPr>
          <p:cNvSpPr>
            <a:spLocks noGrp="1"/>
          </p:cNvSpPr>
          <p:nvPr>
            <p:ph sz="quarter" idx="14"/>
          </p:nvPr>
        </p:nvSpPr>
        <p:spPr>
          <a:xfrm>
            <a:off x="8976098" y="1354049"/>
            <a:ext cx="2943456" cy="350579"/>
          </a:xfrm>
        </p:spPr>
        <p:txBody>
          <a:bodyPr/>
          <a:lstStyle/>
          <a:p>
            <a:pPr marL="0" indent="0">
              <a:buNone/>
            </a:pPr>
            <a:r>
              <a:rPr lang="de-DE" dirty="0"/>
              <a:t>Copy / Paste – </a:t>
            </a:r>
            <a:r>
              <a:rPr lang="de-DE" dirty="0" smtClean="0"/>
              <a:t>Vorlage:</a:t>
            </a:r>
            <a:endParaRPr lang="de-DE" dirty="0"/>
          </a:p>
        </p:txBody>
      </p:sp>
      <p:grpSp>
        <p:nvGrpSpPr>
          <p:cNvPr id="153" name="Gruppieren 152"/>
          <p:cNvGrpSpPr>
            <a:grpSpLocks noChangeAspect="1"/>
          </p:cNvGrpSpPr>
          <p:nvPr/>
        </p:nvGrpSpPr>
        <p:grpSpPr>
          <a:xfrm>
            <a:off x="10087826" y="1773893"/>
            <a:ext cx="360000" cy="198621"/>
            <a:chOff x="8250612" y="5502002"/>
            <a:chExt cx="522000" cy="288000"/>
          </a:xfrm>
        </p:grpSpPr>
        <p:sp>
          <p:nvSpPr>
            <p:cNvPr id="154" name="Abgerundete rechteckige Legende 153"/>
            <p:cNvSpPr/>
            <p:nvPr/>
          </p:nvSpPr>
          <p:spPr>
            <a:xfrm>
              <a:off x="8340612" y="5502002"/>
              <a:ext cx="432000" cy="288000"/>
            </a:xfrm>
            <a:prstGeom prst="wedgeRoundRectCallout">
              <a:avLst>
                <a:gd name="adj1" fmla="val -44630"/>
                <a:gd name="adj2" fmla="val 77590"/>
                <a:gd name="adj3" fmla="val 16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5" name="Rechteck 154"/>
            <p:cNvSpPr/>
            <p:nvPr/>
          </p:nvSpPr>
          <p:spPr>
            <a:xfrm>
              <a:off x="8250612" y="5548068"/>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6" name="Rechteck 155"/>
            <p:cNvSpPr/>
            <p:nvPr/>
          </p:nvSpPr>
          <p:spPr>
            <a:xfrm>
              <a:off x="8250612" y="5665795"/>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7" name="Gruppieren 156"/>
            <p:cNvGrpSpPr/>
            <p:nvPr/>
          </p:nvGrpSpPr>
          <p:grpSpPr>
            <a:xfrm>
              <a:off x="8483639" y="5590209"/>
              <a:ext cx="199061" cy="111586"/>
              <a:chOff x="13524325" y="2933530"/>
              <a:chExt cx="120534" cy="128515"/>
            </a:xfrm>
          </p:grpSpPr>
          <p:cxnSp>
            <p:nvCxnSpPr>
              <p:cNvPr id="158" name="Gerader Verbinder 157"/>
              <p:cNvCxnSpPr/>
              <p:nvPr/>
            </p:nvCxnSpPr>
            <p:spPr>
              <a:xfrm>
                <a:off x="13524325" y="2997787"/>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r Verbinder 158"/>
              <p:cNvCxnSpPr/>
              <p:nvPr/>
            </p:nvCxnSpPr>
            <p:spPr>
              <a:xfrm>
                <a:off x="13524325" y="2933530"/>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r Verbinder 159"/>
              <p:cNvCxnSpPr/>
              <p:nvPr/>
            </p:nvCxnSpPr>
            <p:spPr>
              <a:xfrm>
                <a:off x="13524325" y="3062045"/>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80" name="Rechteck 379"/>
          <p:cNvSpPr/>
          <p:nvPr/>
        </p:nvSpPr>
        <p:spPr>
          <a:xfrm>
            <a:off x="545552" y="1322901"/>
            <a:ext cx="3584358" cy="2252403"/>
          </a:xfrm>
          <a:prstGeom prst="rect">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a:solidFill>
                  <a:schemeClr val="tx1"/>
                </a:solidFill>
                <a:latin typeface="Arial" panose="020B0604020202020204" pitchFamily="34" charset="0"/>
                <a:cs typeface="Arial" panose="020B0604020202020204" pitchFamily="34" charset="0"/>
              </a:rPr>
              <a:t>Automata</a:t>
            </a:r>
            <a:endParaRPr lang="en-US" sz="1600" dirty="0">
              <a:solidFill>
                <a:schemeClr val="tx1"/>
              </a:solidFill>
              <a:latin typeface="Arial" panose="020B0604020202020204" pitchFamily="34" charset="0"/>
              <a:cs typeface="Arial" panose="020B0604020202020204" pitchFamily="34" charset="0"/>
            </a:endParaRPr>
          </a:p>
        </p:txBody>
      </p:sp>
      <p:sp>
        <p:nvSpPr>
          <p:cNvPr id="381" name="Rechteck 380"/>
          <p:cNvSpPr/>
          <p:nvPr/>
        </p:nvSpPr>
        <p:spPr>
          <a:xfrm>
            <a:off x="4213420" y="1322901"/>
            <a:ext cx="3253714" cy="2252403"/>
          </a:xfrm>
          <a:prstGeom prst="rect">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a:solidFill>
                  <a:schemeClr val="tx1"/>
                </a:solidFill>
                <a:latin typeface="Arial" panose="020B0604020202020204" pitchFamily="34" charset="0"/>
                <a:cs typeface="Arial" panose="020B0604020202020204" pitchFamily="34" charset="0"/>
              </a:rPr>
              <a:t>ExpressionsBasis</a:t>
            </a:r>
            <a:endParaRPr lang="en-US" sz="1600" dirty="0">
              <a:solidFill>
                <a:schemeClr val="tx1"/>
              </a:solidFill>
              <a:latin typeface="Arial" panose="020B0604020202020204" pitchFamily="34" charset="0"/>
              <a:cs typeface="Arial" panose="020B0604020202020204" pitchFamily="34" charset="0"/>
            </a:endParaRPr>
          </a:p>
        </p:txBody>
      </p:sp>
      <p:cxnSp>
        <p:nvCxnSpPr>
          <p:cNvPr id="382" name="Gerader Verbinder 39"/>
          <p:cNvCxnSpPr>
            <a:stCxn id="383" idx="3"/>
            <a:endCxn id="390" idx="0"/>
          </p:cNvCxnSpPr>
          <p:nvPr/>
        </p:nvCxnSpPr>
        <p:spPr>
          <a:xfrm rot="5400000">
            <a:off x="5404683" y="2321795"/>
            <a:ext cx="191599" cy="636802"/>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83" name="AutoShape 10"/>
          <p:cNvSpPr>
            <a:spLocks noChangeAspect="1" noChangeArrowheads="1"/>
          </p:cNvSpPr>
          <p:nvPr/>
        </p:nvSpPr>
        <p:spPr bwMode="auto">
          <a:xfrm>
            <a:off x="5705830" y="2318078"/>
            <a:ext cx="226105" cy="226319"/>
          </a:xfrm>
          <a:prstGeom prst="triangle">
            <a:avLst>
              <a:gd name="adj" fmla="val 50000"/>
            </a:avLst>
          </a:prstGeom>
          <a:solidFill>
            <a:schemeClr val="bg1"/>
          </a:solidFill>
          <a:ln w="9525">
            <a:solidFill>
              <a:schemeClr val="tx1"/>
            </a:solidFill>
            <a:miter lim="800000"/>
            <a:headEnd/>
            <a:tailEnd/>
          </a:ln>
        </p:spPr>
        <p:txBody>
          <a:bodyPr wrap="none" lIns="0" tIns="0" rIns="0" bIns="0" anchor="ctr"/>
          <a:lstStyle/>
          <a:p>
            <a:endParaRPr lang="en-US" sz="1600">
              <a:cs typeface="Arial" panose="020B0604020202020204" pitchFamily="34" charset="0"/>
            </a:endParaRPr>
          </a:p>
        </p:txBody>
      </p:sp>
      <p:sp>
        <p:nvSpPr>
          <p:cNvPr id="384" name="Rechteck 383"/>
          <p:cNvSpPr/>
          <p:nvPr/>
        </p:nvSpPr>
        <p:spPr>
          <a:xfrm>
            <a:off x="1446350" y="1776513"/>
            <a:ext cx="1530000"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ASTAutomaton</a:t>
            </a:r>
            <a:endParaRPr lang="en-US" sz="1600" dirty="0">
              <a:solidFill>
                <a:schemeClr val="tx1"/>
              </a:solidFill>
              <a:latin typeface="Arial" panose="020B0604020202020204" pitchFamily="34" charset="0"/>
              <a:cs typeface="Arial" panose="020B0604020202020204" pitchFamily="34" charset="0"/>
            </a:endParaRPr>
          </a:p>
        </p:txBody>
      </p:sp>
      <p:sp>
        <p:nvSpPr>
          <p:cNvPr id="385" name="Rechteck 384"/>
          <p:cNvSpPr/>
          <p:nvPr/>
        </p:nvSpPr>
        <p:spPr>
          <a:xfrm>
            <a:off x="4987596" y="1776513"/>
            <a:ext cx="1662572"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a:solidFill>
                  <a:schemeClr val="tx1"/>
                </a:solidFill>
                <a:latin typeface="Arial" panose="020B0604020202020204" pitchFamily="34" charset="0"/>
                <a:cs typeface="Arial" panose="020B0604020202020204" pitchFamily="34" charset="0"/>
              </a:rPr>
              <a:t>«interface»</a:t>
            </a:r>
          </a:p>
          <a:p>
            <a:pPr algn="ctr"/>
            <a:r>
              <a:rPr lang="en-US" sz="1600" dirty="0" err="1">
                <a:solidFill>
                  <a:schemeClr val="tx1"/>
                </a:solidFill>
                <a:latin typeface="Arial" panose="020B0604020202020204" pitchFamily="34" charset="0"/>
                <a:cs typeface="Arial" panose="020B0604020202020204" pitchFamily="34" charset="0"/>
              </a:rPr>
              <a:t>ASTExpression</a:t>
            </a:r>
            <a:endParaRPr lang="en-US" sz="1600" dirty="0">
              <a:solidFill>
                <a:schemeClr val="tx1"/>
              </a:solidFill>
              <a:latin typeface="Arial" panose="020B0604020202020204" pitchFamily="34" charset="0"/>
              <a:cs typeface="Arial" panose="020B0604020202020204" pitchFamily="34" charset="0"/>
            </a:endParaRPr>
          </a:p>
        </p:txBody>
      </p:sp>
      <p:cxnSp>
        <p:nvCxnSpPr>
          <p:cNvPr id="386" name="Gewinkelter Verbinder 385"/>
          <p:cNvCxnSpPr>
            <a:stCxn id="385" idx="1"/>
            <a:endCxn id="413" idx="2"/>
          </p:cNvCxnSpPr>
          <p:nvPr/>
        </p:nvCxnSpPr>
        <p:spPr>
          <a:xfrm rot="10800000" flipV="1">
            <a:off x="4099326" y="2036126"/>
            <a:ext cx="888271" cy="1068161"/>
          </a:xfrm>
          <a:prstGeom prst="bentConnector3">
            <a:avLst>
              <a:gd name="adj1" fmla="val 65441"/>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87" name="Textfeld 386"/>
          <p:cNvSpPr txBox="1"/>
          <p:nvPr/>
        </p:nvSpPr>
        <p:spPr>
          <a:xfrm>
            <a:off x="4542021" y="2034675"/>
            <a:ext cx="473725" cy="303920"/>
          </a:xfrm>
          <a:prstGeom prst="rect">
            <a:avLst/>
          </a:prstGeom>
          <a:noFill/>
        </p:spPr>
        <p:txBody>
          <a:bodyPr wrap="none" rtlCol="0">
            <a:spAutoFit/>
          </a:bodyPr>
          <a:lstStyle/>
          <a:p>
            <a:r>
              <a:rPr lang="en-US" sz="1600" dirty="0" smtClean="0"/>
              <a:t>0..1</a:t>
            </a:r>
            <a:endParaRPr lang="en-US" sz="1600" dirty="0"/>
          </a:p>
        </p:txBody>
      </p:sp>
      <p:sp>
        <p:nvSpPr>
          <p:cNvPr id="388" name="Textfeld 387"/>
          <p:cNvSpPr txBox="1"/>
          <p:nvPr/>
        </p:nvSpPr>
        <p:spPr>
          <a:xfrm>
            <a:off x="4325045" y="1726406"/>
            <a:ext cx="636333" cy="303920"/>
          </a:xfrm>
          <a:prstGeom prst="rect">
            <a:avLst/>
          </a:prstGeom>
          <a:noFill/>
        </p:spPr>
        <p:txBody>
          <a:bodyPr wrap="none" rtlCol="0">
            <a:spAutoFit/>
          </a:bodyPr>
          <a:lstStyle/>
          <a:p>
            <a:r>
              <a:rPr lang="en-US" sz="1600" dirty="0"/>
              <a:t>guard</a:t>
            </a:r>
          </a:p>
        </p:txBody>
      </p:sp>
      <p:grpSp>
        <p:nvGrpSpPr>
          <p:cNvPr id="389" name="Gruppieren 388"/>
          <p:cNvGrpSpPr/>
          <p:nvPr/>
        </p:nvGrpSpPr>
        <p:grpSpPr>
          <a:xfrm>
            <a:off x="4580789" y="2735995"/>
            <a:ext cx="2492722" cy="519228"/>
            <a:chOff x="7313607" y="5150705"/>
            <a:chExt cx="2776786" cy="578398"/>
          </a:xfrm>
        </p:grpSpPr>
        <p:sp>
          <p:nvSpPr>
            <p:cNvPr id="390" name="Rechteck 389"/>
            <p:cNvSpPr/>
            <p:nvPr/>
          </p:nvSpPr>
          <p:spPr>
            <a:xfrm>
              <a:off x="7313607" y="5150706"/>
              <a:ext cx="1339627" cy="57839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ASTName</a:t>
              </a:r>
              <a:endParaRPr lang="en-US" sz="1600" dirty="0">
                <a:solidFill>
                  <a:schemeClr val="tx1"/>
                </a:solidFill>
                <a:latin typeface="Arial" panose="020B0604020202020204" pitchFamily="34" charset="0"/>
                <a:cs typeface="Arial" panose="020B0604020202020204" pitchFamily="34" charset="0"/>
              </a:endParaRPr>
            </a:p>
            <a:p>
              <a:pPr algn="ctr"/>
              <a:r>
                <a:rPr lang="en-US" sz="1600" dirty="0">
                  <a:solidFill>
                    <a:schemeClr val="tx1"/>
                  </a:solidFill>
                  <a:latin typeface="Arial" panose="020B0604020202020204" pitchFamily="34" charset="0"/>
                  <a:cs typeface="Arial" panose="020B0604020202020204" pitchFamily="34" charset="0"/>
                </a:rPr>
                <a:t>Expression</a:t>
              </a:r>
            </a:p>
          </p:txBody>
        </p:sp>
        <p:sp>
          <p:nvSpPr>
            <p:cNvPr id="391" name="Rechteck 390"/>
            <p:cNvSpPr/>
            <p:nvPr/>
          </p:nvSpPr>
          <p:spPr>
            <a:xfrm>
              <a:off x="8750971" y="5150705"/>
              <a:ext cx="1339422" cy="57839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ASTLiteral</a:t>
              </a:r>
              <a:endParaRPr lang="en-US" sz="1600" dirty="0">
                <a:solidFill>
                  <a:schemeClr val="tx1"/>
                </a:solidFill>
                <a:latin typeface="Arial" panose="020B0604020202020204" pitchFamily="34" charset="0"/>
                <a:cs typeface="Arial" panose="020B0604020202020204" pitchFamily="34" charset="0"/>
              </a:endParaRPr>
            </a:p>
            <a:p>
              <a:pPr algn="ctr"/>
              <a:r>
                <a:rPr lang="en-US" sz="1600" dirty="0">
                  <a:solidFill>
                    <a:schemeClr val="tx1"/>
                  </a:solidFill>
                  <a:latin typeface="Arial" panose="020B0604020202020204" pitchFamily="34" charset="0"/>
                  <a:cs typeface="Arial" panose="020B0604020202020204" pitchFamily="34" charset="0"/>
                </a:rPr>
                <a:t>Expression</a:t>
              </a:r>
            </a:p>
          </p:txBody>
        </p:sp>
      </p:grpSp>
      <p:cxnSp>
        <p:nvCxnSpPr>
          <p:cNvPr id="392" name="Gerader Verbinder 94"/>
          <p:cNvCxnSpPr>
            <a:stCxn id="391" idx="0"/>
            <a:endCxn id="383" idx="3"/>
          </p:cNvCxnSpPr>
          <p:nvPr/>
        </p:nvCxnSpPr>
        <p:spPr>
          <a:xfrm rot="16200000" flipV="1">
            <a:off x="6049798" y="2313482"/>
            <a:ext cx="191598" cy="653428"/>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93" name="Gruppieren 392"/>
          <p:cNvGrpSpPr>
            <a:grpSpLocks noChangeAspect="1"/>
          </p:cNvGrpSpPr>
          <p:nvPr/>
        </p:nvGrpSpPr>
        <p:grpSpPr>
          <a:xfrm>
            <a:off x="7031645" y="1400917"/>
            <a:ext cx="360000" cy="198621"/>
            <a:chOff x="8250612" y="5502002"/>
            <a:chExt cx="522000" cy="288000"/>
          </a:xfrm>
        </p:grpSpPr>
        <p:sp>
          <p:nvSpPr>
            <p:cNvPr id="394" name="Abgerundete rechteckige Legende 393"/>
            <p:cNvSpPr/>
            <p:nvPr/>
          </p:nvSpPr>
          <p:spPr>
            <a:xfrm>
              <a:off x="8340612" y="5502002"/>
              <a:ext cx="432000" cy="288000"/>
            </a:xfrm>
            <a:prstGeom prst="wedgeRoundRectCallout">
              <a:avLst>
                <a:gd name="adj1" fmla="val -44630"/>
                <a:gd name="adj2" fmla="val 77590"/>
                <a:gd name="adj3" fmla="val 16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5" name="Rechteck 394"/>
            <p:cNvSpPr/>
            <p:nvPr/>
          </p:nvSpPr>
          <p:spPr>
            <a:xfrm>
              <a:off x="8250612" y="5548068"/>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6" name="Rechteck 395"/>
            <p:cNvSpPr/>
            <p:nvPr/>
          </p:nvSpPr>
          <p:spPr>
            <a:xfrm>
              <a:off x="8250612" y="5665795"/>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97" name="Gruppieren 396"/>
            <p:cNvGrpSpPr/>
            <p:nvPr/>
          </p:nvGrpSpPr>
          <p:grpSpPr>
            <a:xfrm>
              <a:off x="8483639" y="5590209"/>
              <a:ext cx="199061" cy="111586"/>
              <a:chOff x="13524325" y="2933530"/>
              <a:chExt cx="120534" cy="128515"/>
            </a:xfrm>
          </p:grpSpPr>
          <p:cxnSp>
            <p:nvCxnSpPr>
              <p:cNvPr id="398" name="Gerader Verbinder 397"/>
              <p:cNvCxnSpPr/>
              <p:nvPr/>
            </p:nvCxnSpPr>
            <p:spPr>
              <a:xfrm>
                <a:off x="13524325" y="2997787"/>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9" name="Gerader Verbinder 398"/>
              <p:cNvCxnSpPr/>
              <p:nvPr/>
            </p:nvCxnSpPr>
            <p:spPr>
              <a:xfrm>
                <a:off x="13524325" y="2933530"/>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0" name="Gerader Verbinder 399"/>
              <p:cNvCxnSpPr/>
              <p:nvPr/>
            </p:nvCxnSpPr>
            <p:spPr>
              <a:xfrm>
                <a:off x="13524325" y="3062045"/>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1" name="Gruppieren 400"/>
          <p:cNvGrpSpPr>
            <a:grpSpLocks noChangeAspect="1"/>
          </p:cNvGrpSpPr>
          <p:nvPr/>
        </p:nvGrpSpPr>
        <p:grpSpPr>
          <a:xfrm>
            <a:off x="3687756" y="1400917"/>
            <a:ext cx="360000" cy="198621"/>
            <a:chOff x="8250612" y="5502002"/>
            <a:chExt cx="522000" cy="288000"/>
          </a:xfrm>
        </p:grpSpPr>
        <p:sp>
          <p:nvSpPr>
            <p:cNvPr id="402" name="Abgerundete rechteckige Legende 401"/>
            <p:cNvSpPr/>
            <p:nvPr/>
          </p:nvSpPr>
          <p:spPr>
            <a:xfrm>
              <a:off x="8340612" y="5502002"/>
              <a:ext cx="432000" cy="288000"/>
            </a:xfrm>
            <a:prstGeom prst="wedgeRoundRectCallout">
              <a:avLst>
                <a:gd name="adj1" fmla="val -44630"/>
                <a:gd name="adj2" fmla="val 77590"/>
                <a:gd name="adj3" fmla="val 16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3" name="Rechteck 402"/>
            <p:cNvSpPr/>
            <p:nvPr/>
          </p:nvSpPr>
          <p:spPr>
            <a:xfrm>
              <a:off x="8250612" y="5548068"/>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4" name="Rechteck 403"/>
            <p:cNvSpPr/>
            <p:nvPr/>
          </p:nvSpPr>
          <p:spPr>
            <a:xfrm>
              <a:off x="8250612" y="5665795"/>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05" name="Gruppieren 404"/>
            <p:cNvGrpSpPr/>
            <p:nvPr/>
          </p:nvGrpSpPr>
          <p:grpSpPr>
            <a:xfrm>
              <a:off x="8483639" y="5590209"/>
              <a:ext cx="199061" cy="111586"/>
              <a:chOff x="13524325" y="2933530"/>
              <a:chExt cx="120534" cy="128515"/>
            </a:xfrm>
          </p:grpSpPr>
          <p:cxnSp>
            <p:nvCxnSpPr>
              <p:cNvPr id="406" name="Gerader Verbinder 405"/>
              <p:cNvCxnSpPr/>
              <p:nvPr/>
            </p:nvCxnSpPr>
            <p:spPr>
              <a:xfrm>
                <a:off x="13524325" y="2997787"/>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7" name="Gerader Verbinder 406"/>
              <p:cNvCxnSpPr/>
              <p:nvPr/>
            </p:nvCxnSpPr>
            <p:spPr>
              <a:xfrm>
                <a:off x="13524325" y="2933530"/>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8" name="Gerader Verbinder 407"/>
              <p:cNvCxnSpPr/>
              <p:nvPr/>
            </p:nvCxnSpPr>
            <p:spPr>
              <a:xfrm>
                <a:off x="13524325" y="3062045"/>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09" name="Rechteck 408"/>
          <p:cNvSpPr/>
          <p:nvPr/>
        </p:nvSpPr>
        <p:spPr>
          <a:xfrm>
            <a:off x="613302" y="2884237"/>
            <a:ext cx="1530840"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ASTState</a:t>
            </a:r>
            <a:endParaRPr lang="en-US" sz="1600" dirty="0">
              <a:solidFill>
                <a:schemeClr val="tx1"/>
              </a:solidFill>
              <a:latin typeface="Arial" panose="020B0604020202020204" pitchFamily="34" charset="0"/>
              <a:cs typeface="Arial" panose="020B0604020202020204" pitchFamily="34" charset="0"/>
            </a:endParaRPr>
          </a:p>
        </p:txBody>
      </p:sp>
      <p:sp>
        <p:nvSpPr>
          <p:cNvPr id="410" name="Rechteck 409"/>
          <p:cNvSpPr/>
          <p:nvPr/>
        </p:nvSpPr>
        <p:spPr>
          <a:xfrm>
            <a:off x="2263027" y="2884237"/>
            <a:ext cx="1530840"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ASTTransition</a:t>
            </a:r>
            <a:endParaRPr lang="en-US" sz="1600" dirty="0">
              <a:solidFill>
                <a:schemeClr val="tx1"/>
              </a:solidFill>
              <a:latin typeface="Arial" panose="020B0604020202020204" pitchFamily="34" charset="0"/>
              <a:cs typeface="Arial" panose="020B0604020202020204" pitchFamily="34" charset="0"/>
            </a:endParaRPr>
          </a:p>
        </p:txBody>
      </p:sp>
      <p:sp>
        <p:nvSpPr>
          <p:cNvPr id="411" name="Raute 410"/>
          <p:cNvSpPr/>
          <p:nvPr/>
        </p:nvSpPr>
        <p:spPr>
          <a:xfrm>
            <a:off x="2113819" y="2301103"/>
            <a:ext cx="189822" cy="305057"/>
          </a:xfrm>
          <a:prstGeom prst="diamond">
            <a:avLst/>
          </a:prstGeom>
          <a:solidFill>
            <a:schemeClr val="tx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412" name="Gewinkelter Verbinder 411"/>
          <p:cNvCxnSpPr>
            <a:stCxn id="409" idx="0"/>
            <a:endCxn id="410" idx="0"/>
          </p:cNvCxnSpPr>
          <p:nvPr/>
        </p:nvCxnSpPr>
        <p:spPr>
          <a:xfrm rot="5400000" flipH="1" flipV="1">
            <a:off x="2203584" y="2059375"/>
            <a:ext cx="11401" cy="1649725"/>
          </a:xfrm>
          <a:prstGeom prst="bentConnector3">
            <a:avLst>
              <a:gd name="adj1" fmla="val 1399984"/>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13" name="Raute 412"/>
          <p:cNvSpPr/>
          <p:nvPr/>
        </p:nvSpPr>
        <p:spPr>
          <a:xfrm rot="16200000">
            <a:off x="3851885" y="2951759"/>
            <a:ext cx="189822" cy="305057"/>
          </a:xfrm>
          <a:prstGeom prst="diamond">
            <a:avLst/>
          </a:prstGeom>
          <a:solidFill>
            <a:schemeClr val="tx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414" name="Gewinkelter Verbinder 413"/>
          <p:cNvCxnSpPr/>
          <p:nvPr/>
        </p:nvCxnSpPr>
        <p:spPr>
          <a:xfrm rot="5400000">
            <a:off x="2143322" y="2669084"/>
            <a:ext cx="125849" cy="0"/>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15" name="Textfeld 414"/>
          <p:cNvSpPr txBox="1"/>
          <p:nvPr/>
        </p:nvSpPr>
        <p:spPr>
          <a:xfrm>
            <a:off x="3035293" y="2669084"/>
            <a:ext cx="237725" cy="303920"/>
          </a:xfrm>
          <a:prstGeom prst="rect">
            <a:avLst/>
          </a:prstGeom>
          <a:noFill/>
        </p:spPr>
        <p:txBody>
          <a:bodyPr wrap="none" rtlCol="0">
            <a:spAutoFit/>
          </a:bodyPr>
          <a:lstStyle/>
          <a:p>
            <a:r>
              <a:rPr lang="en-US" sz="1600" dirty="0"/>
              <a:t>*</a:t>
            </a:r>
          </a:p>
        </p:txBody>
      </p:sp>
      <p:sp>
        <p:nvSpPr>
          <p:cNvPr id="416" name="Textfeld 415"/>
          <p:cNvSpPr txBox="1"/>
          <p:nvPr/>
        </p:nvSpPr>
        <p:spPr>
          <a:xfrm>
            <a:off x="1132363" y="2674640"/>
            <a:ext cx="237725" cy="303920"/>
          </a:xfrm>
          <a:prstGeom prst="rect">
            <a:avLst/>
          </a:prstGeom>
          <a:noFill/>
        </p:spPr>
        <p:txBody>
          <a:bodyPr wrap="none" rtlCol="0">
            <a:spAutoFit/>
          </a:bodyPr>
          <a:lstStyle/>
          <a:p>
            <a:r>
              <a:rPr lang="en-US" sz="1600" dirty="0"/>
              <a:t>*</a:t>
            </a:r>
          </a:p>
        </p:txBody>
      </p:sp>
      <p:sp>
        <p:nvSpPr>
          <p:cNvPr id="417" name="Textfeld 416"/>
          <p:cNvSpPr txBox="1"/>
          <p:nvPr/>
        </p:nvSpPr>
        <p:spPr>
          <a:xfrm>
            <a:off x="2378651" y="2453631"/>
            <a:ext cx="1004722" cy="303920"/>
          </a:xfrm>
          <a:prstGeom prst="rect">
            <a:avLst/>
          </a:prstGeom>
          <a:noFill/>
        </p:spPr>
        <p:txBody>
          <a:bodyPr wrap="none" rtlCol="0">
            <a:spAutoFit/>
          </a:bodyPr>
          <a:lstStyle/>
          <a:p>
            <a:r>
              <a:rPr lang="en-US" sz="1600" dirty="0"/>
              <a:t>transitions</a:t>
            </a:r>
          </a:p>
        </p:txBody>
      </p:sp>
      <p:sp>
        <p:nvSpPr>
          <p:cNvPr id="418" name="Textfeld 417"/>
          <p:cNvSpPr txBox="1"/>
          <p:nvPr/>
        </p:nvSpPr>
        <p:spPr>
          <a:xfrm>
            <a:off x="1101491" y="2450740"/>
            <a:ext cx="657918" cy="303920"/>
          </a:xfrm>
          <a:prstGeom prst="rect">
            <a:avLst/>
          </a:prstGeom>
          <a:noFill/>
        </p:spPr>
        <p:txBody>
          <a:bodyPr wrap="none" rtlCol="0">
            <a:spAutoFit/>
          </a:bodyPr>
          <a:lstStyle/>
          <a:p>
            <a:r>
              <a:rPr lang="en-US" sz="1600" dirty="0"/>
              <a:t>states</a:t>
            </a:r>
          </a:p>
        </p:txBody>
      </p:sp>
      <p:grpSp>
        <p:nvGrpSpPr>
          <p:cNvPr id="419" name="Gruppieren 418"/>
          <p:cNvGrpSpPr/>
          <p:nvPr/>
        </p:nvGrpSpPr>
        <p:grpSpPr>
          <a:xfrm>
            <a:off x="3422716" y="4813813"/>
            <a:ext cx="251871" cy="447966"/>
            <a:chOff x="9877064" y="2530187"/>
            <a:chExt cx="251871" cy="447966"/>
          </a:xfrm>
          <a:solidFill>
            <a:schemeClr val="bg1"/>
          </a:solidFill>
        </p:grpSpPr>
        <p:cxnSp>
          <p:nvCxnSpPr>
            <p:cNvPr id="420" name="Gerader Verbinder 419"/>
            <p:cNvCxnSpPr>
              <a:stCxn id="421" idx="3"/>
              <a:endCxn id="423" idx="0"/>
            </p:cNvCxnSpPr>
            <p:nvPr/>
          </p:nvCxnSpPr>
          <p:spPr>
            <a:xfrm flipH="1">
              <a:off x="10002999" y="2782297"/>
              <a:ext cx="1" cy="195856"/>
            </a:xfrm>
            <a:prstGeom prst="line">
              <a:avLst/>
            </a:prstGeom>
            <a:grpFill/>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21" name="AutoShape 10"/>
            <p:cNvSpPr>
              <a:spLocks noChangeAspect="1" noChangeArrowheads="1"/>
            </p:cNvSpPr>
            <p:nvPr/>
          </p:nvSpPr>
          <p:spPr bwMode="auto">
            <a:xfrm>
              <a:off x="9877064" y="2530187"/>
              <a:ext cx="251871" cy="252110"/>
            </a:xfrm>
            <a:prstGeom prst="triangle">
              <a:avLst>
                <a:gd name="adj" fmla="val 50000"/>
              </a:avLst>
            </a:prstGeom>
            <a:grpFill/>
            <a:ln w="9525">
              <a:solidFill>
                <a:schemeClr val="tx1"/>
              </a:solidFill>
              <a:miter lim="800000"/>
              <a:headEnd/>
              <a:tailEnd/>
            </a:ln>
          </p:spPr>
          <p:txBody>
            <a:bodyPr wrap="none" lIns="0" tIns="0" rIns="0" bIns="0" anchor="ctr"/>
            <a:lstStyle/>
            <a:p>
              <a:endParaRPr lang="en-US" sz="2000">
                <a:cs typeface="Arial" panose="020B0604020202020204" pitchFamily="34" charset="0"/>
              </a:endParaRPr>
            </a:p>
          </p:txBody>
        </p:sp>
      </p:grpSp>
      <p:sp>
        <p:nvSpPr>
          <p:cNvPr id="422" name="Rechteck 421"/>
          <p:cNvSpPr/>
          <p:nvPr/>
        </p:nvSpPr>
        <p:spPr>
          <a:xfrm>
            <a:off x="2378651" y="4333419"/>
            <a:ext cx="2340000" cy="468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540000" bIns="0" rtlCol="0" anchor="ctr"/>
          <a:lstStyle/>
          <a:p>
            <a:pPr algn="r"/>
            <a:r>
              <a:rPr lang="en-US" sz="1900" dirty="0" err="1" smtClean="0">
                <a:solidFill>
                  <a:schemeClr val="tx1"/>
                </a:solidFill>
                <a:latin typeface="Arial" panose="020B0604020202020204" pitchFamily="34" charset="0"/>
                <a:cs typeface="Arial" panose="020B0604020202020204" pitchFamily="34" charset="0"/>
              </a:rPr>
              <a:t>BasicTypes</a:t>
            </a:r>
            <a:endParaRPr lang="en-US" sz="1900" dirty="0">
              <a:solidFill>
                <a:schemeClr val="tx1"/>
              </a:solidFill>
              <a:latin typeface="Arial" panose="020B0604020202020204" pitchFamily="34" charset="0"/>
              <a:cs typeface="Arial" panose="020B0604020202020204" pitchFamily="34" charset="0"/>
            </a:endParaRPr>
          </a:p>
        </p:txBody>
      </p:sp>
      <p:sp>
        <p:nvSpPr>
          <p:cNvPr id="423" name="Rechteck 422"/>
          <p:cNvSpPr/>
          <p:nvPr/>
        </p:nvSpPr>
        <p:spPr>
          <a:xfrm>
            <a:off x="2378651" y="5261779"/>
            <a:ext cx="2340000" cy="468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540000" bIns="0" rtlCol="0" anchor="ctr"/>
          <a:lstStyle/>
          <a:p>
            <a:pPr algn="r"/>
            <a:r>
              <a:rPr lang="en-US" sz="1900" dirty="0" err="1">
                <a:solidFill>
                  <a:schemeClr val="tx1"/>
                </a:solidFill>
                <a:latin typeface="Arial" panose="020B0604020202020204" pitchFamily="34" charset="0"/>
                <a:cs typeface="Arial" panose="020B0604020202020204" pitchFamily="34" charset="0"/>
              </a:rPr>
              <a:t>CollectionTypes</a:t>
            </a:r>
            <a:endParaRPr lang="en-US" sz="1900" dirty="0">
              <a:solidFill>
                <a:schemeClr val="tx1"/>
              </a:solidFill>
              <a:latin typeface="Arial" panose="020B0604020202020204" pitchFamily="34" charset="0"/>
              <a:cs typeface="Arial" panose="020B0604020202020204" pitchFamily="34" charset="0"/>
            </a:endParaRPr>
          </a:p>
        </p:txBody>
      </p:sp>
      <p:grpSp>
        <p:nvGrpSpPr>
          <p:cNvPr id="424" name="Gruppieren 423"/>
          <p:cNvGrpSpPr>
            <a:grpSpLocks noChangeAspect="1"/>
          </p:cNvGrpSpPr>
          <p:nvPr/>
        </p:nvGrpSpPr>
        <p:grpSpPr>
          <a:xfrm>
            <a:off x="4286945" y="4414264"/>
            <a:ext cx="360000" cy="198620"/>
            <a:chOff x="8250612" y="5502002"/>
            <a:chExt cx="522000" cy="288000"/>
          </a:xfrm>
        </p:grpSpPr>
        <p:sp>
          <p:nvSpPr>
            <p:cNvPr id="425" name="Abgerundete rechteckige Legende 424"/>
            <p:cNvSpPr/>
            <p:nvPr/>
          </p:nvSpPr>
          <p:spPr>
            <a:xfrm>
              <a:off x="8340612" y="5502002"/>
              <a:ext cx="432000" cy="288000"/>
            </a:xfrm>
            <a:prstGeom prst="wedgeRoundRectCallout">
              <a:avLst>
                <a:gd name="adj1" fmla="val -44630"/>
                <a:gd name="adj2" fmla="val 77590"/>
                <a:gd name="adj3" fmla="val 16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6" name="Rechteck 425"/>
            <p:cNvSpPr/>
            <p:nvPr/>
          </p:nvSpPr>
          <p:spPr>
            <a:xfrm>
              <a:off x="8250612" y="5548068"/>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7" name="Rechteck 426"/>
            <p:cNvSpPr/>
            <p:nvPr/>
          </p:nvSpPr>
          <p:spPr>
            <a:xfrm>
              <a:off x="8250612" y="5665795"/>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28" name="Gruppieren 427"/>
            <p:cNvGrpSpPr/>
            <p:nvPr/>
          </p:nvGrpSpPr>
          <p:grpSpPr>
            <a:xfrm>
              <a:off x="8483639" y="5590209"/>
              <a:ext cx="199061" cy="111586"/>
              <a:chOff x="13524325" y="2933530"/>
              <a:chExt cx="120534" cy="128515"/>
            </a:xfrm>
          </p:grpSpPr>
          <p:cxnSp>
            <p:nvCxnSpPr>
              <p:cNvPr id="429" name="Gerader Verbinder 428"/>
              <p:cNvCxnSpPr/>
              <p:nvPr/>
            </p:nvCxnSpPr>
            <p:spPr>
              <a:xfrm>
                <a:off x="13524325" y="2997787"/>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Gerader Verbinder 429"/>
              <p:cNvCxnSpPr/>
              <p:nvPr/>
            </p:nvCxnSpPr>
            <p:spPr>
              <a:xfrm>
                <a:off x="13524325" y="2933530"/>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1" name="Gerader Verbinder 430"/>
              <p:cNvCxnSpPr/>
              <p:nvPr/>
            </p:nvCxnSpPr>
            <p:spPr>
              <a:xfrm>
                <a:off x="13524325" y="3062045"/>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32" name="Gruppieren 431"/>
          <p:cNvGrpSpPr>
            <a:grpSpLocks noChangeAspect="1"/>
          </p:cNvGrpSpPr>
          <p:nvPr/>
        </p:nvGrpSpPr>
        <p:grpSpPr>
          <a:xfrm>
            <a:off x="4285709" y="5333992"/>
            <a:ext cx="360000" cy="198620"/>
            <a:chOff x="8250612" y="5502002"/>
            <a:chExt cx="522000" cy="288000"/>
          </a:xfrm>
        </p:grpSpPr>
        <p:sp>
          <p:nvSpPr>
            <p:cNvPr id="433" name="Abgerundete rechteckige Legende 432"/>
            <p:cNvSpPr/>
            <p:nvPr/>
          </p:nvSpPr>
          <p:spPr>
            <a:xfrm>
              <a:off x="8340612" y="5502002"/>
              <a:ext cx="432000" cy="288000"/>
            </a:xfrm>
            <a:prstGeom prst="wedgeRoundRectCallout">
              <a:avLst>
                <a:gd name="adj1" fmla="val -44630"/>
                <a:gd name="adj2" fmla="val 77590"/>
                <a:gd name="adj3" fmla="val 16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4" name="Rechteck 433"/>
            <p:cNvSpPr/>
            <p:nvPr/>
          </p:nvSpPr>
          <p:spPr>
            <a:xfrm>
              <a:off x="8250612" y="5548068"/>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5" name="Rechteck 434"/>
            <p:cNvSpPr/>
            <p:nvPr/>
          </p:nvSpPr>
          <p:spPr>
            <a:xfrm>
              <a:off x="8250612" y="5665795"/>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36" name="Gruppieren 435"/>
            <p:cNvGrpSpPr/>
            <p:nvPr/>
          </p:nvGrpSpPr>
          <p:grpSpPr>
            <a:xfrm>
              <a:off x="8483639" y="5590209"/>
              <a:ext cx="199061" cy="111586"/>
              <a:chOff x="13524325" y="2933530"/>
              <a:chExt cx="120534" cy="128515"/>
            </a:xfrm>
          </p:grpSpPr>
          <p:cxnSp>
            <p:nvCxnSpPr>
              <p:cNvPr id="437" name="Gerader Verbinder 436"/>
              <p:cNvCxnSpPr/>
              <p:nvPr/>
            </p:nvCxnSpPr>
            <p:spPr>
              <a:xfrm>
                <a:off x="13524325" y="2997787"/>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Gerader Verbinder 437"/>
              <p:cNvCxnSpPr/>
              <p:nvPr/>
            </p:nvCxnSpPr>
            <p:spPr>
              <a:xfrm>
                <a:off x="13524325" y="2933530"/>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Gerader Verbinder 438"/>
              <p:cNvCxnSpPr/>
              <p:nvPr/>
            </p:nvCxnSpPr>
            <p:spPr>
              <a:xfrm>
                <a:off x="13524325" y="3062045"/>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65823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4C3C883-8C23-4C5D-B260-1C46B4A476BB}"/>
              </a:ext>
            </a:extLst>
          </p:cNvPr>
          <p:cNvSpPr>
            <a:spLocks noGrp="1"/>
          </p:cNvSpPr>
          <p:nvPr>
            <p:ph type="title"/>
          </p:nvPr>
        </p:nvSpPr>
        <p:spPr/>
        <p:txBody>
          <a:bodyPr/>
          <a:lstStyle/>
          <a:p>
            <a:r>
              <a:rPr lang="de-DE" dirty="0"/>
              <a:t>Package Diagramm</a:t>
            </a:r>
          </a:p>
        </p:txBody>
      </p:sp>
      <p:grpSp>
        <p:nvGrpSpPr>
          <p:cNvPr id="4" name="Group 1064">
            <a:extLst>
              <a:ext uri="{FF2B5EF4-FFF2-40B4-BE49-F238E27FC236}">
                <a16:creationId xmlns:a16="http://schemas.microsoft.com/office/drawing/2014/main" id="{DAD63BDC-517D-442A-A8D5-A5CED4B83B09}"/>
              </a:ext>
            </a:extLst>
          </p:cNvPr>
          <p:cNvGrpSpPr>
            <a:grpSpLocks/>
          </p:cNvGrpSpPr>
          <p:nvPr/>
        </p:nvGrpSpPr>
        <p:grpSpPr bwMode="auto">
          <a:xfrm>
            <a:off x="1676400" y="2209800"/>
            <a:ext cx="1447800" cy="762000"/>
            <a:chOff x="1968" y="912"/>
            <a:chExt cx="912" cy="480"/>
          </a:xfrm>
        </p:grpSpPr>
        <p:sp>
          <p:nvSpPr>
            <p:cNvPr id="5" name="Rectangle 1062">
              <a:extLst>
                <a:ext uri="{FF2B5EF4-FFF2-40B4-BE49-F238E27FC236}">
                  <a16:creationId xmlns:a16="http://schemas.microsoft.com/office/drawing/2014/main" id="{3BB2F9DC-DB0A-4668-8347-C29B3807339D}"/>
                </a:ext>
              </a:extLst>
            </p:cNvPr>
            <p:cNvSpPr>
              <a:spLocks noChangeArrowheads="1"/>
            </p:cNvSpPr>
            <p:nvPr/>
          </p:nvSpPr>
          <p:spPr bwMode="auto">
            <a:xfrm>
              <a:off x="1968" y="1008"/>
              <a:ext cx="912" cy="384"/>
            </a:xfrm>
            <a:prstGeom prst="rect">
              <a:avLst/>
            </a:prstGeom>
            <a:solidFill>
              <a:srgbClr val="FFFFFF"/>
            </a:solidFill>
            <a:ln w="9525">
              <a:solidFill>
                <a:schemeClr val="tx1"/>
              </a:solidFill>
              <a:miter lim="800000"/>
              <a:headEnd/>
              <a:tailEnd/>
            </a:ln>
          </p:spPr>
          <p:txBody>
            <a:bodyPr wrap="none" anchor="ctr"/>
            <a:lstStyle/>
            <a:p>
              <a:r>
                <a:rPr lang="de-DE" sz="1400" dirty="0"/>
                <a:t>Browser</a:t>
              </a:r>
            </a:p>
            <a:p>
              <a:endParaRPr lang="de-DE" sz="1400" dirty="0"/>
            </a:p>
          </p:txBody>
        </p:sp>
        <p:sp>
          <p:nvSpPr>
            <p:cNvPr id="6" name="Rectangle 1063">
              <a:extLst>
                <a:ext uri="{FF2B5EF4-FFF2-40B4-BE49-F238E27FC236}">
                  <a16:creationId xmlns:a16="http://schemas.microsoft.com/office/drawing/2014/main" id="{2139AD38-16A3-48CE-ACDC-5B22202390D7}"/>
                </a:ext>
              </a:extLst>
            </p:cNvPr>
            <p:cNvSpPr>
              <a:spLocks noChangeArrowheads="1"/>
            </p:cNvSpPr>
            <p:nvPr/>
          </p:nvSpPr>
          <p:spPr bwMode="auto">
            <a:xfrm>
              <a:off x="1968" y="912"/>
              <a:ext cx="288" cy="96"/>
            </a:xfrm>
            <a:prstGeom prst="rect">
              <a:avLst/>
            </a:prstGeom>
            <a:solidFill>
              <a:srgbClr val="FFFFFF"/>
            </a:solidFill>
            <a:ln w="9525">
              <a:solidFill>
                <a:schemeClr val="tx1"/>
              </a:solidFill>
              <a:miter lim="800000"/>
              <a:headEnd/>
              <a:tailEnd/>
            </a:ln>
          </p:spPr>
          <p:txBody>
            <a:bodyPr wrap="none" anchor="ctr"/>
            <a:lstStyle/>
            <a:p>
              <a:endParaRPr lang="en-US"/>
            </a:p>
          </p:txBody>
        </p:sp>
      </p:grpSp>
      <p:grpSp>
        <p:nvGrpSpPr>
          <p:cNvPr id="7" name="Group 1065">
            <a:extLst>
              <a:ext uri="{FF2B5EF4-FFF2-40B4-BE49-F238E27FC236}">
                <a16:creationId xmlns:a16="http://schemas.microsoft.com/office/drawing/2014/main" id="{3E605DCD-AA38-4150-977D-B4BF80FCA1F2}"/>
              </a:ext>
            </a:extLst>
          </p:cNvPr>
          <p:cNvGrpSpPr>
            <a:grpSpLocks/>
          </p:cNvGrpSpPr>
          <p:nvPr/>
        </p:nvGrpSpPr>
        <p:grpSpPr bwMode="auto">
          <a:xfrm>
            <a:off x="3733800" y="2209800"/>
            <a:ext cx="1447800" cy="762000"/>
            <a:chOff x="1968" y="912"/>
            <a:chExt cx="912" cy="480"/>
          </a:xfrm>
        </p:grpSpPr>
        <p:sp>
          <p:nvSpPr>
            <p:cNvPr id="8" name="Rectangle 1066">
              <a:extLst>
                <a:ext uri="{FF2B5EF4-FFF2-40B4-BE49-F238E27FC236}">
                  <a16:creationId xmlns:a16="http://schemas.microsoft.com/office/drawing/2014/main" id="{0AA9A2AE-7041-4A48-BFC0-2FCC18B83190}"/>
                </a:ext>
              </a:extLst>
            </p:cNvPr>
            <p:cNvSpPr>
              <a:spLocks noChangeArrowheads="1"/>
            </p:cNvSpPr>
            <p:nvPr/>
          </p:nvSpPr>
          <p:spPr bwMode="auto">
            <a:xfrm>
              <a:off x="1968" y="1008"/>
              <a:ext cx="912" cy="384"/>
            </a:xfrm>
            <a:prstGeom prst="rect">
              <a:avLst/>
            </a:prstGeom>
            <a:solidFill>
              <a:srgbClr val="FFFFFF"/>
            </a:solidFill>
            <a:ln w="9525">
              <a:solidFill>
                <a:schemeClr val="tx1"/>
              </a:solidFill>
              <a:miter lim="800000"/>
              <a:headEnd/>
              <a:tailEnd/>
            </a:ln>
          </p:spPr>
          <p:txBody>
            <a:bodyPr wrap="none" anchor="ctr"/>
            <a:lstStyle/>
            <a:p>
              <a:r>
                <a:rPr lang="de-DE" sz="1400"/>
                <a:t>WebServer</a:t>
              </a:r>
            </a:p>
            <a:p>
              <a:endParaRPr lang="de-DE" sz="1400"/>
            </a:p>
          </p:txBody>
        </p:sp>
        <p:sp>
          <p:nvSpPr>
            <p:cNvPr id="9" name="Rectangle 1067">
              <a:extLst>
                <a:ext uri="{FF2B5EF4-FFF2-40B4-BE49-F238E27FC236}">
                  <a16:creationId xmlns:a16="http://schemas.microsoft.com/office/drawing/2014/main" id="{540D9BE9-C795-4818-B219-22A81CC830F9}"/>
                </a:ext>
              </a:extLst>
            </p:cNvPr>
            <p:cNvSpPr>
              <a:spLocks noChangeArrowheads="1"/>
            </p:cNvSpPr>
            <p:nvPr/>
          </p:nvSpPr>
          <p:spPr bwMode="auto">
            <a:xfrm>
              <a:off x="1968" y="912"/>
              <a:ext cx="288" cy="96"/>
            </a:xfrm>
            <a:prstGeom prst="rect">
              <a:avLst/>
            </a:prstGeom>
            <a:solidFill>
              <a:srgbClr val="FFFFFF"/>
            </a:solidFill>
            <a:ln w="9525">
              <a:solidFill>
                <a:schemeClr val="tx1"/>
              </a:solidFill>
              <a:miter lim="800000"/>
              <a:headEnd/>
              <a:tailEnd/>
            </a:ln>
          </p:spPr>
          <p:txBody>
            <a:bodyPr wrap="none" anchor="ctr"/>
            <a:lstStyle/>
            <a:p>
              <a:endParaRPr lang="en-US"/>
            </a:p>
          </p:txBody>
        </p:sp>
      </p:grpSp>
      <p:grpSp>
        <p:nvGrpSpPr>
          <p:cNvPr id="10" name="Group 1071">
            <a:extLst>
              <a:ext uri="{FF2B5EF4-FFF2-40B4-BE49-F238E27FC236}">
                <a16:creationId xmlns:a16="http://schemas.microsoft.com/office/drawing/2014/main" id="{19928072-1554-41EE-AA30-D83EDF68E5A4}"/>
              </a:ext>
            </a:extLst>
          </p:cNvPr>
          <p:cNvGrpSpPr>
            <a:grpSpLocks/>
          </p:cNvGrpSpPr>
          <p:nvPr/>
        </p:nvGrpSpPr>
        <p:grpSpPr bwMode="auto">
          <a:xfrm>
            <a:off x="1676400" y="3505200"/>
            <a:ext cx="1447800" cy="762000"/>
            <a:chOff x="1968" y="912"/>
            <a:chExt cx="912" cy="480"/>
          </a:xfrm>
        </p:grpSpPr>
        <p:sp>
          <p:nvSpPr>
            <p:cNvPr id="11" name="Rectangle 1072">
              <a:extLst>
                <a:ext uri="{FF2B5EF4-FFF2-40B4-BE49-F238E27FC236}">
                  <a16:creationId xmlns:a16="http://schemas.microsoft.com/office/drawing/2014/main" id="{CF3704A5-3DD4-4EAB-A280-6F4B044F42D2}"/>
                </a:ext>
              </a:extLst>
            </p:cNvPr>
            <p:cNvSpPr>
              <a:spLocks noChangeArrowheads="1"/>
            </p:cNvSpPr>
            <p:nvPr/>
          </p:nvSpPr>
          <p:spPr bwMode="auto">
            <a:xfrm>
              <a:off x="1968" y="1008"/>
              <a:ext cx="912" cy="384"/>
            </a:xfrm>
            <a:prstGeom prst="rect">
              <a:avLst/>
            </a:prstGeom>
            <a:solidFill>
              <a:srgbClr val="FFFFFF"/>
            </a:solidFill>
            <a:ln w="9525">
              <a:solidFill>
                <a:schemeClr val="tx1"/>
              </a:solidFill>
              <a:miter lim="800000"/>
              <a:headEnd/>
              <a:tailEnd/>
            </a:ln>
          </p:spPr>
          <p:txBody>
            <a:bodyPr wrap="none" anchor="ctr"/>
            <a:lstStyle/>
            <a:p>
              <a:r>
                <a:rPr lang="de-DE" sz="1400"/>
                <a:t>SearchResult</a:t>
              </a:r>
            </a:p>
            <a:p>
              <a:endParaRPr lang="de-DE" sz="1400"/>
            </a:p>
          </p:txBody>
        </p:sp>
        <p:sp>
          <p:nvSpPr>
            <p:cNvPr id="12" name="Rectangle 1073">
              <a:extLst>
                <a:ext uri="{FF2B5EF4-FFF2-40B4-BE49-F238E27FC236}">
                  <a16:creationId xmlns:a16="http://schemas.microsoft.com/office/drawing/2014/main" id="{7BEEDDC7-3F5C-4EC8-997C-9C9D7DCF0ED2}"/>
                </a:ext>
              </a:extLst>
            </p:cNvPr>
            <p:cNvSpPr>
              <a:spLocks noChangeArrowheads="1"/>
            </p:cNvSpPr>
            <p:nvPr/>
          </p:nvSpPr>
          <p:spPr bwMode="auto">
            <a:xfrm>
              <a:off x="1968" y="912"/>
              <a:ext cx="288" cy="96"/>
            </a:xfrm>
            <a:prstGeom prst="rect">
              <a:avLst/>
            </a:prstGeom>
            <a:solidFill>
              <a:srgbClr val="FFFFFF"/>
            </a:solidFill>
            <a:ln w="9525">
              <a:solidFill>
                <a:schemeClr val="tx1"/>
              </a:solidFill>
              <a:miter lim="800000"/>
              <a:headEnd/>
              <a:tailEnd/>
            </a:ln>
          </p:spPr>
          <p:txBody>
            <a:bodyPr wrap="none" anchor="ctr"/>
            <a:lstStyle/>
            <a:p>
              <a:endParaRPr lang="en-US"/>
            </a:p>
          </p:txBody>
        </p:sp>
      </p:grpSp>
      <p:grpSp>
        <p:nvGrpSpPr>
          <p:cNvPr id="13" name="Group 1074">
            <a:extLst>
              <a:ext uri="{FF2B5EF4-FFF2-40B4-BE49-F238E27FC236}">
                <a16:creationId xmlns:a16="http://schemas.microsoft.com/office/drawing/2014/main" id="{F08CFBF4-1DE2-4C33-A491-D7E24AC663BA}"/>
              </a:ext>
            </a:extLst>
          </p:cNvPr>
          <p:cNvGrpSpPr>
            <a:grpSpLocks/>
          </p:cNvGrpSpPr>
          <p:nvPr/>
        </p:nvGrpSpPr>
        <p:grpSpPr bwMode="auto">
          <a:xfrm>
            <a:off x="5791200" y="3505200"/>
            <a:ext cx="1447800" cy="762000"/>
            <a:chOff x="1968" y="912"/>
            <a:chExt cx="912" cy="480"/>
          </a:xfrm>
        </p:grpSpPr>
        <p:sp>
          <p:nvSpPr>
            <p:cNvPr id="14" name="Rectangle 1075">
              <a:extLst>
                <a:ext uri="{FF2B5EF4-FFF2-40B4-BE49-F238E27FC236}">
                  <a16:creationId xmlns:a16="http://schemas.microsoft.com/office/drawing/2014/main" id="{92881181-8731-4A77-A9B5-099FFEF0A9E0}"/>
                </a:ext>
              </a:extLst>
            </p:cNvPr>
            <p:cNvSpPr>
              <a:spLocks noChangeArrowheads="1"/>
            </p:cNvSpPr>
            <p:nvPr/>
          </p:nvSpPr>
          <p:spPr bwMode="auto">
            <a:xfrm>
              <a:off x="1968" y="1008"/>
              <a:ext cx="912" cy="384"/>
            </a:xfrm>
            <a:prstGeom prst="rect">
              <a:avLst/>
            </a:prstGeom>
            <a:solidFill>
              <a:srgbClr val="FFFFFF"/>
            </a:solidFill>
            <a:ln w="9525">
              <a:solidFill>
                <a:schemeClr val="tx1"/>
              </a:solidFill>
              <a:miter lim="800000"/>
              <a:headEnd/>
              <a:tailEnd/>
            </a:ln>
          </p:spPr>
          <p:txBody>
            <a:bodyPr wrap="none" anchor="ctr"/>
            <a:lstStyle/>
            <a:p>
              <a:r>
                <a:rPr lang="de-DE" sz="1400"/>
                <a:t>Indexing</a:t>
              </a:r>
            </a:p>
            <a:p>
              <a:r>
                <a:rPr lang="de-DE" sz="1400"/>
                <a:t>Engine</a:t>
              </a:r>
            </a:p>
          </p:txBody>
        </p:sp>
        <p:sp>
          <p:nvSpPr>
            <p:cNvPr id="15" name="Rectangle 1076">
              <a:extLst>
                <a:ext uri="{FF2B5EF4-FFF2-40B4-BE49-F238E27FC236}">
                  <a16:creationId xmlns:a16="http://schemas.microsoft.com/office/drawing/2014/main" id="{36D74A22-572D-4798-B31C-2708070D2754}"/>
                </a:ext>
              </a:extLst>
            </p:cNvPr>
            <p:cNvSpPr>
              <a:spLocks noChangeArrowheads="1"/>
            </p:cNvSpPr>
            <p:nvPr/>
          </p:nvSpPr>
          <p:spPr bwMode="auto">
            <a:xfrm>
              <a:off x="1968" y="912"/>
              <a:ext cx="288" cy="96"/>
            </a:xfrm>
            <a:prstGeom prst="rect">
              <a:avLst/>
            </a:prstGeom>
            <a:solidFill>
              <a:srgbClr val="FFFFFF"/>
            </a:solidFill>
            <a:ln w="9525">
              <a:solidFill>
                <a:schemeClr val="tx1"/>
              </a:solidFill>
              <a:miter lim="800000"/>
              <a:headEnd/>
              <a:tailEnd/>
            </a:ln>
          </p:spPr>
          <p:txBody>
            <a:bodyPr wrap="none" anchor="ctr"/>
            <a:lstStyle/>
            <a:p>
              <a:endParaRPr lang="en-US"/>
            </a:p>
          </p:txBody>
        </p:sp>
      </p:grpSp>
      <p:grpSp>
        <p:nvGrpSpPr>
          <p:cNvPr id="16" name="Group 1077">
            <a:extLst>
              <a:ext uri="{FF2B5EF4-FFF2-40B4-BE49-F238E27FC236}">
                <a16:creationId xmlns:a16="http://schemas.microsoft.com/office/drawing/2014/main" id="{641779A0-58A9-4C90-B7E5-0D00D3E57493}"/>
              </a:ext>
            </a:extLst>
          </p:cNvPr>
          <p:cNvGrpSpPr>
            <a:grpSpLocks/>
          </p:cNvGrpSpPr>
          <p:nvPr/>
        </p:nvGrpSpPr>
        <p:grpSpPr bwMode="auto">
          <a:xfrm>
            <a:off x="3733800" y="3505200"/>
            <a:ext cx="1447800" cy="762000"/>
            <a:chOff x="1968" y="912"/>
            <a:chExt cx="912" cy="480"/>
          </a:xfrm>
        </p:grpSpPr>
        <p:sp>
          <p:nvSpPr>
            <p:cNvPr id="17" name="Rectangle 1078">
              <a:extLst>
                <a:ext uri="{FF2B5EF4-FFF2-40B4-BE49-F238E27FC236}">
                  <a16:creationId xmlns:a16="http://schemas.microsoft.com/office/drawing/2014/main" id="{C24C8B29-93A8-48E6-9E97-87490AF5837E}"/>
                </a:ext>
              </a:extLst>
            </p:cNvPr>
            <p:cNvSpPr>
              <a:spLocks noChangeArrowheads="1"/>
            </p:cNvSpPr>
            <p:nvPr/>
          </p:nvSpPr>
          <p:spPr bwMode="auto">
            <a:xfrm>
              <a:off x="1968" y="1008"/>
              <a:ext cx="912" cy="384"/>
            </a:xfrm>
            <a:prstGeom prst="rect">
              <a:avLst/>
            </a:prstGeom>
            <a:solidFill>
              <a:srgbClr val="FFFFFF"/>
            </a:solidFill>
            <a:ln w="9525">
              <a:solidFill>
                <a:schemeClr val="tx1"/>
              </a:solidFill>
              <a:miter lim="800000"/>
              <a:headEnd/>
              <a:tailEnd/>
            </a:ln>
          </p:spPr>
          <p:txBody>
            <a:bodyPr wrap="none" anchor="ctr"/>
            <a:lstStyle/>
            <a:p>
              <a:r>
                <a:rPr lang="de-DE" sz="1400"/>
                <a:t>SearchEngine</a:t>
              </a:r>
            </a:p>
            <a:p>
              <a:endParaRPr lang="de-DE" sz="1400"/>
            </a:p>
          </p:txBody>
        </p:sp>
        <p:sp>
          <p:nvSpPr>
            <p:cNvPr id="18" name="Rectangle 1079">
              <a:extLst>
                <a:ext uri="{FF2B5EF4-FFF2-40B4-BE49-F238E27FC236}">
                  <a16:creationId xmlns:a16="http://schemas.microsoft.com/office/drawing/2014/main" id="{EDDAC1CB-3863-46E8-969B-ED9437DF46D7}"/>
                </a:ext>
              </a:extLst>
            </p:cNvPr>
            <p:cNvSpPr>
              <a:spLocks noChangeArrowheads="1"/>
            </p:cNvSpPr>
            <p:nvPr/>
          </p:nvSpPr>
          <p:spPr bwMode="auto">
            <a:xfrm>
              <a:off x="1968" y="912"/>
              <a:ext cx="288" cy="96"/>
            </a:xfrm>
            <a:prstGeom prst="rect">
              <a:avLst/>
            </a:prstGeom>
            <a:solidFill>
              <a:srgbClr val="FFFFFF"/>
            </a:solidFill>
            <a:ln w="9525">
              <a:solidFill>
                <a:schemeClr val="tx1"/>
              </a:solidFill>
              <a:miter lim="800000"/>
              <a:headEnd/>
              <a:tailEnd/>
            </a:ln>
          </p:spPr>
          <p:txBody>
            <a:bodyPr wrap="none" anchor="ctr"/>
            <a:lstStyle/>
            <a:p>
              <a:endParaRPr lang="en-US"/>
            </a:p>
          </p:txBody>
        </p:sp>
      </p:grpSp>
      <p:sp>
        <p:nvSpPr>
          <p:cNvPr id="19" name="Line 1080">
            <a:extLst>
              <a:ext uri="{FF2B5EF4-FFF2-40B4-BE49-F238E27FC236}">
                <a16:creationId xmlns:a16="http://schemas.microsoft.com/office/drawing/2014/main" id="{AD6310DC-FEB9-43CB-B18E-00340B8FE920}"/>
              </a:ext>
            </a:extLst>
          </p:cNvPr>
          <p:cNvSpPr>
            <a:spLocks noChangeShapeType="1"/>
          </p:cNvSpPr>
          <p:nvPr/>
        </p:nvSpPr>
        <p:spPr bwMode="auto">
          <a:xfrm>
            <a:off x="4419600" y="2971800"/>
            <a:ext cx="0" cy="685800"/>
          </a:xfrm>
          <a:prstGeom prst="line">
            <a:avLst/>
          </a:prstGeom>
          <a:noFill/>
          <a:ln w="9525">
            <a:solidFill>
              <a:schemeClr val="tx1"/>
            </a:solidFill>
            <a:prstDash val="dash"/>
            <a:round/>
            <a:headEnd/>
            <a:tailEnd type="arrow" w="med" len="med"/>
          </a:ln>
        </p:spPr>
        <p:txBody>
          <a:bodyPr anchor="ctr"/>
          <a:lstStyle/>
          <a:p>
            <a:endParaRPr lang="de-DE"/>
          </a:p>
        </p:txBody>
      </p:sp>
      <p:sp>
        <p:nvSpPr>
          <p:cNvPr id="20" name="Line 1081">
            <a:extLst>
              <a:ext uri="{FF2B5EF4-FFF2-40B4-BE49-F238E27FC236}">
                <a16:creationId xmlns:a16="http://schemas.microsoft.com/office/drawing/2014/main" id="{0430BAC2-DF5F-476D-8F10-29B4B2AEB069}"/>
              </a:ext>
            </a:extLst>
          </p:cNvPr>
          <p:cNvSpPr>
            <a:spLocks noChangeShapeType="1"/>
          </p:cNvSpPr>
          <p:nvPr/>
        </p:nvSpPr>
        <p:spPr bwMode="auto">
          <a:xfrm>
            <a:off x="2362200" y="2971800"/>
            <a:ext cx="0" cy="685800"/>
          </a:xfrm>
          <a:prstGeom prst="line">
            <a:avLst/>
          </a:prstGeom>
          <a:noFill/>
          <a:ln w="9525">
            <a:solidFill>
              <a:schemeClr val="tx1"/>
            </a:solidFill>
            <a:prstDash val="dash"/>
            <a:round/>
            <a:headEnd/>
            <a:tailEnd type="arrow" w="med" len="med"/>
          </a:ln>
        </p:spPr>
        <p:txBody>
          <a:bodyPr anchor="ctr"/>
          <a:lstStyle/>
          <a:p>
            <a:endParaRPr lang="de-DE"/>
          </a:p>
        </p:txBody>
      </p:sp>
      <p:sp>
        <p:nvSpPr>
          <p:cNvPr id="21" name="Line 1082">
            <a:extLst>
              <a:ext uri="{FF2B5EF4-FFF2-40B4-BE49-F238E27FC236}">
                <a16:creationId xmlns:a16="http://schemas.microsoft.com/office/drawing/2014/main" id="{2E5C1309-8011-456A-86A3-43EA5524A421}"/>
              </a:ext>
            </a:extLst>
          </p:cNvPr>
          <p:cNvSpPr>
            <a:spLocks noChangeShapeType="1"/>
          </p:cNvSpPr>
          <p:nvPr/>
        </p:nvSpPr>
        <p:spPr bwMode="auto">
          <a:xfrm>
            <a:off x="3124200" y="2667000"/>
            <a:ext cx="609600" cy="0"/>
          </a:xfrm>
          <a:prstGeom prst="line">
            <a:avLst/>
          </a:prstGeom>
          <a:noFill/>
          <a:ln w="9525">
            <a:solidFill>
              <a:schemeClr val="tx1"/>
            </a:solidFill>
            <a:prstDash val="dash"/>
            <a:round/>
            <a:headEnd/>
            <a:tailEnd type="arrow" w="med" len="med"/>
          </a:ln>
        </p:spPr>
        <p:txBody>
          <a:bodyPr anchor="ctr"/>
          <a:lstStyle/>
          <a:p>
            <a:endParaRPr lang="de-DE"/>
          </a:p>
        </p:txBody>
      </p:sp>
      <p:sp>
        <p:nvSpPr>
          <p:cNvPr id="22" name="Line 1083">
            <a:extLst>
              <a:ext uri="{FF2B5EF4-FFF2-40B4-BE49-F238E27FC236}">
                <a16:creationId xmlns:a16="http://schemas.microsoft.com/office/drawing/2014/main" id="{20C0C639-77E3-4E0F-AF60-EE57FA74F251}"/>
              </a:ext>
            </a:extLst>
          </p:cNvPr>
          <p:cNvSpPr>
            <a:spLocks noChangeShapeType="1"/>
          </p:cNvSpPr>
          <p:nvPr/>
        </p:nvSpPr>
        <p:spPr bwMode="auto">
          <a:xfrm>
            <a:off x="5181600" y="3962400"/>
            <a:ext cx="609600" cy="0"/>
          </a:xfrm>
          <a:prstGeom prst="line">
            <a:avLst/>
          </a:prstGeom>
          <a:noFill/>
          <a:ln w="9525">
            <a:solidFill>
              <a:schemeClr val="tx1"/>
            </a:solidFill>
            <a:prstDash val="dash"/>
            <a:round/>
            <a:headEnd/>
            <a:tailEnd type="arrow" w="med" len="med"/>
          </a:ln>
        </p:spPr>
        <p:txBody>
          <a:bodyPr anchor="ctr"/>
          <a:lstStyle/>
          <a:p>
            <a:endParaRPr lang="de-DE"/>
          </a:p>
        </p:txBody>
      </p:sp>
      <p:sp>
        <p:nvSpPr>
          <p:cNvPr id="23" name="Line 1084">
            <a:extLst>
              <a:ext uri="{FF2B5EF4-FFF2-40B4-BE49-F238E27FC236}">
                <a16:creationId xmlns:a16="http://schemas.microsoft.com/office/drawing/2014/main" id="{50C0757B-5164-459A-BA3D-EA0BFE7AACBD}"/>
              </a:ext>
            </a:extLst>
          </p:cNvPr>
          <p:cNvSpPr>
            <a:spLocks noChangeShapeType="1"/>
          </p:cNvSpPr>
          <p:nvPr/>
        </p:nvSpPr>
        <p:spPr bwMode="auto">
          <a:xfrm>
            <a:off x="3124200" y="3962400"/>
            <a:ext cx="609600" cy="0"/>
          </a:xfrm>
          <a:prstGeom prst="line">
            <a:avLst/>
          </a:prstGeom>
          <a:noFill/>
          <a:ln w="9525">
            <a:solidFill>
              <a:schemeClr val="tx1"/>
            </a:solidFill>
            <a:prstDash val="dash"/>
            <a:round/>
            <a:headEnd/>
            <a:tailEnd type="arrow" w="med" len="med"/>
          </a:ln>
        </p:spPr>
        <p:txBody>
          <a:bodyPr anchor="ctr"/>
          <a:lstStyle/>
          <a:p>
            <a:endParaRPr lang="de-DE"/>
          </a:p>
        </p:txBody>
      </p:sp>
    </p:spTree>
    <p:extLst>
      <p:ext uri="{BB962C8B-B14F-4D97-AF65-F5344CB8AC3E}">
        <p14:creationId xmlns:p14="http://schemas.microsoft.com/office/powerpoint/2010/main" val="204524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B29FECE8-4A8A-49A8-8658-EC31668A0CF0}"/>
              </a:ext>
            </a:extLst>
          </p:cNvPr>
          <p:cNvSpPr>
            <a:spLocks noGrp="1"/>
          </p:cNvSpPr>
          <p:nvPr>
            <p:ph type="title"/>
          </p:nvPr>
        </p:nvSpPr>
        <p:spPr/>
        <p:txBody>
          <a:bodyPr/>
          <a:lstStyle/>
          <a:p>
            <a:r>
              <a:rPr lang="de-DE" dirty="0" err="1"/>
              <a:t>MontiArc</a:t>
            </a:r>
            <a:r>
              <a:rPr lang="de-DE" dirty="0"/>
              <a:t> Diagramm</a:t>
            </a:r>
          </a:p>
        </p:txBody>
      </p:sp>
      <p:sp>
        <p:nvSpPr>
          <p:cNvPr id="52" name="Rectangle 22">
            <a:extLst>
              <a:ext uri="{FF2B5EF4-FFF2-40B4-BE49-F238E27FC236}">
                <a16:creationId xmlns:a16="http://schemas.microsoft.com/office/drawing/2014/main" id="{F3CD352C-032A-4411-BD31-F5420E9885F2}"/>
              </a:ext>
            </a:extLst>
          </p:cNvPr>
          <p:cNvSpPr>
            <a:spLocks noChangeArrowheads="1"/>
          </p:cNvSpPr>
          <p:nvPr/>
        </p:nvSpPr>
        <p:spPr bwMode="auto">
          <a:xfrm>
            <a:off x="2920495" y="1481514"/>
            <a:ext cx="6036617" cy="3722914"/>
          </a:xfrm>
          <a:prstGeom prst="rect">
            <a:avLst/>
          </a:prstGeom>
          <a:solidFill>
            <a:schemeClr val="bg1"/>
          </a:solidFill>
          <a:ln w="9525" cap="rnd">
            <a:solidFill>
              <a:srgbClr val="000000"/>
            </a:solidFill>
            <a:round/>
            <a:headEnd/>
            <a:tailEnd/>
          </a:ln>
        </p:spPr>
        <p:txBody>
          <a:bodyPr lIns="36000" tIns="36000" rIns="36000" bIns="36000"/>
          <a:lstStyle/>
          <a:p>
            <a:r>
              <a:rPr lang="en-US" b="1" dirty="0" err="1"/>
              <a:t>LightCtrl</a:t>
            </a:r>
            <a:endParaRPr lang="en-US" b="1" dirty="0"/>
          </a:p>
        </p:txBody>
      </p:sp>
      <p:sp>
        <p:nvSpPr>
          <p:cNvPr id="54" name="Rectangle 46">
            <a:extLst>
              <a:ext uri="{FF2B5EF4-FFF2-40B4-BE49-F238E27FC236}">
                <a16:creationId xmlns:a16="http://schemas.microsoft.com/office/drawing/2014/main" id="{42618D54-5478-465D-9AB0-BCF12525849A}"/>
              </a:ext>
            </a:extLst>
          </p:cNvPr>
          <p:cNvSpPr>
            <a:spLocks noChangeArrowheads="1"/>
          </p:cNvSpPr>
          <p:nvPr/>
        </p:nvSpPr>
        <p:spPr bwMode="auto">
          <a:xfrm>
            <a:off x="7005585" y="3535396"/>
            <a:ext cx="105637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BlinkRequest</a:t>
            </a:r>
            <a:endParaRPr lang="en-US" sz="2000" dirty="0"/>
          </a:p>
        </p:txBody>
      </p:sp>
      <p:cxnSp>
        <p:nvCxnSpPr>
          <p:cNvPr id="55" name="Gerade Verbindung mit Pfeil 54">
            <a:extLst>
              <a:ext uri="{FF2B5EF4-FFF2-40B4-BE49-F238E27FC236}">
                <a16:creationId xmlns:a16="http://schemas.microsoft.com/office/drawing/2014/main" id="{327FDC96-55E5-46CB-866F-C6D6D4D5C308}"/>
              </a:ext>
            </a:extLst>
          </p:cNvPr>
          <p:cNvCxnSpPr/>
          <p:nvPr/>
        </p:nvCxnSpPr>
        <p:spPr>
          <a:xfrm flipH="1" flipV="1">
            <a:off x="6983689" y="2972697"/>
            <a:ext cx="544" cy="1370229"/>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41">
            <a:extLst>
              <a:ext uri="{FF2B5EF4-FFF2-40B4-BE49-F238E27FC236}">
                <a16:creationId xmlns:a16="http://schemas.microsoft.com/office/drawing/2014/main" id="{DAE90E74-54B1-4935-9A3A-41F2480AE789}"/>
              </a:ext>
            </a:extLst>
          </p:cNvPr>
          <p:cNvSpPr>
            <a:spLocks noChangeArrowheads="1"/>
          </p:cNvSpPr>
          <p:nvPr/>
        </p:nvSpPr>
        <p:spPr bwMode="auto">
          <a:xfrm>
            <a:off x="6260823" y="4448647"/>
            <a:ext cx="1427585" cy="648000"/>
          </a:xfrm>
          <a:prstGeom prst="rect">
            <a:avLst/>
          </a:prstGeom>
          <a:solidFill>
            <a:schemeClr val="bg1"/>
          </a:solidFill>
          <a:ln w="9525" cap="rnd">
            <a:solidFill>
              <a:srgbClr val="000000"/>
            </a:solidFill>
            <a:round/>
            <a:headEnd/>
            <a:tailEnd/>
          </a:ln>
        </p:spPr>
        <p:txBody>
          <a:bodyPr anchor="ctr"/>
          <a:lstStyle/>
          <a:p>
            <a:pPr algn="ctr"/>
            <a:r>
              <a:rPr lang="en-US" sz="1600" dirty="0" err="1">
                <a:solidFill>
                  <a:srgbClr val="000000"/>
                </a:solidFill>
              </a:rPr>
              <a:t>AlarmCheck</a:t>
            </a:r>
            <a:endParaRPr lang="en-US" sz="1600" dirty="0">
              <a:solidFill>
                <a:srgbClr val="000000"/>
              </a:solidFill>
            </a:endParaRPr>
          </a:p>
          <a:p>
            <a:pPr algn="ctr"/>
            <a:r>
              <a:rPr lang="en-US" sz="1600" dirty="0">
                <a:solidFill>
                  <a:srgbClr val="000000"/>
                </a:solidFill>
              </a:rPr>
              <a:t>ac</a:t>
            </a:r>
          </a:p>
        </p:txBody>
      </p:sp>
      <p:sp>
        <p:nvSpPr>
          <p:cNvPr id="57" name="Rechteck 56">
            <a:extLst>
              <a:ext uri="{FF2B5EF4-FFF2-40B4-BE49-F238E27FC236}">
                <a16:creationId xmlns:a16="http://schemas.microsoft.com/office/drawing/2014/main" id="{B750C0AF-CF90-4B32-A66A-50889D9489F4}"/>
              </a:ext>
            </a:extLst>
          </p:cNvPr>
          <p:cNvSpPr/>
          <p:nvPr/>
        </p:nvSpPr>
        <p:spPr>
          <a:xfrm>
            <a:off x="6876233" y="4342926"/>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Rechteck 57">
            <a:extLst>
              <a:ext uri="{FF2B5EF4-FFF2-40B4-BE49-F238E27FC236}">
                <a16:creationId xmlns:a16="http://schemas.microsoft.com/office/drawing/2014/main" id="{C0051B9C-E5F0-488E-8110-802DAF9F8888}"/>
              </a:ext>
            </a:extLst>
          </p:cNvPr>
          <p:cNvSpPr/>
          <p:nvPr/>
        </p:nvSpPr>
        <p:spPr>
          <a:xfrm>
            <a:off x="6142645" y="4713036"/>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Rechteck 58">
            <a:extLst>
              <a:ext uri="{FF2B5EF4-FFF2-40B4-BE49-F238E27FC236}">
                <a16:creationId xmlns:a16="http://schemas.microsoft.com/office/drawing/2014/main" id="{E596CB97-D2EC-4951-9CC8-D75DAF15D33A}"/>
              </a:ext>
            </a:extLst>
          </p:cNvPr>
          <p:cNvSpPr/>
          <p:nvPr/>
        </p:nvSpPr>
        <p:spPr>
          <a:xfrm>
            <a:off x="2827134" y="4714016"/>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0" name="Gerade Verbindung mit Pfeil 59">
            <a:extLst>
              <a:ext uri="{FF2B5EF4-FFF2-40B4-BE49-F238E27FC236}">
                <a16:creationId xmlns:a16="http://schemas.microsoft.com/office/drawing/2014/main" id="{AF4211AC-D6B1-40C7-86B2-4BE90DDB7C8F}"/>
              </a:ext>
            </a:extLst>
          </p:cNvPr>
          <p:cNvCxnSpPr/>
          <p:nvPr/>
        </p:nvCxnSpPr>
        <p:spPr>
          <a:xfrm flipV="1">
            <a:off x="3043134" y="4821036"/>
            <a:ext cx="3099511" cy="98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43">
            <a:extLst>
              <a:ext uri="{FF2B5EF4-FFF2-40B4-BE49-F238E27FC236}">
                <a16:creationId xmlns:a16="http://schemas.microsoft.com/office/drawing/2014/main" id="{178DDE1F-7C03-4345-9F8A-3ED7F7DD20DD}"/>
              </a:ext>
            </a:extLst>
          </p:cNvPr>
          <p:cNvSpPr>
            <a:spLocks noChangeArrowheads="1"/>
          </p:cNvSpPr>
          <p:nvPr/>
        </p:nvSpPr>
        <p:spPr bwMode="auto">
          <a:xfrm>
            <a:off x="4134822" y="4590190"/>
            <a:ext cx="97622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AlarmStatus</a:t>
            </a:r>
            <a:endParaRPr lang="en-US" sz="2000" dirty="0"/>
          </a:p>
        </p:txBody>
      </p:sp>
      <p:sp>
        <p:nvSpPr>
          <p:cNvPr id="62" name="Rectangle 27">
            <a:extLst>
              <a:ext uri="{FF2B5EF4-FFF2-40B4-BE49-F238E27FC236}">
                <a16:creationId xmlns:a16="http://schemas.microsoft.com/office/drawing/2014/main" id="{2AFF99F7-5A3C-454A-8762-B53BC4A456F5}"/>
              </a:ext>
            </a:extLst>
          </p:cNvPr>
          <p:cNvSpPr>
            <a:spLocks noChangeArrowheads="1"/>
          </p:cNvSpPr>
          <p:nvPr/>
        </p:nvSpPr>
        <p:spPr bwMode="auto">
          <a:xfrm>
            <a:off x="5542384" y="2209305"/>
            <a:ext cx="1932626" cy="648000"/>
          </a:xfrm>
          <a:prstGeom prst="rect">
            <a:avLst/>
          </a:prstGeom>
          <a:solidFill>
            <a:schemeClr val="bg1"/>
          </a:solidFill>
          <a:ln w="9525" cap="rnd">
            <a:solidFill>
              <a:srgbClr val="000000"/>
            </a:solidFill>
            <a:round/>
            <a:headEnd/>
            <a:tailEnd/>
          </a:ln>
        </p:spPr>
        <p:txBody>
          <a:bodyPr anchor="ctr"/>
          <a:lstStyle/>
          <a:p>
            <a:pPr lvl="0" algn="ctr"/>
            <a:r>
              <a:rPr lang="en-US" sz="1600" dirty="0">
                <a:solidFill>
                  <a:srgbClr val="000000"/>
                </a:solidFill>
              </a:rPr>
              <a:t>Arbiter</a:t>
            </a:r>
          </a:p>
        </p:txBody>
      </p:sp>
      <p:cxnSp>
        <p:nvCxnSpPr>
          <p:cNvPr id="63" name="Gerade Verbindung mit Pfeil 62">
            <a:extLst>
              <a:ext uri="{FF2B5EF4-FFF2-40B4-BE49-F238E27FC236}">
                <a16:creationId xmlns:a16="http://schemas.microsoft.com/office/drawing/2014/main" id="{F1D15C9C-1805-4191-A7F5-B42E69700B2E}"/>
              </a:ext>
            </a:extLst>
          </p:cNvPr>
          <p:cNvCxnSpPr/>
          <p:nvPr/>
        </p:nvCxnSpPr>
        <p:spPr>
          <a:xfrm flipV="1">
            <a:off x="3043134" y="2482088"/>
            <a:ext cx="2409064" cy="5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E5B79E60-A62F-4926-9139-32B7835AAB3D}"/>
              </a:ext>
            </a:extLst>
          </p:cNvPr>
          <p:cNvCxnSpPr/>
          <p:nvPr/>
        </p:nvCxnSpPr>
        <p:spPr>
          <a:xfrm>
            <a:off x="7593488" y="2482088"/>
            <a:ext cx="1102738" cy="170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hteck 64">
            <a:extLst>
              <a:ext uri="{FF2B5EF4-FFF2-40B4-BE49-F238E27FC236}">
                <a16:creationId xmlns:a16="http://schemas.microsoft.com/office/drawing/2014/main" id="{A6E205BF-E8CB-4441-BA24-76E6310CBF63}"/>
              </a:ext>
            </a:extLst>
          </p:cNvPr>
          <p:cNvSpPr/>
          <p:nvPr/>
        </p:nvSpPr>
        <p:spPr>
          <a:xfrm>
            <a:off x="5452198" y="2374088"/>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Rechteck 65">
            <a:extLst>
              <a:ext uri="{FF2B5EF4-FFF2-40B4-BE49-F238E27FC236}">
                <a16:creationId xmlns:a16="http://schemas.microsoft.com/office/drawing/2014/main" id="{84911272-15AA-40AF-984F-769D819EE64D}"/>
              </a:ext>
            </a:extLst>
          </p:cNvPr>
          <p:cNvSpPr/>
          <p:nvPr/>
        </p:nvSpPr>
        <p:spPr>
          <a:xfrm>
            <a:off x="6875689" y="2756697"/>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Rechteck 66">
            <a:extLst>
              <a:ext uri="{FF2B5EF4-FFF2-40B4-BE49-F238E27FC236}">
                <a16:creationId xmlns:a16="http://schemas.microsoft.com/office/drawing/2014/main" id="{D4BB41A1-70D9-427E-B09F-A8B82C517EE0}"/>
              </a:ext>
            </a:extLst>
          </p:cNvPr>
          <p:cNvSpPr/>
          <p:nvPr/>
        </p:nvSpPr>
        <p:spPr>
          <a:xfrm>
            <a:off x="7377488" y="2374088"/>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Rectangle 31">
            <a:extLst>
              <a:ext uri="{FF2B5EF4-FFF2-40B4-BE49-F238E27FC236}">
                <a16:creationId xmlns:a16="http://schemas.microsoft.com/office/drawing/2014/main" id="{A1BA3657-B06B-4B52-863A-555400F654E5}"/>
              </a:ext>
            </a:extLst>
          </p:cNvPr>
          <p:cNvSpPr>
            <a:spLocks noChangeArrowheads="1"/>
          </p:cNvSpPr>
          <p:nvPr/>
        </p:nvSpPr>
        <p:spPr bwMode="auto">
          <a:xfrm>
            <a:off x="3669379" y="2258442"/>
            <a:ext cx="1037143"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SwitchStatus</a:t>
            </a:r>
            <a:endParaRPr lang="en-US" sz="2000" dirty="0"/>
          </a:p>
        </p:txBody>
      </p:sp>
      <p:sp>
        <p:nvSpPr>
          <p:cNvPr id="69" name="Rechteck 68">
            <a:extLst>
              <a:ext uri="{FF2B5EF4-FFF2-40B4-BE49-F238E27FC236}">
                <a16:creationId xmlns:a16="http://schemas.microsoft.com/office/drawing/2014/main" id="{3FD4755F-B635-4F26-B644-F568D2821B20}"/>
              </a:ext>
            </a:extLst>
          </p:cNvPr>
          <p:cNvSpPr/>
          <p:nvPr/>
        </p:nvSpPr>
        <p:spPr>
          <a:xfrm>
            <a:off x="2827134" y="2374138"/>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Rectangle 31">
            <a:extLst>
              <a:ext uri="{FF2B5EF4-FFF2-40B4-BE49-F238E27FC236}">
                <a16:creationId xmlns:a16="http://schemas.microsoft.com/office/drawing/2014/main" id="{AC56304F-458F-4FA2-ABD9-4154814A75C2}"/>
              </a:ext>
            </a:extLst>
          </p:cNvPr>
          <p:cNvSpPr>
            <a:spLocks noChangeArrowheads="1"/>
          </p:cNvSpPr>
          <p:nvPr/>
        </p:nvSpPr>
        <p:spPr bwMode="auto">
          <a:xfrm>
            <a:off x="7675804" y="2252221"/>
            <a:ext cx="852734"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OnOffCmd</a:t>
            </a:r>
            <a:endParaRPr lang="en-US" sz="2000" dirty="0"/>
          </a:p>
        </p:txBody>
      </p:sp>
      <p:sp>
        <p:nvSpPr>
          <p:cNvPr id="71" name="Rechteck 70">
            <a:extLst>
              <a:ext uri="{FF2B5EF4-FFF2-40B4-BE49-F238E27FC236}">
                <a16:creationId xmlns:a16="http://schemas.microsoft.com/office/drawing/2014/main" id="{A1D6FDAF-17FA-480F-BF9E-098DB098696A}"/>
              </a:ext>
            </a:extLst>
          </p:cNvPr>
          <p:cNvSpPr/>
          <p:nvPr/>
        </p:nvSpPr>
        <p:spPr>
          <a:xfrm>
            <a:off x="8696226" y="2375796"/>
            <a:ext cx="522412"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err="1"/>
              <a:t>cmd</a:t>
            </a:r>
            <a:endParaRPr lang="en-US" sz="1400" dirty="0"/>
          </a:p>
        </p:txBody>
      </p:sp>
      <p:sp>
        <p:nvSpPr>
          <p:cNvPr id="72" name="Rechteck 71">
            <a:extLst>
              <a:ext uri="{FF2B5EF4-FFF2-40B4-BE49-F238E27FC236}">
                <a16:creationId xmlns:a16="http://schemas.microsoft.com/office/drawing/2014/main" id="{0B31AAA7-C49E-443B-BA62-8FBBDBAAFF3D}"/>
              </a:ext>
            </a:extLst>
          </p:cNvPr>
          <p:cNvSpPr/>
          <p:nvPr/>
        </p:nvSpPr>
        <p:spPr>
          <a:xfrm>
            <a:off x="6373891" y="2759801"/>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Form 25">
            <a:extLst>
              <a:ext uri="{FF2B5EF4-FFF2-40B4-BE49-F238E27FC236}">
                <a16:creationId xmlns:a16="http://schemas.microsoft.com/office/drawing/2014/main" id="{35221C81-263C-4EE9-BFB5-A313E96224EC}"/>
              </a:ext>
            </a:extLst>
          </p:cNvPr>
          <p:cNvCxnSpPr>
            <a:stCxn id="77" idx="3"/>
            <a:endCxn id="72" idx="2"/>
          </p:cNvCxnSpPr>
          <p:nvPr/>
        </p:nvCxnSpPr>
        <p:spPr>
          <a:xfrm flipV="1">
            <a:off x="5714794" y="2975801"/>
            <a:ext cx="767097" cy="657390"/>
          </a:xfrm>
          <a:prstGeom prst="bentConnector2">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Rechteck 73">
            <a:extLst>
              <a:ext uri="{FF2B5EF4-FFF2-40B4-BE49-F238E27FC236}">
                <a16:creationId xmlns:a16="http://schemas.microsoft.com/office/drawing/2014/main" id="{2EA706E1-F3FB-4808-8405-6D87BD58FE7C}"/>
              </a:ext>
            </a:extLst>
          </p:cNvPr>
          <p:cNvSpPr/>
          <p:nvPr/>
        </p:nvSpPr>
        <p:spPr>
          <a:xfrm>
            <a:off x="2827134" y="3735146"/>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Rectangle 31">
            <a:extLst>
              <a:ext uri="{FF2B5EF4-FFF2-40B4-BE49-F238E27FC236}">
                <a16:creationId xmlns:a16="http://schemas.microsoft.com/office/drawing/2014/main" id="{FC8A3DE3-E56F-42CE-8854-1B5B729C0E5F}"/>
              </a:ext>
            </a:extLst>
          </p:cNvPr>
          <p:cNvSpPr>
            <a:spLocks noChangeArrowheads="1"/>
          </p:cNvSpPr>
          <p:nvPr/>
        </p:nvSpPr>
        <p:spPr bwMode="auto">
          <a:xfrm>
            <a:off x="3144554" y="3609619"/>
            <a:ext cx="89607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DoorStatus</a:t>
            </a:r>
            <a:endParaRPr lang="en-US" sz="2000" dirty="0"/>
          </a:p>
        </p:txBody>
      </p:sp>
      <p:sp>
        <p:nvSpPr>
          <p:cNvPr id="76" name="Rectangle 41">
            <a:extLst>
              <a:ext uri="{FF2B5EF4-FFF2-40B4-BE49-F238E27FC236}">
                <a16:creationId xmlns:a16="http://schemas.microsoft.com/office/drawing/2014/main" id="{68B7F433-BF3C-46C8-86A1-87D2D75F744E}"/>
              </a:ext>
            </a:extLst>
          </p:cNvPr>
          <p:cNvSpPr>
            <a:spLocks noChangeArrowheads="1"/>
          </p:cNvSpPr>
          <p:nvPr/>
        </p:nvSpPr>
        <p:spPr bwMode="auto">
          <a:xfrm>
            <a:off x="4348037" y="3320668"/>
            <a:ext cx="1250344" cy="673211"/>
          </a:xfrm>
          <a:prstGeom prst="rect">
            <a:avLst/>
          </a:prstGeom>
          <a:solidFill>
            <a:schemeClr val="bg1"/>
          </a:solidFill>
          <a:ln w="9525" cap="rnd">
            <a:solidFill>
              <a:srgbClr val="000000"/>
            </a:solidFill>
            <a:round/>
            <a:headEnd/>
            <a:tailEnd/>
          </a:ln>
        </p:spPr>
        <p:txBody>
          <a:bodyPr anchor="ctr"/>
          <a:lstStyle/>
          <a:p>
            <a:pPr algn="ctr"/>
            <a:r>
              <a:rPr lang="en-US" sz="1600" dirty="0" err="1">
                <a:solidFill>
                  <a:srgbClr val="000000"/>
                </a:solidFill>
              </a:rPr>
              <a:t>DoorEval</a:t>
            </a:r>
            <a:endParaRPr lang="en-US" sz="2000" dirty="0"/>
          </a:p>
        </p:txBody>
      </p:sp>
      <p:sp>
        <p:nvSpPr>
          <p:cNvPr id="77" name="Rechteck 76">
            <a:extLst>
              <a:ext uri="{FF2B5EF4-FFF2-40B4-BE49-F238E27FC236}">
                <a16:creationId xmlns:a16="http://schemas.microsoft.com/office/drawing/2014/main" id="{54C63939-4722-454A-ABE4-D666EDA9E89D}"/>
              </a:ext>
            </a:extLst>
          </p:cNvPr>
          <p:cNvSpPr/>
          <p:nvPr/>
        </p:nvSpPr>
        <p:spPr>
          <a:xfrm>
            <a:off x="5498794" y="3525191"/>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Rechteck 77">
            <a:extLst>
              <a:ext uri="{FF2B5EF4-FFF2-40B4-BE49-F238E27FC236}">
                <a16:creationId xmlns:a16="http://schemas.microsoft.com/office/drawing/2014/main" id="{98417275-FBC0-439D-B167-129AA3FE1D92}"/>
              </a:ext>
            </a:extLst>
          </p:cNvPr>
          <p:cNvSpPr/>
          <p:nvPr/>
        </p:nvSpPr>
        <p:spPr>
          <a:xfrm>
            <a:off x="4251590" y="3733910"/>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9" name="Gerade Verbindung mit Pfeil 78">
            <a:extLst>
              <a:ext uri="{FF2B5EF4-FFF2-40B4-BE49-F238E27FC236}">
                <a16:creationId xmlns:a16="http://schemas.microsoft.com/office/drawing/2014/main" id="{24817D1E-4EC3-499D-AEB3-9D12660B1E6A}"/>
              </a:ext>
            </a:extLst>
          </p:cNvPr>
          <p:cNvCxnSpPr/>
          <p:nvPr/>
        </p:nvCxnSpPr>
        <p:spPr>
          <a:xfrm flipV="1">
            <a:off x="3043134" y="3841910"/>
            <a:ext cx="1208456" cy="1236"/>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46">
            <a:extLst>
              <a:ext uri="{FF2B5EF4-FFF2-40B4-BE49-F238E27FC236}">
                <a16:creationId xmlns:a16="http://schemas.microsoft.com/office/drawing/2014/main" id="{0E847C2A-E1CF-41BE-85DE-A9DD90E4DCCB}"/>
              </a:ext>
            </a:extLst>
          </p:cNvPr>
          <p:cNvSpPr>
            <a:spLocks noChangeArrowheads="1"/>
          </p:cNvSpPr>
          <p:nvPr/>
        </p:nvSpPr>
        <p:spPr bwMode="auto">
          <a:xfrm>
            <a:off x="5305650" y="3070817"/>
            <a:ext cx="1141274"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OnOffRequest</a:t>
            </a:r>
            <a:endParaRPr lang="en-US" sz="2000" dirty="0"/>
          </a:p>
        </p:txBody>
      </p:sp>
      <p:sp>
        <p:nvSpPr>
          <p:cNvPr id="81" name="Text Box 1038">
            <a:extLst>
              <a:ext uri="{FF2B5EF4-FFF2-40B4-BE49-F238E27FC236}">
                <a16:creationId xmlns:a16="http://schemas.microsoft.com/office/drawing/2014/main" id="{071D4A84-1028-4C20-9EBE-1D38A41502C8}"/>
              </a:ext>
            </a:extLst>
          </p:cNvPr>
          <p:cNvSpPr txBox="1">
            <a:spLocks noChangeArrowheads="1"/>
          </p:cNvSpPr>
          <p:nvPr/>
        </p:nvSpPr>
        <p:spPr bwMode="auto">
          <a:xfrm>
            <a:off x="1608947" y="3006881"/>
            <a:ext cx="642938" cy="307975"/>
          </a:xfrm>
          <a:prstGeom prst="rect">
            <a:avLst/>
          </a:prstGeom>
          <a:noFill/>
          <a:ln w="9525">
            <a:noFill/>
            <a:miter lim="800000"/>
            <a:headEnd/>
            <a:tailEnd/>
          </a:ln>
        </p:spPr>
        <p:txBody>
          <a:bodyPr>
            <a:spAutoFit/>
          </a:bodyPr>
          <a:lstStyle/>
          <a:p>
            <a:pPr eaLnBrk="0" hangingPunct="0"/>
            <a:r>
              <a:rPr lang="en-US" altLang="de-DE" sz="1400" i="1" dirty="0">
                <a:solidFill>
                  <a:schemeClr val="tx2"/>
                </a:solidFill>
                <a:latin typeface="Comic Sans MS" pitchFamily="66" charset="0"/>
              </a:rPr>
              <a:t>port</a:t>
            </a:r>
          </a:p>
        </p:txBody>
      </p:sp>
      <p:sp>
        <p:nvSpPr>
          <p:cNvPr id="82" name="Text Box 1038">
            <a:extLst>
              <a:ext uri="{FF2B5EF4-FFF2-40B4-BE49-F238E27FC236}">
                <a16:creationId xmlns:a16="http://schemas.microsoft.com/office/drawing/2014/main" id="{CC17E5E0-C201-4575-84DF-45B8816230A0}"/>
              </a:ext>
            </a:extLst>
          </p:cNvPr>
          <p:cNvSpPr txBox="1">
            <a:spLocks noChangeArrowheads="1"/>
          </p:cNvSpPr>
          <p:nvPr/>
        </p:nvSpPr>
        <p:spPr bwMode="auto">
          <a:xfrm>
            <a:off x="3506720" y="950948"/>
            <a:ext cx="2091661" cy="307975"/>
          </a:xfrm>
          <a:prstGeom prst="rect">
            <a:avLst/>
          </a:prstGeom>
          <a:noFill/>
          <a:ln w="9525">
            <a:noFill/>
            <a:miter lim="800000"/>
            <a:headEnd/>
            <a:tailEnd/>
          </a:ln>
        </p:spPr>
        <p:txBody>
          <a:bodyPr wrap="square">
            <a:spAutoFit/>
          </a:bodyPr>
          <a:lstStyle/>
          <a:p>
            <a:pPr eaLnBrk="0" hangingPunct="0"/>
            <a:r>
              <a:rPr lang="en-US" altLang="de-DE" sz="1400" i="1" dirty="0">
                <a:solidFill>
                  <a:schemeClr val="tx2"/>
                </a:solidFill>
                <a:latin typeface="Comic Sans MS" pitchFamily="66" charset="0"/>
              </a:rPr>
              <a:t>component definition</a:t>
            </a:r>
          </a:p>
        </p:txBody>
      </p:sp>
      <p:sp>
        <p:nvSpPr>
          <p:cNvPr id="83" name="Text Box 1038">
            <a:extLst>
              <a:ext uri="{FF2B5EF4-FFF2-40B4-BE49-F238E27FC236}">
                <a16:creationId xmlns:a16="http://schemas.microsoft.com/office/drawing/2014/main" id="{76854BC1-71DC-411C-A534-F521A5018593}"/>
              </a:ext>
            </a:extLst>
          </p:cNvPr>
          <p:cNvSpPr txBox="1">
            <a:spLocks noChangeArrowheads="1"/>
          </p:cNvSpPr>
          <p:nvPr/>
        </p:nvSpPr>
        <p:spPr bwMode="auto">
          <a:xfrm>
            <a:off x="7208807" y="5478779"/>
            <a:ext cx="1872099" cy="307975"/>
          </a:xfrm>
          <a:prstGeom prst="rect">
            <a:avLst/>
          </a:prstGeom>
          <a:noFill/>
          <a:ln w="9525">
            <a:noFill/>
            <a:miter lim="800000"/>
            <a:headEnd/>
            <a:tailEnd/>
          </a:ln>
        </p:spPr>
        <p:txBody>
          <a:bodyPr wrap="square">
            <a:spAutoFit/>
          </a:bodyPr>
          <a:lstStyle/>
          <a:p>
            <a:pPr eaLnBrk="0" hangingPunct="0"/>
            <a:r>
              <a:rPr lang="en-US" altLang="de-DE" sz="1400" i="1" dirty="0">
                <a:solidFill>
                  <a:schemeClr val="tx2"/>
                </a:solidFill>
                <a:latin typeface="Comic Sans MS" pitchFamily="66" charset="0"/>
              </a:rPr>
              <a:t>sub-component </a:t>
            </a:r>
          </a:p>
        </p:txBody>
      </p:sp>
      <p:sp>
        <p:nvSpPr>
          <p:cNvPr id="84" name="Text Box 1038">
            <a:extLst>
              <a:ext uri="{FF2B5EF4-FFF2-40B4-BE49-F238E27FC236}">
                <a16:creationId xmlns:a16="http://schemas.microsoft.com/office/drawing/2014/main" id="{1B4CD0FB-A693-451E-9AEF-9835008409E6}"/>
              </a:ext>
            </a:extLst>
          </p:cNvPr>
          <p:cNvSpPr txBox="1">
            <a:spLocks noChangeArrowheads="1"/>
          </p:cNvSpPr>
          <p:nvPr/>
        </p:nvSpPr>
        <p:spPr bwMode="auto">
          <a:xfrm>
            <a:off x="7310081" y="1512646"/>
            <a:ext cx="1214438" cy="307975"/>
          </a:xfrm>
          <a:prstGeom prst="rect">
            <a:avLst/>
          </a:prstGeom>
          <a:noFill/>
          <a:ln w="9525">
            <a:noFill/>
            <a:miter lim="800000"/>
            <a:headEnd/>
            <a:tailEnd/>
          </a:ln>
        </p:spPr>
        <p:txBody>
          <a:bodyPr>
            <a:spAutoFit/>
          </a:bodyPr>
          <a:lstStyle/>
          <a:p>
            <a:pPr eaLnBrk="0" hangingPunct="0"/>
            <a:r>
              <a:rPr lang="en-US" altLang="de-DE" sz="1400" i="1" dirty="0">
                <a:solidFill>
                  <a:schemeClr val="tx2"/>
                </a:solidFill>
                <a:latin typeface="Comic Sans MS" pitchFamily="66" charset="0"/>
              </a:rPr>
              <a:t>connector</a:t>
            </a:r>
          </a:p>
        </p:txBody>
      </p:sp>
      <p:sp>
        <p:nvSpPr>
          <p:cNvPr id="85" name="Freihandform 38">
            <a:extLst>
              <a:ext uri="{FF2B5EF4-FFF2-40B4-BE49-F238E27FC236}">
                <a16:creationId xmlns:a16="http://schemas.microsoft.com/office/drawing/2014/main" id="{A2DC267C-4115-4966-A92F-BC79C2377AC5}"/>
              </a:ext>
            </a:extLst>
          </p:cNvPr>
          <p:cNvSpPr/>
          <p:nvPr/>
        </p:nvSpPr>
        <p:spPr>
          <a:xfrm>
            <a:off x="1817757" y="2489217"/>
            <a:ext cx="1009418" cy="543600"/>
          </a:xfrm>
          <a:custGeom>
            <a:avLst/>
            <a:gdLst>
              <a:gd name="connsiteX0" fmla="*/ 37323 w 1212980"/>
              <a:gd name="connsiteY0" fmla="*/ 1306286 h 1306286"/>
              <a:gd name="connsiteX1" fmla="*/ 195943 w 1212980"/>
              <a:gd name="connsiteY1" fmla="*/ 354563 h 1306286"/>
              <a:gd name="connsiteX2" fmla="*/ 1212980 w 1212980"/>
              <a:gd name="connsiteY2" fmla="*/ 0 h 1306286"/>
            </a:gdLst>
            <a:ahLst/>
            <a:cxnLst>
              <a:cxn ang="0">
                <a:pos x="connsiteX0" y="connsiteY0"/>
              </a:cxn>
              <a:cxn ang="0">
                <a:pos x="connsiteX1" y="connsiteY1"/>
              </a:cxn>
              <a:cxn ang="0">
                <a:pos x="connsiteX2" y="connsiteY2"/>
              </a:cxn>
            </a:cxnLst>
            <a:rect l="l" t="t" r="r" b="b"/>
            <a:pathLst>
              <a:path w="1212980" h="1306286">
                <a:moveTo>
                  <a:pt x="37323" y="1306286"/>
                </a:moveTo>
                <a:cubicBezTo>
                  <a:pt x="18661" y="939281"/>
                  <a:pt x="0" y="572277"/>
                  <a:pt x="195943" y="354563"/>
                </a:cubicBezTo>
                <a:cubicBezTo>
                  <a:pt x="391886" y="136849"/>
                  <a:pt x="802433" y="68424"/>
                  <a:pt x="1212980" y="0"/>
                </a:cubicBezTo>
              </a:path>
            </a:pathLst>
          </a:custGeom>
          <a:ln>
            <a:solidFill>
              <a:schemeClr val="tx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86" name="Freihandform 39">
            <a:extLst>
              <a:ext uri="{FF2B5EF4-FFF2-40B4-BE49-F238E27FC236}">
                <a16:creationId xmlns:a16="http://schemas.microsoft.com/office/drawing/2014/main" id="{943E95C0-3C6D-4832-8C40-AB9E4549CBAE}"/>
              </a:ext>
            </a:extLst>
          </p:cNvPr>
          <p:cNvSpPr/>
          <p:nvPr/>
        </p:nvSpPr>
        <p:spPr>
          <a:xfrm>
            <a:off x="3200399" y="1062057"/>
            <a:ext cx="345233" cy="419453"/>
          </a:xfrm>
          <a:custGeom>
            <a:avLst/>
            <a:gdLst>
              <a:gd name="connsiteX0" fmla="*/ 345233 w 345233"/>
              <a:gd name="connsiteY0" fmla="*/ 52873 h 650032"/>
              <a:gd name="connsiteX1" fmla="*/ 65315 w 345233"/>
              <a:gd name="connsiteY1" fmla="*/ 99526 h 650032"/>
              <a:gd name="connsiteX2" fmla="*/ 0 w 345233"/>
              <a:gd name="connsiteY2" fmla="*/ 650032 h 650032"/>
            </a:gdLst>
            <a:ahLst/>
            <a:cxnLst>
              <a:cxn ang="0">
                <a:pos x="connsiteX0" y="connsiteY0"/>
              </a:cxn>
              <a:cxn ang="0">
                <a:pos x="connsiteX1" y="connsiteY1"/>
              </a:cxn>
              <a:cxn ang="0">
                <a:pos x="connsiteX2" y="connsiteY2"/>
              </a:cxn>
            </a:cxnLst>
            <a:rect l="l" t="t" r="r" b="b"/>
            <a:pathLst>
              <a:path w="345233" h="650032">
                <a:moveTo>
                  <a:pt x="345233" y="52873"/>
                </a:moveTo>
                <a:cubicBezTo>
                  <a:pt x="234043" y="26436"/>
                  <a:pt x="122854" y="0"/>
                  <a:pt x="65315" y="99526"/>
                </a:cubicBezTo>
                <a:cubicBezTo>
                  <a:pt x="7776" y="199052"/>
                  <a:pt x="3888" y="424542"/>
                  <a:pt x="0" y="650032"/>
                </a:cubicBezTo>
              </a:path>
            </a:pathLst>
          </a:custGeom>
          <a:ln>
            <a:solidFill>
              <a:schemeClr val="tx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87" name="Freihandform 40">
            <a:extLst>
              <a:ext uri="{FF2B5EF4-FFF2-40B4-BE49-F238E27FC236}">
                <a16:creationId xmlns:a16="http://schemas.microsoft.com/office/drawing/2014/main" id="{6CB49E8B-3BCE-4EAA-89BC-132B3857044B}"/>
              </a:ext>
            </a:extLst>
          </p:cNvPr>
          <p:cNvSpPr/>
          <p:nvPr/>
        </p:nvSpPr>
        <p:spPr>
          <a:xfrm>
            <a:off x="5187806" y="1635466"/>
            <a:ext cx="2183363" cy="844421"/>
          </a:xfrm>
          <a:custGeom>
            <a:avLst/>
            <a:gdLst>
              <a:gd name="connsiteX0" fmla="*/ 2183363 w 2183363"/>
              <a:gd name="connsiteY0" fmla="*/ 32657 h 844421"/>
              <a:gd name="connsiteX1" fmla="*/ 522514 w 2183363"/>
              <a:gd name="connsiteY1" fmla="*/ 135294 h 844421"/>
              <a:gd name="connsiteX2" fmla="*/ 0 w 2183363"/>
              <a:gd name="connsiteY2" fmla="*/ 844421 h 844421"/>
            </a:gdLst>
            <a:ahLst/>
            <a:cxnLst>
              <a:cxn ang="0">
                <a:pos x="connsiteX0" y="connsiteY0"/>
              </a:cxn>
              <a:cxn ang="0">
                <a:pos x="connsiteX1" y="connsiteY1"/>
              </a:cxn>
              <a:cxn ang="0">
                <a:pos x="connsiteX2" y="connsiteY2"/>
              </a:cxn>
            </a:cxnLst>
            <a:rect l="l" t="t" r="r" b="b"/>
            <a:pathLst>
              <a:path w="2183363" h="844421">
                <a:moveTo>
                  <a:pt x="2183363" y="32657"/>
                </a:moveTo>
                <a:cubicBezTo>
                  <a:pt x="1534885" y="16328"/>
                  <a:pt x="886408" y="0"/>
                  <a:pt x="522514" y="135294"/>
                </a:cubicBezTo>
                <a:cubicBezTo>
                  <a:pt x="158620" y="270588"/>
                  <a:pt x="79310" y="557504"/>
                  <a:pt x="0" y="844421"/>
                </a:cubicBezTo>
              </a:path>
            </a:pathLst>
          </a:custGeom>
          <a:ln>
            <a:solidFill>
              <a:schemeClr val="tx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88" name="Text Box 1038">
            <a:extLst>
              <a:ext uri="{FF2B5EF4-FFF2-40B4-BE49-F238E27FC236}">
                <a16:creationId xmlns:a16="http://schemas.microsoft.com/office/drawing/2014/main" id="{FDCFDBCB-BB9F-43AB-B6E1-D5DAB506D439}"/>
              </a:ext>
            </a:extLst>
          </p:cNvPr>
          <p:cNvSpPr txBox="1">
            <a:spLocks noChangeArrowheads="1"/>
          </p:cNvSpPr>
          <p:nvPr/>
        </p:nvSpPr>
        <p:spPr bwMode="auto">
          <a:xfrm>
            <a:off x="1322952" y="5434614"/>
            <a:ext cx="2194688" cy="307777"/>
          </a:xfrm>
          <a:prstGeom prst="rect">
            <a:avLst/>
          </a:prstGeom>
          <a:noFill/>
          <a:ln w="9525">
            <a:noFill/>
            <a:miter lim="800000"/>
            <a:headEnd/>
            <a:tailEnd/>
          </a:ln>
        </p:spPr>
        <p:txBody>
          <a:bodyPr wrap="square">
            <a:spAutoFit/>
          </a:bodyPr>
          <a:lstStyle/>
          <a:p>
            <a:pPr eaLnBrk="0" hangingPunct="0"/>
            <a:r>
              <a:rPr lang="en-US" altLang="de-DE" sz="1400" i="1" dirty="0">
                <a:solidFill>
                  <a:schemeClr val="tx2"/>
                </a:solidFill>
                <a:latin typeface="Comic Sans MS" pitchFamily="66" charset="0"/>
              </a:rPr>
              <a:t>communication type</a:t>
            </a:r>
          </a:p>
        </p:txBody>
      </p:sp>
      <p:sp>
        <p:nvSpPr>
          <p:cNvPr id="89" name="Freihandform 42">
            <a:extLst>
              <a:ext uri="{FF2B5EF4-FFF2-40B4-BE49-F238E27FC236}">
                <a16:creationId xmlns:a16="http://schemas.microsoft.com/office/drawing/2014/main" id="{C0CA3736-A9A3-4334-BEB1-C6A603028AA5}"/>
              </a:ext>
            </a:extLst>
          </p:cNvPr>
          <p:cNvSpPr/>
          <p:nvPr/>
        </p:nvSpPr>
        <p:spPr>
          <a:xfrm>
            <a:off x="6598298" y="5101790"/>
            <a:ext cx="560106" cy="530978"/>
          </a:xfrm>
          <a:custGeom>
            <a:avLst/>
            <a:gdLst>
              <a:gd name="connsiteX0" fmla="*/ 698240 w 698240"/>
              <a:gd name="connsiteY0" fmla="*/ 783771 h 783771"/>
              <a:gd name="connsiteX1" fmla="*/ 82420 w 698240"/>
              <a:gd name="connsiteY1" fmla="*/ 503853 h 783771"/>
              <a:gd name="connsiteX2" fmla="*/ 203718 w 698240"/>
              <a:gd name="connsiteY2" fmla="*/ 0 h 783771"/>
            </a:gdLst>
            <a:ahLst/>
            <a:cxnLst>
              <a:cxn ang="0">
                <a:pos x="connsiteX0" y="connsiteY0"/>
              </a:cxn>
              <a:cxn ang="0">
                <a:pos x="connsiteX1" y="connsiteY1"/>
              </a:cxn>
              <a:cxn ang="0">
                <a:pos x="connsiteX2" y="connsiteY2"/>
              </a:cxn>
            </a:cxnLst>
            <a:rect l="l" t="t" r="r" b="b"/>
            <a:pathLst>
              <a:path w="698240" h="783771">
                <a:moveTo>
                  <a:pt x="698240" y="783771"/>
                </a:moveTo>
                <a:cubicBezTo>
                  <a:pt x="431540" y="709126"/>
                  <a:pt x="164840" y="634482"/>
                  <a:pt x="82420" y="503853"/>
                </a:cubicBezTo>
                <a:cubicBezTo>
                  <a:pt x="0" y="373225"/>
                  <a:pt x="101859" y="186612"/>
                  <a:pt x="203718" y="0"/>
                </a:cubicBezTo>
              </a:path>
            </a:pathLst>
          </a:custGeom>
          <a:ln>
            <a:solidFill>
              <a:schemeClr val="tx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0" name="Text Box 1038">
            <a:extLst>
              <a:ext uri="{FF2B5EF4-FFF2-40B4-BE49-F238E27FC236}">
                <a16:creationId xmlns:a16="http://schemas.microsoft.com/office/drawing/2014/main" id="{BE185C2E-4E8F-4421-8EB7-DFFF738AF58E}"/>
              </a:ext>
            </a:extLst>
          </p:cNvPr>
          <p:cNvSpPr txBox="1">
            <a:spLocks noChangeArrowheads="1"/>
          </p:cNvSpPr>
          <p:nvPr/>
        </p:nvSpPr>
        <p:spPr bwMode="auto">
          <a:xfrm>
            <a:off x="9004420" y="3793971"/>
            <a:ext cx="1294750" cy="738664"/>
          </a:xfrm>
          <a:prstGeom prst="rect">
            <a:avLst/>
          </a:prstGeom>
          <a:noFill/>
          <a:ln w="9525">
            <a:noFill/>
            <a:miter lim="800000"/>
            <a:headEnd/>
            <a:tailEnd/>
          </a:ln>
        </p:spPr>
        <p:txBody>
          <a:bodyPr wrap="square">
            <a:spAutoFit/>
          </a:bodyPr>
          <a:lstStyle/>
          <a:p>
            <a:pPr eaLnBrk="0" hangingPunct="0"/>
            <a:r>
              <a:rPr lang="en-US" altLang="de-DE" sz="1400" i="1" dirty="0">
                <a:solidFill>
                  <a:schemeClr val="tx2"/>
                </a:solidFill>
                <a:latin typeface="Comic Sans MS" pitchFamily="66" charset="0"/>
              </a:rPr>
              <a:t>explicit sub-component name </a:t>
            </a:r>
          </a:p>
        </p:txBody>
      </p:sp>
      <p:sp>
        <p:nvSpPr>
          <p:cNvPr id="92" name="Text Box 1038">
            <a:extLst>
              <a:ext uri="{FF2B5EF4-FFF2-40B4-BE49-F238E27FC236}">
                <a16:creationId xmlns:a16="http://schemas.microsoft.com/office/drawing/2014/main" id="{26C2E100-7FB0-4646-84B0-D1340759598C}"/>
              </a:ext>
            </a:extLst>
          </p:cNvPr>
          <p:cNvSpPr txBox="1">
            <a:spLocks noChangeArrowheads="1"/>
          </p:cNvSpPr>
          <p:nvPr/>
        </p:nvSpPr>
        <p:spPr bwMode="auto">
          <a:xfrm>
            <a:off x="9839366" y="1512646"/>
            <a:ext cx="2091661" cy="307975"/>
          </a:xfrm>
          <a:prstGeom prst="rect">
            <a:avLst/>
          </a:prstGeom>
          <a:noFill/>
          <a:ln w="9525">
            <a:noFill/>
            <a:miter lim="800000"/>
            <a:headEnd/>
            <a:tailEnd/>
          </a:ln>
        </p:spPr>
        <p:txBody>
          <a:bodyPr wrap="square">
            <a:spAutoFit/>
          </a:bodyPr>
          <a:lstStyle/>
          <a:p>
            <a:pPr eaLnBrk="0" hangingPunct="0"/>
            <a:r>
              <a:rPr lang="en-US" altLang="de-DE" sz="1400" i="1" dirty="0">
                <a:solidFill>
                  <a:schemeClr val="tx2"/>
                </a:solidFill>
                <a:latin typeface="Comic Sans MS" pitchFamily="66" charset="0"/>
              </a:rPr>
              <a:t>explicit port name</a:t>
            </a:r>
          </a:p>
        </p:txBody>
      </p:sp>
      <p:sp>
        <p:nvSpPr>
          <p:cNvPr id="94" name="Freihandform 47">
            <a:extLst>
              <a:ext uri="{FF2B5EF4-FFF2-40B4-BE49-F238E27FC236}">
                <a16:creationId xmlns:a16="http://schemas.microsoft.com/office/drawing/2014/main" id="{AE91C0C5-58D9-47D8-A88E-A14A917E95E2}"/>
              </a:ext>
            </a:extLst>
          </p:cNvPr>
          <p:cNvSpPr/>
          <p:nvPr/>
        </p:nvSpPr>
        <p:spPr>
          <a:xfrm>
            <a:off x="7158404" y="4504021"/>
            <a:ext cx="2196548" cy="516835"/>
          </a:xfrm>
          <a:custGeom>
            <a:avLst/>
            <a:gdLst>
              <a:gd name="connsiteX0" fmla="*/ 2196548 w 2196548"/>
              <a:gd name="connsiteY0" fmla="*/ 0 h 516835"/>
              <a:gd name="connsiteX1" fmla="*/ 1679713 w 2196548"/>
              <a:gd name="connsiteY1" fmla="*/ 447261 h 516835"/>
              <a:gd name="connsiteX2" fmla="*/ 0 w 2196548"/>
              <a:gd name="connsiteY2" fmla="*/ 417443 h 516835"/>
            </a:gdLst>
            <a:ahLst/>
            <a:cxnLst>
              <a:cxn ang="0">
                <a:pos x="connsiteX0" y="connsiteY0"/>
              </a:cxn>
              <a:cxn ang="0">
                <a:pos x="connsiteX1" y="connsiteY1"/>
              </a:cxn>
              <a:cxn ang="0">
                <a:pos x="connsiteX2" y="connsiteY2"/>
              </a:cxn>
            </a:cxnLst>
            <a:rect l="l" t="t" r="r" b="b"/>
            <a:pathLst>
              <a:path w="2196548" h="516835">
                <a:moveTo>
                  <a:pt x="2196548" y="0"/>
                </a:moveTo>
                <a:cubicBezTo>
                  <a:pt x="2121176" y="188843"/>
                  <a:pt x="2045804" y="377687"/>
                  <a:pt x="1679713" y="447261"/>
                </a:cubicBezTo>
                <a:cubicBezTo>
                  <a:pt x="1313622" y="516835"/>
                  <a:pt x="656811" y="467139"/>
                  <a:pt x="0" y="417443"/>
                </a:cubicBezTo>
              </a:path>
            </a:pathLst>
          </a:custGeom>
          <a:ln>
            <a:solidFill>
              <a:schemeClr val="tx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5" name="Rechteck 94">
            <a:extLst>
              <a:ext uri="{FF2B5EF4-FFF2-40B4-BE49-F238E27FC236}">
                <a16:creationId xmlns:a16="http://schemas.microsoft.com/office/drawing/2014/main" id="{6B289470-3CEF-4070-8392-0553DE9BA95B}"/>
              </a:ext>
            </a:extLst>
          </p:cNvPr>
          <p:cNvSpPr/>
          <p:nvPr/>
        </p:nvSpPr>
        <p:spPr>
          <a:xfrm>
            <a:off x="4254903" y="3369479"/>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6" name="Gruppieren 95">
            <a:extLst>
              <a:ext uri="{FF2B5EF4-FFF2-40B4-BE49-F238E27FC236}">
                <a16:creationId xmlns:a16="http://schemas.microsoft.com/office/drawing/2014/main" id="{3DE59E2F-84A6-4300-A5B2-0ED65A372DB5}"/>
              </a:ext>
            </a:extLst>
          </p:cNvPr>
          <p:cNvGrpSpPr/>
          <p:nvPr/>
        </p:nvGrpSpPr>
        <p:grpSpPr>
          <a:xfrm>
            <a:off x="3630014" y="2476441"/>
            <a:ext cx="624890" cy="987928"/>
            <a:chOff x="2445027" y="2991681"/>
            <a:chExt cx="624890" cy="987928"/>
          </a:xfrm>
        </p:grpSpPr>
        <p:cxnSp>
          <p:nvCxnSpPr>
            <p:cNvPr id="97" name="Gerade Verbindung 49">
              <a:extLst>
                <a:ext uri="{FF2B5EF4-FFF2-40B4-BE49-F238E27FC236}">
                  <a16:creationId xmlns:a16="http://schemas.microsoft.com/office/drawing/2014/main" id="{44230A79-86B9-46A0-B3BF-E7300BEDB383}"/>
                </a:ext>
              </a:extLst>
            </p:cNvPr>
            <p:cNvCxnSpPr/>
            <p:nvPr/>
          </p:nvCxnSpPr>
          <p:spPr>
            <a:xfrm rot="5400000">
              <a:off x="1953042" y="3483666"/>
              <a:ext cx="98397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0D0BC1D3-2F01-4AE8-81C4-05D0E88D54B5}"/>
                </a:ext>
              </a:extLst>
            </p:cNvPr>
            <p:cNvCxnSpPr/>
            <p:nvPr/>
          </p:nvCxnSpPr>
          <p:spPr>
            <a:xfrm>
              <a:off x="2454965" y="3978021"/>
              <a:ext cx="614952" cy="158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 name="Freihandform 3"/>
          <p:cNvSpPr/>
          <p:nvPr/>
        </p:nvSpPr>
        <p:spPr>
          <a:xfrm>
            <a:off x="9272337" y="1844842"/>
            <a:ext cx="1058779" cy="627185"/>
          </a:xfrm>
          <a:custGeom>
            <a:avLst/>
            <a:gdLst>
              <a:gd name="connsiteX0" fmla="*/ 1058779 w 1058779"/>
              <a:gd name="connsiteY0" fmla="*/ 0 h 627185"/>
              <a:gd name="connsiteX1" fmla="*/ 737937 w 1058779"/>
              <a:gd name="connsiteY1" fmla="*/ 529390 h 627185"/>
              <a:gd name="connsiteX2" fmla="*/ 0 w 1058779"/>
              <a:gd name="connsiteY2" fmla="*/ 625642 h 627185"/>
            </a:gdLst>
            <a:ahLst/>
            <a:cxnLst>
              <a:cxn ang="0">
                <a:pos x="connsiteX0" y="connsiteY0"/>
              </a:cxn>
              <a:cxn ang="0">
                <a:pos x="connsiteX1" y="connsiteY1"/>
              </a:cxn>
              <a:cxn ang="0">
                <a:pos x="connsiteX2" y="connsiteY2"/>
              </a:cxn>
            </a:cxnLst>
            <a:rect l="l" t="t" r="r" b="b"/>
            <a:pathLst>
              <a:path w="1058779" h="627185">
                <a:moveTo>
                  <a:pt x="1058779" y="0"/>
                </a:moveTo>
                <a:cubicBezTo>
                  <a:pt x="986589" y="212558"/>
                  <a:pt x="914400" y="425116"/>
                  <a:pt x="737937" y="529390"/>
                </a:cubicBezTo>
                <a:cubicBezTo>
                  <a:pt x="561474" y="633664"/>
                  <a:pt x="280737" y="629653"/>
                  <a:pt x="0" y="625642"/>
                </a:cubicBezTo>
              </a:path>
            </a:pathLst>
          </a:custGeom>
          <a:noFill/>
          <a:ln>
            <a:solidFill>
              <a:schemeClr val="tx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ihandform 6"/>
          <p:cNvSpPr/>
          <p:nvPr/>
        </p:nvSpPr>
        <p:spPr>
          <a:xfrm>
            <a:off x="3168869" y="4887310"/>
            <a:ext cx="1277007" cy="740980"/>
          </a:xfrm>
          <a:custGeom>
            <a:avLst/>
            <a:gdLst>
              <a:gd name="connsiteX0" fmla="*/ 0 w 1277007"/>
              <a:gd name="connsiteY0" fmla="*/ 740980 h 740980"/>
              <a:gd name="connsiteX1" fmla="*/ 835572 w 1277007"/>
              <a:gd name="connsiteY1" fmla="*/ 583324 h 740980"/>
              <a:gd name="connsiteX2" fmla="*/ 1277007 w 1277007"/>
              <a:gd name="connsiteY2" fmla="*/ 0 h 740980"/>
            </a:gdLst>
            <a:ahLst/>
            <a:cxnLst>
              <a:cxn ang="0">
                <a:pos x="connsiteX0" y="connsiteY0"/>
              </a:cxn>
              <a:cxn ang="0">
                <a:pos x="connsiteX1" y="connsiteY1"/>
              </a:cxn>
              <a:cxn ang="0">
                <a:pos x="connsiteX2" y="connsiteY2"/>
              </a:cxn>
            </a:cxnLst>
            <a:rect l="l" t="t" r="r" b="b"/>
            <a:pathLst>
              <a:path w="1277007" h="740980">
                <a:moveTo>
                  <a:pt x="0" y="740980"/>
                </a:moveTo>
                <a:cubicBezTo>
                  <a:pt x="311369" y="723900"/>
                  <a:pt x="622738" y="706821"/>
                  <a:pt x="835572" y="583324"/>
                </a:cubicBezTo>
                <a:cubicBezTo>
                  <a:pt x="1048406" y="459827"/>
                  <a:pt x="1162706" y="229913"/>
                  <a:pt x="1277007" y="0"/>
                </a:cubicBezTo>
              </a:path>
            </a:pathLst>
          </a:custGeom>
          <a:noFill/>
          <a:ln>
            <a:solidFill>
              <a:schemeClr val="tx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9192126" y="921548"/>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MA</a:t>
            </a:r>
          </a:p>
        </p:txBody>
      </p:sp>
    </p:spTree>
    <p:extLst>
      <p:ext uri="{BB962C8B-B14F-4D97-AF65-F5344CB8AC3E}">
        <p14:creationId xmlns:p14="http://schemas.microsoft.com/office/powerpoint/2010/main" val="26163335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D5A6145-66B2-4A8E-835A-B152EE20E7AB}"/>
              </a:ext>
            </a:extLst>
          </p:cNvPr>
          <p:cNvSpPr>
            <a:spLocks noGrp="1"/>
          </p:cNvSpPr>
          <p:nvPr>
            <p:ph type="title"/>
          </p:nvPr>
        </p:nvSpPr>
        <p:spPr/>
        <p:txBody>
          <a:bodyPr/>
          <a:lstStyle/>
          <a:p>
            <a:r>
              <a:rPr lang="de-DE" dirty="0" err="1"/>
              <a:t>MontiArc</a:t>
            </a:r>
            <a:r>
              <a:rPr lang="de-DE" dirty="0"/>
              <a:t> Diagramm C/P - Vorlagen</a:t>
            </a:r>
          </a:p>
        </p:txBody>
      </p:sp>
      <p:sp>
        <p:nvSpPr>
          <p:cNvPr id="4" name="Rechteck 3">
            <a:extLst>
              <a:ext uri="{FF2B5EF4-FFF2-40B4-BE49-F238E27FC236}">
                <a16:creationId xmlns:a16="http://schemas.microsoft.com/office/drawing/2014/main" id="{777DD1E8-5B87-4731-9215-977DBD677F8C}"/>
              </a:ext>
            </a:extLst>
          </p:cNvPr>
          <p:cNvSpPr/>
          <p:nvPr/>
        </p:nvSpPr>
        <p:spPr>
          <a:xfrm>
            <a:off x="1631504" y="1152939"/>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uppieren 4">
            <a:extLst>
              <a:ext uri="{FF2B5EF4-FFF2-40B4-BE49-F238E27FC236}">
                <a16:creationId xmlns:a16="http://schemas.microsoft.com/office/drawing/2014/main" id="{40416C61-903D-4A6D-B161-7110EBE7D8D8}"/>
              </a:ext>
            </a:extLst>
          </p:cNvPr>
          <p:cNvGrpSpPr/>
          <p:nvPr/>
        </p:nvGrpSpPr>
        <p:grpSpPr>
          <a:xfrm>
            <a:off x="6096000" y="2593099"/>
            <a:ext cx="2409064" cy="216074"/>
            <a:chOff x="3419872" y="1988840"/>
            <a:chExt cx="2409064" cy="216074"/>
          </a:xfrm>
        </p:grpSpPr>
        <p:cxnSp>
          <p:nvCxnSpPr>
            <p:cNvPr id="6" name="Gerade Verbindung mit Pfeil 5">
              <a:extLst>
                <a:ext uri="{FF2B5EF4-FFF2-40B4-BE49-F238E27FC236}">
                  <a16:creationId xmlns:a16="http://schemas.microsoft.com/office/drawing/2014/main" id="{7D34C0AC-7F9D-43FF-B16A-D05F6B1E1F34}"/>
                </a:ext>
              </a:extLst>
            </p:cNvPr>
            <p:cNvCxnSpPr/>
            <p:nvPr/>
          </p:nvCxnSpPr>
          <p:spPr>
            <a:xfrm flipV="1">
              <a:off x="3419872" y="2204864"/>
              <a:ext cx="2409064" cy="5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ectangle 31">
              <a:extLst>
                <a:ext uri="{FF2B5EF4-FFF2-40B4-BE49-F238E27FC236}">
                  <a16:creationId xmlns:a16="http://schemas.microsoft.com/office/drawing/2014/main" id="{16D93668-FC7A-40AE-9BE2-897556FF5C02}"/>
                </a:ext>
              </a:extLst>
            </p:cNvPr>
            <p:cNvSpPr>
              <a:spLocks noChangeArrowheads="1"/>
            </p:cNvSpPr>
            <p:nvPr/>
          </p:nvSpPr>
          <p:spPr bwMode="auto">
            <a:xfrm>
              <a:off x="4211960" y="1988840"/>
              <a:ext cx="91505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CommType</a:t>
              </a:r>
              <a:endParaRPr lang="en-US" sz="2000" dirty="0"/>
            </a:p>
          </p:txBody>
        </p:sp>
      </p:grpSp>
      <p:sp>
        <p:nvSpPr>
          <p:cNvPr id="8" name="Rechteck 7">
            <a:extLst>
              <a:ext uri="{FF2B5EF4-FFF2-40B4-BE49-F238E27FC236}">
                <a16:creationId xmlns:a16="http://schemas.microsoft.com/office/drawing/2014/main" id="{6FD7A088-48D1-4AFC-B654-8AE1BA13AE4C}"/>
              </a:ext>
            </a:extLst>
          </p:cNvPr>
          <p:cNvSpPr/>
          <p:nvPr/>
        </p:nvSpPr>
        <p:spPr>
          <a:xfrm>
            <a:off x="1199456" y="1584987"/>
            <a:ext cx="108012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err="1"/>
              <a:t>namedPort</a:t>
            </a:r>
            <a:endParaRPr lang="en-US" sz="1400" dirty="0"/>
          </a:p>
        </p:txBody>
      </p:sp>
      <p:sp>
        <p:nvSpPr>
          <p:cNvPr id="10" name="Rectangle 22">
            <a:extLst>
              <a:ext uri="{FF2B5EF4-FFF2-40B4-BE49-F238E27FC236}">
                <a16:creationId xmlns:a16="http://schemas.microsoft.com/office/drawing/2014/main" id="{5CC47F9F-18A4-4E09-9D0C-3A7BFD192F64}"/>
              </a:ext>
            </a:extLst>
          </p:cNvPr>
          <p:cNvSpPr>
            <a:spLocks noChangeArrowheads="1"/>
          </p:cNvSpPr>
          <p:nvPr/>
        </p:nvSpPr>
        <p:spPr bwMode="auto">
          <a:xfrm>
            <a:off x="1199456" y="2161051"/>
            <a:ext cx="2980508" cy="1576262"/>
          </a:xfrm>
          <a:prstGeom prst="rect">
            <a:avLst/>
          </a:prstGeom>
          <a:noFill/>
          <a:ln w="9525" cap="rnd">
            <a:solidFill>
              <a:srgbClr val="000000"/>
            </a:solidFill>
            <a:round/>
            <a:headEnd/>
            <a:tailEnd/>
          </a:ln>
        </p:spPr>
        <p:txBody>
          <a:bodyPr lIns="36000" tIns="36000" rIns="36000" bIns="36000"/>
          <a:lstStyle/>
          <a:p>
            <a:r>
              <a:rPr lang="en-US" b="1" dirty="0" err="1">
                <a:solidFill>
                  <a:srgbClr val="000000"/>
                </a:solidFill>
              </a:rPr>
              <a:t>ComponentDefinition</a:t>
            </a:r>
            <a:endParaRPr lang="en-US" dirty="0"/>
          </a:p>
        </p:txBody>
      </p:sp>
      <p:grpSp>
        <p:nvGrpSpPr>
          <p:cNvPr id="12" name="Gruppieren 11">
            <a:extLst>
              <a:ext uri="{FF2B5EF4-FFF2-40B4-BE49-F238E27FC236}">
                <a16:creationId xmlns:a16="http://schemas.microsoft.com/office/drawing/2014/main" id="{874840F1-143B-418B-A4F0-200D0A51CE11}"/>
              </a:ext>
            </a:extLst>
          </p:cNvPr>
          <p:cNvGrpSpPr/>
          <p:nvPr/>
        </p:nvGrpSpPr>
        <p:grpSpPr>
          <a:xfrm>
            <a:off x="5447928" y="4105267"/>
            <a:ext cx="1512168" cy="988482"/>
            <a:chOff x="5292080" y="2564904"/>
            <a:chExt cx="1512168" cy="988482"/>
          </a:xfrm>
        </p:grpSpPr>
        <p:grpSp>
          <p:nvGrpSpPr>
            <p:cNvPr id="13" name="Gruppieren 12">
              <a:extLst>
                <a:ext uri="{FF2B5EF4-FFF2-40B4-BE49-F238E27FC236}">
                  <a16:creationId xmlns:a16="http://schemas.microsoft.com/office/drawing/2014/main" id="{9199D39A-46AE-431F-8F39-8D5B25BF6971}"/>
                </a:ext>
              </a:extLst>
            </p:cNvPr>
            <p:cNvGrpSpPr/>
            <p:nvPr/>
          </p:nvGrpSpPr>
          <p:grpSpPr>
            <a:xfrm>
              <a:off x="5292080" y="2564904"/>
              <a:ext cx="1512168" cy="986340"/>
              <a:chOff x="5292080" y="2564904"/>
              <a:chExt cx="1512168" cy="986340"/>
            </a:xfrm>
          </p:grpSpPr>
          <p:cxnSp>
            <p:nvCxnSpPr>
              <p:cNvPr id="15" name="Gerade Verbindung 6">
                <a:extLst>
                  <a:ext uri="{FF2B5EF4-FFF2-40B4-BE49-F238E27FC236}">
                    <a16:creationId xmlns:a16="http://schemas.microsoft.com/office/drawing/2014/main" id="{F095D088-D6EF-4A48-8CD1-5D1D8C13C043}"/>
                  </a:ext>
                </a:extLst>
              </p:cNvPr>
              <p:cNvCxnSpPr/>
              <p:nvPr/>
            </p:nvCxnSpPr>
            <p:spPr>
              <a:xfrm rot="5400000">
                <a:off x="4800095" y="3056889"/>
                <a:ext cx="98397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7D743AD7-E6A1-4A6D-84AD-D40DABF9AF0C}"/>
                  </a:ext>
                </a:extLst>
              </p:cNvPr>
              <p:cNvCxnSpPr/>
              <p:nvPr/>
            </p:nvCxnSpPr>
            <p:spPr>
              <a:xfrm>
                <a:off x="5302018" y="3551244"/>
                <a:ext cx="150223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4" name="Rectangle 31">
              <a:extLst>
                <a:ext uri="{FF2B5EF4-FFF2-40B4-BE49-F238E27FC236}">
                  <a16:creationId xmlns:a16="http://schemas.microsoft.com/office/drawing/2014/main" id="{6FAA1CAA-7FE8-4BFD-A092-17CB48A8F879}"/>
                </a:ext>
              </a:extLst>
            </p:cNvPr>
            <p:cNvSpPr>
              <a:spLocks noChangeArrowheads="1"/>
            </p:cNvSpPr>
            <p:nvPr/>
          </p:nvSpPr>
          <p:spPr bwMode="auto">
            <a:xfrm>
              <a:off x="5295255" y="3337942"/>
              <a:ext cx="91505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CommType</a:t>
              </a:r>
              <a:endParaRPr lang="en-US" sz="2000" dirty="0"/>
            </a:p>
          </p:txBody>
        </p:sp>
      </p:grpSp>
      <p:sp>
        <p:nvSpPr>
          <p:cNvPr id="17" name="Rectangle 41">
            <a:extLst>
              <a:ext uri="{FF2B5EF4-FFF2-40B4-BE49-F238E27FC236}">
                <a16:creationId xmlns:a16="http://schemas.microsoft.com/office/drawing/2014/main" id="{FA07F78C-03BE-4536-BB81-A59808DD1004}"/>
              </a:ext>
            </a:extLst>
          </p:cNvPr>
          <p:cNvSpPr>
            <a:spLocks noChangeArrowheads="1"/>
          </p:cNvSpPr>
          <p:nvPr/>
        </p:nvSpPr>
        <p:spPr bwMode="auto">
          <a:xfrm>
            <a:off x="1775520" y="4033259"/>
            <a:ext cx="1728412" cy="648000"/>
          </a:xfrm>
          <a:prstGeom prst="rect">
            <a:avLst/>
          </a:prstGeom>
          <a:solidFill>
            <a:schemeClr val="bg1"/>
          </a:solidFill>
          <a:ln w="9525" cap="rnd">
            <a:solidFill>
              <a:srgbClr val="000000"/>
            </a:solidFill>
            <a:round/>
            <a:headEnd/>
            <a:tailEnd/>
          </a:ln>
        </p:spPr>
        <p:txBody>
          <a:bodyPr anchor="ctr"/>
          <a:lstStyle/>
          <a:p>
            <a:pPr algn="ctr"/>
            <a:r>
              <a:rPr lang="en-US" sz="1600" dirty="0" err="1">
                <a:solidFill>
                  <a:srgbClr val="000000"/>
                </a:solidFill>
              </a:rPr>
              <a:t>SubComponent</a:t>
            </a:r>
            <a:endParaRPr lang="en-US" sz="1600" dirty="0">
              <a:solidFill>
                <a:srgbClr val="000000"/>
              </a:solidFill>
            </a:endParaRPr>
          </a:p>
          <a:p>
            <a:pPr algn="ctr"/>
            <a:r>
              <a:rPr lang="en-US" sz="1600" dirty="0" err="1">
                <a:solidFill>
                  <a:srgbClr val="000000"/>
                </a:solidFill>
              </a:rPr>
              <a:t>namedSC</a:t>
            </a:r>
            <a:endParaRPr lang="en-US" sz="1600" dirty="0">
              <a:solidFill>
                <a:srgbClr val="000000"/>
              </a:solidFill>
            </a:endParaRPr>
          </a:p>
        </p:txBody>
      </p:sp>
      <p:sp>
        <p:nvSpPr>
          <p:cNvPr id="18" name="Rectangle 41">
            <a:extLst>
              <a:ext uri="{FF2B5EF4-FFF2-40B4-BE49-F238E27FC236}">
                <a16:creationId xmlns:a16="http://schemas.microsoft.com/office/drawing/2014/main" id="{4B5C929B-A47B-4F08-8699-D519C047E742}"/>
              </a:ext>
            </a:extLst>
          </p:cNvPr>
          <p:cNvSpPr>
            <a:spLocks noChangeArrowheads="1"/>
          </p:cNvSpPr>
          <p:nvPr/>
        </p:nvSpPr>
        <p:spPr bwMode="auto">
          <a:xfrm>
            <a:off x="1775520" y="5041371"/>
            <a:ext cx="1728412" cy="648000"/>
          </a:xfrm>
          <a:prstGeom prst="rect">
            <a:avLst/>
          </a:prstGeom>
          <a:solidFill>
            <a:schemeClr val="bg1"/>
          </a:solidFill>
          <a:ln w="9525" cap="rnd">
            <a:solidFill>
              <a:srgbClr val="000000"/>
            </a:solidFill>
            <a:round/>
            <a:headEnd/>
            <a:tailEnd/>
          </a:ln>
        </p:spPr>
        <p:txBody>
          <a:bodyPr anchor="ctr"/>
          <a:lstStyle/>
          <a:p>
            <a:pPr algn="ctr"/>
            <a:r>
              <a:rPr lang="en-US" sz="1600" dirty="0" err="1">
                <a:solidFill>
                  <a:srgbClr val="000000"/>
                </a:solidFill>
              </a:rPr>
              <a:t>SubComponent</a:t>
            </a:r>
            <a:endParaRPr lang="en-US" sz="1600" dirty="0">
              <a:solidFill>
                <a:srgbClr val="000000"/>
              </a:solidFill>
            </a:endParaRPr>
          </a:p>
        </p:txBody>
      </p:sp>
      <p:grpSp>
        <p:nvGrpSpPr>
          <p:cNvPr id="19" name="Gruppieren 18">
            <a:extLst>
              <a:ext uri="{FF2B5EF4-FFF2-40B4-BE49-F238E27FC236}">
                <a16:creationId xmlns:a16="http://schemas.microsoft.com/office/drawing/2014/main" id="{39327D91-BD7C-47A8-91D8-577501B367F8}"/>
              </a:ext>
            </a:extLst>
          </p:cNvPr>
          <p:cNvGrpSpPr/>
          <p:nvPr/>
        </p:nvGrpSpPr>
        <p:grpSpPr>
          <a:xfrm>
            <a:off x="7824192" y="3674455"/>
            <a:ext cx="986340" cy="1512168"/>
            <a:chOff x="6995154" y="1509902"/>
            <a:chExt cx="986340" cy="1512168"/>
          </a:xfrm>
        </p:grpSpPr>
        <p:cxnSp>
          <p:nvCxnSpPr>
            <p:cNvPr id="20" name="Gerade Verbindung 25">
              <a:extLst>
                <a:ext uri="{FF2B5EF4-FFF2-40B4-BE49-F238E27FC236}">
                  <a16:creationId xmlns:a16="http://schemas.microsoft.com/office/drawing/2014/main" id="{15A3F863-A033-408B-8C91-F13F6D782BA3}"/>
                </a:ext>
              </a:extLst>
            </p:cNvPr>
            <p:cNvCxnSpPr/>
            <p:nvPr/>
          </p:nvCxnSpPr>
          <p:spPr>
            <a:xfrm rot="10800000">
              <a:off x="6997524" y="1509902"/>
              <a:ext cx="98397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BF0C056F-78A1-4E2A-96A3-E6F202E4F5FC}"/>
                </a:ext>
              </a:extLst>
            </p:cNvPr>
            <p:cNvCxnSpPr/>
            <p:nvPr/>
          </p:nvCxnSpPr>
          <p:spPr>
            <a:xfrm rot="5400000">
              <a:off x="6244039" y="2270955"/>
              <a:ext cx="150223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31">
              <a:extLst>
                <a:ext uri="{FF2B5EF4-FFF2-40B4-BE49-F238E27FC236}">
                  <a16:creationId xmlns:a16="http://schemas.microsoft.com/office/drawing/2014/main" id="{167DF75C-0B21-497A-9BCC-FE249C3F27A7}"/>
                </a:ext>
              </a:extLst>
            </p:cNvPr>
            <p:cNvSpPr>
              <a:spLocks noChangeArrowheads="1"/>
            </p:cNvSpPr>
            <p:nvPr/>
          </p:nvSpPr>
          <p:spPr bwMode="auto">
            <a:xfrm>
              <a:off x="7014871" y="1517997"/>
              <a:ext cx="91505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CommType</a:t>
              </a:r>
              <a:endParaRPr lang="en-US" sz="2000" dirty="0"/>
            </a:p>
          </p:txBody>
        </p:sp>
      </p:grpSp>
      <p:grpSp>
        <p:nvGrpSpPr>
          <p:cNvPr id="23" name="Gruppieren 22">
            <a:extLst>
              <a:ext uri="{FF2B5EF4-FFF2-40B4-BE49-F238E27FC236}">
                <a16:creationId xmlns:a16="http://schemas.microsoft.com/office/drawing/2014/main" id="{39F5E229-5BA9-49D0-B9C3-FACC024CAC1D}"/>
              </a:ext>
            </a:extLst>
          </p:cNvPr>
          <p:cNvGrpSpPr/>
          <p:nvPr/>
        </p:nvGrpSpPr>
        <p:grpSpPr>
          <a:xfrm>
            <a:off x="7896200" y="3961251"/>
            <a:ext cx="986340" cy="1512168"/>
            <a:chOff x="5554994" y="4102190"/>
            <a:chExt cx="986340" cy="1512168"/>
          </a:xfrm>
        </p:grpSpPr>
        <p:grpSp>
          <p:nvGrpSpPr>
            <p:cNvPr id="24" name="Gruppieren 23">
              <a:extLst>
                <a:ext uri="{FF2B5EF4-FFF2-40B4-BE49-F238E27FC236}">
                  <a16:creationId xmlns:a16="http://schemas.microsoft.com/office/drawing/2014/main" id="{5CD97D9D-5250-4966-8A2C-00D0F97C61CC}"/>
                </a:ext>
              </a:extLst>
            </p:cNvPr>
            <p:cNvGrpSpPr/>
            <p:nvPr/>
          </p:nvGrpSpPr>
          <p:grpSpPr>
            <a:xfrm rot="16200000">
              <a:off x="5292080" y="4365104"/>
              <a:ext cx="1512168" cy="986340"/>
              <a:chOff x="5292080" y="2564904"/>
              <a:chExt cx="1512168" cy="986340"/>
            </a:xfrm>
          </p:grpSpPr>
          <p:cxnSp>
            <p:nvCxnSpPr>
              <p:cNvPr id="26" name="Gerade Verbindung 30">
                <a:extLst>
                  <a:ext uri="{FF2B5EF4-FFF2-40B4-BE49-F238E27FC236}">
                    <a16:creationId xmlns:a16="http://schemas.microsoft.com/office/drawing/2014/main" id="{94354B85-B209-48B8-A457-6A61AE6E0D52}"/>
                  </a:ext>
                </a:extLst>
              </p:cNvPr>
              <p:cNvCxnSpPr/>
              <p:nvPr/>
            </p:nvCxnSpPr>
            <p:spPr>
              <a:xfrm rot="5400000">
                <a:off x="4800095" y="3056889"/>
                <a:ext cx="98397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0EB37E07-E08D-42A5-98EA-9780BB6E81FA}"/>
                  </a:ext>
                </a:extLst>
              </p:cNvPr>
              <p:cNvCxnSpPr/>
              <p:nvPr/>
            </p:nvCxnSpPr>
            <p:spPr>
              <a:xfrm>
                <a:off x="5302018" y="3551244"/>
                <a:ext cx="150223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Rectangle 31">
              <a:extLst>
                <a:ext uri="{FF2B5EF4-FFF2-40B4-BE49-F238E27FC236}">
                  <a16:creationId xmlns:a16="http://schemas.microsoft.com/office/drawing/2014/main" id="{F0DCB6FC-A050-4C2C-8158-A95AFE2DCD7F}"/>
                </a:ext>
              </a:extLst>
            </p:cNvPr>
            <p:cNvSpPr>
              <a:spLocks noChangeArrowheads="1"/>
            </p:cNvSpPr>
            <p:nvPr/>
          </p:nvSpPr>
          <p:spPr bwMode="auto">
            <a:xfrm>
              <a:off x="5609395" y="5397279"/>
              <a:ext cx="91505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CommType</a:t>
              </a:r>
              <a:endParaRPr lang="en-US" sz="2000" dirty="0"/>
            </a:p>
          </p:txBody>
        </p:sp>
      </p:grpSp>
      <p:grpSp>
        <p:nvGrpSpPr>
          <p:cNvPr id="28" name="Gruppieren 27">
            <a:extLst>
              <a:ext uri="{FF2B5EF4-FFF2-40B4-BE49-F238E27FC236}">
                <a16:creationId xmlns:a16="http://schemas.microsoft.com/office/drawing/2014/main" id="{4C9C3F20-25AD-4752-B8BA-C093E7B41545}"/>
              </a:ext>
            </a:extLst>
          </p:cNvPr>
          <p:cNvGrpSpPr/>
          <p:nvPr/>
        </p:nvGrpSpPr>
        <p:grpSpPr>
          <a:xfrm>
            <a:off x="5447928" y="3889243"/>
            <a:ext cx="1512168" cy="986340"/>
            <a:chOff x="5076056" y="4365104"/>
            <a:chExt cx="1512168" cy="986340"/>
          </a:xfrm>
        </p:grpSpPr>
        <p:grpSp>
          <p:nvGrpSpPr>
            <p:cNvPr id="29" name="Gruppieren 28">
              <a:extLst>
                <a:ext uri="{FF2B5EF4-FFF2-40B4-BE49-F238E27FC236}">
                  <a16:creationId xmlns:a16="http://schemas.microsoft.com/office/drawing/2014/main" id="{7D7FB245-9FF4-49EC-829A-478415F2EF75}"/>
                </a:ext>
              </a:extLst>
            </p:cNvPr>
            <p:cNvGrpSpPr/>
            <p:nvPr/>
          </p:nvGrpSpPr>
          <p:grpSpPr>
            <a:xfrm flipH="1" flipV="1">
              <a:off x="5076056" y="4365104"/>
              <a:ext cx="1512168" cy="986340"/>
              <a:chOff x="5292080" y="2564904"/>
              <a:chExt cx="1512168" cy="986340"/>
            </a:xfrm>
          </p:grpSpPr>
          <p:cxnSp>
            <p:nvCxnSpPr>
              <p:cNvPr id="31" name="Gerade Verbindung 35">
                <a:extLst>
                  <a:ext uri="{FF2B5EF4-FFF2-40B4-BE49-F238E27FC236}">
                    <a16:creationId xmlns:a16="http://schemas.microsoft.com/office/drawing/2014/main" id="{7688E84B-CAB9-4477-917C-9DE36F76F089}"/>
                  </a:ext>
                </a:extLst>
              </p:cNvPr>
              <p:cNvCxnSpPr/>
              <p:nvPr/>
            </p:nvCxnSpPr>
            <p:spPr>
              <a:xfrm rot="5400000">
                <a:off x="4800095" y="3056889"/>
                <a:ext cx="98397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19B1F416-6FBF-4CFE-B4C7-75587AD101DA}"/>
                  </a:ext>
                </a:extLst>
              </p:cNvPr>
              <p:cNvCxnSpPr/>
              <p:nvPr/>
            </p:nvCxnSpPr>
            <p:spPr>
              <a:xfrm>
                <a:off x="5302018" y="3551244"/>
                <a:ext cx="150223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0" name="Rectangle 31">
              <a:extLst>
                <a:ext uri="{FF2B5EF4-FFF2-40B4-BE49-F238E27FC236}">
                  <a16:creationId xmlns:a16="http://schemas.microsoft.com/office/drawing/2014/main" id="{17E10E89-7223-4207-BEFE-FEA37906DFEA}"/>
                </a:ext>
              </a:extLst>
            </p:cNvPr>
            <p:cNvSpPr>
              <a:spLocks noChangeArrowheads="1"/>
            </p:cNvSpPr>
            <p:nvPr/>
          </p:nvSpPr>
          <p:spPr bwMode="auto">
            <a:xfrm>
              <a:off x="5668162" y="4365104"/>
              <a:ext cx="91505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CommType</a:t>
              </a:r>
              <a:endParaRPr lang="en-US" sz="2000" dirty="0"/>
            </a:p>
          </p:txBody>
        </p:sp>
      </p:grpSp>
      <p:grpSp>
        <p:nvGrpSpPr>
          <p:cNvPr id="34" name="Gruppieren 33">
            <a:extLst>
              <a:ext uri="{FF2B5EF4-FFF2-40B4-BE49-F238E27FC236}">
                <a16:creationId xmlns:a16="http://schemas.microsoft.com/office/drawing/2014/main" id="{A96156B3-4AB2-461E-A647-AD3877BF2646}"/>
              </a:ext>
            </a:extLst>
          </p:cNvPr>
          <p:cNvGrpSpPr/>
          <p:nvPr/>
        </p:nvGrpSpPr>
        <p:grpSpPr>
          <a:xfrm>
            <a:off x="6119166" y="3017126"/>
            <a:ext cx="2409064" cy="224095"/>
            <a:chOff x="5747294" y="3492987"/>
            <a:chExt cx="2409064" cy="224095"/>
          </a:xfrm>
        </p:grpSpPr>
        <p:cxnSp>
          <p:nvCxnSpPr>
            <p:cNvPr id="35" name="Gerade Verbindung mit Pfeil 34">
              <a:extLst>
                <a:ext uri="{FF2B5EF4-FFF2-40B4-BE49-F238E27FC236}">
                  <a16:creationId xmlns:a16="http://schemas.microsoft.com/office/drawing/2014/main" id="{C58640FB-6D2B-4F1D-BF01-DA17DC0E398F}"/>
                </a:ext>
              </a:extLst>
            </p:cNvPr>
            <p:cNvCxnSpPr/>
            <p:nvPr/>
          </p:nvCxnSpPr>
          <p:spPr>
            <a:xfrm flipH="1" flipV="1">
              <a:off x="5747294" y="3717032"/>
              <a:ext cx="2409064" cy="5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1">
              <a:extLst>
                <a:ext uri="{FF2B5EF4-FFF2-40B4-BE49-F238E27FC236}">
                  <a16:creationId xmlns:a16="http://schemas.microsoft.com/office/drawing/2014/main" id="{755A3949-BB87-4BDC-8180-BC04E858F8FB}"/>
                </a:ext>
              </a:extLst>
            </p:cNvPr>
            <p:cNvSpPr>
              <a:spLocks noChangeArrowheads="1"/>
            </p:cNvSpPr>
            <p:nvPr/>
          </p:nvSpPr>
          <p:spPr bwMode="auto">
            <a:xfrm>
              <a:off x="6572182" y="3492987"/>
              <a:ext cx="91505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CommType</a:t>
              </a:r>
              <a:endParaRPr lang="en-US" sz="2000" dirty="0"/>
            </a:p>
          </p:txBody>
        </p:sp>
      </p:grpSp>
      <p:sp>
        <p:nvSpPr>
          <p:cNvPr id="37"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7591400" y="1609259"/>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MA</a:t>
            </a:r>
          </a:p>
        </p:txBody>
      </p:sp>
    </p:spTree>
    <p:extLst>
      <p:ext uri="{BB962C8B-B14F-4D97-AF65-F5344CB8AC3E}">
        <p14:creationId xmlns:p14="http://schemas.microsoft.com/office/powerpoint/2010/main" val="4424970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CD9770F-1AC2-4E31-8195-155FEDC8A220}"/>
              </a:ext>
            </a:extLst>
          </p:cNvPr>
          <p:cNvSpPr>
            <a:spLocks noGrp="1"/>
          </p:cNvSpPr>
          <p:nvPr>
            <p:ph sz="quarter" idx="14"/>
          </p:nvPr>
        </p:nvSpPr>
        <p:spPr/>
        <p:txBody>
          <a:bodyPr/>
          <a:lstStyle/>
          <a:p>
            <a:r>
              <a:rPr lang="de-DE" dirty="0"/>
              <a:t>Java wie auch andere Textstücke:</a:t>
            </a:r>
          </a:p>
          <a:p>
            <a:pPr lvl="1"/>
            <a:r>
              <a:rPr lang="de-DE" dirty="0"/>
              <a:t>Style: Courier </a:t>
            </a:r>
            <a:r>
              <a:rPr lang="de-DE" dirty="0" err="1"/>
              <a:t>new</a:t>
            </a:r>
            <a:r>
              <a:rPr lang="de-DE" dirty="0"/>
              <a:t>, 18pt (notfalls nur 14pt)</a:t>
            </a:r>
          </a:p>
          <a:p>
            <a:pPr lvl="1"/>
            <a:r>
              <a:rPr lang="de-DE" dirty="0"/>
              <a:t>Syntax </a:t>
            </a:r>
            <a:r>
              <a:rPr lang="de-DE" dirty="0" err="1"/>
              <a:t>highlighting</a:t>
            </a:r>
            <a:r>
              <a:rPr lang="de-DE" dirty="0"/>
              <a:t> der </a:t>
            </a:r>
            <a:r>
              <a:rPr lang="de-DE" dirty="0" err="1"/>
              <a:t>keywords</a:t>
            </a:r>
            <a:r>
              <a:rPr lang="de-DE" dirty="0"/>
              <a:t> rausnehmen</a:t>
            </a:r>
          </a:p>
          <a:p>
            <a:pPr lvl="2"/>
            <a:r>
              <a:rPr lang="de-DE" dirty="0"/>
              <a:t>Blaue Farbe: Selbst entscheiden, wo der Zuhörer hin sieht</a:t>
            </a:r>
          </a:p>
        </p:txBody>
      </p:sp>
      <p:sp>
        <p:nvSpPr>
          <p:cNvPr id="3" name="Titel 2">
            <a:extLst>
              <a:ext uri="{FF2B5EF4-FFF2-40B4-BE49-F238E27FC236}">
                <a16:creationId xmlns:a16="http://schemas.microsoft.com/office/drawing/2014/main" id="{A42BEDB1-5ED7-4959-AC6C-376E63CCC4F1}"/>
              </a:ext>
            </a:extLst>
          </p:cNvPr>
          <p:cNvSpPr>
            <a:spLocks noGrp="1"/>
          </p:cNvSpPr>
          <p:nvPr>
            <p:ph type="title"/>
          </p:nvPr>
        </p:nvSpPr>
        <p:spPr/>
        <p:txBody>
          <a:bodyPr/>
          <a:lstStyle/>
          <a:p>
            <a:r>
              <a:rPr lang="de-DE" dirty="0"/>
              <a:t>Code</a:t>
            </a:r>
          </a:p>
        </p:txBody>
      </p:sp>
      <p:grpSp>
        <p:nvGrpSpPr>
          <p:cNvPr id="13" name="Gruppieren 12">
            <a:extLst>
              <a:ext uri="{FF2B5EF4-FFF2-40B4-BE49-F238E27FC236}">
                <a16:creationId xmlns:a16="http://schemas.microsoft.com/office/drawing/2014/main" id="{5F4BA977-51DB-45BD-9002-6EE4152BD91E}"/>
              </a:ext>
            </a:extLst>
          </p:cNvPr>
          <p:cNvGrpSpPr/>
          <p:nvPr/>
        </p:nvGrpSpPr>
        <p:grpSpPr>
          <a:xfrm>
            <a:off x="1571289" y="3212443"/>
            <a:ext cx="5403750" cy="2330550"/>
            <a:chOff x="1247387" y="2501638"/>
            <a:chExt cx="5403750" cy="2330550"/>
          </a:xfrm>
        </p:grpSpPr>
        <p:sp>
          <p:nvSpPr>
            <p:cNvPr id="14" name="Text Box 3">
              <a:extLst>
                <a:ext uri="{FF2B5EF4-FFF2-40B4-BE49-F238E27FC236}">
                  <a16:creationId xmlns:a16="http://schemas.microsoft.com/office/drawing/2014/main" id="{B4E090EA-C08F-46D0-8B3E-4EB9A91617CA}"/>
                </a:ext>
              </a:extLst>
            </p:cNvPr>
            <p:cNvSpPr txBox="1">
              <a:spLocks noChangeArrowheads="1"/>
            </p:cNvSpPr>
            <p:nvPr/>
          </p:nvSpPr>
          <p:spPr bwMode="auto">
            <a:xfrm>
              <a:off x="1763688" y="2501638"/>
              <a:ext cx="4887449" cy="2308324"/>
            </a:xfrm>
            <a:prstGeom prst="rect">
              <a:avLst/>
            </a:prstGeom>
            <a:noFill/>
            <a:ln w="9525">
              <a:solidFill>
                <a:schemeClr val="tx1"/>
              </a:solidFill>
              <a:miter lim="800000"/>
              <a:headEnd/>
              <a:tailEnd/>
            </a:ln>
            <a:effectLst/>
          </p:spPr>
          <p:txBody>
            <a:bodyPr wrap="square">
              <a:spAutoFit/>
            </a:bodyPr>
            <a:lstStyle/>
            <a:p>
              <a:r>
                <a:rPr lang="en-US" b="1" dirty="0">
                  <a:latin typeface="Courier New" pitchFamily="49" charset="0"/>
                  <a:cs typeface="Courier New" pitchFamily="49" charset="0"/>
                </a:rPr>
                <a:t>public class </a:t>
              </a:r>
              <a:r>
                <a:rPr lang="en-US" b="1" dirty="0">
                  <a:solidFill>
                    <a:schemeClr val="tx2"/>
                  </a:solidFill>
                  <a:latin typeface="Courier New" pitchFamily="49" charset="0"/>
                  <a:cs typeface="Courier New" pitchFamily="49" charset="0"/>
                </a:rPr>
                <a:t>Example</a:t>
              </a:r>
              <a:r>
                <a:rPr lang="en-US" b="1" dirty="0">
                  <a:latin typeface="Courier New" pitchFamily="49" charset="0"/>
                  <a:cs typeface="Courier New" pitchFamily="49" charset="0"/>
                </a:rPr>
                <a:t> {</a:t>
              </a:r>
            </a:p>
            <a:p>
              <a:r>
                <a:rPr lang="en-US" b="1" dirty="0">
                  <a:latin typeface="Courier New" pitchFamily="49" charset="0"/>
                  <a:cs typeface="Courier New" pitchFamily="49" charset="0"/>
                </a:rPr>
                <a:t>  private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0;</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  public void m() {</a:t>
              </a:r>
            </a:p>
            <a:p>
              <a:r>
                <a:rPr lang="en-US" b="1" dirty="0">
                  <a:latin typeface="Courier New" pitchFamily="49" charset="0"/>
                  <a:cs typeface="Courier New" pitchFamily="49" charset="0"/>
                </a:rPr>
                <a:t>    </a:t>
              </a:r>
              <a:r>
                <a:rPr lang="en-US" b="1" dirty="0">
                  <a:solidFill>
                    <a:schemeClr val="tx2"/>
                  </a:solidFill>
                  <a:latin typeface="Courier New" pitchFamily="49" charset="0"/>
                  <a:cs typeface="Courier New" pitchFamily="49" charset="0"/>
                </a:rPr>
                <a:t>x=0;</a:t>
              </a:r>
            </a:p>
            <a:p>
              <a:r>
                <a:rPr lang="en-US" b="1" dirty="0">
                  <a:latin typeface="Courier New" pitchFamily="49" charset="0"/>
                  <a:cs typeface="Courier New" pitchFamily="49" charset="0"/>
                </a:rPr>
                <a:t>    for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z=0; z&lt;5; z++) {</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    }</a:t>
              </a:r>
            </a:p>
          </p:txBody>
        </p:sp>
        <p:sp>
          <p:nvSpPr>
            <p:cNvPr id="15" name="Text Box 6">
              <a:extLst>
                <a:ext uri="{FF2B5EF4-FFF2-40B4-BE49-F238E27FC236}">
                  <a16:creationId xmlns:a16="http://schemas.microsoft.com/office/drawing/2014/main" id="{642814B2-B221-43E1-803C-F76BA9DC9102}"/>
                </a:ext>
              </a:extLst>
            </p:cNvPr>
            <p:cNvSpPr txBox="1">
              <a:spLocks noChangeArrowheads="1"/>
            </p:cNvSpPr>
            <p:nvPr/>
          </p:nvSpPr>
          <p:spPr bwMode="auto">
            <a:xfrm>
              <a:off x="1247387" y="2523864"/>
              <a:ext cx="503238" cy="2308324"/>
            </a:xfrm>
            <a:prstGeom prst="rect">
              <a:avLst/>
            </a:prstGeom>
            <a:noFill/>
            <a:ln w="9525">
              <a:noFill/>
              <a:miter lim="800000"/>
              <a:headEnd/>
              <a:tailEnd/>
            </a:ln>
            <a:effectLst/>
          </p:spPr>
          <p:txBody>
            <a:bodyPr>
              <a:spAutoFit/>
            </a:bodyPr>
            <a:lstStyle/>
            <a:p>
              <a:pPr algn="r"/>
              <a:r>
                <a:rPr lang="en-US" sz="1800" dirty="0"/>
                <a:t>1</a:t>
              </a:r>
            </a:p>
            <a:p>
              <a:pPr algn="r"/>
              <a:r>
                <a:rPr lang="en-US" sz="1800" dirty="0"/>
                <a:t>2</a:t>
              </a:r>
            </a:p>
            <a:p>
              <a:pPr algn="r"/>
              <a:r>
                <a:rPr lang="en-US" sz="1800" dirty="0"/>
                <a:t>3</a:t>
              </a:r>
            </a:p>
            <a:p>
              <a:pPr algn="r"/>
              <a:r>
                <a:rPr lang="en-US" sz="1800" dirty="0"/>
                <a:t>4</a:t>
              </a:r>
            </a:p>
            <a:p>
              <a:pPr algn="r"/>
              <a:r>
                <a:rPr lang="en-US" sz="1800" dirty="0"/>
                <a:t>5</a:t>
              </a:r>
            </a:p>
            <a:p>
              <a:pPr algn="r"/>
              <a:r>
                <a:rPr lang="en-US" sz="1800" dirty="0"/>
                <a:t>6</a:t>
              </a:r>
            </a:p>
            <a:p>
              <a:pPr algn="r"/>
              <a:r>
                <a:rPr lang="en-US" sz="1800" dirty="0"/>
                <a:t>7</a:t>
              </a:r>
            </a:p>
            <a:p>
              <a:pPr algn="r"/>
              <a:r>
                <a:rPr lang="en-US" sz="1800" dirty="0"/>
                <a:t>8</a:t>
              </a:r>
            </a:p>
          </p:txBody>
        </p:sp>
        <p:sp>
          <p:nvSpPr>
            <p:cNvPr id="16" name="AutoShape 40">
              <a:extLst>
                <a:ext uri="{FF2B5EF4-FFF2-40B4-BE49-F238E27FC236}">
                  <a16:creationId xmlns:a16="http://schemas.microsoft.com/office/drawing/2014/main" id="{E262E0D5-8439-4C07-A6F6-83404947D807}"/>
                </a:ext>
              </a:extLst>
            </p:cNvPr>
            <p:cNvSpPr>
              <a:spLocks noChangeArrowheads="1"/>
            </p:cNvSpPr>
            <p:nvPr/>
          </p:nvSpPr>
          <p:spPr bwMode="auto">
            <a:xfrm flipV="1">
              <a:off x="5970100" y="2569890"/>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marL="0" marR="0" lvl="0" indent="0" algn="l" defTabSz="914400" rtl="0" eaLnBrk="0" fontAlgn="auto" latinLnBrk="0" hangingPunct="0">
                <a:lnSpc>
                  <a:spcPct val="70000"/>
                </a:lnSpc>
                <a:spcBef>
                  <a:spcPts val="0"/>
                </a:spcBef>
                <a:spcAft>
                  <a:spcPts val="0"/>
                </a:spcAft>
                <a:buClrTx/>
                <a:buSzTx/>
                <a:buFontTx/>
                <a:buNone/>
                <a:tabLst/>
                <a:defRPr/>
              </a:pPr>
              <a:r>
                <a:rPr kumimoji="0" lang="en-US" altLang="de-DE" sz="1600" b="0" i="0" u="none" strike="noStrike" kern="1200" cap="none" spc="0" normalizeH="0" baseline="0" dirty="0">
                  <a:ln>
                    <a:noFill/>
                  </a:ln>
                  <a:solidFill>
                    <a:srgbClr val="000000"/>
                  </a:solidFill>
                  <a:effectLst/>
                  <a:uLnTx/>
                  <a:uFillTx/>
                  <a:latin typeface="Arial"/>
                  <a:ea typeface="+mn-ea"/>
                  <a:cs typeface="+mn-cs"/>
                </a:rPr>
                <a:t>Java</a:t>
              </a:r>
            </a:p>
          </p:txBody>
        </p:sp>
        <p:sp>
          <p:nvSpPr>
            <p:cNvPr id="17" name="Rechteck 16">
              <a:extLst>
                <a:ext uri="{FF2B5EF4-FFF2-40B4-BE49-F238E27FC236}">
                  <a16:creationId xmlns:a16="http://schemas.microsoft.com/office/drawing/2014/main" id="{E560BE36-7040-416D-8D29-C616B4CA909A}"/>
                </a:ext>
              </a:extLst>
            </p:cNvPr>
            <p:cNvSpPr/>
            <p:nvPr/>
          </p:nvSpPr>
          <p:spPr>
            <a:xfrm>
              <a:off x="5978986" y="2833191"/>
              <a:ext cx="591830" cy="307777"/>
            </a:xfrm>
            <a:prstGeom prst="rect">
              <a:avLst/>
            </a:prstGeom>
          </p:spPr>
          <p:txBody>
            <a:bodyPr wrap="none">
              <a:spAutoFit/>
            </a:bodyPr>
            <a:lstStyle/>
            <a:p>
              <a:pPr lvl="0" algn="ctr"/>
              <a:r>
                <a:rPr lang="de-DE" altLang="de-DE" sz="1400" b="1" noProof="1">
                  <a:solidFill>
                    <a:srgbClr val="000000"/>
                  </a:solidFill>
                </a:rPr>
                <a:t>«hc»</a:t>
              </a:r>
            </a:p>
          </p:txBody>
        </p:sp>
      </p:grpSp>
      <p:sp>
        <p:nvSpPr>
          <p:cNvPr id="18" name="Text Box 25">
            <a:extLst>
              <a:ext uri="{FF2B5EF4-FFF2-40B4-BE49-F238E27FC236}">
                <a16:creationId xmlns:a16="http://schemas.microsoft.com/office/drawing/2014/main" id="{24CDFE93-5276-4367-9162-67A95136893C}"/>
              </a:ext>
            </a:extLst>
          </p:cNvPr>
          <p:cNvSpPr txBox="1">
            <a:spLocks noChangeArrowheads="1"/>
          </p:cNvSpPr>
          <p:nvPr/>
        </p:nvSpPr>
        <p:spPr bwMode="auto">
          <a:xfrm>
            <a:off x="748480" y="2677577"/>
            <a:ext cx="931665" cy="338554"/>
          </a:xfrm>
          <a:prstGeom prst="rect">
            <a:avLst/>
          </a:prstGeom>
          <a:noFill/>
          <a:ln w="9525">
            <a:noFill/>
            <a:miter lim="800000"/>
            <a:headEnd/>
            <a:tailEnd/>
          </a:ln>
        </p:spPr>
        <p:txBody>
          <a:bodyPr wrap="none">
            <a:spAutoFit/>
          </a:bodyPr>
          <a:lstStyle/>
          <a:p>
            <a:pPr eaLnBrk="0" hangingPunct="0"/>
            <a:r>
              <a:rPr lang="de-DE" altLang="de-DE" sz="1600" i="1" dirty="0">
                <a:solidFill>
                  <a:schemeClr val="tx2"/>
                </a:solidFill>
                <a:latin typeface="Comic Sans MS" pitchFamily="66" charset="0"/>
              </a:rPr>
              <a:t>optional</a:t>
            </a:r>
            <a:endParaRPr lang="en-US" altLang="de-DE" sz="1600" i="1" dirty="0">
              <a:solidFill>
                <a:schemeClr val="tx2"/>
              </a:solidFill>
              <a:latin typeface="Comic Sans MS" pitchFamily="66" charset="0"/>
            </a:endParaRPr>
          </a:p>
        </p:txBody>
      </p:sp>
      <p:sp>
        <p:nvSpPr>
          <p:cNvPr id="19" name="Text Box 25">
            <a:extLst>
              <a:ext uri="{FF2B5EF4-FFF2-40B4-BE49-F238E27FC236}">
                <a16:creationId xmlns:a16="http://schemas.microsoft.com/office/drawing/2014/main" id="{7EF66920-9933-4B89-84FE-93446AC73B62}"/>
              </a:ext>
            </a:extLst>
          </p:cNvPr>
          <p:cNvSpPr txBox="1">
            <a:spLocks noChangeArrowheads="1"/>
          </p:cNvSpPr>
          <p:nvPr/>
        </p:nvSpPr>
        <p:spPr bwMode="auto">
          <a:xfrm>
            <a:off x="7118946" y="1914234"/>
            <a:ext cx="1603324" cy="1077218"/>
          </a:xfrm>
          <a:prstGeom prst="rect">
            <a:avLst/>
          </a:prstGeom>
          <a:noFill/>
          <a:ln w="9525">
            <a:noFill/>
            <a:miter lim="800000"/>
            <a:headEnd/>
            <a:tailEnd/>
          </a:ln>
        </p:spPr>
        <p:txBody>
          <a:bodyPr wrap="none">
            <a:spAutoFit/>
          </a:bodyPr>
          <a:lstStyle/>
          <a:p>
            <a:pPr eaLnBrk="0" hangingPunct="0"/>
            <a:r>
              <a:rPr lang="de-DE" altLang="de-DE" sz="1600" i="1" dirty="0" err="1">
                <a:solidFill>
                  <a:schemeClr val="tx2"/>
                </a:solidFill>
                <a:latin typeface="Comic Sans MS" pitchFamily="66" charset="0"/>
              </a:rPr>
              <a:t>kennzeichnung</a:t>
            </a:r>
            <a:endParaRPr lang="de-DE" altLang="de-DE" sz="1600" i="1" dirty="0">
              <a:solidFill>
                <a:schemeClr val="tx2"/>
              </a:solidFill>
              <a:latin typeface="Comic Sans MS" pitchFamily="66" charset="0"/>
            </a:endParaRPr>
          </a:p>
          <a:p>
            <a:pPr eaLnBrk="0" hangingPunct="0"/>
            <a:r>
              <a:rPr lang="de-DE" altLang="de-DE" sz="1600" i="1" dirty="0">
                <a:solidFill>
                  <a:schemeClr val="tx2"/>
                </a:solidFill>
                <a:latin typeface="Comic Sans MS" pitchFamily="66" charset="0"/>
              </a:rPr>
              <a:t>(in oder </a:t>
            </a:r>
            <a:br>
              <a:rPr lang="de-DE" altLang="de-DE" sz="1600" i="1" dirty="0">
                <a:solidFill>
                  <a:schemeClr val="tx2"/>
                </a:solidFill>
                <a:latin typeface="Comic Sans MS" pitchFamily="66" charset="0"/>
              </a:rPr>
            </a:br>
            <a:r>
              <a:rPr lang="de-DE" altLang="de-DE" sz="1600" i="1" dirty="0" err="1">
                <a:solidFill>
                  <a:schemeClr val="tx2"/>
                </a:solidFill>
                <a:latin typeface="Comic Sans MS" pitchFamily="66" charset="0"/>
              </a:rPr>
              <a:t>ausserhalb</a:t>
            </a:r>
            <a:r>
              <a:rPr lang="de-DE" altLang="de-DE" sz="1600" i="1" dirty="0">
                <a:solidFill>
                  <a:schemeClr val="tx2"/>
                </a:solidFill>
                <a:latin typeface="Comic Sans MS" pitchFamily="66" charset="0"/>
              </a:rPr>
              <a:t> des</a:t>
            </a:r>
            <a:br>
              <a:rPr lang="de-DE" altLang="de-DE" sz="1600" i="1" dirty="0">
                <a:solidFill>
                  <a:schemeClr val="tx2"/>
                </a:solidFill>
                <a:latin typeface="Comic Sans MS" pitchFamily="66" charset="0"/>
              </a:rPr>
            </a:br>
            <a:r>
              <a:rPr lang="de-DE" altLang="de-DE" sz="1600" i="1" dirty="0">
                <a:solidFill>
                  <a:schemeClr val="tx2"/>
                </a:solidFill>
                <a:latin typeface="Comic Sans MS" pitchFamily="66" charset="0"/>
              </a:rPr>
              <a:t>Kastens)</a:t>
            </a:r>
            <a:endParaRPr lang="en-US" altLang="de-DE" sz="1600" i="1" dirty="0">
              <a:solidFill>
                <a:schemeClr val="tx2"/>
              </a:solidFill>
              <a:latin typeface="Comic Sans MS" pitchFamily="66" charset="0"/>
            </a:endParaRPr>
          </a:p>
        </p:txBody>
      </p:sp>
      <p:sp>
        <p:nvSpPr>
          <p:cNvPr id="20" name="Freihandform 11">
            <a:extLst>
              <a:ext uri="{FF2B5EF4-FFF2-40B4-BE49-F238E27FC236}">
                <a16:creationId xmlns:a16="http://schemas.microsoft.com/office/drawing/2014/main" id="{BC404CF7-EC6F-4AC5-BB6B-A5B169ABF8B2}"/>
              </a:ext>
            </a:extLst>
          </p:cNvPr>
          <p:cNvSpPr/>
          <p:nvPr/>
        </p:nvSpPr>
        <p:spPr>
          <a:xfrm>
            <a:off x="1642957" y="2867428"/>
            <a:ext cx="286093" cy="339365"/>
          </a:xfrm>
          <a:custGeom>
            <a:avLst/>
            <a:gdLst>
              <a:gd name="connsiteX0" fmla="*/ 0 w 286093"/>
              <a:gd name="connsiteY0" fmla="*/ 0 h 339365"/>
              <a:gd name="connsiteX1" fmla="*/ 254524 w 286093"/>
              <a:gd name="connsiteY1" fmla="*/ 84841 h 339365"/>
              <a:gd name="connsiteX2" fmla="*/ 273378 w 286093"/>
              <a:gd name="connsiteY2" fmla="*/ 339365 h 339365"/>
            </a:gdLst>
            <a:ahLst/>
            <a:cxnLst>
              <a:cxn ang="0">
                <a:pos x="connsiteX0" y="connsiteY0"/>
              </a:cxn>
              <a:cxn ang="0">
                <a:pos x="connsiteX1" y="connsiteY1"/>
              </a:cxn>
              <a:cxn ang="0">
                <a:pos x="connsiteX2" y="connsiteY2"/>
              </a:cxn>
            </a:cxnLst>
            <a:rect l="l" t="t" r="r" b="b"/>
            <a:pathLst>
              <a:path w="286093" h="339365">
                <a:moveTo>
                  <a:pt x="0" y="0"/>
                </a:moveTo>
                <a:cubicBezTo>
                  <a:pt x="104480" y="14140"/>
                  <a:pt x="208961" y="28280"/>
                  <a:pt x="254524" y="84841"/>
                </a:cubicBezTo>
                <a:cubicBezTo>
                  <a:pt x="300087" y="141402"/>
                  <a:pt x="286732" y="240383"/>
                  <a:pt x="273378" y="339365"/>
                </a:cubicBezTo>
              </a:path>
            </a:pathLst>
          </a:custGeom>
          <a:noFill/>
          <a:ln>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ihandform 12">
            <a:extLst>
              <a:ext uri="{FF2B5EF4-FFF2-40B4-BE49-F238E27FC236}">
                <a16:creationId xmlns:a16="http://schemas.microsoft.com/office/drawing/2014/main" id="{92E51226-5621-4C4B-AE55-2E0889D5ECDF}"/>
              </a:ext>
            </a:extLst>
          </p:cNvPr>
          <p:cNvSpPr/>
          <p:nvPr/>
        </p:nvSpPr>
        <p:spPr>
          <a:xfrm>
            <a:off x="6969102" y="2763733"/>
            <a:ext cx="1387406" cy="697584"/>
          </a:xfrm>
          <a:custGeom>
            <a:avLst/>
            <a:gdLst>
              <a:gd name="connsiteX0" fmla="*/ 1291472 w 1387406"/>
              <a:gd name="connsiteY0" fmla="*/ 0 h 697584"/>
              <a:gd name="connsiteX1" fmla="*/ 1253765 w 1387406"/>
              <a:gd name="connsiteY1" fmla="*/ 565608 h 697584"/>
              <a:gd name="connsiteX2" fmla="*/ 0 w 1387406"/>
              <a:gd name="connsiteY2" fmla="*/ 697584 h 697584"/>
            </a:gdLst>
            <a:ahLst/>
            <a:cxnLst>
              <a:cxn ang="0">
                <a:pos x="connsiteX0" y="connsiteY0"/>
              </a:cxn>
              <a:cxn ang="0">
                <a:pos x="connsiteX1" y="connsiteY1"/>
              </a:cxn>
              <a:cxn ang="0">
                <a:pos x="connsiteX2" y="connsiteY2"/>
              </a:cxn>
            </a:cxnLst>
            <a:rect l="l" t="t" r="r" b="b"/>
            <a:pathLst>
              <a:path w="1387406" h="697584">
                <a:moveTo>
                  <a:pt x="1291472" y="0"/>
                </a:moveTo>
                <a:cubicBezTo>
                  <a:pt x="1380241" y="224672"/>
                  <a:pt x="1469010" y="449344"/>
                  <a:pt x="1253765" y="565608"/>
                </a:cubicBezTo>
                <a:cubicBezTo>
                  <a:pt x="1038520" y="681872"/>
                  <a:pt x="519260" y="689728"/>
                  <a:pt x="0" y="697584"/>
                </a:cubicBezTo>
              </a:path>
            </a:pathLst>
          </a:custGeom>
          <a:noFill/>
          <a:ln>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600230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CD9770F-1AC2-4E31-8195-155FEDC8A220}"/>
              </a:ext>
            </a:extLst>
          </p:cNvPr>
          <p:cNvSpPr>
            <a:spLocks noGrp="1"/>
          </p:cNvSpPr>
          <p:nvPr>
            <p:ph sz="quarter" idx="14"/>
          </p:nvPr>
        </p:nvSpPr>
        <p:spPr/>
        <p:txBody>
          <a:bodyPr/>
          <a:lstStyle/>
          <a:p>
            <a:r>
              <a:rPr lang="de-DE" dirty="0"/>
              <a:t>Java wie auch andere Textstücke:</a:t>
            </a:r>
          </a:p>
          <a:p>
            <a:pPr lvl="1"/>
            <a:r>
              <a:rPr lang="de-DE" dirty="0"/>
              <a:t>Style: Courier </a:t>
            </a:r>
            <a:r>
              <a:rPr lang="de-DE" dirty="0" err="1"/>
              <a:t>new</a:t>
            </a:r>
            <a:r>
              <a:rPr lang="de-DE" dirty="0"/>
              <a:t>, 18pt (notfalls nur 14pt)</a:t>
            </a:r>
          </a:p>
          <a:p>
            <a:pPr lvl="1"/>
            <a:r>
              <a:rPr lang="de-DE" dirty="0"/>
              <a:t>Syntax </a:t>
            </a:r>
            <a:r>
              <a:rPr lang="de-DE" dirty="0" err="1"/>
              <a:t>highlighting</a:t>
            </a:r>
            <a:r>
              <a:rPr lang="de-DE" dirty="0"/>
              <a:t> der </a:t>
            </a:r>
            <a:r>
              <a:rPr lang="de-DE" dirty="0" err="1"/>
              <a:t>keywords</a:t>
            </a:r>
            <a:r>
              <a:rPr lang="de-DE" dirty="0"/>
              <a:t> rausnehmen</a:t>
            </a:r>
          </a:p>
          <a:p>
            <a:pPr lvl="2"/>
            <a:r>
              <a:rPr lang="de-DE" dirty="0"/>
              <a:t>Blaue Farbe: Selbst entscheiden, wo der Zuhörer hin sieht</a:t>
            </a:r>
          </a:p>
        </p:txBody>
      </p:sp>
      <p:sp>
        <p:nvSpPr>
          <p:cNvPr id="3" name="Titel 2">
            <a:extLst>
              <a:ext uri="{FF2B5EF4-FFF2-40B4-BE49-F238E27FC236}">
                <a16:creationId xmlns:a16="http://schemas.microsoft.com/office/drawing/2014/main" id="{A42BEDB1-5ED7-4959-AC6C-376E63CCC4F1}"/>
              </a:ext>
            </a:extLst>
          </p:cNvPr>
          <p:cNvSpPr>
            <a:spLocks noGrp="1"/>
          </p:cNvSpPr>
          <p:nvPr>
            <p:ph type="title"/>
          </p:nvPr>
        </p:nvSpPr>
        <p:spPr/>
        <p:txBody>
          <a:bodyPr/>
          <a:lstStyle/>
          <a:p>
            <a:r>
              <a:rPr lang="de-DE" dirty="0"/>
              <a:t>Code</a:t>
            </a:r>
          </a:p>
        </p:txBody>
      </p:sp>
      <p:grpSp>
        <p:nvGrpSpPr>
          <p:cNvPr id="5" name="Gruppieren 4"/>
          <p:cNvGrpSpPr/>
          <p:nvPr/>
        </p:nvGrpSpPr>
        <p:grpSpPr>
          <a:xfrm>
            <a:off x="384000" y="3261972"/>
            <a:ext cx="11664540" cy="2330550"/>
            <a:chOff x="1680145" y="3292160"/>
            <a:chExt cx="10892145" cy="2330550"/>
          </a:xfrm>
        </p:grpSpPr>
        <p:sp>
          <p:nvSpPr>
            <p:cNvPr id="14" name="Text Box 3">
              <a:extLst>
                <a:ext uri="{FF2B5EF4-FFF2-40B4-BE49-F238E27FC236}">
                  <a16:creationId xmlns:a16="http://schemas.microsoft.com/office/drawing/2014/main" id="{B4E090EA-C08F-46D0-8B3E-4EB9A91617CA}"/>
                </a:ext>
              </a:extLst>
            </p:cNvPr>
            <p:cNvSpPr txBox="1">
              <a:spLocks noChangeArrowheads="1"/>
            </p:cNvSpPr>
            <p:nvPr/>
          </p:nvSpPr>
          <p:spPr bwMode="auto">
            <a:xfrm>
              <a:off x="2196446" y="3292160"/>
              <a:ext cx="10375844" cy="2308324"/>
            </a:xfrm>
            <a:prstGeom prst="rect">
              <a:avLst/>
            </a:prstGeom>
            <a:noFill/>
            <a:ln w="9525">
              <a:solidFill>
                <a:schemeClr val="tx1"/>
              </a:solidFill>
              <a:miter lim="800000"/>
              <a:headEnd/>
              <a:tailEnd/>
            </a:ln>
            <a:effectLst/>
          </p:spPr>
          <p:txBody>
            <a:bodyPr wrap="square">
              <a:spAutoFit/>
            </a:bodyPr>
            <a:lstStyle/>
            <a:p>
              <a:r>
                <a:rPr lang="en-US" b="1" dirty="0">
                  <a:latin typeface="Courier New" pitchFamily="49" charset="0"/>
                  <a:cs typeface="Courier New" pitchFamily="49" charset="0"/>
                </a:rPr>
                <a:t>123456789 123456789 123456789 123456789 123456789 123456789 123456789 1234567890</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diese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Breite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erlaubt</a:t>
              </a:r>
              <a:r>
                <a:rPr lang="en-US" b="1" dirty="0">
                  <a:latin typeface="Courier New" pitchFamily="49" charset="0"/>
                  <a:cs typeface="Courier New" pitchFamily="49" charset="0"/>
                </a:rPr>
                <a:t> 80 </a:t>
              </a:r>
              <a:r>
                <a:rPr lang="en-US" b="1" dirty="0" err="1">
                  <a:latin typeface="Courier New" pitchFamily="49" charset="0"/>
                  <a:cs typeface="Courier New" pitchFamily="49" charset="0"/>
                </a:rPr>
                <a:t>Zeichen</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public class </a:t>
              </a:r>
              <a:r>
                <a:rPr lang="en-US" b="1" dirty="0">
                  <a:solidFill>
                    <a:schemeClr val="tx2"/>
                  </a:solidFill>
                  <a:latin typeface="Courier New" pitchFamily="49" charset="0"/>
                  <a:cs typeface="Courier New" pitchFamily="49" charset="0"/>
                </a:rPr>
                <a:t>Example</a:t>
              </a:r>
              <a:r>
                <a:rPr lang="en-US" b="1" dirty="0">
                  <a:latin typeface="Courier New" pitchFamily="49" charset="0"/>
                  <a:cs typeface="Courier New" pitchFamily="49" charset="0"/>
                </a:rPr>
                <a:t> {</a:t>
              </a:r>
            </a:p>
            <a:p>
              <a:r>
                <a:rPr lang="en-US" b="1" dirty="0">
                  <a:latin typeface="Courier New" pitchFamily="49" charset="0"/>
                  <a:cs typeface="Courier New" pitchFamily="49" charset="0"/>
                </a:rPr>
                <a:t>public void m() {</a:t>
              </a:r>
            </a:p>
            <a:p>
              <a:r>
                <a:rPr lang="en-US" b="1" dirty="0">
                  <a:latin typeface="Courier New" pitchFamily="49" charset="0"/>
                  <a:cs typeface="Courier New" pitchFamily="49" charset="0"/>
                </a:rPr>
                <a:t>   </a:t>
              </a:r>
              <a:r>
                <a:rPr lang="en-US" b="1" dirty="0">
                  <a:solidFill>
                    <a:schemeClr val="tx2"/>
                  </a:solidFill>
                  <a:latin typeface="Courier New" pitchFamily="49" charset="0"/>
                  <a:cs typeface="Courier New" pitchFamily="49" charset="0"/>
                </a:rPr>
                <a:t> x=0;</a:t>
              </a:r>
            </a:p>
            <a:p>
              <a:r>
                <a:rPr lang="en-US" b="1" dirty="0">
                  <a:latin typeface="Courier New" pitchFamily="49" charset="0"/>
                  <a:cs typeface="Courier New" pitchFamily="49" charset="0"/>
                </a:rPr>
                <a:t>    for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z=0; z&lt;5; z++) {</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    }</a:t>
              </a:r>
            </a:p>
          </p:txBody>
        </p:sp>
        <p:sp>
          <p:nvSpPr>
            <p:cNvPr id="15" name="Text Box 6">
              <a:extLst>
                <a:ext uri="{FF2B5EF4-FFF2-40B4-BE49-F238E27FC236}">
                  <a16:creationId xmlns:a16="http://schemas.microsoft.com/office/drawing/2014/main" id="{642814B2-B221-43E1-803C-F76BA9DC9102}"/>
                </a:ext>
              </a:extLst>
            </p:cNvPr>
            <p:cNvSpPr txBox="1">
              <a:spLocks noChangeArrowheads="1"/>
            </p:cNvSpPr>
            <p:nvPr/>
          </p:nvSpPr>
          <p:spPr bwMode="auto">
            <a:xfrm>
              <a:off x="1680145" y="3314386"/>
              <a:ext cx="503238" cy="2308324"/>
            </a:xfrm>
            <a:prstGeom prst="rect">
              <a:avLst/>
            </a:prstGeom>
            <a:noFill/>
            <a:ln w="9525">
              <a:noFill/>
              <a:miter lim="800000"/>
              <a:headEnd/>
              <a:tailEnd/>
            </a:ln>
            <a:effectLst/>
          </p:spPr>
          <p:txBody>
            <a:bodyPr>
              <a:spAutoFit/>
            </a:bodyPr>
            <a:lstStyle/>
            <a:p>
              <a:pPr algn="r"/>
              <a:r>
                <a:rPr lang="en-US" sz="1800" dirty="0"/>
                <a:t>1</a:t>
              </a:r>
            </a:p>
            <a:p>
              <a:pPr algn="r"/>
              <a:r>
                <a:rPr lang="en-US" sz="1800" dirty="0"/>
                <a:t>2</a:t>
              </a:r>
            </a:p>
            <a:p>
              <a:pPr algn="r"/>
              <a:r>
                <a:rPr lang="en-US" sz="1800" dirty="0"/>
                <a:t>3</a:t>
              </a:r>
            </a:p>
            <a:p>
              <a:pPr algn="r"/>
              <a:r>
                <a:rPr lang="en-US" sz="1800" dirty="0"/>
                <a:t>4</a:t>
              </a:r>
            </a:p>
            <a:p>
              <a:pPr algn="r"/>
              <a:r>
                <a:rPr lang="en-US" sz="1800" dirty="0"/>
                <a:t>5</a:t>
              </a:r>
            </a:p>
            <a:p>
              <a:pPr algn="r"/>
              <a:r>
                <a:rPr lang="en-US" sz="1800" dirty="0"/>
                <a:t>6</a:t>
              </a:r>
            </a:p>
            <a:p>
              <a:pPr algn="r"/>
              <a:r>
                <a:rPr lang="en-US" sz="1800" dirty="0"/>
                <a:t>7</a:t>
              </a:r>
            </a:p>
            <a:p>
              <a:pPr algn="r"/>
              <a:r>
                <a:rPr lang="en-US" sz="1800" dirty="0"/>
                <a:t>8</a:t>
              </a:r>
            </a:p>
          </p:txBody>
        </p:sp>
      </p:grpSp>
      <p:sp>
        <p:nvSpPr>
          <p:cNvPr id="16" name="AutoShape 40">
            <a:extLst>
              <a:ext uri="{FF2B5EF4-FFF2-40B4-BE49-F238E27FC236}">
                <a16:creationId xmlns:a16="http://schemas.microsoft.com/office/drawing/2014/main" id="{E262E0D5-8439-4C07-A6F6-83404947D807}"/>
              </a:ext>
            </a:extLst>
          </p:cNvPr>
          <p:cNvSpPr>
            <a:spLocks noChangeArrowheads="1"/>
          </p:cNvSpPr>
          <p:nvPr/>
        </p:nvSpPr>
        <p:spPr bwMode="auto">
          <a:xfrm flipV="1">
            <a:off x="11447824" y="2680099"/>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marL="0" marR="0" lvl="0" indent="0" algn="l" defTabSz="914400" rtl="0" eaLnBrk="0" fontAlgn="auto" latinLnBrk="0" hangingPunct="0">
              <a:lnSpc>
                <a:spcPct val="70000"/>
              </a:lnSpc>
              <a:spcBef>
                <a:spcPts val="0"/>
              </a:spcBef>
              <a:spcAft>
                <a:spcPts val="0"/>
              </a:spcAft>
              <a:buClrTx/>
              <a:buSzTx/>
              <a:buFontTx/>
              <a:buNone/>
              <a:tabLst/>
              <a:defRPr/>
            </a:pPr>
            <a:r>
              <a:rPr kumimoji="0" lang="en-US" altLang="de-DE" sz="1600" b="0" i="0" u="none" strike="noStrike" kern="1200" cap="none" spc="0" normalizeH="0" baseline="0" dirty="0">
                <a:ln>
                  <a:noFill/>
                </a:ln>
                <a:solidFill>
                  <a:srgbClr val="000000"/>
                </a:solidFill>
                <a:effectLst/>
                <a:uLnTx/>
                <a:uFillTx/>
                <a:latin typeface="Arial"/>
                <a:ea typeface="+mn-ea"/>
                <a:cs typeface="+mn-cs"/>
              </a:rPr>
              <a:t>Java</a:t>
            </a:r>
          </a:p>
        </p:txBody>
      </p:sp>
      <p:sp>
        <p:nvSpPr>
          <p:cNvPr id="17" name="Rechteck 16">
            <a:extLst>
              <a:ext uri="{FF2B5EF4-FFF2-40B4-BE49-F238E27FC236}">
                <a16:creationId xmlns:a16="http://schemas.microsoft.com/office/drawing/2014/main" id="{E560BE36-7040-416D-8D29-C616B4CA909A}"/>
              </a:ext>
            </a:extLst>
          </p:cNvPr>
          <p:cNvSpPr/>
          <p:nvPr/>
        </p:nvSpPr>
        <p:spPr>
          <a:xfrm>
            <a:off x="11456710" y="2943400"/>
            <a:ext cx="591830" cy="307777"/>
          </a:xfrm>
          <a:prstGeom prst="rect">
            <a:avLst/>
          </a:prstGeom>
        </p:spPr>
        <p:txBody>
          <a:bodyPr wrap="none">
            <a:spAutoFit/>
          </a:bodyPr>
          <a:lstStyle/>
          <a:p>
            <a:pPr lvl="0" algn="ctr"/>
            <a:r>
              <a:rPr lang="de-DE" altLang="de-DE" sz="1400" b="1" noProof="1">
                <a:solidFill>
                  <a:srgbClr val="000000"/>
                </a:solidFill>
              </a:rPr>
              <a:t>«hc»</a:t>
            </a:r>
          </a:p>
        </p:txBody>
      </p:sp>
    </p:spTree>
    <p:extLst>
      <p:ext uri="{BB962C8B-B14F-4D97-AF65-F5344CB8AC3E}">
        <p14:creationId xmlns:p14="http://schemas.microsoft.com/office/powerpoint/2010/main" val="2434372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49B045B-55B1-4A63-B11F-0D9527C3EDA8}"/>
              </a:ext>
            </a:extLst>
          </p:cNvPr>
          <p:cNvSpPr>
            <a:spLocks noGrp="1"/>
          </p:cNvSpPr>
          <p:nvPr>
            <p:ph type="title"/>
          </p:nvPr>
        </p:nvSpPr>
        <p:spPr/>
        <p:txBody>
          <a:bodyPr/>
          <a:lstStyle/>
          <a:p>
            <a:r>
              <a:rPr lang="de-DE" dirty="0" err="1"/>
              <a:t>Footer</a:t>
            </a:r>
            <a:r>
              <a:rPr lang="de-DE" dirty="0"/>
              <a:t> in Standardfolien</a:t>
            </a:r>
          </a:p>
        </p:txBody>
      </p:sp>
      <p:sp>
        <p:nvSpPr>
          <p:cNvPr id="7" name="Inhaltsplatzhalter 1">
            <a:extLst>
              <a:ext uri="{FF2B5EF4-FFF2-40B4-BE49-F238E27FC236}">
                <a16:creationId xmlns:a16="http://schemas.microsoft.com/office/drawing/2014/main" id="{AF14649A-6D86-49CE-962E-9D6BB789ECC4}"/>
              </a:ext>
            </a:extLst>
          </p:cNvPr>
          <p:cNvSpPr txBox="1">
            <a:spLocks/>
          </p:cNvSpPr>
          <p:nvPr/>
        </p:nvSpPr>
        <p:spPr>
          <a:xfrm>
            <a:off x="3072384" y="3913632"/>
            <a:ext cx="7503239" cy="1330144"/>
          </a:xfrm>
          <a:prstGeom prst="rect">
            <a:avLst/>
          </a:prstGeom>
        </p:spPr>
        <p:txBody>
          <a:bodyPr wrap="square" lIns="0" tIns="0" rIns="0" bIns="0"/>
          <a:lstStyle>
            <a:lvl1pPr marL="216000" indent="-2160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ＭＳ Ｐゴシック" charset="0"/>
                <a:cs typeface="Arial" panose="020B0604020202020204" pitchFamily="34" charset="0"/>
              </a:defRPr>
            </a:lvl1pPr>
            <a:lvl2pPr marL="432000" indent="-2160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Arial" charset="0"/>
                <a:cs typeface="Arial" panose="020B0604020202020204" pitchFamily="34" charset="0"/>
              </a:defRPr>
            </a:lvl2pPr>
            <a:lvl3pPr marL="648000" marR="0" indent="-216000" algn="l" defTabSz="215900" rtl="0" eaLnBrk="1" fontAlgn="base" latinLnBrk="0" hangingPunct="1">
              <a:lnSpc>
                <a:spcPct val="100000"/>
              </a:lnSpc>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864000" indent="-216000" algn="l" defTabSz="215900" rtl="0" eaLnBrk="1" fontAlgn="base" hangingPunct="1">
              <a:spcBef>
                <a:spcPct val="0"/>
              </a:spcBef>
              <a:spcAft>
                <a:spcPct val="0"/>
              </a:spcAft>
              <a:buClr>
                <a:schemeClr val="tx2"/>
              </a:buClr>
              <a:buSzPct val="100000"/>
              <a:buFont typeface="Symbol" panose="05050102010706020507" pitchFamily="18" charset="2"/>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647700" indent="0" algn="l" rtl="0" eaLnBrk="1" fontAlgn="base" hangingPunct="1">
              <a:lnSpc>
                <a:spcPct val="90000"/>
              </a:lnSpc>
              <a:spcBef>
                <a:spcPct val="0"/>
              </a:spcBef>
              <a:spcAft>
                <a:spcPct val="0"/>
              </a:spcAft>
              <a:buClr>
                <a:schemeClr val="tx2"/>
              </a:buClr>
              <a:buFont typeface="Arial" panose="020B0604020202020204" pitchFamily="34" charset="0"/>
              <a:buNone/>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Hier der/die</a:t>
            </a:r>
            <a:r>
              <a:rPr lang="de-DE" dirty="0">
                <a:solidFill>
                  <a:schemeClr val="tx2"/>
                </a:solidFill>
              </a:rPr>
              <a:t> Namen der Folienersteller</a:t>
            </a:r>
          </a:p>
          <a:p>
            <a:pPr lvl="1"/>
            <a:r>
              <a:rPr lang="de-DE" dirty="0"/>
              <a:t>Bei vorgetragenen Papieren: die Autoren. Wenn zu viele: alle weglassen</a:t>
            </a:r>
          </a:p>
          <a:p>
            <a:pPr lvl="1"/>
            <a:r>
              <a:rPr lang="de-DE" dirty="0"/>
              <a:t>Bei Industriedokumenten: Ersteller + Verantwortliche (also auch BR)</a:t>
            </a:r>
          </a:p>
          <a:p>
            <a:pPr lvl="1"/>
            <a:r>
              <a:rPr lang="de-DE" dirty="0"/>
              <a:t>Bei internen und Forschungsvorträgen: Folienersteller.</a:t>
            </a:r>
          </a:p>
        </p:txBody>
      </p:sp>
      <p:sp>
        <p:nvSpPr>
          <p:cNvPr id="8" name="Freihandform: Form 7">
            <a:extLst>
              <a:ext uri="{FF2B5EF4-FFF2-40B4-BE49-F238E27FC236}">
                <a16:creationId xmlns:a16="http://schemas.microsoft.com/office/drawing/2014/main" id="{C038D6FF-BABF-4A8C-9996-CABB33F95B38}"/>
              </a:ext>
            </a:extLst>
          </p:cNvPr>
          <p:cNvSpPr/>
          <p:nvPr/>
        </p:nvSpPr>
        <p:spPr>
          <a:xfrm>
            <a:off x="2674897" y="4999845"/>
            <a:ext cx="1462133" cy="1121790"/>
          </a:xfrm>
          <a:custGeom>
            <a:avLst/>
            <a:gdLst>
              <a:gd name="connsiteX0" fmla="*/ 1159497 w 1462133"/>
              <a:gd name="connsiteY0" fmla="*/ 0 h 1121790"/>
              <a:gd name="connsiteX1" fmla="*/ 1385740 w 1462133"/>
              <a:gd name="connsiteY1" fmla="*/ 565609 h 1121790"/>
              <a:gd name="connsiteX2" fmla="*/ 0 w 1462133"/>
              <a:gd name="connsiteY2" fmla="*/ 1121790 h 1121790"/>
            </a:gdLst>
            <a:ahLst/>
            <a:cxnLst>
              <a:cxn ang="0">
                <a:pos x="connsiteX0" y="connsiteY0"/>
              </a:cxn>
              <a:cxn ang="0">
                <a:pos x="connsiteX1" y="connsiteY1"/>
              </a:cxn>
              <a:cxn ang="0">
                <a:pos x="connsiteX2" y="connsiteY2"/>
              </a:cxn>
            </a:cxnLst>
            <a:rect l="l" t="t" r="r" b="b"/>
            <a:pathLst>
              <a:path w="1462133" h="1121790">
                <a:moveTo>
                  <a:pt x="1159497" y="0"/>
                </a:moveTo>
                <a:cubicBezTo>
                  <a:pt x="1369243" y="189322"/>
                  <a:pt x="1578990" y="378644"/>
                  <a:pt x="1385740" y="565609"/>
                </a:cubicBezTo>
                <a:cubicBezTo>
                  <a:pt x="1192490" y="752574"/>
                  <a:pt x="596245" y="937182"/>
                  <a:pt x="0" y="1121790"/>
                </a:cubicBezTo>
              </a:path>
            </a:pathLst>
          </a:custGeom>
          <a:ln>
            <a:solidFill>
              <a:schemeClr val="tx2"/>
            </a:solidFill>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de-DE">
              <a:solidFill>
                <a:schemeClr val="tx2"/>
              </a:solidFill>
            </a:endParaRPr>
          </a:p>
        </p:txBody>
      </p:sp>
    </p:spTree>
    <p:extLst>
      <p:ext uri="{BB962C8B-B14F-4D97-AF65-F5344CB8AC3E}">
        <p14:creationId xmlns:p14="http://schemas.microsoft.com/office/powerpoint/2010/main" val="3936346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C4A6D0F-3CCC-4908-A636-24D862634A31}"/>
              </a:ext>
            </a:extLst>
          </p:cNvPr>
          <p:cNvSpPr>
            <a:spLocks noGrp="1"/>
          </p:cNvSpPr>
          <p:nvPr>
            <p:ph sz="quarter" idx="14"/>
          </p:nvPr>
        </p:nvSpPr>
        <p:spPr/>
        <p:txBody>
          <a:bodyPr/>
          <a:lstStyle/>
          <a:p>
            <a:r>
              <a:rPr lang="de-DE" dirty="0"/>
              <a:t>Varianten (abhängig von der Vortragsart):</a:t>
            </a:r>
          </a:p>
          <a:p>
            <a:endParaRPr lang="de-DE" dirty="0"/>
          </a:p>
          <a:p>
            <a:r>
              <a:rPr lang="de-DE" dirty="0"/>
              <a:t>Das ist ein abschließender Satz, eine Zusammenfassung oder auch ein Fazit, 24pt, ggf. vertikal zentriert.</a:t>
            </a:r>
          </a:p>
          <a:p>
            <a:endParaRPr lang="de-DE" dirty="0"/>
          </a:p>
          <a:p>
            <a:r>
              <a:rPr lang="de-DE" dirty="0"/>
              <a:t>Oder: </a:t>
            </a:r>
          </a:p>
          <a:p>
            <a:endParaRPr lang="de-DE" dirty="0"/>
          </a:p>
          <a:p>
            <a:r>
              <a:rPr lang="de-DE" dirty="0"/>
              <a:t>eine Liste </a:t>
            </a:r>
            <a:r>
              <a:rPr lang="de-DE"/>
              <a:t>von Ergebnissen</a:t>
            </a:r>
            <a:endParaRPr lang="de-DE" dirty="0"/>
          </a:p>
          <a:p>
            <a:endParaRPr lang="de-DE" dirty="0"/>
          </a:p>
          <a:p>
            <a:r>
              <a:rPr lang="de-DE" dirty="0"/>
              <a:t>Oder:</a:t>
            </a:r>
          </a:p>
          <a:p>
            <a:endParaRPr lang="de-DE" dirty="0"/>
          </a:p>
          <a:p>
            <a:r>
              <a:rPr lang="de-DE" dirty="0"/>
              <a:t>Eine </a:t>
            </a:r>
            <a:r>
              <a:rPr lang="de-DE" dirty="0" err="1"/>
              <a:t>TagCloud</a:t>
            </a:r>
            <a:r>
              <a:rPr lang="de-DE" dirty="0"/>
              <a:t> der Folien</a:t>
            </a:r>
          </a:p>
        </p:txBody>
      </p:sp>
      <p:sp>
        <p:nvSpPr>
          <p:cNvPr id="3" name="Titel 2">
            <a:extLst>
              <a:ext uri="{FF2B5EF4-FFF2-40B4-BE49-F238E27FC236}">
                <a16:creationId xmlns:a16="http://schemas.microsoft.com/office/drawing/2014/main" id="{5782D8C8-4E3F-4106-B228-255BFED8B52C}"/>
              </a:ext>
            </a:extLst>
          </p:cNvPr>
          <p:cNvSpPr>
            <a:spLocks noGrp="1"/>
          </p:cNvSpPr>
          <p:nvPr>
            <p:ph type="title"/>
          </p:nvPr>
        </p:nvSpPr>
        <p:spPr/>
        <p:txBody>
          <a:bodyPr/>
          <a:lstStyle/>
          <a:p>
            <a:r>
              <a:rPr lang="de-DE" dirty="0"/>
              <a:t>Summary </a:t>
            </a:r>
          </a:p>
        </p:txBody>
      </p:sp>
    </p:spTree>
    <p:extLst>
      <p:ext uri="{BB962C8B-B14F-4D97-AF65-F5344CB8AC3E}">
        <p14:creationId xmlns:p14="http://schemas.microsoft.com/office/powerpoint/2010/main" val="18110335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FBFB4DE-403F-4DB6-B603-6A1358EADB25}"/>
              </a:ext>
            </a:extLst>
          </p:cNvPr>
          <p:cNvSpPr>
            <a:spLocks noGrp="1"/>
          </p:cNvSpPr>
          <p:nvPr>
            <p:ph sz="quarter" idx="14"/>
          </p:nvPr>
        </p:nvSpPr>
        <p:spPr/>
        <p:txBody>
          <a:bodyPr/>
          <a:lstStyle/>
          <a:p>
            <a:r>
              <a:rPr lang="de-DE" dirty="0"/>
              <a:t>Liste der Anlagen analog zur Gliederung (oder ggf. ohne Liste)</a:t>
            </a:r>
          </a:p>
          <a:p>
            <a:endParaRPr lang="de-DE" dirty="0"/>
          </a:p>
        </p:txBody>
      </p:sp>
      <p:sp>
        <p:nvSpPr>
          <p:cNvPr id="3" name="Titel 2">
            <a:extLst>
              <a:ext uri="{FF2B5EF4-FFF2-40B4-BE49-F238E27FC236}">
                <a16:creationId xmlns:a16="http://schemas.microsoft.com/office/drawing/2014/main" id="{1CC3BCCC-D9FC-405B-8D9C-DA295ACABBD4}"/>
              </a:ext>
            </a:extLst>
          </p:cNvPr>
          <p:cNvSpPr>
            <a:spLocks noGrp="1"/>
          </p:cNvSpPr>
          <p:nvPr>
            <p:ph type="title"/>
          </p:nvPr>
        </p:nvSpPr>
        <p:spPr/>
        <p:txBody>
          <a:bodyPr/>
          <a:lstStyle/>
          <a:p>
            <a:r>
              <a:rPr lang="de-DE" dirty="0"/>
              <a:t>Attachments</a:t>
            </a:r>
          </a:p>
        </p:txBody>
      </p:sp>
    </p:spTree>
    <p:extLst>
      <p:ext uri="{BB962C8B-B14F-4D97-AF65-F5344CB8AC3E}">
        <p14:creationId xmlns:p14="http://schemas.microsoft.com/office/powerpoint/2010/main" val="267045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1D4F0F7-20D6-4919-BFB3-E10FED9A5F77}"/>
              </a:ext>
            </a:extLst>
          </p:cNvPr>
          <p:cNvSpPr>
            <a:spLocks noGrp="1"/>
          </p:cNvSpPr>
          <p:nvPr>
            <p:ph sz="quarter" idx="14"/>
          </p:nvPr>
        </p:nvSpPr>
        <p:spPr/>
        <p:txBody>
          <a:bodyPr/>
          <a:lstStyle/>
          <a:p>
            <a:r>
              <a:rPr lang="de-DE" dirty="0"/>
              <a:t>1</a:t>
            </a:r>
          </a:p>
          <a:p>
            <a:pPr lvl="1"/>
            <a:r>
              <a:rPr lang="de-DE" dirty="0"/>
              <a:t>2</a:t>
            </a:r>
          </a:p>
          <a:p>
            <a:pPr lvl="2"/>
            <a:r>
              <a:rPr lang="de-DE" dirty="0"/>
              <a:t>3</a:t>
            </a:r>
          </a:p>
          <a:p>
            <a:pPr lvl="3"/>
            <a:r>
              <a:rPr lang="de-DE" dirty="0"/>
              <a:t>4</a:t>
            </a:r>
          </a:p>
          <a:p>
            <a:r>
              <a:rPr lang="de-DE" dirty="0"/>
              <a:t>5</a:t>
            </a:r>
          </a:p>
          <a:p>
            <a:r>
              <a:rPr lang="de-DE" dirty="0"/>
              <a:t>6</a:t>
            </a:r>
          </a:p>
          <a:p>
            <a:r>
              <a:rPr lang="de-DE" dirty="0"/>
              <a:t>7</a:t>
            </a:r>
          </a:p>
          <a:p>
            <a:r>
              <a:rPr lang="de-DE" dirty="0"/>
              <a:t>8</a:t>
            </a:r>
          </a:p>
          <a:p>
            <a:r>
              <a:rPr lang="de-DE" dirty="0"/>
              <a:t>9</a:t>
            </a:r>
          </a:p>
          <a:p>
            <a:r>
              <a:rPr lang="de-DE" dirty="0"/>
              <a:t>10</a:t>
            </a:r>
          </a:p>
          <a:p>
            <a:r>
              <a:rPr lang="de-DE" dirty="0"/>
              <a:t>11</a:t>
            </a:r>
          </a:p>
          <a:p>
            <a:r>
              <a:rPr lang="de-DE" dirty="0"/>
              <a:t>12</a:t>
            </a:r>
          </a:p>
          <a:p>
            <a:r>
              <a:rPr lang="de-DE" dirty="0"/>
              <a:t>13</a:t>
            </a:r>
          </a:p>
          <a:p>
            <a:r>
              <a:rPr lang="de-DE" dirty="0"/>
              <a:t>14</a:t>
            </a:r>
          </a:p>
          <a:p>
            <a:r>
              <a:rPr lang="de-DE" dirty="0"/>
              <a:t>15</a:t>
            </a:r>
          </a:p>
          <a:p>
            <a:r>
              <a:rPr lang="de-DE" dirty="0"/>
              <a:t>16 … und das sind schon ziemlich viele Zeilen</a:t>
            </a:r>
          </a:p>
          <a:p>
            <a:endParaRPr lang="de-DE" dirty="0"/>
          </a:p>
        </p:txBody>
      </p:sp>
      <p:sp>
        <p:nvSpPr>
          <p:cNvPr id="3" name="Titel 2">
            <a:extLst>
              <a:ext uri="{FF2B5EF4-FFF2-40B4-BE49-F238E27FC236}">
                <a16:creationId xmlns:a16="http://schemas.microsoft.com/office/drawing/2014/main" id="{3C4E3400-8187-40C3-A64A-0435CEB59B93}"/>
              </a:ext>
            </a:extLst>
          </p:cNvPr>
          <p:cNvSpPr>
            <a:spLocks noGrp="1"/>
          </p:cNvSpPr>
          <p:nvPr>
            <p:ph type="title"/>
          </p:nvPr>
        </p:nvSpPr>
        <p:spPr/>
        <p:txBody>
          <a:bodyPr/>
          <a:lstStyle/>
          <a:p>
            <a:r>
              <a:rPr lang="de-DE" dirty="0"/>
              <a:t>Testfolie mit Standardtext</a:t>
            </a:r>
          </a:p>
        </p:txBody>
      </p:sp>
    </p:spTree>
    <p:extLst>
      <p:ext uri="{BB962C8B-B14F-4D97-AF65-F5344CB8AC3E}">
        <p14:creationId xmlns:p14="http://schemas.microsoft.com/office/powerpoint/2010/main" val="1742653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60C1F94-A041-46B1-91C1-64A350BD73A1}"/>
              </a:ext>
            </a:extLst>
          </p:cNvPr>
          <p:cNvSpPr>
            <a:spLocks noGrp="1"/>
          </p:cNvSpPr>
          <p:nvPr>
            <p:ph sz="quarter" idx="14"/>
          </p:nvPr>
        </p:nvSpPr>
        <p:spPr>
          <a:xfrm>
            <a:off x="384000" y="1236273"/>
            <a:ext cx="11483975" cy="3573869"/>
          </a:xfrm>
        </p:spPr>
        <p:txBody>
          <a:bodyPr/>
          <a:lstStyle/>
          <a:p>
            <a:r>
              <a:rPr lang="de-DE" dirty="0"/>
              <a:t>Ein „Knacksatz“ steht am Ende der Folie und fasst diese zusammen.</a:t>
            </a:r>
          </a:p>
          <a:p>
            <a:r>
              <a:rPr lang="de-DE" dirty="0"/>
              <a:t>Er ist optional und beinhaltet nur die Kernmessage</a:t>
            </a:r>
          </a:p>
          <a:p>
            <a:r>
              <a:rPr lang="de-DE" dirty="0"/>
              <a:t>Fließtext und Knacksatz sind linksbündig angeglichen</a:t>
            </a:r>
          </a:p>
          <a:p>
            <a:r>
              <a:rPr lang="de-DE" dirty="0"/>
              <a:t>Knacksatz: Arial, 18pt, schwarz, linksbündig, eingerahmt</a:t>
            </a:r>
          </a:p>
          <a:p>
            <a:endParaRPr lang="de-DE" dirty="0"/>
          </a:p>
        </p:txBody>
      </p:sp>
      <p:sp>
        <p:nvSpPr>
          <p:cNvPr id="3" name="Titel 2">
            <a:extLst>
              <a:ext uri="{FF2B5EF4-FFF2-40B4-BE49-F238E27FC236}">
                <a16:creationId xmlns:a16="http://schemas.microsoft.com/office/drawing/2014/main" id="{31D5884B-044F-45A6-98EC-B039028E4ADA}"/>
              </a:ext>
            </a:extLst>
          </p:cNvPr>
          <p:cNvSpPr>
            <a:spLocks noGrp="1"/>
          </p:cNvSpPr>
          <p:nvPr>
            <p:ph type="title"/>
          </p:nvPr>
        </p:nvSpPr>
        <p:spPr/>
        <p:txBody>
          <a:bodyPr/>
          <a:lstStyle/>
          <a:p>
            <a:r>
              <a:rPr lang="de-DE" dirty="0"/>
              <a:t>Standardfolie mit Knacksatz</a:t>
            </a:r>
          </a:p>
        </p:txBody>
      </p:sp>
      <p:grpSp>
        <p:nvGrpSpPr>
          <p:cNvPr id="8" name="Gruppieren 7"/>
          <p:cNvGrpSpPr/>
          <p:nvPr/>
        </p:nvGrpSpPr>
        <p:grpSpPr>
          <a:xfrm>
            <a:off x="445168" y="4999303"/>
            <a:ext cx="10719816" cy="750763"/>
            <a:chOff x="445168" y="4999303"/>
            <a:chExt cx="10719816" cy="750763"/>
          </a:xfrm>
        </p:grpSpPr>
        <p:sp>
          <p:nvSpPr>
            <p:cNvPr id="4" name="AutoShape 8">
              <a:extLst>
                <a:ext uri="{FF2B5EF4-FFF2-40B4-BE49-F238E27FC236}">
                  <a16:creationId xmlns:a16="http://schemas.microsoft.com/office/drawing/2014/main" id="{330CFD06-FCF3-4897-A3FF-2E93091EA072}"/>
                </a:ext>
              </a:extLst>
            </p:cNvPr>
            <p:cNvSpPr>
              <a:spLocks noChangeArrowheads="1"/>
            </p:cNvSpPr>
            <p:nvPr/>
          </p:nvSpPr>
          <p:spPr bwMode="auto">
            <a:xfrm>
              <a:off x="445168" y="5184184"/>
              <a:ext cx="457200" cy="381000"/>
            </a:xfrm>
            <a:prstGeom prst="rightArrow">
              <a:avLst>
                <a:gd name="adj1" fmla="val 50000"/>
                <a:gd name="adj2" fmla="val 30000"/>
              </a:avLst>
            </a:prstGeom>
            <a:noFill/>
            <a:ln w="9525">
              <a:solidFill>
                <a:schemeClr val="tx1"/>
              </a:solidFill>
              <a:miter lim="800000"/>
              <a:headEnd/>
              <a:tailEnd/>
            </a:ln>
          </p:spPr>
          <p:txBody>
            <a:bodyPr wrap="none" anchor="ctr"/>
            <a:lstStyle/>
            <a:p>
              <a:endParaRPr lang="en-US"/>
            </a:p>
          </p:txBody>
        </p:sp>
        <p:grpSp>
          <p:nvGrpSpPr>
            <p:cNvPr id="5" name="Group 9">
              <a:extLst>
                <a:ext uri="{FF2B5EF4-FFF2-40B4-BE49-F238E27FC236}">
                  <a16:creationId xmlns:a16="http://schemas.microsoft.com/office/drawing/2014/main" id="{C361418C-654A-4F06-B4DC-B044C6973044}"/>
                </a:ext>
              </a:extLst>
            </p:cNvPr>
            <p:cNvGrpSpPr>
              <a:grpSpLocks/>
            </p:cNvGrpSpPr>
            <p:nvPr/>
          </p:nvGrpSpPr>
          <p:grpSpPr bwMode="auto">
            <a:xfrm>
              <a:off x="1283367" y="4999303"/>
              <a:ext cx="9881617" cy="750763"/>
              <a:chOff x="768" y="3792"/>
              <a:chExt cx="4896" cy="432"/>
            </a:xfrm>
          </p:grpSpPr>
          <p:sp>
            <p:nvSpPr>
              <p:cNvPr id="6" name="Rectangle 10">
                <a:extLst>
                  <a:ext uri="{FF2B5EF4-FFF2-40B4-BE49-F238E27FC236}">
                    <a16:creationId xmlns:a16="http://schemas.microsoft.com/office/drawing/2014/main" id="{856B4930-0B0C-4CB5-970E-B1A49482AF2E}"/>
                  </a:ext>
                </a:extLst>
              </p:cNvPr>
              <p:cNvSpPr>
                <a:spLocks noChangeArrowheads="1"/>
              </p:cNvSpPr>
              <p:nvPr/>
            </p:nvSpPr>
            <p:spPr bwMode="auto">
              <a:xfrm>
                <a:off x="768" y="3792"/>
                <a:ext cx="4896" cy="432"/>
              </a:xfrm>
              <a:prstGeom prst="rect">
                <a:avLst/>
              </a:prstGeom>
              <a:noFill/>
              <a:ln w="9525">
                <a:solidFill>
                  <a:schemeClr val="tx1"/>
                </a:solidFill>
                <a:miter lim="800000"/>
                <a:headEnd/>
                <a:tailEnd/>
              </a:ln>
            </p:spPr>
            <p:txBody>
              <a:bodyPr wrap="none" anchor="ctr"/>
              <a:lstStyle/>
              <a:p>
                <a:endParaRPr lang="en-US"/>
              </a:p>
            </p:txBody>
          </p:sp>
          <p:sp>
            <p:nvSpPr>
              <p:cNvPr id="7" name="Text Box 11">
                <a:extLst>
                  <a:ext uri="{FF2B5EF4-FFF2-40B4-BE49-F238E27FC236}">
                    <a16:creationId xmlns:a16="http://schemas.microsoft.com/office/drawing/2014/main" id="{9706EA7D-5B41-4806-A42E-9BEF1DF58FCE}"/>
                  </a:ext>
                </a:extLst>
              </p:cNvPr>
              <p:cNvSpPr txBox="1">
                <a:spLocks noChangeArrowheads="1"/>
              </p:cNvSpPr>
              <p:nvPr/>
            </p:nvSpPr>
            <p:spPr bwMode="auto">
              <a:xfrm>
                <a:off x="768" y="3884"/>
                <a:ext cx="4896" cy="213"/>
              </a:xfrm>
              <a:prstGeom prst="rect">
                <a:avLst/>
              </a:prstGeom>
              <a:noFill/>
              <a:ln w="9525">
                <a:noFill/>
                <a:miter lim="800000"/>
                <a:headEnd/>
                <a:tailEnd/>
              </a:ln>
            </p:spPr>
            <p:txBody>
              <a:bodyPr anchor="ctr">
                <a:spAutoFit/>
              </a:bodyPr>
              <a:lstStyle/>
              <a:p>
                <a:r>
                  <a:rPr lang="de-DE" dirty="0"/>
                  <a:t>Der Knacksatz fasst die Folie auf einer oder maximal zwei Zeilen knackig zusammen.</a:t>
                </a:r>
              </a:p>
            </p:txBody>
          </p:sp>
        </p:grpSp>
      </p:grpSp>
    </p:spTree>
    <p:extLst>
      <p:ext uri="{BB962C8B-B14F-4D97-AF65-F5344CB8AC3E}">
        <p14:creationId xmlns:p14="http://schemas.microsoft.com/office/powerpoint/2010/main" val="1139302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60C1F94-A041-46B1-91C1-64A350BD73A1}"/>
              </a:ext>
            </a:extLst>
          </p:cNvPr>
          <p:cNvSpPr>
            <a:spLocks noGrp="1"/>
          </p:cNvSpPr>
          <p:nvPr>
            <p:ph sz="quarter" idx="14"/>
          </p:nvPr>
        </p:nvSpPr>
        <p:spPr>
          <a:xfrm>
            <a:off x="384000" y="1236273"/>
            <a:ext cx="11483975" cy="3573869"/>
          </a:xfrm>
        </p:spPr>
        <p:txBody>
          <a:bodyPr/>
          <a:lstStyle/>
          <a:p>
            <a:r>
              <a:rPr lang="de-DE" dirty="0"/>
              <a:t>Erläuterung zum Knacksatz:</a:t>
            </a:r>
          </a:p>
          <a:p>
            <a:r>
              <a:rPr lang="de-DE" dirty="0"/>
              <a:t>Die Einrahmung erfolgt durch separierte Box, die für 1- und 2-Zeiler an derselben Stelle liegt</a:t>
            </a:r>
          </a:p>
          <a:p>
            <a:r>
              <a:rPr lang="de-DE" dirty="0"/>
              <a:t>1-zeiliger Knacksatz ist darin vertikal zentriert</a:t>
            </a:r>
          </a:p>
          <a:p>
            <a:r>
              <a:rPr lang="de-DE" dirty="0"/>
              <a:t>Anteil des Fließtexts wird entsprechend kürzer</a:t>
            </a:r>
          </a:p>
          <a:p>
            <a:endParaRPr lang="de-DE" dirty="0"/>
          </a:p>
        </p:txBody>
      </p:sp>
      <p:sp>
        <p:nvSpPr>
          <p:cNvPr id="3" name="Titel 2">
            <a:extLst>
              <a:ext uri="{FF2B5EF4-FFF2-40B4-BE49-F238E27FC236}">
                <a16:creationId xmlns:a16="http://schemas.microsoft.com/office/drawing/2014/main" id="{31D5884B-044F-45A6-98EC-B039028E4ADA}"/>
              </a:ext>
            </a:extLst>
          </p:cNvPr>
          <p:cNvSpPr>
            <a:spLocks noGrp="1"/>
          </p:cNvSpPr>
          <p:nvPr>
            <p:ph type="title"/>
          </p:nvPr>
        </p:nvSpPr>
        <p:spPr/>
        <p:txBody>
          <a:bodyPr/>
          <a:lstStyle/>
          <a:p>
            <a:r>
              <a:rPr lang="de-DE" dirty="0"/>
              <a:t>Der Knacksatz…</a:t>
            </a:r>
          </a:p>
        </p:txBody>
      </p:sp>
      <p:grpSp>
        <p:nvGrpSpPr>
          <p:cNvPr id="9" name="Gruppieren 8"/>
          <p:cNvGrpSpPr/>
          <p:nvPr/>
        </p:nvGrpSpPr>
        <p:grpSpPr>
          <a:xfrm>
            <a:off x="445168" y="4999303"/>
            <a:ext cx="10719816" cy="750763"/>
            <a:chOff x="445168" y="4999303"/>
            <a:chExt cx="10719816" cy="750763"/>
          </a:xfrm>
        </p:grpSpPr>
        <p:sp>
          <p:nvSpPr>
            <p:cNvPr id="10" name="AutoShape 8">
              <a:extLst>
                <a:ext uri="{FF2B5EF4-FFF2-40B4-BE49-F238E27FC236}">
                  <a16:creationId xmlns:a16="http://schemas.microsoft.com/office/drawing/2014/main" id="{330CFD06-FCF3-4897-A3FF-2E93091EA072}"/>
                </a:ext>
              </a:extLst>
            </p:cNvPr>
            <p:cNvSpPr>
              <a:spLocks noChangeArrowheads="1"/>
            </p:cNvSpPr>
            <p:nvPr/>
          </p:nvSpPr>
          <p:spPr bwMode="auto">
            <a:xfrm>
              <a:off x="445168" y="5184184"/>
              <a:ext cx="457200" cy="381000"/>
            </a:xfrm>
            <a:prstGeom prst="rightArrow">
              <a:avLst>
                <a:gd name="adj1" fmla="val 50000"/>
                <a:gd name="adj2" fmla="val 30000"/>
              </a:avLst>
            </a:prstGeom>
            <a:noFill/>
            <a:ln w="9525">
              <a:solidFill>
                <a:schemeClr val="tx1"/>
              </a:solidFill>
              <a:miter lim="800000"/>
              <a:headEnd/>
              <a:tailEnd/>
            </a:ln>
          </p:spPr>
          <p:txBody>
            <a:bodyPr wrap="none" anchor="ctr"/>
            <a:lstStyle/>
            <a:p>
              <a:endParaRPr lang="en-US"/>
            </a:p>
          </p:txBody>
        </p:sp>
        <p:grpSp>
          <p:nvGrpSpPr>
            <p:cNvPr id="11" name="Group 9">
              <a:extLst>
                <a:ext uri="{FF2B5EF4-FFF2-40B4-BE49-F238E27FC236}">
                  <a16:creationId xmlns:a16="http://schemas.microsoft.com/office/drawing/2014/main" id="{C361418C-654A-4F06-B4DC-B044C6973044}"/>
                </a:ext>
              </a:extLst>
            </p:cNvPr>
            <p:cNvGrpSpPr>
              <a:grpSpLocks/>
            </p:cNvGrpSpPr>
            <p:nvPr/>
          </p:nvGrpSpPr>
          <p:grpSpPr bwMode="auto">
            <a:xfrm>
              <a:off x="1283367" y="4999303"/>
              <a:ext cx="9881617" cy="750763"/>
              <a:chOff x="768" y="3792"/>
              <a:chExt cx="4896" cy="432"/>
            </a:xfrm>
          </p:grpSpPr>
          <p:sp>
            <p:nvSpPr>
              <p:cNvPr id="12" name="Rectangle 10">
                <a:extLst>
                  <a:ext uri="{FF2B5EF4-FFF2-40B4-BE49-F238E27FC236}">
                    <a16:creationId xmlns:a16="http://schemas.microsoft.com/office/drawing/2014/main" id="{856B4930-0B0C-4CB5-970E-B1A49482AF2E}"/>
                  </a:ext>
                </a:extLst>
              </p:cNvPr>
              <p:cNvSpPr>
                <a:spLocks noChangeArrowheads="1"/>
              </p:cNvSpPr>
              <p:nvPr/>
            </p:nvSpPr>
            <p:spPr bwMode="auto">
              <a:xfrm>
                <a:off x="768" y="3792"/>
                <a:ext cx="4896" cy="432"/>
              </a:xfrm>
              <a:prstGeom prst="rect">
                <a:avLst/>
              </a:prstGeom>
              <a:noFill/>
              <a:ln w="9525">
                <a:solidFill>
                  <a:schemeClr val="tx1"/>
                </a:solidFill>
                <a:miter lim="800000"/>
                <a:headEnd/>
                <a:tailEnd/>
              </a:ln>
            </p:spPr>
            <p:txBody>
              <a:bodyPr wrap="none" anchor="ctr"/>
              <a:lstStyle/>
              <a:p>
                <a:endParaRPr lang="en-US"/>
              </a:p>
            </p:txBody>
          </p:sp>
          <p:sp>
            <p:nvSpPr>
              <p:cNvPr id="13" name="Text Box 11">
                <a:extLst>
                  <a:ext uri="{FF2B5EF4-FFF2-40B4-BE49-F238E27FC236}">
                    <a16:creationId xmlns:a16="http://schemas.microsoft.com/office/drawing/2014/main" id="{9706EA7D-5B41-4806-A42E-9BEF1DF58FCE}"/>
                  </a:ext>
                </a:extLst>
              </p:cNvPr>
              <p:cNvSpPr txBox="1">
                <a:spLocks noChangeArrowheads="1"/>
              </p:cNvSpPr>
              <p:nvPr/>
            </p:nvSpPr>
            <p:spPr bwMode="auto">
              <a:xfrm>
                <a:off x="768" y="3884"/>
                <a:ext cx="4896" cy="213"/>
              </a:xfrm>
              <a:prstGeom prst="rect">
                <a:avLst/>
              </a:prstGeom>
              <a:noFill/>
              <a:ln w="9525">
                <a:noFill/>
                <a:miter lim="800000"/>
                <a:headEnd/>
                <a:tailEnd/>
              </a:ln>
            </p:spPr>
            <p:txBody>
              <a:bodyPr anchor="ctr">
                <a:spAutoFit/>
              </a:bodyPr>
              <a:lstStyle/>
              <a:p>
                <a:r>
                  <a:rPr lang="de-DE" dirty="0"/>
                  <a:t>… kann den Titel fortsetzen</a:t>
                </a:r>
              </a:p>
            </p:txBody>
          </p:sp>
        </p:grpSp>
      </p:grpSp>
    </p:spTree>
    <p:extLst>
      <p:ext uri="{BB962C8B-B14F-4D97-AF65-F5344CB8AC3E}">
        <p14:creationId xmlns:p14="http://schemas.microsoft.com/office/powerpoint/2010/main" val="4096094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nhaltsplatzhalter 1">
                <a:extLst>
                  <a:ext uri="{FF2B5EF4-FFF2-40B4-BE49-F238E27FC236}">
                    <a16:creationId xmlns:a16="http://schemas.microsoft.com/office/drawing/2014/main" id="{4D0757D0-D70F-4FD8-B578-EDD6FD43D545}"/>
                  </a:ext>
                </a:extLst>
              </p:cNvPr>
              <p:cNvSpPr>
                <a:spLocks noGrp="1"/>
              </p:cNvSpPr>
              <p:nvPr>
                <p:ph sz="quarter" idx="14"/>
              </p:nvPr>
            </p:nvSpPr>
            <p:spPr/>
            <p:txBody>
              <a:bodyPr/>
              <a:lstStyle/>
              <a:p>
                <a:r>
                  <a:rPr lang="de-DE" altLang="en-US" dirty="0"/>
                  <a:t>Leider stehen in PPT die Latex-Formeln nicht mehr zur Verfügung</a:t>
                </a:r>
              </a:p>
              <a:p>
                <a:pPr lvl="1"/>
                <a:r>
                  <a:rPr lang="de-DE" altLang="en-US" dirty="0"/>
                  <a:t>(alte Folien hatten dies intensiv genutzt)</a:t>
                </a:r>
              </a:p>
              <a:p>
                <a:r>
                  <a:rPr lang="de-DE" altLang="en-US" dirty="0"/>
                  <a:t>Deshalb neues Verfahren:</a:t>
                </a:r>
              </a:p>
              <a:p>
                <a:endParaRPr lang="de-DE" altLang="en-US" dirty="0"/>
              </a:p>
              <a:p>
                <a:r>
                  <a:rPr lang="de-DE" altLang="en-US" dirty="0"/>
                  <a:t>Quelle 1 für viele mathematische Zeichen sind:	Einfügen&gt;Symbole&gt; Cambria Math, zum Beispiel für</a:t>
                </a:r>
              </a:p>
              <a:p>
                <a:r>
                  <a:rPr lang="de-DE" altLang="en-US" dirty="0">
                    <a:latin typeface="Cambria Math" panose="02040503050406030204" pitchFamily="18" charset="0"/>
                    <a:ea typeface="Cambria Math" panose="02040503050406030204" pitchFamily="18" charset="0"/>
                  </a:rPr>
                  <a:t>⟦ . ⟧ : 𝕄 </a:t>
                </a:r>
                <a14:m>
                  <m:oMath xmlns:m="http://schemas.openxmlformats.org/officeDocument/2006/math">
                    <m:r>
                      <a:rPr lang="de-DE" altLang="en-US" i="1">
                        <a:latin typeface="Cambria Math" panose="02040503050406030204" pitchFamily="18" charset="0"/>
                      </a:rPr>
                      <m:t>→</m:t>
                    </m:r>
                    <m:r>
                      <m:rPr>
                        <m:nor/>
                      </m:rPr>
                      <a:rPr lang="de-DE" altLang="en-US" dirty="0">
                        <a:latin typeface="Cambria Math" panose="02040503050406030204" pitchFamily="18" charset="0"/>
                        <a:ea typeface="Cambria Math" panose="02040503050406030204" pitchFamily="18" charset="0"/>
                      </a:rPr>
                      <m:t>℘</m:t>
                    </m:r>
                  </m:oMath>
                </a14:m>
                <a:r>
                  <a:rPr lang="de-DE" altLang="en-US" dirty="0">
                    <a:latin typeface="Cambria Math" panose="02040503050406030204" pitchFamily="18" charset="0"/>
                    <a:ea typeface="Cambria Math" panose="02040503050406030204" pitchFamily="18" charset="0"/>
                  </a:rPr>
                  <a:t>(𝕊𝕄)		ℕ𝕒𝕞𝕖	𝕊𝕚𝕘𝔼𝕝𝕥	𝕄	 𝕊𝕄 	𝕤𝕚𝕘   𝔹</a:t>
                </a:r>
              </a:p>
              <a:p>
                <a:r>
                  <a:rPr lang="de-DE" altLang="en-US" dirty="0">
                    <a:latin typeface="Cambria Math" panose="02040503050406030204" pitchFamily="18" charset="0"/>
                    <a:ea typeface="Cambria Math" panose="02040503050406030204" pitchFamily="18" charset="0"/>
                  </a:rPr>
                  <a:t>𝔸𝔹ℂ𝔻𝔼𝔽𝔾ℍ𝕀𝕁𝕂𝕃𝕄ℕ𝕆ℙℚℝ𝕊𝕋𝕌𝕍𝕎𝕏𝕐ℤ				𝕒𝕓𝕔𝕕𝕖𝕗𝕘𝕙𝕚𝕛𝕜𝕝𝕞𝕟𝕠𝕡𝕢𝕣𝕤𝕥𝕦𝕧𝕨𝕩𝕪𝕫</a:t>
                </a:r>
              </a:p>
              <a:p>
                <a:r>
                  <a:rPr lang="de-DE" dirty="0">
                    <a:sym typeface="Symbol" pitchFamily="18" charset="2"/>
                  </a:rPr>
                  <a:t></a:t>
                </a:r>
                <a:r>
                  <a:rPr lang="en-US" dirty="0"/>
                  <a:t>×©≠≤≥∞</a:t>
                </a:r>
                <a:r>
                  <a:rPr lang="en-US" dirty="0">
                    <a:sym typeface="Symbol" pitchFamily="18" charset="2"/>
                  </a:rPr>
                  <a:t> 		   			</a:t>
                </a:r>
                <a:endParaRPr lang="en-US" dirty="0"/>
              </a:p>
              <a:p>
                <a:pPr marL="0" indent="0">
                  <a:buNone/>
                </a:pPr>
                <a:endParaRPr lang="de-DE" altLang="en-US" dirty="0"/>
              </a:p>
              <a:p>
                <a:r>
                  <a:rPr lang="de-DE" altLang="en-US" dirty="0"/>
                  <a:t>Quelle 2: Latex style Elemente   (Einfügen&gt;Symbol&gt;Formel: </a:t>
                </a:r>
                <a:r>
                  <a:rPr lang="de-DE" altLang="en-US" dirty="0" err="1"/>
                  <a:t>latex</a:t>
                </a:r>
                <a:r>
                  <a:rPr lang="de-DE" altLang="en-US" dirty="0"/>
                  <a:t> Zeichen eintippen)</a:t>
                </a:r>
              </a:p>
              <a:p>
                <a:r>
                  <a:rPr lang="de-DE" altLang="en-US" dirty="0">
                    <a:ea typeface="Cambria Math" panose="02040503050406030204" pitchFamily="18" charset="0"/>
                  </a:rPr>
                  <a:t>Z.B. </a:t>
                </a:r>
                <a:r>
                  <a:rPr lang="de-DE" altLang="en-US" dirty="0"/>
                  <a:t>\</a:t>
                </a:r>
                <a:r>
                  <a:rPr lang="de-DE" altLang="en-US" dirty="0" err="1"/>
                  <a:t>times</a:t>
                </a:r>
                <a:r>
                  <a:rPr lang="de-DE" altLang="en-US" dirty="0"/>
                  <a:t> für</a:t>
                </a:r>
                <a:r>
                  <a:rPr lang="de-DE" altLang="en-US" dirty="0" err="1"/>
                  <a:t> </a:t>
                </a:r>
                <a14:m>
                  <m:oMath xmlns:m="http://schemas.openxmlformats.org/officeDocument/2006/math">
                    <m:r>
                      <a:rPr lang="de-DE" altLang="en-US" i="1">
                        <a:latin typeface="Cambria Math" panose="02040503050406030204" pitchFamily="18" charset="0"/>
                        <a:ea typeface="Cambria Math" panose="02040503050406030204" pitchFamily="18" charset="0"/>
                      </a:rPr>
                      <m:t>×</m:t>
                    </m:r>
                  </m:oMath>
                </a14:m>
                <a:r>
                  <a:rPr lang="de-DE" altLang="en-US" dirty="0"/>
                  <a:t>  ,  \alpha für </a:t>
                </a:r>
                <a14:m>
                  <m:oMath xmlns:m="http://schemas.openxmlformats.org/officeDocument/2006/math">
                    <m:r>
                      <a:rPr lang="de-DE" altLang="en-US" i="1">
                        <a:latin typeface="Cambria Math" panose="02040503050406030204" pitchFamily="18" charset="0"/>
                      </a:rPr>
                      <m:t>𝛼</m:t>
                    </m:r>
                  </m:oMath>
                </a14:m>
                <a:endParaRPr lang="de-DE" altLang="en-US" dirty="0"/>
              </a:p>
              <a:p>
                <a:r>
                  <a:rPr lang="de-DE" altLang="en-US" dirty="0">
                    <a:ea typeface="Cambria Math" panose="02040503050406030204" pitchFamily="18" charset="0"/>
                  </a:rPr>
                  <a:t>Einige Zeichen:  </a:t>
                </a:r>
                <a14:m>
                  <m:oMath xmlns:m="http://schemas.openxmlformats.org/officeDocument/2006/math">
                    <m:r>
                      <a:rPr lang="de-DE" altLang="en-US" i="1">
                        <a:latin typeface="Cambria Math" panose="02040503050406030204" pitchFamily="18" charset="0"/>
                        <a:ea typeface="Cambria Math" panose="02040503050406030204" pitchFamily="18" charset="0"/>
                      </a:rPr>
                      <m:t>×</m:t>
                    </m:r>
                    <m:r>
                      <a:rPr lang="de-DE" altLang="en-US" i="1">
                        <a:latin typeface="Cambria Math" panose="02040503050406030204" pitchFamily="18" charset="0"/>
                      </a:rPr>
                      <m:t>→⊆⊂∪∩∈∖∀∃⊗⊕∧∨∘℘∅⊥¬∞</m:t>
                    </m:r>
                  </m:oMath>
                </a14:m>
                <a:endParaRPr lang="de-DE" altLang="en-US" dirty="0"/>
              </a:p>
              <a:p>
                <a:endParaRPr lang="de-DE" dirty="0"/>
              </a:p>
              <a:p>
                <a:endParaRPr lang="de-DE" dirty="0"/>
              </a:p>
              <a:p>
                <a:r>
                  <a:rPr lang="de-DE" dirty="0"/>
                  <a:t>Oft ist es einfacher mit </a:t>
                </a:r>
                <a:r>
                  <a:rPr lang="de-DE" dirty="0" err="1"/>
                  <a:t>Copy</a:t>
                </a:r>
                <a:r>
                  <a:rPr lang="de-DE" dirty="0"/>
                  <a:t> und Paste zu arbeiten</a:t>
                </a:r>
              </a:p>
              <a:p>
                <a:r>
                  <a:rPr lang="de-DE" dirty="0"/>
                  <a:t>Bitte aber Konsistenz walten lassen: Nicht die Zeichen dieser beiden Arten in einem Vortrag mischen</a:t>
                </a:r>
              </a:p>
              <a:p>
                <a:endParaRPr lang="de-DE" dirty="0"/>
              </a:p>
            </p:txBody>
          </p:sp>
        </mc:Choice>
        <mc:Fallback xmlns="">
          <p:sp>
            <p:nvSpPr>
              <p:cNvPr id="2" name="Inhaltsplatzhalter 1">
                <a:extLst>
                  <a:ext uri="{FF2B5EF4-FFF2-40B4-BE49-F238E27FC236}">
                    <a16:creationId xmlns:a16="http://schemas.microsoft.com/office/drawing/2014/main" id="{4D0757D0-D70F-4FD8-B578-EDD6FD43D545}"/>
                  </a:ext>
                </a:extLst>
              </p:cNvPr>
              <p:cNvSpPr>
                <a:spLocks noGrp="1" noRot="1" noChangeAspect="1" noMove="1" noResize="1" noEditPoints="1" noAdjustHandles="1" noChangeArrowheads="1" noChangeShapeType="1" noTextEdit="1"/>
              </p:cNvSpPr>
              <p:nvPr>
                <p:ph sz="quarter" idx="14"/>
              </p:nvPr>
            </p:nvSpPr>
            <p:spPr>
              <a:blipFill>
                <a:blip r:embed="rId2"/>
                <a:stretch>
                  <a:fillRect l="-1168" t="-1808" b="-2643"/>
                </a:stretch>
              </a:blipFill>
            </p:spPr>
            <p:txBody>
              <a:bodyPr/>
              <a:lstStyle/>
              <a:p>
                <a:r>
                  <a:rPr lang="en-US">
                    <a:noFill/>
                  </a:rPr>
                  <a:t> </a:t>
                </a:r>
              </a:p>
            </p:txBody>
          </p:sp>
        </mc:Fallback>
      </mc:AlternateContent>
      <p:sp>
        <p:nvSpPr>
          <p:cNvPr id="3" name="Titel 2">
            <a:extLst>
              <a:ext uri="{FF2B5EF4-FFF2-40B4-BE49-F238E27FC236}">
                <a16:creationId xmlns:a16="http://schemas.microsoft.com/office/drawing/2014/main" id="{D3417D89-8D3D-4082-AF08-A1557BB62B86}"/>
              </a:ext>
            </a:extLst>
          </p:cNvPr>
          <p:cNvSpPr>
            <a:spLocks noGrp="1"/>
          </p:cNvSpPr>
          <p:nvPr>
            <p:ph type="title"/>
          </p:nvPr>
        </p:nvSpPr>
        <p:spPr/>
        <p:txBody>
          <a:bodyPr/>
          <a:lstStyle/>
          <a:p>
            <a:r>
              <a:rPr lang="de-DE" altLang="en-US" dirty="0"/>
              <a:t>Formeln</a:t>
            </a:r>
            <a:endParaRPr lang="de-DE" dirty="0"/>
          </a:p>
        </p:txBody>
      </p:sp>
    </p:spTree>
    <p:extLst>
      <p:ext uri="{BB962C8B-B14F-4D97-AF65-F5344CB8AC3E}">
        <p14:creationId xmlns:p14="http://schemas.microsoft.com/office/powerpoint/2010/main" val="2002915375"/>
      </p:ext>
    </p:extLst>
  </p:cSld>
  <p:clrMapOvr>
    <a:masterClrMapping/>
  </p:clrMapOvr>
</p:sld>
</file>

<file path=ppt/theme/theme1.xml><?xml version="1.0" encoding="utf-8"?>
<a:theme xmlns:a="http://schemas.openxmlformats.org/drawingml/2006/main" name="DesignSE">
  <a:themeElements>
    <a:clrScheme name="Editirmodus">
      <a:dk1>
        <a:sysClr val="windowText" lastClr="000000"/>
      </a:dk1>
      <a:lt1>
        <a:sysClr val="window" lastClr="FFFFFF"/>
      </a:lt1>
      <a:dk2>
        <a:srgbClr val="00549F"/>
      </a:dk2>
      <a:lt2>
        <a:srgbClr val="8EBAE5"/>
      </a:lt2>
      <a:accent1>
        <a:srgbClr val="006165"/>
      </a:accent1>
      <a:accent2>
        <a:srgbClr val="0098A1"/>
      </a:accent2>
      <a:accent3>
        <a:srgbClr val="57AB27"/>
      </a:accent3>
      <a:accent4>
        <a:srgbClr val="339933"/>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headEnd type="none" w="med" len="med"/>
          <a:tailEnd type="arrow"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Editirmodus">
        <a:dk1>
          <a:sysClr val="windowText" lastClr="000000"/>
        </a:dk1>
        <a:lt1>
          <a:sysClr val="window" lastClr="FFFFFF"/>
        </a:lt1>
        <a:dk2>
          <a:srgbClr val="00549F"/>
        </a:dk2>
        <a:lt2>
          <a:srgbClr val="8EBAE5"/>
        </a:lt2>
        <a:accent1>
          <a:srgbClr val="006165"/>
        </a:accent1>
        <a:accent2>
          <a:srgbClr val="0098A1"/>
        </a:accent2>
        <a:accent3>
          <a:srgbClr val="57AB27"/>
        </a:accent3>
        <a:accent4>
          <a:srgbClr val="339933"/>
        </a:accent4>
        <a:accent5>
          <a:srgbClr val="F6A800"/>
        </a:accent5>
        <a:accent6>
          <a:srgbClr val="CC071E"/>
        </a:accent6>
        <a:hlink>
          <a:srgbClr val="612158"/>
        </a:hlink>
        <a:folHlink>
          <a:srgbClr val="7A6FAC"/>
        </a:folHlink>
      </a:clrScheme>
    </a:extraClrScheme>
    <a:extraClrScheme>
      <a:clrScheme name="Anzeigemodus">
        <a:dk1>
          <a:sysClr val="windowText" lastClr="000000"/>
        </a:dk1>
        <a:lt1>
          <a:sysClr val="window" lastClr="FFFFFF"/>
        </a:lt1>
        <a:dk2>
          <a:srgbClr val="00549F"/>
        </a:dk2>
        <a:lt2>
          <a:srgbClr val="8EBAE5"/>
        </a:lt2>
        <a:accent1>
          <a:srgbClr val="006165"/>
        </a:accent1>
        <a:accent2>
          <a:srgbClr val="0098A1"/>
        </a:accent2>
        <a:accent3>
          <a:srgbClr val="57AB27"/>
        </a:accent3>
        <a:accent4>
          <a:srgbClr val="C0C0C0"/>
        </a:accent4>
        <a:accent5>
          <a:srgbClr val="F6A800"/>
        </a:accent5>
        <a:accent6>
          <a:srgbClr val="CC071E"/>
        </a:accent6>
        <a:hlink>
          <a:srgbClr val="612158"/>
        </a:hlink>
        <a:folHlink>
          <a:srgbClr val="7A6FAC"/>
        </a:folHlink>
      </a:clrScheme>
    </a:extraClrScheme>
    <a:extraClrScheme>
      <a:clrScheme name="Druckmodus">
        <a:dk1>
          <a:sysClr val="windowText" lastClr="000000"/>
        </a:dk1>
        <a:lt1>
          <a:sysClr val="window" lastClr="FFFFFF"/>
        </a:lt1>
        <a:dk2>
          <a:srgbClr val="00549F"/>
        </a:dk2>
        <a:lt2>
          <a:srgbClr val="8EBAE5"/>
        </a:lt2>
        <a:accent1>
          <a:srgbClr val="006165"/>
        </a:accent1>
        <a:accent2>
          <a:srgbClr val="0098A1"/>
        </a:accent2>
        <a:accent3>
          <a:srgbClr val="57AB27"/>
        </a:accent3>
        <a:accent4>
          <a:srgbClr val="FFFFFF"/>
        </a:accent4>
        <a:accent5>
          <a:srgbClr val="F6A800"/>
        </a:accent5>
        <a:accent6>
          <a:srgbClr val="CC071E"/>
        </a:accent6>
        <a:hlink>
          <a:srgbClr val="612158"/>
        </a:hlink>
        <a:folHlink>
          <a:srgbClr val="7A6FAC"/>
        </a:folHlink>
      </a:clrScheme>
    </a:extraClrScheme>
  </a:extraClrSchemeLst>
  <a:extLst>
    <a:ext uri="{05A4C25C-085E-4340-85A3-A5531E510DB2}">
      <thm15:themeFamily xmlns:thm15="http://schemas.microsoft.com/office/thememl/2012/main" name="DesignSE" id="{EAFC8903-E4B1-467C-960D-91660CE78A0A}" vid="{99D41127-BE3F-4F81-BB33-06BFE3C930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2672</Words>
  <Application>Microsoft Office PowerPoint</Application>
  <PresentationFormat>Breitbild</PresentationFormat>
  <Paragraphs>813</Paragraphs>
  <Slides>51</Slides>
  <Notes>5</Notes>
  <HiddenSlides>0</HiddenSlides>
  <MMClips>0</MMClips>
  <ScaleCrop>false</ScaleCrop>
  <HeadingPairs>
    <vt:vector size="6" baseType="variant">
      <vt:variant>
        <vt:lpstr>Verwendete Schriftarten</vt:lpstr>
      </vt:variant>
      <vt:variant>
        <vt:i4>12</vt:i4>
      </vt:variant>
      <vt:variant>
        <vt:lpstr>Design</vt:lpstr>
      </vt:variant>
      <vt:variant>
        <vt:i4>1</vt:i4>
      </vt:variant>
      <vt:variant>
        <vt:lpstr>Folientitel</vt:lpstr>
      </vt:variant>
      <vt:variant>
        <vt:i4>51</vt:i4>
      </vt:variant>
    </vt:vector>
  </HeadingPairs>
  <TitlesOfParts>
    <vt:vector size="64" baseType="lpstr">
      <vt:lpstr>ＭＳ Ｐゴシック</vt:lpstr>
      <vt:lpstr>Arial</vt:lpstr>
      <vt:lpstr>Bookshelf Symbol 1</vt:lpstr>
      <vt:lpstr>Calibri</vt:lpstr>
      <vt:lpstr>Cambria</vt:lpstr>
      <vt:lpstr>Cambria Math</vt:lpstr>
      <vt:lpstr>Comic Sans MS</vt:lpstr>
      <vt:lpstr>Courier New</vt:lpstr>
      <vt:lpstr>Symbol</vt:lpstr>
      <vt:lpstr>Times New Roman</vt:lpstr>
      <vt:lpstr>Trebuchet MS</vt:lpstr>
      <vt:lpstr>Wingdings</vt:lpstr>
      <vt:lpstr>DesignSE</vt:lpstr>
      <vt:lpstr>Titel der Präsentation</vt:lpstr>
      <vt:lpstr>Erläuterung zur Titelfolie</vt:lpstr>
      <vt:lpstr>Sprachen</vt:lpstr>
      <vt:lpstr>Formatierungsrichtlinien für englische Foliensätze</vt:lpstr>
      <vt:lpstr>Footer in Standardfolien</vt:lpstr>
      <vt:lpstr>Testfolie mit Standardtext</vt:lpstr>
      <vt:lpstr>Standardfolie mit Knacksatz</vt:lpstr>
      <vt:lpstr>Der Knacksatz…</vt:lpstr>
      <vt:lpstr>Formeln</vt:lpstr>
      <vt:lpstr>Standard-Farben</vt:lpstr>
      <vt:lpstr>Randmarker</vt:lpstr>
      <vt:lpstr>Flags und Abkürzungen für Diagrammtypen</vt:lpstr>
      <vt:lpstr>Erweiterungen des Flags</vt:lpstr>
      <vt:lpstr>Folie mit Text links und rechts</vt:lpstr>
      <vt:lpstr>Folie mit Text links und Diagramm rechts</vt:lpstr>
      <vt:lpstr>Text oben und dann Diagramm</vt:lpstr>
      <vt:lpstr>Animation</vt:lpstr>
      <vt:lpstr>Animation - Beispiel</vt:lpstr>
      <vt:lpstr>Animation - Beispiel</vt:lpstr>
      <vt:lpstr>UML Templates</vt:lpstr>
      <vt:lpstr>UML Vorlagen</vt:lpstr>
      <vt:lpstr>Erläuterungen</vt:lpstr>
      <vt:lpstr>Stereotypen , Kommentare</vt:lpstr>
      <vt:lpstr>Klassendiagramme – eine Klasse</vt:lpstr>
      <vt:lpstr>Klassendiagramme - Assoziation</vt:lpstr>
      <vt:lpstr>Klassendiagramm – Komposition, Vererbung</vt:lpstr>
      <vt:lpstr>Übernahme von Diagrammen und Text</vt:lpstr>
      <vt:lpstr>Objektdiagramm</vt:lpstr>
      <vt:lpstr>Objektdiagramm - Beispiel</vt:lpstr>
      <vt:lpstr>Statechart</vt:lpstr>
      <vt:lpstr>Statechart - Beispiel</vt:lpstr>
      <vt:lpstr>Statechart mit Hierarchie</vt:lpstr>
      <vt:lpstr>Sequenzdiagramm 1</vt:lpstr>
      <vt:lpstr>Sequenzdiagramm 2</vt:lpstr>
      <vt:lpstr>Aktivitätsdiagramm</vt:lpstr>
      <vt:lpstr>Aktivitätsdiagramm - Erklärung</vt:lpstr>
      <vt:lpstr>Use Case Diagramm</vt:lpstr>
      <vt:lpstr>Feature Diagramme</vt:lpstr>
      <vt:lpstr>Feature Diagramm - Erklärung</vt:lpstr>
      <vt:lpstr>Feature Diagramm - Erklärung</vt:lpstr>
      <vt:lpstr>Feature Diagramm - Erweiterungen</vt:lpstr>
      <vt:lpstr>Deployment Diagramm</vt:lpstr>
      <vt:lpstr>Komponentendiagramm</vt:lpstr>
      <vt:lpstr>Sprachkomponenten</vt:lpstr>
      <vt:lpstr>Package Diagramm</vt:lpstr>
      <vt:lpstr>MontiArc Diagramm</vt:lpstr>
      <vt:lpstr>MontiArc Diagramm C/P - Vorlagen</vt:lpstr>
      <vt:lpstr>Code</vt:lpstr>
      <vt:lpstr>Code</vt:lpstr>
      <vt:lpstr>Summary </vt:lpstr>
      <vt:lpstr>Attachments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Windows-Benutzer</dc:creator>
  <cp:lastModifiedBy>Butting</cp:lastModifiedBy>
  <cp:revision>218</cp:revision>
  <dcterms:created xsi:type="dcterms:W3CDTF">2019-02-06T21:20:56Z</dcterms:created>
  <dcterms:modified xsi:type="dcterms:W3CDTF">2020-03-31T11:51:07Z</dcterms:modified>
</cp:coreProperties>
</file>