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4"/>
  </p:sldMasterIdLst>
  <p:notesMasterIdLst>
    <p:notesMasterId r:id="rId18"/>
  </p:notesMasterIdLst>
  <p:sldIdLst>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EA9C72-5BDB-4DA2-87A3-65F87A39AC9B}" v="54" dt="2024-12-11T23:48:48.5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3" d="100"/>
          <a:sy n="63" d="100"/>
        </p:scale>
        <p:origin x="32" y="-28"/>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ousina Shaji" userId="534d44e2774bca71" providerId="LiveId" clId="{3DEA9C72-5BDB-4DA2-87A3-65F87A39AC9B}"/>
    <pc:docChg chg="modSld">
      <pc:chgData name="Fousina Shaji" userId="534d44e2774bca71" providerId="LiveId" clId="{3DEA9C72-5BDB-4DA2-87A3-65F87A39AC9B}" dt="2024-12-11T23:48:48.532" v="66" actId="14826"/>
      <pc:docMkLst>
        <pc:docMk/>
      </pc:docMkLst>
      <pc:sldChg chg="modSp mod">
        <pc:chgData name="Fousina Shaji" userId="534d44e2774bca71" providerId="LiveId" clId="{3DEA9C72-5BDB-4DA2-87A3-65F87A39AC9B}" dt="2024-12-11T22:54:37.211" v="19" actId="20577"/>
        <pc:sldMkLst>
          <pc:docMk/>
          <pc:sldMk cId="745576192" sldId="266"/>
        </pc:sldMkLst>
        <pc:spChg chg="mod">
          <ac:chgData name="Fousina Shaji" userId="534d44e2774bca71" providerId="LiveId" clId="{3DEA9C72-5BDB-4DA2-87A3-65F87A39AC9B}" dt="2024-12-11T22:54:37.211" v="19" actId="20577"/>
          <ac:spMkLst>
            <pc:docMk/>
            <pc:sldMk cId="745576192" sldId="266"/>
            <ac:spMk id="3" creationId="{36A0527F-C5FD-4E9B-9F21-5D1FBA31314B}"/>
          </ac:spMkLst>
        </pc:spChg>
      </pc:sldChg>
      <pc:sldChg chg="modSp">
        <pc:chgData name="Fousina Shaji" userId="534d44e2774bca71" providerId="LiveId" clId="{3DEA9C72-5BDB-4DA2-87A3-65F87A39AC9B}" dt="2024-12-11T23:21:47.714" v="63" actId="20577"/>
        <pc:sldMkLst>
          <pc:docMk/>
          <pc:sldMk cId="1176100368" sldId="268"/>
        </pc:sldMkLst>
        <pc:graphicFrameChg chg="mod">
          <ac:chgData name="Fousina Shaji" userId="534d44e2774bca71" providerId="LiveId" clId="{3DEA9C72-5BDB-4DA2-87A3-65F87A39AC9B}" dt="2024-12-11T23:21:47.714" v="63" actId="20577"/>
          <ac:graphicFrameMkLst>
            <pc:docMk/>
            <pc:sldMk cId="1176100368" sldId="268"/>
            <ac:graphicFrameMk id="5" creationId="{CEE5BF7C-741D-E4AF-282E-CD9B98DA73A6}"/>
          </ac:graphicFrameMkLst>
        </pc:graphicFrameChg>
      </pc:sldChg>
      <pc:sldChg chg="modSp">
        <pc:chgData name="Fousina Shaji" userId="534d44e2774bca71" providerId="LiveId" clId="{3DEA9C72-5BDB-4DA2-87A3-65F87A39AC9B}" dt="2024-12-11T23:46:32.635" v="64" actId="14826"/>
        <pc:sldMkLst>
          <pc:docMk/>
          <pc:sldMk cId="1499728628" sldId="270"/>
        </pc:sldMkLst>
        <pc:picChg chg="mod">
          <ac:chgData name="Fousina Shaji" userId="534d44e2774bca71" providerId="LiveId" clId="{3DEA9C72-5BDB-4DA2-87A3-65F87A39AC9B}" dt="2024-12-11T23:46:32.635" v="64" actId="14826"/>
          <ac:picMkLst>
            <pc:docMk/>
            <pc:sldMk cId="1499728628" sldId="270"/>
            <ac:picMk id="5" creationId="{31D69376-9D0A-F017-139F-EC6C4E442248}"/>
          </ac:picMkLst>
        </pc:picChg>
      </pc:sldChg>
      <pc:sldChg chg="modSp">
        <pc:chgData name="Fousina Shaji" userId="534d44e2774bca71" providerId="LiveId" clId="{3DEA9C72-5BDB-4DA2-87A3-65F87A39AC9B}" dt="2024-12-11T23:47:44.316" v="65" actId="14826"/>
        <pc:sldMkLst>
          <pc:docMk/>
          <pc:sldMk cId="1894698512" sldId="271"/>
        </pc:sldMkLst>
        <pc:picChg chg="mod">
          <ac:chgData name="Fousina Shaji" userId="534d44e2774bca71" providerId="LiveId" clId="{3DEA9C72-5BDB-4DA2-87A3-65F87A39AC9B}" dt="2024-12-11T23:47:44.316" v="65" actId="14826"/>
          <ac:picMkLst>
            <pc:docMk/>
            <pc:sldMk cId="1894698512" sldId="271"/>
            <ac:picMk id="5" creationId="{14C65111-99DC-6676-C39E-B82F1F7C7C5E}"/>
          </ac:picMkLst>
        </pc:picChg>
      </pc:sldChg>
      <pc:sldChg chg="modSp">
        <pc:chgData name="Fousina Shaji" userId="534d44e2774bca71" providerId="LiveId" clId="{3DEA9C72-5BDB-4DA2-87A3-65F87A39AC9B}" dt="2024-12-11T23:48:48.532" v="66" actId="14826"/>
        <pc:sldMkLst>
          <pc:docMk/>
          <pc:sldMk cId="3962799808" sldId="272"/>
        </pc:sldMkLst>
        <pc:picChg chg="mod">
          <ac:chgData name="Fousina Shaji" userId="534d44e2774bca71" providerId="LiveId" clId="{3DEA9C72-5BDB-4DA2-87A3-65F87A39AC9B}" dt="2024-12-11T23:48:48.532" v="66" actId="14826"/>
          <ac:picMkLst>
            <pc:docMk/>
            <pc:sldMk cId="3962799808" sldId="272"/>
            <ac:picMk id="5" creationId="{D83BE580-A5B4-D347-BE97-CD242AD6295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1FFAD5-2C33-4AF3-95EA-81D85E52E33C}" type="doc">
      <dgm:prSet loTypeId="urn:microsoft.com/office/officeart/2005/8/layout/bProcess2" loCatId="process" qsTypeId="urn:microsoft.com/office/officeart/2005/8/quickstyle/simple1" qsCatId="simple" csTypeId="urn:microsoft.com/office/officeart/2005/8/colors/accent1_2" csCatId="accent1"/>
      <dgm:spPr/>
      <dgm:t>
        <a:bodyPr/>
        <a:lstStyle/>
        <a:p>
          <a:endParaRPr lang="en-US"/>
        </a:p>
      </dgm:t>
    </dgm:pt>
    <dgm:pt modelId="{F0E408F9-8845-43C3-816C-C21B511ACA71}">
      <dgm:prSet/>
      <dgm:spPr/>
      <dgm:t>
        <a:bodyPr/>
        <a:lstStyle/>
        <a:p>
          <a:r>
            <a:rPr lang="en-US"/>
            <a:t>Objectives :</a:t>
          </a:r>
        </a:p>
      </dgm:t>
    </dgm:pt>
    <dgm:pt modelId="{A973CB30-67A3-4051-8037-9BB528809C13}" type="parTrans" cxnId="{8B529DC6-3790-4F96-B10D-2F8C088843AE}">
      <dgm:prSet/>
      <dgm:spPr/>
      <dgm:t>
        <a:bodyPr/>
        <a:lstStyle/>
        <a:p>
          <a:endParaRPr lang="en-US"/>
        </a:p>
      </dgm:t>
    </dgm:pt>
    <dgm:pt modelId="{CB321D76-457F-4817-AF46-895CED259C00}" type="sibTrans" cxnId="{8B529DC6-3790-4F96-B10D-2F8C088843AE}">
      <dgm:prSet/>
      <dgm:spPr/>
      <dgm:t>
        <a:bodyPr/>
        <a:lstStyle/>
        <a:p>
          <a:endParaRPr lang="en-US"/>
        </a:p>
      </dgm:t>
    </dgm:pt>
    <dgm:pt modelId="{0C16073B-F918-4C59-ADD2-567D499C9A8C}">
      <dgm:prSet/>
      <dgm:spPr/>
      <dgm:t>
        <a:bodyPr/>
        <a:lstStyle/>
        <a:p>
          <a:r>
            <a:rPr lang="en-US"/>
            <a:t>Developed a machine learning model to predict real estate prices based on property features.</a:t>
          </a:r>
        </a:p>
      </dgm:t>
    </dgm:pt>
    <dgm:pt modelId="{60F206D9-2C24-4963-A522-C4892E75374B}" type="parTrans" cxnId="{722093B2-2021-40F7-A874-7B21EE2765E3}">
      <dgm:prSet/>
      <dgm:spPr/>
      <dgm:t>
        <a:bodyPr/>
        <a:lstStyle/>
        <a:p>
          <a:endParaRPr lang="en-US"/>
        </a:p>
      </dgm:t>
    </dgm:pt>
    <dgm:pt modelId="{9DB49040-0BEC-4ED9-84DE-ACF76B1AF248}" type="sibTrans" cxnId="{722093B2-2021-40F7-A874-7B21EE2765E3}">
      <dgm:prSet/>
      <dgm:spPr/>
      <dgm:t>
        <a:bodyPr/>
        <a:lstStyle/>
        <a:p>
          <a:endParaRPr lang="en-US"/>
        </a:p>
      </dgm:t>
    </dgm:pt>
    <dgm:pt modelId="{9E95F0FD-C274-47C9-B666-A9B67E767A00}" type="pres">
      <dgm:prSet presAssocID="{031FFAD5-2C33-4AF3-95EA-81D85E52E33C}" presName="diagram" presStyleCnt="0">
        <dgm:presLayoutVars>
          <dgm:dir/>
          <dgm:resizeHandles/>
        </dgm:presLayoutVars>
      </dgm:prSet>
      <dgm:spPr/>
    </dgm:pt>
    <dgm:pt modelId="{C9ADF418-0AEB-42EB-8B65-A5AC0C00729C}" type="pres">
      <dgm:prSet presAssocID="{F0E408F9-8845-43C3-816C-C21B511ACA71}" presName="firstNode" presStyleLbl="node1" presStyleIdx="0" presStyleCnt="2">
        <dgm:presLayoutVars>
          <dgm:bulletEnabled val="1"/>
        </dgm:presLayoutVars>
      </dgm:prSet>
      <dgm:spPr/>
    </dgm:pt>
    <dgm:pt modelId="{2BCFA69C-29EF-4365-9B8B-03A946DF1E43}" type="pres">
      <dgm:prSet presAssocID="{CB321D76-457F-4817-AF46-895CED259C00}" presName="sibTrans" presStyleLbl="sibTrans2D1" presStyleIdx="0" presStyleCnt="1"/>
      <dgm:spPr/>
    </dgm:pt>
    <dgm:pt modelId="{7E22DB73-4107-489C-BEC0-493755FBDAE4}" type="pres">
      <dgm:prSet presAssocID="{0C16073B-F918-4C59-ADD2-567D499C9A8C}" presName="lastNode" presStyleLbl="node1" presStyleIdx="1" presStyleCnt="2">
        <dgm:presLayoutVars>
          <dgm:bulletEnabled val="1"/>
        </dgm:presLayoutVars>
      </dgm:prSet>
      <dgm:spPr/>
    </dgm:pt>
  </dgm:ptLst>
  <dgm:cxnLst>
    <dgm:cxn modelId="{400AC257-4069-486C-A650-D3B19807CAB6}" type="presOf" srcId="{031FFAD5-2C33-4AF3-95EA-81D85E52E33C}" destId="{9E95F0FD-C274-47C9-B666-A9B67E767A00}" srcOrd="0" destOrd="0" presId="urn:microsoft.com/office/officeart/2005/8/layout/bProcess2"/>
    <dgm:cxn modelId="{0F371A91-8EEC-4F27-9D6E-BB6E1ACF5888}" type="presOf" srcId="{F0E408F9-8845-43C3-816C-C21B511ACA71}" destId="{C9ADF418-0AEB-42EB-8B65-A5AC0C00729C}" srcOrd="0" destOrd="0" presId="urn:microsoft.com/office/officeart/2005/8/layout/bProcess2"/>
    <dgm:cxn modelId="{F83EF1A9-8B95-4555-BC8A-D519CD1B87F3}" type="presOf" srcId="{0C16073B-F918-4C59-ADD2-567D499C9A8C}" destId="{7E22DB73-4107-489C-BEC0-493755FBDAE4}" srcOrd="0" destOrd="0" presId="urn:microsoft.com/office/officeart/2005/8/layout/bProcess2"/>
    <dgm:cxn modelId="{722093B2-2021-40F7-A874-7B21EE2765E3}" srcId="{031FFAD5-2C33-4AF3-95EA-81D85E52E33C}" destId="{0C16073B-F918-4C59-ADD2-567D499C9A8C}" srcOrd="1" destOrd="0" parTransId="{60F206D9-2C24-4963-A522-C4892E75374B}" sibTransId="{9DB49040-0BEC-4ED9-84DE-ACF76B1AF248}"/>
    <dgm:cxn modelId="{8B529DC6-3790-4F96-B10D-2F8C088843AE}" srcId="{031FFAD5-2C33-4AF3-95EA-81D85E52E33C}" destId="{F0E408F9-8845-43C3-816C-C21B511ACA71}" srcOrd="0" destOrd="0" parTransId="{A973CB30-67A3-4051-8037-9BB528809C13}" sibTransId="{CB321D76-457F-4817-AF46-895CED259C00}"/>
    <dgm:cxn modelId="{6F24D1CF-C8B9-41BA-9F1A-9626CEE6BB76}" type="presOf" srcId="{CB321D76-457F-4817-AF46-895CED259C00}" destId="{2BCFA69C-29EF-4365-9B8B-03A946DF1E43}" srcOrd="0" destOrd="0" presId="urn:microsoft.com/office/officeart/2005/8/layout/bProcess2"/>
    <dgm:cxn modelId="{B6D1BD6D-B71D-4C89-AAA6-B0045BBD6251}" type="presParOf" srcId="{9E95F0FD-C274-47C9-B666-A9B67E767A00}" destId="{C9ADF418-0AEB-42EB-8B65-A5AC0C00729C}" srcOrd="0" destOrd="0" presId="urn:microsoft.com/office/officeart/2005/8/layout/bProcess2"/>
    <dgm:cxn modelId="{F267A69C-C219-421D-9258-138B03BE5CDD}" type="presParOf" srcId="{9E95F0FD-C274-47C9-B666-A9B67E767A00}" destId="{2BCFA69C-29EF-4365-9B8B-03A946DF1E43}" srcOrd="1" destOrd="0" presId="urn:microsoft.com/office/officeart/2005/8/layout/bProcess2"/>
    <dgm:cxn modelId="{26F6F208-8747-49BF-8A6E-16CEB81BEFF8}" type="presParOf" srcId="{9E95F0FD-C274-47C9-B666-A9B67E767A00}" destId="{7E22DB73-4107-489C-BEC0-493755FBDAE4}" srcOrd="2"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5FEA95-5CC5-4AA9-9B31-05D25094544C}"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A037D96B-DC17-4AC3-8BAB-EA0BBEA0876B}">
      <dgm:prSet/>
      <dgm:spPr/>
      <dgm:t>
        <a:bodyPr/>
        <a:lstStyle/>
        <a:p>
          <a:r>
            <a:rPr lang="en-US" dirty="0"/>
            <a:t>For this project, we used a dataset called </a:t>
          </a:r>
          <a:r>
            <a:rPr lang="en-IN" dirty="0" err="1"/>
            <a:t>RealEstates</a:t>
          </a:r>
          <a:r>
            <a:rPr lang="en-US" dirty="0"/>
            <a:t>.csv. It contained 147,536 rows and 14 columns, covering key property details like location, apartment size, number of bedrooms, and price in USD. </a:t>
          </a:r>
        </a:p>
      </dgm:t>
    </dgm:pt>
    <dgm:pt modelId="{C85C383D-A82C-4D12-BA64-F548BD4B0F22}" type="parTrans" cxnId="{78FC2C1E-CEE6-4E9C-8045-C189AEA36342}">
      <dgm:prSet/>
      <dgm:spPr/>
      <dgm:t>
        <a:bodyPr/>
        <a:lstStyle/>
        <a:p>
          <a:endParaRPr lang="en-US"/>
        </a:p>
      </dgm:t>
    </dgm:pt>
    <dgm:pt modelId="{CFA50224-CB95-406D-9347-E2E4BD2F9899}" type="sibTrans" cxnId="{78FC2C1E-CEE6-4E9C-8045-C189AEA36342}">
      <dgm:prSet/>
      <dgm:spPr/>
      <dgm:t>
        <a:bodyPr/>
        <a:lstStyle/>
        <a:p>
          <a:endParaRPr lang="en-US"/>
        </a:p>
      </dgm:t>
    </dgm:pt>
    <dgm:pt modelId="{0FBD3BFF-A71E-4221-AF61-EDFDC60374CB}">
      <dgm:prSet/>
      <dgm:spPr/>
      <dgm:t>
        <a:bodyPr/>
        <a:lstStyle/>
        <a:p>
          <a:r>
            <a:rPr lang="en-US"/>
            <a:t>We did a lot of preprocessing, including handling missing values with median/mode imputation, removing duplicates and outliers, standardizing numerical features, and encoding categorical variables. This ensured the data was clean and ready for modeling.</a:t>
          </a:r>
        </a:p>
      </dgm:t>
    </dgm:pt>
    <dgm:pt modelId="{3EBCB353-4801-4C36-8013-0B12C52FE36C}" type="parTrans" cxnId="{A007B492-0A3C-4AD5-8FAB-738406B4E0E6}">
      <dgm:prSet/>
      <dgm:spPr/>
      <dgm:t>
        <a:bodyPr/>
        <a:lstStyle/>
        <a:p>
          <a:endParaRPr lang="en-US"/>
        </a:p>
      </dgm:t>
    </dgm:pt>
    <dgm:pt modelId="{A135BDE5-9BDD-4415-AB69-5F64B9330661}" type="sibTrans" cxnId="{A007B492-0A3C-4AD5-8FAB-738406B4E0E6}">
      <dgm:prSet/>
      <dgm:spPr/>
      <dgm:t>
        <a:bodyPr/>
        <a:lstStyle/>
        <a:p>
          <a:endParaRPr lang="en-US"/>
        </a:p>
      </dgm:t>
    </dgm:pt>
    <dgm:pt modelId="{2531813B-1546-4451-BAB9-723088552520}" type="pres">
      <dgm:prSet presAssocID="{F15FEA95-5CC5-4AA9-9B31-05D25094544C}" presName="outerComposite" presStyleCnt="0">
        <dgm:presLayoutVars>
          <dgm:chMax val="5"/>
          <dgm:dir/>
          <dgm:resizeHandles val="exact"/>
        </dgm:presLayoutVars>
      </dgm:prSet>
      <dgm:spPr/>
    </dgm:pt>
    <dgm:pt modelId="{95412435-C457-4D58-862F-30D7EE168F5B}" type="pres">
      <dgm:prSet presAssocID="{F15FEA95-5CC5-4AA9-9B31-05D25094544C}" presName="dummyMaxCanvas" presStyleCnt="0">
        <dgm:presLayoutVars/>
      </dgm:prSet>
      <dgm:spPr/>
    </dgm:pt>
    <dgm:pt modelId="{BD5CCDA4-DD30-4BB9-9016-B3E35BFDF173}" type="pres">
      <dgm:prSet presAssocID="{F15FEA95-5CC5-4AA9-9B31-05D25094544C}" presName="TwoNodes_1" presStyleLbl="node1" presStyleIdx="0" presStyleCnt="2">
        <dgm:presLayoutVars>
          <dgm:bulletEnabled val="1"/>
        </dgm:presLayoutVars>
      </dgm:prSet>
      <dgm:spPr/>
    </dgm:pt>
    <dgm:pt modelId="{EA0B1279-5E8C-49F5-8E7C-375B473369AD}" type="pres">
      <dgm:prSet presAssocID="{F15FEA95-5CC5-4AA9-9B31-05D25094544C}" presName="TwoNodes_2" presStyleLbl="node1" presStyleIdx="1" presStyleCnt="2">
        <dgm:presLayoutVars>
          <dgm:bulletEnabled val="1"/>
        </dgm:presLayoutVars>
      </dgm:prSet>
      <dgm:spPr/>
    </dgm:pt>
    <dgm:pt modelId="{A205A539-9A2B-4893-965B-F14D0406FC30}" type="pres">
      <dgm:prSet presAssocID="{F15FEA95-5CC5-4AA9-9B31-05D25094544C}" presName="TwoConn_1-2" presStyleLbl="fgAccFollowNode1" presStyleIdx="0" presStyleCnt="1">
        <dgm:presLayoutVars>
          <dgm:bulletEnabled val="1"/>
        </dgm:presLayoutVars>
      </dgm:prSet>
      <dgm:spPr/>
    </dgm:pt>
    <dgm:pt modelId="{3281E5E8-7D37-46F2-A55B-743C66C1F9D1}" type="pres">
      <dgm:prSet presAssocID="{F15FEA95-5CC5-4AA9-9B31-05D25094544C}" presName="TwoNodes_1_text" presStyleLbl="node1" presStyleIdx="1" presStyleCnt="2">
        <dgm:presLayoutVars>
          <dgm:bulletEnabled val="1"/>
        </dgm:presLayoutVars>
      </dgm:prSet>
      <dgm:spPr/>
    </dgm:pt>
    <dgm:pt modelId="{6F2AE760-909C-48DF-BD33-A744DE4AA98D}" type="pres">
      <dgm:prSet presAssocID="{F15FEA95-5CC5-4AA9-9B31-05D25094544C}" presName="TwoNodes_2_text" presStyleLbl="node1" presStyleIdx="1" presStyleCnt="2">
        <dgm:presLayoutVars>
          <dgm:bulletEnabled val="1"/>
        </dgm:presLayoutVars>
      </dgm:prSet>
      <dgm:spPr/>
    </dgm:pt>
  </dgm:ptLst>
  <dgm:cxnLst>
    <dgm:cxn modelId="{70B9430B-E9DE-4D0D-9E66-8F0D7FB92A72}" type="presOf" srcId="{0FBD3BFF-A71E-4221-AF61-EDFDC60374CB}" destId="{EA0B1279-5E8C-49F5-8E7C-375B473369AD}" srcOrd="0" destOrd="0" presId="urn:microsoft.com/office/officeart/2005/8/layout/vProcess5"/>
    <dgm:cxn modelId="{78FC2C1E-CEE6-4E9C-8045-C189AEA36342}" srcId="{F15FEA95-5CC5-4AA9-9B31-05D25094544C}" destId="{A037D96B-DC17-4AC3-8BAB-EA0BBEA0876B}" srcOrd="0" destOrd="0" parTransId="{C85C383D-A82C-4D12-BA64-F548BD4B0F22}" sibTransId="{CFA50224-CB95-406D-9347-E2E4BD2F9899}"/>
    <dgm:cxn modelId="{06292483-4D22-4D74-BAEC-FA28CB264DF4}" type="presOf" srcId="{A037D96B-DC17-4AC3-8BAB-EA0BBEA0876B}" destId="{BD5CCDA4-DD30-4BB9-9016-B3E35BFDF173}" srcOrd="0" destOrd="0" presId="urn:microsoft.com/office/officeart/2005/8/layout/vProcess5"/>
    <dgm:cxn modelId="{A007B492-0A3C-4AD5-8FAB-738406B4E0E6}" srcId="{F15FEA95-5CC5-4AA9-9B31-05D25094544C}" destId="{0FBD3BFF-A71E-4221-AF61-EDFDC60374CB}" srcOrd="1" destOrd="0" parTransId="{3EBCB353-4801-4C36-8013-0B12C52FE36C}" sibTransId="{A135BDE5-9BDD-4415-AB69-5F64B9330661}"/>
    <dgm:cxn modelId="{47A68BCA-5704-4A33-A253-29A6C8A1C7D3}" type="presOf" srcId="{0FBD3BFF-A71E-4221-AF61-EDFDC60374CB}" destId="{6F2AE760-909C-48DF-BD33-A744DE4AA98D}" srcOrd="1" destOrd="0" presId="urn:microsoft.com/office/officeart/2005/8/layout/vProcess5"/>
    <dgm:cxn modelId="{8DFDCED6-2A41-4444-AA78-1DCCC701287E}" type="presOf" srcId="{CFA50224-CB95-406D-9347-E2E4BD2F9899}" destId="{A205A539-9A2B-4893-965B-F14D0406FC30}" srcOrd="0" destOrd="0" presId="urn:microsoft.com/office/officeart/2005/8/layout/vProcess5"/>
    <dgm:cxn modelId="{0A9C4BDB-E437-4FB0-825A-7F369CFBB470}" type="presOf" srcId="{A037D96B-DC17-4AC3-8BAB-EA0BBEA0876B}" destId="{3281E5E8-7D37-46F2-A55B-743C66C1F9D1}" srcOrd="1" destOrd="0" presId="urn:microsoft.com/office/officeart/2005/8/layout/vProcess5"/>
    <dgm:cxn modelId="{FE48CCF4-B036-4FFC-A6EA-227D2A4B3406}" type="presOf" srcId="{F15FEA95-5CC5-4AA9-9B31-05D25094544C}" destId="{2531813B-1546-4451-BAB9-723088552520}" srcOrd="0" destOrd="0" presId="urn:microsoft.com/office/officeart/2005/8/layout/vProcess5"/>
    <dgm:cxn modelId="{55A151E1-9BCB-4D3B-B724-98F9F2C0495C}" type="presParOf" srcId="{2531813B-1546-4451-BAB9-723088552520}" destId="{95412435-C457-4D58-862F-30D7EE168F5B}" srcOrd="0" destOrd="0" presId="urn:microsoft.com/office/officeart/2005/8/layout/vProcess5"/>
    <dgm:cxn modelId="{25219F2A-CC09-46AE-9A35-01490D00E08B}" type="presParOf" srcId="{2531813B-1546-4451-BAB9-723088552520}" destId="{BD5CCDA4-DD30-4BB9-9016-B3E35BFDF173}" srcOrd="1" destOrd="0" presId="urn:microsoft.com/office/officeart/2005/8/layout/vProcess5"/>
    <dgm:cxn modelId="{9898DF21-08EA-4C23-8949-F67DA43A036E}" type="presParOf" srcId="{2531813B-1546-4451-BAB9-723088552520}" destId="{EA0B1279-5E8C-49F5-8E7C-375B473369AD}" srcOrd="2" destOrd="0" presId="urn:microsoft.com/office/officeart/2005/8/layout/vProcess5"/>
    <dgm:cxn modelId="{C3559FAF-85EA-402E-8B30-1945F4642B73}" type="presParOf" srcId="{2531813B-1546-4451-BAB9-723088552520}" destId="{A205A539-9A2B-4893-965B-F14D0406FC30}" srcOrd="3" destOrd="0" presId="urn:microsoft.com/office/officeart/2005/8/layout/vProcess5"/>
    <dgm:cxn modelId="{44DFED69-35B8-4F9A-A962-78D4EBF70DA4}" type="presParOf" srcId="{2531813B-1546-4451-BAB9-723088552520}" destId="{3281E5E8-7D37-46F2-A55B-743C66C1F9D1}" srcOrd="4" destOrd="0" presId="urn:microsoft.com/office/officeart/2005/8/layout/vProcess5"/>
    <dgm:cxn modelId="{D0448004-5AF4-4A72-B850-F649D4AC0376}" type="presParOf" srcId="{2531813B-1546-4451-BAB9-723088552520}" destId="{6F2AE760-909C-48DF-BD33-A744DE4AA98D}"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19427B-6169-4C49-8E16-0D41B902266E}" type="doc">
      <dgm:prSet loTypeId="urn:microsoft.com/office/officeart/2005/8/layout/process5" loCatId="process" qsTypeId="urn:microsoft.com/office/officeart/2005/8/quickstyle/simple1" qsCatId="simple" csTypeId="urn:microsoft.com/office/officeart/2005/8/colors/accent0_3" csCatId="mainScheme" phldr="1"/>
      <dgm:spPr/>
      <dgm:t>
        <a:bodyPr/>
        <a:lstStyle/>
        <a:p>
          <a:endParaRPr lang="en-US"/>
        </a:p>
      </dgm:t>
    </dgm:pt>
    <dgm:pt modelId="{4872866D-6158-45C5-83EC-BD63E44218CD}">
      <dgm:prSet/>
      <dgm:spPr/>
      <dgm:t>
        <a:bodyPr/>
        <a:lstStyle/>
        <a:p>
          <a:r>
            <a:rPr lang="en-US" dirty="0"/>
            <a:t>We trained three models for this project</a:t>
          </a:r>
        </a:p>
      </dgm:t>
    </dgm:pt>
    <dgm:pt modelId="{33710321-0952-4D5F-B057-C552E3E3BB37}" type="parTrans" cxnId="{941EC40C-35C6-42B5-8D8F-CB5A6705B437}">
      <dgm:prSet/>
      <dgm:spPr/>
      <dgm:t>
        <a:bodyPr/>
        <a:lstStyle/>
        <a:p>
          <a:endParaRPr lang="en-US"/>
        </a:p>
      </dgm:t>
    </dgm:pt>
    <dgm:pt modelId="{2BAA47F5-1331-45AB-99BD-0D0CDAF856AA}" type="sibTrans" cxnId="{941EC40C-35C6-42B5-8D8F-CB5A6705B437}">
      <dgm:prSet/>
      <dgm:spPr/>
      <dgm:t>
        <a:bodyPr/>
        <a:lstStyle/>
        <a:p>
          <a:endParaRPr lang="en-US"/>
        </a:p>
      </dgm:t>
    </dgm:pt>
    <dgm:pt modelId="{C7ECCE4E-3B40-42B1-BC80-6748363E9868}">
      <dgm:prSet/>
      <dgm:spPr/>
      <dgm:t>
        <a:bodyPr/>
        <a:lstStyle/>
        <a:p>
          <a:r>
            <a:rPr lang="en-US"/>
            <a:t>Linear Regression, which served as our baseline. </a:t>
          </a:r>
        </a:p>
      </dgm:t>
    </dgm:pt>
    <dgm:pt modelId="{65CEAF47-B9DB-4A86-A523-C37155F9CD63}" type="parTrans" cxnId="{5C0B7A0D-F49B-4782-B239-C4DECD15A62B}">
      <dgm:prSet/>
      <dgm:spPr/>
      <dgm:t>
        <a:bodyPr/>
        <a:lstStyle/>
        <a:p>
          <a:endParaRPr lang="en-US"/>
        </a:p>
      </dgm:t>
    </dgm:pt>
    <dgm:pt modelId="{EB074491-21C2-4338-B749-967B713B07B6}" type="sibTrans" cxnId="{5C0B7A0D-F49B-4782-B239-C4DECD15A62B}">
      <dgm:prSet/>
      <dgm:spPr/>
      <dgm:t>
        <a:bodyPr/>
        <a:lstStyle/>
        <a:p>
          <a:endParaRPr lang="en-US"/>
        </a:p>
      </dgm:t>
    </dgm:pt>
    <dgm:pt modelId="{A560B173-4ECD-423F-9408-84B4A06A4EBC}">
      <dgm:prSet/>
      <dgm:spPr/>
      <dgm:t>
        <a:bodyPr/>
        <a:lstStyle/>
        <a:p>
          <a:r>
            <a:rPr lang="en-US"/>
            <a:t>Random Forest Regressor, which captured non-linear patterns effectively. </a:t>
          </a:r>
        </a:p>
      </dgm:t>
    </dgm:pt>
    <dgm:pt modelId="{21E4DB97-44CE-49BF-AC06-45998056B675}" type="parTrans" cxnId="{CA61D053-51B2-4214-9CCD-938B6266231B}">
      <dgm:prSet/>
      <dgm:spPr/>
      <dgm:t>
        <a:bodyPr/>
        <a:lstStyle/>
        <a:p>
          <a:endParaRPr lang="en-US"/>
        </a:p>
      </dgm:t>
    </dgm:pt>
    <dgm:pt modelId="{E422D0A9-D6EF-453D-BB0B-CA056BDDC39D}" type="sibTrans" cxnId="{CA61D053-51B2-4214-9CCD-938B6266231B}">
      <dgm:prSet/>
      <dgm:spPr/>
      <dgm:t>
        <a:bodyPr/>
        <a:lstStyle/>
        <a:p>
          <a:endParaRPr lang="en-US"/>
        </a:p>
      </dgm:t>
    </dgm:pt>
    <dgm:pt modelId="{53765D94-3E1B-4919-9726-71C01B6BA9F2}">
      <dgm:prSet/>
      <dgm:spPr/>
      <dgm:t>
        <a:bodyPr/>
        <a:lstStyle/>
        <a:p>
          <a:r>
            <a:rPr lang="en-US"/>
            <a:t>XGBoost Regressor, optimized for robust predictions.</a:t>
          </a:r>
        </a:p>
      </dgm:t>
    </dgm:pt>
    <dgm:pt modelId="{1ECBC980-839E-4094-B4E3-E115C240A2C9}" type="parTrans" cxnId="{A180C28F-9702-4D0D-A1A1-1A346ED729B8}">
      <dgm:prSet/>
      <dgm:spPr/>
      <dgm:t>
        <a:bodyPr/>
        <a:lstStyle/>
        <a:p>
          <a:endParaRPr lang="en-US"/>
        </a:p>
      </dgm:t>
    </dgm:pt>
    <dgm:pt modelId="{E495B8D2-7516-4D39-98A8-C375371AC22A}" type="sibTrans" cxnId="{A180C28F-9702-4D0D-A1A1-1A346ED729B8}">
      <dgm:prSet/>
      <dgm:spPr/>
      <dgm:t>
        <a:bodyPr/>
        <a:lstStyle/>
        <a:p>
          <a:endParaRPr lang="en-US"/>
        </a:p>
      </dgm:t>
    </dgm:pt>
    <dgm:pt modelId="{8775ECE7-61E3-4F16-9FF5-927633178B17}" type="pres">
      <dgm:prSet presAssocID="{9819427B-6169-4C49-8E16-0D41B902266E}" presName="diagram" presStyleCnt="0">
        <dgm:presLayoutVars>
          <dgm:dir/>
          <dgm:resizeHandles val="exact"/>
        </dgm:presLayoutVars>
      </dgm:prSet>
      <dgm:spPr/>
    </dgm:pt>
    <dgm:pt modelId="{F0CE7008-7318-479C-8643-5D9EB3037818}" type="pres">
      <dgm:prSet presAssocID="{4872866D-6158-45C5-83EC-BD63E44218CD}" presName="node" presStyleLbl="node1" presStyleIdx="0" presStyleCnt="4">
        <dgm:presLayoutVars>
          <dgm:bulletEnabled val="1"/>
        </dgm:presLayoutVars>
      </dgm:prSet>
      <dgm:spPr/>
    </dgm:pt>
    <dgm:pt modelId="{768DCEFB-ECF5-48AE-B42C-5E561006DB95}" type="pres">
      <dgm:prSet presAssocID="{2BAA47F5-1331-45AB-99BD-0D0CDAF856AA}" presName="sibTrans" presStyleLbl="sibTrans2D1" presStyleIdx="0" presStyleCnt="3"/>
      <dgm:spPr/>
    </dgm:pt>
    <dgm:pt modelId="{13654330-F689-4D49-93A5-FE9F6A06F9D3}" type="pres">
      <dgm:prSet presAssocID="{2BAA47F5-1331-45AB-99BD-0D0CDAF856AA}" presName="connectorText" presStyleLbl="sibTrans2D1" presStyleIdx="0" presStyleCnt="3"/>
      <dgm:spPr/>
    </dgm:pt>
    <dgm:pt modelId="{DC461C9D-326D-4826-8A98-C7586F5363C8}" type="pres">
      <dgm:prSet presAssocID="{C7ECCE4E-3B40-42B1-BC80-6748363E9868}" presName="node" presStyleLbl="node1" presStyleIdx="1" presStyleCnt="4">
        <dgm:presLayoutVars>
          <dgm:bulletEnabled val="1"/>
        </dgm:presLayoutVars>
      </dgm:prSet>
      <dgm:spPr/>
    </dgm:pt>
    <dgm:pt modelId="{293EE813-6737-4B4B-915C-80826AC5EF25}" type="pres">
      <dgm:prSet presAssocID="{EB074491-21C2-4338-B749-967B713B07B6}" presName="sibTrans" presStyleLbl="sibTrans2D1" presStyleIdx="1" presStyleCnt="3"/>
      <dgm:spPr/>
    </dgm:pt>
    <dgm:pt modelId="{74E29723-A943-45D6-90C7-BBAE2DD95607}" type="pres">
      <dgm:prSet presAssocID="{EB074491-21C2-4338-B749-967B713B07B6}" presName="connectorText" presStyleLbl="sibTrans2D1" presStyleIdx="1" presStyleCnt="3"/>
      <dgm:spPr/>
    </dgm:pt>
    <dgm:pt modelId="{814A4F48-84A2-4465-97F6-3D69993F6D36}" type="pres">
      <dgm:prSet presAssocID="{A560B173-4ECD-423F-9408-84B4A06A4EBC}" presName="node" presStyleLbl="node1" presStyleIdx="2" presStyleCnt="4">
        <dgm:presLayoutVars>
          <dgm:bulletEnabled val="1"/>
        </dgm:presLayoutVars>
      </dgm:prSet>
      <dgm:spPr/>
    </dgm:pt>
    <dgm:pt modelId="{704A7999-0F48-407C-86D0-7CCD5EC491FD}" type="pres">
      <dgm:prSet presAssocID="{E422D0A9-D6EF-453D-BB0B-CA056BDDC39D}" presName="sibTrans" presStyleLbl="sibTrans2D1" presStyleIdx="2" presStyleCnt="3"/>
      <dgm:spPr/>
    </dgm:pt>
    <dgm:pt modelId="{04C38F0C-3FD8-4D39-A61E-64BD475E0BFC}" type="pres">
      <dgm:prSet presAssocID="{E422D0A9-D6EF-453D-BB0B-CA056BDDC39D}" presName="connectorText" presStyleLbl="sibTrans2D1" presStyleIdx="2" presStyleCnt="3"/>
      <dgm:spPr/>
    </dgm:pt>
    <dgm:pt modelId="{24943D84-DE2B-4F9B-9446-52549B5D2A95}" type="pres">
      <dgm:prSet presAssocID="{53765D94-3E1B-4919-9726-71C01B6BA9F2}" presName="node" presStyleLbl="node1" presStyleIdx="3" presStyleCnt="4">
        <dgm:presLayoutVars>
          <dgm:bulletEnabled val="1"/>
        </dgm:presLayoutVars>
      </dgm:prSet>
      <dgm:spPr/>
    </dgm:pt>
  </dgm:ptLst>
  <dgm:cxnLst>
    <dgm:cxn modelId="{941EC40C-35C6-42B5-8D8F-CB5A6705B437}" srcId="{9819427B-6169-4C49-8E16-0D41B902266E}" destId="{4872866D-6158-45C5-83EC-BD63E44218CD}" srcOrd="0" destOrd="0" parTransId="{33710321-0952-4D5F-B057-C552E3E3BB37}" sibTransId="{2BAA47F5-1331-45AB-99BD-0D0CDAF856AA}"/>
    <dgm:cxn modelId="{5C0B7A0D-F49B-4782-B239-C4DECD15A62B}" srcId="{9819427B-6169-4C49-8E16-0D41B902266E}" destId="{C7ECCE4E-3B40-42B1-BC80-6748363E9868}" srcOrd="1" destOrd="0" parTransId="{65CEAF47-B9DB-4A86-A523-C37155F9CD63}" sibTransId="{EB074491-21C2-4338-B749-967B713B07B6}"/>
    <dgm:cxn modelId="{9D9D8061-2D4B-418A-937F-8E281EAD8392}" type="presOf" srcId="{4872866D-6158-45C5-83EC-BD63E44218CD}" destId="{F0CE7008-7318-479C-8643-5D9EB3037818}" srcOrd="0" destOrd="0" presId="urn:microsoft.com/office/officeart/2005/8/layout/process5"/>
    <dgm:cxn modelId="{13207E44-952D-416D-A65C-76DA32150519}" type="presOf" srcId="{EB074491-21C2-4338-B749-967B713B07B6}" destId="{293EE813-6737-4B4B-915C-80826AC5EF25}" srcOrd="0" destOrd="0" presId="urn:microsoft.com/office/officeart/2005/8/layout/process5"/>
    <dgm:cxn modelId="{EB158A50-4200-486B-87B8-B44C576C8EEC}" type="presOf" srcId="{E422D0A9-D6EF-453D-BB0B-CA056BDDC39D}" destId="{04C38F0C-3FD8-4D39-A61E-64BD475E0BFC}" srcOrd="1" destOrd="0" presId="urn:microsoft.com/office/officeart/2005/8/layout/process5"/>
    <dgm:cxn modelId="{CA61D053-51B2-4214-9CCD-938B6266231B}" srcId="{9819427B-6169-4C49-8E16-0D41B902266E}" destId="{A560B173-4ECD-423F-9408-84B4A06A4EBC}" srcOrd="2" destOrd="0" parTransId="{21E4DB97-44CE-49BF-AC06-45998056B675}" sibTransId="{E422D0A9-D6EF-453D-BB0B-CA056BDDC39D}"/>
    <dgm:cxn modelId="{A180C28F-9702-4D0D-A1A1-1A346ED729B8}" srcId="{9819427B-6169-4C49-8E16-0D41B902266E}" destId="{53765D94-3E1B-4919-9726-71C01B6BA9F2}" srcOrd="3" destOrd="0" parTransId="{1ECBC980-839E-4094-B4E3-E115C240A2C9}" sibTransId="{E495B8D2-7516-4D39-98A8-C375371AC22A}"/>
    <dgm:cxn modelId="{FEA07099-756B-4514-885F-37892508E304}" type="presOf" srcId="{A560B173-4ECD-423F-9408-84B4A06A4EBC}" destId="{814A4F48-84A2-4465-97F6-3D69993F6D36}" srcOrd="0" destOrd="0" presId="urn:microsoft.com/office/officeart/2005/8/layout/process5"/>
    <dgm:cxn modelId="{91E2D7B0-90BA-4C38-BCCC-3DE940AC66F5}" type="presOf" srcId="{C7ECCE4E-3B40-42B1-BC80-6748363E9868}" destId="{DC461C9D-326D-4826-8A98-C7586F5363C8}" srcOrd="0" destOrd="0" presId="urn:microsoft.com/office/officeart/2005/8/layout/process5"/>
    <dgm:cxn modelId="{F4209FC3-EC29-4106-986E-04B2CCC88687}" type="presOf" srcId="{E422D0A9-D6EF-453D-BB0B-CA056BDDC39D}" destId="{704A7999-0F48-407C-86D0-7CCD5EC491FD}" srcOrd="0" destOrd="0" presId="urn:microsoft.com/office/officeart/2005/8/layout/process5"/>
    <dgm:cxn modelId="{F4FFA1CD-6356-407C-8485-12513AC41C8B}" type="presOf" srcId="{EB074491-21C2-4338-B749-967B713B07B6}" destId="{74E29723-A943-45D6-90C7-BBAE2DD95607}" srcOrd="1" destOrd="0" presId="urn:microsoft.com/office/officeart/2005/8/layout/process5"/>
    <dgm:cxn modelId="{455BFAE9-6B6C-45BC-B306-93907C0FBB80}" type="presOf" srcId="{2BAA47F5-1331-45AB-99BD-0D0CDAF856AA}" destId="{768DCEFB-ECF5-48AE-B42C-5E561006DB95}" srcOrd="0" destOrd="0" presId="urn:microsoft.com/office/officeart/2005/8/layout/process5"/>
    <dgm:cxn modelId="{1B4C83F5-C80B-498A-AC7A-20325A9920EB}" type="presOf" srcId="{9819427B-6169-4C49-8E16-0D41B902266E}" destId="{8775ECE7-61E3-4F16-9FF5-927633178B17}" srcOrd="0" destOrd="0" presId="urn:microsoft.com/office/officeart/2005/8/layout/process5"/>
    <dgm:cxn modelId="{2ECCF9F5-105C-4750-A6A9-BAF05FE6E53D}" type="presOf" srcId="{2BAA47F5-1331-45AB-99BD-0D0CDAF856AA}" destId="{13654330-F689-4D49-93A5-FE9F6A06F9D3}" srcOrd="1" destOrd="0" presId="urn:microsoft.com/office/officeart/2005/8/layout/process5"/>
    <dgm:cxn modelId="{83A113F8-5A34-4751-89D8-D70B0E482440}" type="presOf" srcId="{53765D94-3E1B-4919-9726-71C01B6BA9F2}" destId="{24943D84-DE2B-4F9B-9446-52549B5D2A95}" srcOrd="0" destOrd="0" presId="urn:microsoft.com/office/officeart/2005/8/layout/process5"/>
    <dgm:cxn modelId="{AB4BB76A-C3FC-4B7C-9D51-2F4F8F62BC63}" type="presParOf" srcId="{8775ECE7-61E3-4F16-9FF5-927633178B17}" destId="{F0CE7008-7318-479C-8643-5D9EB3037818}" srcOrd="0" destOrd="0" presId="urn:microsoft.com/office/officeart/2005/8/layout/process5"/>
    <dgm:cxn modelId="{EE1E6189-98B1-4B59-A3A5-3C604614B658}" type="presParOf" srcId="{8775ECE7-61E3-4F16-9FF5-927633178B17}" destId="{768DCEFB-ECF5-48AE-B42C-5E561006DB95}" srcOrd="1" destOrd="0" presId="urn:microsoft.com/office/officeart/2005/8/layout/process5"/>
    <dgm:cxn modelId="{34E4FEDF-9E68-44F4-B3BF-82D528D84D0C}" type="presParOf" srcId="{768DCEFB-ECF5-48AE-B42C-5E561006DB95}" destId="{13654330-F689-4D49-93A5-FE9F6A06F9D3}" srcOrd="0" destOrd="0" presId="urn:microsoft.com/office/officeart/2005/8/layout/process5"/>
    <dgm:cxn modelId="{C1CBC628-EC89-4EFE-8816-3E23D1CEBB6A}" type="presParOf" srcId="{8775ECE7-61E3-4F16-9FF5-927633178B17}" destId="{DC461C9D-326D-4826-8A98-C7586F5363C8}" srcOrd="2" destOrd="0" presId="urn:microsoft.com/office/officeart/2005/8/layout/process5"/>
    <dgm:cxn modelId="{E9E04620-93E2-43E1-9985-7D7ECB8FEDBA}" type="presParOf" srcId="{8775ECE7-61E3-4F16-9FF5-927633178B17}" destId="{293EE813-6737-4B4B-915C-80826AC5EF25}" srcOrd="3" destOrd="0" presId="urn:microsoft.com/office/officeart/2005/8/layout/process5"/>
    <dgm:cxn modelId="{27D501E0-DA2A-4FBA-B5B4-D132827116FB}" type="presParOf" srcId="{293EE813-6737-4B4B-915C-80826AC5EF25}" destId="{74E29723-A943-45D6-90C7-BBAE2DD95607}" srcOrd="0" destOrd="0" presId="urn:microsoft.com/office/officeart/2005/8/layout/process5"/>
    <dgm:cxn modelId="{0EF8AD27-5AC1-4DA0-B54B-659760E317F6}" type="presParOf" srcId="{8775ECE7-61E3-4F16-9FF5-927633178B17}" destId="{814A4F48-84A2-4465-97F6-3D69993F6D36}" srcOrd="4" destOrd="0" presId="urn:microsoft.com/office/officeart/2005/8/layout/process5"/>
    <dgm:cxn modelId="{37F5D05A-B3C7-4C3F-8498-417CA5BE2763}" type="presParOf" srcId="{8775ECE7-61E3-4F16-9FF5-927633178B17}" destId="{704A7999-0F48-407C-86D0-7CCD5EC491FD}" srcOrd="5" destOrd="0" presId="urn:microsoft.com/office/officeart/2005/8/layout/process5"/>
    <dgm:cxn modelId="{2B047489-82CB-471C-993C-2A6141696AA4}" type="presParOf" srcId="{704A7999-0F48-407C-86D0-7CCD5EC491FD}" destId="{04C38F0C-3FD8-4D39-A61E-64BD475E0BFC}" srcOrd="0" destOrd="0" presId="urn:microsoft.com/office/officeart/2005/8/layout/process5"/>
    <dgm:cxn modelId="{07973937-4367-4B80-9CD9-F17E403BA566}" type="presParOf" srcId="{8775ECE7-61E3-4F16-9FF5-927633178B17}" destId="{24943D84-DE2B-4F9B-9446-52549B5D2A95}" srcOrd="6"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85EC8EB-6124-41DA-AB28-64F6522C373C}" type="doc">
      <dgm:prSet loTypeId="urn:microsoft.com/office/officeart/2005/8/layout/hierarchy1" loCatId="hierarchy" qsTypeId="urn:microsoft.com/office/officeart/2005/8/quickstyle/simple5" qsCatId="simple" csTypeId="urn:microsoft.com/office/officeart/2005/8/colors/accent0_3" csCatId="mainScheme"/>
      <dgm:spPr/>
      <dgm:t>
        <a:bodyPr/>
        <a:lstStyle/>
        <a:p>
          <a:endParaRPr lang="en-US"/>
        </a:p>
      </dgm:t>
    </dgm:pt>
    <dgm:pt modelId="{FF966D23-A8E9-4961-8061-2E027A6E30E8}">
      <dgm:prSet/>
      <dgm:spPr/>
      <dgm:t>
        <a:bodyPr/>
        <a:lstStyle/>
        <a:p>
          <a:r>
            <a:rPr lang="en-US"/>
            <a:t>Linear Regression had an R² of 0.1736. </a:t>
          </a:r>
        </a:p>
      </dgm:t>
    </dgm:pt>
    <dgm:pt modelId="{F4EFC460-AA2E-496D-9BD9-28B01F342A02}" type="parTrans" cxnId="{9C252DF2-340C-46B0-8C3F-D91F6739E8BF}">
      <dgm:prSet/>
      <dgm:spPr/>
      <dgm:t>
        <a:bodyPr/>
        <a:lstStyle/>
        <a:p>
          <a:endParaRPr lang="en-US"/>
        </a:p>
      </dgm:t>
    </dgm:pt>
    <dgm:pt modelId="{E1C872A5-99C1-48AE-A3D0-2B7D249EB904}" type="sibTrans" cxnId="{9C252DF2-340C-46B0-8C3F-D91F6739E8BF}">
      <dgm:prSet/>
      <dgm:spPr/>
      <dgm:t>
        <a:bodyPr/>
        <a:lstStyle/>
        <a:p>
          <a:endParaRPr lang="en-US"/>
        </a:p>
      </dgm:t>
    </dgm:pt>
    <dgm:pt modelId="{07E8D551-3C7C-4658-BDF1-BED95870D574}">
      <dgm:prSet/>
      <dgm:spPr/>
      <dgm:t>
        <a:bodyPr/>
        <a:lstStyle/>
        <a:p>
          <a:r>
            <a:rPr lang="en-US"/>
            <a:t>Random Forest was the best with an R² of 0.7590. </a:t>
          </a:r>
        </a:p>
      </dgm:t>
    </dgm:pt>
    <dgm:pt modelId="{8C90AA77-508B-45E3-A546-BD245720B311}" type="parTrans" cxnId="{EA59AEA7-0E3B-4D49-86C8-B47CF072F436}">
      <dgm:prSet/>
      <dgm:spPr/>
      <dgm:t>
        <a:bodyPr/>
        <a:lstStyle/>
        <a:p>
          <a:endParaRPr lang="en-US"/>
        </a:p>
      </dgm:t>
    </dgm:pt>
    <dgm:pt modelId="{4CE6C493-5BD2-4D76-BA37-85793A0F9685}" type="sibTrans" cxnId="{EA59AEA7-0E3B-4D49-86C8-B47CF072F436}">
      <dgm:prSet/>
      <dgm:spPr/>
      <dgm:t>
        <a:bodyPr/>
        <a:lstStyle/>
        <a:p>
          <a:endParaRPr lang="en-US"/>
        </a:p>
      </dgm:t>
    </dgm:pt>
    <dgm:pt modelId="{9A33A047-909D-4557-822F-06CF059FCA12}">
      <dgm:prSet/>
      <dgm:spPr/>
      <dgm:t>
        <a:bodyPr/>
        <a:lstStyle/>
        <a:p>
          <a:r>
            <a:rPr lang="en-US"/>
            <a:t>XGBoost also performed well, with an R² of 0.7131.</a:t>
          </a:r>
        </a:p>
      </dgm:t>
    </dgm:pt>
    <dgm:pt modelId="{6479ABF4-6390-4FDD-BB1A-8E37EF354699}" type="parTrans" cxnId="{8487CA1B-4BA7-431F-B425-4374BD81C0DA}">
      <dgm:prSet/>
      <dgm:spPr/>
      <dgm:t>
        <a:bodyPr/>
        <a:lstStyle/>
        <a:p>
          <a:endParaRPr lang="en-US"/>
        </a:p>
      </dgm:t>
    </dgm:pt>
    <dgm:pt modelId="{EAA49C9E-82B4-44F4-9B47-F838C66353F4}" type="sibTrans" cxnId="{8487CA1B-4BA7-431F-B425-4374BD81C0DA}">
      <dgm:prSet/>
      <dgm:spPr/>
      <dgm:t>
        <a:bodyPr/>
        <a:lstStyle/>
        <a:p>
          <a:endParaRPr lang="en-US"/>
        </a:p>
      </dgm:t>
    </dgm:pt>
    <dgm:pt modelId="{84151544-319A-41D4-8860-8D9DF1DC1C16}">
      <dgm:prSet/>
      <dgm:spPr/>
      <dgm:t>
        <a:bodyPr/>
        <a:lstStyle/>
        <a:p>
          <a:r>
            <a:rPr lang="en-US"/>
            <a:t>Overall, Random Forest stood out as the most accurate model.</a:t>
          </a:r>
        </a:p>
      </dgm:t>
    </dgm:pt>
    <dgm:pt modelId="{ACB73DE0-6DDE-4FE5-AF8A-4C91C4C0A198}" type="parTrans" cxnId="{393678F8-578E-4F1B-AF36-159BF8C264AD}">
      <dgm:prSet/>
      <dgm:spPr/>
      <dgm:t>
        <a:bodyPr/>
        <a:lstStyle/>
        <a:p>
          <a:endParaRPr lang="en-US"/>
        </a:p>
      </dgm:t>
    </dgm:pt>
    <dgm:pt modelId="{8C79744E-658B-4509-9ADD-1DF74B76BD38}" type="sibTrans" cxnId="{393678F8-578E-4F1B-AF36-159BF8C264AD}">
      <dgm:prSet/>
      <dgm:spPr/>
      <dgm:t>
        <a:bodyPr/>
        <a:lstStyle/>
        <a:p>
          <a:endParaRPr lang="en-US"/>
        </a:p>
      </dgm:t>
    </dgm:pt>
    <dgm:pt modelId="{55792601-8583-45DD-858E-BE94274B350E}" type="pres">
      <dgm:prSet presAssocID="{C85EC8EB-6124-41DA-AB28-64F6522C373C}" presName="hierChild1" presStyleCnt="0">
        <dgm:presLayoutVars>
          <dgm:chPref val="1"/>
          <dgm:dir/>
          <dgm:animOne val="branch"/>
          <dgm:animLvl val="lvl"/>
          <dgm:resizeHandles/>
        </dgm:presLayoutVars>
      </dgm:prSet>
      <dgm:spPr/>
    </dgm:pt>
    <dgm:pt modelId="{3F90DB3E-D50D-4415-BA0A-4D6524BC53D8}" type="pres">
      <dgm:prSet presAssocID="{FF966D23-A8E9-4961-8061-2E027A6E30E8}" presName="hierRoot1" presStyleCnt="0"/>
      <dgm:spPr/>
    </dgm:pt>
    <dgm:pt modelId="{C68130E1-0DF2-4856-B848-585FDD4E4EEE}" type="pres">
      <dgm:prSet presAssocID="{FF966D23-A8E9-4961-8061-2E027A6E30E8}" presName="composite" presStyleCnt="0"/>
      <dgm:spPr/>
    </dgm:pt>
    <dgm:pt modelId="{7C6790AC-2C77-43B1-9ECE-955B3F74A84B}" type="pres">
      <dgm:prSet presAssocID="{FF966D23-A8E9-4961-8061-2E027A6E30E8}" presName="background" presStyleLbl="node0" presStyleIdx="0" presStyleCnt="4"/>
      <dgm:spPr/>
    </dgm:pt>
    <dgm:pt modelId="{32DCF504-D87F-4CA3-AC08-5C2BC1E2F053}" type="pres">
      <dgm:prSet presAssocID="{FF966D23-A8E9-4961-8061-2E027A6E30E8}" presName="text" presStyleLbl="fgAcc0" presStyleIdx="0" presStyleCnt="4">
        <dgm:presLayoutVars>
          <dgm:chPref val="3"/>
        </dgm:presLayoutVars>
      </dgm:prSet>
      <dgm:spPr/>
    </dgm:pt>
    <dgm:pt modelId="{C87AD487-0952-4841-8F62-4A5FCABB6080}" type="pres">
      <dgm:prSet presAssocID="{FF966D23-A8E9-4961-8061-2E027A6E30E8}" presName="hierChild2" presStyleCnt="0"/>
      <dgm:spPr/>
    </dgm:pt>
    <dgm:pt modelId="{F75B8C55-F43C-47CC-8495-8C390A490C04}" type="pres">
      <dgm:prSet presAssocID="{07E8D551-3C7C-4658-BDF1-BED95870D574}" presName="hierRoot1" presStyleCnt="0"/>
      <dgm:spPr/>
    </dgm:pt>
    <dgm:pt modelId="{0BB682B6-8056-4272-A8FD-6FC8F349101D}" type="pres">
      <dgm:prSet presAssocID="{07E8D551-3C7C-4658-BDF1-BED95870D574}" presName="composite" presStyleCnt="0"/>
      <dgm:spPr/>
    </dgm:pt>
    <dgm:pt modelId="{B73F86F5-DF6B-4696-B055-FF8538EEBA84}" type="pres">
      <dgm:prSet presAssocID="{07E8D551-3C7C-4658-BDF1-BED95870D574}" presName="background" presStyleLbl="node0" presStyleIdx="1" presStyleCnt="4"/>
      <dgm:spPr/>
    </dgm:pt>
    <dgm:pt modelId="{C4ADDB98-4347-46F5-9A62-CDE045358CC9}" type="pres">
      <dgm:prSet presAssocID="{07E8D551-3C7C-4658-BDF1-BED95870D574}" presName="text" presStyleLbl="fgAcc0" presStyleIdx="1" presStyleCnt="4">
        <dgm:presLayoutVars>
          <dgm:chPref val="3"/>
        </dgm:presLayoutVars>
      </dgm:prSet>
      <dgm:spPr/>
    </dgm:pt>
    <dgm:pt modelId="{28831C68-D2FA-4994-AF78-3CF596B0B992}" type="pres">
      <dgm:prSet presAssocID="{07E8D551-3C7C-4658-BDF1-BED95870D574}" presName="hierChild2" presStyleCnt="0"/>
      <dgm:spPr/>
    </dgm:pt>
    <dgm:pt modelId="{12A2C5EC-B605-49B4-A73A-99093E7F265D}" type="pres">
      <dgm:prSet presAssocID="{9A33A047-909D-4557-822F-06CF059FCA12}" presName="hierRoot1" presStyleCnt="0"/>
      <dgm:spPr/>
    </dgm:pt>
    <dgm:pt modelId="{658B2B66-6C95-4A83-B9ED-38097D1855E0}" type="pres">
      <dgm:prSet presAssocID="{9A33A047-909D-4557-822F-06CF059FCA12}" presName="composite" presStyleCnt="0"/>
      <dgm:spPr/>
    </dgm:pt>
    <dgm:pt modelId="{B3D451F6-AA5D-44C7-A668-2F1C387A483E}" type="pres">
      <dgm:prSet presAssocID="{9A33A047-909D-4557-822F-06CF059FCA12}" presName="background" presStyleLbl="node0" presStyleIdx="2" presStyleCnt="4"/>
      <dgm:spPr/>
    </dgm:pt>
    <dgm:pt modelId="{B21EF7AD-3213-4F7C-8336-7E6D2E1B0C13}" type="pres">
      <dgm:prSet presAssocID="{9A33A047-909D-4557-822F-06CF059FCA12}" presName="text" presStyleLbl="fgAcc0" presStyleIdx="2" presStyleCnt="4">
        <dgm:presLayoutVars>
          <dgm:chPref val="3"/>
        </dgm:presLayoutVars>
      </dgm:prSet>
      <dgm:spPr/>
    </dgm:pt>
    <dgm:pt modelId="{2069D013-FC44-415C-8F97-A8CA76192CC1}" type="pres">
      <dgm:prSet presAssocID="{9A33A047-909D-4557-822F-06CF059FCA12}" presName="hierChild2" presStyleCnt="0"/>
      <dgm:spPr/>
    </dgm:pt>
    <dgm:pt modelId="{9A4597C6-BA6B-48E0-960D-18A1BE232DE2}" type="pres">
      <dgm:prSet presAssocID="{84151544-319A-41D4-8860-8D9DF1DC1C16}" presName="hierRoot1" presStyleCnt="0"/>
      <dgm:spPr/>
    </dgm:pt>
    <dgm:pt modelId="{3FF9514E-E7D7-43C3-8B06-9757465E4958}" type="pres">
      <dgm:prSet presAssocID="{84151544-319A-41D4-8860-8D9DF1DC1C16}" presName="composite" presStyleCnt="0"/>
      <dgm:spPr/>
    </dgm:pt>
    <dgm:pt modelId="{056082B9-2E55-4B85-9ACC-0C3B0298A0D0}" type="pres">
      <dgm:prSet presAssocID="{84151544-319A-41D4-8860-8D9DF1DC1C16}" presName="background" presStyleLbl="node0" presStyleIdx="3" presStyleCnt="4"/>
      <dgm:spPr/>
    </dgm:pt>
    <dgm:pt modelId="{143407EC-2E5B-4A80-9CFA-B141DDC1BA9A}" type="pres">
      <dgm:prSet presAssocID="{84151544-319A-41D4-8860-8D9DF1DC1C16}" presName="text" presStyleLbl="fgAcc0" presStyleIdx="3" presStyleCnt="4">
        <dgm:presLayoutVars>
          <dgm:chPref val="3"/>
        </dgm:presLayoutVars>
      </dgm:prSet>
      <dgm:spPr/>
    </dgm:pt>
    <dgm:pt modelId="{C4169255-D2FB-42FC-97D6-5F02B3AF021B}" type="pres">
      <dgm:prSet presAssocID="{84151544-319A-41D4-8860-8D9DF1DC1C16}" presName="hierChild2" presStyleCnt="0"/>
      <dgm:spPr/>
    </dgm:pt>
  </dgm:ptLst>
  <dgm:cxnLst>
    <dgm:cxn modelId="{8487CA1B-4BA7-431F-B425-4374BD81C0DA}" srcId="{C85EC8EB-6124-41DA-AB28-64F6522C373C}" destId="{9A33A047-909D-4557-822F-06CF059FCA12}" srcOrd="2" destOrd="0" parTransId="{6479ABF4-6390-4FDD-BB1A-8E37EF354699}" sibTransId="{EAA49C9E-82B4-44F4-9B47-F838C66353F4}"/>
    <dgm:cxn modelId="{3AF5A762-D2A1-4D0B-A2F1-9934E05FCC9E}" type="presOf" srcId="{9A33A047-909D-4557-822F-06CF059FCA12}" destId="{B21EF7AD-3213-4F7C-8336-7E6D2E1B0C13}" srcOrd="0" destOrd="0" presId="urn:microsoft.com/office/officeart/2005/8/layout/hierarchy1"/>
    <dgm:cxn modelId="{B6806B44-7582-4628-B20F-B1B3D18DD0C9}" type="presOf" srcId="{84151544-319A-41D4-8860-8D9DF1DC1C16}" destId="{143407EC-2E5B-4A80-9CFA-B141DDC1BA9A}" srcOrd="0" destOrd="0" presId="urn:microsoft.com/office/officeart/2005/8/layout/hierarchy1"/>
    <dgm:cxn modelId="{34E3CA56-A8B7-4AE4-AE04-4DBE1924A89C}" type="presOf" srcId="{FF966D23-A8E9-4961-8061-2E027A6E30E8}" destId="{32DCF504-D87F-4CA3-AC08-5C2BC1E2F053}" srcOrd="0" destOrd="0" presId="urn:microsoft.com/office/officeart/2005/8/layout/hierarchy1"/>
    <dgm:cxn modelId="{9870DD92-D5E9-4492-B017-FDB4CDB31FC3}" type="presOf" srcId="{07E8D551-3C7C-4658-BDF1-BED95870D574}" destId="{C4ADDB98-4347-46F5-9A62-CDE045358CC9}" srcOrd="0" destOrd="0" presId="urn:microsoft.com/office/officeart/2005/8/layout/hierarchy1"/>
    <dgm:cxn modelId="{EA59AEA7-0E3B-4D49-86C8-B47CF072F436}" srcId="{C85EC8EB-6124-41DA-AB28-64F6522C373C}" destId="{07E8D551-3C7C-4658-BDF1-BED95870D574}" srcOrd="1" destOrd="0" parTransId="{8C90AA77-508B-45E3-A546-BD245720B311}" sibTransId="{4CE6C493-5BD2-4D76-BA37-85793A0F9685}"/>
    <dgm:cxn modelId="{0B3067D2-EBDA-4B42-BD51-349999C0FFAF}" type="presOf" srcId="{C85EC8EB-6124-41DA-AB28-64F6522C373C}" destId="{55792601-8583-45DD-858E-BE94274B350E}" srcOrd="0" destOrd="0" presId="urn:microsoft.com/office/officeart/2005/8/layout/hierarchy1"/>
    <dgm:cxn modelId="{9C252DF2-340C-46B0-8C3F-D91F6739E8BF}" srcId="{C85EC8EB-6124-41DA-AB28-64F6522C373C}" destId="{FF966D23-A8E9-4961-8061-2E027A6E30E8}" srcOrd="0" destOrd="0" parTransId="{F4EFC460-AA2E-496D-9BD9-28B01F342A02}" sibTransId="{E1C872A5-99C1-48AE-A3D0-2B7D249EB904}"/>
    <dgm:cxn modelId="{393678F8-578E-4F1B-AF36-159BF8C264AD}" srcId="{C85EC8EB-6124-41DA-AB28-64F6522C373C}" destId="{84151544-319A-41D4-8860-8D9DF1DC1C16}" srcOrd="3" destOrd="0" parTransId="{ACB73DE0-6DDE-4FE5-AF8A-4C91C4C0A198}" sibTransId="{8C79744E-658B-4509-9ADD-1DF74B76BD38}"/>
    <dgm:cxn modelId="{BD9CBFF6-6A1E-42A7-8390-2042F60CA3BF}" type="presParOf" srcId="{55792601-8583-45DD-858E-BE94274B350E}" destId="{3F90DB3E-D50D-4415-BA0A-4D6524BC53D8}" srcOrd="0" destOrd="0" presId="urn:microsoft.com/office/officeart/2005/8/layout/hierarchy1"/>
    <dgm:cxn modelId="{1A67D7F2-659C-48E2-A724-F48534E03AF7}" type="presParOf" srcId="{3F90DB3E-D50D-4415-BA0A-4D6524BC53D8}" destId="{C68130E1-0DF2-4856-B848-585FDD4E4EEE}" srcOrd="0" destOrd="0" presId="urn:microsoft.com/office/officeart/2005/8/layout/hierarchy1"/>
    <dgm:cxn modelId="{D2B7807F-4AED-4B23-8E36-4F17E3FA8E16}" type="presParOf" srcId="{C68130E1-0DF2-4856-B848-585FDD4E4EEE}" destId="{7C6790AC-2C77-43B1-9ECE-955B3F74A84B}" srcOrd="0" destOrd="0" presId="urn:microsoft.com/office/officeart/2005/8/layout/hierarchy1"/>
    <dgm:cxn modelId="{8F2AAEAC-736D-48AE-91D9-A3915A2CF162}" type="presParOf" srcId="{C68130E1-0DF2-4856-B848-585FDD4E4EEE}" destId="{32DCF504-D87F-4CA3-AC08-5C2BC1E2F053}" srcOrd="1" destOrd="0" presId="urn:microsoft.com/office/officeart/2005/8/layout/hierarchy1"/>
    <dgm:cxn modelId="{C06DAD0B-F523-497C-B8E3-6FB9AD0EDEBC}" type="presParOf" srcId="{3F90DB3E-D50D-4415-BA0A-4D6524BC53D8}" destId="{C87AD487-0952-4841-8F62-4A5FCABB6080}" srcOrd="1" destOrd="0" presId="urn:microsoft.com/office/officeart/2005/8/layout/hierarchy1"/>
    <dgm:cxn modelId="{A00DE656-6FB2-4056-B24B-DAD6A80B9D8C}" type="presParOf" srcId="{55792601-8583-45DD-858E-BE94274B350E}" destId="{F75B8C55-F43C-47CC-8495-8C390A490C04}" srcOrd="1" destOrd="0" presId="urn:microsoft.com/office/officeart/2005/8/layout/hierarchy1"/>
    <dgm:cxn modelId="{6564C473-665F-46F1-B408-1FC43E481138}" type="presParOf" srcId="{F75B8C55-F43C-47CC-8495-8C390A490C04}" destId="{0BB682B6-8056-4272-A8FD-6FC8F349101D}" srcOrd="0" destOrd="0" presId="urn:microsoft.com/office/officeart/2005/8/layout/hierarchy1"/>
    <dgm:cxn modelId="{BC1B4C18-BEF0-4F52-9E5A-A4BD1E3B3655}" type="presParOf" srcId="{0BB682B6-8056-4272-A8FD-6FC8F349101D}" destId="{B73F86F5-DF6B-4696-B055-FF8538EEBA84}" srcOrd="0" destOrd="0" presId="urn:microsoft.com/office/officeart/2005/8/layout/hierarchy1"/>
    <dgm:cxn modelId="{B869C3BD-955F-4853-9E14-8DE691553B87}" type="presParOf" srcId="{0BB682B6-8056-4272-A8FD-6FC8F349101D}" destId="{C4ADDB98-4347-46F5-9A62-CDE045358CC9}" srcOrd="1" destOrd="0" presId="urn:microsoft.com/office/officeart/2005/8/layout/hierarchy1"/>
    <dgm:cxn modelId="{1A3BEDD0-1E71-455C-961F-AD16F3EC24F4}" type="presParOf" srcId="{F75B8C55-F43C-47CC-8495-8C390A490C04}" destId="{28831C68-D2FA-4994-AF78-3CF596B0B992}" srcOrd="1" destOrd="0" presId="urn:microsoft.com/office/officeart/2005/8/layout/hierarchy1"/>
    <dgm:cxn modelId="{DCEE17E8-C6BA-42C7-9257-09126727F72C}" type="presParOf" srcId="{55792601-8583-45DD-858E-BE94274B350E}" destId="{12A2C5EC-B605-49B4-A73A-99093E7F265D}" srcOrd="2" destOrd="0" presId="urn:microsoft.com/office/officeart/2005/8/layout/hierarchy1"/>
    <dgm:cxn modelId="{10F8E379-A4B5-498B-B742-92FCC8FD374C}" type="presParOf" srcId="{12A2C5EC-B605-49B4-A73A-99093E7F265D}" destId="{658B2B66-6C95-4A83-B9ED-38097D1855E0}" srcOrd="0" destOrd="0" presId="urn:microsoft.com/office/officeart/2005/8/layout/hierarchy1"/>
    <dgm:cxn modelId="{85C026CA-05AB-42B2-AA82-6806A0B023B8}" type="presParOf" srcId="{658B2B66-6C95-4A83-B9ED-38097D1855E0}" destId="{B3D451F6-AA5D-44C7-A668-2F1C387A483E}" srcOrd="0" destOrd="0" presId="urn:microsoft.com/office/officeart/2005/8/layout/hierarchy1"/>
    <dgm:cxn modelId="{4AD5404B-66DC-414E-B0F2-503278EF9D10}" type="presParOf" srcId="{658B2B66-6C95-4A83-B9ED-38097D1855E0}" destId="{B21EF7AD-3213-4F7C-8336-7E6D2E1B0C13}" srcOrd="1" destOrd="0" presId="urn:microsoft.com/office/officeart/2005/8/layout/hierarchy1"/>
    <dgm:cxn modelId="{83416E1A-A1E9-4CA5-BEA8-57C6B4074DD8}" type="presParOf" srcId="{12A2C5EC-B605-49B4-A73A-99093E7F265D}" destId="{2069D013-FC44-415C-8F97-A8CA76192CC1}" srcOrd="1" destOrd="0" presId="urn:microsoft.com/office/officeart/2005/8/layout/hierarchy1"/>
    <dgm:cxn modelId="{78DF0D89-988D-40A6-8871-8E2A11A4B1F4}" type="presParOf" srcId="{55792601-8583-45DD-858E-BE94274B350E}" destId="{9A4597C6-BA6B-48E0-960D-18A1BE232DE2}" srcOrd="3" destOrd="0" presId="urn:microsoft.com/office/officeart/2005/8/layout/hierarchy1"/>
    <dgm:cxn modelId="{985B8EC7-B28E-452D-AB56-1ECF1C9F93C9}" type="presParOf" srcId="{9A4597C6-BA6B-48E0-960D-18A1BE232DE2}" destId="{3FF9514E-E7D7-43C3-8B06-9757465E4958}" srcOrd="0" destOrd="0" presId="urn:microsoft.com/office/officeart/2005/8/layout/hierarchy1"/>
    <dgm:cxn modelId="{F9FD1FCC-3F73-4D82-9164-79A2865B3AED}" type="presParOf" srcId="{3FF9514E-E7D7-43C3-8B06-9757465E4958}" destId="{056082B9-2E55-4B85-9ACC-0C3B0298A0D0}" srcOrd="0" destOrd="0" presId="urn:microsoft.com/office/officeart/2005/8/layout/hierarchy1"/>
    <dgm:cxn modelId="{B6CB4D79-0BF5-4527-A497-04B0C315B447}" type="presParOf" srcId="{3FF9514E-E7D7-43C3-8B06-9757465E4958}" destId="{143407EC-2E5B-4A80-9CFA-B141DDC1BA9A}" srcOrd="1" destOrd="0" presId="urn:microsoft.com/office/officeart/2005/8/layout/hierarchy1"/>
    <dgm:cxn modelId="{260C2FC5-0CA9-43BC-8B8D-972081EEA5D6}" type="presParOf" srcId="{9A4597C6-BA6B-48E0-960D-18A1BE232DE2}" destId="{C4169255-D2FB-42FC-97D6-5F02B3AF021B}"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A8FC2D2-61EA-4E7C-AE6B-FF201358923D}"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4976749A-ED66-482B-B7D7-EA9E81C567C9}">
      <dgm:prSet/>
      <dgm:spPr/>
      <dgm:t>
        <a:bodyPr/>
        <a:lstStyle/>
        <a:p>
          <a:r>
            <a:rPr lang="en-US"/>
            <a:t>To further improve our results, we used GridSearchCV for hyperparameter tuning. For XGBoost, the best parameters were n_estimators = 200, learning_rate = 0.2, and max_depth = 7. This brought the MSE down to 0.0214. </a:t>
          </a:r>
        </a:p>
      </dgm:t>
    </dgm:pt>
    <dgm:pt modelId="{F2C43813-FB9F-476E-A899-47763B49AEC3}" type="parTrans" cxnId="{AF66C31A-2CDF-40C6-B221-A2A976E89530}">
      <dgm:prSet/>
      <dgm:spPr/>
      <dgm:t>
        <a:bodyPr/>
        <a:lstStyle/>
        <a:p>
          <a:endParaRPr lang="en-US"/>
        </a:p>
      </dgm:t>
    </dgm:pt>
    <dgm:pt modelId="{E9814286-E54A-4077-AE40-F9E67C29E3E6}" type="sibTrans" cxnId="{AF66C31A-2CDF-40C6-B221-A2A976E89530}">
      <dgm:prSet/>
      <dgm:spPr/>
      <dgm:t>
        <a:bodyPr/>
        <a:lstStyle/>
        <a:p>
          <a:endParaRPr lang="en-US"/>
        </a:p>
      </dgm:t>
    </dgm:pt>
    <dgm:pt modelId="{C698E14E-5917-4118-B1C2-513F474696DA}">
      <dgm:prSet/>
      <dgm:spPr/>
      <dgm:t>
        <a:bodyPr/>
        <a:lstStyle/>
        <a:p>
          <a:r>
            <a:rPr lang="en-US"/>
            <a:t>Similarly, we tuned Ridge Regression by optimizing the alpha parameter. These adjustments made our models more precise and reliable."</a:t>
          </a:r>
        </a:p>
      </dgm:t>
    </dgm:pt>
    <dgm:pt modelId="{014301AA-27EC-49B1-8C27-696C5C8FA16A}" type="parTrans" cxnId="{29E3FA6A-AD7B-439B-A862-ADB7BFBB0DE1}">
      <dgm:prSet/>
      <dgm:spPr/>
      <dgm:t>
        <a:bodyPr/>
        <a:lstStyle/>
        <a:p>
          <a:endParaRPr lang="en-US"/>
        </a:p>
      </dgm:t>
    </dgm:pt>
    <dgm:pt modelId="{A440A1C7-2E64-46B0-81CA-AD21C6DC9C70}" type="sibTrans" cxnId="{29E3FA6A-AD7B-439B-A862-ADB7BFBB0DE1}">
      <dgm:prSet/>
      <dgm:spPr/>
      <dgm:t>
        <a:bodyPr/>
        <a:lstStyle/>
        <a:p>
          <a:endParaRPr lang="en-US"/>
        </a:p>
      </dgm:t>
    </dgm:pt>
    <dgm:pt modelId="{AF657D8F-EBB4-498C-A8FC-938E85A322EC}" type="pres">
      <dgm:prSet presAssocID="{BA8FC2D2-61EA-4E7C-AE6B-FF201358923D}" presName="outerComposite" presStyleCnt="0">
        <dgm:presLayoutVars>
          <dgm:chMax val="5"/>
          <dgm:dir/>
          <dgm:resizeHandles val="exact"/>
        </dgm:presLayoutVars>
      </dgm:prSet>
      <dgm:spPr/>
    </dgm:pt>
    <dgm:pt modelId="{D3D93AC2-8F04-469A-8100-E07305A446DC}" type="pres">
      <dgm:prSet presAssocID="{BA8FC2D2-61EA-4E7C-AE6B-FF201358923D}" presName="dummyMaxCanvas" presStyleCnt="0">
        <dgm:presLayoutVars/>
      </dgm:prSet>
      <dgm:spPr/>
    </dgm:pt>
    <dgm:pt modelId="{49D3A27E-2F28-4FF2-96CC-C11C6381A491}" type="pres">
      <dgm:prSet presAssocID="{BA8FC2D2-61EA-4E7C-AE6B-FF201358923D}" presName="TwoNodes_1" presStyleLbl="node1" presStyleIdx="0" presStyleCnt="2">
        <dgm:presLayoutVars>
          <dgm:bulletEnabled val="1"/>
        </dgm:presLayoutVars>
      </dgm:prSet>
      <dgm:spPr/>
    </dgm:pt>
    <dgm:pt modelId="{914AF787-4014-425D-8950-534ED262AC3B}" type="pres">
      <dgm:prSet presAssocID="{BA8FC2D2-61EA-4E7C-AE6B-FF201358923D}" presName="TwoNodes_2" presStyleLbl="node1" presStyleIdx="1" presStyleCnt="2">
        <dgm:presLayoutVars>
          <dgm:bulletEnabled val="1"/>
        </dgm:presLayoutVars>
      </dgm:prSet>
      <dgm:spPr/>
    </dgm:pt>
    <dgm:pt modelId="{EE343644-D8C2-4190-A2C1-360EBB373614}" type="pres">
      <dgm:prSet presAssocID="{BA8FC2D2-61EA-4E7C-AE6B-FF201358923D}" presName="TwoConn_1-2" presStyleLbl="fgAccFollowNode1" presStyleIdx="0" presStyleCnt="1">
        <dgm:presLayoutVars>
          <dgm:bulletEnabled val="1"/>
        </dgm:presLayoutVars>
      </dgm:prSet>
      <dgm:spPr/>
    </dgm:pt>
    <dgm:pt modelId="{D0E20BD6-DA4E-44F3-95A9-26438FD2B2F8}" type="pres">
      <dgm:prSet presAssocID="{BA8FC2D2-61EA-4E7C-AE6B-FF201358923D}" presName="TwoNodes_1_text" presStyleLbl="node1" presStyleIdx="1" presStyleCnt="2">
        <dgm:presLayoutVars>
          <dgm:bulletEnabled val="1"/>
        </dgm:presLayoutVars>
      </dgm:prSet>
      <dgm:spPr/>
    </dgm:pt>
    <dgm:pt modelId="{27BA329C-DBB1-4369-AD97-20E9CE4A982E}" type="pres">
      <dgm:prSet presAssocID="{BA8FC2D2-61EA-4E7C-AE6B-FF201358923D}" presName="TwoNodes_2_text" presStyleLbl="node1" presStyleIdx="1" presStyleCnt="2">
        <dgm:presLayoutVars>
          <dgm:bulletEnabled val="1"/>
        </dgm:presLayoutVars>
      </dgm:prSet>
      <dgm:spPr/>
    </dgm:pt>
  </dgm:ptLst>
  <dgm:cxnLst>
    <dgm:cxn modelId="{AF66C31A-2CDF-40C6-B221-A2A976E89530}" srcId="{BA8FC2D2-61EA-4E7C-AE6B-FF201358923D}" destId="{4976749A-ED66-482B-B7D7-EA9E81C567C9}" srcOrd="0" destOrd="0" parTransId="{F2C43813-FB9F-476E-A899-47763B49AEC3}" sibTransId="{E9814286-E54A-4077-AE40-F9E67C29E3E6}"/>
    <dgm:cxn modelId="{06D2CB2F-370B-4752-9F08-EE21E5FB1AC8}" type="presOf" srcId="{4976749A-ED66-482B-B7D7-EA9E81C567C9}" destId="{D0E20BD6-DA4E-44F3-95A9-26438FD2B2F8}" srcOrd="1" destOrd="0" presId="urn:microsoft.com/office/officeart/2005/8/layout/vProcess5"/>
    <dgm:cxn modelId="{29E3FA6A-AD7B-439B-A862-ADB7BFBB0DE1}" srcId="{BA8FC2D2-61EA-4E7C-AE6B-FF201358923D}" destId="{C698E14E-5917-4118-B1C2-513F474696DA}" srcOrd="1" destOrd="0" parTransId="{014301AA-27EC-49B1-8C27-696C5C8FA16A}" sibTransId="{A440A1C7-2E64-46B0-81CA-AD21C6DC9C70}"/>
    <dgm:cxn modelId="{418D2880-8E14-4B58-AF6C-4AAE01EB706E}" type="presOf" srcId="{BA8FC2D2-61EA-4E7C-AE6B-FF201358923D}" destId="{AF657D8F-EBB4-498C-A8FC-938E85A322EC}" srcOrd="0" destOrd="0" presId="urn:microsoft.com/office/officeart/2005/8/layout/vProcess5"/>
    <dgm:cxn modelId="{119F76B5-4112-4F35-9B0B-62BDD4C73248}" type="presOf" srcId="{E9814286-E54A-4077-AE40-F9E67C29E3E6}" destId="{EE343644-D8C2-4190-A2C1-360EBB373614}" srcOrd="0" destOrd="0" presId="urn:microsoft.com/office/officeart/2005/8/layout/vProcess5"/>
    <dgm:cxn modelId="{521FF8B7-7428-4710-AB27-F4FC02A79909}" type="presOf" srcId="{4976749A-ED66-482B-B7D7-EA9E81C567C9}" destId="{49D3A27E-2F28-4FF2-96CC-C11C6381A491}" srcOrd="0" destOrd="0" presId="urn:microsoft.com/office/officeart/2005/8/layout/vProcess5"/>
    <dgm:cxn modelId="{122153BA-A0E7-4447-A47B-35DD50C0D506}" type="presOf" srcId="{C698E14E-5917-4118-B1C2-513F474696DA}" destId="{914AF787-4014-425D-8950-534ED262AC3B}" srcOrd="0" destOrd="0" presId="urn:microsoft.com/office/officeart/2005/8/layout/vProcess5"/>
    <dgm:cxn modelId="{31CB00C2-AFAE-411F-B6B1-35EEAA7B68DF}" type="presOf" srcId="{C698E14E-5917-4118-B1C2-513F474696DA}" destId="{27BA329C-DBB1-4369-AD97-20E9CE4A982E}" srcOrd="1" destOrd="0" presId="urn:microsoft.com/office/officeart/2005/8/layout/vProcess5"/>
    <dgm:cxn modelId="{9AFF92CD-5864-4E20-8231-FFDDA758475E}" type="presParOf" srcId="{AF657D8F-EBB4-498C-A8FC-938E85A322EC}" destId="{D3D93AC2-8F04-469A-8100-E07305A446DC}" srcOrd="0" destOrd="0" presId="urn:microsoft.com/office/officeart/2005/8/layout/vProcess5"/>
    <dgm:cxn modelId="{5146FECF-CA56-4399-B060-42B60A6582CD}" type="presParOf" srcId="{AF657D8F-EBB4-498C-A8FC-938E85A322EC}" destId="{49D3A27E-2F28-4FF2-96CC-C11C6381A491}" srcOrd="1" destOrd="0" presId="urn:microsoft.com/office/officeart/2005/8/layout/vProcess5"/>
    <dgm:cxn modelId="{C0654704-CEC4-4EC0-93C8-5768CBD2577E}" type="presParOf" srcId="{AF657D8F-EBB4-498C-A8FC-938E85A322EC}" destId="{914AF787-4014-425D-8950-534ED262AC3B}" srcOrd="2" destOrd="0" presId="urn:microsoft.com/office/officeart/2005/8/layout/vProcess5"/>
    <dgm:cxn modelId="{069AAE39-175B-4075-8E1F-420DBB010845}" type="presParOf" srcId="{AF657D8F-EBB4-498C-A8FC-938E85A322EC}" destId="{EE343644-D8C2-4190-A2C1-360EBB373614}" srcOrd="3" destOrd="0" presId="urn:microsoft.com/office/officeart/2005/8/layout/vProcess5"/>
    <dgm:cxn modelId="{9E80B734-C9B4-435A-B4AB-2EEB2D8D4388}" type="presParOf" srcId="{AF657D8F-EBB4-498C-A8FC-938E85A322EC}" destId="{D0E20BD6-DA4E-44F3-95A9-26438FD2B2F8}" srcOrd="4" destOrd="0" presId="urn:microsoft.com/office/officeart/2005/8/layout/vProcess5"/>
    <dgm:cxn modelId="{E533CF93-43DD-4606-AFAB-C049E075DC9C}" type="presParOf" srcId="{AF657D8F-EBB4-498C-A8FC-938E85A322EC}" destId="{27BA329C-DBB1-4369-AD97-20E9CE4A982E}"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36946CF-0464-4426-B2A8-3AA646F885F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4D5E6AC2-356C-4999-BDD1-1DC5C04FEFA8}">
      <dgm:prSet/>
      <dgm:spPr/>
      <dgm:t>
        <a:bodyPr/>
        <a:lstStyle/>
        <a:p>
          <a:r>
            <a:rPr lang="en-US"/>
            <a:t>After building and fine-tuning our models, we deployed the Random Forest model using Flask. Here’s how the API works: </a:t>
          </a:r>
        </a:p>
      </dgm:t>
    </dgm:pt>
    <dgm:pt modelId="{6E8083CA-C72C-42BF-AEFD-685C513F136F}" type="parTrans" cxnId="{0BCAFE4D-2B6C-467B-B1A5-2859EBEC95ED}">
      <dgm:prSet/>
      <dgm:spPr/>
      <dgm:t>
        <a:bodyPr/>
        <a:lstStyle/>
        <a:p>
          <a:endParaRPr lang="en-US"/>
        </a:p>
      </dgm:t>
    </dgm:pt>
    <dgm:pt modelId="{4E4B43BF-20D8-4A26-AED8-E89CF47F5A96}" type="sibTrans" cxnId="{0BCAFE4D-2B6C-467B-B1A5-2859EBEC95ED}">
      <dgm:prSet/>
      <dgm:spPr/>
      <dgm:t>
        <a:bodyPr/>
        <a:lstStyle/>
        <a:p>
          <a:endParaRPr lang="en-US"/>
        </a:p>
      </dgm:t>
    </dgm:pt>
    <dgm:pt modelId="{A594BAFA-3164-4399-8B9B-66EB103D8471}">
      <dgm:prSet/>
      <dgm:spPr/>
      <dgm:t>
        <a:bodyPr/>
        <a:lstStyle/>
        <a:p>
          <a:r>
            <a:rPr lang="en-US"/>
            <a:t>The /predict endpoint takes a JSON payload with property features. </a:t>
          </a:r>
        </a:p>
      </dgm:t>
    </dgm:pt>
    <dgm:pt modelId="{B8593F13-49EF-4AC2-A1F7-101E8115E839}" type="parTrans" cxnId="{D01F15D2-7FC7-4377-9B9F-F2B8F20CF3D5}">
      <dgm:prSet/>
      <dgm:spPr/>
      <dgm:t>
        <a:bodyPr/>
        <a:lstStyle/>
        <a:p>
          <a:endParaRPr lang="en-US"/>
        </a:p>
      </dgm:t>
    </dgm:pt>
    <dgm:pt modelId="{02F34F07-B4FC-43E6-BA9F-3FD81809E89D}" type="sibTrans" cxnId="{D01F15D2-7FC7-4377-9B9F-F2B8F20CF3D5}">
      <dgm:prSet/>
      <dgm:spPr/>
      <dgm:t>
        <a:bodyPr/>
        <a:lstStyle/>
        <a:p>
          <a:endParaRPr lang="en-US"/>
        </a:p>
      </dgm:t>
    </dgm:pt>
    <dgm:pt modelId="{A4FD2A98-910E-4179-86CF-F94065E62DBB}">
      <dgm:prSet/>
      <dgm:spPr/>
      <dgm:t>
        <a:bodyPr/>
        <a:lstStyle/>
        <a:p>
          <a:r>
            <a:rPr lang="en-US"/>
            <a:t>It returns the predicted price in USD. </a:t>
          </a:r>
        </a:p>
      </dgm:t>
    </dgm:pt>
    <dgm:pt modelId="{1A735291-84B3-4CE8-9973-841F391D6A83}" type="parTrans" cxnId="{8CC4E8BB-CCF5-4D10-9040-D4284A1D96B7}">
      <dgm:prSet/>
      <dgm:spPr/>
      <dgm:t>
        <a:bodyPr/>
        <a:lstStyle/>
        <a:p>
          <a:endParaRPr lang="en-US"/>
        </a:p>
      </dgm:t>
    </dgm:pt>
    <dgm:pt modelId="{D871A627-8CBE-47B0-A6A8-8A1ECB08EBD0}" type="sibTrans" cxnId="{8CC4E8BB-CCF5-4D10-9040-D4284A1D96B7}">
      <dgm:prSet/>
      <dgm:spPr/>
      <dgm:t>
        <a:bodyPr/>
        <a:lstStyle/>
        <a:p>
          <a:endParaRPr lang="en-US"/>
        </a:p>
      </dgm:t>
    </dgm:pt>
    <dgm:pt modelId="{1EBF34DB-581D-458C-AFA8-D2D631FC3C91}">
      <dgm:prSet/>
      <dgm:spPr/>
      <dgm:t>
        <a:bodyPr/>
        <a:lstStyle/>
        <a:p>
          <a:r>
            <a:rPr lang="en-US"/>
            <a:t>For example, if we input {\"features\": [120, 3, 2, 2020]}, the API responds with {\"prediction\": 275000}. This makes our model accessible for real-world applications and easy to integrate with other systems.</a:t>
          </a:r>
        </a:p>
      </dgm:t>
    </dgm:pt>
    <dgm:pt modelId="{61C2161A-FDC2-4519-AF07-06BA0082A52A}" type="parTrans" cxnId="{D93BE871-958C-4E24-8D34-65E6065C5122}">
      <dgm:prSet/>
      <dgm:spPr/>
      <dgm:t>
        <a:bodyPr/>
        <a:lstStyle/>
        <a:p>
          <a:endParaRPr lang="en-US"/>
        </a:p>
      </dgm:t>
    </dgm:pt>
    <dgm:pt modelId="{CF0E6355-F2A8-48A5-9E37-4A3565892FE3}" type="sibTrans" cxnId="{D93BE871-958C-4E24-8D34-65E6065C5122}">
      <dgm:prSet/>
      <dgm:spPr/>
      <dgm:t>
        <a:bodyPr/>
        <a:lstStyle/>
        <a:p>
          <a:endParaRPr lang="en-US"/>
        </a:p>
      </dgm:t>
    </dgm:pt>
    <dgm:pt modelId="{271729A5-255D-4053-A077-B9255EFFCCDE}" type="pres">
      <dgm:prSet presAssocID="{836946CF-0464-4426-B2A8-3AA646F885F4}" presName="hierChild1" presStyleCnt="0">
        <dgm:presLayoutVars>
          <dgm:chPref val="1"/>
          <dgm:dir/>
          <dgm:animOne val="branch"/>
          <dgm:animLvl val="lvl"/>
          <dgm:resizeHandles/>
        </dgm:presLayoutVars>
      </dgm:prSet>
      <dgm:spPr/>
    </dgm:pt>
    <dgm:pt modelId="{FDCBC30E-8F41-4281-AE16-40D3B1F90DCB}" type="pres">
      <dgm:prSet presAssocID="{4D5E6AC2-356C-4999-BDD1-1DC5C04FEFA8}" presName="hierRoot1" presStyleCnt="0"/>
      <dgm:spPr/>
    </dgm:pt>
    <dgm:pt modelId="{A7698A43-376A-4EAB-944D-AB36C00F3913}" type="pres">
      <dgm:prSet presAssocID="{4D5E6AC2-356C-4999-BDD1-1DC5C04FEFA8}" presName="composite" presStyleCnt="0"/>
      <dgm:spPr/>
    </dgm:pt>
    <dgm:pt modelId="{0C375667-4B69-463E-8255-CB3C682F0275}" type="pres">
      <dgm:prSet presAssocID="{4D5E6AC2-356C-4999-BDD1-1DC5C04FEFA8}" presName="background" presStyleLbl="node0" presStyleIdx="0" presStyleCnt="4"/>
      <dgm:spPr/>
    </dgm:pt>
    <dgm:pt modelId="{255360CF-7175-43E0-AA20-49979D02021B}" type="pres">
      <dgm:prSet presAssocID="{4D5E6AC2-356C-4999-BDD1-1DC5C04FEFA8}" presName="text" presStyleLbl="fgAcc0" presStyleIdx="0" presStyleCnt="4">
        <dgm:presLayoutVars>
          <dgm:chPref val="3"/>
        </dgm:presLayoutVars>
      </dgm:prSet>
      <dgm:spPr/>
    </dgm:pt>
    <dgm:pt modelId="{256ECFAD-F3F7-440A-ABF6-C1EB9BC949CB}" type="pres">
      <dgm:prSet presAssocID="{4D5E6AC2-356C-4999-BDD1-1DC5C04FEFA8}" presName="hierChild2" presStyleCnt="0"/>
      <dgm:spPr/>
    </dgm:pt>
    <dgm:pt modelId="{C523A1E2-5C82-49DB-A773-55F4D30193FE}" type="pres">
      <dgm:prSet presAssocID="{A594BAFA-3164-4399-8B9B-66EB103D8471}" presName="hierRoot1" presStyleCnt="0"/>
      <dgm:spPr/>
    </dgm:pt>
    <dgm:pt modelId="{6C162595-F6DF-47C2-B080-AC64C12792E0}" type="pres">
      <dgm:prSet presAssocID="{A594BAFA-3164-4399-8B9B-66EB103D8471}" presName="composite" presStyleCnt="0"/>
      <dgm:spPr/>
    </dgm:pt>
    <dgm:pt modelId="{070A9F25-55BA-4375-9D2D-661B4736F31A}" type="pres">
      <dgm:prSet presAssocID="{A594BAFA-3164-4399-8B9B-66EB103D8471}" presName="background" presStyleLbl="node0" presStyleIdx="1" presStyleCnt="4"/>
      <dgm:spPr/>
    </dgm:pt>
    <dgm:pt modelId="{5729C2D0-1A12-4EAD-BC84-201BE06CEAFC}" type="pres">
      <dgm:prSet presAssocID="{A594BAFA-3164-4399-8B9B-66EB103D8471}" presName="text" presStyleLbl="fgAcc0" presStyleIdx="1" presStyleCnt="4">
        <dgm:presLayoutVars>
          <dgm:chPref val="3"/>
        </dgm:presLayoutVars>
      </dgm:prSet>
      <dgm:spPr/>
    </dgm:pt>
    <dgm:pt modelId="{46E9727F-969C-4415-A596-2806672BA70E}" type="pres">
      <dgm:prSet presAssocID="{A594BAFA-3164-4399-8B9B-66EB103D8471}" presName="hierChild2" presStyleCnt="0"/>
      <dgm:spPr/>
    </dgm:pt>
    <dgm:pt modelId="{0A62EE84-9E05-41EB-A5F0-01183795A4A2}" type="pres">
      <dgm:prSet presAssocID="{A4FD2A98-910E-4179-86CF-F94065E62DBB}" presName="hierRoot1" presStyleCnt="0"/>
      <dgm:spPr/>
    </dgm:pt>
    <dgm:pt modelId="{23CBAFA2-443B-415D-AA98-951686299E8E}" type="pres">
      <dgm:prSet presAssocID="{A4FD2A98-910E-4179-86CF-F94065E62DBB}" presName="composite" presStyleCnt="0"/>
      <dgm:spPr/>
    </dgm:pt>
    <dgm:pt modelId="{0F3D63B1-A403-46DA-A629-5B99B305881D}" type="pres">
      <dgm:prSet presAssocID="{A4FD2A98-910E-4179-86CF-F94065E62DBB}" presName="background" presStyleLbl="node0" presStyleIdx="2" presStyleCnt="4"/>
      <dgm:spPr/>
    </dgm:pt>
    <dgm:pt modelId="{0A04AC65-8AE7-4B61-9D90-F80D57F8031E}" type="pres">
      <dgm:prSet presAssocID="{A4FD2A98-910E-4179-86CF-F94065E62DBB}" presName="text" presStyleLbl="fgAcc0" presStyleIdx="2" presStyleCnt="4">
        <dgm:presLayoutVars>
          <dgm:chPref val="3"/>
        </dgm:presLayoutVars>
      </dgm:prSet>
      <dgm:spPr/>
    </dgm:pt>
    <dgm:pt modelId="{8D32C281-21A3-4FE4-ABC8-BAB9E91C3B78}" type="pres">
      <dgm:prSet presAssocID="{A4FD2A98-910E-4179-86CF-F94065E62DBB}" presName="hierChild2" presStyleCnt="0"/>
      <dgm:spPr/>
    </dgm:pt>
    <dgm:pt modelId="{50952F36-4FE9-4672-8132-857B823CA86C}" type="pres">
      <dgm:prSet presAssocID="{1EBF34DB-581D-458C-AFA8-D2D631FC3C91}" presName="hierRoot1" presStyleCnt="0"/>
      <dgm:spPr/>
    </dgm:pt>
    <dgm:pt modelId="{7F3529B8-A2BE-4AA3-AF7F-191E23BA94B6}" type="pres">
      <dgm:prSet presAssocID="{1EBF34DB-581D-458C-AFA8-D2D631FC3C91}" presName="composite" presStyleCnt="0"/>
      <dgm:spPr/>
    </dgm:pt>
    <dgm:pt modelId="{F05C45D0-7A7C-4576-8BD3-DA79E3FFC6FA}" type="pres">
      <dgm:prSet presAssocID="{1EBF34DB-581D-458C-AFA8-D2D631FC3C91}" presName="background" presStyleLbl="node0" presStyleIdx="3" presStyleCnt="4"/>
      <dgm:spPr/>
    </dgm:pt>
    <dgm:pt modelId="{D1C6DF02-2C39-4E29-8007-188732BF7758}" type="pres">
      <dgm:prSet presAssocID="{1EBF34DB-581D-458C-AFA8-D2D631FC3C91}" presName="text" presStyleLbl="fgAcc0" presStyleIdx="3" presStyleCnt="4">
        <dgm:presLayoutVars>
          <dgm:chPref val="3"/>
        </dgm:presLayoutVars>
      </dgm:prSet>
      <dgm:spPr/>
    </dgm:pt>
    <dgm:pt modelId="{7A313F72-02C8-4A03-95EF-9D0D4A7A82BA}" type="pres">
      <dgm:prSet presAssocID="{1EBF34DB-581D-458C-AFA8-D2D631FC3C91}" presName="hierChild2" presStyleCnt="0"/>
      <dgm:spPr/>
    </dgm:pt>
  </dgm:ptLst>
  <dgm:cxnLst>
    <dgm:cxn modelId="{BFB7520D-5AA5-4413-AEF6-48776B94CC70}" type="presOf" srcId="{A4FD2A98-910E-4179-86CF-F94065E62DBB}" destId="{0A04AC65-8AE7-4B61-9D90-F80D57F8031E}" srcOrd="0" destOrd="0" presId="urn:microsoft.com/office/officeart/2005/8/layout/hierarchy1"/>
    <dgm:cxn modelId="{ABF91D0F-BE4C-434B-88B2-41268BE40B99}" type="presOf" srcId="{A594BAFA-3164-4399-8B9B-66EB103D8471}" destId="{5729C2D0-1A12-4EAD-BC84-201BE06CEAFC}" srcOrd="0" destOrd="0" presId="urn:microsoft.com/office/officeart/2005/8/layout/hierarchy1"/>
    <dgm:cxn modelId="{86EDC533-381E-42EC-A340-D7E130064CA3}" type="presOf" srcId="{4D5E6AC2-356C-4999-BDD1-1DC5C04FEFA8}" destId="{255360CF-7175-43E0-AA20-49979D02021B}" srcOrd="0" destOrd="0" presId="urn:microsoft.com/office/officeart/2005/8/layout/hierarchy1"/>
    <dgm:cxn modelId="{0BCAFE4D-2B6C-467B-B1A5-2859EBEC95ED}" srcId="{836946CF-0464-4426-B2A8-3AA646F885F4}" destId="{4D5E6AC2-356C-4999-BDD1-1DC5C04FEFA8}" srcOrd="0" destOrd="0" parTransId="{6E8083CA-C72C-42BF-AEFD-685C513F136F}" sibTransId="{4E4B43BF-20D8-4A26-AED8-E89CF47F5A96}"/>
    <dgm:cxn modelId="{D93BE871-958C-4E24-8D34-65E6065C5122}" srcId="{836946CF-0464-4426-B2A8-3AA646F885F4}" destId="{1EBF34DB-581D-458C-AFA8-D2D631FC3C91}" srcOrd="3" destOrd="0" parTransId="{61C2161A-FDC2-4519-AF07-06BA0082A52A}" sibTransId="{CF0E6355-F2A8-48A5-9E37-4A3565892FE3}"/>
    <dgm:cxn modelId="{5FBC25A4-8A04-40EE-9A88-F83D7FB0A9B5}" type="presOf" srcId="{1EBF34DB-581D-458C-AFA8-D2D631FC3C91}" destId="{D1C6DF02-2C39-4E29-8007-188732BF7758}" srcOrd="0" destOrd="0" presId="urn:microsoft.com/office/officeart/2005/8/layout/hierarchy1"/>
    <dgm:cxn modelId="{8CC4E8BB-CCF5-4D10-9040-D4284A1D96B7}" srcId="{836946CF-0464-4426-B2A8-3AA646F885F4}" destId="{A4FD2A98-910E-4179-86CF-F94065E62DBB}" srcOrd="2" destOrd="0" parTransId="{1A735291-84B3-4CE8-9973-841F391D6A83}" sibTransId="{D871A627-8CBE-47B0-A6A8-8A1ECB08EBD0}"/>
    <dgm:cxn modelId="{D01F15D2-7FC7-4377-9B9F-F2B8F20CF3D5}" srcId="{836946CF-0464-4426-B2A8-3AA646F885F4}" destId="{A594BAFA-3164-4399-8B9B-66EB103D8471}" srcOrd="1" destOrd="0" parTransId="{B8593F13-49EF-4AC2-A1F7-101E8115E839}" sibTransId="{02F34F07-B4FC-43E6-BA9F-3FD81809E89D}"/>
    <dgm:cxn modelId="{32107AE1-55CE-46EA-8F78-E812041ADCA3}" type="presOf" srcId="{836946CF-0464-4426-B2A8-3AA646F885F4}" destId="{271729A5-255D-4053-A077-B9255EFFCCDE}" srcOrd="0" destOrd="0" presId="urn:microsoft.com/office/officeart/2005/8/layout/hierarchy1"/>
    <dgm:cxn modelId="{EA2720C0-231B-46E4-8277-4169D0F05521}" type="presParOf" srcId="{271729A5-255D-4053-A077-B9255EFFCCDE}" destId="{FDCBC30E-8F41-4281-AE16-40D3B1F90DCB}" srcOrd="0" destOrd="0" presId="urn:microsoft.com/office/officeart/2005/8/layout/hierarchy1"/>
    <dgm:cxn modelId="{3820465B-D7C9-45DC-9D96-884885B577EB}" type="presParOf" srcId="{FDCBC30E-8F41-4281-AE16-40D3B1F90DCB}" destId="{A7698A43-376A-4EAB-944D-AB36C00F3913}" srcOrd="0" destOrd="0" presId="urn:microsoft.com/office/officeart/2005/8/layout/hierarchy1"/>
    <dgm:cxn modelId="{100681E4-9AA5-4875-B395-9D9ABCBD31E3}" type="presParOf" srcId="{A7698A43-376A-4EAB-944D-AB36C00F3913}" destId="{0C375667-4B69-463E-8255-CB3C682F0275}" srcOrd="0" destOrd="0" presId="urn:microsoft.com/office/officeart/2005/8/layout/hierarchy1"/>
    <dgm:cxn modelId="{E1E23749-7E4B-433F-BE7B-1BABC4A7B4AB}" type="presParOf" srcId="{A7698A43-376A-4EAB-944D-AB36C00F3913}" destId="{255360CF-7175-43E0-AA20-49979D02021B}" srcOrd="1" destOrd="0" presId="urn:microsoft.com/office/officeart/2005/8/layout/hierarchy1"/>
    <dgm:cxn modelId="{D59EBB10-C711-4708-8CB8-8DCA9E2E8FAC}" type="presParOf" srcId="{FDCBC30E-8F41-4281-AE16-40D3B1F90DCB}" destId="{256ECFAD-F3F7-440A-ABF6-C1EB9BC949CB}" srcOrd="1" destOrd="0" presId="urn:microsoft.com/office/officeart/2005/8/layout/hierarchy1"/>
    <dgm:cxn modelId="{ACC06856-A50F-43AD-819E-39620FF60758}" type="presParOf" srcId="{271729A5-255D-4053-A077-B9255EFFCCDE}" destId="{C523A1E2-5C82-49DB-A773-55F4D30193FE}" srcOrd="1" destOrd="0" presId="urn:microsoft.com/office/officeart/2005/8/layout/hierarchy1"/>
    <dgm:cxn modelId="{55A36395-AFF7-4277-AF4E-0716D6DBD10E}" type="presParOf" srcId="{C523A1E2-5C82-49DB-A773-55F4D30193FE}" destId="{6C162595-F6DF-47C2-B080-AC64C12792E0}" srcOrd="0" destOrd="0" presId="urn:microsoft.com/office/officeart/2005/8/layout/hierarchy1"/>
    <dgm:cxn modelId="{ABBC0087-2C2A-49C1-B53B-7AF3FADA0E38}" type="presParOf" srcId="{6C162595-F6DF-47C2-B080-AC64C12792E0}" destId="{070A9F25-55BA-4375-9D2D-661B4736F31A}" srcOrd="0" destOrd="0" presId="urn:microsoft.com/office/officeart/2005/8/layout/hierarchy1"/>
    <dgm:cxn modelId="{6D119D58-5098-4BCC-A0FD-FB20C1D989EA}" type="presParOf" srcId="{6C162595-F6DF-47C2-B080-AC64C12792E0}" destId="{5729C2D0-1A12-4EAD-BC84-201BE06CEAFC}" srcOrd="1" destOrd="0" presId="urn:microsoft.com/office/officeart/2005/8/layout/hierarchy1"/>
    <dgm:cxn modelId="{E18A63F1-B985-4F6B-906D-559BE1E3F9CB}" type="presParOf" srcId="{C523A1E2-5C82-49DB-A773-55F4D30193FE}" destId="{46E9727F-969C-4415-A596-2806672BA70E}" srcOrd="1" destOrd="0" presId="urn:microsoft.com/office/officeart/2005/8/layout/hierarchy1"/>
    <dgm:cxn modelId="{049F1E29-CAC5-4CAB-8E72-ED2C13B0567A}" type="presParOf" srcId="{271729A5-255D-4053-A077-B9255EFFCCDE}" destId="{0A62EE84-9E05-41EB-A5F0-01183795A4A2}" srcOrd="2" destOrd="0" presId="urn:microsoft.com/office/officeart/2005/8/layout/hierarchy1"/>
    <dgm:cxn modelId="{DB66251C-59DF-489B-AC9B-1182B5500946}" type="presParOf" srcId="{0A62EE84-9E05-41EB-A5F0-01183795A4A2}" destId="{23CBAFA2-443B-415D-AA98-951686299E8E}" srcOrd="0" destOrd="0" presId="urn:microsoft.com/office/officeart/2005/8/layout/hierarchy1"/>
    <dgm:cxn modelId="{561F1029-5A0F-4503-989A-39D6E9356C70}" type="presParOf" srcId="{23CBAFA2-443B-415D-AA98-951686299E8E}" destId="{0F3D63B1-A403-46DA-A629-5B99B305881D}" srcOrd="0" destOrd="0" presId="urn:microsoft.com/office/officeart/2005/8/layout/hierarchy1"/>
    <dgm:cxn modelId="{512D2BBA-C1A4-4A9D-A96A-AEAB0915BC6D}" type="presParOf" srcId="{23CBAFA2-443B-415D-AA98-951686299E8E}" destId="{0A04AC65-8AE7-4B61-9D90-F80D57F8031E}" srcOrd="1" destOrd="0" presId="urn:microsoft.com/office/officeart/2005/8/layout/hierarchy1"/>
    <dgm:cxn modelId="{CC288A53-887D-41E1-A224-8CAED016CC58}" type="presParOf" srcId="{0A62EE84-9E05-41EB-A5F0-01183795A4A2}" destId="{8D32C281-21A3-4FE4-ABC8-BAB9E91C3B78}" srcOrd="1" destOrd="0" presId="urn:microsoft.com/office/officeart/2005/8/layout/hierarchy1"/>
    <dgm:cxn modelId="{F457A16D-55BA-47C0-9BD4-E5FEE0EF2B00}" type="presParOf" srcId="{271729A5-255D-4053-A077-B9255EFFCCDE}" destId="{50952F36-4FE9-4672-8132-857B823CA86C}" srcOrd="3" destOrd="0" presId="urn:microsoft.com/office/officeart/2005/8/layout/hierarchy1"/>
    <dgm:cxn modelId="{063F5727-31CE-4745-AF8A-C41E8A18F61A}" type="presParOf" srcId="{50952F36-4FE9-4672-8132-857B823CA86C}" destId="{7F3529B8-A2BE-4AA3-AF7F-191E23BA94B6}" srcOrd="0" destOrd="0" presId="urn:microsoft.com/office/officeart/2005/8/layout/hierarchy1"/>
    <dgm:cxn modelId="{62654BB3-993B-4BD1-A3A2-BAB5783AC451}" type="presParOf" srcId="{7F3529B8-A2BE-4AA3-AF7F-191E23BA94B6}" destId="{F05C45D0-7A7C-4576-8BD3-DA79E3FFC6FA}" srcOrd="0" destOrd="0" presId="urn:microsoft.com/office/officeart/2005/8/layout/hierarchy1"/>
    <dgm:cxn modelId="{CF5E7C32-705B-4BA2-BF98-36A525A76389}" type="presParOf" srcId="{7F3529B8-A2BE-4AA3-AF7F-191E23BA94B6}" destId="{D1C6DF02-2C39-4E29-8007-188732BF7758}" srcOrd="1" destOrd="0" presId="urn:microsoft.com/office/officeart/2005/8/layout/hierarchy1"/>
    <dgm:cxn modelId="{3E3EDC00-CD77-43B8-AEE7-F35317ECA4E6}" type="presParOf" srcId="{50952F36-4FE9-4672-8132-857B823CA86C}" destId="{7A313F72-02C8-4A03-95EF-9D0D4A7A82B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ADF418-0AEB-42EB-8B65-A5AC0C00729C}">
      <dsp:nvSpPr>
        <dsp:cNvPr id="0" name=""/>
        <dsp:cNvSpPr/>
      </dsp:nvSpPr>
      <dsp:spPr>
        <a:xfrm>
          <a:off x="622" y="936001"/>
          <a:ext cx="2038614" cy="2038614"/>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Objectives :</a:t>
          </a:r>
        </a:p>
      </dsp:txBody>
      <dsp:txXfrm>
        <a:off x="299170" y="1234549"/>
        <a:ext cx="1441518" cy="1441518"/>
      </dsp:txXfrm>
    </dsp:sp>
    <dsp:sp modelId="{2BCFA69C-29EF-4365-9B8B-03A946DF1E43}">
      <dsp:nvSpPr>
        <dsp:cNvPr id="0" name=""/>
        <dsp:cNvSpPr/>
      </dsp:nvSpPr>
      <dsp:spPr>
        <a:xfrm rot="5400000">
          <a:off x="2207422" y="1685192"/>
          <a:ext cx="713514" cy="540232"/>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E22DB73-4107-489C-BEC0-493755FBDAE4}">
      <dsp:nvSpPr>
        <dsp:cNvPr id="0" name=""/>
        <dsp:cNvSpPr/>
      </dsp:nvSpPr>
      <dsp:spPr>
        <a:xfrm>
          <a:off x="3058543" y="936001"/>
          <a:ext cx="2038614" cy="2038614"/>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Developed a machine learning model to predict real estate prices based on property features.</a:t>
          </a:r>
        </a:p>
      </dsp:txBody>
      <dsp:txXfrm>
        <a:off x="3357091" y="1234549"/>
        <a:ext cx="1441518" cy="14415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5CCDA4-DD30-4BB9-9016-B3E35BFDF173}">
      <dsp:nvSpPr>
        <dsp:cNvPr id="0" name=""/>
        <dsp:cNvSpPr/>
      </dsp:nvSpPr>
      <dsp:spPr>
        <a:xfrm>
          <a:off x="0" y="0"/>
          <a:ext cx="9288654" cy="1660232"/>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For this project, we used a dataset called </a:t>
          </a:r>
          <a:r>
            <a:rPr lang="en-IN" sz="2000" kern="1200" dirty="0" err="1"/>
            <a:t>RealEstates</a:t>
          </a:r>
          <a:r>
            <a:rPr lang="en-US" sz="2000" kern="1200" dirty="0"/>
            <a:t>.csv. It contained 147,536 rows and 14 columns, covering key property details like location, apartment size, number of bedrooms, and price in USD. </a:t>
          </a:r>
        </a:p>
      </dsp:txBody>
      <dsp:txXfrm>
        <a:off x="48627" y="48627"/>
        <a:ext cx="7572674" cy="1562978"/>
      </dsp:txXfrm>
    </dsp:sp>
    <dsp:sp modelId="{EA0B1279-5E8C-49F5-8E7C-375B473369AD}">
      <dsp:nvSpPr>
        <dsp:cNvPr id="0" name=""/>
        <dsp:cNvSpPr/>
      </dsp:nvSpPr>
      <dsp:spPr>
        <a:xfrm>
          <a:off x="1639174" y="2029172"/>
          <a:ext cx="9288654" cy="1660232"/>
        </a:xfrm>
        <a:prstGeom prst="roundRect">
          <a:avLst>
            <a:gd name="adj" fmla="val 10000"/>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We did a lot of preprocessing, including handling missing values with median/mode imputation, removing duplicates and outliers, standardizing numerical features, and encoding categorical variables. This ensured the data was clean and ready for modeling.</a:t>
          </a:r>
        </a:p>
      </dsp:txBody>
      <dsp:txXfrm>
        <a:off x="1687801" y="2077799"/>
        <a:ext cx="6473075" cy="1562978"/>
      </dsp:txXfrm>
    </dsp:sp>
    <dsp:sp modelId="{A205A539-9A2B-4893-965B-F14D0406FC30}">
      <dsp:nvSpPr>
        <dsp:cNvPr id="0" name=""/>
        <dsp:cNvSpPr/>
      </dsp:nvSpPr>
      <dsp:spPr>
        <a:xfrm>
          <a:off x="8209503" y="1305127"/>
          <a:ext cx="1079150" cy="1079150"/>
        </a:xfrm>
        <a:prstGeom prst="downArrow">
          <a:avLst>
            <a:gd name="adj1" fmla="val 55000"/>
            <a:gd name="adj2" fmla="val 45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452312" y="1305127"/>
        <a:ext cx="593532" cy="8120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E7008-7318-479C-8643-5D9EB3037818}">
      <dsp:nvSpPr>
        <dsp:cNvPr id="0" name=""/>
        <dsp:cNvSpPr/>
      </dsp:nvSpPr>
      <dsp:spPr>
        <a:xfrm>
          <a:off x="97043" y="2718"/>
          <a:ext cx="2716187" cy="1629712"/>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We trained three models for this project</a:t>
          </a:r>
        </a:p>
      </dsp:txBody>
      <dsp:txXfrm>
        <a:off x="144776" y="50451"/>
        <a:ext cx="2620721" cy="1534246"/>
      </dsp:txXfrm>
    </dsp:sp>
    <dsp:sp modelId="{768DCEFB-ECF5-48AE-B42C-5E561006DB95}">
      <dsp:nvSpPr>
        <dsp:cNvPr id="0" name=""/>
        <dsp:cNvSpPr/>
      </dsp:nvSpPr>
      <dsp:spPr>
        <a:xfrm>
          <a:off x="3052255" y="480767"/>
          <a:ext cx="575831" cy="67361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3052255" y="615490"/>
        <a:ext cx="403082" cy="404168"/>
      </dsp:txXfrm>
    </dsp:sp>
    <dsp:sp modelId="{DC461C9D-326D-4826-8A98-C7586F5363C8}">
      <dsp:nvSpPr>
        <dsp:cNvPr id="0" name=""/>
        <dsp:cNvSpPr/>
      </dsp:nvSpPr>
      <dsp:spPr>
        <a:xfrm>
          <a:off x="3899706" y="2718"/>
          <a:ext cx="2716187" cy="1629712"/>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Linear Regression, which served as our baseline. </a:t>
          </a:r>
        </a:p>
      </dsp:txBody>
      <dsp:txXfrm>
        <a:off x="3947439" y="50451"/>
        <a:ext cx="2620721" cy="1534246"/>
      </dsp:txXfrm>
    </dsp:sp>
    <dsp:sp modelId="{293EE813-6737-4B4B-915C-80826AC5EF25}">
      <dsp:nvSpPr>
        <dsp:cNvPr id="0" name=""/>
        <dsp:cNvSpPr/>
      </dsp:nvSpPr>
      <dsp:spPr>
        <a:xfrm>
          <a:off x="6854918" y="480767"/>
          <a:ext cx="575831" cy="67361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6854918" y="615490"/>
        <a:ext cx="403082" cy="404168"/>
      </dsp:txXfrm>
    </dsp:sp>
    <dsp:sp modelId="{814A4F48-84A2-4465-97F6-3D69993F6D36}">
      <dsp:nvSpPr>
        <dsp:cNvPr id="0" name=""/>
        <dsp:cNvSpPr/>
      </dsp:nvSpPr>
      <dsp:spPr>
        <a:xfrm>
          <a:off x="7702368" y="2718"/>
          <a:ext cx="2716187" cy="1629712"/>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Random Forest Regressor, which captured non-linear patterns effectively. </a:t>
          </a:r>
        </a:p>
      </dsp:txBody>
      <dsp:txXfrm>
        <a:off x="7750101" y="50451"/>
        <a:ext cx="2620721" cy="1534246"/>
      </dsp:txXfrm>
    </dsp:sp>
    <dsp:sp modelId="{704A7999-0F48-407C-86D0-7CCD5EC491FD}">
      <dsp:nvSpPr>
        <dsp:cNvPr id="0" name=""/>
        <dsp:cNvSpPr/>
      </dsp:nvSpPr>
      <dsp:spPr>
        <a:xfrm rot="5400000">
          <a:off x="8772546" y="1822564"/>
          <a:ext cx="575831" cy="67361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5400000">
        <a:off x="8858378" y="1871456"/>
        <a:ext cx="404168" cy="403082"/>
      </dsp:txXfrm>
    </dsp:sp>
    <dsp:sp modelId="{24943D84-DE2B-4F9B-9446-52549B5D2A95}">
      <dsp:nvSpPr>
        <dsp:cNvPr id="0" name=""/>
        <dsp:cNvSpPr/>
      </dsp:nvSpPr>
      <dsp:spPr>
        <a:xfrm>
          <a:off x="7702368" y="2718906"/>
          <a:ext cx="2716187" cy="1629712"/>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XGBoost Regressor, optimized for robust predictions.</a:t>
          </a:r>
        </a:p>
      </dsp:txBody>
      <dsp:txXfrm>
        <a:off x="7750101" y="2766639"/>
        <a:ext cx="2620721" cy="15342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6790AC-2C77-43B1-9ECE-955B3F74A84B}">
      <dsp:nvSpPr>
        <dsp:cNvPr id="0" name=""/>
        <dsp:cNvSpPr/>
      </dsp:nvSpPr>
      <dsp:spPr>
        <a:xfrm>
          <a:off x="3080" y="1361187"/>
          <a:ext cx="2199649" cy="139677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2DCF504-D87F-4CA3-AC08-5C2BC1E2F053}">
      <dsp:nvSpPr>
        <dsp:cNvPr id="0" name=""/>
        <dsp:cNvSpPr/>
      </dsp:nvSpPr>
      <dsp:spPr>
        <a:xfrm>
          <a:off x="247486" y="1593372"/>
          <a:ext cx="2199649" cy="139677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Linear Regression had an R² of 0.1736. </a:t>
          </a:r>
        </a:p>
      </dsp:txBody>
      <dsp:txXfrm>
        <a:off x="288396" y="1634282"/>
        <a:ext cx="2117829" cy="1314957"/>
      </dsp:txXfrm>
    </dsp:sp>
    <dsp:sp modelId="{B73F86F5-DF6B-4696-B055-FF8538EEBA84}">
      <dsp:nvSpPr>
        <dsp:cNvPr id="0" name=""/>
        <dsp:cNvSpPr/>
      </dsp:nvSpPr>
      <dsp:spPr>
        <a:xfrm>
          <a:off x="2691541" y="1361187"/>
          <a:ext cx="2199649" cy="139677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4ADDB98-4347-46F5-9A62-CDE045358CC9}">
      <dsp:nvSpPr>
        <dsp:cNvPr id="0" name=""/>
        <dsp:cNvSpPr/>
      </dsp:nvSpPr>
      <dsp:spPr>
        <a:xfrm>
          <a:off x="2935947" y="1593372"/>
          <a:ext cx="2199649" cy="139677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Random Forest was the best with an R² of 0.7590. </a:t>
          </a:r>
        </a:p>
      </dsp:txBody>
      <dsp:txXfrm>
        <a:off x="2976857" y="1634282"/>
        <a:ext cx="2117829" cy="1314957"/>
      </dsp:txXfrm>
    </dsp:sp>
    <dsp:sp modelId="{B3D451F6-AA5D-44C7-A668-2F1C387A483E}">
      <dsp:nvSpPr>
        <dsp:cNvPr id="0" name=""/>
        <dsp:cNvSpPr/>
      </dsp:nvSpPr>
      <dsp:spPr>
        <a:xfrm>
          <a:off x="5380002" y="1361187"/>
          <a:ext cx="2199649" cy="139677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21EF7AD-3213-4F7C-8336-7E6D2E1B0C13}">
      <dsp:nvSpPr>
        <dsp:cNvPr id="0" name=""/>
        <dsp:cNvSpPr/>
      </dsp:nvSpPr>
      <dsp:spPr>
        <a:xfrm>
          <a:off x="5624408" y="1593372"/>
          <a:ext cx="2199649" cy="139677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XGBoost also performed well, with an R² of 0.7131.</a:t>
          </a:r>
        </a:p>
      </dsp:txBody>
      <dsp:txXfrm>
        <a:off x="5665318" y="1634282"/>
        <a:ext cx="2117829" cy="1314957"/>
      </dsp:txXfrm>
    </dsp:sp>
    <dsp:sp modelId="{056082B9-2E55-4B85-9ACC-0C3B0298A0D0}">
      <dsp:nvSpPr>
        <dsp:cNvPr id="0" name=""/>
        <dsp:cNvSpPr/>
      </dsp:nvSpPr>
      <dsp:spPr>
        <a:xfrm>
          <a:off x="8068463" y="1361187"/>
          <a:ext cx="2199649" cy="139677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43407EC-2E5B-4A80-9CFA-B141DDC1BA9A}">
      <dsp:nvSpPr>
        <dsp:cNvPr id="0" name=""/>
        <dsp:cNvSpPr/>
      </dsp:nvSpPr>
      <dsp:spPr>
        <a:xfrm>
          <a:off x="8312869" y="1593372"/>
          <a:ext cx="2199649" cy="139677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Overall, Random Forest stood out as the most accurate model.</a:t>
          </a:r>
        </a:p>
      </dsp:txBody>
      <dsp:txXfrm>
        <a:off x="8353779" y="1634282"/>
        <a:ext cx="2117829" cy="13149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D3A27E-2F28-4FF2-96CC-C11C6381A491}">
      <dsp:nvSpPr>
        <dsp:cNvPr id="0" name=""/>
        <dsp:cNvSpPr/>
      </dsp:nvSpPr>
      <dsp:spPr>
        <a:xfrm>
          <a:off x="0" y="0"/>
          <a:ext cx="9288654" cy="1660232"/>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To further improve our results, we used GridSearchCV for hyperparameter tuning. For XGBoost, the best parameters were n_estimators = 200, learning_rate = 0.2, and max_depth = 7. This brought the MSE down to 0.0214. </a:t>
          </a:r>
        </a:p>
      </dsp:txBody>
      <dsp:txXfrm>
        <a:off x="48627" y="48627"/>
        <a:ext cx="7572674" cy="1562978"/>
      </dsp:txXfrm>
    </dsp:sp>
    <dsp:sp modelId="{914AF787-4014-425D-8950-534ED262AC3B}">
      <dsp:nvSpPr>
        <dsp:cNvPr id="0" name=""/>
        <dsp:cNvSpPr/>
      </dsp:nvSpPr>
      <dsp:spPr>
        <a:xfrm>
          <a:off x="1639174" y="2029172"/>
          <a:ext cx="9288654" cy="1660232"/>
        </a:xfrm>
        <a:prstGeom prst="roundRect">
          <a:avLst>
            <a:gd name="adj" fmla="val 10000"/>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Similarly, we tuned Ridge Regression by optimizing the alpha parameter. These adjustments made our models more precise and reliable."</a:t>
          </a:r>
        </a:p>
      </dsp:txBody>
      <dsp:txXfrm>
        <a:off x="1687801" y="2077799"/>
        <a:ext cx="6473075" cy="1562978"/>
      </dsp:txXfrm>
    </dsp:sp>
    <dsp:sp modelId="{EE343644-D8C2-4190-A2C1-360EBB373614}">
      <dsp:nvSpPr>
        <dsp:cNvPr id="0" name=""/>
        <dsp:cNvSpPr/>
      </dsp:nvSpPr>
      <dsp:spPr>
        <a:xfrm>
          <a:off x="8209503" y="1305127"/>
          <a:ext cx="1079150" cy="1079150"/>
        </a:xfrm>
        <a:prstGeom prst="downArrow">
          <a:avLst>
            <a:gd name="adj1" fmla="val 55000"/>
            <a:gd name="adj2" fmla="val 45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452312" y="1305127"/>
        <a:ext cx="593532" cy="8120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375667-4B69-463E-8255-CB3C682F0275}">
      <dsp:nvSpPr>
        <dsp:cNvPr id="0" name=""/>
        <dsp:cNvSpPr/>
      </dsp:nvSpPr>
      <dsp:spPr>
        <a:xfrm>
          <a:off x="3201" y="998291"/>
          <a:ext cx="2285879" cy="145153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5360CF-7175-43E0-AA20-49979D02021B}">
      <dsp:nvSpPr>
        <dsp:cNvPr id="0" name=""/>
        <dsp:cNvSpPr/>
      </dsp:nvSpPr>
      <dsp:spPr>
        <a:xfrm>
          <a:off x="257188" y="1239579"/>
          <a:ext cx="2285879" cy="145153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After building and fine-tuning our models, we deployed the Random Forest model using Flask. Here’s how the API works: </a:t>
          </a:r>
        </a:p>
      </dsp:txBody>
      <dsp:txXfrm>
        <a:off x="299702" y="1282093"/>
        <a:ext cx="2200851" cy="1366505"/>
      </dsp:txXfrm>
    </dsp:sp>
    <dsp:sp modelId="{070A9F25-55BA-4375-9D2D-661B4736F31A}">
      <dsp:nvSpPr>
        <dsp:cNvPr id="0" name=""/>
        <dsp:cNvSpPr/>
      </dsp:nvSpPr>
      <dsp:spPr>
        <a:xfrm>
          <a:off x="2797054" y="998291"/>
          <a:ext cx="2285879" cy="145153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29C2D0-1A12-4EAD-BC84-201BE06CEAFC}">
      <dsp:nvSpPr>
        <dsp:cNvPr id="0" name=""/>
        <dsp:cNvSpPr/>
      </dsp:nvSpPr>
      <dsp:spPr>
        <a:xfrm>
          <a:off x="3051041" y="1239579"/>
          <a:ext cx="2285879" cy="145153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The /predict endpoint takes a JSON payload with property features. </a:t>
          </a:r>
        </a:p>
      </dsp:txBody>
      <dsp:txXfrm>
        <a:off x="3093555" y="1282093"/>
        <a:ext cx="2200851" cy="1366505"/>
      </dsp:txXfrm>
    </dsp:sp>
    <dsp:sp modelId="{0F3D63B1-A403-46DA-A629-5B99B305881D}">
      <dsp:nvSpPr>
        <dsp:cNvPr id="0" name=""/>
        <dsp:cNvSpPr/>
      </dsp:nvSpPr>
      <dsp:spPr>
        <a:xfrm>
          <a:off x="5590907" y="998291"/>
          <a:ext cx="2285879" cy="145153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04AC65-8AE7-4B61-9D90-F80D57F8031E}">
      <dsp:nvSpPr>
        <dsp:cNvPr id="0" name=""/>
        <dsp:cNvSpPr/>
      </dsp:nvSpPr>
      <dsp:spPr>
        <a:xfrm>
          <a:off x="5844894" y="1239579"/>
          <a:ext cx="2285879" cy="145153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It returns the predicted price in USD. </a:t>
          </a:r>
        </a:p>
      </dsp:txBody>
      <dsp:txXfrm>
        <a:off x="5887408" y="1282093"/>
        <a:ext cx="2200851" cy="1366505"/>
      </dsp:txXfrm>
    </dsp:sp>
    <dsp:sp modelId="{F05C45D0-7A7C-4576-8BD3-DA79E3FFC6FA}">
      <dsp:nvSpPr>
        <dsp:cNvPr id="0" name=""/>
        <dsp:cNvSpPr/>
      </dsp:nvSpPr>
      <dsp:spPr>
        <a:xfrm>
          <a:off x="8384760" y="998291"/>
          <a:ext cx="2285879" cy="145153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C6DF02-2C39-4E29-8007-188732BF7758}">
      <dsp:nvSpPr>
        <dsp:cNvPr id="0" name=""/>
        <dsp:cNvSpPr/>
      </dsp:nvSpPr>
      <dsp:spPr>
        <a:xfrm>
          <a:off x="8638747" y="1239579"/>
          <a:ext cx="2285879" cy="145153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For example, if we input {\"features\": [120, 3, 2, 2020]}, the API responds with {\"prediction\": 275000}. This makes our model accessible for real-world applications and easy to integrate with other systems.</a:t>
          </a:r>
        </a:p>
      </dsp:txBody>
      <dsp:txXfrm>
        <a:off x="8681261" y="1282093"/>
        <a:ext cx="2200851" cy="1366505"/>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D81C89-AC0D-4BFF-9223-D3157C1DDC5B}" type="datetimeFigureOut">
              <a:rPr lang="en-US" smtClean="0"/>
              <a:t>12/11/2024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3D7A2-C585-48BF-BF8C-C21FDC051F77}" type="slidenum">
              <a:rPr lang="en-US" smtClean="0"/>
              <a:t>‹#›</a:t>
            </a:fld>
            <a:endParaRPr lang="en-US" dirty="0"/>
          </a:p>
        </p:txBody>
      </p:sp>
    </p:spTree>
    <p:extLst>
      <p:ext uri="{BB962C8B-B14F-4D97-AF65-F5344CB8AC3E}">
        <p14:creationId xmlns:p14="http://schemas.microsoft.com/office/powerpoint/2010/main" val="1372662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9616A-FE59-CDCA-D4C9-245FF5B57D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CD8D81-999E-41CA-DF2D-EC038560DB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4BE07D-6358-6519-6013-E65B140CFD85}"/>
              </a:ext>
            </a:extLst>
          </p:cNvPr>
          <p:cNvSpPr>
            <a:spLocks noGrp="1"/>
          </p:cNvSpPr>
          <p:nvPr>
            <p:ph type="dt" sz="half" idx="10"/>
          </p:nvPr>
        </p:nvSpPr>
        <p:spPr/>
        <p:txBody>
          <a:bodyPr/>
          <a:lstStyle/>
          <a:p>
            <a:fld id="{43A52079-6997-47B8-B262-4ED5D2EA2D74}" type="datetime1">
              <a:rPr lang="en-US" smtClean="0"/>
              <a:t>12/11/2024</a:t>
            </a:fld>
            <a:endParaRPr lang="en-US" dirty="0"/>
          </a:p>
        </p:txBody>
      </p:sp>
      <p:sp>
        <p:nvSpPr>
          <p:cNvPr id="5" name="Footer Placeholder 4">
            <a:extLst>
              <a:ext uri="{FF2B5EF4-FFF2-40B4-BE49-F238E27FC236}">
                <a16:creationId xmlns:a16="http://schemas.microsoft.com/office/drawing/2014/main" id="{BD33CAC3-0F08-669A-52B4-8F4942C7FA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2A4CAD-D86D-24FA-27A8-12F5BE66CE22}"/>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8185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AC1F6-6EA8-0570-4280-73645D9F82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74CB13-42A5-6290-29E2-B736E3CD90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B6866D-8F64-EE28-A927-2A479D2AB58C}"/>
              </a:ext>
            </a:extLst>
          </p:cNvPr>
          <p:cNvSpPr>
            <a:spLocks noGrp="1"/>
          </p:cNvSpPr>
          <p:nvPr>
            <p:ph type="dt" sz="half" idx="10"/>
          </p:nvPr>
        </p:nvSpPr>
        <p:spPr/>
        <p:txBody>
          <a:bodyPr/>
          <a:lstStyle/>
          <a:p>
            <a:fld id="{4CAC80CA-06EA-4D97-A1EC-F2A229B592C4}" type="datetime1">
              <a:rPr lang="en-US" smtClean="0"/>
              <a:t>12/11/2024</a:t>
            </a:fld>
            <a:endParaRPr lang="en-US" dirty="0"/>
          </a:p>
        </p:txBody>
      </p:sp>
      <p:sp>
        <p:nvSpPr>
          <p:cNvPr id="5" name="Footer Placeholder 4">
            <a:extLst>
              <a:ext uri="{FF2B5EF4-FFF2-40B4-BE49-F238E27FC236}">
                <a16:creationId xmlns:a16="http://schemas.microsoft.com/office/drawing/2014/main" id="{12FDAE36-DF41-3058-4399-4EDEFAE954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C7870A4-4F98-7CDA-0B58-1E21EF1541E9}"/>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54881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25FA62-35F5-DA8B-F6D6-6803C18B24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19E20E-0842-2327-D42D-BAE1F6CD78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E52D79-5689-5DCB-0DD3-CD370236F46B}"/>
              </a:ext>
            </a:extLst>
          </p:cNvPr>
          <p:cNvSpPr>
            <a:spLocks noGrp="1"/>
          </p:cNvSpPr>
          <p:nvPr>
            <p:ph type="dt" sz="half" idx="10"/>
          </p:nvPr>
        </p:nvSpPr>
        <p:spPr/>
        <p:txBody>
          <a:bodyPr/>
          <a:lstStyle/>
          <a:p>
            <a:fld id="{AAA60CC4-6CA2-4A99-B83B-711E420D000E}" type="datetime1">
              <a:rPr lang="en-US" smtClean="0"/>
              <a:t>12/11/2024</a:t>
            </a:fld>
            <a:endParaRPr lang="en-US" dirty="0"/>
          </a:p>
        </p:txBody>
      </p:sp>
      <p:sp>
        <p:nvSpPr>
          <p:cNvPr id="5" name="Footer Placeholder 4">
            <a:extLst>
              <a:ext uri="{FF2B5EF4-FFF2-40B4-BE49-F238E27FC236}">
                <a16:creationId xmlns:a16="http://schemas.microsoft.com/office/drawing/2014/main" id="{4B63D695-80EB-F9D0-B0D0-82BF527D672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9A8497-D8E3-73C0-AECE-E8A93FEFAFD7}"/>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765985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3514A-BF59-B601-E58E-5129CC2273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1CA825-265F-1500-08CF-792CBA4908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CC44F8-95D5-EA89-11E5-9BEFA362FE7E}"/>
              </a:ext>
            </a:extLst>
          </p:cNvPr>
          <p:cNvSpPr>
            <a:spLocks noGrp="1"/>
          </p:cNvSpPr>
          <p:nvPr>
            <p:ph type="dt" sz="half" idx="10"/>
          </p:nvPr>
        </p:nvSpPr>
        <p:spPr/>
        <p:txBody>
          <a:bodyPr/>
          <a:lstStyle/>
          <a:p>
            <a:fld id="{E7B41ED8-AC2E-4560-8CC9-E6292DDF25B6}" type="datetime1">
              <a:rPr lang="en-US" smtClean="0"/>
              <a:t>12/11/2024</a:t>
            </a:fld>
            <a:endParaRPr lang="en-US" dirty="0"/>
          </a:p>
        </p:txBody>
      </p:sp>
      <p:sp>
        <p:nvSpPr>
          <p:cNvPr id="5" name="Footer Placeholder 4">
            <a:extLst>
              <a:ext uri="{FF2B5EF4-FFF2-40B4-BE49-F238E27FC236}">
                <a16:creationId xmlns:a16="http://schemas.microsoft.com/office/drawing/2014/main" id="{6EB2876E-3C9D-37CA-08DB-D99A6ED539D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11B224-6479-67A1-D756-D2223709C1E2}"/>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120519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11BF6-E37C-47D3-2C35-0E2D806113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9B867C-E34C-500B-68C8-0EFC42B8460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8F7D2-0EFA-A58F-2655-D776462D204B}"/>
              </a:ext>
            </a:extLst>
          </p:cNvPr>
          <p:cNvSpPr>
            <a:spLocks noGrp="1"/>
          </p:cNvSpPr>
          <p:nvPr>
            <p:ph type="dt" sz="half" idx="10"/>
          </p:nvPr>
        </p:nvSpPr>
        <p:spPr/>
        <p:txBody>
          <a:bodyPr/>
          <a:lstStyle/>
          <a:p>
            <a:fld id="{85238998-10EA-455D-8FDC-3EBC7E198582}" type="datetime1">
              <a:rPr lang="en-US" smtClean="0"/>
              <a:t>12/11/2024</a:t>
            </a:fld>
            <a:endParaRPr lang="en-US" dirty="0"/>
          </a:p>
        </p:txBody>
      </p:sp>
      <p:sp>
        <p:nvSpPr>
          <p:cNvPr id="5" name="Footer Placeholder 4">
            <a:extLst>
              <a:ext uri="{FF2B5EF4-FFF2-40B4-BE49-F238E27FC236}">
                <a16:creationId xmlns:a16="http://schemas.microsoft.com/office/drawing/2014/main" id="{13CFE273-23DD-BBEE-73CF-4323D6761DB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6448980-F99C-86F0-2B6A-F3F4B18439B5}"/>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302857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7E00F-CBBB-4807-6BBC-FCCCA8F85B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3C7A9A-4168-8F75-10C4-2C070D814C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D5EAEB-D3EA-A99E-70CF-1AC63B0D01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8C5655-4D6D-B3F1-D911-E0E9BB878FF9}"/>
              </a:ext>
            </a:extLst>
          </p:cNvPr>
          <p:cNvSpPr>
            <a:spLocks noGrp="1"/>
          </p:cNvSpPr>
          <p:nvPr>
            <p:ph type="dt" sz="half" idx="10"/>
          </p:nvPr>
        </p:nvSpPr>
        <p:spPr/>
        <p:txBody>
          <a:bodyPr/>
          <a:lstStyle/>
          <a:p>
            <a:fld id="{F5A4E9B6-2EC2-45E6-A437-DCC674AAC4AF}" type="datetime1">
              <a:rPr lang="en-US" smtClean="0"/>
              <a:t>12/11/2024</a:t>
            </a:fld>
            <a:endParaRPr lang="en-US" dirty="0"/>
          </a:p>
        </p:txBody>
      </p:sp>
      <p:sp>
        <p:nvSpPr>
          <p:cNvPr id="6" name="Footer Placeholder 5">
            <a:extLst>
              <a:ext uri="{FF2B5EF4-FFF2-40B4-BE49-F238E27FC236}">
                <a16:creationId xmlns:a16="http://schemas.microsoft.com/office/drawing/2014/main" id="{8C367B08-2122-569A-BC68-B21F5A731CC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A2E4175-B83E-7097-27CB-763D49D0F5A2}"/>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99280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EC99B-82DD-865D-1177-20006A2C78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8BBD8A-557E-DD50-E580-BBDB155080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37259D-4425-C373-A7E4-B6870E28C0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26867D-F357-4971-5914-619F902121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C91AA2-0DDA-871D-04CE-8F775F4D2D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912D96-06EF-5026-DD26-A9017F3E4025}"/>
              </a:ext>
            </a:extLst>
          </p:cNvPr>
          <p:cNvSpPr>
            <a:spLocks noGrp="1"/>
          </p:cNvSpPr>
          <p:nvPr>
            <p:ph type="dt" sz="half" idx="10"/>
          </p:nvPr>
        </p:nvSpPr>
        <p:spPr/>
        <p:txBody>
          <a:bodyPr/>
          <a:lstStyle/>
          <a:p>
            <a:fld id="{BF2D4FF3-940D-4DDE-86D8-82D5A8663636}" type="datetime1">
              <a:rPr lang="en-US" smtClean="0"/>
              <a:t>12/11/2024</a:t>
            </a:fld>
            <a:endParaRPr lang="en-US" dirty="0"/>
          </a:p>
        </p:txBody>
      </p:sp>
      <p:sp>
        <p:nvSpPr>
          <p:cNvPr id="8" name="Footer Placeholder 7">
            <a:extLst>
              <a:ext uri="{FF2B5EF4-FFF2-40B4-BE49-F238E27FC236}">
                <a16:creationId xmlns:a16="http://schemas.microsoft.com/office/drawing/2014/main" id="{95987F05-ADAC-1D92-658D-6EA7E5E8CB0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C75AEEA-00E5-954A-D841-7EFE8E6E28FF}"/>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44780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2820A-FF9C-8764-4A00-9065432BED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4FD3E0-2D35-9782-B261-1F952604A2B3}"/>
              </a:ext>
            </a:extLst>
          </p:cNvPr>
          <p:cNvSpPr>
            <a:spLocks noGrp="1"/>
          </p:cNvSpPr>
          <p:nvPr>
            <p:ph type="dt" sz="half" idx="10"/>
          </p:nvPr>
        </p:nvSpPr>
        <p:spPr/>
        <p:txBody>
          <a:bodyPr/>
          <a:lstStyle/>
          <a:p>
            <a:fld id="{C4955261-7117-41BB-BB79-8C1909625493}" type="datetime1">
              <a:rPr lang="en-US" smtClean="0"/>
              <a:t>12/11/2024</a:t>
            </a:fld>
            <a:endParaRPr lang="en-US" dirty="0"/>
          </a:p>
        </p:txBody>
      </p:sp>
      <p:sp>
        <p:nvSpPr>
          <p:cNvPr id="4" name="Footer Placeholder 3">
            <a:extLst>
              <a:ext uri="{FF2B5EF4-FFF2-40B4-BE49-F238E27FC236}">
                <a16:creationId xmlns:a16="http://schemas.microsoft.com/office/drawing/2014/main" id="{2AA8A3D2-427C-B73F-0BE7-17FD14624DC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017D08E-5558-DD23-5EAE-221E88EEE3FD}"/>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65389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B26AEB-9ABE-03A0-3C5F-84EC510C18FF}"/>
              </a:ext>
            </a:extLst>
          </p:cNvPr>
          <p:cNvSpPr>
            <a:spLocks noGrp="1"/>
          </p:cNvSpPr>
          <p:nvPr>
            <p:ph type="dt" sz="half" idx="10"/>
          </p:nvPr>
        </p:nvSpPr>
        <p:spPr/>
        <p:txBody>
          <a:bodyPr/>
          <a:lstStyle/>
          <a:p>
            <a:fld id="{11E204D7-DE7F-414C-8571-0012DE9EFCDB}" type="datetime1">
              <a:rPr lang="en-US" smtClean="0"/>
              <a:t>12/11/2024</a:t>
            </a:fld>
            <a:endParaRPr lang="en-US" dirty="0"/>
          </a:p>
        </p:txBody>
      </p:sp>
      <p:sp>
        <p:nvSpPr>
          <p:cNvPr id="3" name="Footer Placeholder 2">
            <a:extLst>
              <a:ext uri="{FF2B5EF4-FFF2-40B4-BE49-F238E27FC236}">
                <a16:creationId xmlns:a16="http://schemas.microsoft.com/office/drawing/2014/main" id="{FB2579CD-6BC6-BF22-5EB9-B35D5BE3F3F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5445189-BD62-9BAE-02AA-BF89E7EAABE3}"/>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520863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EBD4D-8B07-C210-8921-8A24D2D563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0F3463-E1AA-AC08-A02C-23F7684B76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AE1003-85B3-474D-1181-F0A16B97D8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E64D52-9334-8028-E1FD-0A39BFE99459}"/>
              </a:ext>
            </a:extLst>
          </p:cNvPr>
          <p:cNvSpPr>
            <a:spLocks noGrp="1"/>
          </p:cNvSpPr>
          <p:nvPr>
            <p:ph type="dt" sz="half" idx="10"/>
          </p:nvPr>
        </p:nvSpPr>
        <p:spPr/>
        <p:txBody>
          <a:bodyPr/>
          <a:lstStyle/>
          <a:p>
            <a:fld id="{BE378FF3-85EA-48E5-8D8C-1DB156807E49}" type="datetime1">
              <a:rPr lang="en-US" smtClean="0"/>
              <a:t>12/11/2024</a:t>
            </a:fld>
            <a:endParaRPr lang="en-US" dirty="0"/>
          </a:p>
        </p:txBody>
      </p:sp>
      <p:sp>
        <p:nvSpPr>
          <p:cNvPr id="6" name="Footer Placeholder 5">
            <a:extLst>
              <a:ext uri="{FF2B5EF4-FFF2-40B4-BE49-F238E27FC236}">
                <a16:creationId xmlns:a16="http://schemas.microsoft.com/office/drawing/2014/main" id="{D79C296F-FF04-9B16-2956-A8AE37DB201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2E83097-EF8E-2D32-6249-7257E5C855DC}"/>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597350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04230-3AEA-D39C-829B-B785088C9D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745766-14DC-BE6C-B8EC-7024580464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E6CCA4-35E4-020D-6637-76AB715D67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1608A1-4DDB-1D42-CA6A-862D821B9300}"/>
              </a:ext>
            </a:extLst>
          </p:cNvPr>
          <p:cNvSpPr>
            <a:spLocks noGrp="1"/>
          </p:cNvSpPr>
          <p:nvPr>
            <p:ph type="dt" sz="half" idx="10"/>
          </p:nvPr>
        </p:nvSpPr>
        <p:spPr/>
        <p:txBody>
          <a:bodyPr/>
          <a:lstStyle/>
          <a:p>
            <a:fld id="{73F94F13-1676-4B68-A383-661B657F6E63}" type="datetime1">
              <a:rPr lang="en-US" smtClean="0"/>
              <a:t>12/11/2024</a:t>
            </a:fld>
            <a:endParaRPr lang="en-US" dirty="0"/>
          </a:p>
        </p:txBody>
      </p:sp>
      <p:sp>
        <p:nvSpPr>
          <p:cNvPr id="6" name="Footer Placeholder 5">
            <a:extLst>
              <a:ext uri="{FF2B5EF4-FFF2-40B4-BE49-F238E27FC236}">
                <a16:creationId xmlns:a16="http://schemas.microsoft.com/office/drawing/2014/main" id="{45A115B0-2915-EC6A-25BB-F953069BA3A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1D2E890-726F-972D-8459-0FC996279625}"/>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01340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924388-C7EC-0E8D-C2BC-88E33494D0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B3D95C-A643-C284-FFBE-ABA0333008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97AA75-2733-773B-47F6-853308CF0A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CB83234-995D-4149-8E1E-BC120E9070D5}" type="datetime1">
              <a:rPr lang="en-US" smtClean="0"/>
              <a:t>12/11/2024</a:t>
            </a:fld>
            <a:endParaRPr lang="en-US" dirty="0"/>
          </a:p>
        </p:txBody>
      </p:sp>
      <p:sp>
        <p:nvSpPr>
          <p:cNvPr id="5" name="Footer Placeholder 4">
            <a:extLst>
              <a:ext uri="{FF2B5EF4-FFF2-40B4-BE49-F238E27FC236}">
                <a16:creationId xmlns:a16="http://schemas.microsoft.com/office/drawing/2014/main" id="{70E67AEF-6A6C-B2DA-908A-807608E7EF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F4691E2A-1B09-278C-EE74-44E64D05F6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65482478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cherlund.blogspot.com/2019/05/machine-learning-explained-machine.html"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3.0/" TargetMode="Externa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hyperlink" Target="https://isomsymbolicart.blogspot.com/2012/09/elemental-conclusions.html" TargetMode="External"/><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94E4D846-3AFC-4F86-8C35-24B0542A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circuit board with gears inside&#10;&#10;Description automatically generated">
            <a:extLst>
              <a:ext uri="{FF2B5EF4-FFF2-40B4-BE49-F238E27FC236}">
                <a16:creationId xmlns:a16="http://schemas.microsoft.com/office/drawing/2014/main" id="{B38A25AE-7B44-4EC1-BC0C-CF0FFF036705}"/>
              </a:ext>
            </a:extLst>
          </p:cNvPr>
          <p:cNvPicPr>
            <a:picLocks noChangeAspect="1"/>
          </p:cNvPicPr>
          <p:nvPr/>
        </p:nvPicPr>
        <p:blipFill>
          <a:blip r:embed="rId2">
            <a:extLst>
              <a:ext uri="{837473B0-CC2E-450A-ABE3-18F120FF3D39}">
                <a1611:picAttrSrcUrl xmlns:a1611="http://schemas.microsoft.com/office/drawing/2016/11/main" r:id="rId3"/>
              </a:ext>
            </a:extLst>
          </a:blip>
          <a:srcRect l="17749" r="5836" b="9091"/>
          <a:stretch/>
        </p:blipFill>
        <p:spPr>
          <a:xfrm>
            <a:off x="20" y="10"/>
            <a:ext cx="8668492" cy="6857990"/>
          </a:xfrm>
          <a:prstGeom prst="rect">
            <a:avLst/>
          </a:prstGeom>
        </p:spPr>
      </p:pic>
      <p:sp>
        <p:nvSpPr>
          <p:cNvPr id="49" name="Rectangle 48">
            <a:extLst>
              <a:ext uri="{FF2B5EF4-FFF2-40B4-BE49-F238E27FC236}">
                <a16:creationId xmlns:a16="http://schemas.microsoft.com/office/drawing/2014/main" id="{284781B9-12CB-45C3-907A-9ED93FF72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347C47-EF1D-4B02-906B-219155AD8D0F}"/>
              </a:ext>
            </a:extLst>
          </p:cNvPr>
          <p:cNvSpPr>
            <a:spLocks noGrp="1"/>
          </p:cNvSpPr>
          <p:nvPr>
            <p:ph type="ctrTitle"/>
          </p:nvPr>
        </p:nvSpPr>
        <p:spPr>
          <a:xfrm>
            <a:off x="8370470" y="1161288"/>
            <a:ext cx="3438144" cy="1124712"/>
          </a:xfrm>
        </p:spPr>
        <p:txBody>
          <a:bodyPr vert="horz" lIns="91440" tIns="45720" rIns="91440" bIns="45720" rtlCol="0" anchor="b">
            <a:normAutofit/>
          </a:bodyPr>
          <a:lstStyle/>
          <a:p>
            <a:pPr algn="l"/>
            <a:r>
              <a:rPr lang="en-US" sz="2600" dirty="0"/>
              <a:t>Final Project: “Predicting Real estate prices”</a:t>
            </a:r>
          </a:p>
        </p:txBody>
      </p:sp>
      <p:sp>
        <p:nvSpPr>
          <p:cNvPr id="46" name="Rectangle 4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8" name="Rectangle 4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36A0527F-C5FD-4E9B-9F21-5D1FBA31314B}"/>
              </a:ext>
            </a:extLst>
          </p:cNvPr>
          <p:cNvSpPr>
            <a:spLocks noGrp="1"/>
          </p:cNvSpPr>
          <p:nvPr>
            <p:ph type="subTitle" idx="1"/>
          </p:nvPr>
        </p:nvSpPr>
        <p:spPr>
          <a:xfrm>
            <a:off x="8370470" y="2718054"/>
            <a:ext cx="3438906" cy="3207258"/>
          </a:xfrm>
        </p:spPr>
        <p:txBody>
          <a:bodyPr vert="horz" lIns="91440" tIns="45720" rIns="91440" bIns="45720" rtlCol="0" anchor="t">
            <a:normAutofit/>
          </a:bodyPr>
          <a:lstStyle/>
          <a:p>
            <a:pPr indent="-228600" algn="l">
              <a:spcAft>
                <a:spcPts val="600"/>
              </a:spcAft>
              <a:buFont typeface="Arial" panose="020B0604020202020204" pitchFamily="34" charset="0"/>
              <a:buChar char="•"/>
            </a:pPr>
            <a:r>
              <a:rPr lang="en-US" sz="1700" dirty="0"/>
              <a:t>Team Members: </a:t>
            </a:r>
          </a:p>
          <a:p>
            <a:pPr indent="-228600" algn="l">
              <a:spcAft>
                <a:spcPts val="600"/>
              </a:spcAft>
              <a:buFont typeface="Arial" panose="020B0604020202020204" pitchFamily="34" charset="0"/>
              <a:buChar char="•"/>
            </a:pPr>
            <a:r>
              <a:rPr lang="en-US" sz="1700" dirty="0" err="1"/>
              <a:t>Srivas</a:t>
            </a:r>
            <a:r>
              <a:rPr lang="en-US" sz="1700" dirty="0"/>
              <a:t> </a:t>
            </a:r>
            <a:r>
              <a:rPr lang="en-US" sz="1700" dirty="0" err="1"/>
              <a:t>Sathyanarayanan</a:t>
            </a:r>
            <a:r>
              <a:rPr lang="en-US" sz="1700" dirty="0"/>
              <a:t>(200544678)</a:t>
            </a:r>
          </a:p>
          <a:p>
            <a:pPr indent="-228600" algn="l">
              <a:spcAft>
                <a:spcPts val="600"/>
              </a:spcAft>
              <a:buFont typeface="Arial" panose="020B0604020202020204" pitchFamily="34" charset="0"/>
              <a:buChar char="•"/>
            </a:pPr>
            <a:r>
              <a:rPr lang="en-US" sz="1700" dirty="0"/>
              <a:t>Anjana </a:t>
            </a:r>
            <a:r>
              <a:rPr lang="en-US" sz="1700" dirty="0" err="1"/>
              <a:t>Kappadan</a:t>
            </a:r>
            <a:r>
              <a:rPr lang="en-US" sz="1700" dirty="0"/>
              <a:t>(200573241)</a:t>
            </a:r>
          </a:p>
          <a:p>
            <a:pPr indent="-228600" algn="l">
              <a:spcAft>
                <a:spcPts val="600"/>
              </a:spcAft>
              <a:buFont typeface="Arial" panose="020B0604020202020204" pitchFamily="34" charset="0"/>
              <a:buChar char="•"/>
            </a:pPr>
            <a:r>
              <a:rPr lang="en-US" sz="1700" dirty="0" err="1"/>
              <a:t>Rithin</a:t>
            </a:r>
            <a:r>
              <a:rPr lang="en-US" sz="1700" dirty="0"/>
              <a:t> Ravi(200567791)</a:t>
            </a:r>
          </a:p>
          <a:p>
            <a:pPr indent="-228600" algn="l">
              <a:spcAft>
                <a:spcPts val="600"/>
              </a:spcAft>
              <a:buFont typeface="Arial" panose="020B0604020202020204" pitchFamily="34" charset="0"/>
              <a:buChar char="•"/>
            </a:pPr>
            <a:r>
              <a:rPr lang="en-US" sz="1700" dirty="0"/>
              <a:t>Fousina Shaji (200575302)</a:t>
            </a:r>
          </a:p>
        </p:txBody>
      </p:sp>
      <p:sp>
        <p:nvSpPr>
          <p:cNvPr id="4" name="TextBox 3">
            <a:extLst>
              <a:ext uri="{FF2B5EF4-FFF2-40B4-BE49-F238E27FC236}">
                <a16:creationId xmlns:a16="http://schemas.microsoft.com/office/drawing/2014/main" id="{AD552AD1-64FA-D796-0B0D-1A24E25C2D55}"/>
              </a:ext>
            </a:extLst>
          </p:cNvPr>
          <p:cNvSpPr txBox="1"/>
          <p:nvPr/>
        </p:nvSpPr>
        <p:spPr>
          <a:xfrm>
            <a:off x="6371087" y="6657945"/>
            <a:ext cx="2297425"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scherlund.blogspot.com/2019/05/machine-learning-explained-machine.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745576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D845BF8-5C73-4ED0-7723-C1EE60CF1F48}"/>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Hyperparameter Tuning</a:t>
            </a:r>
          </a:p>
        </p:txBody>
      </p:sp>
      <p:graphicFrame>
        <p:nvGraphicFramePr>
          <p:cNvPr id="5" name="Content Placeholder 2">
            <a:extLst>
              <a:ext uri="{FF2B5EF4-FFF2-40B4-BE49-F238E27FC236}">
                <a16:creationId xmlns:a16="http://schemas.microsoft.com/office/drawing/2014/main" id="{4603F03F-A795-B9B2-0004-2353A9CC8A23}"/>
              </a:ext>
            </a:extLst>
          </p:cNvPr>
          <p:cNvGraphicFramePr>
            <a:graphicFrameLocks noGrp="1"/>
          </p:cNvGraphicFramePr>
          <p:nvPr>
            <p:ph idx="1"/>
            <p:extLst>
              <p:ext uri="{D42A27DB-BD31-4B8C-83A1-F6EECF244321}">
                <p14:modId xmlns:p14="http://schemas.microsoft.com/office/powerpoint/2010/main" val="1410692220"/>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0137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3C0F68-5CA4-8086-1738-76748F07903E}"/>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Deployment</a:t>
            </a:r>
          </a:p>
        </p:txBody>
      </p:sp>
      <p:graphicFrame>
        <p:nvGraphicFramePr>
          <p:cNvPr id="5" name="Content Placeholder 2">
            <a:extLst>
              <a:ext uri="{FF2B5EF4-FFF2-40B4-BE49-F238E27FC236}">
                <a16:creationId xmlns:a16="http://schemas.microsoft.com/office/drawing/2014/main" id="{CB7C6FC5-0176-76E0-6FAE-F70EF47874E6}"/>
              </a:ext>
            </a:extLst>
          </p:cNvPr>
          <p:cNvGraphicFramePr>
            <a:graphicFrameLocks noGrp="1"/>
          </p:cNvGraphicFramePr>
          <p:nvPr>
            <p:ph idx="1"/>
            <p:extLst>
              <p:ext uri="{D42A27DB-BD31-4B8C-83A1-F6EECF244321}">
                <p14:modId xmlns:p14="http://schemas.microsoft.com/office/powerpoint/2010/main" val="369396708"/>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3612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and white drawing of a person&#10;&#10;Description automatically generated">
            <a:extLst>
              <a:ext uri="{FF2B5EF4-FFF2-40B4-BE49-F238E27FC236}">
                <a16:creationId xmlns:a16="http://schemas.microsoft.com/office/drawing/2014/main" id="{4018FABC-ED77-7898-289D-A7E3BE9786F9}"/>
              </a:ext>
            </a:extLst>
          </p:cNvPr>
          <p:cNvPicPr>
            <a:picLocks noChangeAspect="1"/>
          </p:cNvPicPr>
          <p:nvPr/>
        </p:nvPicPr>
        <p:blipFill>
          <a:blip r:embed="rId2">
            <a:extLst>
              <a:ext uri="{837473B0-CC2E-450A-ABE3-18F120FF3D39}">
                <a1611:picAttrSrcUrl xmlns:a1611="http://schemas.microsoft.com/office/drawing/2016/11/main" r:id="rId3"/>
              </a:ext>
            </a:extLst>
          </a:blip>
          <a:srcRect t="4296" r="2" b="2"/>
          <a:stretch/>
        </p:blipFill>
        <p:spPr>
          <a:xfrm>
            <a:off x="-1" y="-2"/>
            <a:ext cx="5410198" cy="6858002"/>
          </a:xfrm>
          <a:prstGeom prst="rect">
            <a:avLst/>
          </a:prstGeom>
        </p:spPr>
      </p:pic>
      <p:sp useBgFill="1">
        <p:nvSpPr>
          <p:cNvPr id="49" name="Rectangle 48">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170653-7315-572A-1B0F-867077DE0002}"/>
              </a:ext>
            </a:extLst>
          </p:cNvPr>
          <p:cNvSpPr>
            <a:spLocks noGrp="1"/>
          </p:cNvSpPr>
          <p:nvPr>
            <p:ph type="title"/>
          </p:nvPr>
        </p:nvSpPr>
        <p:spPr>
          <a:xfrm>
            <a:off x="6115317" y="405685"/>
            <a:ext cx="5464968" cy="1559301"/>
          </a:xfrm>
        </p:spPr>
        <p:txBody>
          <a:bodyPr>
            <a:normAutofit/>
          </a:bodyPr>
          <a:lstStyle/>
          <a:p>
            <a:r>
              <a:rPr lang="en-US" sz="4000"/>
              <a:t>Conclusion</a:t>
            </a:r>
          </a:p>
        </p:txBody>
      </p:sp>
      <p:sp>
        <p:nvSpPr>
          <p:cNvPr id="3" name="Content Placeholder 2">
            <a:extLst>
              <a:ext uri="{FF2B5EF4-FFF2-40B4-BE49-F238E27FC236}">
                <a16:creationId xmlns:a16="http://schemas.microsoft.com/office/drawing/2014/main" id="{DB712D70-B620-43DF-AFCB-54B01C7A4678}"/>
              </a:ext>
            </a:extLst>
          </p:cNvPr>
          <p:cNvSpPr>
            <a:spLocks noGrp="1"/>
          </p:cNvSpPr>
          <p:nvPr>
            <p:ph idx="1"/>
          </p:nvPr>
        </p:nvSpPr>
        <p:spPr>
          <a:xfrm>
            <a:off x="6115317" y="2743200"/>
            <a:ext cx="5247340" cy="3496878"/>
          </a:xfrm>
        </p:spPr>
        <p:txBody>
          <a:bodyPr anchor="ctr">
            <a:normAutofit/>
          </a:bodyPr>
          <a:lstStyle/>
          <a:p>
            <a:r>
              <a:rPr lang="en-US" sz="1900"/>
              <a:t>In conclusion, this project taught us a lot about handling real-world data, building predictive models, and deploying them for practical use. Our Random Forest model performed exceptionally well, and the Flask API enables real-time predictions. </a:t>
            </a:r>
          </a:p>
          <a:p>
            <a:r>
              <a:rPr lang="en-US" sz="1900"/>
              <a:t>Looking ahead, we could incorporate additional features like proximity to schools or crime rates and improve scalability for larger datasets. This project was a great learning experience, and I’m excited about its potential applications.</a:t>
            </a:r>
          </a:p>
        </p:txBody>
      </p:sp>
      <p:sp>
        <p:nvSpPr>
          <p:cNvPr id="4" name="TextBox 3">
            <a:extLst>
              <a:ext uri="{FF2B5EF4-FFF2-40B4-BE49-F238E27FC236}">
                <a16:creationId xmlns:a16="http://schemas.microsoft.com/office/drawing/2014/main" id="{35437925-5D0D-4FE3-8A88-32B2148658A0}"/>
              </a:ext>
            </a:extLst>
          </p:cNvPr>
          <p:cNvSpPr txBox="1"/>
          <p:nvPr/>
        </p:nvSpPr>
        <p:spPr>
          <a:xfrm>
            <a:off x="2978121" y="6657945"/>
            <a:ext cx="243207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isomsymbolicart.blogspot.com/2012/09/elemental-conclusions.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381001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EC7068-6115-189E-F57A-F5473F926CD1}"/>
              </a:ext>
            </a:extLst>
          </p:cNvPr>
          <p:cNvSpPr>
            <a:spLocks noGrp="1"/>
          </p:cNvSpPr>
          <p:nvPr>
            <p:ph type="ctrTitle"/>
          </p:nvPr>
        </p:nvSpPr>
        <p:spPr>
          <a:xfrm>
            <a:off x="1127208" y="857251"/>
            <a:ext cx="4747280" cy="3098061"/>
          </a:xfrm>
        </p:spPr>
        <p:txBody>
          <a:bodyPr anchor="b">
            <a:normAutofit/>
          </a:bodyPr>
          <a:lstStyle/>
          <a:p>
            <a:pPr algn="l"/>
            <a:r>
              <a:rPr lang="en-US" sz="4800">
                <a:solidFill>
                  <a:srgbClr val="FFFFFF"/>
                </a:solidFill>
              </a:rPr>
              <a:t>Thank You</a:t>
            </a:r>
          </a:p>
        </p:txBody>
      </p:sp>
      <p:sp>
        <p:nvSpPr>
          <p:cNvPr id="42" name="Rectangle 41">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9333B6B-C2D7-BF05-7796-10E733D8F61B}"/>
              </a:ext>
            </a:extLst>
          </p:cNvPr>
          <p:cNvSpPr>
            <a:spLocks noGrp="1"/>
          </p:cNvSpPr>
          <p:nvPr>
            <p:ph type="subTitle" idx="1"/>
          </p:nvPr>
        </p:nvSpPr>
        <p:spPr>
          <a:xfrm>
            <a:off x="1127208" y="4756265"/>
            <a:ext cx="4393278" cy="1244483"/>
          </a:xfrm>
        </p:spPr>
        <p:txBody>
          <a:bodyPr anchor="t">
            <a:normAutofit/>
          </a:bodyPr>
          <a:lstStyle/>
          <a:p>
            <a:pPr algn="l"/>
            <a:r>
              <a:rPr lang="en-US">
                <a:solidFill>
                  <a:srgbClr val="FFFFFF"/>
                </a:solidFill>
              </a:rPr>
              <a:t> </a:t>
            </a:r>
          </a:p>
        </p:txBody>
      </p:sp>
      <p:sp>
        <p:nvSpPr>
          <p:cNvPr id="44" name="Oval 43">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iling Face with No Fill">
            <a:extLst>
              <a:ext uri="{FF2B5EF4-FFF2-40B4-BE49-F238E27FC236}">
                <a16:creationId xmlns:a16="http://schemas.microsoft.com/office/drawing/2014/main" id="{85ED8C51-E72F-1D45-36D7-BB31FA7D33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61874" y="2108877"/>
            <a:ext cx="2654533" cy="2654533"/>
          </a:xfrm>
          <a:prstGeom prst="rect">
            <a:avLst/>
          </a:prstGeom>
        </p:spPr>
      </p:pic>
    </p:spTree>
    <p:extLst>
      <p:ext uri="{BB962C8B-B14F-4D97-AF65-F5344CB8AC3E}">
        <p14:creationId xmlns:p14="http://schemas.microsoft.com/office/powerpoint/2010/main" val="4106332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nodeType="withEffect">
                                  <p:stCondLst>
                                    <p:cond delay="500"/>
                                  </p:stCondLst>
                                  <p:iterate>
                                    <p:tmPct val="10000"/>
                                  </p:iterate>
                                  <p:childTnLst>
                                    <p:set>
                                      <p:cBhvr>
                                        <p:cTn id="12" dur="1" fill="hold">
                                          <p:stCondLst>
                                            <p:cond delay="0"/>
                                          </p:stCondLst>
                                        </p:cTn>
                                        <p:tgtEl>
                                          <p:spTgt spid="7"/>
                                        </p:tgtEl>
                                        <p:attrNameLst>
                                          <p:attrName>style.visibility</p:attrName>
                                        </p:attrNameLst>
                                      </p:cBhvr>
                                      <p:to>
                                        <p:strVal val="visible"/>
                                      </p:to>
                                    </p:set>
                                    <p:animEffect transition="in" filter="fade">
                                      <p:cBhvr>
                                        <p:cTn id="13"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0F24D38-B79E-44B4-830E-043F45D9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C771C5-E5D7-9044-CBD3-02403E29AC7D}"/>
              </a:ext>
            </a:extLst>
          </p:cNvPr>
          <p:cNvSpPr>
            <a:spLocks noGrp="1"/>
          </p:cNvSpPr>
          <p:nvPr>
            <p:ph type="title"/>
          </p:nvPr>
        </p:nvSpPr>
        <p:spPr>
          <a:xfrm>
            <a:off x="838200" y="620742"/>
            <a:ext cx="10515600" cy="1325563"/>
          </a:xfrm>
        </p:spPr>
        <p:txBody>
          <a:bodyPr>
            <a:normAutofit/>
          </a:bodyPr>
          <a:lstStyle/>
          <a:p>
            <a:r>
              <a:rPr lang="en-US">
                <a:solidFill>
                  <a:srgbClr val="FFFFFF"/>
                </a:solidFill>
              </a:rPr>
              <a:t>Problem Definition</a:t>
            </a:r>
          </a:p>
        </p:txBody>
      </p:sp>
      <p:cxnSp>
        <p:nvCxnSpPr>
          <p:cNvPr id="24" name="Straight Connector 23">
            <a:extLst>
              <a:ext uri="{FF2B5EF4-FFF2-40B4-BE49-F238E27FC236}">
                <a16:creationId xmlns:a16="http://schemas.microsoft.com/office/drawing/2014/main" id="{FC469874-256B-45B3-A79C-7591B4BA1E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26" name="Content Placeholder 2">
            <a:extLst>
              <a:ext uri="{FF2B5EF4-FFF2-40B4-BE49-F238E27FC236}">
                <a16:creationId xmlns:a16="http://schemas.microsoft.com/office/drawing/2014/main" id="{FF4C3038-CA15-46C1-8836-BD93FF840BC4}"/>
              </a:ext>
            </a:extLst>
          </p:cNvPr>
          <p:cNvGraphicFramePr>
            <a:graphicFrameLocks noGrp="1"/>
          </p:cNvGraphicFramePr>
          <p:nvPr>
            <p:ph sz="half" idx="1"/>
          </p:nvPr>
        </p:nvGraphicFramePr>
        <p:xfrm>
          <a:off x="838200" y="2266345"/>
          <a:ext cx="5097780" cy="39106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a:extLst>
              <a:ext uri="{FF2B5EF4-FFF2-40B4-BE49-F238E27FC236}">
                <a16:creationId xmlns:a16="http://schemas.microsoft.com/office/drawing/2014/main" id="{187FC128-3821-DD5E-4690-37FEE2DBE9B8}"/>
              </a:ext>
            </a:extLst>
          </p:cNvPr>
          <p:cNvSpPr>
            <a:spLocks noGrp="1"/>
          </p:cNvSpPr>
          <p:nvPr>
            <p:ph sz="half" idx="2"/>
          </p:nvPr>
        </p:nvSpPr>
        <p:spPr>
          <a:xfrm>
            <a:off x="6256020" y="2266345"/>
            <a:ext cx="5097780" cy="3910618"/>
          </a:xfrm>
        </p:spPr>
        <p:txBody>
          <a:bodyPr>
            <a:normAutofit/>
          </a:bodyPr>
          <a:lstStyle/>
          <a:p>
            <a:r>
              <a:rPr lang="en-US" sz="2400">
                <a:solidFill>
                  <a:srgbClr val="FFFFFF"/>
                </a:solidFill>
              </a:rPr>
              <a:t>Goal: Our goal for this project was to create a machine learning model to predict real estate prices based on property features. Why does this matter? Accurate price predictions help buyers, sellers, and investors make smarter decisions. This project has real-world significance in improving market transparency and efficiency</a:t>
            </a:r>
          </a:p>
          <a:p>
            <a:endParaRPr lang="en-US" sz="2400">
              <a:solidFill>
                <a:srgbClr val="FFFFFF"/>
              </a:solidFill>
            </a:endParaRPr>
          </a:p>
        </p:txBody>
      </p:sp>
    </p:spTree>
    <p:extLst>
      <p:ext uri="{BB962C8B-B14F-4D97-AF65-F5344CB8AC3E}">
        <p14:creationId xmlns:p14="http://schemas.microsoft.com/office/powerpoint/2010/main" val="146831755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CBFADF-EEA4-0B4C-58E6-B5A4EF8365A2}"/>
              </a:ext>
            </a:extLst>
          </p:cNvPr>
          <p:cNvSpPr>
            <a:spLocks noGrp="1"/>
          </p:cNvSpPr>
          <p:nvPr>
            <p:ph type="title"/>
          </p:nvPr>
        </p:nvSpPr>
        <p:spPr>
          <a:xfrm>
            <a:off x="1383564" y="348865"/>
            <a:ext cx="9718111" cy="1576446"/>
          </a:xfrm>
        </p:spPr>
        <p:txBody>
          <a:bodyPr anchor="ctr">
            <a:normAutofit/>
          </a:bodyPr>
          <a:lstStyle/>
          <a:p>
            <a:r>
              <a:rPr lang="en-US" sz="4000" dirty="0">
                <a:solidFill>
                  <a:srgbClr val="FFFFFF"/>
                </a:solidFill>
              </a:rPr>
              <a:t>Dataset Overview</a:t>
            </a:r>
          </a:p>
        </p:txBody>
      </p:sp>
      <p:graphicFrame>
        <p:nvGraphicFramePr>
          <p:cNvPr id="5" name="Content Placeholder 2">
            <a:extLst>
              <a:ext uri="{FF2B5EF4-FFF2-40B4-BE49-F238E27FC236}">
                <a16:creationId xmlns:a16="http://schemas.microsoft.com/office/drawing/2014/main" id="{CEE5BF7C-741D-E4AF-282E-CD9B98DA73A6}"/>
              </a:ext>
            </a:extLst>
          </p:cNvPr>
          <p:cNvGraphicFramePr>
            <a:graphicFrameLocks noGrp="1"/>
          </p:cNvGraphicFramePr>
          <p:nvPr>
            <p:ph idx="1"/>
            <p:extLst>
              <p:ext uri="{D42A27DB-BD31-4B8C-83A1-F6EECF244321}">
                <p14:modId xmlns:p14="http://schemas.microsoft.com/office/powerpoint/2010/main" val="403034230"/>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6100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Rectangle 2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A8D5A3-3DB1-51B9-A06B-DDF3F8E21800}"/>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EDA Findings</a:t>
            </a:r>
          </a:p>
        </p:txBody>
      </p:sp>
      <p:sp>
        <p:nvSpPr>
          <p:cNvPr id="3" name="Content Placeholder 2">
            <a:extLst>
              <a:ext uri="{FF2B5EF4-FFF2-40B4-BE49-F238E27FC236}">
                <a16:creationId xmlns:a16="http://schemas.microsoft.com/office/drawing/2014/main" id="{BD54232C-A922-A2B9-2A36-E227E6699DB0}"/>
              </a:ext>
            </a:extLst>
          </p:cNvPr>
          <p:cNvSpPr>
            <a:spLocks noGrp="1"/>
          </p:cNvSpPr>
          <p:nvPr>
            <p:ph idx="1"/>
          </p:nvPr>
        </p:nvSpPr>
        <p:spPr>
          <a:xfrm>
            <a:off x="4581727" y="649480"/>
            <a:ext cx="3025303" cy="5546047"/>
          </a:xfrm>
        </p:spPr>
        <p:txBody>
          <a:bodyPr anchor="ctr">
            <a:normAutofit/>
          </a:bodyPr>
          <a:lstStyle/>
          <a:p>
            <a:r>
              <a:rPr lang="en-US" sz="1700"/>
              <a:t>During exploratory data analysis, we discovered some interesting insights. For example: </a:t>
            </a:r>
          </a:p>
          <a:p>
            <a:r>
              <a:rPr lang="en-US" sz="1700"/>
              <a:t>There’s a strong positive correlation between apartment_total_area and price_in_USD. </a:t>
            </a:r>
          </a:p>
          <a:p>
            <a:r>
              <a:rPr lang="en-US" sz="1700"/>
              <a:t>The price distribution was skewed, suggesting the need for normalization. </a:t>
            </a:r>
          </a:p>
          <a:p>
            <a:r>
              <a:rPr lang="en-US" sz="1700"/>
              <a:t>Features like location had a significant impact on property prices. </a:t>
            </a:r>
          </a:p>
          <a:p>
            <a:r>
              <a:rPr lang="en-US" sz="1700"/>
              <a:t>We visualized these insights using heatmaps, histograms, and boxplots to understand the data better.</a:t>
            </a:r>
          </a:p>
          <a:p>
            <a:endParaRPr lang="en-US" sz="1700"/>
          </a:p>
        </p:txBody>
      </p:sp>
      <p:pic>
        <p:nvPicPr>
          <p:cNvPr id="5" name="Picture 4" descr="Magnifying glass showing decling performance">
            <a:extLst>
              <a:ext uri="{FF2B5EF4-FFF2-40B4-BE49-F238E27FC236}">
                <a16:creationId xmlns:a16="http://schemas.microsoft.com/office/drawing/2014/main" id="{C75282A9-ABA2-9ABD-3761-182FD8845A1F}"/>
              </a:ext>
            </a:extLst>
          </p:cNvPr>
          <p:cNvPicPr>
            <a:picLocks noChangeAspect="1"/>
          </p:cNvPicPr>
          <p:nvPr/>
        </p:nvPicPr>
        <p:blipFill>
          <a:blip r:embed="rId2"/>
          <a:srcRect l="4513" r="37450" b="-1"/>
          <a:stretch/>
        </p:blipFill>
        <p:spPr>
          <a:xfrm>
            <a:off x="8109502" y="1355616"/>
            <a:ext cx="3615776" cy="4158646"/>
          </a:xfrm>
          <a:prstGeom prst="rect">
            <a:avLst/>
          </a:prstGeom>
        </p:spPr>
      </p:pic>
    </p:spTree>
    <p:extLst>
      <p:ext uri="{BB962C8B-B14F-4D97-AF65-F5344CB8AC3E}">
        <p14:creationId xmlns:p14="http://schemas.microsoft.com/office/powerpoint/2010/main" val="119764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6D2553E-8C6E-5591-BC97-1D1D307BD04D}"/>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Visualization of Histograms:</a:t>
            </a:r>
          </a:p>
        </p:txBody>
      </p:sp>
      <p:pic>
        <p:nvPicPr>
          <p:cNvPr id="5" name="Content Placeholder 4">
            <a:extLst>
              <a:ext uri="{FF2B5EF4-FFF2-40B4-BE49-F238E27FC236}">
                <a16:creationId xmlns:a16="http://schemas.microsoft.com/office/drawing/2014/main" id="{31D69376-9D0A-F017-139F-EC6C4E442248}"/>
              </a:ext>
            </a:extLst>
          </p:cNvPr>
          <p:cNvPicPr>
            <a:picLocks noGrp="1" noChangeAspect="1"/>
          </p:cNvPicPr>
          <p:nvPr>
            <p:ph idx="1"/>
          </p:nvPr>
        </p:nvPicPr>
        <p:blipFill>
          <a:blip r:embed="rId2"/>
          <a:srcRect/>
          <a:stretch/>
        </p:blipFill>
        <p:spPr>
          <a:xfrm>
            <a:off x="4502428" y="809666"/>
            <a:ext cx="7225748" cy="5238667"/>
          </a:xfrm>
          <a:prstGeom prst="rect">
            <a:avLst/>
          </a:prstGeom>
        </p:spPr>
      </p:pic>
    </p:spTree>
    <p:extLst>
      <p:ext uri="{BB962C8B-B14F-4D97-AF65-F5344CB8AC3E}">
        <p14:creationId xmlns:p14="http://schemas.microsoft.com/office/powerpoint/2010/main" val="1499728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09170F1-9202-9BD7-C3E9-9F20B77ADB71}"/>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8148933-2E91-A0F6-9C6C-856768C3C4D6}"/>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Visualization of Boxplots :</a:t>
            </a:r>
          </a:p>
        </p:txBody>
      </p:sp>
      <p:pic>
        <p:nvPicPr>
          <p:cNvPr id="5" name="Content Placeholder 4">
            <a:extLst>
              <a:ext uri="{FF2B5EF4-FFF2-40B4-BE49-F238E27FC236}">
                <a16:creationId xmlns:a16="http://schemas.microsoft.com/office/drawing/2014/main" id="{14C65111-99DC-6676-C39E-B82F1F7C7C5E}"/>
              </a:ext>
            </a:extLst>
          </p:cNvPr>
          <p:cNvPicPr>
            <a:picLocks noGrp="1" noChangeAspect="1"/>
          </p:cNvPicPr>
          <p:nvPr>
            <p:ph idx="1"/>
          </p:nvPr>
        </p:nvPicPr>
        <p:blipFill>
          <a:blip r:embed="rId2"/>
          <a:srcRect/>
          <a:stretch/>
        </p:blipFill>
        <p:spPr>
          <a:xfrm>
            <a:off x="4502428" y="1378694"/>
            <a:ext cx="7225748" cy="4100612"/>
          </a:xfrm>
          <a:prstGeom prst="rect">
            <a:avLst/>
          </a:prstGeom>
        </p:spPr>
      </p:pic>
    </p:spTree>
    <p:extLst>
      <p:ext uri="{BB962C8B-B14F-4D97-AF65-F5344CB8AC3E}">
        <p14:creationId xmlns:p14="http://schemas.microsoft.com/office/powerpoint/2010/main" val="1894698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7A0AE71-D596-6B68-EE9A-7746260640E6}"/>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0DE1E5F-734E-3CF3-0A4A-21752A43C773}"/>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Correlation Heatmap :</a:t>
            </a:r>
          </a:p>
        </p:txBody>
      </p:sp>
      <p:pic>
        <p:nvPicPr>
          <p:cNvPr id="5" name="Content Placeholder 4">
            <a:extLst>
              <a:ext uri="{FF2B5EF4-FFF2-40B4-BE49-F238E27FC236}">
                <a16:creationId xmlns:a16="http://schemas.microsoft.com/office/drawing/2014/main" id="{D83BE580-A5B4-D347-BE97-CD242AD62950}"/>
              </a:ext>
            </a:extLst>
          </p:cNvPr>
          <p:cNvPicPr>
            <a:picLocks noGrp="1" noChangeAspect="1"/>
          </p:cNvPicPr>
          <p:nvPr>
            <p:ph idx="1"/>
          </p:nvPr>
        </p:nvPicPr>
        <p:blipFill>
          <a:blip r:embed="rId2"/>
          <a:srcRect/>
          <a:stretch/>
        </p:blipFill>
        <p:spPr>
          <a:xfrm>
            <a:off x="4502428" y="592894"/>
            <a:ext cx="7225748" cy="5672211"/>
          </a:xfrm>
          <a:prstGeom prst="rect">
            <a:avLst/>
          </a:prstGeom>
        </p:spPr>
      </p:pic>
    </p:spTree>
    <p:extLst>
      <p:ext uri="{BB962C8B-B14F-4D97-AF65-F5344CB8AC3E}">
        <p14:creationId xmlns:p14="http://schemas.microsoft.com/office/powerpoint/2010/main" val="3962799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A blue and white background&#10;&#10;Description automatically generated">
            <a:extLst>
              <a:ext uri="{FF2B5EF4-FFF2-40B4-BE49-F238E27FC236}">
                <a16:creationId xmlns:a16="http://schemas.microsoft.com/office/drawing/2014/main" id="{59D173CD-D6B4-5AB6-3782-CFFEB4F50B47}"/>
              </a:ext>
            </a:extLst>
          </p:cNvPr>
          <p:cNvPicPr>
            <a:picLocks noChangeAspect="1"/>
          </p:cNvPicPr>
          <p:nvPr/>
        </p:nvPicPr>
        <p:blipFill>
          <a:blip r:embed="rId2">
            <a:duotone>
              <a:prstClr val="black"/>
              <a:schemeClr val="tx2">
                <a:tint val="45000"/>
                <a:satMod val="400000"/>
              </a:schemeClr>
            </a:duotone>
            <a:alphaModFix amt="25000"/>
          </a:blip>
          <a:srcRect t="20364" b="14419"/>
          <a:stretch/>
        </p:blipFill>
        <p:spPr>
          <a:xfrm>
            <a:off x="20" y="10"/>
            <a:ext cx="12191980" cy="6857990"/>
          </a:xfrm>
          <a:prstGeom prst="rect">
            <a:avLst/>
          </a:prstGeom>
        </p:spPr>
      </p:pic>
      <p:sp>
        <p:nvSpPr>
          <p:cNvPr id="2" name="Title 1">
            <a:extLst>
              <a:ext uri="{FF2B5EF4-FFF2-40B4-BE49-F238E27FC236}">
                <a16:creationId xmlns:a16="http://schemas.microsoft.com/office/drawing/2014/main" id="{6B5CBA36-B7E1-FE08-884C-B82384FBC9D9}"/>
              </a:ext>
            </a:extLst>
          </p:cNvPr>
          <p:cNvSpPr>
            <a:spLocks noGrp="1"/>
          </p:cNvSpPr>
          <p:nvPr>
            <p:ph type="title"/>
          </p:nvPr>
        </p:nvSpPr>
        <p:spPr>
          <a:xfrm>
            <a:off x="838200" y="365125"/>
            <a:ext cx="10515600" cy="1325563"/>
          </a:xfrm>
        </p:spPr>
        <p:txBody>
          <a:bodyPr>
            <a:normAutofit/>
          </a:bodyPr>
          <a:lstStyle/>
          <a:p>
            <a:r>
              <a:rPr lang="en-US"/>
              <a:t>Model Development</a:t>
            </a:r>
            <a:endParaRPr lang="en-US" dirty="0"/>
          </a:p>
        </p:txBody>
      </p:sp>
      <p:graphicFrame>
        <p:nvGraphicFramePr>
          <p:cNvPr id="5" name="Content Placeholder 2">
            <a:extLst>
              <a:ext uri="{FF2B5EF4-FFF2-40B4-BE49-F238E27FC236}">
                <a16:creationId xmlns:a16="http://schemas.microsoft.com/office/drawing/2014/main" id="{10AABDEC-ED46-F073-B52A-3F8B19789227}"/>
              </a:ext>
            </a:extLst>
          </p:cNvPr>
          <p:cNvGraphicFramePr>
            <a:graphicFrameLocks noGrp="1"/>
          </p:cNvGraphicFramePr>
          <p:nvPr>
            <p:ph idx="1"/>
            <p:extLst>
              <p:ext uri="{D42A27DB-BD31-4B8C-83A1-F6EECF244321}">
                <p14:modId xmlns:p14="http://schemas.microsoft.com/office/powerpoint/2010/main" val="182574575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755780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0B2D4D2-1A72-7011-9F0C-BD422FC50689}"/>
              </a:ext>
            </a:extLst>
          </p:cNvPr>
          <p:cNvPicPr>
            <a:picLocks noChangeAspect="1"/>
          </p:cNvPicPr>
          <p:nvPr/>
        </p:nvPicPr>
        <p:blipFill>
          <a:blip r:embed="rId2">
            <a:duotone>
              <a:prstClr val="black"/>
              <a:schemeClr val="tx2">
                <a:tint val="45000"/>
                <a:satMod val="400000"/>
              </a:schemeClr>
            </a:duotone>
            <a:alphaModFix amt="25000"/>
          </a:blip>
          <a:srcRect t="3497" b="12234"/>
          <a:stretch/>
        </p:blipFill>
        <p:spPr>
          <a:xfrm>
            <a:off x="20" y="10"/>
            <a:ext cx="12191980" cy="6857990"/>
          </a:xfrm>
          <a:prstGeom prst="rect">
            <a:avLst/>
          </a:prstGeom>
        </p:spPr>
      </p:pic>
      <p:sp>
        <p:nvSpPr>
          <p:cNvPr id="2" name="Title 1">
            <a:extLst>
              <a:ext uri="{FF2B5EF4-FFF2-40B4-BE49-F238E27FC236}">
                <a16:creationId xmlns:a16="http://schemas.microsoft.com/office/drawing/2014/main" id="{E4E63F80-59FD-26B4-A354-80731B01F5A9}"/>
              </a:ext>
            </a:extLst>
          </p:cNvPr>
          <p:cNvSpPr>
            <a:spLocks noGrp="1"/>
          </p:cNvSpPr>
          <p:nvPr>
            <p:ph type="title"/>
          </p:nvPr>
        </p:nvSpPr>
        <p:spPr>
          <a:xfrm>
            <a:off x="838200" y="365125"/>
            <a:ext cx="10515600" cy="1325563"/>
          </a:xfrm>
        </p:spPr>
        <p:txBody>
          <a:bodyPr>
            <a:normAutofit/>
          </a:bodyPr>
          <a:lstStyle/>
          <a:p>
            <a:r>
              <a:rPr lang="en-US"/>
              <a:t>Here is how the models performed:</a:t>
            </a:r>
            <a:endParaRPr lang="en-US" dirty="0"/>
          </a:p>
        </p:txBody>
      </p:sp>
      <p:graphicFrame>
        <p:nvGraphicFramePr>
          <p:cNvPr id="9" name="Content Placeholder 2">
            <a:extLst>
              <a:ext uri="{FF2B5EF4-FFF2-40B4-BE49-F238E27FC236}">
                <a16:creationId xmlns:a16="http://schemas.microsoft.com/office/drawing/2014/main" id="{D6CCC95B-619C-78EA-0B89-D2FAA09ED7C3}"/>
              </a:ext>
            </a:extLst>
          </p:cNvPr>
          <p:cNvGraphicFramePr>
            <a:graphicFrameLocks noGrp="1"/>
          </p:cNvGraphicFramePr>
          <p:nvPr>
            <p:ph idx="1"/>
            <p:extLst>
              <p:ext uri="{D42A27DB-BD31-4B8C-83A1-F6EECF244321}">
                <p14:modId xmlns:p14="http://schemas.microsoft.com/office/powerpoint/2010/main" val="678804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789379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8C45FB24-BEC6-4D44-888B-84AEBBA2DC09}">
  <ds:schemaRefs>
    <ds:schemaRef ds:uri="http://schemas.microsoft.com/sharepoint/v3/contenttype/forms"/>
  </ds:schemaRefs>
</ds:datastoreItem>
</file>

<file path=customXml/itemProps2.xml><?xml version="1.0" encoding="utf-8"?>
<ds:datastoreItem xmlns:ds="http://schemas.openxmlformats.org/officeDocument/2006/customXml" ds:itemID="{07ECF6D8-9EA4-45A1-AFEB-B7C326AF08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FD9A38F-9A2C-42E5-9013-4C4B1FFCB4F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124</TotalTime>
  <Words>619</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Calibri</vt:lpstr>
      <vt:lpstr>Office Theme</vt:lpstr>
      <vt:lpstr>Final Project: “Predicting Real estate prices”</vt:lpstr>
      <vt:lpstr>Problem Definition</vt:lpstr>
      <vt:lpstr>Dataset Overview</vt:lpstr>
      <vt:lpstr>EDA Findings</vt:lpstr>
      <vt:lpstr>Visualization of Histograms:</vt:lpstr>
      <vt:lpstr>Visualization of Boxplots :</vt:lpstr>
      <vt:lpstr>Correlation Heatmap :</vt:lpstr>
      <vt:lpstr>Model Development</vt:lpstr>
      <vt:lpstr>Here is how the models performed:</vt:lpstr>
      <vt:lpstr>Hyperparameter Tuning</vt:lpstr>
      <vt:lpstr>Deployment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srivas s</dc:creator>
  <cp:lastModifiedBy>Fousina Shaji</cp:lastModifiedBy>
  <cp:revision>2</cp:revision>
  <dcterms:created xsi:type="dcterms:W3CDTF">2024-12-11T05:39:58Z</dcterms:created>
  <dcterms:modified xsi:type="dcterms:W3CDTF">2024-12-11T23:48:57Z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