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49" r:id="rId32"/>
    <p:sldId id="288" r:id="rId33"/>
    <p:sldId id="289" r:id="rId34"/>
    <p:sldId id="290" r:id="rId35"/>
    <p:sldId id="291" r:id="rId36"/>
    <p:sldId id="292" r:id="rId37"/>
    <p:sldId id="293" r:id="rId38"/>
    <p:sldId id="350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37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52" r:id="rId65"/>
    <p:sldId id="353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51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4FAA-6B43-43B6-9CD7-90B5DBAB5F4F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D6E43-4A2E-4862-84D2-BE56FD28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5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56</a:t>
            </a:fld>
            <a:endParaRPr lang="en-I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57</a:t>
            </a:fld>
            <a:endParaRPr lang="en-I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59</a:t>
            </a:fld>
            <a:endParaRPr lang="en-I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60</a:t>
            </a:fld>
            <a:endParaRPr lang="en-I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61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63</a:t>
            </a:fld>
            <a:endParaRPr lang="en-I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64</a:t>
            </a:fld>
            <a:endParaRPr lang="en-I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65</a:t>
            </a:fld>
            <a:endParaRPr lang="en-I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66</a:t>
            </a:fld>
            <a:endParaRPr lang="en-I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67</a:t>
            </a:fld>
            <a:endParaRPr lang="en-I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68</a:t>
            </a:fld>
            <a:endParaRPr lang="en-I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70</a:t>
            </a:fld>
            <a:endParaRPr lang="en-I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72</a:t>
            </a:fld>
            <a:endParaRPr lang="en-I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73</a:t>
            </a:fld>
            <a:endParaRPr lang="en-I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74</a:t>
            </a:fld>
            <a:endParaRPr lang="en-I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75</a:t>
            </a:fld>
            <a:endParaRPr lang="en-I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76</a:t>
            </a:fld>
            <a:endParaRPr lang="en-I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77</a:t>
            </a:fld>
            <a:endParaRPr lang="en-I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78</a:t>
            </a:fld>
            <a:endParaRPr lang="en-I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79</a:t>
            </a:fld>
            <a:endParaRPr lang="en-I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80</a:t>
            </a:fld>
            <a:endParaRPr lang="en-I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81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82</a:t>
            </a:fld>
            <a:endParaRPr lang="en-I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84</a:t>
            </a:fld>
            <a:endParaRPr lang="en-I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85</a:t>
            </a:fld>
            <a:endParaRPr lang="en-I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86</a:t>
            </a:fld>
            <a:endParaRPr lang="en-I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87</a:t>
            </a:fld>
            <a:endParaRPr lang="en-I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88</a:t>
            </a:fld>
            <a:endParaRPr lang="en-I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89</a:t>
            </a:fld>
            <a:endParaRPr lang="en-I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90</a:t>
            </a:fld>
            <a:endParaRPr lang="en-I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91</a:t>
            </a:fld>
            <a:endParaRPr lang="en-I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92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4A6F209-CED3-478F-A303-D6C41EEE628C}" type="slidenum">
              <a:rPr lang="en-IN" smtClean="0"/>
              <a:pPr/>
              <a:t>93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DD30-BE25-4C3B-8175-22043C579E99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40BC-BF4B-4FC3-9055-EAE80FA8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7848600" cy="838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7030A0"/>
                </a:solidFill>
                <a:latin typeface="+mj-lt"/>
              </a:rPr>
              <a:t>Code Optimization</a:t>
            </a:r>
            <a:endParaRPr lang="en-US" sz="66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CSE346: Compilers, IIT Guwahati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AR BERKLEY" pitchFamily="2" charset="0"/>
              </a:rPr>
              <a:t>Code Optimization </a:t>
            </a:r>
            <a:endParaRPr lang="en-US" sz="6000" dirty="0">
              <a:solidFill>
                <a:srgbClr val="7030A0"/>
              </a:solidFill>
              <a:latin typeface="AR BERKL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…. 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Constant Propagation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If a variable is assigned a constant value, then subsequent uses of that variable can be replaced by the constant as long as no intervening assignment has changed the value of the variable.</a:t>
            </a:r>
          </a:p>
          <a:p>
            <a:pPr marL="1085850" lvl="1" indent="-3429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Example: 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143000" y="3429000"/>
            <a:ext cx="1905000" cy="11079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t0 = 12 ;</a:t>
            </a:r>
          </a:p>
          <a:p>
            <a:r>
              <a:rPr lang="en-US" sz="2200" dirty="0" smtClean="0"/>
              <a:t>t1 = </a:t>
            </a:r>
            <a:r>
              <a:rPr lang="en-US" sz="2200" dirty="0" err="1" smtClean="0"/>
              <a:t>arr</a:t>
            </a:r>
            <a:r>
              <a:rPr lang="en-US" sz="2200" dirty="0" smtClean="0"/>
              <a:t> + t0 ;</a:t>
            </a:r>
          </a:p>
          <a:p>
            <a:r>
              <a:rPr lang="en-US" sz="2200" dirty="0" smtClean="0"/>
              <a:t>t2 = *(t1) ;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953000"/>
            <a:ext cx="2209800" cy="14465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/>
              <a:t>li</a:t>
            </a:r>
            <a:r>
              <a:rPr lang="en-US" sz="2200" dirty="0" smtClean="0"/>
              <a:t> $t0, 12</a:t>
            </a:r>
          </a:p>
          <a:p>
            <a:r>
              <a:rPr lang="en-US" sz="2200" dirty="0" err="1" smtClean="0"/>
              <a:t>lw</a:t>
            </a:r>
            <a:r>
              <a:rPr lang="en-US" sz="2200" dirty="0" smtClean="0"/>
              <a:t> $t1</a:t>
            </a:r>
            <a:r>
              <a:rPr lang="en-US" sz="2200" smtClean="0"/>
              <a:t>, 8</a:t>
            </a:r>
            <a:r>
              <a:rPr lang="en-US" sz="2200" dirty="0" smtClean="0"/>
              <a:t>($</a:t>
            </a:r>
            <a:r>
              <a:rPr lang="en-US" sz="2200" dirty="0" err="1" smtClean="0"/>
              <a:t>fp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add $t2, $t1, $t0</a:t>
            </a:r>
          </a:p>
          <a:p>
            <a:r>
              <a:rPr lang="en-US" sz="2200" dirty="0" err="1" smtClean="0"/>
              <a:t>lw</a:t>
            </a:r>
            <a:r>
              <a:rPr lang="en-US" sz="2200" dirty="0" smtClean="0"/>
              <a:t> $t3, 0($t2)</a:t>
            </a:r>
            <a:endParaRPr lang="en-US" sz="2200" dirty="0"/>
          </a:p>
        </p:txBody>
      </p:sp>
      <p:sp>
        <p:nvSpPr>
          <p:cNvPr id="12" name="Down Arrow 11"/>
          <p:cNvSpPr/>
          <p:nvPr/>
        </p:nvSpPr>
        <p:spPr bwMode="auto">
          <a:xfrm>
            <a:off x="1981200" y="4572000"/>
            <a:ext cx="304800" cy="3810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5600" y="3505200"/>
            <a:ext cx="2079415" cy="4308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dirty="0" smtClean="0"/>
              <a:t>t0 = *(</a:t>
            </a:r>
            <a:r>
              <a:rPr lang="en-US" sz="2200" dirty="0" err="1" smtClean="0"/>
              <a:t>arr</a:t>
            </a:r>
            <a:r>
              <a:rPr lang="en-US" sz="2200" dirty="0" smtClean="0"/>
              <a:t> + 12) ;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6858000" y="4648200"/>
            <a:ext cx="2057400" cy="7694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/>
              <a:t>lw</a:t>
            </a:r>
            <a:r>
              <a:rPr lang="en-US" sz="2200" dirty="0" smtClean="0"/>
              <a:t> $t0, 8($</a:t>
            </a:r>
            <a:r>
              <a:rPr lang="en-US" sz="2200" dirty="0" err="1" smtClean="0"/>
              <a:t>fp</a:t>
            </a:r>
            <a:r>
              <a:rPr lang="en-US" sz="2200" dirty="0" smtClean="0"/>
              <a:t>)</a:t>
            </a:r>
          </a:p>
          <a:p>
            <a:r>
              <a:rPr lang="en-US" sz="2200" dirty="0" err="1" smtClean="0"/>
              <a:t>lw</a:t>
            </a:r>
            <a:r>
              <a:rPr lang="en-US" sz="2200" dirty="0" smtClean="0"/>
              <a:t> $t1, 12($t0)</a:t>
            </a:r>
            <a:endParaRPr lang="en-US" sz="2200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352800" y="3657600"/>
            <a:ext cx="3048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7696200" y="4038600"/>
            <a:ext cx="457200" cy="5334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4157008"/>
            <a:ext cx="3124200" cy="1015663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Constant propagation  +  rearrangement cuts no. of </a:t>
            </a:r>
            <a:r>
              <a:rPr lang="en-US" sz="2000" dirty="0" err="1" smtClean="0"/>
              <a:t>regs</a:t>
            </a:r>
            <a:r>
              <a:rPr lang="en-US" sz="2000" dirty="0" smtClean="0"/>
              <a:t>. and </a:t>
            </a:r>
            <a:r>
              <a:rPr lang="en-US" sz="2000" dirty="0" err="1" smtClean="0"/>
              <a:t>insns</a:t>
            </a:r>
            <a:r>
              <a:rPr lang="en-US" sz="2000" dirty="0" smtClean="0"/>
              <a:t>. from 4 to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1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Operator Strength Reduction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Replaces an operator by a "less expensive" one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Often performed as part of </a:t>
            </a:r>
            <a:r>
              <a:rPr lang="en-US" sz="2400" i="1" dirty="0" smtClean="0">
                <a:solidFill>
                  <a:srgbClr val="00B050"/>
                </a:solidFill>
              </a:rPr>
              <a:t>loop-induction variable elimination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 marL="46863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Example: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2400" y="3810000"/>
            <a:ext cx="1905000" cy="17851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while (</a:t>
            </a:r>
            <a:r>
              <a:rPr lang="en-US" sz="2200" dirty="0" err="1" smtClean="0"/>
              <a:t>i</a:t>
            </a:r>
            <a:r>
              <a:rPr lang="en-US" sz="2200" dirty="0" smtClean="0"/>
              <a:t> &lt; 100) 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err="1" smtClean="0"/>
              <a:t>arr</a:t>
            </a:r>
            <a:r>
              <a:rPr lang="en-US" sz="2200" dirty="0" smtClean="0"/>
              <a:t>[i] = 0;</a:t>
            </a:r>
          </a:p>
          <a:p>
            <a:r>
              <a:rPr lang="en-US" sz="2200" dirty="0" smtClean="0"/>
              <a:t>   i = i + 1;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667000" y="3276600"/>
            <a:ext cx="2590800" cy="313932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t1 = </a:t>
            </a:r>
            <a:r>
              <a:rPr lang="en-US" sz="2200" dirty="0" err="1" smtClean="0"/>
              <a:t>i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L0: </a:t>
            </a:r>
          </a:p>
          <a:p>
            <a:r>
              <a:rPr lang="en-US" sz="2200" dirty="0" smtClean="0"/>
              <a:t>If  t1&gt;100 </a:t>
            </a:r>
            <a:r>
              <a:rPr lang="en-US" sz="2200" dirty="0" err="1" smtClean="0"/>
              <a:t>Goto</a:t>
            </a:r>
            <a:r>
              <a:rPr lang="en-US" sz="2200" dirty="0" smtClean="0"/>
              <a:t> L1 ;</a:t>
            </a:r>
          </a:p>
          <a:p>
            <a:r>
              <a:rPr lang="en-US" sz="2200" dirty="0" smtClean="0"/>
              <a:t>t2 = 4 * t1 ;</a:t>
            </a:r>
          </a:p>
          <a:p>
            <a:r>
              <a:rPr lang="en-US" sz="2200" dirty="0" smtClean="0"/>
              <a:t>t3 = </a:t>
            </a:r>
            <a:r>
              <a:rPr lang="en-US" sz="2200" dirty="0" err="1" smtClean="0"/>
              <a:t>arr</a:t>
            </a:r>
            <a:r>
              <a:rPr lang="en-US" sz="2200" dirty="0" smtClean="0"/>
              <a:t> + t2 ;</a:t>
            </a:r>
          </a:p>
          <a:p>
            <a:r>
              <a:rPr lang="en-US" sz="2200" dirty="0" smtClean="0"/>
              <a:t>*(t3) = 0 ;</a:t>
            </a:r>
          </a:p>
          <a:p>
            <a:r>
              <a:rPr lang="en-US" sz="2200" dirty="0" smtClean="0"/>
              <a:t>t1 = t1 + 1 ;</a:t>
            </a:r>
          </a:p>
          <a:p>
            <a:r>
              <a:rPr lang="en-US" sz="2200" dirty="0" smtClean="0"/>
              <a:t>Jump L0</a:t>
            </a:r>
          </a:p>
          <a:p>
            <a:r>
              <a:rPr lang="en-US" sz="2200" dirty="0" smtClean="0"/>
              <a:t>L1: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438942"/>
            <a:ext cx="3200400" cy="21236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/>
              <a:t>t1 = </a:t>
            </a:r>
            <a:r>
              <a:rPr lang="en-US" sz="2200" dirty="0" err="1" smtClean="0"/>
              <a:t>arr</a:t>
            </a:r>
            <a:r>
              <a:rPr lang="en-US" sz="2200" dirty="0" smtClean="0"/>
              <a:t> ;</a:t>
            </a:r>
          </a:p>
          <a:p>
            <a:r>
              <a:rPr lang="en-US" sz="2200" dirty="0" smtClean="0"/>
              <a:t>L0: If  </a:t>
            </a:r>
            <a:r>
              <a:rPr lang="en-US" sz="2200" dirty="0" err="1" smtClean="0"/>
              <a:t>i</a:t>
            </a:r>
            <a:r>
              <a:rPr lang="en-US" sz="2200" dirty="0" smtClean="0"/>
              <a:t> &gt; 100  </a:t>
            </a:r>
            <a:r>
              <a:rPr lang="en-US" sz="2200" dirty="0" err="1" smtClean="0"/>
              <a:t>Goto</a:t>
            </a:r>
            <a:r>
              <a:rPr lang="en-US" sz="2200" dirty="0" smtClean="0"/>
              <a:t> L1 ;</a:t>
            </a:r>
          </a:p>
          <a:p>
            <a:r>
              <a:rPr lang="en-US" sz="2200" dirty="0" smtClean="0"/>
              <a:t>* t1 = 0;</a:t>
            </a:r>
          </a:p>
          <a:p>
            <a:r>
              <a:rPr lang="en-US" sz="2200" dirty="0" smtClean="0"/>
              <a:t>t1 = t1 + 4;</a:t>
            </a:r>
          </a:p>
          <a:p>
            <a:r>
              <a:rPr lang="en-US" sz="2200" dirty="0" err="1" smtClean="0"/>
              <a:t>i</a:t>
            </a:r>
            <a:r>
              <a:rPr lang="en-US" sz="2200" dirty="0" smtClean="0"/>
              <a:t> = </a:t>
            </a:r>
            <a:r>
              <a:rPr lang="en-US" sz="2200" dirty="0" err="1" smtClean="0"/>
              <a:t>i</a:t>
            </a:r>
            <a:r>
              <a:rPr lang="en-US" sz="2200" dirty="0" smtClean="0"/>
              <a:t> + 1 ;</a:t>
            </a:r>
          </a:p>
          <a:p>
            <a:r>
              <a:rPr lang="en-US" sz="2200" dirty="0" smtClean="0"/>
              <a:t>L1:</a:t>
            </a:r>
            <a:endParaRPr lang="en-US" sz="2200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2133600" y="4343400"/>
            <a:ext cx="3810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5410200" y="4343400"/>
            <a:ext cx="3810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Copy Propagation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Similar to constant propagation, but generalized to non-constant values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For a = b, we can replace later occurrences of a with b (assuming there are no changes to either variable in-between)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810000"/>
            <a:ext cx="1905000" cy="19389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t2 = t1 ;</a:t>
            </a:r>
          </a:p>
          <a:p>
            <a:r>
              <a:rPr lang="en-US" dirty="0" smtClean="0"/>
              <a:t>t3 = t2 * t1;</a:t>
            </a:r>
          </a:p>
          <a:p>
            <a:r>
              <a:rPr lang="en-US" dirty="0" smtClean="0"/>
              <a:t>t4 = t3 ;</a:t>
            </a:r>
          </a:p>
          <a:p>
            <a:r>
              <a:rPr lang="en-US" dirty="0" smtClean="0"/>
              <a:t>t5 = t3 * t2 ;</a:t>
            </a:r>
          </a:p>
          <a:p>
            <a:r>
              <a:rPr lang="en-US" dirty="0" smtClean="0"/>
              <a:t>c = t5 + t4 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5400" y="3962400"/>
            <a:ext cx="18288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t3 = t1 * t1 ;</a:t>
            </a:r>
          </a:p>
          <a:p>
            <a:r>
              <a:rPr lang="en-US" dirty="0" smtClean="0"/>
              <a:t>t5 = t3 * t1 ;</a:t>
            </a:r>
          </a:p>
          <a:p>
            <a:r>
              <a:rPr lang="en-US" dirty="0" smtClean="0"/>
              <a:t>c = t5 + t3 ;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3810000" y="4419600"/>
            <a:ext cx="10668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Dead Code Elimination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0668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affect the program results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Benefits: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shrinks program size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allows the running program to avoid executing irrelevant operations and thus reduces running time.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Dead code includes: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Code that is never be executed (unreachable code)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Code that only affects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dead variables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that is, variables whose definition remains unused.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Dead Code Elimination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6200" y="1579126"/>
            <a:ext cx="8915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(void) { 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a = 24; 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b = 25;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Assignment to dead variable */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2400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c; 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c = a &lt;&lt; 2; 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return c; 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b = 24; 	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Unreachable code */ 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return 0; 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Unreachable code */ </a:t>
            </a:r>
          </a:p>
          <a:p>
            <a:pPr marL="182880" indent="-182880">
              <a:buClr>
                <a:srgbClr val="FFFF00"/>
              </a:buClr>
              <a:buSzPct val="75000"/>
            </a:pPr>
            <a:r>
              <a:rPr lang="en-US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7030A0"/>
                </a:solidFill>
              </a:rPr>
              <a:t>Common Sub-expression Elimination (CSE)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839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Two operations are </a:t>
            </a:r>
            <a:r>
              <a:rPr lang="en-US" sz="2400" i="1" dirty="0" smtClean="0">
                <a:solidFill>
                  <a:srgbClr val="FF0000"/>
                </a:solidFill>
              </a:rPr>
              <a:t>common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if they produce the same result.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An expression is </a:t>
            </a:r>
            <a:r>
              <a:rPr lang="en-US" sz="2400" i="1" dirty="0" smtClean="0">
                <a:solidFill>
                  <a:srgbClr val="FF0000"/>
                </a:solidFill>
              </a:rPr>
              <a:t>alive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if the operands used to compute the expression have not been changed.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An expression not alive is </a:t>
            </a:r>
            <a:r>
              <a:rPr lang="en-US" sz="2400" i="1" dirty="0" smtClean="0">
                <a:solidFill>
                  <a:srgbClr val="FF0000"/>
                </a:solidFill>
              </a:rPr>
              <a:t>dead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CSE</a:t>
            </a:r>
            <a:r>
              <a:rPr lang="en-US" sz="2400" dirty="0" smtClean="0">
                <a:solidFill>
                  <a:srgbClr val="00B050"/>
                </a:solidFill>
              </a:rPr>
              <a:t> searches for instances of expressions that evaluate to the same value and analyses if it may be replaced with a single variable holding the computed value.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04800" y="4854714"/>
            <a:ext cx="2743200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b * c + g;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b * c * d;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4876800"/>
            <a:ext cx="25146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b * c;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g;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d;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0400" y="5540514"/>
            <a:ext cx="2895600" cy="707886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CSE done by using “</a:t>
            </a:r>
            <a:r>
              <a:rPr lang="en-US" sz="2000" dirty="0" err="1" smtClean="0"/>
              <a:t>tmp</a:t>
            </a:r>
            <a:r>
              <a:rPr lang="en-US" sz="2000" dirty="0" smtClean="0"/>
              <a:t>” in the definition of “d”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3124200" y="5159514"/>
            <a:ext cx="3048000" cy="304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Local Optimization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743200"/>
            <a:ext cx="19050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Operator strength reduction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1981200" cy="310854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a := x ** 2 </a:t>
            </a:r>
          </a:p>
          <a:p>
            <a:r>
              <a:rPr lang="en-US" sz="2800" dirty="0" smtClean="0"/>
              <a:t>b := 3 </a:t>
            </a:r>
          </a:p>
          <a:p>
            <a:r>
              <a:rPr lang="en-US" sz="2800" dirty="0" smtClean="0"/>
              <a:t>c := x </a:t>
            </a:r>
          </a:p>
          <a:p>
            <a:r>
              <a:rPr lang="en-US" sz="2800" dirty="0" smtClean="0"/>
              <a:t>d := c * c </a:t>
            </a:r>
          </a:p>
          <a:p>
            <a:r>
              <a:rPr lang="en-US" sz="2800" b="1" dirty="0" smtClean="0"/>
              <a:t>e := b * 2 </a:t>
            </a:r>
          </a:p>
          <a:p>
            <a:r>
              <a:rPr lang="en-US" sz="2800" dirty="0" smtClean="0"/>
              <a:t>f := a + d </a:t>
            </a:r>
          </a:p>
          <a:p>
            <a:r>
              <a:rPr lang="en-US" sz="2800" dirty="0" smtClean="0"/>
              <a:t>g := e * f 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 bwMode="auto">
          <a:xfrm rot="10800000">
            <a:off x="3429000" y="2209801"/>
            <a:ext cx="1143000" cy="11335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 flipV="1">
            <a:off x="3352800" y="3343366"/>
            <a:ext cx="1219200" cy="4666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13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Local Optimization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743200"/>
            <a:ext cx="3124200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Constant and copy propagation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1981200" cy="310854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a := x * x </a:t>
            </a:r>
          </a:p>
          <a:p>
            <a:r>
              <a:rPr lang="en-US" sz="2800" b="1" dirty="0" smtClean="0"/>
              <a:t>b := 3 </a:t>
            </a:r>
          </a:p>
          <a:p>
            <a:r>
              <a:rPr lang="en-US" sz="2800" b="1" dirty="0" smtClean="0"/>
              <a:t>c := x </a:t>
            </a:r>
          </a:p>
          <a:p>
            <a:r>
              <a:rPr lang="en-US" sz="2800" b="1" dirty="0" smtClean="0"/>
              <a:t>d := c * c </a:t>
            </a:r>
          </a:p>
          <a:p>
            <a:r>
              <a:rPr lang="en-US" sz="2800" b="1" dirty="0" smtClean="0"/>
              <a:t>e := b </a:t>
            </a:r>
            <a:r>
              <a:rPr lang="en-US" sz="2800" dirty="0" smtClean="0"/>
              <a:t>&lt;&lt; 1 </a:t>
            </a:r>
          </a:p>
          <a:p>
            <a:r>
              <a:rPr lang="en-US" sz="2800" dirty="0" smtClean="0"/>
              <a:t>f := a + d </a:t>
            </a:r>
          </a:p>
          <a:p>
            <a:r>
              <a:rPr lang="en-US" sz="2800" dirty="0" smtClean="0"/>
              <a:t>g := e * f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 bwMode="auto">
          <a:xfrm rot="10800000">
            <a:off x="2819400" y="2667001"/>
            <a:ext cx="1752600" cy="4916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6" idx="1"/>
          </p:cNvCxnSpPr>
          <p:nvPr/>
        </p:nvCxnSpPr>
        <p:spPr bwMode="auto">
          <a:xfrm rot="10800000">
            <a:off x="2743200" y="3048001"/>
            <a:ext cx="1828800" cy="1106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urved Right Arrow 26"/>
          <p:cNvSpPr/>
          <p:nvPr/>
        </p:nvSpPr>
        <p:spPr bwMode="auto">
          <a:xfrm>
            <a:off x="1295400" y="2667000"/>
            <a:ext cx="457200" cy="1371600"/>
          </a:xfrm>
          <a:prstGeom prst="curv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>
            <a:off x="1447800" y="3048000"/>
            <a:ext cx="304800" cy="533400"/>
          </a:xfrm>
          <a:prstGeom prst="curv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Local Optimization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743200"/>
            <a:ext cx="31242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Constant folding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1981200" cy="310854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a := x * x </a:t>
            </a:r>
          </a:p>
          <a:p>
            <a:r>
              <a:rPr lang="en-US" sz="2800" dirty="0" smtClean="0"/>
              <a:t>b := 3 </a:t>
            </a:r>
          </a:p>
          <a:p>
            <a:r>
              <a:rPr lang="en-US" sz="2800" dirty="0" smtClean="0"/>
              <a:t>c := x </a:t>
            </a:r>
          </a:p>
          <a:p>
            <a:r>
              <a:rPr lang="en-US" sz="2800" dirty="0" smtClean="0"/>
              <a:t>d := x * x </a:t>
            </a:r>
          </a:p>
          <a:p>
            <a:r>
              <a:rPr lang="en-US" sz="2800" b="1" dirty="0" smtClean="0"/>
              <a:t>e := 3 &lt;&lt; 1 </a:t>
            </a:r>
          </a:p>
          <a:p>
            <a:r>
              <a:rPr lang="en-US" sz="2800" dirty="0" smtClean="0"/>
              <a:t>f := a + d </a:t>
            </a:r>
          </a:p>
          <a:p>
            <a:r>
              <a:rPr lang="en-US" sz="2800" dirty="0" smtClean="0"/>
              <a:t>g := e * f 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6" idx="1"/>
          </p:cNvCxnSpPr>
          <p:nvPr/>
        </p:nvCxnSpPr>
        <p:spPr bwMode="auto">
          <a:xfrm rot="10800000" flipV="1">
            <a:off x="3505200" y="2974032"/>
            <a:ext cx="1066800" cy="9121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21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19200"/>
            <a:ext cx="8610600" cy="46482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Most complexity in modern compilers is in the optimizer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Also by far the largest phase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Optimizations can be performed on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AST / DAG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Machine independent optimization but too high level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Assembly code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Target (machine) dependent optimization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On an </a:t>
            </a:r>
            <a:r>
              <a:rPr lang="en-US" sz="2800" dirty="0" smtClean="0">
                <a:solidFill>
                  <a:srgbClr val="7030A0"/>
                </a:solidFill>
              </a:rPr>
              <a:t>intermediate language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795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Local Optimization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743200"/>
            <a:ext cx="31242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Common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Subexpression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Elimination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1981200" cy="310854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a := x * x </a:t>
            </a:r>
          </a:p>
          <a:p>
            <a:r>
              <a:rPr lang="en-US" sz="2800" dirty="0" smtClean="0"/>
              <a:t>b := 3 </a:t>
            </a:r>
          </a:p>
          <a:p>
            <a:r>
              <a:rPr lang="en-US" sz="2800" dirty="0" smtClean="0"/>
              <a:t>c := x </a:t>
            </a:r>
          </a:p>
          <a:p>
            <a:r>
              <a:rPr lang="en-US" sz="2800" dirty="0" smtClean="0"/>
              <a:t>d := x * x </a:t>
            </a:r>
          </a:p>
          <a:p>
            <a:r>
              <a:rPr lang="en-US" sz="2800" dirty="0" smtClean="0"/>
              <a:t>e := 6 </a:t>
            </a:r>
          </a:p>
          <a:p>
            <a:r>
              <a:rPr lang="en-US" sz="2800" dirty="0" smtClean="0"/>
              <a:t>f := a + d </a:t>
            </a:r>
          </a:p>
          <a:p>
            <a:r>
              <a:rPr lang="en-US" sz="2800" dirty="0" smtClean="0"/>
              <a:t>g := e * f 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6" idx="1"/>
          </p:cNvCxnSpPr>
          <p:nvPr/>
        </p:nvCxnSpPr>
        <p:spPr bwMode="auto">
          <a:xfrm rot="10800000">
            <a:off x="3276600" y="2209805"/>
            <a:ext cx="1295400" cy="11335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 flipV="1">
            <a:off x="3276600" y="3343362"/>
            <a:ext cx="1295400" cy="1618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36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Local Optimization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1981200" cy="310854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a := x * x </a:t>
            </a:r>
          </a:p>
          <a:p>
            <a:r>
              <a:rPr lang="en-US" sz="2800" dirty="0" smtClean="0"/>
              <a:t>b := 3 </a:t>
            </a:r>
          </a:p>
          <a:p>
            <a:r>
              <a:rPr lang="en-US" sz="2800" dirty="0" smtClean="0"/>
              <a:t>c := x </a:t>
            </a:r>
          </a:p>
          <a:p>
            <a:r>
              <a:rPr lang="en-US" sz="2800" dirty="0" smtClean="0"/>
              <a:t>d := a</a:t>
            </a:r>
          </a:p>
          <a:p>
            <a:r>
              <a:rPr lang="en-US" sz="2800" dirty="0" smtClean="0"/>
              <a:t>e := 6 </a:t>
            </a:r>
          </a:p>
          <a:p>
            <a:r>
              <a:rPr lang="en-US" sz="2800" dirty="0" smtClean="0"/>
              <a:t>f := a + d </a:t>
            </a:r>
          </a:p>
          <a:p>
            <a:r>
              <a:rPr lang="en-US" sz="2800" dirty="0" smtClean="0"/>
              <a:t>g := e * f 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 flipV="1">
            <a:off x="2895600" y="3343366"/>
            <a:ext cx="1676400" cy="54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 flipV="1">
            <a:off x="2819400" y="3343362"/>
            <a:ext cx="1752600" cy="1618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572000" y="2902803"/>
            <a:ext cx="3124200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Constant and copy propagation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urved Right Arrow 16"/>
          <p:cNvSpPr/>
          <p:nvPr/>
        </p:nvSpPr>
        <p:spPr bwMode="auto">
          <a:xfrm>
            <a:off x="1295400" y="3505200"/>
            <a:ext cx="381000" cy="914400"/>
          </a:xfrm>
          <a:prstGeom prst="curv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>
            <a:off x="1295400" y="3962400"/>
            <a:ext cx="381000" cy="914400"/>
          </a:xfrm>
          <a:prstGeom prst="curv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Local Optimization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905000"/>
            <a:ext cx="1981200" cy="310854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a := x * x </a:t>
            </a:r>
          </a:p>
          <a:p>
            <a:r>
              <a:rPr lang="en-US" sz="2800" dirty="0" smtClean="0"/>
              <a:t>b := 3 </a:t>
            </a:r>
          </a:p>
          <a:p>
            <a:r>
              <a:rPr lang="en-US" sz="2800" dirty="0" smtClean="0"/>
              <a:t>c := x </a:t>
            </a:r>
          </a:p>
          <a:p>
            <a:r>
              <a:rPr lang="en-US" sz="2800" dirty="0" smtClean="0"/>
              <a:t>d := a</a:t>
            </a:r>
          </a:p>
          <a:p>
            <a:r>
              <a:rPr lang="en-US" sz="2800" dirty="0" smtClean="0"/>
              <a:t>e := 6 </a:t>
            </a:r>
          </a:p>
          <a:p>
            <a:r>
              <a:rPr lang="en-US" sz="2800" dirty="0" smtClean="0"/>
              <a:t>f := a + a </a:t>
            </a:r>
          </a:p>
          <a:p>
            <a:r>
              <a:rPr lang="en-US" sz="2800" dirty="0" smtClean="0"/>
              <a:t>g := 6 * f 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 bwMode="auto">
          <a:xfrm rot="10800000" flipV="1">
            <a:off x="2743200" y="3318302"/>
            <a:ext cx="1828800" cy="57733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 flipV="1">
            <a:off x="2819400" y="3343362"/>
            <a:ext cx="1752600" cy="1618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572000" y="2902803"/>
            <a:ext cx="3124200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Dead code elimination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rot="10800000">
            <a:off x="2743200" y="3124200"/>
            <a:ext cx="1828800" cy="1941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2743200" y="2667000"/>
            <a:ext cx="1828800" cy="685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84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10600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Local Optimization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752600" y="2438400"/>
            <a:ext cx="1981200" cy="1384995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a := x * x </a:t>
            </a:r>
          </a:p>
          <a:p>
            <a:r>
              <a:rPr lang="en-US" sz="2800" dirty="0" smtClean="0"/>
              <a:t>f := a + a </a:t>
            </a:r>
          </a:p>
          <a:p>
            <a:r>
              <a:rPr lang="en-US" sz="2800" dirty="0" smtClean="0"/>
              <a:t>g := 6 * f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902803"/>
            <a:ext cx="31242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Optimized form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1"/>
            <a:ext cx="9144000" cy="914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7030A0"/>
                </a:solidFill>
              </a:rPr>
              <a:t>An Automated Local Optimization Algorithm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1562993"/>
            <a:ext cx="868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Value Numbering – Central idea</a:t>
            </a:r>
            <a:r>
              <a:rPr lang="en-US" sz="2400" dirty="0" smtClean="0">
                <a:solidFill>
                  <a:srgbClr val="92D050"/>
                </a:solidFill>
              </a:rPr>
              <a:t>:</a:t>
            </a:r>
          </a:p>
          <a:p>
            <a:pPr marL="1085850" lvl="1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Assign numbers (called value numbers (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r>
              <a:rPr lang="en-US" sz="2400" dirty="0" smtClean="0">
                <a:solidFill>
                  <a:srgbClr val="00B050"/>
                </a:solidFill>
              </a:rPr>
              <a:t>)) to expressions in such a way that two expressions receive the same VN if the compiler can prove that they are equal for all possible program inputs</a:t>
            </a:r>
          </a:p>
          <a:p>
            <a:pPr marL="1085850" lvl="1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Can be used to eliminate common sub-expressions, do constant folding, and constant propagation in basic blocks</a:t>
            </a:r>
          </a:p>
          <a:p>
            <a:pPr marL="342900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342900" indent="-3429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Can take advantage of algebraic simplification and re-association</a:t>
            </a:r>
          </a:p>
        </p:txBody>
      </p:sp>
    </p:spTree>
    <p:extLst>
      <p:ext uri="{BB962C8B-B14F-4D97-AF65-F5344CB8AC3E}">
        <p14:creationId xmlns:p14="http://schemas.microsoft.com/office/powerpoint/2010/main" val="2771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7030A0"/>
                </a:solidFill>
              </a:rPr>
              <a:t>Value Numbering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838201"/>
            <a:ext cx="891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The algorithm uses three tables indexed by appropriate hash values:</a:t>
            </a:r>
          </a:p>
          <a:p>
            <a:pPr marL="138303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00B050"/>
                </a:solidFill>
              </a:rPr>
              <a:t>HashTable</a:t>
            </a:r>
            <a:r>
              <a:rPr lang="en-US" sz="2200" dirty="0" smtClean="0">
                <a:solidFill>
                  <a:srgbClr val="00B050"/>
                </a:solidFill>
              </a:rPr>
              <a:t>	: holds </a:t>
            </a:r>
            <a:r>
              <a:rPr lang="en-US" sz="2200" dirty="0" err="1" smtClean="0">
                <a:solidFill>
                  <a:srgbClr val="00B050"/>
                </a:solidFill>
              </a:rPr>
              <a:t>vn</a:t>
            </a:r>
            <a:r>
              <a:rPr lang="en-US" sz="2200" dirty="0" smtClean="0">
                <a:solidFill>
                  <a:srgbClr val="00B050"/>
                </a:solidFill>
              </a:rPr>
              <a:t> for expressions	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Format	: &lt;expression, </a:t>
            </a:r>
            <a:r>
              <a:rPr lang="en-US" sz="2200" dirty="0" err="1" smtClean="0">
                <a:solidFill>
                  <a:srgbClr val="00B050"/>
                </a:solidFill>
              </a:rPr>
              <a:t>vn</a:t>
            </a:r>
            <a:r>
              <a:rPr lang="en-US" sz="2200" dirty="0" smtClean="0">
                <a:solidFill>
                  <a:srgbClr val="00B050"/>
                </a:solidFill>
              </a:rPr>
              <a:t>&gt;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Indexed by expression hash value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200" dirty="0" smtClean="0">
              <a:solidFill>
                <a:srgbClr val="00B05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00B050"/>
                </a:solidFill>
              </a:rPr>
              <a:t>ValnumTable</a:t>
            </a:r>
            <a:r>
              <a:rPr lang="en-US" sz="2200" dirty="0" smtClean="0">
                <a:solidFill>
                  <a:srgbClr val="00B050"/>
                </a:solidFill>
              </a:rPr>
              <a:t>:  holds </a:t>
            </a:r>
            <a:r>
              <a:rPr lang="en-US" sz="2200" dirty="0" err="1" smtClean="0">
                <a:solidFill>
                  <a:srgbClr val="00B050"/>
                </a:solidFill>
              </a:rPr>
              <a:t>vn</a:t>
            </a:r>
            <a:r>
              <a:rPr lang="en-US" sz="2200" dirty="0" smtClean="0">
                <a:solidFill>
                  <a:srgbClr val="00B050"/>
                </a:solidFill>
              </a:rPr>
              <a:t> for named identifiers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Format: &lt;name, </a:t>
            </a:r>
            <a:r>
              <a:rPr lang="en-US" sz="2200" dirty="0" err="1" smtClean="0">
                <a:solidFill>
                  <a:srgbClr val="00B050"/>
                </a:solidFill>
              </a:rPr>
              <a:t>vn</a:t>
            </a:r>
            <a:r>
              <a:rPr lang="en-US" sz="2200" dirty="0" smtClean="0">
                <a:solidFill>
                  <a:srgbClr val="00B050"/>
                </a:solidFill>
              </a:rPr>
              <a:t>&gt;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Indexed by name hash value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200" dirty="0" smtClean="0">
              <a:solidFill>
                <a:srgbClr val="00B05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00B050"/>
                </a:solidFill>
              </a:rPr>
              <a:t>NameTable</a:t>
            </a:r>
            <a:r>
              <a:rPr lang="en-US" sz="2200" dirty="0" smtClean="0">
                <a:solidFill>
                  <a:srgbClr val="00B050"/>
                </a:solidFill>
              </a:rPr>
              <a:t>: holds the values for names in case of constants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Format: &lt;name list, constant value, </a:t>
            </a:r>
            <a:r>
              <a:rPr lang="en-US" sz="2200" dirty="0" err="1" smtClean="0">
                <a:solidFill>
                  <a:srgbClr val="00B050"/>
                </a:solidFill>
              </a:rPr>
              <a:t>constflag</a:t>
            </a:r>
            <a:r>
              <a:rPr lang="en-US" sz="2200" dirty="0" smtClean="0">
                <a:solidFill>
                  <a:srgbClr val="00B050"/>
                </a:solidFill>
              </a:rPr>
              <a:t>&gt;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Indexed by </a:t>
            </a:r>
            <a:r>
              <a:rPr lang="en-US" sz="2200" dirty="0" err="1" smtClean="0">
                <a:solidFill>
                  <a:srgbClr val="00B050"/>
                </a:solidFill>
              </a:rPr>
              <a:t>vn</a:t>
            </a:r>
            <a:endParaRPr lang="en-US" sz="2200" dirty="0" smtClean="0">
              <a:solidFill>
                <a:srgbClr val="00B050"/>
              </a:solidFill>
            </a:endParaRP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B050"/>
                </a:solidFill>
              </a:rPr>
              <a:t>In the field </a:t>
            </a:r>
            <a:r>
              <a:rPr lang="en-US" sz="2200" dirty="0" err="1" smtClean="0">
                <a:solidFill>
                  <a:srgbClr val="00B050"/>
                </a:solidFill>
              </a:rPr>
              <a:t>Namelist</a:t>
            </a:r>
            <a:r>
              <a:rPr lang="en-US" sz="2200" dirty="0" smtClean="0">
                <a:solidFill>
                  <a:srgbClr val="00B050"/>
                </a:solidFill>
              </a:rPr>
              <a:t>, first name is the defining occurrence and replaces all other names with the same </a:t>
            </a:r>
            <a:r>
              <a:rPr lang="en-US" sz="2200" dirty="0" err="1" smtClean="0">
                <a:solidFill>
                  <a:srgbClr val="00B050"/>
                </a:solidFill>
              </a:rPr>
              <a:t>vn</a:t>
            </a:r>
            <a:r>
              <a:rPr lang="en-US" sz="2200" dirty="0" smtClean="0">
                <a:solidFill>
                  <a:srgbClr val="00B050"/>
                </a:solidFill>
              </a:rPr>
              <a:t> with itself (or its constant value)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676400"/>
            <a:ext cx="1447800" cy="381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1828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1676400"/>
            <a:ext cx="1600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 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85543" y="3233024"/>
            <a:ext cx="1447800" cy="381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3343" y="3233024"/>
            <a:ext cx="1600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 Number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5818347"/>
            <a:ext cx="1447800" cy="381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5818347"/>
            <a:ext cx="1600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Const. 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5818347"/>
            <a:ext cx="16002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Const.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7030A0"/>
                </a:solidFill>
              </a:rPr>
              <a:t>Value Numbering: Example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70341"/>
            <a:ext cx="7073126" cy="492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94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990600"/>
            <a:ext cx="3190875" cy="221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111504"/>
            <a:ext cx="2971800" cy="445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276600"/>
            <a:ext cx="4350426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7030A0"/>
                </a:solidFill>
              </a:rPr>
              <a:t>Value Numbering: Example</a:t>
            </a:r>
          </a:p>
        </p:txBody>
      </p:sp>
    </p:spTree>
    <p:extLst>
      <p:ext uri="{BB962C8B-B14F-4D97-AF65-F5344CB8AC3E}">
        <p14:creationId xmlns:p14="http://schemas.microsoft.com/office/powerpoint/2010/main" val="10847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28600" y="838201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a = 10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rgbClr val="00B050"/>
                </a:solidFill>
              </a:rPr>
              <a:t> is entered into </a:t>
            </a:r>
            <a:r>
              <a:rPr lang="en-US" sz="2400" dirty="0" err="1" smtClean="0">
                <a:solidFill>
                  <a:srgbClr val="00B050"/>
                </a:solidFill>
              </a:rPr>
              <a:t>ValnumTable</a:t>
            </a:r>
            <a:r>
              <a:rPr lang="en-US" sz="2400" dirty="0" smtClean="0">
                <a:solidFill>
                  <a:srgbClr val="00B050"/>
                </a:solidFill>
              </a:rPr>
              <a:t> (with a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r>
              <a:rPr lang="en-US" sz="2400" dirty="0" smtClean="0">
                <a:solidFill>
                  <a:srgbClr val="00B050"/>
                </a:solidFill>
              </a:rPr>
              <a:t> of 1, say) and into </a:t>
            </a:r>
            <a:r>
              <a:rPr lang="en-US" sz="2400" dirty="0" err="1" smtClean="0">
                <a:solidFill>
                  <a:srgbClr val="00B050"/>
                </a:solidFill>
              </a:rPr>
              <a:t>NameTable</a:t>
            </a:r>
            <a:r>
              <a:rPr lang="en-US" sz="2400" dirty="0" smtClean="0">
                <a:solidFill>
                  <a:srgbClr val="00B050"/>
                </a:solidFill>
              </a:rPr>
              <a:t> (with a constant value of 10)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b = 4 * a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rgbClr val="00B050"/>
                </a:solidFill>
              </a:rPr>
              <a:t> is found in </a:t>
            </a:r>
            <a:r>
              <a:rPr lang="en-US" sz="2400" dirty="0" err="1" smtClean="0">
                <a:solidFill>
                  <a:srgbClr val="00B050"/>
                </a:solidFill>
              </a:rPr>
              <a:t>ValnumTable</a:t>
            </a:r>
            <a:r>
              <a:rPr lang="en-US" sz="2400" dirty="0" smtClean="0">
                <a:solidFill>
                  <a:srgbClr val="00B050"/>
                </a:solidFill>
              </a:rPr>
              <a:t>, its constant value of 10 in </a:t>
            </a:r>
            <a:r>
              <a:rPr lang="en-US" sz="2400" dirty="0" err="1" smtClean="0">
                <a:solidFill>
                  <a:srgbClr val="00B050"/>
                </a:solidFill>
              </a:rPr>
              <a:t>NameTable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We perform constant propagation and folding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4 * a is evaluated to 40 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 is entered into </a:t>
            </a:r>
            <a:r>
              <a:rPr lang="en-US" sz="2400" dirty="0" err="1" smtClean="0">
                <a:solidFill>
                  <a:srgbClr val="00B050"/>
                </a:solidFill>
              </a:rPr>
              <a:t>ValnumTable</a:t>
            </a:r>
            <a:r>
              <a:rPr lang="en-US" sz="2400" dirty="0" smtClean="0">
                <a:solidFill>
                  <a:srgbClr val="00B050"/>
                </a:solidFill>
              </a:rPr>
              <a:t> (with a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r>
              <a:rPr lang="en-US" sz="2400" dirty="0" smtClean="0">
                <a:solidFill>
                  <a:srgbClr val="00B050"/>
                </a:solidFill>
              </a:rPr>
              <a:t> of 2) and into </a:t>
            </a:r>
            <a:r>
              <a:rPr lang="en-US" sz="2400" dirty="0" err="1" smtClean="0">
                <a:solidFill>
                  <a:srgbClr val="00B050"/>
                </a:solidFill>
              </a:rPr>
              <a:t>NameTable</a:t>
            </a:r>
            <a:r>
              <a:rPr lang="en-US" sz="2400" dirty="0" smtClean="0">
                <a:solidFill>
                  <a:srgbClr val="00B050"/>
                </a:solidFill>
              </a:rPr>
              <a:t> (with a constant value of 40)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t1 = 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 * j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 and </a:t>
            </a:r>
            <a:r>
              <a:rPr lang="en-US" sz="2400" i="1" dirty="0" smtClean="0">
                <a:solidFill>
                  <a:srgbClr val="00B050"/>
                </a:solidFill>
              </a:rPr>
              <a:t>j</a:t>
            </a:r>
            <a:r>
              <a:rPr lang="en-US" sz="2400" dirty="0" smtClean="0">
                <a:solidFill>
                  <a:srgbClr val="00B050"/>
                </a:solidFill>
              </a:rPr>
              <a:t> are entered into the two tables with new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r>
              <a:rPr lang="en-US" sz="2400" dirty="0" smtClean="0">
                <a:solidFill>
                  <a:srgbClr val="00B050"/>
                </a:solidFill>
              </a:rPr>
              <a:t> (as above), but with no constant value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rgbClr val="00B050"/>
                </a:solidFill>
              </a:rPr>
              <a:t>i</a:t>
            </a:r>
            <a:r>
              <a:rPr lang="en-US" sz="2400" i="1" dirty="0" smtClean="0">
                <a:solidFill>
                  <a:srgbClr val="00B050"/>
                </a:solidFill>
              </a:rPr>
              <a:t> * j </a:t>
            </a:r>
            <a:r>
              <a:rPr lang="en-US" sz="2400" dirty="0" smtClean="0">
                <a:solidFill>
                  <a:srgbClr val="00B050"/>
                </a:solidFill>
              </a:rPr>
              <a:t>is entered into </a:t>
            </a:r>
            <a:r>
              <a:rPr lang="en-US" sz="2400" dirty="0" err="1" smtClean="0">
                <a:solidFill>
                  <a:srgbClr val="00B050"/>
                </a:solidFill>
              </a:rPr>
              <a:t>HashTable</a:t>
            </a:r>
            <a:r>
              <a:rPr lang="en-US" sz="2400" dirty="0" smtClean="0">
                <a:solidFill>
                  <a:srgbClr val="00B050"/>
                </a:solidFill>
              </a:rPr>
              <a:t> with a new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t1</a:t>
            </a:r>
            <a:r>
              <a:rPr lang="en-US" sz="2400" dirty="0" smtClean="0">
                <a:solidFill>
                  <a:srgbClr val="00B050"/>
                </a:solidFill>
              </a:rPr>
              <a:t> is entered into </a:t>
            </a:r>
            <a:r>
              <a:rPr lang="en-US" sz="2400" dirty="0" err="1" smtClean="0">
                <a:solidFill>
                  <a:srgbClr val="00B050"/>
                </a:solidFill>
              </a:rPr>
              <a:t>ValnumTable</a:t>
            </a:r>
            <a:r>
              <a:rPr lang="en-US" sz="2400" dirty="0" smtClean="0">
                <a:solidFill>
                  <a:srgbClr val="00B050"/>
                </a:solidFill>
              </a:rPr>
              <a:t> with the same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7030A0"/>
                </a:solidFill>
              </a:rPr>
              <a:t>Value Numbering: Example</a:t>
            </a:r>
          </a:p>
        </p:txBody>
      </p:sp>
    </p:spTree>
    <p:extLst>
      <p:ext uri="{BB962C8B-B14F-4D97-AF65-F5344CB8AC3E}">
        <p14:creationId xmlns:p14="http://schemas.microsoft.com/office/powerpoint/2010/main" val="37028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29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52400" y="1278553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Similar actions continue till </a:t>
            </a:r>
            <a:r>
              <a:rPr lang="en-US" sz="2400" i="1" dirty="0" smtClean="0">
                <a:solidFill>
                  <a:srgbClr val="00B050"/>
                </a:solidFill>
              </a:rPr>
              <a:t>e = </a:t>
            </a:r>
            <a:r>
              <a:rPr lang="en-US" sz="2400" i="1" dirty="0" err="1" smtClean="0">
                <a:solidFill>
                  <a:srgbClr val="00B050"/>
                </a:solidFill>
              </a:rPr>
              <a:t>i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e</a:t>
            </a:r>
            <a:r>
              <a:rPr lang="en-US" sz="2400" dirty="0" smtClean="0">
                <a:solidFill>
                  <a:srgbClr val="00B050"/>
                </a:solidFill>
              </a:rPr>
              <a:t> gets the same </a:t>
            </a:r>
            <a:r>
              <a:rPr lang="en-US" sz="2400" dirty="0" err="1" smtClean="0">
                <a:solidFill>
                  <a:srgbClr val="FF0000"/>
                </a:solidFill>
              </a:rPr>
              <a:t>vn</a:t>
            </a:r>
            <a:r>
              <a:rPr lang="en-US" sz="2400" dirty="0" smtClean="0">
                <a:solidFill>
                  <a:srgbClr val="FF0000"/>
                </a:solidFill>
              </a:rPr>
              <a:t> as </a:t>
            </a:r>
            <a:r>
              <a:rPr lang="en-US" sz="2400" i="1" dirty="0" err="1" smtClean="0">
                <a:solidFill>
                  <a:srgbClr val="FF0000"/>
                </a:solidFill>
              </a:rPr>
              <a:t>i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t3 = e * j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00B050"/>
                </a:solidFill>
              </a:rPr>
              <a:t> and </a:t>
            </a:r>
            <a:r>
              <a:rPr 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 have the same </a:t>
            </a:r>
            <a:r>
              <a:rPr lang="en-US" sz="2400" dirty="0" err="1" smtClean="0">
                <a:solidFill>
                  <a:srgbClr val="FF0000"/>
                </a:solidFill>
              </a:rPr>
              <a:t>vn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FF0000"/>
                </a:solidFill>
              </a:rPr>
              <a:t>e * j </a:t>
            </a:r>
            <a:r>
              <a:rPr lang="en-US" sz="2400" dirty="0" smtClean="0">
                <a:solidFill>
                  <a:srgbClr val="00B050"/>
                </a:solidFill>
              </a:rPr>
              <a:t>is detected to be the same as </a:t>
            </a:r>
            <a:r>
              <a:rPr 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</a:rPr>
              <a:t> * j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since </a:t>
            </a:r>
            <a:r>
              <a:rPr lang="en-US" sz="2400" i="1" dirty="0" smtClean="0">
                <a:solidFill>
                  <a:srgbClr val="FF0000"/>
                </a:solidFill>
              </a:rPr>
              <a:t>i * j </a:t>
            </a:r>
            <a:r>
              <a:rPr lang="en-US" sz="2400" dirty="0" smtClean="0">
                <a:solidFill>
                  <a:srgbClr val="00B050"/>
                </a:solidFill>
              </a:rPr>
              <a:t>is already in the </a:t>
            </a:r>
            <a:r>
              <a:rPr lang="en-US" sz="2400" dirty="0" err="1" smtClean="0">
                <a:solidFill>
                  <a:srgbClr val="00B050"/>
                </a:solidFill>
              </a:rPr>
              <a:t>HashTable</a:t>
            </a:r>
            <a:r>
              <a:rPr lang="en-US" sz="2400" dirty="0" smtClean="0">
                <a:solidFill>
                  <a:srgbClr val="00B050"/>
                </a:solidFill>
              </a:rPr>
              <a:t>, we have found a </a:t>
            </a:r>
            <a:r>
              <a:rPr lang="en-US" sz="2400" i="1" dirty="0" smtClean="0">
                <a:solidFill>
                  <a:srgbClr val="FF0000"/>
                </a:solidFill>
              </a:rPr>
              <a:t>common </a:t>
            </a:r>
            <a:r>
              <a:rPr lang="en-US" sz="2400" i="1" dirty="0" err="1" smtClean="0">
                <a:solidFill>
                  <a:srgbClr val="FF0000"/>
                </a:solidFill>
              </a:rPr>
              <a:t>subexpression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from now on, all uses of </a:t>
            </a:r>
            <a:r>
              <a:rPr lang="en-US" sz="2400" i="1" dirty="0" smtClean="0">
                <a:solidFill>
                  <a:srgbClr val="FF0000"/>
                </a:solidFill>
              </a:rPr>
              <a:t>t3</a:t>
            </a:r>
            <a:r>
              <a:rPr lang="en-US" sz="2400" dirty="0" smtClean="0">
                <a:solidFill>
                  <a:srgbClr val="00B050"/>
                </a:solidFill>
              </a:rPr>
              <a:t> can be replaced by </a:t>
            </a:r>
            <a:r>
              <a:rPr lang="en-US" sz="2400" i="1" dirty="0" smtClean="0">
                <a:solidFill>
                  <a:srgbClr val="FF0000"/>
                </a:solidFill>
              </a:rPr>
              <a:t>t1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instruction </a:t>
            </a:r>
            <a:r>
              <a:rPr lang="en-US" sz="2400" i="1" dirty="0" smtClean="0">
                <a:solidFill>
                  <a:srgbClr val="FF0000"/>
                </a:solidFill>
              </a:rPr>
              <a:t>t3 = e * j </a:t>
            </a:r>
            <a:r>
              <a:rPr lang="en-US" sz="2400" dirty="0" smtClean="0">
                <a:solidFill>
                  <a:srgbClr val="00B050"/>
                </a:solidFill>
              </a:rPr>
              <a:t>can be </a:t>
            </a:r>
            <a:r>
              <a:rPr lang="en-US" sz="2400" dirty="0" smtClean="0">
                <a:solidFill>
                  <a:srgbClr val="FF0000"/>
                </a:solidFill>
              </a:rPr>
              <a:t>deleted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 = t3 + t4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t3</a:t>
            </a:r>
            <a:r>
              <a:rPr lang="en-US" sz="2400" dirty="0" smtClean="0">
                <a:solidFill>
                  <a:srgbClr val="00B050"/>
                </a:solidFill>
              </a:rPr>
              <a:t> and </a:t>
            </a:r>
            <a:r>
              <a:rPr lang="en-US" sz="2400" i="1" dirty="0" smtClean="0">
                <a:solidFill>
                  <a:srgbClr val="00B050"/>
                </a:solidFill>
              </a:rPr>
              <a:t>t4</a:t>
            </a:r>
            <a:r>
              <a:rPr lang="en-US" sz="2400" dirty="0" smtClean="0">
                <a:solidFill>
                  <a:srgbClr val="00B050"/>
                </a:solidFill>
              </a:rPr>
              <a:t> already exist and have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t3 + t4</a:t>
            </a:r>
            <a:r>
              <a:rPr lang="en-US" sz="2400" dirty="0" smtClean="0">
                <a:solidFill>
                  <a:srgbClr val="00B050"/>
                </a:solidFill>
              </a:rPr>
              <a:t> is entered into </a:t>
            </a:r>
            <a:r>
              <a:rPr lang="en-US" sz="2400" dirty="0" err="1" smtClean="0">
                <a:solidFill>
                  <a:srgbClr val="00B050"/>
                </a:solidFill>
              </a:rPr>
              <a:t>HashTable</a:t>
            </a:r>
            <a:r>
              <a:rPr lang="en-US" sz="2400" dirty="0" smtClean="0">
                <a:solidFill>
                  <a:srgbClr val="00B050"/>
                </a:solidFill>
              </a:rPr>
              <a:t> with a new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Reassignment to </a:t>
            </a:r>
            <a:r>
              <a:rPr lang="en-US" sz="2400" i="1" dirty="0" smtClean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; </a:t>
            </a:r>
            <a:r>
              <a:rPr lang="en-US" sz="2400" i="1" dirty="0" smtClean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 gets a different </a:t>
            </a:r>
            <a:r>
              <a:rPr lang="en-US" sz="2400" dirty="0" err="1" smtClean="0">
                <a:solidFill>
                  <a:srgbClr val="00B050"/>
                </a:solidFill>
              </a:rPr>
              <a:t>vn</a:t>
            </a:r>
            <a:r>
              <a:rPr lang="en-US" sz="2400" dirty="0" smtClean="0">
                <a:solidFill>
                  <a:srgbClr val="00B050"/>
                </a:solidFill>
              </a:rPr>
              <a:t>, same as that of </a:t>
            </a:r>
            <a:r>
              <a:rPr lang="en-US" sz="2400" i="1" dirty="0" smtClean="0">
                <a:solidFill>
                  <a:srgbClr val="00B050"/>
                </a:solidFill>
              </a:rPr>
              <a:t>t3 + t4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7030A0"/>
                </a:solidFill>
              </a:rPr>
              <a:t>Value Numbering: Example</a:t>
            </a:r>
          </a:p>
        </p:txBody>
      </p:sp>
    </p:spTree>
    <p:extLst>
      <p:ext uri="{BB962C8B-B14F-4D97-AF65-F5344CB8AC3E}">
        <p14:creationId xmlns:p14="http://schemas.microsoft.com/office/powerpoint/2010/main" val="12794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Basic Blocks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5582" y="1219200"/>
            <a:ext cx="8610600" cy="46482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 basic block is a </a:t>
            </a:r>
            <a:r>
              <a:rPr lang="en-US" sz="2400" dirty="0" smtClean="0">
                <a:solidFill>
                  <a:srgbClr val="FF0000"/>
                </a:solidFill>
              </a:rPr>
              <a:t>maximal sequence of instructions </a:t>
            </a:r>
            <a:r>
              <a:rPr lang="en-US" sz="2400" dirty="0" smtClean="0">
                <a:solidFill>
                  <a:srgbClr val="00B050"/>
                </a:solidFill>
              </a:rPr>
              <a:t>with: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 labels </a:t>
            </a:r>
            <a:r>
              <a:rPr lang="en-US" sz="2400" dirty="0" smtClean="0">
                <a:solidFill>
                  <a:srgbClr val="00B050"/>
                </a:solidFill>
              </a:rPr>
              <a:t>(except at the first instruction), and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 jumps </a:t>
            </a:r>
            <a:r>
              <a:rPr lang="en-US" sz="2400" dirty="0" smtClean="0">
                <a:solidFill>
                  <a:srgbClr val="00B050"/>
                </a:solidFill>
              </a:rPr>
              <a:t>(except in the last instruction) 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Idea: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Cannot jump into a basic block (except at beginning)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Cannot jump out of a basic block (except at end)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 basic block is a </a:t>
            </a:r>
            <a:r>
              <a:rPr lang="en-US" sz="2400" dirty="0" smtClean="0">
                <a:solidFill>
                  <a:srgbClr val="FF0000"/>
                </a:solidFill>
              </a:rPr>
              <a:t>single-entry, single-exit, straight-line code segment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property of sequential control flow can be useful for many optimizations</a:t>
            </a:r>
            <a:r>
              <a:rPr lang="en-US" sz="2400" i="1" dirty="0" smtClean="0">
                <a:solidFill>
                  <a:srgbClr val="00B050"/>
                </a:solidFill>
              </a:rPr>
              <a:t>.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028700" lvl="1" indent="-28575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489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52400" y="1278553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When a search for an expression </a:t>
            </a:r>
            <a:r>
              <a:rPr 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sz="2400" i="1" dirty="0" smtClean="0">
                <a:solidFill>
                  <a:srgbClr val="FF0000"/>
                </a:solidFill>
              </a:rPr>
              <a:t> + j </a:t>
            </a:r>
            <a:r>
              <a:rPr lang="en-US" sz="2400" dirty="0" smtClean="0">
                <a:solidFill>
                  <a:srgbClr val="00B050"/>
                </a:solidFill>
              </a:rPr>
              <a:t>in </a:t>
            </a:r>
            <a:r>
              <a:rPr lang="en-US" sz="2400" dirty="0" err="1" smtClean="0">
                <a:solidFill>
                  <a:srgbClr val="00B050"/>
                </a:solidFill>
              </a:rPr>
              <a:t>HashTable</a:t>
            </a:r>
            <a:r>
              <a:rPr lang="en-US" sz="2400" dirty="0" smtClean="0">
                <a:solidFill>
                  <a:srgbClr val="00B050"/>
                </a:solidFill>
              </a:rPr>
              <a:t> fails, try for </a:t>
            </a:r>
            <a:r>
              <a:rPr lang="en-US" sz="2400" i="1" dirty="0" smtClean="0">
                <a:solidFill>
                  <a:srgbClr val="FF0000"/>
                </a:solidFill>
              </a:rPr>
              <a:t>j + </a:t>
            </a:r>
            <a:r>
              <a:rPr lang="en-US" sz="2400" i="1" dirty="0" err="1" smtClean="0">
                <a:solidFill>
                  <a:srgbClr val="FF0000"/>
                </a:solidFill>
              </a:rPr>
              <a:t>i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If there is an instruction </a:t>
            </a:r>
            <a:r>
              <a:rPr lang="en-US" sz="2400" i="1" dirty="0" smtClean="0">
                <a:solidFill>
                  <a:srgbClr val="00B050"/>
                </a:solidFill>
              </a:rPr>
              <a:t>x = </a:t>
            </a:r>
            <a:r>
              <a:rPr lang="en-US" sz="2400" i="1" dirty="0" err="1" smtClean="0">
                <a:solidFill>
                  <a:srgbClr val="00B050"/>
                </a:solidFill>
              </a:rPr>
              <a:t>i</a:t>
            </a:r>
            <a:r>
              <a:rPr lang="en-US" sz="2400" i="1" dirty="0" smtClean="0">
                <a:solidFill>
                  <a:srgbClr val="00B050"/>
                </a:solidFill>
              </a:rPr>
              <a:t> + 0</a:t>
            </a:r>
            <a:r>
              <a:rPr lang="en-US" sz="2400" dirty="0" smtClean="0">
                <a:solidFill>
                  <a:srgbClr val="00B050"/>
                </a:solidFill>
              </a:rPr>
              <a:t>, replace it with </a:t>
            </a:r>
            <a:r>
              <a:rPr lang="en-US" sz="2400" i="1" dirty="0" smtClean="0">
                <a:solidFill>
                  <a:srgbClr val="00B050"/>
                </a:solidFill>
              </a:rPr>
              <a:t>x = </a:t>
            </a:r>
            <a:r>
              <a:rPr lang="en-US" sz="2400" i="1" dirty="0" err="1" smtClean="0">
                <a:solidFill>
                  <a:srgbClr val="00B050"/>
                </a:solidFill>
              </a:rPr>
              <a:t>i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Any quad of the type, </a:t>
            </a:r>
            <a:r>
              <a:rPr lang="en-US" sz="2400" i="1" dirty="0" smtClean="0">
                <a:solidFill>
                  <a:srgbClr val="00B050"/>
                </a:solidFill>
              </a:rPr>
              <a:t>y = j * 1 </a:t>
            </a:r>
            <a:r>
              <a:rPr lang="en-US" sz="2400" dirty="0" smtClean="0">
                <a:solidFill>
                  <a:srgbClr val="00B050"/>
                </a:solidFill>
              </a:rPr>
              <a:t>can be replaced with </a:t>
            </a:r>
            <a:r>
              <a:rPr lang="en-US" sz="2400" i="1" dirty="0" smtClean="0">
                <a:solidFill>
                  <a:srgbClr val="00B050"/>
                </a:solidFill>
              </a:rPr>
              <a:t>y = j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After the above two types of replacements, value numbers of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and </a:t>
            </a:r>
            <a:r>
              <a:rPr lang="en-US" sz="2400" i="1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>
                <a:solidFill>
                  <a:srgbClr val="00B050"/>
                </a:solidFill>
              </a:rPr>
              <a:t> become the same as those of </a:t>
            </a:r>
            <a:r>
              <a:rPr lang="en-US" sz="2400" i="1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 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j</a:t>
            </a:r>
            <a:r>
              <a:rPr lang="en-US" sz="2400" dirty="0" smtClean="0">
                <a:solidFill>
                  <a:srgbClr val="00B050"/>
                </a:solidFill>
              </a:rPr>
              <a:t>, respectively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Quads whose LHS variables are used later</a:t>
            </a:r>
            <a:r>
              <a:rPr lang="en-US" sz="2400" dirty="0" smtClean="0">
                <a:solidFill>
                  <a:srgbClr val="00B050"/>
                </a:solidFill>
              </a:rPr>
              <a:t> can be marked as </a:t>
            </a:r>
            <a:r>
              <a:rPr lang="en-US" sz="2400" i="1" dirty="0" smtClean="0">
                <a:solidFill>
                  <a:srgbClr val="FF0000"/>
                </a:solidFill>
              </a:rPr>
              <a:t>alive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All unmarked quads can be </a:t>
            </a:r>
            <a:r>
              <a:rPr lang="en-US" sz="2400" dirty="0" smtClean="0">
                <a:solidFill>
                  <a:srgbClr val="FF0000"/>
                </a:solidFill>
              </a:rPr>
              <a:t>deleted</a:t>
            </a:r>
            <a:r>
              <a:rPr lang="en-US" sz="2400" dirty="0" smtClean="0">
                <a:solidFill>
                  <a:srgbClr val="00B050"/>
                </a:solidFill>
              </a:rPr>
              <a:t> at the end</a:t>
            </a:r>
            <a:endParaRPr lang="en-US" sz="2400" i="1" dirty="0" smtClean="0">
              <a:solidFill>
                <a:srgbClr val="00B05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7030A0"/>
                </a:solidFill>
              </a:rPr>
              <a:t>Value Numbering: Example</a:t>
            </a:r>
          </a:p>
        </p:txBody>
      </p:sp>
    </p:spTree>
    <p:extLst>
      <p:ext uri="{BB962C8B-B14F-4D97-AF65-F5344CB8AC3E}">
        <p14:creationId xmlns:p14="http://schemas.microsoft.com/office/powerpoint/2010/main" val="39453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7030A0"/>
                </a:solidFill>
                <a:latin typeface="AR BERKLEY" pitchFamily="2" charset="0"/>
              </a:rPr>
              <a:t>Code Optimization </a:t>
            </a:r>
            <a:endParaRPr lang="en-US" sz="6000" dirty="0">
              <a:solidFill>
                <a:srgbClr val="7030A0"/>
              </a:solidFill>
              <a:latin typeface="AR BERKL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…. 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Extended Basic Blocks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0668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 sequence of basic blocks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,B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, …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, such that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is the unique predecessor of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</a:rPr>
              <a:t>i+1</a:t>
            </a:r>
            <a:r>
              <a:rPr lang="en-US" sz="2400" dirty="0" smtClean="0">
                <a:solidFill>
                  <a:srgbClr val="FF0000"/>
                </a:solidFill>
              </a:rPr>
              <a:t>(1 ≤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&lt; k</a:t>
            </a:r>
            <a:r>
              <a:rPr lang="en-US" sz="2400" dirty="0" smtClean="0">
                <a:solidFill>
                  <a:srgbClr val="00B050"/>
                </a:solidFill>
              </a:rPr>
              <a:t>), and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is either the start block or has no unique predecessor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Extended basic blocks with shared blocks can be represented as a tree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Shared blocks in extended basic blocks require scoped versions of tables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new entries must be purged and changed entries must be replaced by old entries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Preorder traversal of extended basic block trees is used</a:t>
            </a:r>
          </a:p>
        </p:txBody>
      </p:sp>
    </p:spTree>
    <p:extLst>
      <p:ext uri="{BB962C8B-B14F-4D97-AF65-F5344CB8AC3E}">
        <p14:creationId xmlns:p14="http://schemas.microsoft.com/office/powerpoint/2010/main" val="1042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Extended Basic Blocks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918575"/>
            <a:ext cx="6781800" cy="549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56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Extended Basic Blocks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81492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6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1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Peephole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66700" y="1035308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 machine dependent optimization technique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Peephole optimizations are replacement rules of the form:</a:t>
            </a:r>
          </a:p>
          <a:p>
            <a:pPr marL="742950" lvl="1">
              <a:buClr>
                <a:srgbClr val="00B050"/>
              </a:buClr>
              <a:buSzPct val="75000"/>
            </a:pPr>
            <a:r>
              <a:rPr lang="en-US" sz="2800" dirty="0" smtClean="0">
                <a:solidFill>
                  <a:srgbClr val="00B050"/>
                </a:solidFill>
              </a:rPr>
              <a:t>	i</a:t>
            </a:r>
            <a:r>
              <a:rPr lang="en-US" sz="2800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, …, i</a:t>
            </a:r>
            <a:r>
              <a:rPr lang="en-US" sz="2800" baseline="-25000" dirty="0" smtClean="0">
                <a:solidFill>
                  <a:srgbClr val="00B050"/>
                </a:solidFill>
              </a:rPr>
              <a:t>n</a:t>
            </a:r>
            <a:r>
              <a:rPr lang="en-US" sz="2800" dirty="0" smtClean="0">
                <a:solidFill>
                  <a:srgbClr val="00B050"/>
                </a:solidFill>
              </a:rPr>
              <a:t> → j</a:t>
            </a:r>
            <a:r>
              <a:rPr lang="en-US" sz="2800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, …, </a:t>
            </a:r>
            <a:r>
              <a:rPr lang="en-US" sz="2800" dirty="0" err="1" smtClean="0">
                <a:solidFill>
                  <a:srgbClr val="00B050"/>
                </a:solidFill>
              </a:rPr>
              <a:t>j</a:t>
            </a:r>
            <a:r>
              <a:rPr lang="en-US" sz="2800" baseline="-25000" dirty="0" err="1" smtClean="0">
                <a:solidFill>
                  <a:srgbClr val="00B050"/>
                </a:solidFill>
              </a:rPr>
              <a:t>m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</a:p>
          <a:p>
            <a:pPr marL="742950" lvl="1">
              <a:buClr>
                <a:srgbClr val="00B050"/>
              </a:buClr>
              <a:buSzPct val="75000"/>
            </a:pPr>
            <a:r>
              <a:rPr lang="en-US" sz="2800" dirty="0" smtClean="0">
                <a:solidFill>
                  <a:srgbClr val="00B050"/>
                </a:solidFill>
              </a:rPr>
              <a:t>  where the RHS is the improved version of the LHS</a:t>
            </a:r>
          </a:p>
          <a:p>
            <a:pPr marL="742950" lvl="1">
              <a:buClr>
                <a:srgbClr val="00B050"/>
              </a:buClr>
              <a:buSzPct val="75000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Example: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move $a $b, move $b $a → move $a $b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Works if move $b $a is not the target of a jump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Another example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B050"/>
                </a:solidFill>
              </a:rPr>
              <a:t>addiu</a:t>
            </a:r>
            <a:r>
              <a:rPr lang="en-US" sz="2800" dirty="0" smtClean="0">
                <a:solidFill>
                  <a:srgbClr val="00B050"/>
                </a:solidFill>
              </a:rPr>
              <a:t> $a $a 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addiu</a:t>
            </a:r>
            <a:r>
              <a:rPr lang="en-US" sz="2800" dirty="0" smtClean="0">
                <a:solidFill>
                  <a:srgbClr val="00B050"/>
                </a:solidFill>
              </a:rPr>
              <a:t> $a $a j → </a:t>
            </a:r>
            <a:r>
              <a:rPr lang="en-US" sz="2800" dirty="0" err="1" smtClean="0">
                <a:solidFill>
                  <a:srgbClr val="00B050"/>
                </a:solidFill>
              </a:rPr>
              <a:t>addiu</a:t>
            </a:r>
            <a:r>
              <a:rPr lang="en-US" sz="2800" dirty="0" smtClean="0">
                <a:solidFill>
                  <a:srgbClr val="00B050"/>
                </a:solidFill>
              </a:rPr>
              <a:t> $a $a </a:t>
            </a:r>
            <a:r>
              <a:rPr lang="en-US" sz="2800" dirty="0" err="1" smtClean="0">
                <a:solidFill>
                  <a:srgbClr val="00B050"/>
                </a:solidFill>
              </a:rPr>
              <a:t>i+j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1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Dataflow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66700" y="11430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Simple optimizations over a basic block may be extended over the entire Control Flow Graph (CFG)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Example: Global Constant Propagation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292" y="2743200"/>
            <a:ext cx="688489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36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1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Dataflow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47800"/>
            <a:ext cx="636503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25582" y="5287741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How do you know it is </a:t>
            </a:r>
            <a:r>
              <a:rPr lang="en-US" sz="2400" dirty="0" smtClean="0">
                <a:solidFill>
                  <a:srgbClr val="FF0000"/>
                </a:solidFill>
              </a:rPr>
              <a:t>OK</a:t>
            </a:r>
            <a:r>
              <a:rPr lang="en-US" sz="2400" dirty="0" smtClean="0">
                <a:solidFill>
                  <a:srgbClr val="7030A0"/>
                </a:solidFill>
              </a:rPr>
              <a:t> to globally propagate the constant? 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6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1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Dataflow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2954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To replace a use of 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>
                <a:solidFill>
                  <a:srgbClr val="00B050"/>
                </a:solidFill>
              </a:rPr>
              <a:t> by a constant </a:t>
            </a:r>
            <a:r>
              <a:rPr lang="en-US" sz="2800" b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 we must know: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On every path to the use of 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>
                <a:solidFill>
                  <a:srgbClr val="00B050"/>
                </a:solidFill>
              </a:rPr>
              <a:t>, the last assignment to 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>
                <a:solidFill>
                  <a:srgbClr val="00B050"/>
                </a:solidFill>
              </a:rPr>
              <a:t> is </a:t>
            </a:r>
            <a:r>
              <a:rPr lang="en-US" sz="2800" b="1" dirty="0" smtClean="0">
                <a:solidFill>
                  <a:srgbClr val="00B050"/>
                </a:solidFill>
              </a:rPr>
              <a:t>x = 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743200"/>
            <a:ext cx="636503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66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39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correctness condition </a:t>
            </a:r>
            <a:r>
              <a:rPr lang="en-US" sz="2400" dirty="0" smtClean="0">
                <a:solidFill>
                  <a:srgbClr val="FF0000"/>
                </a:solidFill>
              </a:rPr>
              <a:t>is not trivial </a:t>
            </a:r>
            <a:r>
              <a:rPr lang="en-US" sz="2400" dirty="0" smtClean="0">
                <a:solidFill>
                  <a:srgbClr val="00B050"/>
                </a:solidFill>
              </a:rPr>
              <a:t>to check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Paths</a:t>
            </a:r>
            <a:r>
              <a:rPr lang="en-US" sz="2400" dirty="0" smtClean="0">
                <a:solidFill>
                  <a:srgbClr val="00B050"/>
                </a:solidFill>
              </a:rPr>
              <a:t> include paths around </a:t>
            </a:r>
            <a:r>
              <a:rPr lang="en-US" sz="2400" dirty="0" smtClean="0">
                <a:solidFill>
                  <a:srgbClr val="FF0000"/>
                </a:solidFill>
              </a:rPr>
              <a:t>loops</a:t>
            </a:r>
            <a:r>
              <a:rPr lang="en-US" sz="2400" dirty="0" smtClean="0">
                <a:solidFill>
                  <a:srgbClr val="00B050"/>
                </a:solidFill>
              </a:rPr>
              <a:t> and through </a:t>
            </a:r>
            <a:r>
              <a:rPr lang="en-US" sz="2400" dirty="0" smtClean="0">
                <a:solidFill>
                  <a:srgbClr val="FF0000"/>
                </a:solidFill>
              </a:rPr>
              <a:t>branches of conditionals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Generally </a:t>
            </a:r>
            <a:r>
              <a:rPr lang="en-US" sz="2400" dirty="0" smtClean="0">
                <a:solidFill>
                  <a:srgbClr val="FF0000"/>
                </a:solidFill>
              </a:rPr>
              <a:t>global optimization </a:t>
            </a:r>
            <a:r>
              <a:rPr lang="en-US" sz="2400" dirty="0" smtClean="0">
                <a:solidFill>
                  <a:srgbClr val="00B050"/>
                </a:solidFill>
              </a:rPr>
              <a:t>depends on knowing a </a:t>
            </a:r>
            <a:r>
              <a:rPr lang="en-US" sz="2400" dirty="0" smtClean="0">
                <a:solidFill>
                  <a:srgbClr val="FF0000"/>
                </a:solidFill>
              </a:rPr>
              <a:t>property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at a particular point in program execution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Proving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at any point requires knowledge of the entire program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It is </a:t>
            </a:r>
            <a:r>
              <a:rPr lang="en-US" sz="2400" dirty="0" smtClean="0">
                <a:solidFill>
                  <a:srgbClr val="FF0000"/>
                </a:solidFill>
              </a:rPr>
              <a:t>OK</a:t>
            </a:r>
            <a:r>
              <a:rPr lang="en-US" sz="2400" dirty="0" smtClean="0">
                <a:solidFill>
                  <a:srgbClr val="00B050"/>
                </a:solidFill>
              </a:rPr>
              <a:t> to be </a:t>
            </a:r>
            <a:r>
              <a:rPr lang="en-US" sz="2400" dirty="0" smtClean="0">
                <a:solidFill>
                  <a:srgbClr val="FF0000"/>
                </a:solidFill>
              </a:rPr>
              <a:t>conservative</a:t>
            </a:r>
            <a:r>
              <a:rPr lang="en-US" sz="2400" dirty="0" smtClean="0">
                <a:solidFill>
                  <a:srgbClr val="00B050"/>
                </a:solidFill>
              </a:rPr>
              <a:t>. If the optimization requires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to be true, then want to know either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is definitely true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Don’t know if </a:t>
            </a: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is true </a:t>
            </a:r>
          </a:p>
          <a:p>
            <a:pPr marL="1325880" lvl="2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It is always safe to say </a:t>
            </a:r>
            <a:r>
              <a:rPr lang="en-US" sz="2400" dirty="0" smtClean="0">
                <a:solidFill>
                  <a:srgbClr val="FF0000"/>
                </a:solidFill>
              </a:rPr>
              <a:t>“don’t know” </a:t>
            </a:r>
          </a:p>
        </p:txBody>
      </p:sp>
    </p:spTree>
    <p:extLst>
      <p:ext uri="{BB962C8B-B14F-4D97-AF65-F5344CB8AC3E}">
        <p14:creationId xmlns:p14="http://schemas.microsoft.com/office/powerpoint/2010/main" val="28226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Control Flow Graphs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66850"/>
            <a:ext cx="6096000" cy="46482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00B050"/>
                </a:solidFill>
              </a:rPr>
              <a:t>Control-Flow Graph (CFG)</a:t>
            </a: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00B050"/>
                </a:solidFill>
              </a:rPr>
              <a:t>Models the way that the code transfers control between blocks in the procedure.</a:t>
            </a:r>
          </a:p>
          <a:p>
            <a:pPr marL="1200150" lvl="1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GB" sz="2800" dirty="0" smtClean="0">
              <a:solidFill>
                <a:srgbClr val="00B050"/>
              </a:solidFill>
            </a:endParaRP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7030A0"/>
                </a:solidFill>
              </a:rPr>
              <a:t>Node:</a:t>
            </a:r>
            <a:r>
              <a:rPr lang="en-GB" sz="2800" dirty="0" smtClean="0">
                <a:solidFill>
                  <a:srgbClr val="00B050"/>
                </a:solidFill>
              </a:rPr>
              <a:t> a single basic block</a:t>
            </a: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7030A0"/>
                </a:solidFill>
              </a:rPr>
              <a:t>Edge: </a:t>
            </a:r>
            <a:r>
              <a:rPr lang="en-GB" sz="2800" dirty="0" smtClean="0">
                <a:solidFill>
                  <a:srgbClr val="00B050"/>
                </a:solidFill>
              </a:rPr>
              <a:t>transfer of control between basic blocks.</a:t>
            </a:r>
          </a:p>
          <a:p>
            <a:pPr marL="1600200" lvl="2" indent="-45720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All </a:t>
            </a:r>
            <a:r>
              <a:rPr lang="en-US" sz="2800" dirty="0" smtClean="0">
                <a:solidFill>
                  <a:srgbClr val="7030A0"/>
                </a:solidFill>
              </a:rPr>
              <a:t>return</a:t>
            </a:r>
            <a:r>
              <a:rPr lang="en-US" sz="2800" dirty="0" smtClean="0">
                <a:solidFill>
                  <a:srgbClr val="00B050"/>
                </a:solidFill>
              </a:rPr>
              <a:t> nodes are terminal </a:t>
            </a:r>
          </a:p>
          <a:p>
            <a:pPr marL="1325880" lvl="2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GB" dirty="0" smtClean="0"/>
          </a:p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981200"/>
            <a:ext cx="20478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96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We must know whether: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On every path to the use of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, the last assignment to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is </a:t>
            </a:r>
            <a:r>
              <a:rPr lang="en-US" sz="2400" b="1" dirty="0" smtClean="0">
                <a:solidFill>
                  <a:srgbClr val="FF0000"/>
                </a:solidFill>
              </a:rPr>
              <a:t>x = k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We associate one of the following values with </a:t>
            </a: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at every program point: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┴ (Bottom) </a:t>
            </a:r>
            <a:r>
              <a:rPr lang="en-US" sz="2400" dirty="0" smtClean="0">
                <a:solidFill>
                  <a:srgbClr val="00B050"/>
                </a:solidFill>
              </a:rPr>
              <a:t>: This statement never executes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 			   : </a:t>
            </a: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equals to constant </a:t>
            </a:r>
            <a:r>
              <a:rPr lang="en-US" sz="2400" b="1" dirty="0" smtClean="0">
                <a:solidFill>
                  <a:srgbClr val="00B050"/>
                </a:solidFill>
              </a:rPr>
              <a:t>C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┬ (Top)</a:t>
            </a:r>
            <a:r>
              <a:rPr lang="en-US" sz="2400" dirty="0" smtClean="0">
                <a:solidFill>
                  <a:srgbClr val="00B050"/>
                </a:solidFill>
              </a:rPr>
              <a:t>	   : </a:t>
            </a: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is not a constant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For each statement </a:t>
            </a:r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, the value of </a:t>
            </a:r>
            <a:r>
              <a:rPr lang="en-US" sz="2400" b="1" dirty="0" smtClean="0">
                <a:solidFill>
                  <a:srgbClr val="00B050"/>
                </a:solidFill>
              </a:rPr>
              <a:t>x </a:t>
            </a:r>
            <a:r>
              <a:rPr lang="en-US" sz="2400" dirty="0" smtClean="0">
                <a:solidFill>
                  <a:srgbClr val="00B050"/>
                </a:solidFill>
              </a:rPr>
              <a:t>immediately before and after </a:t>
            </a: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is calculated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C(s, x, in): </a:t>
            </a:r>
            <a:r>
              <a:rPr lang="en-US" sz="2400" dirty="0" smtClean="0">
                <a:solidFill>
                  <a:srgbClr val="00B050"/>
                </a:solidFill>
              </a:rPr>
              <a:t>Value of </a:t>
            </a: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before </a:t>
            </a:r>
            <a:r>
              <a:rPr lang="en-US" sz="2400" b="1" dirty="0" smtClean="0">
                <a:solidFill>
                  <a:srgbClr val="00B050"/>
                </a:solidFill>
              </a:rPr>
              <a:t>s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C(s, x, out): </a:t>
            </a:r>
            <a:r>
              <a:rPr lang="en-US" sz="2400" dirty="0" smtClean="0">
                <a:solidFill>
                  <a:srgbClr val="00B050"/>
                </a:solidFill>
              </a:rPr>
              <a:t>Value of </a:t>
            </a:r>
            <a:r>
              <a:rPr lang="en-US" sz="2400" b="1" dirty="0" smtClean="0">
                <a:solidFill>
                  <a:srgbClr val="00B050"/>
                </a:solidFill>
              </a:rPr>
              <a:t>x</a:t>
            </a:r>
            <a:r>
              <a:rPr lang="en-US" sz="2400" dirty="0" smtClean="0">
                <a:solidFill>
                  <a:srgbClr val="00B050"/>
                </a:solidFill>
              </a:rPr>
              <a:t> after </a:t>
            </a:r>
            <a:r>
              <a:rPr lang="en-US" sz="2400" b="1" dirty="0" smtClean="0">
                <a:solidFill>
                  <a:srgbClr val="00B05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5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#1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828800"/>
            <a:ext cx="581443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34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7691466" cy="370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#2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6073218" cy="411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#3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752600"/>
            <a:ext cx="5971812" cy="436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#4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2039" y="1958286"/>
            <a:ext cx="6076122" cy="390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#5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700815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#6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752600"/>
            <a:ext cx="4876800" cy="425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#7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11128"/>
            <a:ext cx="7811111" cy="40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#8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Global Constant Propagation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49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For every entry s to the program, set C(s, x, in) = ┬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Set C(s, x, in) = C(s, x, out) = ┴ everywhere else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Repeat until all points satisfy 1-8: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Pick s not satisfying 1-8 and update using the appropriate rule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352800"/>
            <a:ext cx="4800600" cy="287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45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6482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Optimization seeks to improve a program’s resource utilization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Execution time (most often)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Code size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Network messages sent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Memory Usages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Disk Accesses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Power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Optimization should not alter what the program computes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The answer before and after optimization must remain same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Analysis of Loops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How can global constant propagation for the following CFG be performed?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09800"/>
            <a:ext cx="644173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10600" cy="838200"/>
          </a:xfrm>
        </p:spPr>
        <p:txBody>
          <a:bodyPr/>
          <a:lstStyle/>
          <a:p>
            <a:pPr algn="ctr">
              <a:buNone/>
            </a:pPr>
            <a:r>
              <a:rPr lang="en-US" sz="4000" dirty="0" err="1" smtClean="0">
                <a:solidFill>
                  <a:srgbClr val="7030A0"/>
                </a:solidFill>
                <a:latin typeface="+mj-lt"/>
              </a:rPr>
              <a:t>Liveness</a:t>
            </a:r>
            <a:r>
              <a:rPr lang="en-US" sz="4000" dirty="0" smtClean="0">
                <a:solidFill>
                  <a:srgbClr val="7030A0"/>
                </a:solidFill>
                <a:latin typeface="+mj-lt"/>
              </a:rPr>
              <a:t> Analysis &amp; Register Allocation</a:t>
            </a:r>
            <a:endParaRPr lang="en-US" sz="4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CSE346: Compilers, IIT Guwahati</a:t>
            </a:r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1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err="1" smtClean="0"/>
              <a:t>Liveness</a:t>
            </a:r>
            <a:r>
              <a:rPr lang="en-US" dirty="0" smtClean="0"/>
              <a:t>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33737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 first value of x is </a:t>
            </a:r>
            <a:r>
              <a:rPr lang="en-US" sz="2800" i="1" dirty="0" smtClean="0">
                <a:solidFill>
                  <a:srgbClr val="FF0000"/>
                </a:solidFill>
              </a:rPr>
              <a:t>dead</a:t>
            </a:r>
            <a:r>
              <a:rPr lang="en-US" sz="2800" i="1" dirty="0" smtClean="0">
                <a:solidFill>
                  <a:srgbClr val="00B050"/>
                </a:solidFill>
              </a:rPr>
              <a:t> (never used)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 second value of x is </a:t>
            </a:r>
            <a:r>
              <a:rPr lang="en-US" sz="2800" i="1" dirty="0" smtClean="0">
                <a:solidFill>
                  <a:srgbClr val="FF0000"/>
                </a:solidFill>
              </a:rPr>
              <a:t>live</a:t>
            </a:r>
            <a:r>
              <a:rPr lang="en-US" sz="2800" i="1" dirty="0" smtClean="0">
                <a:solidFill>
                  <a:srgbClr val="00B050"/>
                </a:solidFill>
              </a:rPr>
              <a:t> (may be used)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 variable 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>
                <a:solidFill>
                  <a:srgbClr val="00B050"/>
                </a:solidFill>
              </a:rPr>
              <a:t> is live at statement </a:t>
            </a:r>
            <a:r>
              <a:rPr lang="en-US" sz="2800" b="1" dirty="0" smtClean="0">
                <a:solidFill>
                  <a:srgbClr val="00B050"/>
                </a:solidFill>
              </a:rPr>
              <a:t>s</a:t>
            </a:r>
            <a:r>
              <a:rPr lang="en-US" sz="2800" dirty="0" smtClean="0">
                <a:solidFill>
                  <a:srgbClr val="00B050"/>
                </a:solidFill>
              </a:rPr>
              <a:t> if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There exists a statement </a:t>
            </a:r>
            <a:r>
              <a:rPr lang="en-US" sz="2800" b="1" dirty="0" smtClean="0">
                <a:solidFill>
                  <a:srgbClr val="00B050"/>
                </a:solidFill>
              </a:rPr>
              <a:t>s’</a:t>
            </a:r>
            <a:r>
              <a:rPr lang="en-US" sz="2800" dirty="0" smtClean="0">
                <a:solidFill>
                  <a:srgbClr val="00B050"/>
                </a:solidFill>
              </a:rPr>
              <a:t> that uses 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There is a path from s to </a:t>
            </a:r>
            <a:r>
              <a:rPr lang="en-US" sz="2800" b="1" dirty="0" smtClean="0">
                <a:solidFill>
                  <a:srgbClr val="00B050"/>
                </a:solidFill>
              </a:rPr>
              <a:t>s’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That path has no intervening assignment to 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b="1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 statement </a:t>
            </a:r>
            <a:r>
              <a:rPr lang="en-US" sz="2800" b="1" dirty="0" smtClean="0">
                <a:solidFill>
                  <a:srgbClr val="00B050"/>
                </a:solidFill>
              </a:rPr>
              <a:t>x = … </a:t>
            </a:r>
            <a:r>
              <a:rPr lang="en-US" sz="2800" dirty="0" smtClean="0">
                <a:solidFill>
                  <a:srgbClr val="00B050"/>
                </a:solidFill>
              </a:rPr>
              <a:t>is dead code if 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>
                <a:solidFill>
                  <a:srgbClr val="00B050"/>
                </a:solidFill>
              </a:rPr>
              <a:t> is dead after the assignment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Dead statements can be deleted from the program </a:t>
            </a:r>
            <a:endParaRPr lang="en-US" sz="2800" i="1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381000"/>
            <a:ext cx="1676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 bwMode="auto">
          <a:xfrm>
            <a:off x="6567055" y="1333500"/>
            <a:ext cx="6096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1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7030A0"/>
                </a:solidFill>
              </a:rPr>
              <a:t>Liveness</a:t>
            </a:r>
            <a:r>
              <a:rPr lang="en-US" dirty="0" smtClean="0">
                <a:solidFill>
                  <a:srgbClr val="7030A0"/>
                </a:solidFill>
              </a:rPr>
              <a:t>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33737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7030A0"/>
                </a:solidFill>
              </a:rPr>
              <a:t>Liveness</a:t>
            </a:r>
            <a:r>
              <a:rPr lang="en-US" sz="2800" dirty="0" smtClean="0">
                <a:solidFill>
                  <a:srgbClr val="00B050"/>
                </a:solidFill>
              </a:rPr>
              <a:t> can be expressed in terms of </a:t>
            </a:r>
            <a:r>
              <a:rPr lang="en-US" sz="2800" dirty="0" smtClean="0">
                <a:solidFill>
                  <a:srgbClr val="FF0000"/>
                </a:solidFill>
              </a:rPr>
              <a:t>information transferred between adjacent statements</a:t>
            </a:r>
            <a:r>
              <a:rPr lang="en-US" sz="2800" dirty="0" smtClean="0">
                <a:solidFill>
                  <a:srgbClr val="00B050"/>
                </a:solidFill>
              </a:rPr>
              <a:t>, just as in copy propagation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4154" y="2819400"/>
            <a:ext cx="7270771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4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7030A0"/>
                </a:solidFill>
              </a:rPr>
              <a:t>Liveness</a:t>
            </a:r>
            <a:r>
              <a:rPr lang="en-US" dirty="0" smtClean="0">
                <a:solidFill>
                  <a:srgbClr val="7030A0"/>
                </a:solidFill>
              </a:rPr>
              <a:t>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#2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838" y="2057400"/>
            <a:ext cx="74661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78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7030A0"/>
                </a:solidFill>
              </a:rPr>
              <a:t>Liveness</a:t>
            </a:r>
            <a:r>
              <a:rPr lang="en-US" dirty="0" smtClean="0">
                <a:solidFill>
                  <a:srgbClr val="7030A0"/>
                </a:solidFill>
              </a:rPr>
              <a:t>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#3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57424"/>
            <a:ext cx="7893794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29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7030A0"/>
                </a:solidFill>
              </a:rPr>
              <a:t>Liveness</a:t>
            </a:r>
            <a:r>
              <a:rPr lang="en-US" dirty="0" smtClean="0">
                <a:solidFill>
                  <a:srgbClr val="7030A0"/>
                </a:solidFill>
              </a:rPr>
              <a:t>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Rule #4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766004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2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7030A0"/>
                </a:solidFill>
              </a:rPr>
              <a:t>Liveness</a:t>
            </a:r>
            <a:r>
              <a:rPr lang="en-US" dirty="0" smtClean="0">
                <a:solidFill>
                  <a:srgbClr val="7030A0"/>
                </a:solidFill>
              </a:rPr>
              <a:t> Analysis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Let all </a:t>
            </a:r>
            <a:r>
              <a:rPr lang="en-US" sz="2800" b="1" dirty="0" smtClean="0">
                <a:solidFill>
                  <a:srgbClr val="00B050"/>
                </a:solidFill>
              </a:rPr>
              <a:t>L(…) = false </a:t>
            </a:r>
            <a:r>
              <a:rPr lang="en-US" sz="2800" dirty="0" smtClean="0">
                <a:solidFill>
                  <a:srgbClr val="00B050"/>
                </a:solidFill>
              </a:rPr>
              <a:t>initially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Repeat until all statements </a:t>
            </a:r>
            <a:r>
              <a:rPr lang="en-US" sz="2800" b="1" dirty="0" smtClean="0">
                <a:solidFill>
                  <a:srgbClr val="00B050"/>
                </a:solidFill>
              </a:rPr>
              <a:t>s</a:t>
            </a:r>
            <a:r>
              <a:rPr lang="en-US" sz="2800" dirty="0" smtClean="0">
                <a:solidFill>
                  <a:srgbClr val="00B050"/>
                </a:solidFill>
              </a:rPr>
              <a:t> satisfy rules 1-4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Pick </a:t>
            </a:r>
            <a:r>
              <a:rPr lang="en-US" sz="2800" b="1" dirty="0" smtClean="0">
                <a:solidFill>
                  <a:srgbClr val="00B050"/>
                </a:solidFill>
              </a:rPr>
              <a:t>s</a:t>
            </a:r>
            <a:r>
              <a:rPr lang="en-US" sz="2800" dirty="0" smtClean="0">
                <a:solidFill>
                  <a:srgbClr val="00B050"/>
                </a:solidFill>
              </a:rPr>
              <a:t> where one of 1-4 does not hold and update using the appropriate rule 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428999" y="3424535"/>
            <a:ext cx="2532610" cy="2426732"/>
            <a:chOff x="3428999" y="3124200"/>
            <a:chExt cx="2532610" cy="2426732"/>
          </a:xfrm>
        </p:grpSpPr>
        <p:sp>
          <p:nvSpPr>
            <p:cNvPr id="9" name="Rectangle 8"/>
            <p:cNvSpPr/>
            <p:nvPr/>
          </p:nvSpPr>
          <p:spPr>
            <a:xfrm>
              <a:off x="3756185" y="3124200"/>
              <a:ext cx="622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x = 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34439" y="3962400"/>
              <a:ext cx="12250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if  (x == 10)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4876800"/>
              <a:ext cx="12234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x= x + 1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9" idx="2"/>
              <a:endCxn id="10" idx="0"/>
            </p:cNvCxnSpPr>
            <p:nvPr/>
          </p:nvCxnSpPr>
          <p:spPr bwMode="auto">
            <a:xfrm flipH="1">
              <a:off x="4046946" y="3493532"/>
              <a:ext cx="20382" cy="46886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0" idx="2"/>
              <a:endCxn id="12" idx="0"/>
            </p:cNvCxnSpPr>
            <p:nvPr/>
          </p:nvCxnSpPr>
          <p:spPr bwMode="auto">
            <a:xfrm flipH="1">
              <a:off x="4040706" y="4331732"/>
              <a:ext cx="6240" cy="54506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Curved Connector 24"/>
            <p:cNvCxnSpPr>
              <a:stCxn id="12" idx="1"/>
              <a:endCxn id="10" idx="1"/>
            </p:cNvCxnSpPr>
            <p:nvPr/>
          </p:nvCxnSpPr>
          <p:spPr bwMode="auto">
            <a:xfrm rot="10800000" flipH="1">
              <a:off x="3428999" y="4147067"/>
              <a:ext cx="5439" cy="960567"/>
            </a:xfrm>
            <a:prstGeom prst="curvedConnector3">
              <a:avLst>
                <a:gd name="adj1" fmla="val -4202978"/>
              </a:avLst>
            </a:prstGeom>
            <a:solidFill>
              <a:srgbClr val="00B8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hape 27"/>
            <p:cNvCxnSpPr>
              <a:stCxn id="10" idx="3"/>
            </p:cNvCxnSpPr>
            <p:nvPr/>
          </p:nvCxnSpPr>
          <p:spPr bwMode="auto">
            <a:xfrm>
              <a:off x="4659453" y="4147066"/>
              <a:ext cx="903147" cy="958334"/>
            </a:xfrm>
            <a:prstGeom prst="bentConnector2">
              <a:avLst/>
            </a:prstGeom>
            <a:solidFill>
              <a:srgbClr val="00B8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4953000" y="5181600"/>
              <a:ext cx="100860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FF0000"/>
                  </a:solidFill>
                </a:rPr>
                <a:t> is dead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7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Register Allocation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process of assigning a large number of target program variables onto a small number of CPU registers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Method: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Assign multiple temporaries to one register </a:t>
            </a:r>
            <a:r>
              <a:rPr lang="en-US" sz="2400" dirty="0" smtClean="0">
                <a:solidFill>
                  <a:srgbClr val="FF0000"/>
                </a:solidFill>
              </a:rPr>
              <a:t>(many to one mapping</a:t>
            </a:r>
            <a:r>
              <a:rPr lang="en-US" sz="2400" dirty="0" smtClean="0">
                <a:solidFill>
                  <a:srgbClr val="00B050"/>
                </a:solidFill>
              </a:rPr>
              <a:t>) without changing the program behavior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Example: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838200" y="3981271"/>
            <a:ext cx="1371600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a := c + d </a:t>
            </a:r>
          </a:p>
          <a:p>
            <a:r>
              <a:rPr lang="en-US" sz="2000" dirty="0" smtClean="0"/>
              <a:t>e := a + b </a:t>
            </a:r>
          </a:p>
          <a:p>
            <a:r>
              <a:rPr lang="en-US" sz="2000" dirty="0" smtClean="0"/>
              <a:t>f := e - 1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962400"/>
            <a:ext cx="1600200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:=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+ 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:=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r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:=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- 1 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 bwMode="auto">
          <a:xfrm>
            <a:off x="2362200" y="4191000"/>
            <a:ext cx="42672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0800" y="4743271"/>
            <a:ext cx="3809999" cy="1200329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dirty="0" smtClean="0"/>
              <a:t> and </a:t>
            </a:r>
            <a:r>
              <a:rPr lang="en-US" b="1" dirty="0" smtClean="0"/>
              <a:t>f</a:t>
            </a:r>
            <a:r>
              <a:rPr lang="en-US" dirty="0" smtClean="0"/>
              <a:t> can all be allocated to the same register assuming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e</a:t>
            </a:r>
            <a:r>
              <a:rPr lang="en-US" dirty="0" smtClean="0"/>
              <a:t> are dead after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59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Basic Idea: </a:t>
            </a:r>
            <a:r>
              <a:rPr lang="en-US" sz="2800" dirty="0" smtClean="0">
                <a:solidFill>
                  <a:srgbClr val="00B050"/>
                </a:solidFill>
              </a:rPr>
              <a:t>Two t</a:t>
            </a:r>
            <a:r>
              <a:rPr lang="en-US" sz="2800" i="1" dirty="0" smtClean="0">
                <a:solidFill>
                  <a:srgbClr val="00B050"/>
                </a:solidFill>
              </a:rPr>
              <a:t>emporary variables</a:t>
            </a:r>
            <a:r>
              <a:rPr lang="en-US" sz="2800" i="1" dirty="0" smtClean="0">
                <a:solidFill>
                  <a:srgbClr val="FF0000"/>
                </a:solidFill>
              </a:rPr>
              <a:t> t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00B050"/>
                </a:solidFill>
              </a:rPr>
              <a:t>and </a:t>
            </a:r>
            <a:r>
              <a:rPr lang="en-US" sz="2800" i="1" dirty="0" smtClean="0">
                <a:solidFill>
                  <a:srgbClr val="FF0000"/>
                </a:solidFill>
              </a:rPr>
              <a:t>t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i="1" dirty="0" smtClean="0">
                <a:solidFill>
                  <a:srgbClr val="00B050"/>
                </a:solidFill>
              </a:rPr>
              <a:t> can share the same register if at any point in the program at most one of </a:t>
            </a:r>
            <a:r>
              <a:rPr lang="en-US" sz="2800" i="1" dirty="0" smtClean="0">
                <a:solidFill>
                  <a:srgbClr val="FF0000"/>
                </a:solidFill>
              </a:rPr>
              <a:t>t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i="1" dirty="0" smtClean="0">
                <a:solidFill>
                  <a:srgbClr val="00B050"/>
                </a:solidFill>
              </a:rPr>
              <a:t> or </a:t>
            </a:r>
            <a:r>
              <a:rPr lang="en-US" sz="2800" i="1" dirty="0" smtClean="0">
                <a:solidFill>
                  <a:srgbClr val="FF0000"/>
                </a:solidFill>
              </a:rPr>
              <a:t>t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i="1" dirty="0" smtClean="0">
                <a:solidFill>
                  <a:srgbClr val="00B050"/>
                </a:solidFill>
              </a:rPr>
              <a:t> is live. 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b="1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76201" y="2514600"/>
            <a:ext cx="8991599" cy="3657600"/>
            <a:chOff x="76201" y="2514600"/>
            <a:chExt cx="8991599" cy="3657600"/>
          </a:xfrm>
        </p:grpSpPr>
        <p:sp>
          <p:nvSpPr>
            <p:cNvPr id="16" name="Bent Arrow 15"/>
            <p:cNvSpPr/>
            <p:nvPr/>
          </p:nvSpPr>
          <p:spPr bwMode="auto">
            <a:xfrm>
              <a:off x="1295400" y="3429000"/>
              <a:ext cx="1371600" cy="762000"/>
            </a:xfrm>
            <a:prstGeom prst="ben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6201" y="2514600"/>
              <a:ext cx="8991599" cy="3657600"/>
              <a:chOff x="76201" y="2514600"/>
              <a:chExt cx="8991599" cy="3657600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743200" y="2514600"/>
                <a:ext cx="6324600" cy="3657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76201" y="4297740"/>
                <a:ext cx="2590799" cy="15696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The variables alive simultaneously at each program point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704114" y="2514600"/>
                <a:ext cx="544286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6441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Code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There are three granularities of optimizations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Local optimizations 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Apply to a basic block in isolation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Global optimizations 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Apply to a control-flow graph (method body) in isolation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Inter-procedural optimizations </a:t>
            </a:r>
          </a:p>
          <a:p>
            <a:pPr marL="1325880" lvl="2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Apply across method boundaries </a:t>
            </a:r>
          </a:p>
          <a:p>
            <a:pPr marL="1325880" lvl="2" indent="-182880">
              <a:spcBef>
                <a:spcPts val="60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Most compilers do  local and global optimizations but not the third</a:t>
            </a: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Often a conscious decision is made not to implement the fanciest optimization known 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Goal: </a:t>
            </a:r>
            <a:r>
              <a:rPr lang="en-US" sz="2400" dirty="0" smtClean="0">
                <a:solidFill>
                  <a:srgbClr val="FF0000"/>
                </a:solidFill>
              </a:rPr>
              <a:t>Maximum benefit for minimum cost </a:t>
            </a:r>
          </a:p>
        </p:txBody>
      </p:sp>
    </p:spTree>
    <p:extLst>
      <p:ext uri="{BB962C8B-B14F-4D97-AF65-F5344CB8AC3E}">
        <p14:creationId xmlns:p14="http://schemas.microsoft.com/office/powerpoint/2010/main" val="32863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Register Interference Graph (RIG)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An </a:t>
            </a:r>
            <a:r>
              <a:rPr lang="en-US" sz="2800" b="1" dirty="0" smtClean="0">
                <a:solidFill>
                  <a:srgbClr val="00B050"/>
                </a:solidFill>
              </a:rPr>
              <a:t>undirected</a:t>
            </a:r>
            <a:r>
              <a:rPr lang="en-US" sz="2800" dirty="0" smtClean="0">
                <a:solidFill>
                  <a:srgbClr val="00B050"/>
                </a:solidFill>
              </a:rPr>
              <a:t> graph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Each temporary variable is a </a:t>
            </a:r>
            <a:r>
              <a:rPr lang="en-US" sz="2800" b="1" dirty="0" smtClean="0">
                <a:solidFill>
                  <a:srgbClr val="00B050"/>
                </a:solidFill>
              </a:rPr>
              <a:t>node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Two temporary variables t</a:t>
            </a:r>
            <a:r>
              <a:rPr lang="en-US" sz="2800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 and t</a:t>
            </a:r>
            <a:r>
              <a:rPr lang="en-US" sz="2800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dirty="0" smtClean="0">
                <a:solidFill>
                  <a:srgbClr val="00B050"/>
                </a:solidFill>
              </a:rPr>
              <a:t> share an </a:t>
            </a:r>
            <a:r>
              <a:rPr lang="en-US" sz="2800" b="1" dirty="0" smtClean="0">
                <a:solidFill>
                  <a:srgbClr val="00B050"/>
                </a:solidFill>
              </a:rPr>
              <a:t>edge</a:t>
            </a:r>
            <a:r>
              <a:rPr lang="en-US" sz="2800" dirty="0" smtClean="0">
                <a:solidFill>
                  <a:srgbClr val="00B050"/>
                </a:solidFill>
              </a:rPr>
              <a:t> if they are simultaneously alive at some program point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4800" y="3429000"/>
            <a:ext cx="8534400" cy="2895601"/>
            <a:chOff x="304800" y="3429000"/>
            <a:chExt cx="8534400" cy="2895601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3453729"/>
              <a:ext cx="2971800" cy="2870871"/>
              <a:chOff x="304800" y="3453729"/>
              <a:chExt cx="2971800" cy="2870871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4800" y="3453729"/>
                <a:ext cx="2971800" cy="2870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4800" y="3581400"/>
                <a:ext cx="3429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7200" y="3657600"/>
                <a:ext cx="3429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3832227" y="3429000"/>
              <a:ext cx="5006973" cy="2895601"/>
              <a:chOff x="3832227" y="3429000"/>
              <a:chExt cx="5006973" cy="289560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832227" y="3429001"/>
                <a:ext cx="5006973" cy="2895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173" name="Picture 5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457950" y="3429000"/>
                <a:ext cx="171450" cy="18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0" name="Left Arrow 19"/>
            <p:cNvSpPr/>
            <p:nvPr/>
          </p:nvSpPr>
          <p:spPr bwMode="auto">
            <a:xfrm>
              <a:off x="3276600" y="4648200"/>
              <a:ext cx="533400" cy="381000"/>
            </a:xfrm>
            <a:prstGeom prst="lef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Register Allocation via Graph Coloring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Graph </a:t>
            </a:r>
            <a:r>
              <a:rPr lang="en-US" sz="2400" b="1" dirty="0" err="1" smtClean="0">
                <a:solidFill>
                  <a:srgbClr val="7030A0"/>
                </a:solidFill>
              </a:rPr>
              <a:t>Colouring</a:t>
            </a:r>
            <a:r>
              <a:rPr lang="en-US" sz="2400" b="1" dirty="0" smtClean="0">
                <a:solidFill>
                  <a:srgbClr val="00B050"/>
                </a:solidFill>
              </a:rPr>
              <a:t>: A</a:t>
            </a:r>
            <a:r>
              <a:rPr lang="en-US" sz="2400" dirty="0" smtClean="0">
                <a:solidFill>
                  <a:srgbClr val="00B050"/>
                </a:solidFill>
              </a:rPr>
              <a:t>n assignment of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to nodes, such that nodes connected by an edge have different colors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7030A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-coloring</a:t>
            </a:r>
            <a:r>
              <a:rPr lang="en-US" sz="2400" b="1" dirty="0" smtClean="0">
                <a:solidFill>
                  <a:srgbClr val="00B050"/>
                </a:solidFill>
              </a:rPr>
              <a:t> : </a:t>
            </a:r>
            <a:r>
              <a:rPr lang="en-US" sz="2400" dirty="0" smtClean="0">
                <a:solidFill>
                  <a:srgbClr val="00B050"/>
                </a:solidFill>
              </a:rPr>
              <a:t>A coloring using at most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.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Chromatic number</a:t>
            </a:r>
            <a:r>
              <a:rPr lang="en-US" sz="2400" b="1" dirty="0" smtClean="0">
                <a:solidFill>
                  <a:srgbClr val="00B050"/>
                </a:solidFill>
              </a:rPr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The smallest number of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needed to </a:t>
            </a:r>
            <a:r>
              <a:rPr lang="en-US" sz="2400" dirty="0" err="1" smtClean="0">
                <a:solidFill>
                  <a:srgbClr val="00B050"/>
                </a:solidFill>
              </a:rPr>
              <a:t>colour</a:t>
            </a:r>
            <a:r>
              <a:rPr lang="en-US" sz="2400" dirty="0" smtClean="0">
                <a:solidFill>
                  <a:srgbClr val="00B050"/>
                </a:solidFill>
              </a:rPr>
              <a:t> a graph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Independent set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>
                <a:solidFill>
                  <a:srgbClr val="00B050"/>
                </a:solidFill>
              </a:rPr>
              <a:t> A subset of vertices assigned to the same </a:t>
            </a:r>
            <a:r>
              <a:rPr lang="en-US" sz="2400" dirty="0" err="1" smtClean="0">
                <a:solidFill>
                  <a:srgbClr val="00B050"/>
                </a:solidFill>
              </a:rPr>
              <a:t>colour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-coloring is the same as a partition of the vertex set into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independent sets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terms </a:t>
            </a:r>
            <a:r>
              <a:rPr lang="en-US" sz="2400" i="1" dirty="0" smtClean="0">
                <a:solidFill>
                  <a:srgbClr val="00B050"/>
                </a:solidFill>
              </a:rPr>
              <a:t>k-partite</a:t>
            </a:r>
            <a:r>
              <a:rPr lang="en-US" sz="2400" dirty="0" smtClean="0">
                <a:solidFill>
                  <a:srgbClr val="00B050"/>
                </a:solidFill>
              </a:rPr>
              <a:t> and </a:t>
            </a:r>
            <a:r>
              <a:rPr lang="en-US" sz="2400" i="1" dirty="0" smtClean="0">
                <a:solidFill>
                  <a:srgbClr val="00B050"/>
                </a:solidFill>
              </a:rPr>
              <a:t>k-</a:t>
            </a:r>
            <a:r>
              <a:rPr lang="en-US" sz="2400" i="1" dirty="0" err="1" smtClean="0">
                <a:solidFill>
                  <a:srgbClr val="00B050"/>
                </a:solidFill>
              </a:rPr>
              <a:t>colourable</a:t>
            </a:r>
            <a:r>
              <a:rPr lang="en-US" sz="2400" dirty="0" smtClean="0">
                <a:solidFill>
                  <a:srgbClr val="00B050"/>
                </a:solidFill>
              </a:rPr>
              <a:t> are equivalent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graph </a:t>
            </a:r>
            <a:r>
              <a:rPr lang="en-US" sz="2400" dirty="0" err="1" smtClean="0">
                <a:solidFill>
                  <a:srgbClr val="FF0000"/>
                </a:solidFill>
              </a:rPr>
              <a:t>colouring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problem is </a:t>
            </a:r>
            <a:r>
              <a:rPr lang="en-US" sz="2400" b="1" dirty="0" smtClean="0">
                <a:solidFill>
                  <a:srgbClr val="FF0000"/>
                </a:solidFill>
              </a:rPr>
              <a:t>NP-Hard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Heuristics are needed to solve it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Register Allocation via Graph Coloring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In the register allocation problem,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= registers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We need to assign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(registers) to graph nodes (temporaries)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Let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= number of machine registers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If the RIG is </a:t>
            </a:r>
            <a:r>
              <a:rPr lang="en-US" sz="2400" i="1" dirty="0" smtClean="0">
                <a:solidFill>
                  <a:srgbClr val="00B050"/>
                </a:solidFill>
              </a:rPr>
              <a:t>k-</a:t>
            </a:r>
            <a:r>
              <a:rPr lang="en-US" sz="2400" i="1" dirty="0" err="1" smtClean="0">
                <a:solidFill>
                  <a:srgbClr val="00B050"/>
                </a:solidFill>
              </a:rPr>
              <a:t>colourable</a:t>
            </a:r>
            <a:r>
              <a:rPr lang="en-US" sz="2400" dirty="0" smtClean="0">
                <a:solidFill>
                  <a:srgbClr val="00B050"/>
                </a:solidFill>
              </a:rPr>
              <a:t> then there is a register assignment that uses no more than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registers 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04800" y="2971800"/>
            <a:ext cx="8686800" cy="3352800"/>
            <a:chOff x="304800" y="2971800"/>
            <a:chExt cx="8686800" cy="3352800"/>
          </a:xfrm>
        </p:grpSpPr>
        <p:sp>
          <p:nvSpPr>
            <p:cNvPr id="9" name="Rectangle 8"/>
            <p:cNvSpPr/>
            <p:nvPr/>
          </p:nvSpPr>
          <p:spPr>
            <a:xfrm>
              <a:off x="304800" y="3828871"/>
              <a:ext cx="32004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buClr>
                  <a:srgbClr val="FFFF00"/>
                </a:buClr>
                <a:buSzPct val="75000"/>
              </a:pPr>
              <a:r>
                <a:rPr lang="en-US" dirty="0" smtClean="0"/>
                <a:t>In our example RIG there is no coloring with less than 4 </a:t>
              </a:r>
              <a:r>
                <a:rPr lang="en-US" dirty="0" err="1" smtClean="0"/>
                <a:t>colours</a:t>
              </a:r>
              <a:r>
                <a:rPr lang="en-US" dirty="0" smtClean="0"/>
                <a:t> 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258235" y="2971800"/>
              <a:ext cx="4733365" cy="3352800"/>
              <a:chOff x="4258235" y="2971800"/>
              <a:chExt cx="4733365" cy="3352800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58235" y="2971800"/>
                <a:ext cx="4733365" cy="335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2971800"/>
                <a:ext cx="1219200" cy="599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3" name="Right Arrow 12"/>
            <p:cNvSpPr/>
            <p:nvPr/>
          </p:nvSpPr>
          <p:spPr bwMode="auto">
            <a:xfrm>
              <a:off x="3657600" y="4267200"/>
              <a:ext cx="457200" cy="4572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24422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10600" cy="8382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7030A0"/>
                </a:solidFill>
                <a:latin typeface="+mj-lt"/>
              </a:rPr>
              <a:t>Register Allocation &amp; Spilling</a:t>
            </a:r>
            <a:endParaRPr lang="en-US" sz="4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CSE346: Compilers, IIT Guwahati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Graph </a:t>
            </a:r>
            <a:r>
              <a:rPr lang="en-US" sz="2400" b="1" dirty="0" err="1" smtClean="0">
                <a:solidFill>
                  <a:srgbClr val="7030A0"/>
                </a:solidFill>
              </a:rPr>
              <a:t>Colouring</a:t>
            </a:r>
            <a:r>
              <a:rPr lang="en-US" sz="2400" b="1" dirty="0" smtClean="0">
                <a:solidFill>
                  <a:srgbClr val="00B050"/>
                </a:solidFill>
              </a:rPr>
              <a:t>: A</a:t>
            </a:r>
            <a:r>
              <a:rPr lang="en-US" sz="2400" dirty="0" smtClean="0">
                <a:solidFill>
                  <a:srgbClr val="00B050"/>
                </a:solidFill>
              </a:rPr>
              <a:t>n assignment of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to nodes, such that nodes connected by an edge have different colors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7030A0"/>
                </a:solidFill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-coloring</a:t>
            </a:r>
            <a:r>
              <a:rPr lang="en-US" sz="2400" b="1" dirty="0" smtClean="0">
                <a:solidFill>
                  <a:srgbClr val="00B050"/>
                </a:solidFill>
              </a:rPr>
              <a:t> : </a:t>
            </a:r>
            <a:r>
              <a:rPr lang="en-US" sz="2400" dirty="0" smtClean="0">
                <a:solidFill>
                  <a:srgbClr val="00B050"/>
                </a:solidFill>
              </a:rPr>
              <a:t>A coloring using at most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.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Chromatic number</a:t>
            </a:r>
            <a:r>
              <a:rPr lang="en-US" sz="2400" b="1" dirty="0" smtClean="0">
                <a:solidFill>
                  <a:srgbClr val="00B050"/>
                </a:solidFill>
              </a:rPr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The smallest number of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needed to </a:t>
            </a:r>
            <a:r>
              <a:rPr lang="en-US" sz="2400" dirty="0" err="1" smtClean="0">
                <a:solidFill>
                  <a:srgbClr val="00B050"/>
                </a:solidFill>
              </a:rPr>
              <a:t>colour</a:t>
            </a:r>
            <a:r>
              <a:rPr lang="en-US" sz="2400" dirty="0" smtClean="0">
                <a:solidFill>
                  <a:srgbClr val="00B050"/>
                </a:solidFill>
              </a:rPr>
              <a:t> a graph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Independent set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>
                <a:solidFill>
                  <a:srgbClr val="00B050"/>
                </a:solidFill>
              </a:rPr>
              <a:t> A subset of vertices assigned to the same </a:t>
            </a:r>
            <a:r>
              <a:rPr lang="en-US" sz="2400" dirty="0" err="1" smtClean="0">
                <a:solidFill>
                  <a:srgbClr val="00B050"/>
                </a:solidFill>
              </a:rPr>
              <a:t>colour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i="1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-coloring is the same as a partition of the vertex set into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independent sets 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terms </a:t>
            </a:r>
            <a:r>
              <a:rPr lang="en-US" sz="2400" i="1" dirty="0" smtClean="0">
                <a:solidFill>
                  <a:srgbClr val="00B050"/>
                </a:solidFill>
              </a:rPr>
              <a:t>k-partite</a:t>
            </a:r>
            <a:r>
              <a:rPr lang="en-US" sz="2400" dirty="0" smtClean="0">
                <a:solidFill>
                  <a:srgbClr val="00B050"/>
                </a:solidFill>
              </a:rPr>
              <a:t> and </a:t>
            </a:r>
            <a:r>
              <a:rPr lang="en-US" sz="2400" i="1" dirty="0" smtClean="0">
                <a:solidFill>
                  <a:srgbClr val="00B050"/>
                </a:solidFill>
              </a:rPr>
              <a:t>k-</a:t>
            </a:r>
            <a:r>
              <a:rPr lang="en-US" sz="2400" i="1" dirty="0" err="1" smtClean="0">
                <a:solidFill>
                  <a:srgbClr val="00B050"/>
                </a:solidFill>
              </a:rPr>
              <a:t>colourable</a:t>
            </a:r>
            <a:r>
              <a:rPr lang="en-US" sz="2400" dirty="0" smtClean="0">
                <a:solidFill>
                  <a:srgbClr val="00B050"/>
                </a:solidFill>
              </a:rPr>
              <a:t> are equivalent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5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graph </a:t>
            </a:r>
            <a:r>
              <a:rPr lang="en-US" sz="2400" dirty="0" err="1" smtClean="0">
                <a:solidFill>
                  <a:srgbClr val="FF0000"/>
                </a:solidFill>
              </a:rPr>
              <a:t>colouring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problem is </a:t>
            </a:r>
            <a:r>
              <a:rPr lang="en-US" sz="2400" b="1" dirty="0" smtClean="0">
                <a:solidFill>
                  <a:srgbClr val="FF0000"/>
                </a:solidFill>
              </a:rPr>
              <a:t>NP-Hard</a:t>
            </a:r>
          </a:p>
          <a:p>
            <a:pPr marL="925830" lvl="1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Heuristics are needed to solve it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Register Allocation via Graph Coloring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447800"/>
            <a:ext cx="8610600" cy="4419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In the register allocation problem,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= registers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We need to assign </a:t>
            </a:r>
            <a:r>
              <a:rPr lang="en-US" sz="2400" dirty="0" err="1" smtClean="0">
                <a:solidFill>
                  <a:srgbClr val="00B050"/>
                </a:solidFill>
              </a:rPr>
              <a:t>colours</a:t>
            </a:r>
            <a:r>
              <a:rPr lang="en-US" sz="2400" dirty="0" smtClean="0">
                <a:solidFill>
                  <a:srgbClr val="00B050"/>
                </a:solidFill>
              </a:rPr>
              <a:t> (registers) to graph nodes (temporaries)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Let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= number of machine registers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If the RIG is </a:t>
            </a:r>
            <a:r>
              <a:rPr lang="en-US" sz="2400" i="1" dirty="0" smtClean="0">
                <a:solidFill>
                  <a:srgbClr val="00B050"/>
                </a:solidFill>
              </a:rPr>
              <a:t>k-</a:t>
            </a:r>
            <a:r>
              <a:rPr lang="en-US" sz="2400" i="1" dirty="0" err="1" smtClean="0">
                <a:solidFill>
                  <a:srgbClr val="00B050"/>
                </a:solidFill>
              </a:rPr>
              <a:t>colourable</a:t>
            </a:r>
            <a:r>
              <a:rPr lang="en-US" sz="2400" dirty="0" smtClean="0">
                <a:solidFill>
                  <a:srgbClr val="00B050"/>
                </a:solidFill>
              </a:rPr>
              <a:t> then there is a register assignment that uses no more than </a:t>
            </a:r>
            <a:r>
              <a:rPr lang="en-US" sz="2400" i="1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 registers 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04800" y="2971800"/>
            <a:ext cx="8686800" cy="3352800"/>
            <a:chOff x="304800" y="2971800"/>
            <a:chExt cx="8686800" cy="3352800"/>
          </a:xfrm>
        </p:grpSpPr>
        <p:sp>
          <p:nvSpPr>
            <p:cNvPr id="9" name="Rectangle 8"/>
            <p:cNvSpPr/>
            <p:nvPr/>
          </p:nvSpPr>
          <p:spPr>
            <a:xfrm>
              <a:off x="304800" y="3828871"/>
              <a:ext cx="32004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buClr>
                  <a:srgbClr val="FFFF00"/>
                </a:buClr>
                <a:buSzPct val="75000"/>
              </a:pPr>
              <a:r>
                <a:rPr lang="en-US" dirty="0" smtClean="0"/>
                <a:t>In our example RIG there is no coloring with less than 4 </a:t>
              </a:r>
              <a:r>
                <a:rPr lang="en-US" dirty="0" err="1" smtClean="0"/>
                <a:t>colours</a:t>
              </a:r>
              <a:r>
                <a:rPr lang="en-US" dirty="0" smtClean="0"/>
                <a:t> 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258235" y="2971800"/>
              <a:ext cx="4733365" cy="3352800"/>
              <a:chOff x="4258235" y="2971800"/>
              <a:chExt cx="4733365" cy="3352800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58235" y="2971800"/>
                <a:ext cx="4733365" cy="335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2971800"/>
                <a:ext cx="1219200" cy="599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3" name="Right Arrow 12"/>
            <p:cNvSpPr/>
            <p:nvPr/>
          </p:nvSpPr>
          <p:spPr bwMode="auto">
            <a:xfrm>
              <a:off x="3657600" y="4267200"/>
              <a:ext cx="457200" cy="4572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1441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1430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Under the </a:t>
            </a:r>
            <a:r>
              <a:rPr lang="en-US" sz="2800" dirty="0" err="1" smtClean="0">
                <a:solidFill>
                  <a:srgbClr val="00B050"/>
                </a:solidFill>
              </a:rPr>
              <a:t>colouring</a:t>
            </a:r>
            <a:r>
              <a:rPr lang="en-US" sz="2800" dirty="0" smtClean="0">
                <a:solidFill>
                  <a:srgbClr val="00B050"/>
                </a:solidFill>
              </a:rPr>
              <a:t>, the code becomes: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381000" y="1828800"/>
            <a:ext cx="2514600" cy="1828800"/>
            <a:chOff x="4258235" y="2971800"/>
            <a:chExt cx="4733365" cy="33528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58235" y="2971800"/>
              <a:ext cx="4733365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67200" y="2971800"/>
              <a:ext cx="1219200" cy="599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4775" y="1600200"/>
            <a:ext cx="5153025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ight Arrow 26"/>
          <p:cNvSpPr/>
          <p:nvPr/>
        </p:nvSpPr>
        <p:spPr bwMode="auto">
          <a:xfrm>
            <a:off x="3200400" y="2362200"/>
            <a:ext cx="457200" cy="6858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124325"/>
            <a:ext cx="35814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Up Arrow 13"/>
          <p:cNvSpPr/>
          <p:nvPr/>
        </p:nvSpPr>
        <p:spPr bwMode="auto">
          <a:xfrm>
            <a:off x="1371600" y="3733800"/>
            <a:ext cx="533400" cy="3048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3814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49382" y="1182177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 heuristic algorithm: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Pick a node </a:t>
            </a:r>
            <a:r>
              <a:rPr lang="en-US" sz="2800" i="1" dirty="0" smtClean="0">
                <a:solidFill>
                  <a:srgbClr val="00B050"/>
                </a:solidFill>
              </a:rPr>
              <a:t>t</a:t>
            </a:r>
            <a:r>
              <a:rPr lang="en-US" sz="2800" dirty="0" smtClean="0">
                <a:solidFill>
                  <a:srgbClr val="00B050"/>
                </a:solidFill>
              </a:rPr>
              <a:t> with fewer than </a:t>
            </a:r>
            <a:r>
              <a:rPr lang="en-US" sz="2800" i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 neighbors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Put </a:t>
            </a:r>
            <a:r>
              <a:rPr lang="en-US" sz="2800" i="1" dirty="0" smtClean="0">
                <a:solidFill>
                  <a:srgbClr val="00B050"/>
                </a:solidFill>
              </a:rPr>
              <a:t>t</a:t>
            </a:r>
            <a:r>
              <a:rPr lang="en-US" sz="2800" dirty="0" smtClean="0">
                <a:solidFill>
                  <a:srgbClr val="00B050"/>
                </a:solidFill>
              </a:rPr>
              <a:t> on a stack and remove it from the RIG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Repeat until the graph is empty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Assign colors to nodes on the stack: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Start with the last node added 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At each step pick a color different from those assigned to already colored neighbors 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20604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61859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Example: Let </a:t>
            </a:r>
            <a:r>
              <a:rPr lang="en-US" sz="2800" i="1" dirty="0" smtClean="0">
                <a:solidFill>
                  <a:srgbClr val="00B050"/>
                </a:solidFill>
              </a:rPr>
              <a:t>k</a:t>
            </a:r>
            <a:r>
              <a:rPr lang="en-US" sz="2800" dirty="0" smtClean="0">
                <a:solidFill>
                  <a:srgbClr val="00B050"/>
                </a:solidFill>
              </a:rPr>
              <a:t> = 4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Initial RIG:								Stack: {}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4231848"/>
            <a:ext cx="167640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Remove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endParaRPr lang="en-US" sz="2800" i="1" dirty="0">
              <a:solidFill>
                <a:srgbClr val="00B0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43000" y="3124200"/>
            <a:ext cx="2819400" cy="2743200"/>
            <a:chOff x="1143000" y="2819400"/>
            <a:chExt cx="2819400" cy="2743200"/>
          </a:xfrm>
        </p:grpSpPr>
        <p:grpSp>
          <p:nvGrpSpPr>
            <p:cNvPr id="10" name="Group 9"/>
            <p:cNvGrpSpPr/>
            <p:nvPr/>
          </p:nvGrpSpPr>
          <p:grpSpPr>
            <a:xfrm>
              <a:off x="1143000" y="2819400"/>
              <a:ext cx="2819400" cy="2743200"/>
              <a:chOff x="533400" y="2819400"/>
              <a:chExt cx="2819400" cy="27432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33400" y="2819400"/>
                <a:ext cx="2819400" cy="2738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33400" y="52578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1600" y="5257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10647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69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61859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</a:pPr>
            <a:endParaRPr lang="en-US" sz="2800" dirty="0" smtClean="0"/>
          </a:p>
          <a:p>
            <a:pPr>
              <a:buClr>
                <a:srgbClr val="FFFF00"/>
              </a:buClr>
              <a:buSzPct val="75000"/>
            </a:pPr>
            <a:r>
              <a:rPr lang="en-US" sz="2800" dirty="0" smtClean="0">
                <a:solidFill>
                  <a:srgbClr val="00B050"/>
                </a:solidFill>
              </a:rPr>
              <a:t>Step 2:									Stack: {a}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3505200"/>
            <a:ext cx="167640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Remove 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endParaRPr lang="en-US" sz="2800" i="1" dirty="0">
              <a:solidFill>
                <a:srgbClr val="00B05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8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914400" y="2971800"/>
            <a:ext cx="3017520" cy="2514600"/>
            <a:chOff x="914400" y="2971800"/>
            <a:chExt cx="3017520" cy="2514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2971800"/>
              <a:ext cx="301752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51816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51816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8067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Algebraic simplification and </a:t>
            </a:r>
            <a:r>
              <a:rPr lang="en-US" sz="2800" dirty="0" err="1" smtClean="0">
                <a:solidFill>
                  <a:srgbClr val="00B050"/>
                </a:solidFill>
              </a:rPr>
              <a:t>Reassociation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Simplifications use algebraic properties or particular operator-operand combinations to simplify expressions.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B050"/>
                </a:solidFill>
              </a:rPr>
              <a:t>Reassociation</a:t>
            </a:r>
            <a:r>
              <a:rPr lang="en-US" sz="2800" dirty="0" smtClean="0">
                <a:solidFill>
                  <a:srgbClr val="00B050"/>
                </a:solidFill>
              </a:rPr>
              <a:t> refers to using properties such as </a:t>
            </a:r>
            <a:r>
              <a:rPr lang="en-US" sz="2800" dirty="0" err="1" smtClean="0">
                <a:solidFill>
                  <a:srgbClr val="00B050"/>
                </a:solidFill>
              </a:rPr>
              <a:t>associativity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commutativity</a:t>
            </a:r>
            <a:r>
              <a:rPr lang="en-US" sz="2800" dirty="0" smtClean="0">
                <a:solidFill>
                  <a:srgbClr val="00B050"/>
                </a:solidFill>
              </a:rPr>
              <a:t> and </a:t>
            </a:r>
            <a:r>
              <a:rPr lang="en-US" sz="2800" dirty="0" err="1" smtClean="0">
                <a:solidFill>
                  <a:srgbClr val="00B050"/>
                </a:solidFill>
              </a:rPr>
              <a:t>distributivity</a:t>
            </a:r>
            <a:r>
              <a:rPr lang="en-US" sz="2800" dirty="0" smtClean="0">
                <a:solidFill>
                  <a:srgbClr val="00B050"/>
                </a:solidFill>
              </a:rPr>
              <a:t> to rearrange an expression to enable other optimizations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5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61859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All nodes now have fewer than 4 nodes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Step 3:									Stack: {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43400" y="3200400"/>
            <a:ext cx="4572000" cy="224676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marL="182880" indent="-18288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Remove </a:t>
            </a:r>
            <a:r>
              <a:rPr lang="en-US" sz="2800" i="1" dirty="0" smtClean="0">
                <a:solidFill>
                  <a:srgbClr val="002060"/>
                </a:solidFill>
              </a:rPr>
              <a:t>any node</a:t>
            </a:r>
          </a:p>
          <a:p>
            <a:pPr marL="182880" indent="-18288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Continue removing nodes until the graph is</a:t>
            </a:r>
            <a:r>
              <a:rPr lang="en-US" sz="2800" i="1" dirty="0" smtClean="0">
                <a:solidFill>
                  <a:srgbClr val="002060"/>
                </a:solidFill>
              </a:rPr>
              <a:t> empty</a:t>
            </a:r>
          </a:p>
          <a:p>
            <a:pPr marL="182880" indent="-182880">
              <a:buClr>
                <a:srgbClr val="00206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Let the stack be: {</a:t>
            </a:r>
            <a:r>
              <a:rPr lang="en-US" sz="2800" i="1" dirty="0" smtClean="0">
                <a:solidFill>
                  <a:srgbClr val="002060"/>
                </a:solidFill>
              </a:rPr>
              <a:t>f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e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b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c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d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i="1" dirty="0" smtClean="0">
                <a:solidFill>
                  <a:srgbClr val="002060"/>
                </a:solidFill>
              </a:rPr>
              <a:t>a</a:t>
            </a:r>
            <a:r>
              <a:rPr lang="en-US" sz="2800" dirty="0" smtClean="0">
                <a:solidFill>
                  <a:srgbClr val="002060"/>
                </a:solidFill>
              </a:rPr>
              <a:t>} after removal of all nodes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355122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40714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618595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Now start assigning </a:t>
            </a:r>
            <a:r>
              <a:rPr lang="en-US" sz="2800" dirty="0" err="1" smtClean="0">
                <a:solidFill>
                  <a:srgbClr val="00B050"/>
                </a:solidFill>
              </a:rPr>
              <a:t>colours</a:t>
            </a:r>
            <a:r>
              <a:rPr lang="en-US" sz="2800" dirty="0" smtClean="0">
                <a:solidFill>
                  <a:srgbClr val="00B050"/>
                </a:solidFill>
              </a:rPr>
              <a:t> to the nodes, starting from the top of the stack 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Stack: {</a:t>
            </a:r>
            <a:r>
              <a:rPr lang="en-US" sz="2800" i="1" dirty="0" smtClean="0">
                <a:solidFill>
                  <a:srgbClr val="00B050"/>
                </a:solidFill>
              </a:rPr>
              <a:t>f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e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c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Stack: {</a:t>
            </a:r>
            <a:r>
              <a:rPr lang="en-US" sz="2800" i="1" dirty="0" smtClean="0">
                <a:solidFill>
                  <a:srgbClr val="00B050"/>
                </a:solidFill>
              </a:rPr>
              <a:t>e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c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Stack: {</a:t>
            </a:r>
            <a:r>
              <a:rPr lang="en-US" sz="2800" i="1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c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Stack: {</a:t>
            </a:r>
            <a:r>
              <a:rPr lang="en-US" sz="2800" i="1" dirty="0" smtClean="0">
                <a:solidFill>
                  <a:srgbClr val="00B050"/>
                </a:solidFill>
              </a:rPr>
              <a:t>c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076575"/>
            <a:ext cx="8667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590925"/>
            <a:ext cx="876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953000"/>
            <a:ext cx="2962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eft-Right Arrow 11"/>
          <p:cNvSpPr/>
          <p:nvPr/>
        </p:nvSpPr>
        <p:spPr bwMode="auto">
          <a:xfrm>
            <a:off x="3429000" y="3048000"/>
            <a:ext cx="2209800" cy="38100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3429000" y="3886200"/>
            <a:ext cx="2209800" cy="38100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2743200" y="5105400"/>
            <a:ext cx="2209800" cy="38100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15315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618595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Stack: {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Stack: {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}(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 and </a:t>
            </a:r>
            <a:r>
              <a:rPr lang="en-US" sz="2800" i="1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>
                <a:solidFill>
                  <a:srgbClr val="00B050"/>
                </a:solidFill>
              </a:rPr>
              <a:t> can have 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	the same register)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Stack: {} }(</a:t>
            </a:r>
            <a:r>
              <a:rPr lang="en-US" sz="2800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 and </a:t>
            </a:r>
            <a:r>
              <a:rPr lang="en-US" sz="2800" i="1" dirty="0" smtClean="0">
                <a:solidFill>
                  <a:srgbClr val="00B050"/>
                </a:solidFill>
              </a:rPr>
              <a:t>e</a:t>
            </a:r>
            <a:r>
              <a:rPr lang="en-US" sz="2800" dirty="0" smtClean="0">
                <a:solidFill>
                  <a:srgbClr val="00B050"/>
                </a:solidFill>
              </a:rPr>
              <a:t> can have 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	the same register)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95400"/>
            <a:ext cx="2619375" cy="127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667000"/>
            <a:ext cx="2657475" cy="16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4380299"/>
            <a:ext cx="2667000" cy="202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eft-Right Arrow 11"/>
          <p:cNvSpPr/>
          <p:nvPr/>
        </p:nvSpPr>
        <p:spPr bwMode="auto">
          <a:xfrm>
            <a:off x="3657600" y="1676400"/>
            <a:ext cx="1330036" cy="38100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3810000" y="3429000"/>
            <a:ext cx="1378530" cy="38100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3962400" y="5105400"/>
            <a:ext cx="1143000" cy="38100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762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Register Allocation via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16031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1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What if the heuristic fails?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61859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SzPct val="75000"/>
            </a:pPr>
            <a:r>
              <a:rPr lang="en-US" sz="2800" dirty="0" smtClean="0">
                <a:solidFill>
                  <a:srgbClr val="00B050"/>
                </a:solidFill>
              </a:rPr>
              <a:t>Example: Try to do a 3-colouring of the graph:</a:t>
            </a:r>
          </a:p>
          <a:p>
            <a:pPr>
              <a:buClr>
                <a:srgbClr val="FFFF00"/>
              </a:buClr>
              <a:buSzPct val="75000"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Clr>
                <a:srgbClr val="FFFF00"/>
              </a:buClr>
              <a:buSzPct val="75000"/>
            </a:pPr>
            <a:endParaRPr 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2667001"/>
            <a:ext cx="3124200" cy="236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694039"/>
            <a:ext cx="2838824" cy="233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 bwMode="auto">
          <a:xfrm>
            <a:off x="3657600" y="3429000"/>
            <a:ext cx="22098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800" y="4038600"/>
            <a:ext cx="1981200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marL="182880" indent="-182880" algn="ctr">
              <a:buClr>
                <a:srgbClr val="FFFF00"/>
              </a:buClr>
              <a:buSzPct val="75000"/>
            </a:pPr>
            <a:r>
              <a:rPr lang="en-US" dirty="0" smtClean="0"/>
              <a:t>Remove </a:t>
            </a:r>
            <a:r>
              <a:rPr lang="en-US" i="1" dirty="0" smtClean="0"/>
              <a:t>a </a:t>
            </a:r>
            <a:r>
              <a:rPr lang="en-US" dirty="0" smtClean="0"/>
              <a:t>and get stuck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What if the heuristic fails?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3716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Pick a node as a candidate for </a:t>
            </a:r>
            <a:r>
              <a:rPr lang="en-US" sz="2800" i="1" dirty="0" smtClean="0">
                <a:solidFill>
                  <a:srgbClr val="00B050"/>
                </a:solidFill>
              </a:rPr>
              <a:t>spilling</a:t>
            </a:r>
          </a:p>
          <a:p>
            <a:pPr marL="1200150" lvl="1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B050"/>
                </a:solidFill>
              </a:rPr>
              <a:t>A spilled temporary lives in memory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Assume we choose</a:t>
            </a:r>
            <a:r>
              <a:rPr lang="en-US" sz="2800" i="1" dirty="0" smtClean="0">
                <a:solidFill>
                  <a:srgbClr val="00B050"/>
                </a:solidFill>
              </a:rPr>
              <a:t> f </a:t>
            </a:r>
            <a:r>
              <a:rPr lang="en-US" sz="2800" dirty="0" smtClean="0">
                <a:solidFill>
                  <a:srgbClr val="00B050"/>
                </a:solidFill>
              </a:rPr>
              <a:t>as a candidate for spilling</a:t>
            </a: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457200" indent="-45720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 algorithm now succeeds: </a:t>
            </a:r>
            <a:r>
              <a:rPr lang="en-US" sz="2800" i="1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e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c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0"/>
            <a:ext cx="2838824" cy="233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 bwMode="auto">
          <a:xfrm>
            <a:off x="3657600" y="3657600"/>
            <a:ext cx="22098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800" y="4267200"/>
            <a:ext cx="1981200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marL="182880" indent="-182880" algn="ctr">
              <a:buClr>
                <a:srgbClr val="FFFF00"/>
              </a:buClr>
              <a:buSzPct val="75000"/>
            </a:pPr>
            <a:r>
              <a:rPr lang="en-US" dirty="0" smtClean="0"/>
              <a:t>Remove </a:t>
            </a:r>
            <a:r>
              <a:rPr lang="en-US" i="1" dirty="0" smtClean="0"/>
              <a:t>f </a:t>
            </a:r>
            <a:r>
              <a:rPr lang="en-US" dirty="0" smtClean="0"/>
              <a:t>and continue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200400"/>
            <a:ext cx="285184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44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8600" y="13716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On the assignment phase we get to the point when we have to assign a color to </a:t>
            </a:r>
            <a:r>
              <a:rPr lang="en-US" sz="2400" i="1" dirty="0" smtClean="0">
                <a:solidFill>
                  <a:srgbClr val="00B050"/>
                </a:solidFill>
              </a:rPr>
              <a:t>f</a:t>
            </a: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We hope that among the 4 neighbors of </a:t>
            </a:r>
            <a:r>
              <a:rPr lang="en-US" sz="2400" i="1" dirty="0" smtClean="0">
                <a:solidFill>
                  <a:srgbClr val="00B050"/>
                </a:solidFill>
              </a:rPr>
              <a:t>f</a:t>
            </a:r>
            <a:r>
              <a:rPr lang="en-US" sz="2400" dirty="0" smtClean="0">
                <a:solidFill>
                  <a:srgbClr val="00B050"/>
                </a:solidFill>
              </a:rPr>
              <a:t> we use less than 3 colors </a:t>
            </a:r>
            <a:r>
              <a:rPr lang="en-US" sz="2400" dirty="0" smtClean="0">
                <a:solidFill>
                  <a:srgbClr val="00B050"/>
                </a:solidFill>
                <a:latin typeface="Symbol" pitchFamily="18" charset="2"/>
              </a:rPr>
              <a:t>Þ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u="sng" dirty="0" smtClean="0">
                <a:solidFill>
                  <a:srgbClr val="00B050"/>
                </a:solidFill>
              </a:rPr>
              <a:t>optimistic coloring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18288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The algorithm now succeeds: </a:t>
            </a: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i="1" dirty="0" smtClean="0">
                <a:solidFill>
                  <a:srgbClr val="00B050"/>
                </a:solidFill>
              </a:rPr>
              <a:t>d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i="1" dirty="0" smtClean="0">
                <a:solidFill>
                  <a:srgbClr val="00B050"/>
                </a:solidFill>
              </a:rPr>
              <a:t>e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i="1" dirty="0" smtClean="0">
                <a:solidFill>
                  <a:srgbClr val="00B050"/>
                </a:solidFill>
              </a:rPr>
              <a:t>c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771900" y="3387460"/>
            <a:ext cx="22098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1900" y="4198637"/>
            <a:ext cx="1981200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pPr marL="182880" indent="-182880" algn="ctr">
              <a:buClr>
                <a:srgbClr val="FFFF00"/>
              </a:buClr>
              <a:buSzPct val="75000"/>
            </a:pPr>
            <a:r>
              <a:rPr lang="en-US" dirty="0" smtClean="0"/>
              <a:t>Remove </a:t>
            </a:r>
            <a:r>
              <a:rPr lang="en-US" i="1" dirty="0" smtClean="0"/>
              <a:t>f </a:t>
            </a:r>
            <a:r>
              <a:rPr lang="en-US" dirty="0" smtClean="0"/>
              <a:t>and continue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3558" y="2881769"/>
            <a:ext cx="285184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818" y="3054358"/>
            <a:ext cx="33813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2286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What if the heuristic fails?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Spilling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28600" y="1295400"/>
            <a:ext cx="8763000" cy="50292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Since optimistic coloring failed we must spill temporary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</a:t>
            </a:r>
          </a:p>
          <a:p>
            <a:pPr marL="514350" marR="0" lvl="0" indent="-51435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We must allocate a memory location as the home of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</a:t>
            </a:r>
          </a:p>
          <a:p>
            <a:pPr marL="800100" marR="0" lvl="1" indent="-34290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Typically this is in the current stack frame </a:t>
            </a:r>
          </a:p>
          <a:p>
            <a:pPr marL="800100" marR="0" lvl="1" indent="-34290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Call this address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fa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800100" marR="0" lvl="1" indent="-34290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Before each operation that uses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, insert</a:t>
            </a:r>
          </a:p>
          <a:p>
            <a:pPr marL="800100" marR="0" lvl="1" indent="-342900" algn="l" defTabSz="449263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                     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 := load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fa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800100" marR="0" lvl="1" indent="-342900" algn="l" defTabSz="449263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After each operation that defines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, insert</a:t>
            </a:r>
          </a:p>
          <a:p>
            <a:pPr marL="800100" marR="0" lvl="1" indent="-342900" algn="l" defTabSz="449263" rtl="0" eaLnBrk="1" fontAlgn="base" latinLnBrk="0" hangingPunct="0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B05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                      store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</a:t>
            </a: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fa</a:t>
            </a: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28600" y="1295400"/>
            <a:ext cx="8763000" cy="5029200"/>
          </a:xfrm>
          <a:prstGeom prst="rect">
            <a:avLst/>
          </a:prstGeom>
        </p:spPr>
        <p:txBody>
          <a:bodyPr/>
          <a:lstStyle/>
          <a:p>
            <a:pPr marR="0" lvl="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FFFF00"/>
              </a:buClr>
              <a:buSzPct val="7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Original code: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836301"/>
            <a:ext cx="7091767" cy="433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286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Spilling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28600" y="1295400"/>
            <a:ext cx="8763000" cy="5029200"/>
          </a:xfrm>
          <a:prstGeom prst="rect">
            <a:avLst/>
          </a:prstGeom>
        </p:spPr>
        <p:txBody>
          <a:bodyPr/>
          <a:lstStyle/>
          <a:p>
            <a:pPr marR="0" lvl="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FFFF00"/>
              </a:buClr>
              <a:buSzPct val="7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Code after spilling: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809750"/>
            <a:ext cx="5867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0" name="Group 109"/>
          <p:cNvGrpSpPr/>
          <p:nvPr/>
        </p:nvGrpSpPr>
        <p:grpSpPr>
          <a:xfrm>
            <a:off x="6477000" y="1828800"/>
            <a:ext cx="884746" cy="304800"/>
            <a:chOff x="8001000" y="0"/>
            <a:chExt cx="1700212" cy="504825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739187" y="0"/>
              <a:ext cx="8096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91587" y="152400"/>
              <a:ext cx="8096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458200" y="0"/>
              <a:ext cx="8096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34400" y="76200"/>
              <a:ext cx="8096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686800" y="228600"/>
              <a:ext cx="8096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67775" y="228600"/>
              <a:ext cx="8096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39200" y="152400"/>
              <a:ext cx="8096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0" y="80570"/>
              <a:ext cx="657225" cy="22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05800" y="0"/>
              <a:ext cx="657225" cy="22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8001000" y="0"/>
              <a:ext cx="381000" cy="12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Group 116"/>
          <p:cNvGrpSpPr/>
          <p:nvPr/>
        </p:nvGrpSpPr>
        <p:grpSpPr>
          <a:xfrm>
            <a:off x="1524001" y="2286000"/>
            <a:ext cx="1676399" cy="533400"/>
            <a:chOff x="1676400" y="809625"/>
            <a:chExt cx="2476500" cy="514350"/>
          </a:xfrm>
        </p:grpSpPr>
        <p:pic>
          <p:nvPicPr>
            <p:cNvPr id="10247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809625"/>
              <a:ext cx="16383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6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76400" y="838200"/>
              <a:ext cx="16383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19875" y="2038350"/>
            <a:ext cx="7715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057400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67425" y="2057400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1981200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2095500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1828800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77025" y="1866900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1866900"/>
            <a:ext cx="1809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48425" y="1847850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19800" y="1819275"/>
            <a:ext cx="914400" cy="45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Freeform 36"/>
          <p:cNvSpPr/>
          <p:nvPr/>
        </p:nvSpPr>
        <p:spPr bwMode="auto">
          <a:xfrm>
            <a:off x="5961888" y="1883664"/>
            <a:ext cx="694944" cy="384048"/>
          </a:xfrm>
          <a:custGeom>
            <a:avLst/>
            <a:gdLst>
              <a:gd name="connsiteX0" fmla="*/ 694944 w 694944"/>
              <a:gd name="connsiteY0" fmla="*/ 384048 h 384048"/>
              <a:gd name="connsiteX1" fmla="*/ 640080 w 694944"/>
              <a:gd name="connsiteY1" fmla="*/ 347472 h 384048"/>
              <a:gd name="connsiteX2" fmla="*/ 603504 w 694944"/>
              <a:gd name="connsiteY2" fmla="*/ 292608 h 384048"/>
              <a:gd name="connsiteX3" fmla="*/ 548640 w 694944"/>
              <a:gd name="connsiteY3" fmla="*/ 274320 h 384048"/>
              <a:gd name="connsiteX4" fmla="*/ 402336 w 694944"/>
              <a:gd name="connsiteY4" fmla="*/ 146304 h 384048"/>
              <a:gd name="connsiteX5" fmla="*/ 347472 w 694944"/>
              <a:gd name="connsiteY5" fmla="*/ 109728 h 384048"/>
              <a:gd name="connsiteX6" fmla="*/ 292608 w 694944"/>
              <a:gd name="connsiteY6" fmla="*/ 73152 h 384048"/>
              <a:gd name="connsiteX7" fmla="*/ 128016 w 694944"/>
              <a:gd name="connsiteY7" fmla="*/ 18288 h 384048"/>
              <a:gd name="connsiteX8" fmla="*/ 73152 w 694944"/>
              <a:gd name="connsiteY8" fmla="*/ 0 h 384048"/>
              <a:gd name="connsiteX9" fmla="*/ 0 w 694944"/>
              <a:gd name="connsiteY9" fmla="*/ 0 h 38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944" h="384048">
                <a:moveTo>
                  <a:pt x="694944" y="384048"/>
                </a:moveTo>
                <a:cubicBezTo>
                  <a:pt x="676656" y="371856"/>
                  <a:pt x="655622" y="363014"/>
                  <a:pt x="640080" y="347472"/>
                </a:cubicBezTo>
                <a:cubicBezTo>
                  <a:pt x="624538" y="331930"/>
                  <a:pt x="620667" y="306338"/>
                  <a:pt x="603504" y="292608"/>
                </a:cubicBezTo>
                <a:cubicBezTo>
                  <a:pt x="588451" y="280566"/>
                  <a:pt x="566928" y="280416"/>
                  <a:pt x="548640" y="274320"/>
                </a:cubicBezTo>
                <a:cubicBezTo>
                  <a:pt x="487680" y="182880"/>
                  <a:pt x="530352" y="231648"/>
                  <a:pt x="402336" y="146304"/>
                </a:cubicBezTo>
                <a:lnTo>
                  <a:pt x="347472" y="109728"/>
                </a:lnTo>
                <a:cubicBezTo>
                  <a:pt x="329184" y="97536"/>
                  <a:pt x="313460" y="80103"/>
                  <a:pt x="292608" y="73152"/>
                </a:cubicBezTo>
                <a:lnTo>
                  <a:pt x="128016" y="18288"/>
                </a:lnTo>
                <a:cubicBezTo>
                  <a:pt x="109728" y="12192"/>
                  <a:pt x="92429" y="0"/>
                  <a:pt x="73152" y="0"/>
                </a:cubicBezTo>
                <a:lnTo>
                  <a:pt x="0" y="0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57200" y="2286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Spilling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71003" y="4419600"/>
            <a:ext cx="1524000" cy="304800"/>
          </a:xfrm>
          <a:prstGeom prst="ellipse">
            <a:avLst/>
          </a:prstGeom>
          <a:solidFill>
            <a:srgbClr val="0070C0">
              <a:alpha val="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48042" y="2667000"/>
            <a:ext cx="1671658" cy="304800"/>
          </a:xfrm>
          <a:prstGeom prst="ellipse">
            <a:avLst/>
          </a:prstGeom>
          <a:solidFill>
            <a:srgbClr val="0070C0">
              <a:alpha val="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5003" y="5105400"/>
            <a:ext cx="1824697" cy="457200"/>
          </a:xfrm>
          <a:prstGeom prst="ellipse">
            <a:avLst/>
          </a:prstGeom>
          <a:solidFill>
            <a:srgbClr val="0070C0">
              <a:alpha val="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79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00400" y="1600200"/>
            <a:ext cx="5638800" cy="39624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28600" y="1295400"/>
            <a:ext cx="8763000" cy="5029200"/>
          </a:xfrm>
          <a:prstGeom prst="rect">
            <a:avLst/>
          </a:prstGeom>
        </p:spPr>
        <p:txBody>
          <a:bodyPr/>
          <a:lstStyle/>
          <a:p>
            <a:pPr marR="0" lvl="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FFFF00"/>
              </a:buClr>
              <a:buSzPct val="7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Re-compute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Liveness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cs typeface="+mn-cs"/>
              </a:rPr>
              <a:t>: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90600" y="1752600"/>
            <a:ext cx="7153275" cy="4610100"/>
            <a:chOff x="990600" y="1752600"/>
            <a:chExt cx="7153275" cy="46101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1752600"/>
              <a:ext cx="7153275" cy="461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0600" y="1752600"/>
              <a:ext cx="18573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324600" y="1752600"/>
              <a:ext cx="1809750" cy="487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15000" y="1752600"/>
              <a:ext cx="4000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19800" y="1752600"/>
              <a:ext cx="4000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96200" y="5943600"/>
              <a:ext cx="4000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" name="Freeform 50"/>
            <p:cNvSpPr/>
            <p:nvPr/>
          </p:nvSpPr>
          <p:spPr bwMode="auto">
            <a:xfrm>
              <a:off x="5705856" y="1883664"/>
              <a:ext cx="510241" cy="338698"/>
            </a:xfrm>
            <a:custGeom>
              <a:avLst/>
              <a:gdLst>
                <a:gd name="connsiteX0" fmla="*/ 475488 w 510241"/>
                <a:gd name="connsiteY0" fmla="*/ 310896 h 338698"/>
                <a:gd name="connsiteX1" fmla="*/ 384048 w 510241"/>
                <a:gd name="connsiteY1" fmla="*/ 237744 h 338698"/>
                <a:gd name="connsiteX2" fmla="*/ 347472 w 510241"/>
                <a:gd name="connsiteY2" fmla="*/ 182880 h 338698"/>
                <a:gd name="connsiteX3" fmla="*/ 292608 w 510241"/>
                <a:gd name="connsiteY3" fmla="*/ 164592 h 338698"/>
                <a:gd name="connsiteX4" fmla="*/ 237744 w 510241"/>
                <a:gd name="connsiteY4" fmla="*/ 128016 h 338698"/>
                <a:gd name="connsiteX5" fmla="*/ 201168 w 510241"/>
                <a:gd name="connsiteY5" fmla="*/ 73152 h 338698"/>
                <a:gd name="connsiteX6" fmla="*/ 91440 w 510241"/>
                <a:gd name="connsiteY6" fmla="*/ 36576 h 338698"/>
                <a:gd name="connsiteX7" fmla="*/ 0 w 510241"/>
                <a:gd name="connsiteY7" fmla="*/ 0 h 33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241" h="338698">
                  <a:moveTo>
                    <a:pt x="475488" y="310896"/>
                  </a:moveTo>
                  <a:cubicBezTo>
                    <a:pt x="370666" y="153663"/>
                    <a:pt x="510241" y="338698"/>
                    <a:pt x="384048" y="237744"/>
                  </a:cubicBezTo>
                  <a:cubicBezTo>
                    <a:pt x="366885" y="224014"/>
                    <a:pt x="364635" y="196610"/>
                    <a:pt x="347472" y="182880"/>
                  </a:cubicBezTo>
                  <a:cubicBezTo>
                    <a:pt x="332419" y="170838"/>
                    <a:pt x="309850" y="173213"/>
                    <a:pt x="292608" y="164592"/>
                  </a:cubicBezTo>
                  <a:cubicBezTo>
                    <a:pt x="272949" y="154762"/>
                    <a:pt x="256032" y="140208"/>
                    <a:pt x="237744" y="128016"/>
                  </a:cubicBezTo>
                  <a:cubicBezTo>
                    <a:pt x="225552" y="109728"/>
                    <a:pt x="219807" y="84801"/>
                    <a:pt x="201168" y="73152"/>
                  </a:cubicBezTo>
                  <a:cubicBezTo>
                    <a:pt x="168474" y="52718"/>
                    <a:pt x="128016" y="48768"/>
                    <a:pt x="91440" y="36576"/>
                  </a:cubicBezTo>
                  <a:cubicBezTo>
                    <a:pt x="23644" y="13977"/>
                    <a:pt x="53818" y="26909"/>
                    <a:pt x="0" y="0"/>
                  </a:cubicBezTo>
                </a:path>
              </a:pathLst>
            </a:custGeom>
            <a:noFill/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57200" y="2286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Spilling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Algebraic simplification and </a:t>
            </a:r>
            <a:r>
              <a:rPr lang="en-US" sz="2800" dirty="0" err="1" smtClean="0">
                <a:solidFill>
                  <a:srgbClr val="00B050"/>
                </a:solidFill>
              </a:rPr>
              <a:t>Reassociation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Simplification Examples: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endParaRPr lang="en-US" dirty="0" smtClean="0"/>
          </a:p>
          <a:p>
            <a:pPr marL="742950" lvl="1">
              <a:spcBef>
                <a:spcPts val="0"/>
              </a:spcBef>
              <a:buClr>
                <a:srgbClr val="FFFF00"/>
              </a:buClr>
              <a:buSzPct val="75000"/>
            </a:pPr>
            <a:r>
              <a:rPr lang="en-US" dirty="0" smtClean="0"/>
              <a:t>Example: Re-arrangement + constant folding</a:t>
            </a:r>
          </a:p>
          <a:p>
            <a:pPr marL="925830" lvl="1" indent="-182880">
              <a:spcBef>
                <a:spcPts val="0"/>
              </a:spcBef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47700" y="2514600"/>
            <a:ext cx="7924800" cy="92333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x+0 = x	0+x = x	</a:t>
            </a:r>
            <a:r>
              <a:rPr lang="en-US" dirty="0" err="1" smtClean="0"/>
              <a:t>x</a:t>
            </a:r>
            <a:r>
              <a:rPr lang="en-US" dirty="0" smtClean="0"/>
              <a:t>*1 = x	1*x = x 	0/x = 0 	x-0 = 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 &amp;&amp; true = b		b &amp;&amp; false = 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 || true = true		b || false =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572000"/>
            <a:ext cx="207941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b = 5 + a + 10 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4495800"/>
            <a:ext cx="1981200" cy="156966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t0 = 5 ;</a:t>
            </a:r>
          </a:p>
          <a:p>
            <a:r>
              <a:rPr lang="en-US" dirty="0" smtClean="0"/>
              <a:t>t1 = t0 + a ;</a:t>
            </a:r>
          </a:p>
          <a:p>
            <a:r>
              <a:rPr lang="en-US" dirty="0" smtClean="0"/>
              <a:t>t2 = t1 + 10 ;</a:t>
            </a:r>
          </a:p>
          <a:p>
            <a:r>
              <a:rPr lang="en-US" dirty="0" smtClean="0"/>
              <a:t>b = t2 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4572000"/>
            <a:ext cx="160020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t0 = 15 ;</a:t>
            </a:r>
          </a:p>
          <a:p>
            <a:r>
              <a:rPr lang="en-US" dirty="0" smtClean="0"/>
              <a:t>t1 = a + t0 ;</a:t>
            </a:r>
          </a:p>
          <a:p>
            <a:r>
              <a:rPr lang="en-US" dirty="0" smtClean="0"/>
              <a:t>b = t1 ;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2743200" y="4876800"/>
            <a:ext cx="8382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019800" y="4953000"/>
            <a:ext cx="7620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4419600"/>
          </a:xfrm>
          <a:prstGeom prst="rect">
            <a:avLst/>
          </a:prstGeom>
        </p:spPr>
        <p:txBody>
          <a:bodyPr/>
          <a:lstStyle/>
          <a:p>
            <a:pPr marL="182880" marR="0" lvl="0" indent="-18288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The new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liveness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information is almost as before</a:t>
            </a:r>
          </a:p>
          <a:p>
            <a:pPr marL="182880" lvl="0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400" i="1" kern="0" dirty="0" err="1" smtClean="0">
                <a:solidFill>
                  <a:srgbClr val="00B050"/>
                </a:solidFill>
              </a:rPr>
              <a:t>f</a:t>
            </a:r>
            <a:r>
              <a:rPr lang="en-US" sz="2400" i="1" kern="0" baseline="-25000" dirty="0" err="1" smtClean="0">
                <a:solidFill>
                  <a:srgbClr val="00B050"/>
                </a:solidFill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is live only</a:t>
            </a:r>
          </a:p>
          <a:p>
            <a:pPr marL="582930" lvl="2" indent="-182880" eaLnBrk="1">
              <a:lnSpc>
                <a:spcPct val="90000"/>
              </a:lnSpc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Between a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</a:t>
            </a:r>
            <a:r>
              <a:rPr kumimoji="0" lang="en-US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:= load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and the next instruction</a:t>
            </a:r>
          </a:p>
          <a:p>
            <a:pPr marL="582930" lvl="2" indent="-182880" eaLnBrk="1">
              <a:lnSpc>
                <a:spcPct val="90000"/>
              </a:lnSpc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Between a store </a:t>
            </a:r>
            <a:r>
              <a:rPr lang="en-US" sz="2400" i="1" kern="0" dirty="0" err="1" smtClean="0">
                <a:solidFill>
                  <a:srgbClr val="00B050"/>
                </a:solidFill>
              </a:rPr>
              <a:t>f</a:t>
            </a:r>
            <a:r>
              <a:rPr lang="en-US" sz="2400" i="1" kern="0" baseline="-25000" dirty="0" err="1" smtClean="0">
                <a:solidFill>
                  <a:srgbClr val="00B050"/>
                </a:solidFill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,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and the preceding instruction</a:t>
            </a:r>
          </a:p>
          <a:p>
            <a:pPr marL="182880" marR="0" lvl="1" indent="-18288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025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  <a:p>
            <a:pPr marL="182880" marR="0" lvl="0" indent="-18288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Spilling reduces the live range of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and thus reduces its interferences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Which result in fewer neighbors in RIG for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2286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Spilling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/>
          <a:lstStyle/>
          <a:p>
            <a:pPr marL="182880" marR="0" lvl="0" indent="-18288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With the new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liveness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 information,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 we need to rebuild the RIG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400" kern="0" baseline="0" dirty="0" smtClean="0">
                <a:solidFill>
                  <a:srgbClr val="00B050"/>
                </a:solidFill>
                <a:latin typeface="+mn-lt"/>
              </a:rPr>
              <a:t>And</a:t>
            </a:r>
            <a:r>
              <a:rPr lang="en-US" sz="2400" kern="0" dirty="0" smtClean="0">
                <a:solidFill>
                  <a:srgbClr val="00B050"/>
                </a:solidFill>
                <a:latin typeface="+mn-lt"/>
              </a:rPr>
              <a:t> try to </a:t>
            </a:r>
            <a:r>
              <a:rPr lang="en-US" sz="2400" kern="0" dirty="0" err="1" smtClean="0">
                <a:solidFill>
                  <a:srgbClr val="00B050"/>
                </a:solidFill>
                <a:latin typeface="+mn-lt"/>
              </a:rPr>
              <a:t>colour</a:t>
            </a:r>
            <a:r>
              <a:rPr lang="en-US" sz="2400" kern="0" dirty="0" smtClean="0">
                <a:solidFill>
                  <a:srgbClr val="00B050"/>
                </a:solidFill>
                <a:latin typeface="+mn-lt"/>
              </a:rPr>
              <a:t> the resulting graph again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</a:endParaRP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endParaRPr lang="en-US" sz="2400" kern="0" dirty="0" smtClean="0">
              <a:solidFill>
                <a:srgbClr val="00B050"/>
              </a:solidFill>
              <a:latin typeface="+mn-lt"/>
            </a:endParaRP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</a:endParaRP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endParaRPr lang="en-US" sz="2400" kern="0" dirty="0" smtClean="0">
              <a:solidFill>
                <a:srgbClr val="00B050"/>
              </a:solidFill>
              <a:latin typeface="+mn-lt"/>
            </a:endParaRP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</a:endParaRPr>
          </a:p>
          <a:p>
            <a:pPr marL="182880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rgbClr val="00B050"/>
                </a:solidFill>
                <a:latin typeface="+mn-lt"/>
              </a:rPr>
              <a:t>Now </a:t>
            </a:r>
            <a:r>
              <a:rPr lang="en-US" sz="2400" i="1" kern="0" dirty="0" smtClean="0">
                <a:solidFill>
                  <a:srgbClr val="00B050"/>
                </a:solidFill>
                <a:latin typeface="+mn-lt"/>
              </a:rPr>
              <a:t>f</a:t>
            </a:r>
            <a:r>
              <a:rPr lang="en-US" sz="2400" kern="0" dirty="0" smtClean="0">
                <a:solidFill>
                  <a:srgbClr val="00B050"/>
                </a:solidFill>
                <a:latin typeface="+mn-lt"/>
              </a:rPr>
              <a:t> only interfaces with </a:t>
            </a:r>
            <a:r>
              <a:rPr lang="en-US" sz="2400" i="1" kern="0" dirty="0" smtClean="0">
                <a:solidFill>
                  <a:srgbClr val="00B050"/>
                </a:solidFill>
                <a:latin typeface="+mn-lt"/>
              </a:rPr>
              <a:t>c</a:t>
            </a:r>
            <a:r>
              <a:rPr lang="en-US" sz="2400" kern="0" dirty="0" smtClean="0">
                <a:solidFill>
                  <a:srgbClr val="00B050"/>
                </a:solidFill>
                <a:latin typeface="+mn-lt"/>
              </a:rPr>
              <a:t> and </a:t>
            </a:r>
            <a:r>
              <a:rPr lang="en-US" sz="2400" i="1" kern="0" dirty="0" smtClean="0">
                <a:solidFill>
                  <a:srgbClr val="00B050"/>
                </a:solidFill>
                <a:latin typeface="+mn-lt"/>
              </a:rPr>
              <a:t>d</a:t>
            </a:r>
          </a:p>
          <a:p>
            <a:pPr marL="182880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The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</a:rPr>
              <a:t> new RIG is 3-colourable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</a:endParaRPr>
          </a:p>
          <a:p>
            <a:pPr marL="182880" lvl="0" indent="-182880" eaLnBrk="1">
              <a:lnSpc>
                <a:spcPct val="90000"/>
              </a:lnSpc>
              <a:spcAft>
                <a:spcPts val="1288"/>
              </a:spcAft>
              <a:buClr>
                <a:srgbClr val="FFFF00"/>
              </a:buClr>
              <a:buSzPct val="75000"/>
              <a:defRPr/>
            </a:pPr>
            <a:endParaRPr kumimoji="0" lang="en-US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590800"/>
            <a:ext cx="39776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2286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Spilling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/>
          <a:lstStyle/>
          <a:p>
            <a:pPr marL="182880" marR="0" lvl="0" indent="-18288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Additional spills might be required before a coloring is found</a:t>
            </a:r>
          </a:p>
          <a:p>
            <a:pPr marL="182880" marR="0" lvl="0" indent="-182880" algn="l" defTabSz="449263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The tricky part is deciding what to spill 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But any choice is correct 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Possible heuristics: 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Spill temporaries with most conflicts 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Spill temporaries with few definitions and uses </a:t>
            </a:r>
          </a:p>
          <a:p>
            <a:pPr marL="925830" lvl="1" indent="-182880" eaLnBrk="1">
              <a:lnSpc>
                <a:spcPct val="90000"/>
              </a:lnSpc>
              <a:spcAft>
                <a:spcPts val="1288"/>
              </a:spcAft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Avoid spilling in inner loops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228600"/>
            <a:ext cx="8224838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Spilling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6098" y="2967335"/>
            <a:ext cx="2371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 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8496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10600" cy="19050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solidFill>
                  <a:srgbClr val="7030A0"/>
                </a:solidFill>
                <a:latin typeface="+mj-lt"/>
              </a:rPr>
              <a:t>An Overview of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7030A0"/>
                </a:solidFill>
                <a:latin typeface="+mj-lt"/>
              </a:rPr>
              <a:t>Cache Aware Compiler Optimization</a:t>
            </a:r>
            <a:endParaRPr lang="en-US" sz="4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mtClean="0"/>
              <a:t>CSE346: Compilers, IIT Guwahati</a:t>
            </a:r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Memory Hierarchy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85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35784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b="1" dirty="0" smtClean="0"/>
              <a:t>Hierarchical  memory Structures: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b="1" dirty="0" smtClean="0"/>
              <a:t>An attempt to mitigate the growing gap between CPU speed and memory performance 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b="1" dirty="0" smtClean="0"/>
              <a:t>Low main memory bandwidth and high latency</a:t>
            </a:r>
            <a:endParaRPr lang="en-US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2743200"/>
            <a:ext cx="7924800" cy="3608387"/>
            <a:chOff x="311" y="1029"/>
            <a:chExt cx="4810" cy="2561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875" y="1276"/>
              <a:ext cx="0" cy="1328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900" y="1536"/>
              <a:ext cx="1221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/>
                <a:t>Processor-DRAM</a:t>
              </a:r>
            </a:p>
            <a:p>
              <a:pPr algn="l" rtl="0" eaLnBrk="0" hangingPunct="0"/>
              <a:r>
                <a:rPr lang="en-US"/>
                <a:t>Performance Gap:</a:t>
              </a:r>
              <a:br>
                <a:rPr lang="en-US"/>
              </a:br>
              <a:r>
                <a:rPr lang="en-US"/>
                <a:t>(grows 50% / year)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09" y="1029"/>
              <a:ext cx="3982" cy="2561"/>
              <a:chOff x="625" y="1029"/>
              <a:chExt cx="4310" cy="2561"/>
            </a:xfrm>
          </p:grpSpPr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3657" y="1683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275" y="1741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4629" y="1135"/>
                <a:ext cx="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V="1">
                <a:off x="1275" y="1135"/>
                <a:ext cx="0" cy="18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51" y="2961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251" y="2347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251" y="1741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251" y="1135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1275" y="2961"/>
                <a:ext cx="337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V="1">
                <a:off x="1275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 flipV="1">
                <a:off x="1443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V="1">
                <a:off x="1618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V="1">
                <a:off x="1786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V="1">
                <a:off x="1954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V="1">
                <a:off x="2121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V="1">
                <a:off x="2289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V="1">
                <a:off x="2457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 flipV="1">
                <a:off x="2624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V="1">
                <a:off x="2800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 flipV="1">
                <a:off x="2968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 flipV="1">
                <a:off x="3136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 flipV="1">
                <a:off x="3303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 flipV="1">
                <a:off x="3471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 flipV="1">
                <a:off x="3639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 flipV="1">
                <a:off x="3806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 flipV="1">
                <a:off x="3982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 flipV="1">
                <a:off x="4150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 flipV="1">
                <a:off x="4317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 flipV="1">
                <a:off x="4485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 flipV="1">
                <a:off x="4653" y="2937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 flipV="1">
                <a:off x="1277" y="2898"/>
                <a:ext cx="166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 flipV="1">
                <a:off x="1443" y="2843"/>
                <a:ext cx="175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 flipV="1">
                <a:off x="1620" y="2787"/>
                <a:ext cx="166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 flipV="1">
                <a:off x="1786" y="2722"/>
                <a:ext cx="168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 flipV="1">
                <a:off x="1954" y="2667"/>
                <a:ext cx="167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45"/>
              <p:cNvSpPr>
                <a:spLocks noChangeShapeType="1"/>
              </p:cNvSpPr>
              <p:nvPr/>
            </p:nvSpPr>
            <p:spPr bwMode="auto">
              <a:xfrm flipV="1">
                <a:off x="2123" y="2603"/>
                <a:ext cx="166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6"/>
              <p:cNvSpPr>
                <a:spLocks noChangeShapeType="1"/>
              </p:cNvSpPr>
              <p:nvPr/>
            </p:nvSpPr>
            <p:spPr bwMode="auto">
              <a:xfrm flipV="1">
                <a:off x="2292" y="2548"/>
                <a:ext cx="165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7"/>
              <p:cNvSpPr>
                <a:spLocks noChangeShapeType="1"/>
              </p:cNvSpPr>
              <p:nvPr/>
            </p:nvSpPr>
            <p:spPr bwMode="auto">
              <a:xfrm flipV="1">
                <a:off x="2457" y="2444"/>
                <a:ext cx="167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/>
            </p:nvSpPr>
            <p:spPr bwMode="auto">
              <a:xfrm flipV="1">
                <a:off x="2625" y="2332"/>
                <a:ext cx="175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/>
            </p:nvSpPr>
            <p:spPr bwMode="auto">
              <a:xfrm flipV="1">
                <a:off x="2801" y="2228"/>
                <a:ext cx="167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/>
            </p:nvSpPr>
            <p:spPr bwMode="auto">
              <a:xfrm flipV="1">
                <a:off x="2968" y="2117"/>
                <a:ext cx="168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1"/>
              <p:cNvSpPr>
                <a:spLocks noChangeShapeType="1"/>
              </p:cNvSpPr>
              <p:nvPr/>
            </p:nvSpPr>
            <p:spPr bwMode="auto">
              <a:xfrm flipV="1">
                <a:off x="3137" y="2014"/>
                <a:ext cx="166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2"/>
              <p:cNvSpPr>
                <a:spLocks noChangeShapeType="1"/>
              </p:cNvSpPr>
              <p:nvPr/>
            </p:nvSpPr>
            <p:spPr bwMode="auto">
              <a:xfrm flipV="1">
                <a:off x="3304" y="1901"/>
                <a:ext cx="167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3"/>
              <p:cNvSpPr>
                <a:spLocks noChangeShapeType="1"/>
              </p:cNvSpPr>
              <p:nvPr/>
            </p:nvSpPr>
            <p:spPr bwMode="auto">
              <a:xfrm flipV="1">
                <a:off x="3471" y="1798"/>
                <a:ext cx="168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4"/>
              <p:cNvSpPr>
                <a:spLocks noChangeShapeType="1"/>
              </p:cNvSpPr>
              <p:nvPr/>
            </p:nvSpPr>
            <p:spPr bwMode="auto">
              <a:xfrm flipV="1">
                <a:off x="3807" y="1582"/>
                <a:ext cx="175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/>
            </p:nvSpPr>
            <p:spPr bwMode="auto">
              <a:xfrm flipV="1">
                <a:off x="3982" y="1479"/>
                <a:ext cx="168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 flipV="1">
                <a:off x="4151" y="1368"/>
                <a:ext cx="166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 flipV="1">
                <a:off x="4318" y="1263"/>
                <a:ext cx="167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 flipV="1">
                <a:off x="4485" y="1152"/>
                <a:ext cx="168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 flipV="1">
                <a:off x="1275" y="2945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0"/>
              <p:cNvSpPr>
                <a:spLocks noChangeShapeType="1"/>
              </p:cNvSpPr>
              <p:nvPr/>
            </p:nvSpPr>
            <p:spPr bwMode="auto">
              <a:xfrm flipV="1">
                <a:off x="1450" y="2923"/>
                <a:ext cx="168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 flipV="1">
                <a:off x="1628" y="2907"/>
                <a:ext cx="158" cy="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 flipV="1">
                <a:off x="1786" y="2891"/>
                <a:ext cx="168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63"/>
              <p:cNvSpPr>
                <a:spLocks noChangeShapeType="1"/>
              </p:cNvSpPr>
              <p:nvPr/>
            </p:nvSpPr>
            <p:spPr bwMode="auto">
              <a:xfrm flipV="1">
                <a:off x="1954" y="2875"/>
                <a:ext cx="167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64"/>
              <p:cNvSpPr>
                <a:spLocks noChangeShapeType="1"/>
              </p:cNvSpPr>
              <p:nvPr/>
            </p:nvSpPr>
            <p:spPr bwMode="auto">
              <a:xfrm flipV="1">
                <a:off x="2127" y="2851"/>
                <a:ext cx="16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 flipV="1">
                <a:off x="2289" y="2834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66"/>
              <p:cNvSpPr>
                <a:spLocks noChangeShapeType="1"/>
              </p:cNvSpPr>
              <p:nvPr/>
            </p:nvSpPr>
            <p:spPr bwMode="auto">
              <a:xfrm flipV="1">
                <a:off x="2457" y="2819"/>
                <a:ext cx="167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 flipV="1">
                <a:off x="2634" y="2803"/>
                <a:ext cx="166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68"/>
              <p:cNvSpPr>
                <a:spLocks noChangeShapeType="1"/>
              </p:cNvSpPr>
              <p:nvPr/>
            </p:nvSpPr>
            <p:spPr bwMode="auto">
              <a:xfrm flipV="1">
                <a:off x="2800" y="2778"/>
                <a:ext cx="168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69"/>
              <p:cNvSpPr>
                <a:spLocks noChangeShapeType="1"/>
              </p:cNvSpPr>
              <p:nvPr/>
            </p:nvSpPr>
            <p:spPr bwMode="auto">
              <a:xfrm flipV="1">
                <a:off x="2968" y="2762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70"/>
              <p:cNvSpPr>
                <a:spLocks noChangeShapeType="1"/>
              </p:cNvSpPr>
              <p:nvPr/>
            </p:nvSpPr>
            <p:spPr bwMode="auto">
              <a:xfrm flipV="1">
                <a:off x="3136" y="2747"/>
                <a:ext cx="167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71"/>
              <p:cNvSpPr>
                <a:spLocks noChangeShapeType="1"/>
              </p:cNvSpPr>
              <p:nvPr/>
            </p:nvSpPr>
            <p:spPr bwMode="auto">
              <a:xfrm flipV="1">
                <a:off x="3313" y="2731"/>
                <a:ext cx="158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2"/>
              <p:cNvSpPr>
                <a:spLocks noChangeShapeType="1"/>
              </p:cNvSpPr>
              <p:nvPr/>
            </p:nvSpPr>
            <p:spPr bwMode="auto">
              <a:xfrm flipV="1">
                <a:off x="3471" y="2706"/>
                <a:ext cx="168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73"/>
              <p:cNvSpPr>
                <a:spLocks noChangeShapeType="1"/>
              </p:cNvSpPr>
              <p:nvPr/>
            </p:nvSpPr>
            <p:spPr bwMode="auto">
              <a:xfrm flipV="1">
                <a:off x="3639" y="2691"/>
                <a:ext cx="167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74"/>
              <p:cNvSpPr>
                <a:spLocks noChangeShapeType="1"/>
              </p:cNvSpPr>
              <p:nvPr/>
            </p:nvSpPr>
            <p:spPr bwMode="auto">
              <a:xfrm flipV="1">
                <a:off x="3816" y="2675"/>
                <a:ext cx="166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5"/>
              <p:cNvSpPr>
                <a:spLocks noChangeShapeType="1"/>
              </p:cNvSpPr>
              <p:nvPr/>
            </p:nvSpPr>
            <p:spPr bwMode="auto">
              <a:xfrm flipV="1">
                <a:off x="3982" y="2658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6"/>
              <p:cNvSpPr>
                <a:spLocks noChangeShapeType="1"/>
              </p:cNvSpPr>
              <p:nvPr/>
            </p:nvSpPr>
            <p:spPr bwMode="auto">
              <a:xfrm flipV="1">
                <a:off x="4150" y="2635"/>
                <a:ext cx="167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77"/>
              <p:cNvSpPr>
                <a:spLocks noChangeShapeType="1"/>
              </p:cNvSpPr>
              <p:nvPr/>
            </p:nvSpPr>
            <p:spPr bwMode="auto">
              <a:xfrm flipV="1">
                <a:off x="4327" y="2619"/>
                <a:ext cx="158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78"/>
              <p:cNvSpPr>
                <a:spLocks noChangeShapeType="1"/>
              </p:cNvSpPr>
              <p:nvPr/>
            </p:nvSpPr>
            <p:spPr bwMode="auto">
              <a:xfrm flipV="1">
                <a:off x="4495" y="2604"/>
                <a:ext cx="158" cy="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1255" y="2941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1423" y="2878"/>
                <a:ext cx="40" cy="39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1599" y="2822"/>
                <a:ext cx="39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1766" y="2766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1934" y="2702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2102" y="2646"/>
                <a:ext cx="39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85"/>
              <p:cNvSpPr>
                <a:spLocks noChangeArrowheads="1"/>
              </p:cNvSpPr>
              <p:nvPr/>
            </p:nvSpPr>
            <p:spPr bwMode="auto">
              <a:xfrm>
                <a:off x="2269" y="2583"/>
                <a:ext cx="40" cy="39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86"/>
              <p:cNvSpPr>
                <a:spLocks noChangeArrowheads="1"/>
              </p:cNvSpPr>
              <p:nvPr/>
            </p:nvSpPr>
            <p:spPr bwMode="auto">
              <a:xfrm>
                <a:off x="2437" y="2527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87"/>
              <p:cNvSpPr>
                <a:spLocks noChangeArrowheads="1"/>
              </p:cNvSpPr>
              <p:nvPr/>
            </p:nvSpPr>
            <p:spPr bwMode="auto">
              <a:xfrm>
                <a:off x="2605" y="2423"/>
                <a:ext cx="39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88"/>
              <p:cNvSpPr>
                <a:spLocks noChangeArrowheads="1"/>
              </p:cNvSpPr>
              <p:nvPr/>
            </p:nvSpPr>
            <p:spPr bwMode="auto">
              <a:xfrm>
                <a:off x="2948" y="2208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89"/>
              <p:cNvSpPr>
                <a:spLocks noChangeArrowheads="1"/>
              </p:cNvSpPr>
              <p:nvPr/>
            </p:nvSpPr>
            <p:spPr bwMode="auto">
              <a:xfrm>
                <a:off x="3116" y="2096"/>
                <a:ext cx="39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90"/>
              <p:cNvSpPr>
                <a:spLocks noChangeArrowheads="1"/>
              </p:cNvSpPr>
              <p:nvPr/>
            </p:nvSpPr>
            <p:spPr bwMode="auto">
              <a:xfrm>
                <a:off x="3283" y="1992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91"/>
              <p:cNvSpPr>
                <a:spLocks noChangeArrowheads="1"/>
              </p:cNvSpPr>
              <p:nvPr/>
            </p:nvSpPr>
            <p:spPr bwMode="auto">
              <a:xfrm>
                <a:off x="3451" y="1881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92"/>
              <p:cNvSpPr>
                <a:spLocks noChangeArrowheads="1"/>
              </p:cNvSpPr>
              <p:nvPr/>
            </p:nvSpPr>
            <p:spPr bwMode="auto">
              <a:xfrm>
                <a:off x="3619" y="1777"/>
                <a:ext cx="39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3"/>
              <p:cNvSpPr>
                <a:spLocks noChangeArrowheads="1"/>
              </p:cNvSpPr>
              <p:nvPr/>
            </p:nvSpPr>
            <p:spPr bwMode="auto">
              <a:xfrm>
                <a:off x="3786" y="1665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94"/>
              <p:cNvSpPr>
                <a:spLocks noChangeArrowheads="1"/>
              </p:cNvSpPr>
              <p:nvPr/>
            </p:nvSpPr>
            <p:spPr bwMode="auto">
              <a:xfrm>
                <a:off x="3962" y="1562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95"/>
              <p:cNvSpPr>
                <a:spLocks noChangeArrowheads="1"/>
              </p:cNvSpPr>
              <p:nvPr/>
            </p:nvSpPr>
            <p:spPr bwMode="auto">
              <a:xfrm>
                <a:off x="4130" y="1458"/>
                <a:ext cx="39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96"/>
              <p:cNvSpPr>
                <a:spLocks noChangeArrowheads="1"/>
              </p:cNvSpPr>
              <p:nvPr/>
            </p:nvSpPr>
            <p:spPr bwMode="auto">
              <a:xfrm>
                <a:off x="4297" y="1347"/>
                <a:ext cx="40" cy="39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97"/>
              <p:cNvSpPr>
                <a:spLocks noChangeArrowheads="1"/>
              </p:cNvSpPr>
              <p:nvPr/>
            </p:nvSpPr>
            <p:spPr bwMode="auto">
              <a:xfrm>
                <a:off x="4465" y="1243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98"/>
              <p:cNvSpPr>
                <a:spLocks noChangeArrowheads="1"/>
              </p:cNvSpPr>
              <p:nvPr/>
            </p:nvSpPr>
            <p:spPr bwMode="auto">
              <a:xfrm>
                <a:off x="4633" y="1131"/>
                <a:ext cx="39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99"/>
              <p:cNvSpPr>
                <a:spLocks noChangeArrowheads="1"/>
              </p:cNvSpPr>
              <p:nvPr/>
            </p:nvSpPr>
            <p:spPr bwMode="auto">
              <a:xfrm>
                <a:off x="1255" y="2941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00"/>
              <p:cNvSpPr>
                <a:spLocks noChangeArrowheads="1"/>
              </p:cNvSpPr>
              <p:nvPr/>
            </p:nvSpPr>
            <p:spPr bwMode="auto">
              <a:xfrm>
                <a:off x="1423" y="2925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01"/>
              <p:cNvSpPr>
                <a:spLocks noChangeArrowheads="1"/>
              </p:cNvSpPr>
              <p:nvPr/>
            </p:nvSpPr>
            <p:spPr bwMode="auto">
              <a:xfrm>
                <a:off x="1599" y="2902"/>
                <a:ext cx="39" cy="39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02"/>
              <p:cNvSpPr>
                <a:spLocks noChangeArrowheads="1"/>
              </p:cNvSpPr>
              <p:nvPr/>
            </p:nvSpPr>
            <p:spPr bwMode="auto">
              <a:xfrm>
                <a:off x="1766" y="2886"/>
                <a:ext cx="40" cy="39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103"/>
              <p:cNvSpPr>
                <a:spLocks noChangeArrowheads="1"/>
              </p:cNvSpPr>
              <p:nvPr/>
            </p:nvSpPr>
            <p:spPr bwMode="auto">
              <a:xfrm>
                <a:off x="1934" y="2870"/>
                <a:ext cx="40" cy="39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104"/>
              <p:cNvSpPr>
                <a:spLocks noChangeArrowheads="1"/>
              </p:cNvSpPr>
              <p:nvPr/>
            </p:nvSpPr>
            <p:spPr bwMode="auto">
              <a:xfrm>
                <a:off x="2102" y="2854"/>
                <a:ext cx="39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Rectangle 105"/>
              <p:cNvSpPr>
                <a:spLocks noChangeArrowheads="1"/>
              </p:cNvSpPr>
              <p:nvPr/>
            </p:nvSpPr>
            <p:spPr bwMode="auto">
              <a:xfrm>
                <a:off x="2269" y="2830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106"/>
              <p:cNvSpPr>
                <a:spLocks noChangeArrowheads="1"/>
              </p:cNvSpPr>
              <p:nvPr/>
            </p:nvSpPr>
            <p:spPr bwMode="auto">
              <a:xfrm>
                <a:off x="2437" y="2814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107"/>
              <p:cNvSpPr>
                <a:spLocks noChangeArrowheads="1"/>
              </p:cNvSpPr>
              <p:nvPr/>
            </p:nvSpPr>
            <p:spPr bwMode="auto">
              <a:xfrm>
                <a:off x="2605" y="2798"/>
                <a:ext cx="39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Rectangle 108"/>
              <p:cNvSpPr>
                <a:spLocks noChangeArrowheads="1"/>
              </p:cNvSpPr>
              <p:nvPr/>
            </p:nvSpPr>
            <p:spPr bwMode="auto">
              <a:xfrm>
                <a:off x="2780" y="2782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109"/>
              <p:cNvSpPr>
                <a:spLocks noChangeArrowheads="1"/>
              </p:cNvSpPr>
              <p:nvPr/>
            </p:nvSpPr>
            <p:spPr bwMode="auto">
              <a:xfrm>
                <a:off x="2948" y="2758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Rectangle 110"/>
              <p:cNvSpPr>
                <a:spLocks noChangeArrowheads="1"/>
              </p:cNvSpPr>
              <p:nvPr/>
            </p:nvSpPr>
            <p:spPr bwMode="auto">
              <a:xfrm>
                <a:off x="3116" y="2742"/>
                <a:ext cx="39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Rectangle 111"/>
              <p:cNvSpPr>
                <a:spLocks noChangeArrowheads="1"/>
              </p:cNvSpPr>
              <p:nvPr/>
            </p:nvSpPr>
            <p:spPr bwMode="auto">
              <a:xfrm>
                <a:off x="3283" y="2726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Rectangle 112"/>
              <p:cNvSpPr>
                <a:spLocks noChangeArrowheads="1"/>
              </p:cNvSpPr>
              <p:nvPr/>
            </p:nvSpPr>
            <p:spPr bwMode="auto">
              <a:xfrm>
                <a:off x="3451" y="2710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/>
            </p:nvSpPr>
            <p:spPr bwMode="auto">
              <a:xfrm>
                <a:off x="3619" y="2686"/>
                <a:ext cx="39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Rectangle 114"/>
              <p:cNvSpPr>
                <a:spLocks noChangeArrowheads="1"/>
              </p:cNvSpPr>
              <p:nvPr/>
            </p:nvSpPr>
            <p:spPr bwMode="auto">
              <a:xfrm>
                <a:off x="3786" y="2670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115"/>
              <p:cNvSpPr>
                <a:spLocks noChangeArrowheads="1"/>
              </p:cNvSpPr>
              <p:nvPr/>
            </p:nvSpPr>
            <p:spPr bwMode="auto">
              <a:xfrm>
                <a:off x="3962" y="2654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116"/>
              <p:cNvSpPr>
                <a:spLocks noChangeArrowheads="1"/>
              </p:cNvSpPr>
              <p:nvPr/>
            </p:nvSpPr>
            <p:spPr bwMode="auto">
              <a:xfrm>
                <a:off x="4130" y="2638"/>
                <a:ext cx="39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117"/>
              <p:cNvSpPr>
                <a:spLocks noChangeArrowheads="1"/>
              </p:cNvSpPr>
              <p:nvPr/>
            </p:nvSpPr>
            <p:spPr bwMode="auto">
              <a:xfrm>
                <a:off x="4297" y="2614"/>
                <a:ext cx="40" cy="40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118"/>
              <p:cNvSpPr>
                <a:spLocks noChangeArrowheads="1"/>
              </p:cNvSpPr>
              <p:nvPr/>
            </p:nvSpPr>
            <p:spPr bwMode="auto">
              <a:xfrm>
                <a:off x="4465" y="2599"/>
                <a:ext cx="40" cy="39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119"/>
              <p:cNvSpPr>
                <a:spLocks noChangeArrowheads="1"/>
              </p:cNvSpPr>
              <p:nvPr/>
            </p:nvSpPr>
            <p:spPr bwMode="auto">
              <a:xfrm>
                <a:off x="4633" y="2583"/>
                <a:ext cx="39" cy="39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120"/>
              <p:cNvSpPr>
                <a:spLocks noChangeArrowheads="1"/>
              </p:cNvSpPr>
              <p:nvPr/>
            </p:nvSpPr>
            <p:spPr bwMode="auto">
              <a:xfrm>
                <a:off x="1081" y="2855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4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25" name="Rectangle 121"/>
              <p:cNvSpPr>
                <a:spLocks noChangeArrowheads="1"/>
              </p:cNvSpPr>
              <p:nvPr/>
            </p:nvSpPr>
            <p:spPr bwMode="auto">
              <a:xfrm>
                <a:off x="1026" y="2249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400" b="1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126" name="Rectangle 122"/>
              <p:cNvSpPr>
                <a:spLocks noChangeArrowheads="1"/>
              </p:cNvSpPr>
              <p:nvPr/>
            </p:nvSpPr>
            <p:spPr bwMode="auto">
              <a:xfrm>
                <a:off x="971" y="1643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400" b="1">
                    <a:solidFill>
                      <a:srgbClr val="000000"/>
                    </a:solidFill>
                  </a:rPr>
                  <a:t>100</a:t>
                </a:r>
              </a:p>
            </p:txBody>
          </p:sp>
          <p:sp>
            <p:nvSpPr>
              <p:cNvPr id="127" name="Rectangle 123"/>
              <p:cNvSpPr>
                <a:spLocks noChangeArrowheads="1"/>
              </p:cNvSpPr>
              <p:nvPr/>
            </p:nvSpPr>
            <p:spPr bwMode="auto">
              <a:xfrm>
                <a:off x="914" y="1029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400" b="1">
                    <a:solidFill>
                      <a:srgbClr val="000000"/>
                    </a:solidFill>
                  </a:rPr>
                  <a:t>1000</a:t>
                </a:r>
              </a:p>
            </p:txBody>
          </p:sp>
          <p:sp>
            <p:nvSpPr>
              <p:cNvPr id="128" name="Rectangle 124"/>
              <p:cNvSpPr>
                <a:spLocks noChangeArrowheads="1"/>
              </p:cNvSpPr>
              <p:nvPr/>
            </p:nvSpPr>
            <p:spPr bwMode="auto">
              <a:xfrm rot="-5400000">
                <a:off x="1119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1980</a:t>
                </a:r>
              </a:p>
            </p:txBody>
          </p:sp>
          <p:sp>
            <p:nvSpPr>
              <p:cNvPr id="129" name="Rectangle 125"/>
              <p:cNvSpPr>
                <a:spLocks noChangeArrowheads="1"/>
              </p:cNvSpPr>
              <p:nvPr/>
            </p:nvSpPr>
            <p:spPr bwMode="auto">
              <a:xfrm rot="-5400000">
                <a:off x="1287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1981</a:t>
                </a:r>
              </a:p>
            </p:txBody>
          </p:sp>
          <p:sp>
            <p:nvSpPr>
              <p:cNvPr id="130" name="Rectangle 126"/>
              <p:cNvSpPr>
                <a:spLocks noChangeArrowheads="1"/>
              </p:cNvSpPr>
              <p:nvPr/>
            </p:nvSpPr>
            <p:spPr bwMode="auto">
              <a:xfrm rot="-5400000">
                <a:off x="1453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1982</a:t>
                </a:r>
              </a:p>
            </p:txBody>
          </p:sp>
          <p:sp>
            <p:nvSpPr>
              <p:cNvPr id="131" name="Rectangle 127"/>
              <p:cNvSpPr>
                <a:spLocks noChangeArrowheads="1"/>
              </p:cNvSpPr>
              <p:nvPr/>
            </p:nvSpPr>
            <p:spPr bwMode="auto">
              <a:xfrm rot="-5400000">
                <a:off x="1622" y="3070"/>
                <a:ext cx="328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1983</a:t>
                </a:r>
              </a:p>
            </p:txBody>
          </p:sp>
          <p:sp>
            <p:nvSpPr>
              <p:cNvPr id="132" name="Rectangle 128"/>
              <p:cNvSpPr>
                <a:spLocks noChangeArrowheads="1"/>
              </p:cNvSpPr>
              <p:nvPr/>
            </p:nvSpPr>
            <p:spPr bwMode="auto">
              <a:xfrm rot="-5400000">
                <a:off x="1789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1984</a:t>
                </a:r>
              </a:p>
            </p:txBody>
          </p:sp>
          <p:sp>
            <p:nvSpPr>
              <p:cNvPr id="133" name="Rectangle 129"/>
              <p:cNvSpPr>
                <a:spLocks noChangeArrowheads="1"/>
              </p:cNvSpPr>
              <p:nvPr/>
            </p:nvSpPr>
            <p:spPr bwMode="auto">
              <a:xfrm rot="-5400000">
                <a:off x="1957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1985</a:t>
                </a:r>
              </a:p>
            </p:txBody>
          </p:sp>
          <p:sp>
            <p:nvSpPr>
              <p:cNvPr id="134" name="Rectangle 130"/>
              <p:cNvSpPr>
                <a:spLocks noChangeArrowheads="1"/>
              </p:cNvSpPr>
              <p:nvPr/>
            </p:nvSpPr>
            <p:spPr bwMode="auto">
              <a:xfrm rot="-5400000">
                <a:off x="2131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1986</a:t>
                </a:r>
              </a:p>
            </p:txBody>
          </p:sp>
          <p:sp>
            <p:nvSpPr>
              <p:cNvPr id="135" name="Rectangle 131"/>
              <p:cNvSpPr>
                <a:spLocks noChangeArrowheads="1"/>
              </p:cNvSpPr>
              <p:nvPr/>
            </p:nvSpPr>
            <p:spPr bwMode="auto">
              <a:xfrm rot="-5400000">
                <a:off x="2301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 dirty="0">
                    <a:solidFill>
                      <a:srgbClr val="000000"/>
                    </a:solidFill>
                  </a:rPr>
                  <a:t>1987</a:t>
                </a:r>
              </a:p>
            </p:txBody>
          </p:sp>
          <p:sp>
            <p:nvSpPr>
              <p:cNvPr id="136" name="Rectangle 132"/>
              <p:cNvSpPr>
                <a:spLocks noChangeArrowheads="1"/>
              </p:cNvSpPr>
              <p:nvPr/>
            </p:nvSpPr>
            <p:spPr bwMode="auto">
              <a:xfrm rot="-5400000">
                <a:off x="2469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1988</a:t>
                </a:r>
              </a:p>
            </p:txBody>
          </p:sp>
          <p:sp>
            <p:nvSpPr>
              <p:cNvPr id="137" name="Rectangle 133"/>
              <p:cNvSpPr>
                <a:spLocks noChangeArrowheads="1"/>
              </p:cNvSpPr>
              <p:nvPr/>
            </p:nvSpPr>
            <p:spPr bwMode="auto">
              <a:xfrm rot="-5400000">
                <a:off x="2637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1989</a:t>
                </a:r>
              </a:p>
            </p:txBody>
          </p:sp>
          <p:sp>
            <p:nvSpPr>
              <p:cNvPr id="138" name="Rectangle 134"/>
              <p:cNvSpPr>
                <a:spLocks noChangeArrowheads="1"/>
              </p:cNvSpPr>
              <p:nvPr/>
            </p:nvSpPr>
            <p:spPr bwMode="auto">
              <a:xfrm rot="-5400000">
                <a:off x="2806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1990</a:t>
                </a:r>
              </a:p>
            </p:txBody>
          </p:sp>
          <p:sp>
            <p:nvSpPr>
              <p:cNvPr id="139" name="Rectangle 135"/>
              <p:cNvSpPr>
                <a:spLocks noChangeArrowheads="1"/>
              </p:cNvSpPr>
              <p:nvPr/>
            </p:nvSpPr>
            <p:spPr bwMode="auto">
              <a:xfrm rot="-5400000">
                <a:off x="2972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1991</a:t>
                </a:r>
              </a:p>
            </p:txBody>
          </p:sp>
          <p:sp>
            <p:nvSpPr>
              <p:cNvPr id="140" name="Rectangle 136"/>
              <p:cNvSpPr>
                <a:spLocks noChangeArrowheads="1"/>
              </p:cNvSpPr>
              <p:nvPr/>
            </p:nvSpPr>
            <p:spPr bwMode="auto">
              <a:xfrm rot="-5400000">
                <a:off x="3148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1992</a:t>
                </a:r>
              </a:p>
            </p:txBody>
          </p:sp>
          <p:sp>
            <p:nvSpPr>
              <p:cNvPr id="141" name="Rectangle 137"/>
              <p:cNvSpPr>
                <a:spLocks noChangeArrowheads="1"/>
              </p:cNvSpPr>
              <p:nvPr/>
            </p:nvSpPr>
            <p:spPr bwMode="auto">
              <a:xfrm rot="-5400000">
                <a:off x="3316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1993</a:t>
                </a:r>
              </a:p>
            </p:txBody>
          </p:sp>
          <p:sp>
            <p:nvSpPr>
              <p:cNvPr id="142" name="Rectangle 138"/>
              <p:cNvSpPr>
                <a:spLocks noChangeArrowheads="1"/>
              </p:cNvSpPr>
              <p:nvPr/>
            </p:nvSpPr>
            <p:spPr bwMode="auto">
              <a:xfrm rot="-5400000">
                <a:off x="3483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1994</a:t>
                </a:r>
              </a:p>
            </p:txBody>
          </p:sp>
          <p:sp>
            <p:nvSpPr>
              <p:cNvPr id="143" name="Rectangle 139"/>
              <p:cNvSpPr>
                <a:spLocks noChangeArrowheads="1"/>
              </p:cNvSpPr>
              <p:nvPr/>
            </p:nvSpPr>
            <p:spPr bwMode="auto">
              <a:xfrm rot="-5400000">
                <a:off x="3649" y="3070"/>
                <a:ext cx="328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1995</a:t>
                </a:r>
              </a:p>
            </p:txBody>
          </p:sp>
          <p:sp>
            <p:nvSpPr>
              <p:cNvPr id="144" name="Rectangle 140"/>
              <p:cNvSpPr>
                <a:spLocks noChangeArrowheads="1"/>
              </p:cNvSpPr>
              <p:nvPr/>
            </p:nvSpPr>
            <p:spPr bwMode="auto">
              <a:xfrm rot="-5400000">
                <a:off x="3817" y="3069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1996</a:t>
                </a:r>
              </a:p>
            </p:txBody>
          </p:sp>
          <p:sp>
            <p:nvSpPr>
              <p:cNvPr id="145" name="Rectangle 141"/>
              <p:cNvSpPr>
                <a:spLocks noChangeArrowheads="1"/>
              </p:cNvSpPr>
              <p:nvPr/>
            </p:nvSpPr>
            <p:spPr bwMode="auto">
              <a:xfrm rot="-5400000">
                <a:off x="3986" y="3068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1997</a:t>
                </a:r>
              </a:p>
            </p:txBody>
          </p:sp>
          <p:sp>
            <p:nvSpPr>
              <p:cNvPr id="146" name="Rectangle 142"/>
              <p:cNvSpPr>
                <a:spLocks noChangeArrowheads="1"/>
              </p:cNvSpPr>
              <p:nvPr/>
            </p:nvSpPr>
            <p:spPr bwMode="auto">
              <a:xfrm rot="-5400000">
                <a:off x="4154" y="3068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1998</a:t>
                </a:r>
              </a:p>
            </p:txBody>
          </p:sp>
          <p:sp>
            <p:nvSpPr>
              <p:cNvPr id="147" name="Rectangle 143"/>
              <p:cNvSpPr>
                <a:spLocks noChangeArrowheads="1"/>
              </p:cNvSpPr>
              <p:nvPr/>
            </p:nvSpPr>
            <p:spPr bwMode="auto">
              <a:xfrm rot="-5400000">
                <a:off x="4330" y="3068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1999</a:t>
                </a:r>
              </a:p>
            </p:txBody>
          </p:sp>
          <p:sp>
            <p:nvSpPr>
              <p:cNvPr id="148" name="Rectangle 144"/>
              <p:cNvSpPr>
                <a:spLocks noChangeArrowheads="1"/>
              </p:cNvSpPr>
              <p:nvPr/>
            </p:nvSpPr>
            <p:spPr bwMode="auto">
              <a:xfrm rot="-5400000">
                <a:off x="4497" y="3068"/>
                <a:ext cx="3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200" b="1">
                    <a:solidFill>
                      <a:srgbClr val="000000"/>
                    </a:solidFill>
                  </a:rPr>
                  <a:t>2000</a:t>
                </a:r>
              </a:p>
            </p:txBody>
          </p:sp>
          <p:sp>
            <p:nvSpPr>
              <p:cNvPr id="149" name="Rectangle 145"/>
              <p:cNvSpPr>
                <a:spLocks noChangeArrowheads="1"/>
              </p:cNvSpPr>
              <p:nvPr/>
            </p:nvSpPr>
            <p:spPr bwMode="auto">
              <a:xfrm>
                <a:off x="4579" y="2661"/>
                <a:ext cx="35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000">
                    <a:solidFill>
                      <a:srgbClr val="000000"/>
                    </a:solidFill>
                  </a:rPr>
                  <a:t>DRAM</a:t>
                </a:r>
              </a:p>
            </p:txBody>
          </p:sp>
          <p:sp>
            <p:nvSpPr>
              <p:cNvPr id="150" name="Rectangle 146"/>
              <p:cNvSpPr>
                <a:spLocks noChangeArrowheads="1"/>
              </p:cNvSpPr>
              <p:nvPr/>
            </p:nvSpPr>
            <p:spPr bwMode="auto">
              <a:xfrm>
                <a:off x="4650" y="1106"/>
                <a:ext cx="2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10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51" name="Rectangle 147"/>
              <p:cNvSpPr>
                <a:spLocks noChangeArrowheads="1"/>
              </p:cNvSpPr>
              <p:nvPr/>
            </p:nvSpPr>
            <p:spPr bwMode="auto">
              <a:xfrm rot="-5400000">
                <a:off x="203" y="1887"/>
                <a:ext cx="10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2000" b="1"/>
                  <a:t>Performance</a:t>
                </a:r>
              </a:p>
            </p:txBody>
          </p:sp>
          <p:sp>
            <p:nvSpPr>
              <p:cNvPr id="152" name="Rectangle 148"/>
              <p:cNvSpPr>
                <a:spLocks noChangeArrowheads="1"/>
              </p:cNvSpPr>
              <p:nvPr/>
            </p:nvSpPr>
            <p:spPr bwMode="auto">
              <a:xfrm>
                <a:off x="2834" y="3340"/>
                <a:ext cx="4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rtl="0" eaLnBrk="0" hangingPunct="0"/>
                <a:r>
                  <a:rPr lang="en-US" sz="2000" b="1"/>
                  <a:t>Time</a:t>
                </a:r>
              </a:p>
            </p:txBody>
          </p:sp>
          <p:sp>
            <p:nvSpPr>
              <p:cNvPr id="153" name="Line 149"/>
              <p:cNvSpPr>
                <a:spLocks noChangeShapeType="1"/>
              </p:cNvSpPr>
              <p:nvPr/>
            </p:nvSpPr>
            <p:spPr bwMode="auto">
              <a:xfrm>
                <a:off x="1243" y="1138"/>
                <a:ext cx="3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50"/>
              <p:cNvSpPr>
                <a:spLocks noChangeShapeType="1"/>
              </p:cNvSpPr>
              <p:nvPr/>
            </p:nvSpPr>
            <p:spPr bwMode="auto">
              <a:xfrm>
                <a:off x="1243" y="1735"/>
                <a:ext cx="3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51"/>
              <p:cNvSpPr>
                <a:spLocks noChangeShapeType="1"/>
              </p:cNvSpPr>
              <p:nvPr/>
            </p:nvSpPr>
            <p:spPr bwMode="auto">
              <a:xfrm>
                <a:off x="1243" y="2345"/>
                <a:ext cx="34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Rectangle 152"/>
              <p:cNvSpPr>
                <a:spLocks noChangeArrowheads="1"/>
              </p:cNvSpPr>
              <p:nvPr/>
            </p:nvSpPr>
            <p:spPr bwMode="auto">
              <a:xfrm>
                <a:off x="2778" y="2316"/>
                <a:ext cx="40" cy="40"/>
              </a:xfrm>
              <a:prstGeom prst="rect">
                <a:avLst/>
              </a:prstGeom>
              <a:solidFill>
                <a:srgbClr val="DD080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3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Memory Hierarchy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86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35784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Registers 			1 cycle 			256-8000 bytes 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Cache (on-chip)		3-10 cycles		256k-1M 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Cache (off-chip)		10-20 cycles		1M – 16M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Main memory 		20-100 cycles 		32M-4G 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Disk 					0.5-5M cycles 	4G-1T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7470" y="3124200"/>
            <a:ext cx="70063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51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Locality of References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87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171837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Temporal Locality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The tendency of recently accessed data to be accessed again in the near future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Spatial Locality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The tendency of data located close together in address space to be referenced close together in time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590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Aspects of Cache Architectures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88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1011734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Cache Line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Holds the contents of a contiguous block of main memory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Cache hits / misses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Data requested by processor is found / not found in cache line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Memory block placement strategies: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Direct mapping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A memory block may be Placed in exactly one cache line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i="1" dirty="0" smtClean="0"/>
              <a:t>a</a:t>
            </a:r>
            <a:r>
              <a:rPr lang="en-US" dirty="0" smtClean="0"/>
              <a:t>-way set-associative mapping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Cache lines are grouped into sets of size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Placement anywhere in corresponding set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Fully-associative mapping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A memory block can be placed into any cache line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1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Aspects of Cache Architectures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89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Replacement strategies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Random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Chooses a random cache line for replacement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Least Recently Used (LRU)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Chooses block which has not been accessed for the longest time interval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Least Frequently Used (LFU)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First-In First-Out (FIFO)</a:t>
            </a:r>
          </a:p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Measuring Cache </a:t>
            </a:r>
            <a:r>
              <a:rPr lang="en-US" dirty="0" err="1" smtClean="0"/>
              <a:t>Behaviour</a:t>
            </a:r>
            <a:r>
              <a:rPr lang="en-US" dirty="0" smtClean="0"/>
              <a:t>: Profiling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Hardware performance counters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Cache hits / misses, pipeline stalls, processor cycles, instruction issues, branch </a:t>
            </a:r>
            <a:r>
              <a:rPr lang="en-US" dirty="0" err="1" smtClean="0"/>
              <a:t>mis</a:t>
            </a:r>
            <a:r>
              <a:rPr lang="en-US" dirty="0" smtClean="0"/>
              <a:t>-predictions, etc.</a:t>
            </a:r>
          </a:p>
          <a:p>
            <a:pPr marL="1325880" lvl="2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1783080" lvl="3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dirty="0" smtClean="0"/>
              <a:t>Insert calls to a monitoring library into the program to gather information – </a:t>
            </a:r>
            <a:r>
              <a:rPr lang="en-US" dirty="0" err="1" smtClean="0"/>
              <a:t>gprof</a:t>
            </a:r>
            <a:r>
              <a:rPr lang="en-US" dirty="0" smtClean="0"/>
              <a:t> does this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4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1139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</a:rPr>
              <a:t>Local Optimization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/>
          <a:lstStyle/>
          <a:p>
            <a:pPr marL="182880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Constant Folding</a:t>
            </a:r>
          </a:p>
          <a:p>
            <a:pPr marL="925830" lvl="1" indent="-182880">
              <a:spcBef>
                <a:spcPts val="0"/>
              </a:spcBef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Evaluation at compile-time of expressions whose operands are known to be constant</a:t>
            </a:r>
          </a:p>
          <a:p>
            <a:pPr marL="46863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468630" indent="-182880">
              <a:buClr>
                <a:srgbClr val="00B050"/>
              </a:buClr>
              <a:buSzPct val="7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473" y="39002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a = 10 * 5 + 6 - b;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92682" y="3075076"/>
            <a:ext cx="16348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t0 = 10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t1 = 5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t2 = t0 * t1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t3 = 6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t4 = t2 + t3 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t5 = t4 – b;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 = t5 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615035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t0 = 56 ;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t1 = t0 – b ;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 = t1 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743200" y="3886200"/>
            <a:ext cx="6858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597236" y="3900239"/>
            <a:ext cx="6858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Optimizations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 smtClean="0"/>
              <a:pPr/>
              <a:t>90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Loop Interchange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788" y="1447800"/>
            <a:ext cx="804920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038600"/>
            <a:ext cx="6377121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96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Optimizations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 smtClean="0"/>
              <a:pPr/>
              <a:t>91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Loop Interchange: Example 2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5800" y="1600200"/>
            <a:ext cx="7693025" cy="3276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 J = 1, N</a:t>
            </a:r>
          </a:p>
          <a:p>
            <a:pPr marL="342900" marR="0" lvl="0" indent="-3429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DO I = 1, M</a:t>
            </a:r>
          </a:p>
          <a:p>
            <a:pPr marL="342900" marR="0" lvl="0" indent="-3429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D(I) = D(I) + B(I,J)</a:t>
            </a:r>
          </a:p>
          <a:p>
            <a:pPr marL="342900" marR="0" lvl="0" indent="-3429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ENDDO</a:t>
            </a:r>
          </a:p>
          <a:p>
            <a:pPr marL="342900" marR="0" lvl="0" indent="-3429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ENDDO</a:t>
            </a:r>
            <a:endParaRPr kumimoji="0" lang="he-IL" sz="28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7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Optimizations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 smtClean="0"/>
              <a:pPr/>
              <a:t>92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Loop Fusion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33600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3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4838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Optimizations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0175"/>
            <a:ext cx="2125663" cy="301625"/>
          </a:xfrm>
        </p:spPr>
        <p:txBody>
          <a:bodyPr/>
          <a:lstStyle/>
          <a:p>
            <a:fld id="{F3B95628-0652-4159-90A5-CA740D8B05F3}" type="datetime5">
              <a:rPr lang="en-GB"/>
              <a:pPr/>
              <a:t>27-Apr-14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6375" y="6480175"/>
            <a:ext cx="2125663" cy="301625"/>
          </a:xfrm>
        </p:spPr>
        <p:txBody>
          <a:bodyPr/>
          <a:lstStyle/>
          <a:p>
            <a:fld id="{F2061F2D-5739-41E5-826B-4EF6E5CD25FF}" type="slidenum">
              <a:rPr lang="en-GB" smtClean="0"/>
              <a:pPr/>
              <a:t>93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7375" y="6480175"/>
            <a:ext cx="2894013" cy="301625"/>
          </a:xfrm>
        </p:spPr>
        <p:txBody>
          <a:bodyPr/>
          <a:lstStyle/>
          <a:p>
            <a:r>
              <a:rPr lang="en-GB" dirty="0" smtClean="0"/>
              <a:t>CSE346:Compilers, IIT </a:t>
            </a:r>
            <a:r>
              <a:rPr lang="en-GB" dirty="0" err="1" smtClean="0"/>
              <a:t>Guwahati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/>
              <a:t>Loop Blocking (or Loop Tiling)</a:t>
            </a:r>
          </a:p>
          <a:p>
            <a:pPr marL="925830" lvl="1" indent="-182880">
              <a:buClr>
                <a:srgbClr val="FFFF00"/>
              </a:buClr>
              <a:buSzPct val="75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799"/>
            <a:ext cx="7233268" cy="255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114800"/>
            <a:ext cx="5638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2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7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4296</Words>
  <Application>Microsoft Office PowerPoint</Application>
  <PresentationFormat>On-screen Show (4:3)</PresentationFormat>
  <Paragraphs>1044</Paragraphs>
  <Slides>94</Slides>
  <Notes>90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PowerPoint Presentation</vt:lpstr>
      <vt:lpstr>Code Optimization</vt:lpstr>
      <vt:lpstr>Basic Blocks</vt:lpstr>
      <vt:lpstr>Control Flow Graphs</vt:lpstr>
      <vt:lpstr>Code Optimization</vt:lpstr>
      <vt:lpstr>Code Optimization</vt:lpstr>
      <vt:lpstr>Local Optimization</vt:lpstr>
      <vt:lpstr>Local Optimization</vt:lpstr>
      <vt:lpstr>Local Optimization</vt:lpstr>
      <vt:lpstr>Code Optimization </vt:lpstr>
      <vt:lpstr>Local Optimization</vt:lpstr>
      <vt:lpstr>Local Optimization</vt:lpstr>
      <vt:lpstr>Local Optimization</vt:lpstr>
      <vt:lpstr>Dead Code Elimination</vt:lpstr>
      <vt:lpstr>Dead Code Elimination</vt:lpstr>
      <vt:lpstr>Common Sub-expression Elimination (CSE)</vt:lpstr>
      <vt:lpstr>Local Optimization Example</vt:lpstr>
      <vt:lpstr>Local Optimization Example</vt:lpstr>
      <vt:lpstr>Local Optimization Example</vt:lpstr>
      <vt:lpstr>Local Optimization Example</vt:lpstr>
      <vt:lpstr>Local Optimization Example</vt:lpstr>
      <vt:lpstr>Local Optimization Example</vt:lpstr>
      <vt:lpstr>Local Optimization Example</vt:lpstr>
      <vt:lpstr>An Automated Local Optimization Algorithm</vt:lpstr>
      <vt:lpstr>Value Numbering</vt:lpstr>
      <vt:lpstr>Value Numbering: Example</vt:lpstr>
      <vt:lpstr>PowerPoint Presentation</vt:lpstr>
      <vt:lpstr>PowerPoint Presentation</vt:lpstr>
      <vt:lpstr>PowerPoint Presentation</vt:lpstr>
      <vt:lpstr>PowerPoint Presentation</vt:lpstr>
      <vt:lpstr>Code Optimization </vt:lpstr>
      <vt:lpstr>Extended Basic Blocks</vt:lpstr>
      <vt:lpstr>Extended Basic Blocks</vt:lpstr>
      <vt:lpstr>Extended Basic Blocks</vt:lpstr>
      <vt:lpstr>Peephole Optimization</vt:lpstr>
      <vt:lpstr>Dataflow Analysis</vt:lpstr>
      <vt:lpstr>Dataflow Analysis</vt:lpstr>
      <vt:lpstr>Dataflow Analysis</vt:lpstr>
      <vt:lpstr>Global Optimization</vt:lpstr>
      <vt:lpstr>Global Constant Propagation</vt:lpstr>
      <vt:lpstr>Global Constant Propagation</vt:lpstr>
      <vt:lpstr>Global Constant Propagation</vt:lpstr>
      <vt:lpstr>Global Constant Propagation</vt:lpstr>
      <vt:lpstr>Global Constant Propagation</vt:lpstr>
      <vt:lpstr>Global Constant Propagation</vt:lpstr>
      <vt:lpstr>Global Constant Propagation</vt:lpstr>
      <vt:lpstr>Global Constant Propagation</vt:lpstr>
      <vt:lpstr>Global Constant Propagation</vt:lpstr>
      <vt:lpstr>Global Constant Propagation</vt:lpstr>
      <vt:lpstr>Analysis of Loops</vt:lpstr>
      <vt:lpstr>PowerPoint Presentation</vt:lpstr>
      <vt:lpstr>Liveness Analysis</vt:lpstr>
      <vt:lpstr>Liveness Analysis</vt:lpstr>
      <vt:lpstr>Liveness Analysis</vt:lpstr>
      <vt:lpstr>Liveness Analysis</vt:lpstr>
      <vt:lpstr>Liveness Analysis</vt:lpstr>
      <vt:lpstr>Liveness Analysis</vt:lpstr>
      <vt:lpstr>Register Allocation</vt:lpstr>
      <vt:lpstr>Register Allocation via Graph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the heuristic fails?</vt:lpstr>
      <vt:lpstr>What if the heuristic fails?</vt:lpstr>
      <vt:lpstr>PowerPoint Presentation</vt:lpstr>
      <vt:lpstr>Spilling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Hierarchy</vt:lpstr>
      <vt:lpstr>Memory Hierarchy</vt:lpstr>
      <vt:lpstr>Locality of References</vt:lpstr>
      <vt:lpstr>Aspects of Cache Architectures</vt:lpstr>
      <vt:lpstr>Aspects of Cache Architectures</vt:lpstr>
      <vt:lpstr>Optimizations</vt:lpstr>
      <vt:lpstr>Optimizations</vt:lpstr>
      <vt:lpstr>Optimizations</vt:lpstr>
      <vt:lpstr>Optimizations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</dc:creator>
  <cp:lastModifiedBy>arijit</cp:lastModifiedBy>
  <cp:revision>32</cp:revision>
  <dcterms:created xsi:type="dcterms:W3CDTF">2014-04-09T05:22:22Z</dcterms:created>
  <dcterms:modified xsi:type="dcterms:W3CDTF">2014-04-27T18:16:21Z</dcterms:modified>
</cp:coreProperties>
</file>