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70" r:id="rId15"/>
    <p:sldId id="269" r:id="rId16"/>
    <p:sldId id="271" r:id="rId17"/>
    <p:sldId id="272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A70B-2428-4649-BC68-DE618956990C}" type="datetimeFigureOut">
              <a:rPr lang="en-US" smtClean="0"/>
              <a:t>26-Mar-14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5577-09AA-4802-8ED8-42F034BF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0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A70B-2428-4649-BC68-DE618956990C}" type="datetimeFigureOut">
              <a:rPr lang="en-US" smtClean="0"/>
              <a:t>26-Mar-14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5577-09AA-4802-8ED8-42F034BF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9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A70B-2428-4649-BC68-DE618956990C}" type="datetimeFigureOut">
              <a:rPr lang="en-US" smtClean="0"/>
              <a:t>26-Mar-14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5577-09AA-4802-8ED8-42F034BF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A70B-2428-4649-BC68-DE618956990C}" type="datetimeFigureOut">
              <a:rPr lang="en-US" smtClean="0"/>
              <a:t>26-Mar-14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5577-09AA-4802-8ED8-42F034BF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2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A70B-2428-4649-BC68-DE618956990C}" type="datetimeFigureOut">
              <a:rPr lang="en-US" smtClean="0"/>
              <a:t>26-Mar-14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5577-09AA-4802-8ED8-42F034BF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3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A70B-2428-4649-BC68-DE618956990C}" type="datetimeFigureOut">
              <a:rPr lang="en-US" smtClean="0"/>
              <a:t>26-Mar-14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5577-09AA-4802-8ED8-42F034BF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3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A70B-2428-4649-BC68-DE618956990C}" type="datetimeFigureOut">
              <a:rPr lang="en-US" smtClean="0"/>
              <a:t>26-Mar-14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5577-09AA-4802-8ED8-42F034BF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1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A70B-2428-4649-BC68-DE618956990C}" type="datetimeFigureOut">
              <a:rPr lang="en-US" smtClean="0"/>
              <a:t>26-Mar-14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5577-09AA-4802-8ED8-42F034BF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4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A70B-2428-4649-BC68-DE618956990C}" type="datetimeFigureOut">
              <a:rPr lang="en-US" smtClean="0"/>
              <a:t>26-Mar-14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5577-09AA-4802-8ED8-42F034BF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4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A70B-2428-4649-BC68-DE618956990C}" type="datetimeFigureOut">
              <a:rPr lang="en-US" smtClean="0"/>
              <a:t>26-Mar-14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5577-09AA-4802-8ED8-42F034BF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2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A70B-2428-4649-BC68-DE618956990C}" type="datetimeFigureOut">
              <a:rPr lang="en-US" smtClean="0"/>
              <a:t>26-Mar-14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95577-09AA-4802-8ED8-42F034BF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9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70B-2428-4649-BC68-DE618956990C}" type="datetimeFigureOut">
              <a:rPr lang="en-US" smtClean="0"/>
              <a:t>26-Mar-14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95577-09AA-4802-8ED8-42F034BF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8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030A0"/>
                </a:solidFill>
              </a:rPr>
              <a:t>Intermediate Code Generation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676400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Type Checking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21606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Records</a:t>
            </a:r>
            <a:r>
              <a:rPr lang="en-US" dirty="0">
                <a:solidFill>
                  <a:srgbClr val="00B050"/>
                </a:solidFill>
              </a:rPr>
              <a:t> : </a:t>
            </a:r>
            <a:r>
              <a:rPr lang="en-US" dirty="0" smtClean="0">
                <a:solidFill>
                  <a:srgbClr val="00B050"/>
                </a:solidFill>
              </a:rPr>
              <a:t>It </a:t>
            </a:r>
            <a:r>
              <a:rPr lang="en-US" dirty="0">
                <a:solidFill>
                  <a:srgbClr val="00B050"/>
                </a:solidFill>
              </a:rPr>
              <a:t>applies to a tuple formed from field names and field types. Consider the </a:t>
            </a:r>
            <a:r>
              <a:rPr lang="en-US" dirty="0" smtClean="0">
                <a:solidFill>
                  <a:srgbClr val="00B050"/>
                </a:solidFill>
              </a:rPr>
              <a:t>declaration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sz="3400" i="1" dirty="0">
                <a:solidFill>
                  <a:srgbClr val="00B0F0"/>
                </a:solidFill>
              </a:rPr>
              <a:t>type row = record </a:t>
            </a:r>
          </a:p>
          <a:p>
            <a:pPr marL="457200" lvl="1" indent="0">
              <a:buNone/>
            </a:pPr>
            <a:r>
              <a:rPr lang="en-US" sz="3400" i="1" dirty="0" smtClean="0">
                <a:solidFill>
                  <a:srgbClr val="00B0F0"/>
                </a:solidFill>
              </a:rPr>
              <a:t>	</a:t>
            </a:r>
            <a:r>
              <a:rPr lang="en-US" sz="3400" i="1" dirty="0" err="1" smtClean="0">
                <a:solidFill>
                  <a:srgbClr val="00B0F0"/>
                </a:solidFill>
              </a:rPr>
              <a:t>addr</a:t>
            </a:r>
            <a:r>
              <a:rPr lang="en-US" sz="3400" i="1" dirty="0" smtClean="0">
                <a:solidFill>
                  <a:srgbClr val="00B0F0"/>
                </a:solidFill>
              </a:rPr>
              <a:t> </a:t>
            </a:r>
            <a:r>
              <a:rPr lang="en-US" sz="3400" i="1" dirty="0">
                <a:solidFill>
                  <a:srgbClr val="00B0F0"/>
                </a:solidFill>
              </a:rPr>
              <a:t>: integer;</a:t>
            </a:r>
          </a:p>
          <a:p>
            <a:pPr marL="457200" lvl="1" indent="0">
              <a:buNone/>
            </a:pPr>
            <a:r>
              <a:rPr lang="en-US" sz="3400" i="1" dirty="0" smtClean="0">
                <a:solidFill>
                  <a:srgbClr val="00B0F0"/>
                </a:solidFill>
              </a:rPr>
              <a:t>	lexeme </a:t>
            </a:r>
            <a:r>
              <a:rPr lang="en-US" sz="3400" i="1" dirty="0">
                <a:solidFill>
                  <a:srgbClr val="00B0F0"/>
                </a:solidFill>
              </a:rPr>
              <a:t>: array [1 .. 15] of </a:t>
            </a:r>
            <a:r>
              <a:rPr lang="en-US" sz="3400" i="1" dirty="0" smtClean="0">
                <a:solidFill>
                  <a:srgbClr val="00B0F0"/>
                </a:solidFill>
              </a:rPr>
              <a:t>char;</a:t>
            </a:r>
            <a:endParaRPr lang="en-US" sz="3400" i="1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en-US" sz="3400" i="1" dirty="0">
                <a:solidFill>
                  <a:srgbClr val="00B0F0"/>
                </a:solidFill>
              </a:rPr>
              <a:t>end;</a:t>
            </a:r>
          </a:p>
          <a:p>
            <a:pPr marL="0" indent="0">
              <a:buNone/>
            </a:pPr>
            <a:r>
              <a:rPr lang="en-US" sz="3400" i="1" dirty="0">
                <a:solidFill>
                  <a:srgbClr val="00B0F0"/>
                </a:solidFill>
              </a:rPr>
              <a:t> </a:t>
            </a:r>
            <a:r>
              <a:rPr lang="en-US" sz="3400" i="1" dirty="0" smtClean="0">
                <a:solidFill>
                  <a:srgbClr val="00B0F0"/>
                </a:solidFill>
              </a:rPr>
              <a:t>     </a:t>
            </a:r>
            <a:r>
              <a:rPr lang="en-US" sz="3400" i="1" dirty="0" err="1" smtClean="0">
                <a:solidFill>
                  <a:srgbClr val="00B0F0"/>
                </a:solidFill>
              </a:rPr>
              <a:t>var</a:t>
            </a:r>
            <a:r>
              <a:rPr lang="en-US" sz="3400" i="1" dirty="0" smtClean="0">
                <a:solidFill>
                  <a:srgbClr val="00B0F0"/>
                </a:solidFill>
              </a:rPr>
              <a:t> </a:t>
            </a:r>
            <a:r>
              <a:rPr lang="en-US" sz="3400" i="1" dirty="0">
                <a:solidFill>
                  <a:srgbClr val="00B0F0"/>
                </a:solidFill>
              </a:rPr>
              <a:t>table: array [1 .. 10] of row; </a:t>
            </a:r>
            <a:endParaRPr lang="en-US" sz="3400" i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2800" i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2800" i="1" dirty="0">
              <a:solidFill>
                <a:srgbClr val="00B0F0"/>
              </a:solidFill>
            </a:endParaRPr>
          </a:p>
          <a:p>
            <a:pPr algn="just"/>
            <a:r>
              <a:rPr lang="en-US" dirty="0">
                <a:solidFill>
                  <a:srgbClr val="00B05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type row</a:t>
            </a:r>
            <a:r>
              <a:rPr lang="en-US" dirty="0">
                <a:solidFill>
                  <a:srgbClr val="00B050"/>
                </a:solidFill>
              </a:rPr>
              <a:t> has type </a:t>
            </a:r>
            <a:r>
              <a:rPr lang="en-US" dirty="0" smtClean="0">
                <a:solidFill>
                  <a:srgbClr val="00B050"/>
                </a:solidFill>
              </a:rPr>
              <a:t>expression </a:t>
            </a:r>
            <a:r>
              <a:rPr lang="en-US" dirty="0" smtClean="0">
                <a:solidFill>
                  <a:srgbClr val="FF0000"/>
                </a:solidFill>
              </a:rPr>
              <a:t>record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((</a:t>
            </a:r>
            <a:r>
              <a:rPr lang="en-US" dirty="0" err="1">
                <a:solidFill>
                  <a:srgbClr val="FF0000"/>
                </a:solidFill>
              </a:rPr>
              <a:t>addr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b="1" dirty="0">
                <a:solidFill>
                  <a:srgbClr val="FF0000"/>
                </a:solidFill>
              </a:rPr>
              <a:t>x </a:t>
            </a:r>
            <a:r>
              <a:rPr lang="en-US" dirty="0">
                <a:solidFill>
                  <a:srgbClr val="FF0000"/>
                </a:solidFill>
              </a:rPr>
              <a:t>integer) </a:t>
            </a:r>
            <a:r>
              <a:rPr lang="en-US" b="1" dirty="0">
                <a:solidFill>
                  <a:srgbClr val="FF0000"/>
                </a:solidFill>
              </a:rPr>
              <a:t>x </a:t>
            </a:r>
            <a:r>
              <a:rPr lang="en-US" dirty="0">
                <a:solidFill>
                  <a:srgbClr val="FF0000"/>
                </a:solidFill>
              </a:rPr>
              <a:t>(lexeme </a:t>
            </a:r>
            <a:r>
              <a:rPr lang="en-US" b="1" dirty="0">
                <a:solidFill>
                  <a:srgbClr val="FF0000"/>
                </a:solidFill>
              </a:rPr>
              <a:t>x </a:t>
            </a:r>
            <a:r>
              <a:rPr lang="en-US" dirty="0">
                <a:solidFill>
                  <a:srgbClr val="FF0000"/>
                </a:solidFill>
              </a:rPr>
              <a:t>array(1 .. 15, char</a:t>
            </a:r>
            <a:r>
              <a:rPr lang="en-US" dirty="0" smtClean="0">
                <a:solidFill>
                  <a:srgbClr val="FF0000"/>
                </a:solidFill>
              </a:rPr>
              <a:t>))) </a:t>
            </a:r>
            <a:r>
              <a:rPr lang="en-US" dirty="0" smtClean="0">
                <a:solidFill>
                  <a:srgbClr val="00B050"/>
                </a:solidFill>
              </a:rPr>
              <a:t>and </a:t>
            </a:r>
            <a:r>
              <a:rPr lang="en-US" dirty="0">
                <a:solidFill>
                  <a:srgbClr val="00B050"/>
                </a:solidFill>
              </a:rPr>
              <a:t>type expression of </a:t>
            </a:r>
            <a:r>
              <a:rPr lang="en-US" dirty="0">
                <a:solidFill>
                  <a:srgbClr val="FF0000"/>
                </a:solidFill>
              </a:rPr>
              <a:t>table</a:t>
            </a:r>
            <a:r>
              <a:rPr lang="en-US" dirty="0">
                <a:solidFill>
                  <a:srgbClr val="00B050"/>
                </a:solidFill>
              </a:rPr>
              <a:t> is array(1 .. 10, row) </a:t>
            </a:r>
            <a:endParaRPr lang="en-US" dirty="0" smtClean="0">
              <a:solidFill>
                <a:srgbClr val="00B050"/>
              </a:solidFill>
            </a:endParaRPr>
          </a:p>
          <a:p>
            <a:pPr algn="just"/>
            <a:endParaRPr lang="en-US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7030A0"/>
                </a:solidFill>
              </a:rPr>
              <a:t>Note:</a:t>
            </a:r>
            <a:r>
              <a:rPr lang="en-US" b="1" dirty="0"/>
              <a:t> </a:t>
            </a:r>
            <a:r>
              <a:rPr lang="en-US" dirty="0">
                <a:solidFill>
                  <a:srgbClr val="00B050"/>
                </a:solidFill>
              </a:rPr>
              <a:t>Including the field names in the type expression allows us to define another record type with the same fields but with different names without being forced to equate the two.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7030A0"/>
                </a:solidFill>
              </a:rPr>
              <a:t>Type Constructors</a:t>
            </a:r>
          </a:p>
        </p:txBody>
      </p:sp>
    </p:spTree>
    <p:extLst>
      <p:ext uri="{BB962C8B-B14F-4D97-AF65-F5344CB8AC3E}">
        <p14:creationId xmlns:p14="http://schemas.microsoft.com/office/powerpoint/2010/main" val="377176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Pointers</a:t>
            </a:r>
            <a:r>
              <a:rPr lang="en-US" dirty="0">
                <a:solidFill>
                  <a:srgbClr val="00B050"/>
                </a:solidFill>
              </a:rPr>
              <a:t>: If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00B050"/>
                </a:solidFill>
              </a:rPr>
              <a:t> is a type expression, then </a:t>
            </a:r>
            <a:r>
              <a:rPr lang="en-US" i="1" dirty="0">
                <a:solidFill>
                  <a:srgbClr val="FF0000"/>
                </a:solidFill>
              </a:rPr>
              <a:t>pointer </a:t>
            </a:r>
            <a:r>
              <a:rPr lang="en-US" dirty="0">
                <a:solidFill>
                  <a:srgbClr val="FF0000"/>
                </a:solidFill>
              </a:rPr>
              <a:t>( </a:t>
            </a:r>
            <a:r>
              <a:rPr lang="en-US" i="1" dirty="0">
                <a:solidFill>
                  <a:srgbClr val="FF0000"/>
                </a:solidFill>
              </a:rPr>
              <a:t>T 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rgbClr val="00B050"/>
                </a:solidFill>
              </a:rPr>
              <a:t> is a type expression denoting the type "</a:t>
            </a:r>
            <a:r>
              <a:rPr lang="en-US" dirty="0">
                <a:solidFill>
                  <a:srgbClr val="FF0000"/>
                </a:solidFill>
              </a:rPr>
              <a:t>pointer to an object of type T</a:t>
            </a:r>
            <a:r>
              <a:rPr lang="en-US" dirty="0">
                <a:solidFill>
                  <a:srgbClr val="00B050"/>
                </a:solidFill>
              </a:rPr>
              <a:t>". For example, in </a:t>
            </a:r>
            <a:r>
              <a:rPr lang="en-US" dirty="0" smtClean="0">
                <a:solidFill>
                  <a:srgbClr val="00B050"/>
                </a:solidFill>
              </a:rPr>
              <a:t>C, </a:t>
            </a:r>
            <a:r>
              <a:rPr lang="en-US" dirty="0">
                <a:solidFill>
                  <a:srgbClr val="00B050"/>
                </a:solidFill>
              </a:rPr>
              <a:t>the declaration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row * p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declares variable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to have type</a:t>
            </a:r>
            <a:r>
              <a:rPr lang="en-US" dirty="0"/>
              <a:t> </a:t>
            </a:r>
            <a:r>
              <a:rPr lang="en-US" i="1" dirty="0">
                <a:solidFill>
                  <a:srgbClr val="FF0000"/>
                </a:solidFill>
              </a:rPr>
              <a:t>pointer( </a:t>
            </a:r>
            <a:r>
              <a:rPr lang="en-US" dirty="0">
                <a:solidFill>
                  <a:srgbClr val="FF0000"/>
                </a:solidFill>
              </a:rPr>
              <a:t>row </a:t>
            </a:r>
            <a:r>
              <a:rPr lang="en-US" i="1" dirty="0">
                <a:solidFill>
                  <a:srgbClr val="FF0000"/>
                </a:solidFill>
              </a:rPr>
              <a:t>)</a:t>
            </a:r>
            <a:r>
              <a:rPr lang="en-US" i="1" dirty="0"/>
              <a:t>. </a:t>
            </a:r>
            <a:endParaRPr lang="en-US" i="1" dirty="0" smtClean="0"/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7030A0"/>
                </a:solidFill>
              </a:rPr>
              <a:t>Functions:</a:t>
            </a:r>
            <a:endParaRPr lang="en-US" dirty="0">
              <a:solidFill>
                <a:srgbClr val="7030A0"/>
              </a:solidFill>
            </a:endParaRPr>
          </a:p>
          <a:p>
            <a:pPr lvl="1" algn="just"/>
            <a:r>
              <a:rPr lang="en-US" dirty="0">
                <a:solidFill>
                  <a:srgbClr val="00B050"/>
                </a:solidFill>
              </a:rPr>
              <a:t>Analogous to mathematical functions, functions in programming languages may be defined as </a:t>
            </a:r>
            <a:r>
              <a:rPr lang="en-US" dirty="0">
                <a:solidFill>
                  <a:srgbClr val="0070C0"/>
                </a:solidFill>
              </a:rPr>
              <a:t>mapping a domain type </a:t>
            </a:r>
            <a:r>
              <a:rPr lang="en-US" dirty="0">
                <a:solidFill>
                  <a:srgbClr val="FF0000"/>
                </a:solidFill>
              </a:rPr>
              <a:t>D </a:t>
            </a:r>
            <a:r>
              <a:rPr lang="en-US" dirty="0">
                <a:solidFill>
                  <a:srgbClr val="0070C0"/>
                </a:solidFill>
              </a:rPr>
              <a:t>to a range type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smtClean="0">
                <a:solidFill>
                  <a:srgbClr val="00B050"/>
                </a:solidFill>
              </a:rPr>
              <a:t>Such </a:t>
            </a:r>
            <a:r>
              <a:rPr lang="en-US" dirty="0">
                <a:solidFill>
                  <a:srgbClr val="00B050"/>
                </a:solidFill>
              </a:rPr>
              <a:t>type of </a:t>
            </a:r>
            <a:r>
              <a:rPr lang="en-US" dirty="0" smtClean="0">
                <a:solidFill>
                  <a:srgbClr val="00B050"/>
                </a:solidFill>
              </a:rPr>
              <a:t>function </a:t>
            </a:r>
            <a:r>
              <a:rPr lang="en-US" dirty="0">
                <a:solidFill>
                  <a:srgbClr val="00B050"/>
                </a:solidFill>
              </a:rPr>
              <a:t>is denoted by the type expression </a:t>
            </a:r>
            <a:r>
              <a:rPr lang="en-US" dirty="0">
                <a:solidFill>
                  <a:srgbClr val="FF0000"/>
                </a:solidFill>
              </a:rPr>
              <a:t>D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dirty="0" smtClean="0">
                <a:solidFill>
                  <a:srgbClr val="00B050"/>
                </a:solidFill>
              </a:rPr>
              <a:t>For </a:t>
            </a:r>
            <a:r>
              <a:rPr lang="en-US" dirty="0">
                <a:solidFill>
                  <a:srgbClr val="00B050"/>
                </a:solidFill>
              </a:rPr>
              <a:t>example, </a:t>
            </a:r>
            <a:r>
              <a:rPr lang="en-US" dirty="0" smtClean="0">
                <a:solidFill>
                  <a:srgbClr val="00B050"/>
                </a:solidFill>
              </a:rPr>
              <a:t>function </a:t>
            </a:r>
            <a:r>
              <a:rPr lang="en-US" i="1" dirty="0">
                <a:solidFill>
                  <a:srgbClr val="FF0000"/>
                </a:solidFill>
              </a:rPr>
              <a:t>mod</a:t>
            </a:r>
            <a:r>
              <a:rPr lang="en-US" dirty="0"/>
              <a:t> </a:t>
            </a:r>
            <a:r>
              <a:rPr lang="en-US" dirty="0" smtClean="0">
                <a:solidFill>
                  <a:srgbClr val="00B050"/>
                </a:solidFill>
              </a:rPr>
              <a:t>has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domain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type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X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and range type </a:t>
            </a:r>
            <a:r>
              <a:rPr lang="en-US" i="1" dirty="0" err="1">
                <a:solidFill>
                  <a:srgbClr val="FF0000"/>
                </a:solidFill>
              </a:rPr>
              <a:t>int</a:t>
            </a:r>
            <a:r>
              <a:rPr lang="en-US" i="1" dirty="0">
                <a:solidFill>
                  <a:srgbClr val="00B050"/>
                </a:solidFill>
              </a:rPr>
              <a:t> 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i.e.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                                         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x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As another example, according to the </a:t>
            </a:r>
            <a:r>
              <a:rPr lang="en-US" dirty="0" smtClean="0">
                <a:solidFill>
                  <a:srgbClr val="00B050"/>
                </a:solidFill>
              </a:rPr>
              <a:t>C </a:t>
            </a:r>
            <a:r>
              <a:rPr lang="en-US" dirty="0">
                <a:solidFill>
                  <a:srgbClr val="00B050"/>
                </a:solidFill>
              </a:rPr>
              <a:t>declaration</a:t>
            </a:r>
          </a:p>
          <a:p>
            <a:pPr lvl="1"/>
            <a:r>
              <a:rPr lang="en-US" i="1" dirty="0" err="1" smtClean="0">
                <a:solidFill>
                  <a:srgbClr val="FF0000"/>
                </a:solidFill>
              </a:rPr>
              <a:t>int</a:t>
            </a:r>
            <a:r>
              <a:rPr lang="en-US" i="1" dirty="0" smtClean="0">
                <a:solidFill>
                  <a:srgbClr val="FF0000"/>
                </a:solidFill>
              </a:rPr>
              <a:t> * function f(char a</a:t>
            </a:r>
            <a:r>
              <a:rPr lang="en-US" i="1" dirty="0">
                <a:solidFill>
                  <a:srgbClr val="FF0000"/>
                </a:solidFill>
              </a:rPr>
              <a:t>, </a:t>
            </a:r>
            <a:r>
              <a:rPr lang="en-US" i="1" dirty="0" smtClean="0">
                <a:solidFill>
                  <a:srgbClr val="FF0000"/>
                </a:solidFill>
              </a:rPr>
              <a:t>char b) </a:t>
            </a:r>
            <a:r>
              <a:rPr lang="en-US" dirty="0" smtClean="0"/>
              <a:t>; </a:t>
            </a:r>
            <a:endParaRPr lang="en-US" dirty="0"/>
          </a:p>
          <a:p>
            <a:pPr lvl="1"/>
            <a:r>
              <a:rPr lang="en-US" dirty="0">
                <a:solidFill>
                  <a:srgbClr val="00B050"/>
                </a:solidFill>
              </a:rPr>
              <a:t>Here the type of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is denoted by the type expression </a:t>
            </a:r>
            <a:endParaRPr lang="en-US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                             </a:t>
            </a:r>
            <a:r>
              <a:rPr lang="en-US" dirty="0" smtClean="0">
                <a:solidFill>
                  <a:srgbClr val="FF0000"/>
                </a:solidFill>
              </a:rPr>
              <a:t>char X char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</a:rPr>
              <a:t>pointer (integer) 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7030A0"/>
                </a:solidFill>
              </a:rPr>
              <a:t>Type Constructors</a:t>
            </a:r>
          </a:p>
        </p:txBody>
      </p:sp>
    </p:spTree>
    <p:extLst>
      <p:ext uri="{BB962C8B-B14F-4D97-AF65-F5344CB8AC3E}">
        <p14:creationId xmlns:p14="http://schemas.microsoft.com/office/powerpoint/2010/main" val="141999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7030A0"/>
                </a:solidFill>
              </a:rPr>
              <a:t>Specification of a Type Checker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6388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>
                <a:solidFill>
                  <a:srgbClr val="00B050"/>
                </a:solidFill>
              </a:rPr>
              <a:t>A type checker is a </a:t>
            </a:r>
            <a:r>
              <a:rPr lang="en-US" dirty="0">
                <a:solidFill>
                  <a:srgbClr val="FF0000"/>
                </a:solidFill>
              </a:rPr>
              <a:t>translation scheme</a:t>
            </a:r>
            <a:r>
              <a:rPr lang="en-US" dirty="0">
                <a:solidFill>
                  <a:srgbClr val="00B050"/>
                </a:solidFill>
              </a:rPr>
              <a:t> that </a:t>
            </a:r>
            <a:r>
              <a:rPr lang="en-US" dirty="0">
                <a:solidFill>
                  <a:srgbClr val="FF0000"/>
                </a:solidFill>
              </a:rPr>
              <a:t>synthesizes the type of each expression from the types of its sub-expressions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pPr algn="just"/>
            <a:endParaRPr lang="en-US" dirty="0">
              <a:solidFill>
                <a:srgbClr val="00B050"/>
              </a:solidFill>
            </a:endParaRPr>
          </a:p>
          <a:p>
            <a:pPr algn="just"/>
            <a:r>
              <a:rPr lang="en-US" dirty="0" smtClean="0">
                <a:solidFill>
                  <a:srgbClr val="00B050"/>
                </a:solidFill>
              </a:rPr>
              <a:t>Consider </a:t>
            </a:r>
            <a:r>
              <a:rPr lang="en-US" dirty="0">
                <a:solidFill>
                  <a:srgbClr val="00B050"/>
                </a:solidFill>
              </a:rPr>
              <a:t>a language which consists of a </a:t>
            </a:r>
            <a:r>
              <a:rPr lang="en-US" dirty="0">
                <a:solidFill>
                  <a:srgbClr val="FF0000"/>
                </a:solidFill>
              </a:rPr>
              <a:t>sequence of declarations</a:t>
            </a:r>
            <a:r>
              <a:rPr lang="en-US" dirty="0">
                <a:solidFill>
                  <a:srgbClr val="00B050"/>
                </a:solidFill>
              </a:rPr>
              <a:t> followed by a </a:t>
            </a:r>
            <a:r>
              <a:rPr lang="en-US" dirty="0">
                <a:solidFill>
                  <a:srgbClr val="FF0000"/>
                </a:solidFill>
              </a:rPr>
              <a:t>single expression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070C0"/>
                </a:solidFill>
              </a:rPr>
              <a:t>P</a:t>
            </a:r>
            <a:r>
              <a:rPr lang="en-US" dirty="0">
                <a:solidFill>
                  <a:srgbClr val="0070C0"/>
                </a:solidFill>
              </a:rPr>
              <a:t>  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0070C0"/>
                </a:solidFill>
              </a:rPr>
              <a:t>D </a:t>
            </a:r>
            <a:r>
              <a:rPr lang="en-US" dirty="0">
                <a:solidFill>
                  <a:srgbClr val="0070C0"/>
                </a:solidFill>
              </a:rPr>
              <a:t>; 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	D</a:t>
            </a:r>
            <a:r>
              <a:rPr lang="en-US" dirty="0">
                <a:solidFill>
                  <a:srgbClr val="0070C0"/>
                </a:solidFill>
              </a:rPr>
              <a:t>  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0070C0"/>
                </a:solidFill>
              </a:rPr>
              <a:t>D </a:t>
            </a:r>
            <a:r>
              <a:rPr lang="en-US" dirty="0">
                <a:solidFill>
                  <a:srgbClr val="0070C0"/>
                </a:solidFill>
              </a:rPr>
              <a:t>; D | id : T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	T</a:t>
            </a:r>
            <a:r>
              <a:rPr lang="en-US" dirty="0">
                <a:solidFill>
                  <a:srgbClr val="0070C0"/>
                </a:solidFill>
              </a:rPr>
              <a:t>  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0070C0"/>
                </a:solidFill>
              </a:rPr>
              <a:t>char </a:t>
            </a:r>
            <a:r>
              <a:rPr lang="en-US" dirty="0">
                <a:solidFill>
                  <a:srgbClr val="0070C0"/>
                </a:solidFill>
              </a:rPr>
              <a:t>| integer | array [ </a:t>
            </a:r>
            <a:r>
              <a:rPr lang="en-US" dirty="0" err="1">
                <a:solidFill>
                  <a:srgbClr val="0070C0"/>
                </a:solidFill>
              </a:rPr>
              <a:t>num</a:t>
            </a:r>
            <a:r>
              <a:rPr lang="en-US" dirty="0">
                <a:solidFill>
                  <a:srgbClr val="0070C0"/>
                </a:solidFill>
              </a:rPr>
              <a:t>] of T | ^ T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	E</a:t>
            </a:r>
            <a:r>
              <a:rPr lang="en-US" dirty="0">
                <a:solidFill>
                  <a:srgbClr val="0070C0"/>
                </a:solidFill>
              </a:rPr>
              <a:t>  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0070C0"/>
                </a:solidFill>
              </a:rPr>
              <a:t>literal </a:t>
            </a:r>
            <a:r>
              <a:rPr lang="en-US" dirty="0">
                <a:solidFill>
                  <a:srgbClr val="0070C0"/>
                </a:solidFill>
              </a:rPr>
              <a:t>| </a:t>
            </a:r>
            <a:r>
              <a:rPr lang="en-US" dirty="0" err="1">
                <a:solidFill>
                  <a:srgbClr val="0070C0"/>
                </a:solidFill>
              </a:rPr>
              <a:t>num</a:t>
            </a:r>
            <a:r>
              <a:rPr lang="en-US" dirty="0">
                <a:solidFill>
                  <a:srgbClr val="0070C0"/>
                </a:solidFill>
              </a:rPr>
              <a:t> | E mod E | E [E] | E ^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algn="just"/>
            <a:r>
              <a:rPr lang="en-US" dirty="0" smtClean="0">
                <a:solidFill>
                  <a:srgbClr val="00B050"/>
                </a:solidFill>
              </a:rPr>
              <a:t>Consider </a:t>
            </a:r>
            <a:r>
              <a:rPr lang="en-US" dirty="0">
                <a:solidFill>
                  <a:srgbClr val="00B050"/>
                </a:solidFill>
              </a:rPr>
              <a:t>the above given grammar that generates programs consisting of a sequence of declarations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rgbClr val="00B050"/>
                </a:solidFill>
              </a:rPr>
              <a:t> followed by a single expression 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>
                <a:solidFill>
                  <a:srgbClr val="00B050"/>
                </a:solidFill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08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 </a:t>
            </a:r>
            <a:r>
              <a:rPr lang="en-US" dirty="0">
                <a:solidFill>
                  <a:srgbClr val="00B050"/>
                </a:solidFill>
              </a:rPr>
              <a:t>A program generated by this grammar is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key : integer;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key mod 1999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Assumptions: 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basic </a:t>
            </a:r>
            <a:r>
              <a:rPr lang="en-US" dirty="0">
                <a:solidFill>
                  <a:srgbClr val="00B050"/>
                </a:solidFill>
              </a:rPr>
              <a:t>types are char, 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, type-error 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all </a:t>
            </a:r>
            <a:r>
              <a:rPr lang="en-US" dirty="0">
                <a:solidFill>
                  <a:srgbClr val="00B050"/>
                </a:solidFill>
              </a:rPr>
              <a:t>arrays start at 1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array[256</a:t>
            </a:r>
            <a:r>
              <a:rPr lang="en-US" dirty="0">
                <a:solidFill>
                  <a:srgbClr val="00B050"/>
                </a:solidFill>
              </a:rPr>
              <a:t>] of char has type expression </a:t>
            </a:r>
            <a:endParaRPr lang="en-US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             </a:t>
            </a:r>
            <a:r>
              <a:rPr lang="en-US" dirty="0" smtClean="0">
                <a:solidFill>
                  <a:srgbClr val="FF0000"/>
                </a:solidFill>
              </a:rPr>
              <a:t>array(1 </a:t>
            </a:r>
            <a:r>
              <a:rPr lang="en-US" dirty="0">
                <a:solidFill>
                  <a:srgbClr val="FF0000"/>
                </a:solidFill>
              </a:rPr>
              <a:t>.. 256, char)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7030A0"/>
                </a:solidFill>
              </a:rPr>
              <a:t>Specification of a Type Checker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43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997719"/>
              </p:ext>
            </p:extLst>
          </p:nvPr>
        </p:nvGraphicFramePr>
        <p:xfrm>
          <a:off x="495300" y="1219200"/>
          <a:ext cx="807720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213"/>
                <a:gridCol w="4301987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Productions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Semantic Rules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P  </a:t>
                      </a:r>
                      <a:r>
                        <a:rPr lang="en-US" sz="2000" b="0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 </a:t>
                      </a:r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D ; E </a:t>
                      </a:r>
                      <a:endParaRPr lang="en-US" sz="2000" b="0" i="0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D  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D ; D </a:t>
                      </a:r>
                      <a:endParaRPr lang="en-US" sz="2000" b="0" i="0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D  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id : T 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dirty="0" err="1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addtype</a:t>
                      </a:r>
                      <a:r>
                        <a:rPr lang="en-US" sz="2000" b="0" i="0" dirty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(</a:t>
                      </a:r>
                      <a:r>
                        <a:rPr lang="en-US" sz="2000" b="0" i="0" dirty="0" err="1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id.entry</a:t>
                      </a:r>
                      <a:r>
                        <a:rPr lang="en-US" sz="2000" b="0" i="0" dirty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, </a:t>
                      </a:r>
                      <a:r>
                        <a:rPr lang="en-US" sz="2000" b="0" i="0" dirty="0" err="1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T.type</a:t>
                      </a:r>
                      <a:r>
                        <a:rPr lang="en-US" sz="2000" b="0" i="0" dirty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)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smtClean="0">
                          <a:solidFill>
                            <a:srgbClr val="FF0000"/>
                          </a:solidFill>
                        </a:rPr>
                        <a:t>T  </a:t>
                      </a:r>
                      <a:r>
                        <a:rPr lang="en-US" sz="200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 </a:t>
                      </a:r>
                      <a:r>
                        <a:rPr lang="en-US" sz="2000" smtClean="0">
                          <a:solidFill>
                            <a:srgbClr val="FF0000"/>
                          </a:solidFill>
                        </a:rPr>
                        <a:t>char </a:t>
                      </a:r>
                      <a:endParaRPr lang="en-US" sz="2000" b="0" i="0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dirty="0" err="1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T.type</a:t>
                      </a:r>
                      <a:r>
                        <a:rPr lang="en-US" sz="2000" b="0" i="0" dirty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 = char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T  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integer </a:t>
                      </a:r>
                      <a:endParaRPr lang="en-US" sz="2000" b="0" i="0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dirty="0" err="1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T.type</a:t>
                      </a:r>
                      <a:r>
                        <a:rPr lang="en-US" sz="2000" b="0" i="0" dirty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 = </a:t>
                      </a:r>
                      <a:r>
                        <a:rPr lang="en-US" sz="2000" b="0" i="0" dirty="0" err="1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int</a:t>
                      </a:r>
                      <a:r>
                        <a:rPr lang="en-US" sz="2000" b="0" i="0" dirty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T  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^ T</a:t>
                      </a:r>
                      <a:r>
                        <a:rPr lang="en-US" sz="20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b="0" i="0" baseline="-25000" dirty="0" smtClean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dirty="0" err="1" smtClean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T.type</a:t>
                      </a:r>
                      <a:r>
                        <a:rPr lang="en-US" sz="2000" b="0" i="0" baseline="0" dirty="0" smtClean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 = pointer(T</a:t>
                      </a:r>
                      <a:r>
                        <a:rPr lang="en-US" sz="2000" b="0" i="0" baseline="-25000" dirty="0" smtClean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1</a:t>
                      </a:r>
                      <a:r>
                        <a:rPr lang="en-US" sz="2000" b="0" i="0" baseline="0" dirty="0" smtClean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.type)</a:t>
                      </a:r>
                      <a:endParaRPr lang="en-US" sz="2000" b="0" i="0" dirty="0">
                        <a:solidFill>
                          <a:srgbClr val="7030A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T  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array [ </a:t>
                      </a:r>
                      <a:r>
                        <a:rPr lang="en-US" sz="2000" dirty="0" err="1" smtClean="0">
                          <a:solidFill>
                            <a:srgbClr val="FF0000"/>
                          </a:solidFill>
                        </a:rPr>
                        <a:t>num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] of T</a:t>
                      </a:r>
                      <a:r>
                        <a:rPr lang="en-US" sz="20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b="0" i="0" baseline="-25000" dirty="0" smtClean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 smtClean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T.type</a:t>
                      </a:r>
                      <a:r>
                        <a:rPr lang="en-US" sz="2000" b="0" i="0" dirty="0" smtClean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 = array(1…num.val,T</a:t>
                      </a:r>
                      <a:r>
                        <a:rPr lang="en-US" sz="2000" b="0" i="0" baseline="-25000" dirty="0" smtClean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1</a:t>
                      </a:r>
                      <a:r>
                        <a:rPr lang="en-US" sz="2000" b="0" i="0" dirty="0" smtClean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.type) </a:t>
                      </a:r>
                      <a:endParaRPr lang="en-US" sz="2000" b="0" i="0" dirty="0">
                        <a:solidFill>
                          <a:srgbClr val="7030A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5029200"/>
            <a:ext cx="739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The part of the translation scheme that saves the type of an identifier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7030A0"/>
                </a:solidFill>
              </a:rPr>
              <a:t>Specification of a Type Checker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47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2358817"/>
              </p:ext>
            </p:extLst>
          </p:nvPr>
        </p:nvGraphicFramePr>
        <p:xfrm>
          <a:off x="152400" y="914400"/>
          <a:ext cx="8839200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2743200"/>
                <a:gridCol w="44958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Productions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Semantic Rules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Descriptions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D  </a:t>
                      </a:r>
                      <a:r>
                        <a:rPr lang="en-US" sz="2000" b="0" i="0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id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: 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dirty="0" err="1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addtype</a:t>
                      </a:r>
                      <a:r>
                        <a:rPr lang="en-US" sz="2000" b="0" i="0" dirty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(</a:t>
                      </a:r>
                      <a:r>
                        <a:rPr lang="en-US" sz="2000" b="0" i="0" dirty="0" err="1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id.entry</a:t>
                      </a:r>
                      <a:r>
                        <a:rPr lang="en-US" sz="2000" b="0" i="0" dirty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, </a:t>
                      </a:r>
                      <a:r>
                        <a:rPr lang="en-US" sz="2000" b="0" i="0" dirty="0" err="1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T.type</a:t>
                      </a:r>
                      <a:r>
                        <a:rPr lang="en-US" sz="2000" b="0" i="0" dirty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 smtClean="0">
                          <a:solidFill>
                            <a:srgbClr val="00B050"/>
                          </a:solidFill>
                        </a:rPr>
                        <a:t>Saves a type  in a symbol table entry for an identifier. The action </a:t>
                      </a:r>
                      <a:r>
                        <a:rPr lang="en-US" sz="2000" b="1" i="1" dirty="0" err="1" smtClean="0">
                          <a:solidFill>
                            <a:srgbClr val="FFFF00"/>
                          </a:solidFill>
                        </a:rPr>
                        <a:t>addtype</a:t>
                      </a:r>
                      <a:r>
                        <a:rPr lang="en-US" sz="2000" b="1" i="1" dirty="0" smtClean="0">
                          <a:solidFill>
                            <a:srgbClr val="FFFF00"/>
                          </a:solidFill>
                        </a:rPr>
                        <a:t>(</a:t>
                      </a:r>
                      <a:r>
                        <a:rPr lang="en-US" sz="2000" b="1" i="1" dirty="0" err="1" smtClean="0">
                          <a:solidFill>
                            <a:srgbClr val="FFFF00"/>
                          </a:solidFill>
                        </a:rPr>
                        <a:t>id.entry</a:t>
                      </a:r>
                      <a:r>
                        <a:rPr lang="en-US" sz="2000" b="1" i="1" dirty="0" smtClean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en-US" sz="2000" b="1" i="1" dirty="0" err="1" smtClean="0">
                          <a:solidFill>
                            <a:srgbClr val="FFFF00"/>
                          </a:solidFill>
                        </a:rPr>
                        <a:t>T.type</a:t>
                      </a:r>
                      <a:r>
                        <a:rPr lang="en-US" sz="2000" b="1" i="1" dirty="0" smtClean="0">
                          <a:solidFill>
                            <a:srgbClr val="FFFF00"/>
                          </a:solidFill>
                        </a:rPr>
                        <a:t>)</a:t>
                      </a:r>
                      <a:r>
                        <a:rPr lang="en-US" sz="2000" b="0" i="1" dirty="0" smtClean="0">
                          <a:solidFill>
                            <a:srgbClr val="FFFF00"/>
                          </a:solidFill>
                        </a:rPr>
                        <a:t>  </a:t>
                      </a:r>
                      <a:r>
                        <a:rPr lang="en-US" sz="2000" b="0" dirty="0" smtClean="0">
                          <a:solidFill>
                            <a:srgbClr val="00B050"/>
                          </a:solidFill>
                        </a:rPr>
                        <a:t>is applied to the synthesized attribute</a:t>
                      </a:r>
                      <a:r>
                        <a:rPr lang="en-US" sz="2000" b="0" dirty="0" smtClean="0"/>
                        <a:t> </a:t>
                      </a:r>
                      <a:r>
                        <a:rPr lang="en-US" sz="2000" b="1" i="1" dirty="0" smtClean="0">
                          <a:solidFill>
                            <a:srgbClr val="FFFF00"/>
                          </a:solidFill>
                        </a:rPr>
                        <a:t>entry</a:t>
                      </a:r>
                      <a:r>
                        <a:rPr lang="en-US" sz="2000" b="0" dirty="0" smtClean="0"/>
                        <a:t> </a:t>
                      </a:r>
                      <a:r>
                        <a:rPr lang="en-US" sz="2000" b="0" dirty="0" smtClean="0">
                          <a:solidFill>
                            <a:srgbClr val="00B050"/>
                          </a:solidFill>
                        </a:rPr>
                        <a:t>pointing</a:t>
                      </a:r>
                      <a:r>
                        <a:rPr lang="en-US" sz="2000" b="0" baseline="0" dirty="0" smtClean="0">
                          <a:solidFill>
                            <a:srgbClr val="00B050"/>
                          </a:solidFill>
                        </a:rPr>
                        <a:t> to the symbol-table entry  for</a:t>
                      </a:r>
                      <a:r>
                        <a:rPr lang="en-US" sz="2000" b="0" baseline="0" dirty="0" smtClean="0"/>
                        <a:t> </a:t>
                      </a:r>
                      <a:r>
                        <a:rPr lang="en-US" sz="2000" b="1" i="1" baseline="0" dirty="0" smtClean="0">
                          <a:solidFill>
                            <a:srgbClr val="FFFF00"/>
                          </a:solidFill>
                        </a:rPr>
                        <a:t>id</a:t>
                      </a:r>
                      <a:r>
                        <a:rPr lang="en-US" sz="2000" b="0" baseline="0" dirty="0" smtClean="0"/>
                        <a:t> </a:t>
                      </a:r>
                      <a:r>
                        <a:rPr lang="en-US" sz="2000" b="0" baseline="0" dirty="0" smtClean="0">
                          <a:solidFill>
                            <a:srgbClr val="00B050"/>
                          </a:solidFill>
                        </a:rPr>
                        <a:t>and a type expression represented by  synthesized attribute </a:t>
                      </a:r>
                      <a:r>
                        <a:rPr lang="en-US" sz="2000" b="1" i="1" baseline="0" dirty="0" smtClean="0">
                          <a:solidFill>
                            <a:srgbClr val="FFFF00"/>
                          </a:solidFill>
                        </a:rPr>
                        <a:t>type</a:t>
                      </a:r>
                      <a:r>
                        <a:rPr lang="en-US" sz="2000" b="0" baseline="0" dirty="0" smtClean="0"/>
                        <a:t> </a:t>
                      </a:r>
                      <a:r>
                        <a:rPr lang="en-US" sz="2000" b="0" baseline="0" dirty="0" smtClean="0">
                          <a:solidFill>
                            <a:srgbClr val="00B050"/>
                          </a:solidFill>
                        </a:rPr>
                        <a:t>of the nonterminal </a:t>
                      </a:r>
                      <a:r>
                        <a:rPr lang="en-US" sz="2000" b="1" i="1" baseline="0" dirty="0" smtClean="0">
                          <a:solidFill>
                            <a:srgbClr val="FFFF00"/>
                          </a:solidFill>
                        </a:rPr>
                        <a:t>T</a:t>
                      </a:r>
                      <a:endParaRPr lang="en-US" sz="2000" b="1" i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T  </a:t>
                      </a:r>
                      <a:r>
                        <a:rPr lang="en-US" sz="2000" b="0" i="0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char</a:t>
                      </a:r>
                      <a:endParaRPr lang="en-US" sz="2000" b="0" i="0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dirty="0" err="1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T.type</a:t>
                      </a:r>
                      <a:r>
                        <a:rPr lang="en-US" sz="2000" b="0" i="0" dirty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 = char 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just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If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b="1" i="1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generates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b="1" i="1" dirty="0" smtClean="0">
                          <a:solidFill>
                            <a:srgbClr val="FF0000"/>
                          </a:solidFill>
                        </a:rPr>
                        <a:t>char or</a:t>
                      </a:r>
                      <a:r>
                        <a:rPr lang="en-US" sz="2000" b="1" i="1" baseline="0" dirty="0" smtClean="0">
                          <a:solidFill>
                            <a:srgbClr val="FF0000"/>
                          </a:solidFill>
                        </a:rPr>
                        <a:t> integer</a:t>
                      </a:r>
                      <a:r>
                        <a:rPr lang="en-US" sz="2000" baseline="0" dirty="0" smtClean="0"/>
                        <a:t>, </a:t>
                      </a:r>
                      <a:r>
                        <a:rPr lang="en-US" sz="2000" baseline="0" dirty="0" smtClean="0">
                          <a:solidFill>
                            <a:srgbClr val="00B050"/>
                          </a:solidFill>
                        </a:rPr>
                        <a:t>then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="1" i="1" baseline="0" dirty="0" err="1" smtClean="0">
                          <a:solidFill>
                            <a:srgbClr val="FF0000"/>
                          </a:solidFill>
                        </a:rPr>
                        <a:t>T.type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smtClean="0">
                          <a:solidFill>
                            <a:srgbClr val="00B050"/>
                          </a:solidFill>
                        </a:rPr>
                        <a:t>is defined as </a:t>
                      </a:r>
                      <a:r>
                        <a:rPr lang="en-US" sz="2000" b="1" i="1" baseline="0" dirty="0" smtClean="0">
                          <a:solidFill>
                            <a:srgbClr val="FF0000"/>
                          </a:solidFill>
                        </a:rPr>
                        <a:t>char or integer accordingly</a:t>
                      </a:r>
                      <a:r>
                        <a:rPr lang="en-US" sz="2000" baseline="0" dirty="0" smtClean="0"/>
                        <a:t>. 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T  </a:t>
                      </a:r>
                      <a:r>
                        <a:rPr lang="en-US" sz="2000" b="0" i="0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integer</a:t>
                      </a:r>
                      <a:endParaRPr lang="en-US" sz="2000" b="0" i="0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dirty="0" err="1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T.type</a:t>
                      </a:r>
                      <a:r>
                        <a:rPr lang="en-US" sz="2000" b="0" i="0" dirty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 = </a:t>
                      </a:r>
                      <a:r>
                        <a:rPr lang="en-US" sz="2000" b="0" i="0" dirty="0" err="1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int</a:t>
                      </a:r>
                      <a:r>
                        <a:rPr lang="en-US" sz="2000" b="0" i="0" dirty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 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T </a:t>
                      </a:r>
                      <a:r>
                        <a:rPr lang="en-US" sz="2000" b="0" i="0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 array </a:t>
                      </a:r>
                      <a:r>
                        <a:rPr lang="en-US" sz="2000" b="0" i="0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 [</a:t>
                      </a:r>
                      <a:r>
                        <a:rPr lang="en-US" sz="2000" b="0" i="0" dirty="0" err="1" smtClean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num</a:t>
                      </a:r>
                      <a:r>
                        <a:rPr lang="en-US" sz="2000" b="0" i="0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]of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T </a:t>
                      </a:r>
                      <a:r>
                        <a:rPr lang="en-US" sz="2000" b="0" i="0" baseline="-25000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en-US" sz="2000" b="0" i="0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dirty="0" err="1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T.type</a:t>
                      </a:r>
                      <a:r>
                        <a:rPr lang="en-US" sz="2000" b="0" i="0" dirty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 = array(1..num, T </a:t>
                      </a:r>
                      <a:r>
                        <a:rPr lang="en-US" sz="2000" b="0" i="0" baseline="-25000" dirty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1</a:t>
                      </a:r>
                      <a:r>
                        <a:rPr lang="en-US" sz="2000" b="0" i="0" dirty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 .type)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solidFill>
                            <a:srgbClr val="00B050"/>
                          </a:solidFill>
                        </a:rPr>
                        <a:t>The upper bound of the array id obtained from the attribute </a:t>
                      </a:r>
                      <a:r>
                        <a:rPr lang="en-US" sz="2000" b="1" i="1" baseline="0" dirty="0" err="1" smtClean="0">
                          <a:solidFill>
                            <a:srgbClr val="FF0000"/>
                          </a:solidFill>
                        </a:rPr>
                        <a:t>val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smtClean="0">
                          <a:solidFill>
                            <a:srgbClr val="00B050"/>
                          </a:solidFill>
                        </a:rPr>
                        <a:t>of token </a:t>
                      </a:r>
                      <a:r>
                        <a:rPr lang="en-US" sz="2000" b="1" i="1" baseline="0" dirty="0" err="1" smtClean="0">
                          <a:solidFill>
                            <a:srgbClr val="FF0000"/>
                          </a:solidFill>
                        </a:rPr>
                        <a:t>num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smtClean="0">
                          <a:solidFill>
                            <a:srgbClr val="00B050"/>
                          </a:solidFill>
                        </a:rPr>
                        <a:t>that is given by the integer represented by </a:t>
                      </a:r>
                      <a:r>
                        <a:rPr lang="en-US" sz="2000" b="1" i="1" baseline="0" dirty="0" smtClean="0">
                          <a:solidFill>
                            <a:srgbClr val="FF0000"/>
                          </a:solidFill>
                        </a:rPr>
                        <a:t>num</a:t>
                      </a:r>
                      <a:r>
                        <a:rPr lang="en-US" sz="2000" baseline="0" dirty="0" smtClean="0"/>
                        <a:t>. </a:t>
                      </a:r>
                      <a:r>
                        <a:rPr lang="en-US" sz="2000" baseline="0" dirty="0" smtClean="0">
                          <a:solidFill>
                            <a:srgbClr val="00B050"/>
                          </a:solidFill>
                        </a:rPr>
                        <a:t>Arrays are assumed to be started at 1, so the type constructor </a:t>
                      </a:r>
                      <a:r>
                        <a:rPr lang="en-US" sz="2000" b="1" i="1" baseline="0" dirty="0" smtClean="0">
                          <a:solidFill>
                            <a:srgbClr val="FF0000"/>
                          </a:solidFill>
                        </a:rPr>
                        <a:t>array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smtClean="0">
                          <a:solidFill>
                            <a:srgbClr val="00B050"/>
                          </a:solidFill>
                        </a:rPr>
                        <a:t>is applied to the sub range</a:t>
                      </a:r>
                      <a:r>
                        <a:rPr lang="en-US" sz="2000" baseline="0" dirty="0" smtClean="0"/>
                        <a:t>  </a:t>
                      </a:r>
                      <a:r>
                        <a:rPr lang="en-US" sz="2000" b="1" i="1" baseline="0" dirty="0" smtClean="0">
                          <a:solidFill>
                            <a:srgbClr val="FF0000"/>
                          </a:solidFill>
                        </a:rPr>
                        <a:t>1…</a:t>
                      </a:r>
                      <a:r>
                        <a:rPr lang="en-US" sz="2000" b="1" i="1" baseline="0" dirty="0" err="1" smtClean="0">
                          <a:solidFill>
                            <a:srgbClr val="FF0000"/>
                          </a:solidFill>
                        </a:rPr>
                        <a:t>num.val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smtClean="0">
                          <a:solidFill>
                            <a:srgbClr val="00B050"/>
                          </a:solidFill>
                        </a:rPr>
                        <a:t>and the element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="1" i="1" u="none" baseline="0" dirty="0" smtClean="0">
                          <a:solidFill>
                            <a:srgbClr val="FF0000"/>
                          </a:solidFill>
                        </a:rPr>
                        <a:t>type</a:t>
                      </a:r>
                      <a:r>
                        <a:rPr lang="en-US" sz="2000" baseline="0" dirty="0" smtClean="0"/>
                        <a:t>. 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7030A0"/>
                </a:solidFill>
              </a:rPr>
              <a:t>Specification of a Type Checker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94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Type Checking for Functions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056006"/>
              </p:ext>
            </p:extLst>
          </p:nvPr>
        </p:nvGraphicFramePr>
        <p:xfrm>
          <a:off x="304800" y="990600"/>
          <a:ext cx="85344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399"/>
                <a:gridCol w="3429001"/>
                <a:gridCol w="3429000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Production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Semantic rules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Description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b="0" i="0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E  </a:t>
                      </a:r>
                      <a:r>
                        <a:rPr lang="en-US" b="0" i="0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sym typeface="Wingdings" pitchFamily="2" charset="2"/>
                        </a:rPr>
                        <a:t> </a:t>
                      </a:r>
                      <a:r>
                        <a:rPr lang="en-US" b="0" i="0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E</a:t>
                      </a:r>
                      <a:r>
                        <a:rPr lang="en-US" b="0" i="0" baseline="-25000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</a:t>
                      </a:r>
                      <a:r>
                        <a:rPr lang="en-US" b="0" i="0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( </a:t>
                      </a:r>
                      <a:r>
                        <a:rPr lang="en-US" b="0" i="0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E</a:t>
                      </a:r>
                      <a:r>
                        <a:rPr lang="en-US" b="0" i="0" baseline="-25000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</a:t>
                      </a:r>
                      <a:r>
                        <a:rPr lang="en-US" b="0" i="0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 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0" i="0" dirty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E. type = if E</a:t>
                      </a:r>
                      <a:r>
                        <a:rPr lang="en-US" b="0" i="0" baseline="-25000" dirty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2</a:t>
                      </a:r>
                      <a:r>
                        <a:rPr lang="en-US" b="0" i="0" dirty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 .type == s and</a:t>
                      </a:r>
                    </a:p>
                    <a:p>
                      <a:pPr algn="just"/>
                      <a:r>
                        <a:rPr lang="en-US" b="0" i="0" dirty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E</a:t>
                      </a:r>
                      <a:r>
                        <a:rPr lang="en-US" b="0" i="0" baseline="-25000" dirty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1</a:t>
                      </a:r>
                      <a:r>
                        <a:rPr lang="en-US" b="0" i="0" dirty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 .type == </a:t>
                      </a:r>
                      <a:r>
                        <a:rPr lang="en-US" b="0" i="0" dirty="0" smtClean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s </a:t>
                      </a:r>
                      <a:r>
                        <a:rPr lang="en-US" b="0" i="0" dirty="0" smtClean="0">
                          <a:solidFill>
                            <a:srgbClr val="7030A0"/>
                          </a:solidFill>
                          <a:effectLst/>
                          <a:latin typeface="Arial"/>
                          <a:sym typeface="Wingdings" pitchFamily="2" charset="2"/>
                        </a:rPr>
                        <a:t></a:t>
                      </a:r>
                      <a:r>
                        <a:rPr lang="en-US" b="0" i="0" dirty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  t</a:t>
                      </a:r>
                    </a:p>
                    <a:p>
                      <a:pPr algn="just"/>
                      <a:r>
                        <a:rPr lang="en-US" b="0" i="0" dirty="0" smtClean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    then  t</a:t>
                      </a:r>
                      <a:endParaRPr lang="en-US" b="0" i="0" dirty="0">
                        <a:solidFill>
                          <a:srgbClr val="7030A0"/>
                        </a:solidFill>
                        <a:effectLst/>
                        <a:latin typeface="Arial"/>
                      </a:endParaRPr>
                    </a:p>
                    <a:p>
                      <a:pPr algn="just"/>
                      <a:r>
                        <a:rPr lang="en-US" b="0" i="0" dirty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else </a:t>
                      </a:r>
                      <a:endParaRPr lang="en-US" b="0" i="0" dirty="0" smtClean="0">
                        <a:solidFill>
                          <a:srgbClr val="7030A0"/>
                        </a:solidFill>
                        <a:effectLst/>
                        <a:latin typeface="Arial"/>
                      </a:endParaRPr>
                    </a:p>
                    <a:p>
                      <a:pPr algn="just"/>
                      <a:r>
                        <a:rPr lang="en-US" b="0" i="0" dirty="0" smtClean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   type-error</a:t>
                      </a:r>
                      <a:r>
                        <a:rPr lang="en-US" b="0" i="0" dirty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an expression formed by applying E1 </a:t>
                      </a:r>
                      <a:r>
                        <a:rPr lang="en-US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  <a:r>
                        <a:rPr lang="en-US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E2, the type of E1 must be a function </a:t>
                      </a:r>
                      <a:r>
                        <a:rPr lang="en-US" sz="1800" b="0" i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-&gt; t </a:t>
                      </a:r>
                      <a:r>
                        <a:rPr lang="en-US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the type </a:t>
                      </a:r>
                      <a:r>
                        <a:rPr lang="en-US" sz="1800" b="0" i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 </a:t>
                      </a:r>
                      <a:r>
                        <a:rPr lang="en-US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E2 to some range type </a:t>
                      </a:r>
                      <a:r>
                        <a:rPr lang="en-US" sz="1800" b="0" i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 </a:t>
                      </a:r>
                      <a:r>
                        <a:rPr lang="en-US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algn="just"/>
                      <a:endParaRPr lang="en-US" sz="1800" b="0" i="0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type of E1 ( E2 ) is </a:t>
                      </a:r>
                      <a:r>
                        <a:rPr lang="en-US" sz="1800" b="0" i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 </a:t>
                      </a:r>
                      <a:r>
                        <a:rPr lang="en-US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b="0" i="0" dirty="0">
                        <a:solidFill>
                          <a:srgbClr val="00B05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3359735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The above rule can be generalized to functions with more than one argument by constructing a product type consisting of the arguments. Thus n arguments of type </a:t>
            </a:r>
            <a:r>
              <a:rPr lang="en-US" i="1" dirty="0">
                <a:solidFill>
                  <a:srgbClr val="00B050"/>
                </a:solidFill>
              </a:rPr>
              <a:t>T1 </a:t>
            </a:r>
            <a:r>
              <a:rPr lang="en-US" dirty="0">
                <a:solidFill>
                  <a:srgbClr val="00B050"/>
                </a:solidFill>
              </a:rPr>
              <a:t>, </a:t>
            </a:r>
            <a:r>
              <a:rPr lang="en-US" i="1" dirty="0">
                <a:solidFill>
                  <a:srgbClr val="00B050"/>
                </a:solidFill>
              </a:rPr>
              <a:t>T2 , …, </a:t>
            </a:r>
            <a:r>
              <a:rPr lang="en-US" i="1" dirty="0" err="1">
                <a:solidFill>
                  <a:srgbClr val="00B050"/>
                </a:solidFill>
              </a:rPr>
              <a:t>Tn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can be viewed as a single argument of the type </a:t>
            </a:r>
            <a:r>
              <a:rPr lang="en-US" i="1" dirty="0">
                <a:solidFill>
                  <a:srgbClr val="00B050"/>
                </a:solidFill>
              </a:rPr>
              <a:t>T1 X T2 ... X </a:t>
            </a:r>
            <a:r>
              <a:rPr lang="en-US" i="1" dirty="0" err="1">
                <a:solidFill>
                  <a:srgbClr val="00B050"/>
                </a:solidFill>
              </a:rPr>
              <a:t>Tn</a:t>
            </a:r>
            <a:r>
              <a:rPr lang="en-US" i="1" dirty="0">
                <a:solidFill>
                  <a:srgbClr val="00B050"/>
                </a:solidFill>
              </a:rPr>
              <a:t> </a:t>
            </a:r>
            <a:r>
              <a:rPr lang="en-US" dirty="0">
                <a:solidFill>
                  <a:srgbClr val="00B050"/>
                </a:solidFill>
              </a:rPr>
              <a:t>.</a:t>
            </a:r>
            <a:r>
              <a:rPr lang="en-US" b="1" dirty="0">
                <a:solidFill>
                  <a:srgbClr val="00B050"/>
                </a:solidFill>
              </a:rPr>
              <a:t> </a:t>
            </a:r>
            <a:endParaRPr lang="en-US" dirty="0">
              <a:solidFill>
                <a:srgbClr val="00B050"/>
              </a:solidFill>
              <a:latin typeface="Arial"/>
            </a:endParaRPr>
          </a:p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For example:    </a:t>
            </a:r>
            <a:r>
              <a:rPr lang="en-US" dirty="0" smtClean="0">
                <a:solidFill>
                  <a:srgbClr val="FF0000"/>
                </a:solidFill>
              </a:rPr>
              <a:t>root 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smtClean="0">
                <a:solidFill>
                  <a:srgbClr val="FF0000"/>
                </a:solidFill>
              </a:rPr>
              <a:t>(( </a:t>
            </a:r>
            <a:r>
              <a:rPr lang="en-US" dirty="0">
                <a:solidFill>
                  <a:srgbClr val="FF0000"/>
                </a:solidFill>
              </a:rPr>
              <a:t>real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FF0000"/>
                </a:solidFill>
              </a:rPr>
              <a:t>real</a:t>
            </a:r>
            <a:r>
              <a:rPr lang="en-US" dirty="0">
                <a:solidFill>
                  <a:srgbClr val="FF0000"/>
                </a:solidFill>
              </a:rPr>
              <a:t>) X </a:t>
            </a:r>
            <a:r>
              <a:rPr lang="en-US" dirty="0" smtClean="0">
                <a:solidFill>
                  <a:srgbClr val="FF0000"/>
                </a:solidFill>
              </a:rPr>
              <a:t>real) --&gt; real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	 	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declares a function </a:t>
            </a:r>
            <a:r>
              <a:rPr lang="en-US" dirty="0">
                <a:solidFill>
                  <a:srgbClr val="FF0000"/>
                </a:solidFill>
              </a:rPr>
              <a:t>root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that takes a function from </a:t>
            </a:r>
            <a:r>
              <a:rPr lang="en-US" dirty="0" smtClean="0">
                <a:solidFill>
                  <a:srgbClr val="FF0000"/>
                </a:solidFill>
              </a:rPr>
              <a:t>real </a:t>
            </a:r>
            <a:r>
              <a:rPr lang="en-US" dirty="0">
                <a:solidFill>
                  <a:srgbClr val="FF0000"/>
                </a:solidFill>
              </a:rPr>
              <a:t>to </a:t>
            </a:r>
            <a:r>
              <a:rPr lang="en-US" dirty="0" smtClean="0">
                <a:solidFill>
                  <a:srgbClr val="FF0000"/>
                </a:solidFill>
              </a:rPr>
              <a:t>real </a:t>
            </a:r>
            <a:r>
              <a:rPr lang="en-US" dirty="0">
                <a:solidFill>
                  <a:srgbClr val="00B050"/>
                </a:solidFill>
              </a:rPr>
              <a:t>and a </a:t>
            </a:r>
            <a:r>
              <a:rPr lang="en-US" dirty="0">
                <a:solidFill>
                  <a:srgbClr val="FF0000"/>
                </a:solidFill>
              </a:rPr>
              <a:t>real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as </a:t>
            </a:r>
            <a:r>
              <a:rPr lang="en-US" dirty="0" smtClean="0">
                <a:solidFill>
                  <a:srgbClr val="00B050"/>
                </a:solidFill>
              </a:rPr>
              <a:t>argument </a:t>
            </a:r>
            <a:r>
              <a:rPr lang="en-US" dirty="0">
                <a:solidFill>
                  <a:srgbClr val="00B050"/>
                </a:solidFill>
              </a:rPr>
              <a:t>and returns 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real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The </a:t>
            </a:r>
            <a:r>
              <a:rPr lang="en-US" dirty="0">
                <a:solidFill>
                  <a:srgbClr val="00B050"/>
                </a:solidFill>
              </a:rPr>
              <a:t>Pascal-like syntax for this declaration is </a:t>
            </a:r>
          </a:p>
          <a:p>
            <a:endParaRPr lang="en-US" b="1" dirty="0" smtClean="0"/>
          </a:p>
          <a:p>
            <a:r>
              <a:rPr lang="en-US" sz="2400" dirty="0" smtClean="0"/>
              <a:t>                function </a:t>
            </a:r>
            <a:r>
              <a:rPr lang="en-US" sz="2400" dirty="0">
                <a:solidFill>
                  <a:srgbClr val="FF0000"/>
                </a:solidFill>
              </a:rPr>
              <a:t>root</a:t>
            </a:r>
            <a:r>
              <a:rPr lang="en-US" sz="2400" dirty="0"/>
              <a:t> ( </a:t>
            </a:r>
            <a:r>
              <a:rPr lang="en-US" sz="2400" dirty="0">
                <a:solidFill>
                  <a:srgbClr val="00B050"/>
                </a:solidFill>
              </a:rPr>
              <a:t>function f (</a:t>
            </a:r>
            <a:r>
              <a:rPr lang="en-US" sz="2400" dirty="0">
                <a:solidFill>
                  <a:srgbClr val="0070C0"/>
                </a:solidFill>
              </a:rPr>
              <a:t>real</a:t>
            </a:r>
            <a:r>
              <a:rPr lang="en-US" sz="2400" dirty="0">
                <a:solidFill>
                  <a:srgbClr val="00B050"/>
                </a:solidFill>
              </a:rPr>
              <a:t>) : real; x: real </a:t>
            </a:r>
            <a:r>
              <a:rPr lang="en-US" sz="2400" dirty="0"/>
              <a:t>) : </a:t>
            </a:r>
            <a:r>
              <a:rPr lang="en-US" sz="2400" dirty="0">
                <a:solidFill>
                  <a:srgbClr val="FF0000"/>
                </a:solidFill>
              </a:rPr>
              <a:t>real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4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51276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Type checking for Expression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195224"/>
              </p:ext>
            </p:extLst>
          </p:nvPr>
        </p:nvGraphicFramePr>
        <p:xfrm>
          <a:off x="152400" y="762000"/>
          <a:ext cx="88392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2611582"/>
                <a:gridCol w="4475018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Productions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Semantic Rules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Descriptions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E  </a:t>
                      </a:r>
                      <a:r>
                        <a:rPr lang="en-US" sz="2000" b="0" i="0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literal</a:t>
                      </a:r>
                      <a:endParaRPr lang="en-US" sz="2000" b="0" i="0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err="1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E.type</a:t>
                      </a:r>
                      <a:r>
                        <a:rPr lang="en-US" sz="2000" b="0" i="0" dirty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 = char 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just"/>
                      <a:r>
                        <a:rPr lang="en-US" sz="20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constants represented by the tokens literal and </a:t>
                      </a:r>
                      <a:r>
                        <a:rPr lang="en-US" sz="2000" b="0" i="0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sz="20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have type </a:t>
                      </a:r>
                      <a:r>
                        <a:rPr lang="en-US" sz="2000" b="0" i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 </a:t>
                      </a:r>
                      <a:r>
                        <a:rPr lang="en-US" sz="20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 </a:t>
                      </a:r>
                      <a:r>
                        <a:rPr lang="en-US" sz="2000" b="0" i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 </a:t>
                      </a:r>
                      <a:r>
                        <a:rPr lang="en-US" sz="20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respectively</a:t>
                      </a:r>
                      <a:endParaRPr lang="en-US" sz="2000" b="0" i="0" dirty="0">
                        <a:solidFill>
                          <a:srgbClr val="00B05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E  </a:t>
                      </a:r>
                      <a:r>
                        <a:rPr lang="en-US" sz="2000" b="0" i="0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dirty="0" err="1" smtClean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num</a:t>
                      </a:r>
                      <a:endParaRPr lang="en-US" sz="2000" b="0" i="0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err="1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E.type</a:t>
                      </a:r>
                      <a:r>
                        <a:rPr lang="en-US" sz="2000" b="0" i="0" dirty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 = integer 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just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E  </a:t>
                      </a:r>
                      <a:r>
                        <a:rPr lang="en-US" sz="2000" b="0" i="0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sym typeface="Wingdings" pitchFamily="2" charset="2"/>
                        </a:rPr>
                        <a:t></a:t>
                      </a:r>
                      <a:r>
                        <a:rPr lang="en-US" sz="2000" b="0" i="0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id</a:t>
                      </a:r>
                      <a:endParaRPr lang="en-US" sz="2000" b="0" i="0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err="1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E.type</a:t>
                      </a:r>
                      <a:r>
                        <a:rPr lang="en-US" sz="2000" b="0" i="0" dirty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 = lookup(</a:t>
                      </a:r>
                      <a:r>
                        <a:rPr lang="en-US" sz="2000" b="0" i="0" dirty="0" err="1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id.entry</a:t>
                      </a:r>
                      <a:r>
                        <a:rPr lang="en-US" sz="2000" b="0" i="0" dirty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function </a:t>
                      </a:r>
                      <a:r>
                        <a:rPr lang="en-US" sz="2000" b="0" i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lookup </a:t>
                      </a:r>
                      <a:r>
                        <a:rPr lang="en-US" sz="20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 </a:t>
                      </a:r>
                      <a:r>
                        <a:rPr lang="en-US" sz="2000" b="0" i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 </a:t>
                      </a:r>
                      <a:r>
                        <a:rPr lang="en-US" sz="20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is used to fetch the type saved in the symbol-table entry pointed to by</a:t>
                      </a:r>
                      <a:r>
                        <a:rPr lang="en-US" sz="20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entry</a:t>
                      </a:r>
                      <a:r>
                        <a:rPr lang="en-US" sz="20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20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an identifier appears in an expression, its declared type is fetched and assigned to the attribute type: </a:t>
                      </a:r>
                      <a:endParaRPr lang="en-US" sz="2000" b="0" i="0" dirty="0">
                        <a:solidFill>
                          <a:srgbClr val="00B05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E </a:t>
                      </a:r>
                      <a:r>
                        <a:rPr lang="en-US" sz="2000" b="0" i="0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sym typeface="Wingdings" pitchFamily="2" charset="2"/>
                        </a:rPr>
                        <a:t>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 E</a:t>
                      </a:r>
                      <a:r>
                        <a:rPr lang="en-US" sz="2000" b="0" i="0" baseline="-25000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 mod E</a:t>
                      </a:r>
                      <a:r>
                        <a:rPr lang="en-US" sz="2000" b="0" i="0" baseline="-25000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 sz="2000" b="0" i="0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err="1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E.type</a:t>
                      </a:r>
                      <a:r>
                        <a:rPr lang="en-US" sz="2000" b="0" i="0" dirty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 = if E </a:t>
                      </a:r>
                      <a:r>
                        <a:rPr lang="en-US" sz="2000" b="0" i="0" baseline="-25000" dirty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1</a:t>
                      </a:r>
                      <a:r>
                        <a:rPr lang="en-US" sz="2000" b="0" i="0" dirty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 .type == integer and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just"/>
                      <a:r>
                        <a:rPr lang="en-US" sz="20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According to the following rule, the expression formed by applying the mod operator to two sub-expressions of type </a:t>
                      </a:r>
                      <a:r>
                        <a:rPr lang="en-US" sz="2000" b="0" i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 </a:t>
                      </a:r>
                      <a:r>
                        <a:rPr lang="en-US" sz="20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 type </a:t>
                      </a:r>
                      <a:r>
                        <a:rPr lang="en-US" sz="2000" b="0" i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 </a:t>
                      </a:r>
                      <a:r>
                        <a:rPr lang="en-US" sz="20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otherwise, its type is </a:t>
                      </a:r>
                      <a:r>
                        <a:rPr lang="en-US" sz="2000" b="0" i="1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type_error</a:t>
                      </a:r>
                      <a:r>
                        <a:rPr lang="en-US" sz="2000" b="0" i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20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sz="2000" b="0" i="0" dirty="0">
                        <a:solidFill>
                          <a:srgbClr val="00B05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E</a:t>
                      </a:r>
                      <a:r>
                        <a:rPr lang="en-US" sz="2000" b="0" i="0" baseline="-25000" dirty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2</a:t>
                      </a:r>
                      <a:r>
                        <a:rPr lang="en-US" sz="2000" b="0" i="0" dirty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 .type==integer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just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smtClean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then  </a:t>
                      </a:r>
                      <a:r>
                        <a:rPr lang="en-US" sz="2000" b="0" i="0" dirty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integer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just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dirty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else </a:t>
                      </a:r>
                      <a:r>
                        <a:rPr lang="en-US" sz="2000" b="0" i="0" dirty="0" err="1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type_error</a:t>
                      </a:r>
                      <a:r>
                        <a:rPr lang="en-US" sz="2000" b="0" i="0" dirty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 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just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2400" y="6019800"/>
            <a:ext cx="8839200" cy="838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 </a:t>
            </a:r>
            <a:r>
              <a:rPr lang="en-US" sz="2000" b="1" dirty="0" smtClean="0">
                <a:solidFill>
                  <a:srgbClr val="FF0000"/>
                </a:solidFill>
              </a:rPr>
              <a:t>Note: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Synthesized </a:t>
            </a:r>
            <a:r>
              <a:rPr lang="en-US" sz="2000" dirty="0">
                <a:solidFill>
                  <a:srgbClr val="7030A0"/>
                </a:solidFill>
              </a:rPr>
              <a:t>attribute type for E g</a:t>
            </a:r>
            <a:r>
              <a:rPr lang="en-US" sz="1800" dirty="0">
                <a:solidFill>
                  <a:srgbClr val="7030A0"/>
                </a:solidFill>
              </a:rPr>
              <a:t>ives the type expression assigned by the type </a:t>
            </a: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 </a:t>
            </a:r>
            <a:r>
              <a:rPr lang="en-US" sz="1800" dirty="0" smtClean="0">
                <a:solidFill>
                  <a:srgbClr val="7030A0"/>
                </a:solidFill>
              </a:rPr>
              <a:t>             system </a:t>
            </a:r>
            <a:r>
              <a:rPr lang="en-US" sz="1800" dirty="0">
                <a:solidFill>
                  <a:srgbClr val="7030A0"/>
                </a:solidFill>
              </a:rPr>
              <a:t>to the expression generated by </a:t>
            </a:r>
            <a:r>
              <a:rPr lang="en-US" sz="1800" dirty="0" smtClean="0">
                <a:solidFill>
                  <a:srgbClr val="7030A0"/>
                </a:solidFill>
              </a:rPr>
              <a:t>E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76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093592"/>
              </p:ext>
            </p:extLst>
          </p:nvPr>
        </p:nvGraphicFramePr>
        <p:xfrm>
          <a:off x="152400" y="1143000"/>
          <a:ext cx="8839200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2590800"/>
                <a:gridCol w="4572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Productions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Semantic Rules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Descriptions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E </a:t>
                      </a:r>
                      <a:r>
                        <a:rPr lang="en-US" sz="2000" b="0" i="0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sym typeface="Wingdings" pitchFamily="2" charset="2"/>
                        </a:rPr>
                        <a:t>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 E</a:t>
                      </a:r>
                      <a:r>
                        <a:rPr lang="en-US" sz="2000" b="0" i="0" baseline="-25000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 [E</a:t>
                      </a:r>
                      <a:r>
                        <a:rPr lang="en-US" sz="2000" b="0" i="0" baseline="-25000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 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dirty="0" err="1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E.type</a:t>
                      </a:r>
                      <a:r>
                        <a:rPr lang="en-US" sz="2000" b="0" i="0" dirty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 = if E</a:t>
                      </a:r>
                      <a:r>
                        <a:rPr lang="en-US" sz="2000" b="0" i="0" baseline="-25000" dirty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2</a:t>
                      </a:r>
                      <a:r>
                        <a:rPr lang="en-US" sz="2000" b="0" i="0" dirty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 .type==integer and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just"/>
                      <a:r>
                        <a:rPr lang="en-US" sz="20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an array reference E1 [ E2 ], the index expression E2 must have type </a:t>
                      </a:r>
                      <a:r>
                        <a:rPr lang="en-US" sz="2000" b="0" i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 </a:t>
                      </a:r>
                      <a:r>
                        <a:rPr lang="en-US" sz="20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 which case the result is the element type </a:t>
                      </a:r>
                      <a:r>
                        <a:rPr lang="en-US" sz="2000" b="0" i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 </a:t>
                      </a:r>
                      <a:r>
                        <a:rPr lang="en-US" sz="20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obtained from the type </a:t>
                      </a:r>
                      <a:r>
                        <a:rPr lang="en-US" sz="2000" b="0" i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 </a:t>
                      </a:r>
                      <a:r>
                        <a:rPr lang="en-US" sz="20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 </a:t>
                      </a:r>
                      <a:r>
                        <a:rPr lang="en-US" sz="2000" b="0" i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s, t </a:t>
                      </a:r>
                      <a:r>
                        <a:rPr lang="en-US" sz="20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of E1.</a:t>
                      </a:r>
                      <a:endParaRPr lang="en-US" sz="2000" b="0" i="0" dirty="0">
                        <a:solidFill>
                          <a:srgbClr val="00B05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dirty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E</a:t>
                      </a:r>
                      <a:r>
                        <a:rPr lang="en-US" sz="2000" b="0" i="0" baseline="-25000" dirty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1</a:t>
                      </a:r>
                      <a:r>
                        <a:rPr lang="en-US" sz="2000" b="0" i="0" dirty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 .type==array(</a:t>
                      </a:r>
                      <a:r>
                        <a:rPr lang="en-US" sz="2000" b="0" i="0" dirty="0" err="1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s,t</a:t>
                      </a:r>
                      <a:r>
                        <a:rPr lang="en-US" sz="2000" b="0" i="0" dirty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just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dirty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then t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just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dirty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else </a:t>
                      </a:r>
                      <a:r>
                        <a:rPr lang="en-US" sz="2000" b="0" i="0" dirty="0" err="1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type_error</a:t>
                      </a:r>
                      <a:r>
                        <a:rPr lang="en-US" sz="2000" b="0" i="0" dirty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 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just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E  </a:t>
                      </a:r>
                      <a:r>
                        <a:rPr lang="en-US" sz="2000" b="0" i="0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E</a:t>
                      </a:r>
                      <a:r>
                        <a:rPr lang="en-US" sz="2000" b="0" i="0" baseline="-25000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 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dirty="0" err="1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E.type</a:t>
                      </a:r>
                      <a:r>
                        <a:rPr lang="en-US" sz="2000" b="0" i="0" dirty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 = if E</a:t>
                      </a:r>
                      <a:r>
                        <a:rPr lang="en-US" sz="2000" b="0" i="0" baseline="-25000" dirty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1</a:t>
                      </a:r>
                      <a:r>
                        <a:rPr lang="en-US" sz="2000" b="0" i="0" dirty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 .type==pointer(t)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just"/>
                      <a:r>
                        <a:rPr lang="en-US" sz="20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Within expressions, the postfix operator yields the object pointed to by its operand. The type of E is the type </a:t>
                      </a:r>
                      <a:r>
                        <a:rPr lang="en-US" sz="2000" b="0" i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 </a:t>
                      </a:r>
                      <a:r>
                        <a:rPr lang="en-US" sz="20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the object pointed to by the pointer E: </a:t>
                      </a:r>
                      <a:endParaRPr lang="en-US" sz="2000" b="0" i="0" dirty="0">
                        <a:solidFill>
                          <a:srgbClr val="00B05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dirty="0">
                          <a:solidFill>
                            <a:srgbClr val="7030A0"/>
                          </a:solidFill>
                          <a:effectLst/>
                          <a:latin typeface="Arial"/>
                        </a:rPr>
                        <a:t>then t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just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just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229600" cy="51276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Type checking for Expression</a:t>
            </a:r>
            <a:endParaRPr lang="en-US" sz="32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2400" y="5791200"/>
            <a:ext cx="8839200" cy="838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 </a:t>
            </a:r>
            <a:r>
              <a:rPr lang="en-US" sz="2000" b="1" dirty="0" smtClean="0">
                <a:solidFill>
                  <a:srgbClr val="FF0000"/>
                </a:solidFill>
              </a:rPr>
              <a:t>Note: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Synthesized </a:t>
            </a:r>
            <a:r>
              <a:rPr lang="en-US" sz="2000" dirty="0">
                <a:solidFill>
                  <a:srgbClr val="7030A0"/>
                </a:solidFill>
              </a:rPr>
              <a:t>attribute type for E g</a:t>
            </a:r>
            <a:r>
              <a:rPr lang="en-US" sz="1800" dirty="0">
                <a:solidFill>
                  <a:srgbClr val="7030A0"/>
                </a:solidFill>
              </a:rPr>
              <a:t>ives the type expression assigned by the type </a:t>
            </a:r>
            <a:endParaRPr lang="en-US" sz="18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 </a:t>
            </a:r>
            <a:r>
              <a:rPr lang="en-US" sz="1800" dirty="0" smtClean="0">
                <a:solidFill>
                  <a:srgbClr val="7030A0"/>
                </a:solidFill>
              </a:rPr>
              <a:t>             system </a:t>
            </a:r>
            <a:r>
              <a:rPr lang="en-US" sz="1800" dirty="0">
                <a:solidFill>
                  <a:srgbClr val="7030A0"/>
                </a:solidFill>
              </a:rPr>
              <a:t>to the expression generated by </a:t>
            </a:r>
            <a:r>
              <a:rPr lang="en-US" sz="1800" dirty="0" smtClean="0">
                <a:solidFill>
                  <a:srgbClr val="7030A0"/>
                </a:solidFill>
              </a:rPr>
              <a:t>E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Type Checking for Statement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105500"/>
              </p:ext>
            </p:extLst>
          </p:nvPr>
        </p:nvGraphicFramePr>
        <p:xfrm>
          <a:off x="304800" y="990600"/>
          <a:ext cx="8534400" cy="5029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3124200"/>
                <a:gridCol w="3505200"/>
              </a:tblGrid>
              <a:tr h="359229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Productions</a:t>
                      </a:r>
                      <a:endParaRPr lang="en-US" sz="1600" b="1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Semantic Rules</a:t>
                      </a:r>
                      <a:endParaRPr lang="en-US" sz="1600" b="1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Descriptions</a:t>
                      </a:r>
                      <a:endParaRPr lang="en-US" sz="1600" b="1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</a:tr>
              <a:tr h="1077686"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 </a:t>
                      </a:r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sym typeface="Wingdings" pitchFamily="2" charset="2"/>
                        </a:rPr>
                        <a:t>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id := E</a:t>
                      </a:r>
                    </a:p>
                    <a:p>
                      <a:pPr algn="jus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  <a:p>
                      <a:pPr algn="jus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S.Type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= if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id.type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==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E.type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algn="jus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then void</a:t>
                      </a:r>
                    </a:p>
                    <a:p>
                      <a:pPr algn="jus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else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type_error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rule checks that the left and right sides of an assignment statement have the same type.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</a:tr>
              <a:tr h="359229"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 </a:t>
                      </a:r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sym typeface="Wingdings" pitchFamily="2" charset="2"/>
                        </a:rPr>
                        <a:t>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if E then 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S.Type = if E.type == boolean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rule specifies that the expressions in an if -then statement must have the type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</a:tr>
              <a:tr h="359229"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then S1.type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just"/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</a:tr>
              <a:tr h="359229"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else type_error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just"/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</a:tr>
              <a:tr h="359229">
                <a:tc>
                  <a:txBody>
                    <a:bodyPr/>
                    <a:lstStyle/>
                    <a:p>
                      <a:pPr algn="just"/>
                      <a:r>
                        <a:rPr lang="pt-BR" sz="16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 </a:t>
                      </a:r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sym typeface="Wingdings" pitchFamily="2" charset="2"/>
                        </a:rPr>
                        <a:t></a:t>
                      </a:r>
                      <a:r>
                        <a:rPr lang="pt-BR" sz="16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while E do 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S.Type = if E.type == boolean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rule specifies that the expression in a while statement must have the type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pt-BR" sz="16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</a:tr>
              <a:tr h="359229"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then S1.type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just"/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</a:tr>
              <a:tr h="359229"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else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type_error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just"/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</a:tr>
              <a:tr h="359229"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 </a:t>
                      </a:r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sym typeface="Wingdings" pitchFamily="2" charset="2"/>
                        </a:rPr>
                        <a:t>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S1 ; 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S.Type = if S1.type == void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Errors are propagated by this last rule because a sequence of statements has type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 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if each sub-statement has type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 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</a:tr>
              <a:tr h="359229"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and S2.type == void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just"/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</a:tr>
              <a:tr h="359229"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then void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just"/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</a:tr>
              <a:tr h="359229"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else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type_error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just"/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" y="60960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language construct type statements do not have values, the special basic type </a:t>
            </a:r>
            <a:r>
              <a:rPr lang="en-US" b="1" dirty="0" smtClean="0">
                <a:solidFill>
                  <a:srgbClr val="FF0000"/>
                </a:solidFill>
              </a:rPr>
              <a:t>void</a:t>
            </a:r>
            <a:r>
              <a:rPr lang="en-US" dirty="0" smtClean="0"/>
              <a:t> can be assigned to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1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rgbClr val="7030A0"/>
                </a:solidFill>
              </a:rPr>
              <a:t>Type System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56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 </a:t>
            </a:r>
            <a:r>
              <a:rPr lang="en-US" dirty="0">
                <a:solidFill>
                  <a:srgbClr val="00B050"/>
                </a:solidFill>
              </a:rPr>
              <a:t>type is a set of </a:t>
            </a:r>
            <a:r>
              <a:rPr lang="en-US" dirty="0" smtClean="0">
                <a:solidFill>
                  <a:srgbClr val="00B050"/>
                </a:solidFill>
              </a:rPr>
              <a:t>values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Certain </a:t>
            </a:r>
            <a:r>
              <a:rPr lang="en-US" dirty="0">
                <a:solidFill>
                  <a:srgbClr val="00B050"/>
                </a:solidFill>
              </a:rPr>
              <a:t>operations are legal for values of each </a:t>
            </a:r>
            <a:r>
              <a:rPr lang="en-US" dirty="0" smtClean="0">
                <a:solidFill>
                  <a:srgbClr val="00B050"/>
                </a:solidFill>
              </a:rPr>
              <a:t>type</a:t>
            </a:r>
          </a:p>
          <a:p>
            <a:endParaRPr lang="en-US" dirty="0" smtClean="0">
              <a:solidFill>
                <a:srgbClr val="00B050"/>
              </a:solidFill>
            </a:endParaRPr>
          </a:p>
          <a:p>
            <a:pPr lvl="1" algn="just"/>
            <a:r>
              <a:rPr lang="en-US" dirty="0"/>
              <a:t>For example, consider the type integer in Pascal. The operation </a:t>
            </a:r>
            <a:r>
              <a:rPr lang="en-US" i="1" dirty="0">
                <a:solidFill>
                  <a:srgbClr val="FF0000"/>
                </a:solidFill>
              </a:rPr>
              <a:t>mod</a:t>
            </a:r>
            <a:r>
              <a:rPr lang="en-US" dirty="0"/>
              <a:t> can only be applied to values of type </a:t>
            </a:r>
            <a:r>
              <a:rPr lang="en-US" dirty="0">
                <a:solidFill>
                  <a:srgbClr val="FF0000"/>
                </a:solidFill>
              </a:rPr>
              <a:t>integer</a:t>
            </a:r>
            <a:r>
              <a:rPr lang="en-US" dirty="0"/>
              <a:t>, and to no other types. </a:t>
            </a:r>
            <a:endParaRPr lang="en-US" dirty="0" smtClean="0"/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A </a:t>
            </a:r>
            <a:r>
              <a:rPr lang="en-US" dirty="0">
                <a:solidFill>
                  <a:srgbClr val="00B050"/>
                </a:solidFill>
              </a:rPr>
              <a:t>language's type system specifies which operations are valid for a </a:t>
            </a:r>
            <a:r>
              <a:rPr lang="en-US" dirty="0" smtClean="0">
                <a:solidFill>
                  <a:srgbClr val="00B050"/>
                </a:solidFill>
              </a:rPr>
              <a:t>type.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pPr algn="just"/>
            <a:r>
              <a:rPr lang="en-US" dirty="0">
                <a:solidFill>
                  <a:srgbClr val="00B050"/>
                </a:solidFill>
              </a:rPr>
              <a:t>A type checker verifies that the type of a construct matches which is expected by its context, and ensures that correct operations are applied to the values of each type. </a:t>
            </a:r>
          </a:p>
        </p:txBody>
      </p:sp>
    </p:spTree>
    <p:extLst>
      <p:ext uri="{BB962C8B-B14F-4D97-AF65-F5344CB8AC3E}">
        <p14:creationId xmlns:p14="http://schemas.microsoft.com/office/powerpoint/2010/main" val="149367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Equivalence of Type Expressions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Structural equivalence</a:t>
            </a:r>
            <a:r>
              <a:rPr lang="en-US" dirty="0"/>
              <a:t>: </a:t>
            </a:r>
            <a:r>
              <a:rPr lang="en-US" dirty="0">
                <a:solidFill>
                  <a:srgbClr val="00B050"/>
                </a:solidFill>
              </a:rPr>
              <a:t>Two type expressions are equivalent if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either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these are </a:t>
            </a:r>
            <a:r>
              <a:rPr lang="en-US" dirty="0">
                <a:solidFill>
                  <a:srgbClr val="FF0000"/>
                </a:solidFill>
              </a:rPr>
              <a:t>same basic types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or </a:t>
            </a:r>
            <a:r>
              <a:rPr lang="en-US" dirty="0">
                <a:solidFill>
                  <a:srgbClr val="00B050"/>
                </a:solidFill>
              </a:rPr>
              <a:t>these are formed by </a:t>
            </a:r>
            <a:r>
              <a:rPr lang="en-US" dirty="0">
                <a:solidFill>
                  <a:srgbClr val="FF0000"/>
                </a:solidFill>
              </a:rPr>
              <a:t>applying same constructor to equivalent </a:t>
            </a:r>
            <a:r>
              <a:rPr lang="en-US" dirty="0" smtClean="0">
                <a:solidFill>
                  <a:srgbClr val="FF0000"/>
                </a:solidFill>
              </a:rPr>
              <a:t>types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Name </a:t>
            </a:r>
            <a:r>
              <a:rPr lang="en-US" dirty="0">
                <a:solidFill>
                  <a:srgbClr val="7030A0"/>
                </a:solidFill>
              </a:rPr>
              <a:t>equivalence</a:t>
            </a:r>
            <a:r>
              <a:rPr lang="en-US" dirty="0"/>
              <a:t> </a:t>
            </a:r>
            <a:r>
              <a:rPr lang="en-US" b="1" dirty="0"/>
              <a:t>: </a:t>
            </a:r>
            <a:r>
              <a:rPr lang="en-US" dirty="0">
                <a:solidFill>
                  <a:srgbClr val="00B050"/>
                </a:solidFill>
              </a:rPr>
              <a:t>types can be given names 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Two </a:t>
            </a:r>
            <a:r>
              <a:rPr lang="en-US" dirty="0">
                <a:solidFill>
                  <a:srgbClr val="00B050"/>
                </a:solidFill>
              </a:rPr>
              <a:t>type expressions are equivalent </a:t>
            </a:r>
            <a:r>
              <a:rPr lang="en-US" dirty="0">
                <a:solidFill>
                  <a:srgbClr val="FF0000"/>
                </a:solidFill>
              </a:rPr>
              <a:t>if they have the same name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82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A recursive function to check structural equivalence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38201"/>
            <a:ext cx="7924800" cy="5105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563" y="6169815"/>
            <a:ext cx="9109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Based on the definition of Structural equivalence we can write a function which checks for the structural equivalence of two types for a simple language.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0674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rgbClr val="00B050"/>
                </a:solidFill>
              </a:rPr>
              <a:t>Languages </a:t>
            </a:r>
            <a:r>
              <a:rPr lang="en-US" sz="3000" dirty="0">
                <a:solidFill>
                  <a:srgbClr val="00B050"/>
                </a:solidFill>
              </a:rPr>
              <a:t>can be divided into three categories with respect to the type: </a:t>
            </a:r>
            <a:endParaRPr lang="en-US" sz="3000" b="1" dirty="0">
              <a:solidFill>
                <a:srgbClr val="00B050"/>
              </a:solidFill>
            </a:endParaRPr>
          </a:p>
          <a:p>
            <a:r>
              <a:rPr lang="en-US" sz="3500" dirty="0" smtClean="0">
                <a:solidFill>
                  <a:srgbClr val="7030A0"/>
                </a:solidFill>
              </a:rPr>
              <a:t>"</a:t>
            </a:r>
            <a:r>
              <a:rPr lang="en-US" sz="3500" dirty="0" err="1">
                <a:solidFill>
                  <a:srgbClr val="7030A0"/>
                </a:solidFill>
              </a:rPr>
              <a:t>untyped</a:t>
            </a:r>
            <a:r>
              <a:rPr lang="en-US" sz="3500" dirty="0">
                <a:solidFill>
                  <a:srgbClr val="7030A0"/>
                </a:solidFill>
              </a:rPr>
              <a:t>"</a:t>
            </a:r>
            <a:r>
              <a:rPr lang="en-US" sz="3500" b="1" dirty="0">
                <a:solidFill>
                  <a:srgbClr val="7030A0"/>
                </a:solidFill>
              </a:rPr>
              <a:t> </a:t>
            </a:r>
          </a:p>
          <a:p>
            <a:pPr lvl="1"/>
            <a:r>
              <a:rPr lang="en-US" sz="2600" dirty="0" smtClean="0">
                <a:solidFill>
                  <a:srgbClr val="00B050"/>
                </a:solidFill>
              </a:rPr>
              <a:t>No </a:t>
            </a:r>
            <a:r>
              <a:rPr lang="en-US" sz="2600" dirty="0">
                <a:solidFill>
                  <a:srgbClr val="00B050"/>
                </a:solidFill>
              </a:rPr>
              <a:t>type checking needs to be done </a:t>
            </a:r>
            <a:endParaRPr lang="en-US" sz="2600" b="1" dirty="0">
              <a:solidFill>
                <a:srgbClr val="00B050"/>
              </a:solidFill>
            </a:endParaRPr>
          </a:p>
          <a:p>
            <a:pPr lvl="1"/>
            <a:r>
              <a:rPr lang="en-US" sz="2600" dirty="0" smtClean="0">
                <a:solidFill>
                  <a:srgbClr val="00B050"/>
                </a:solidFill>
              </a:rPr>
              <a:t>Assembly </a:t>
            </a:r>
            <a:r>
              <a:rPr lang="en-US" sz="2600" dirty="0">
                <a:solidFill>
                  <a:srgbClr val="00B050"/>
                </a:solidFill>
              </a:rPr>
              <a:t>languages </a:t>
            </a:r>
            <a:endParaRPr lang="en-US" sz="2600" b="1" dirty="0">
              <a:solidFill>
                <a:srgbClr val="00B050"/>
              </a:solidFill>
            </a:endParaRPr>
          </a:p>
          <a:p>
            <a:r>
              <a:rPr lang="en-US" sz="3500" dirty="0" smtClean="0">
                <a:solidFill>
                  <a:srgbClr val="7030A0"/>
                </a:solidFill>
              </a:rPr>
              <a:t>Statically </a:t>
            </a:r>
            <a:r>
              <a:rPr lang="en-US" sz="3500" dirty="0">
                <a:solidFill>
                  <a:srgbClr val="7030A0"/>
                </a:solidFill>
              </a:rPr>
              <a:t>typed</a:t>
            </a:r>
            <a:r>
              <a:rPr lang="en-US" sz="3500" b="1" dirty="0">
                <a:solidFill>
                  <a:srgbClr val="7030A0"/>
                </a:solidFill>
              </a:rPr>
              <a:t> </a:t>
            </a:r>
          </a:p>
          <a:p>
            <a:pPr lvl="1"/>
            <a:r>
              <a:rPr lang="en-US" sz="2600" dirty="0" smtClean="0">
                <a:solidFill>
                  <a:srgbClr val="00B050"/>
                </a:solidFill>
              </a:rPr>
              <a:t>All </a:t>
            </a:r>
            <a:r>
              <a:rPr lang="en-US" sz="2600" dirty="0">
                <a:solidFill>
                  <a:srgbClr val="00B050"/>
                </a:solidFill>
              </a:rPr>
              <a:t>type checking is done at compile time </a:t>
            </a:r>
            <a:endParaRPr lang="en-US" sz="2600" b="1" dirty="0">
              <a:solidFill>
                <a:srgbClr val="00B050"/>
              </a:solidFill>
            </a:endParaRPr>
          </a:p>
          <a:p>
            <a:pPr lvl="1"/>
            <a:r>
              <a:rPr lang="en-US" sz="2600" dirty="0" err="1" smtClean="0">
                <a:solidFill>
                  <a:srgbClr val="00B050"/>
                </a:solidFill>
              </a:rPr>
              <a:t>Algol</a:t>
            </a:r>
            <a:r>
              <a:rPr lang="en-US" sz="2600" dirty="0" smtClean="0">
                <a:solidFill>
                  <a:srgbClr val="00B050"/>
                </a:solidFill>
              </a:rPr>
              <a:t> </a:t>
            </a:r>
            <a:r>
              <a:rPr lang="en-US" sz="2600" dirty="0">
                <a:solidFill>
                  <a:srgbClr val="00B050"/>
                </a:solidFill>
              </a:rPr>
              <a:t>class of languages</a:t>
            </a:r>
            <a:endParaRPr lang="en-US" sz="2600" b="1" dirty="0">
              <a:solidFill>
                <a:srgbClr val="00B050"/>
              </a:solidFill>
            </a:endParaRPr>
          </a:p>
          <a:p>
            <a:pPr lvl="1"/>
            <a:r>
              <a:rPr lang="en-US" sz="2600" dirty="0" smtClean="0">
                <a:solidFill>
                  <a:srgbClr val="00B050"/>
                </a:solidFill>
              </a:rPr>
              <a:t>Also</a:t>
            </a:r>
            <a:r>
              <a:rPr lang="en-US" sz="2600" dirty="0">
                <a:solidFill>
                  <a:srgbClr val="00B050"/>
                </a:solidFill>
              </a:rPr>
              <a:t>, called </a:t>
            </a:r>
            <a:r>
              <a:rPr lang="en-US" sz="2600" dirty="0">
                <a:solidFill>
                  <a:srgbClr val="FF0000"/>
                </a:solidFill>
              </a:rPr>
              <a:t>strongly typed</a:t>
            </a:r>
            <a:r>
              <a:rPr lang="en-US" sz="2600" dirty="0">
                <a:solidFill>
                  <a:srgbClr val="00B050"/>
                </a:solidFill>
              </a:rPr>
              <a:t> </a:t>
            </a:r>
            <a:endParaRPr lang="en-US" sz="2600" b="1" dirty="0">
              <a:solidFill>
                <a:srgbClr val="00B050"/>
              </a:solidFill>
            </a:endParaRPr>
          </a:p>
          <a:p>
            <a:r>
              <a:rPr lang="en-US" sz="3500" dirty="0" smtClean="0">
                <a:solidFill>
                  <a:srgbClr val="7030A0"/>
                </a:solidFill>
              </a:rPr>
              <a:t>Dynamically </a:t>
            </a:r>
            <a:r>
              <a:rPr lang="en-US" sz="3500" dirty="0">
                <a:solidFill>
                  <a:srgbClr val="7030A0"/>
                </a:solidFill>
              </a:rPr>
              <a:t>typed </a:t>
            </a:r>
            <a:endParaRPr lang="en-US" sz="3500" b="1" dirty="0">
              <a:solidFill>
                <a:srgbClr val="7030A0"/>
              </a:solidFill>
            </a:endParaRPr>
          </a:p>
          <a:p>
            <a:pPr lvl="1"/>
            <a:r>
              <a:rPr lang="en-US" sz="2600" dirty="0" smtClean="0">
                <a:solidFill>
                  <a:srgbClr val="00B050"/>
                </a:solidFill>
              </a:rPr>
              <a:t>Type </a:t>
            </a:r>
            <a:r>
              <a:rPr lang="en-US" sz="2600" dirty="0">
                <a:solidFill>
                  <a:srgbClr val="00B050"/>
                </a:solidFill>
              </a:rPr>
              <a:t>checking is done at run time</a:t>
            </a:r>
            <a:endParaRPr lang="en-US" sz="2600" b="1" dirty="0">
              <a:solidFill>
                <a:srgbClr val="00B050"/>
              </a:solidFill>
            </a:endParaRPr>
          </a:p>
          <a:p>
            <a:pPr lvl="1"/>
            <a:r>
              <a:rPr lang="en-US" sz="2600" dirty="0" smtClean="0">
                <a:solidFill>
                  <a:srgbClr val="00B050"/>
                </a:solidFill>
              </a:rPr>
              <a:t>Mostly </a:t>
            </a:r>
            <a:r>
              <a:rPr lang="en-US" sz="2600" dirty="0">
                <a:solidFill>
                  <a:srgbClr val="00B050"/>
                </a:solidFill>
              </a:rPr>
              <a:t>functional languages like Lisp, Scheme etc. </a:t>
            </a:r>
            <a:endParaRPr lang="en-US" sz="2600" b="1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rgbClr val="7030A0"/>
                </a:solidFill>
              </a:rPr>
              <a:t>Type System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8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Static </a:t>
            </a:r>
            <a:r>
              <a:rPr lang="en-US" dirty="0">
                <a:solidFill>
                  <a:srgbClr val="FF0000"/>
                </a:solidFill>
              </a:rPr>
              <a:t>typing</a:t>
            </a:r>
          </a:p>
          <a:p>
            <a:pPr lvl="1" algn="just"/>
            <a:r>
              <a:rPr lang="en-US" dirty="0" smtClean="0">
                <a:solidFill>
                  <a:srgbClr val="00B050"/>
                </a:solidFill>
              </a:rPr>
              <a:t>Catches </a:t>
            </a:r>
            <a:r>
              <a:rPr lang="en-US" dirty="0">
                <a:solidFill>
                  <a:srgbClr val="00B050"/>
                </a:solidFill>
              </a:rPr>
              <a:t>most common programming errors at compile time </a:t>
            </a:r>
          </a:p>
          <a:p>
            <a:pPr lvl="1" algn="just"/>
            <a:r>
              <a:rPr lang="en-US" dirty="0" smtClean="0">
                <a:solidFill>
                  <a:srgbClr val="00B050"/>
                </a:solidFill>
              </a:rPr>
              <a:t>Avoids </a:t>
            </a:r>
            <a:r>
              <a:rPr lang="en-US" dirty="0">
                <a:solidFill>
                  <a:srgbClr val="00B050"/>
                </a:solidFill>
              </a:rPr>
              <a:t>runtime overhead </a:t>
            </a:r>
          </a:p>
          <a:p>
            <a:pPr lvl="1" algn="just"/>
            <a:r>
              <a:rPr lang="en-US" dirty="0" smtClean="0">
                <a:solidFill>
                  <a:srgbClr val="00B050"/>
                </a:solidFill>
              </a:rPr>
              <a:t>May </a:t>
            </a:r>
            <a:r>
              <a:rPr lang="en-US" dirty="0">
                <a:solidFill>
                  <a:srgbClr val="00B050"/>
                </a:solidFill>
              </a:rPr>
              <a:t>be restrictive in some situations</a:t>
            </a:r>
          </a:p>
          <a:p>
            <a:pPr lvl="1" algn="just"/>
            <a:r>
              <a:rPr lang="en-US" dirty="0" smtClean="0">
                <a:solidFill>
                  <a:srgbClr val="00B050"/>
                </a:solidFill>
              </a:rPr>
              <a:t>Rapid </a:t>
            </a:r>
            <a:r>
              <a:rPr lang="en-US" dirty="0">
                <a:solidFill>
                  <a:srgbClr val="00B050"/>
                </a:solidFill>
              </a:rPr>
              <a:t>prototyping may be </a:t>
            </a:r>
            <a:r>
              <a:rPr lang="en-US" dirty="0" smtClean="0">
                <a:solidFill>
                  <a:srgbClr val="00B050"/>
                </a:solidFill>
              </a:rPr>
              <a:t>difficult</a:t>
            </a:r>
          </a:p>
          <a:p>
            <a:pPr lvl="1" algn="just"/>
            <a:endParaRPr lang="en-US" dirty="0">
              <a:solidFill>
                <a:srgbClr val="00B050"/>
              </a:solidFill>
            </a:endParaRPr>
          </a:p>
          <a:p>
            <a:pPr algn="just"/>
            <a:r>
              <a:rPr lang="en-US" dirty="0" smtClean="0">
                <a:solidFill>
                  <a:srgbClr val="00B050"/>
                </a:solidFill>
              </a:rPr>
              <a:t>Most </a:t>
            </a:r>
            <a:r>
              <a:rPr lang="en-US" dirty="0">
                <a:solidFill>
                  <a:srgbClr val="00B050"/>
                </a:solidFill>
              </a:rPr>
              <a:t>code is written using static types languages </a:t>
            </a:r>
            <a:endParaRPr lang="en-US" dirty="0" smtClean="0">
              <a:solidFill>
                <a:srgbClr val="00B050"/>
              </a:solidFill>
            </a:endParaRPr>
          </a:p>
          <a:p>
            <a:pPr algn="just"/>
            <a:endParaRPr lang="en-US" dirty="0">
              <a:solidFill>
                <a:srgbClr val="00B050"/>
              </a:solidFill>
            </a:endParaRPr>
          </a:p>
          <a:p>
            <a:pPr algn="just"/>
            <a:r>
              <a:rPr lang="en-US" dirty="0" smtClean="0">
                <a:solidFill>
                  <a:srgbClr val="00B050"/>
                </a:solidFill>
              </a:rPr>
              <a:t>In </a:t>
            </a:r>
            <a:r>
              <a:rPr lang="en-US" dirty="0">
                <a:solidFill>
                  <a:srgbClr val="00B050"/>
                </a:solidFill>
              </a:rPr>
              <a:t>fact, most people insist that code be strongly type checked at compile time even if language is not strongly typed (use of Lint for C code, code compliance checkers) 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rgbClr val="7030A0"/>
                </a:solidFill>
              </a:rPr>
              <a:t>Type System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2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 </a:t>
            </a:r>
            <a:r>
              <a:rPr lang="en-US" dirty="0">
                <a:solidFill>
                  <a:srgbClr val="00B050"/>
                </a:solidFill>
              </a:rPr>
              <a:t>type system is a </a:t>
            </a:r>
            <a:r>
              <a:rPr lang="en-US" dirty="0">
                <a:solidFill>
                  <a:srgbClr val="FF0000"/>
                </a:solidFill>
              </a:rPr>
              <a:t>collection of rules </a:t>
            </a:r>
            <a:r>
              <a:rPr lang="en-US" dirty="0">
                <a:solidFill>
                  <a:srgbClr val="00B050"/>
                </a:solidFill>
              </a:rPr>
              <a:t>for assigning type expressions to various parts of a </a:t>
            </a:r>
            <a:r>
              <a:rPr lang="en-US" dirty="0" smtClean="0">
                <a:solidFill>
                  <a:srgbClr val="00B050"/>
                </a:solidFill>
              </a:rPr>
              <a:t>program</a:t>
            </a:r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The implementation of a type system is a </a:t>
            </a:r>
            <a:r>
              <a:rPr lang="en-US" dirty="0">
                <a:solidFill>
                  <a:srgbClr val="FF0000"/>
                </a:solidFill>
              </a:rPr>
              <a:t>type checker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Different </a:t>
            </a:r>
            <a:r>
              <a:rPr lang="en-US" dirty="0">
                <a:solidFill>
                  <a:srgbClr val="FF0000"/>
                </a:solidFill>
              </a:rPr>
              <a:t>type systems </a:t>
            </a:r>
            <a:r>
              <a:rPr lang="en-US" dirty="0">
                <a:solidFill>
                  <a:srgbClr val="00B050"/>
                </a:solidFill>
              </a:rPr>
              <a:t>may be used by </a:t>
            </a:r>
            <a:r>
              <a:rPr lang="en-US" dirty="0">
                <a:solidFill>
                  <a:srgbClr val="FF0000"/>
                </a:solidFill>
              </a:rPr>
              <a:t>different compilers </a:t>
            </a:r>
            <a:r>
              <a:rPr lang="en-US" dirty="0">
                <a:solidFill>
                  <a:srgbClr val="00B050"/>
                </a:solidFill>
              </a:rPr>
              <a:t>for the </a:t>
            </a:r>
            <a:r>
              <a:rPr lang="en-US" dirty="0">
                <a:solidFill>
                  <a:srgbClr val="FF0000"/>
                </a:solidFill>
              </a:rPr>
              <a:t>same </a:t>
            </a:r>
            <a:r>
              <a:rPr lang="en-US" dirty="0" smtClean="0">
                <a:solidFill>
                  <a:srgbClr val="FF0000"/>
                </a:solidFill>
              </a:rPr>
              <a:t>language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In Pascal, </a:t>
            </a:r>
            <a:r>
              <a:rPr lang="en-US" dirty="0">
                <a:solidFill>
                  <a:srgbClr val="00B050"/>
                </a:solidFill>
              </a:rPr>
              <a:t>type of an array includes the </a:t>
            </a:r>
            <a:r>
              <a:rPr lang="en-US" dirty="0">
                <a:solidFill>
                  <a:srgbClr val="FF0000"/>
                </a:solidFill>
              </a:rPr>
              <a:t>index set.</a:t>
            </a:r>
            <a:r>
              <a:rPr lang="en-US" dirty="0">
                <a:solidFill>
                  <a:srgbClr val="00B050"/>
                </a:solidFill>
              </a:rPr>
              <a:t> Therefore, a function with an array parameter can only be applied to arrays with that index set 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Many </a:t>
            </a:r>
            <a:r>
              <a:rPr lang="en-US" dirty="0">
                <a:solidFill>
                  <a:srgbClr val="00B050"/>
                </a:solidFill>
              </a:rPr>
              <a:t>Pascal compilers allow index set to be left </a:t>
            </a:r>
            <a:r>
              <a:rPr lang="en-US" dirty="0" smtClean="0">
                <a:solidFill>
                  <a:srgbClr val="00B050"/>
                </a:solidFill>
              </a:rPr>
              <a:t>unspecified </a:t>
            </a:r>
            <a:r>
              <a:rPr lang="en-US" dirty="0">
                <a:solidFill>
                  <a:srgbClr val="00B050"/>
                </a:solidFill>
              </a:rPr>
              <a:t>when an array is passed as a parameter 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rgbClr val="7030A0"/>
                </a:solidFill>
              </a:rPr>
              <a:t>Type System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78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7030A0"/>
                </a:solidFill>
              </a:rPr>
              <a:t>Example of Rules associated for Type checking 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4864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00B050"/>
                </a:solidFill>
              </a:rPr>
              <a:t>If </a:t>
            </a:r>
            <a:r>
              <a:rPr lang="en-US" sz="3000" dirty="0">
                <a:solidFill>
                  <a:srgbClr val="00B050"/>
                </a:solidFill>
              </a:rPr>
              <a:t>both the operands of arithmetic operators </a:t>
            </a:r>
            <a:r>
              <a:rPr lang="en-US" sz="3000" dirty="0">
                <a:solidFill>
                  <a:srgbClr val="FF0000"/>
                </a:solidFill>
              </a:rPr>
              <a:t>+, -, x </a:t>
            </a:r>
            <a:r>
              <a:rPr lang="en-US" sz="3000" dirty="0">
                <a:solidFill>
                  <a:srgbClr val="00B050"/>
                </a:solidFill>
              </a:rPr>
              <a:t>are integers then the result is of type </a:t>
            </a:r>
            <a:r>
              <a:rPr lang="en-US" sz="3000" dirty="0" smtClean="0">
                <a:solidFill>
                  <a:srgbClr val="00B050"/>
                </a:solidFill>
              </a:rPr>
              <a:t>is</a:t>
            </a:r>
            <a:r>
              <a:rPr lang="en-US" sz="3000" dirty="0" smtClean="0">
                <a:solidFill>
                  <a:srgbClr val="FF0000"/>
                </a:solidFill>
              </a:rPr>
              <a:t> integer </a:t>
            </a:r>
          </a:p>
          <a:p>
            <a:endParaRPr lang="en-US" sz="3000" dirty="0">
              <a:solidFill>
                <a:srgbClr val="00B050"/>
              </a:solidFill>
            </a:endParaRPr>
          </a:p>
          <a:p>
            <a:r>
              <a:rPr lang="en-US" sz="3000" dirty="0" smtClean="0">
                <a:solidFill>
                  <a:srgbClr val="00B050"/>
                </a:solidFill>
              </a:rPr>
              <a:t>The </a:t>
            </a:r>
            <a:r>
              <a:rPr lang="en-US" sz="3000" dirty="0">
                <a:solidFill>
                  <a:srgbClr val="00B050"/>
                </a:solidFill>
              </a:rPr>
              <a:t>result of unary </a:t>
            </a:r>
            <a:r>
              <a:rPr lang="en-US" sz="3000" dirty="0" smtClean="0">
                <a:solidFill>
                  <a:srgbClr val="FF0000"/>
                </a:solidFill>
              </a:rPr>
              <a:t>“&amp;”</a:t>
            </a:r>
            <a:r>
              <a:rPr lang="en-US" sz="3000" dirty="0" smtClean="0">
                <a:solidFill>
                  <a:srgbClr val="00B050"/>
                </a:solidFill>
              </a:rPr>
              <a:t> </a:t>
            </a:r>
            <a:r>
              <a:rPr lang="en-US" sz="3000" dirty="0">
                <a:solidFill>
                  <a:srgbClr val="00B050"/>
                </a:solidFill>
              </a:rPr>
              <a:t>operator is a pointer to the object referred to by the operand.</a:t>
            </a:r>
          </a:p>
          <a:p>
            <a:pPr lvl="1"/>
            <a:r>
              <a:rPr lang="en-US" sz="2600" dirty="0" smtClean="0">
                <a:solidFill>
                  <a:srgbClr val="00B050"/>
                </a:solidFill>
              </a:rPr>
              <a:t>If </a:t>
            </a:r>
            <a:r>
              <a:rPr lang="en-US" sz="2600" dirty="0">
                <a:solidFill>
                  <a:srgbClr val="00B050"/>
                </a:solidFill>
              </a:rPr>
              <a:t>the type of operand is </a:t>
            </a:r>
            <a:r>
              <a:rPr lang="en-US" sz="2600" i="1" dirty="0">
                <a:solidFill>
                  <a:srgbClr val="FF0000"/>
                </a:solidFill>
              </a:rPr>
              <a:t>X</a:t>
            </a:r>
            <a:r>
              <a:rPr lang="en-US" sz="2600" i="1" dirty="0">
                <a:solidFill>
                  <a:srgbClr val="00B050"/>
                </a:solidFill>
              </a:rPr>
              <a:t> </a:t>
            </a:r>
            <a:r>
              <a:rPr lang="en-US" sz="2600" dirty="0">
                <a:solidFill>
                  <a:srgbClr val="00B050"/>
                </a:solidFill>
              </a:rPr>
              <a:t>the type of result </a:t>
            </a:r>
            <a:r>
              <a:rPr lang="en-US" sz="2600" dirty="0" smtClean="0">
                <a:solidFill>
                  <a:srgbClr val="00B050"/>
                </a:solidFill>
              </a:rPr>
              <a:t>is</a:t>
            </a:r>
            <a:r>
              <a:rPr lang="en-US" sz="2600" dirty="0">
                <a:solidFill>
                  <a:srgbClr val="00B050"/>
                </a:solidFill>
              </a:rPr>
              <a:t> </a:t>
            </a:r>
            <a:r>
              <a:rPr lang="en-US" sz="2600" i="1" dirty="0">
                <a:solidFill>
                  <a:srgbClr val="FF0000"/>
                </a:solidFill>
              </a:rPr>
              <a:t>pointer to X </a:t>
            </a:r>
            <a:endParaRPr lang="en-US" sz="2600" dirty="0">
              <a:solidFill>
                <a:srgbClr val="FF0000"/>
              </a:solidFill>
            </a:endParaRPr>
          </a:p>
          <a:p>
            <a:pPr lvl="1"/>
            <a:r>
              <a:rPr lang="en-US" sz="2600" dirty="0" smtClean="0">
                <a:solidFill>
                  <a:srgbClr val="00B050"/>
                </a:solidFill>
              </a:rPr>
              <a:t>Basic </a:t>
            </a:r>
            <a:r>
              <a:rPr lang="en-US" sz="2600" dirty="0">
                <a:solidFill>
                  <a:srgbClr val="00B050"/>
                </a:solidFill>
              </a:rPr>
              <a:t>types: </a:t>
            </a:r>
            <a:r>
              <a:rPr lang="en-US" sz="2600" dirty="0">
                <a:solidFill>
                  <a:srgbClr val="7030A0"/>
                </a:solidFill>
              </a:rPr>
              <a:t>integer, char, float, </a:t>
            </a:r>
            <a:r>
              <a:rPr lang="en-US" sz="2600" dirty="0" err="1">
                <a:solidFill>
                  <a:srgbClr val="7030A0"/>
                </a:solidFill>
              </a:rPr>
              <a:t>boolean</a:t>
            </a:r>
            <a:endParaRPr lang="en-US" sz="2600" dirty="0">
              <a:solidFill>
                <a:srgbClr val="7030A0"/>
              </a:solidFill>
            </a:endParaRPr>
          </a:p>
          <a:p>
            <a:pPr lvl="1"/>
            <a:r>
              <a:rPr lang="en-US" sz="2600" dirty="0" smtClean="0">
                <a:solidFill>
                  <a:srgbClr val="00B050"/>
                </a:solidFill>
              </a:rPr>
              <a:t>Sub </a:t>
            </a:r>
            <a:r>
              <a:rPr lang="en-US" sz="2600" dirty="0">
                <a:solidFill>
                  <a:srgbClr val="00B050"/>
                </a:solidFill>
              </a:rPr>
              <a:t>range type : 1 </a:t>
            </a:r>
            <a:r>
              <a:rPr lang="en-US" sz="2600" dirty="0" smtClean="0">
                <a:solidFill>
                  <a:srgbClr val="00B050"/>
                </a:solidFill>
              </a:rPr>
              <a:t>… 100</a:t>
            </a:r>
          </a:p>
          <a:p>
            <a:pPr lvl="1"/>
            <a:endParaRPr lang="en-US" sz="3000" dirty="0">
              <a:solidFill>
                <a:srgbClr val="00B050"/>
              </a:solidFill>
            </a:endParaRPr>
          </a:p>
          <a:p>
            <a:r>
              <a:rPr lang="en-US" sz="3000" dirty="0" smtClean="0">
                <a:solidFill>
                  <a:srgbClr val="00B050"/>
                </a:solidFill>
              </a:rPr>
              <a:t>Constructed </a:t>
            </a:r>
            <a:r>
              <a:rPr lang="en-US" sz="3000" dirty="0">
                <a:solidFill>
                  <a:srgbClr val="00B050"/>
                </a:solidFill>
              </a:rPr>
              <a:t>type: </a:t>
            </a:r>
            <a:r>
              <a:rPr lang="en-US" sz="3000" dirty="0">
                <a:solidFill>
                  <a:srgbClr val="7030A0"/>
                </a:solidFill>
              </a:rPr>
              <a:t>array, record, pointers,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8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>
                <a:solidFill>
                  <a:srgbClr val="7030A0"/>
                </a:solidFill>
              </a:rPr>
              <a:t>Type Expression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>
            <a:normAutofit fontScale="55000" lnSpcReduction="20000"/>
          </a:bodyPr>
          <a:lstStyle/>
          <a:p>
            <a:r>
              <a:rPr lang="en-US" sz="3100" dirty="0" smtClean="0">
                <a:solidFill>
                  <a:srgbClr val="00B050"/>
                </a:solidFill>
              </a:rPr>
              <a:t>The </a:t>
            </a:r>
            <a:r>
              <a:rPr lang="en-US" sz="3100" dirty="0" smtClean="0">
                <a:solidFill>
                  <a:srgbClr val="FF0000"/>
                </a:solidFill>
              </a:rPr>
              <a:t>type of a language construct </a:t>
            </a:r>
            <a:r>
              <a:rPr lang="en-US" sz="3100" dirty="0" smtClean="0">
                <a:solidFill>
                  <a:srgbClr val="00B050"/>
                </a:solidFill>
              </a:rPr>
              <a:t>is denoted by a </a:t>
            </a:r>
            <a:r>
              <a:rPr lang="en-US" sz="3100" dirty="0" smtClean="0">
                <a:solidFill>
                  <a:srgbClr val="FF0000"/>
                </a:solidFill>
              </a:rPr>
              <a:t>type expression</a:t>
            </a:r>
            <a:r>
              <a:rPr lang="en-US" sz="3100" dirty="0" smtClean="0">
                <a:solidFill>
                  <a:srgbClr val="00B050"/>
                </a:solidFill>
              </a:rPr>
              <a:t>. </a:t>
            </a:r>
          </a:p>
          <a:p>
            <a:endParaRPr lang="en-US" sz="3100" dirty="0">
              <a:solidFill>
                <a:srgbClr val="00B050"/>
              </a:solidFill>
            </a:endParaRPr>
          </a:p>
          <a:p>
            <a:r>
              <a:rPr lang="en-US" sz="3100" dirty="0" smtClean="0">
                <a:solidFill>
                  <a:srgbClr val="00B050"/>
                </a:solidFill>
              </a:rPr>
              <a:t>A type expression is either a </a:t>
            </a:r>
            <a:r>
              <a:rPr lang="en-US" sz="3100" dirty="0" smtClean="0">
                <a:solidFill>
                  <a:srgbClr val="FF0000"/>
                </a:solidFill>
              </a:rPr>
              <a:t>basic type</a:t>
            </a:r>
            <a:r>
              <a:rPr lang="en-US" sz="3100" dirty="0" smtClean="0">
                <a:solidFill>
                  <a:srgbClr val="00B050"/>
                </a:solidFill>
              </a:rPr>
              <a:t> or is formed by applying an operator called a </a:t>
            </a:r>
            <a:r>
              <a:rPr lang="en-US" sz="3100" i="1" dirty="0" smtClean="0">
                <a:solidFill>
                  <a:srgbClr val="FF0000"/>
                </a:solidFill>
              </a:rPr>
              <a:t>type constructor</a:t>
            </a:r>
            <a:r>
              <a:rPr lang="en-US" sz="3100" dirty="0" smtClean="0">
                <a:solidFill>
                  <a:srgbClr val="00B050"/>
                </a:solidFill>
              </a:rPr>
              <a:t> to other type expressions. </a:t>
            </a:r>
          </a:p>
          <a:p>
            <a:endParaRPr lang="en-US" sz="3100" dirty="0">
              <a:solidFill>
                <a:srgbClr val="00B050"/>
              </a:solidFill>
            </a:endParaRPr>
          </a:p>
          <a:p>
            <a:r>
              <a:rPr lang="en-US" sz="3100" dirty="0" smtClean="0">
                <a:solidFill>
                  <a:srgbClr val="00B050"/>
                </a:solidFill>
              </a:rPr>
              <a:t>Formally, a type expression is recursively defined as:</a:t>
            </a:r>
          </a:p>
          <a:p>
            <a:endParaRPr lang="en-US" sz="3100" dirty="0" smtClean="0">
              <a:solidFill>
                <a:srgbClr val="00B050"/>
              </a:solidFill>
            </a:endParaRPr>
          </a:p>
          <a:p>
            <a:pPr lvl="1" algn="just"/>
            <a:r>
              <a:rPr lang="en-US" sz="3100" dirty="0" smtClean="0">
                <a:solidFill>
                  <a:srgbClr val="00B050"/>
                </a:solidFill>
              </a:rPr>
              <a:t>A </a:t>
            </a:r>
            <a:r>
              <a:rPr lang="en-US" sz="3100" dirty="0">
                <a:solidFill>
                  <a:srgbClr val="00B050"/>
                </a:solidFill>
              </a:rPr>
              <a:t>basic type is a type expression. </a:t>
            </a:r>
            <a:endParaRPr lang="en-US" sz="3100" dirty="0" smtClean="0">
              <a:solidFill>
                <a:srgbClr val="00B050"/>
              </a:solidFill>
            </a:endParaRPr>
          </a:p>
          <a:p>
            <a:pPr lvl="1" algn="just"/>
            <a:endParaRPr lang="en-US" sz="3100" dirty="0" smtClean="0">
              <a:solidFill>
                <a:srgbClr val="00B050"/>
              </a:solidFill>
            </a:endParaRPr>
          </a:p>
          <a:p>
            <a:pPr lvl="1" algn="just"/>
            <a:r>
              <a:rPr lang="en-US" sz="3100" dirty="0" smtClean="0">
                <a:solidFill>
                  <a:srgbClr val="00B050"/>
                </a:solidFill>
              </a:rPr>
              <a:t>Among </a:t>
            </a:r>
            <a:r>
              <a:rPr lang="en-US" sz="3100" dirty="0">
                <a:solidFill>
                  <a:srgbClr val="00B050"/>
                </a:solidFill>
              </a:rPr>
              <a:t>the basic types </a:t>
            </a:r>
            <a:r>
              <a:rPr lang="en-US" sz="3100" dirty="0" smtClean="0">
                <a:solidFill>
                  <a:srgbClr val="00B050"/>
                </a:solidFill>
              </a:rPr>
              <a:t>are</a:t>
            </a:r>
            <a:r>
              <a:rPr lang="en-US" sz="3100" dirty="0">
                <a:solidFill>
                  <a:srgbClr val="00B050"/>
                </a:solidFill>
              </a:rPr>
              <a:t> </a:t>
            </a:r>
            <a:r>
              <a:rPr lang="en-US" sz="3100" i="1" dirty="0" err="1" smtClean="0">
                <a:solidFill>
                  <a:srgbClr val="FF0000"/>
                </a:solidFill>
              </a:rPr>
              <a:t>boolean</a:t>
            </a:r>
            <a:r>
              <a:rPr lang="en-US" sz="3100" dirty="0" smtClean="0">
                <a:solidFill>
                  <a:srgbClr val="FF0000"/>
                </a:solidFill>
              </a:rPr>
              <a:t>,</a:t>
            </a:r>
            <a:r>
              <a:rPr lang="en-US" sz="3100" dirty="0">
                <a:solidFill>
                  <a:srgbClr val="FF0000"/>
                </a:solidFill>
              </a:rPr>
              <a:t> </a:t>
            </a:r>
            <a:r>
              <a:rPr lang="en-US" sz="3100" i="1" dirty="0">
                <a:solidFill>
                  <a:srgbClr val="FF0000"/>
                </a:solidFill>
              </a:rPr>
              <a:t>char </a:t>
            </a:r>
            <a:r>
              <a:rPr lang="en-US" sz="3100" dirty="0">
                <a:solidFill>
                  <a:srgbClr val="FF0000"/>
                </a:solidFill>
              </a:rPr>
              <a:t>, </a:t>
            </a:r>
            <a:r>
              <a:rPr lang="en-US" sz="3100" i="1" dirty="0">
                <a:solidFill>
                  <a:srgbClr val="FF0000"/>
                </a:solidFill>
              </a:rPr>
              <a:t>integer</a:t>
            </a:r>
            <a:r>
              <a:rPr lang="en-US" sz="3100" i="1" dirty="0">
                <a:solidFill>
                  <a:srgbClr val="00B050"/>
                </a:solidFill>
              </a:rPr>
              <a:t> </a:t>
            </a:r>
            <a:r>
              <a:rPr lang="en-US" sz="3100" dirty="0">
                <a:solidFill>
                  <a:srgbClr val="00B050"/>
                </a:solidFill>
              </a:rPr>
              <a:t>, and </a:t>
            </a:r>
            <a:r>
              <a:rPr lang="en-US" sz="3100" i="1" dirty="0">
                <a:solidFill>
                  <a:srgbClr val="FF0000"/>
                </a:solidFill>
              </a:rPr>
              <a:t>real</a:t>
            </a:r>
            <a:r>
              <a:rPr lang="en-US" sz="3100" i="1" dirty="0">
                <a:solidFill>
                  <a:srgbClr val="00B050"/>
                </a:solidFill>
              </a:rPr>
              <a:t> </a:t>
            </a:r>
            <a:r>
              <a:rPr lang="en-US" sz="3100" dirty="0">
                <a:solidFill>
                  <a:srgbClr val="00B050"/>
                </a:solidFill>
              </a:rPr>
              <a:t>. </a:t>
            </a:r>
            <a:endParaRPr lang="en-US" sz="3100" dirty="0" smtClean="0">
              <a:solidFill>
                <a:srgbClr val="00B050"/>
              </a:solidFill>
            </a:endParaRPr>
          </a:p>
          <a:p>
            <a:pPr lvl="1" algn="just"/>
            <a:endParaRPr lang="en-US" sz="3100" dirty="0">
              <a:solidFill>
                <a:srgbClr val="00B050"/>
              </a:solidFill>
            </a:endParaRPr>
          </a:p>
          <a:p>
            <a:pPr lvl="1" algn="just"/>
            <a:r>
              <a:rPr lang="en-US" sz="3100" dirty="0" smtClean="0">
                <a:solidFill>
                  <a:srgbClr val="00B050"/>
                </a:solidFill>
              </a:rPr>
              <a:t>A </a:t>
            </a:r>
            <a:r>
              <a:rPr lang="en-US" sz="3100" dirty="0">
                <a:solidFill>
                  <a:srgbClr val="00B050"/>
                </a:solidFill>
              </a:rPr>
              <a:t>special basic type, </a:t>
            </a:r>
            <a:r>
              <a:rPr lang="en-US" sz="3100" i="1" dirty="0" smtClean="0">
                <a:solidFill>
                  <a:srgbClr val="FF0000"/>
                </a:solidFill>
              </a:rPr>
              <a:t>type error</a:t>
            </a:r>
            <a:r>
              <a:rPr lang="en-US" sz="3100" i="1" dirty="0">
                <a:solidFill>
                  <a:srgbClr val="00B050"/>
                </a:solidFill>
              </a:rPr>
              <a:t> </a:t>
            </a:r>
            <a:r>
              <a:rPr lang="en-US" sz="3100" dirty="0">
                <a:solidFill>
                  <a:srgbClr val="00B050"/>
                </a:solidFill>
              </a:rPr>
              <a:t>, is used to signal an error during type checking. </a:t>
            </a:r>
            <a:endParaRPr lang="en-US" sz="3100" dirty="0" smtClean="0">
              <a:solidFill>
                <a:srgbClr val="00B050"/>
              </a:solidFill>
            </a:endParaRPr>
          </a:p>
          <a:p>
            <a:pPr lvl="1" algn="just"/>
            <a:endParaRPr lang="en-US" sz="3100" dirty="0">
              <a:solidFill>
                <a:srgbClr val="00B050"/>
              </a:solidFill>
            </a:endParaRPr>
          </a:p>
          <a:p>
            <a:pPr lvl="1" algn="just"/>
            <a:r>
              <a:rPr lang="en-US" sz="3100" dirty="0" smtClean="0">
                <a:solidFill>
                  <a:srgbClr val="00B050"/>
                </a:solidFill>
              </a:rPr>
              <a:t>Another </a:t>
            </a:r>
            <a:r>
              <a:rPr lang="en-US" sz="3100" dirty="0">
                <a:solidFill>
                  <a:srgbClr val="00B050"/>
                </a:solidFill>
              </a:rPr>
              <a:t>special basic type is </a:t>
            </a:r>
            <a:r>
              <a:rPr lang="en-US" sz="3100" i="1" dirty="0">
                <a:solidFill>
                  <a:srgbClr val="FF0000"/>
                </a:solidFill>
              </a:rPr>
              <a:t>void</a:t>
            </a:r>
            <a:r>
              <a:rPr lang="en-US" sz="3100" i="1" dirty="0">
                <a:solidFill>
                  <a:srgbClr val="00B050"/>
                </a:solidFill>
              </a:rPr>
              <a:t> </a:t>
            </a:r>
            <a:r>
              <a:rPr lang="en-US" sz="3100" dirty="0">
                <a:solidFill>
                  <a:srgbClr val="00B050"/>
                </a:solidFill>
              </a:rPr>
              <a:t>which denotes </a:t>
            </a:r>
            <a:r>
              <a:rPr lang="en-US" sz="3100" dirty="0">
                <a:solidFill>
                  <a:srgbClr val="FF0000"/>
                </a:solidFill>
              </a:rPr>
              <a:t>"the absence of a value" </a:t>
            </a:r>
            <a:r>
              <a:rPr lang="en-US" sz="3100" dirty="0">
                <a:solidFill>
                  <a:srgbClr val="00B050"/>
                </a:solidFill>
              </a:rPr>
              <a:t>and is used to check statements</a:t>
            </a:r>
            <a:r>
              <a:rPr lang="en-US" sz="3100" dirty="0" smtClean="0">
                <a:solidFill>
                  <a:srgbClr val="00B050"/>
                </a:solidFill>
              </a:rPr>
              <a:t>.</a:t>
            </a:r>
          </a:p>
          <a:p>
            <a:pPr lvl="1" algn="just"/>
            <a:endParaRPr lang="en-US" sz="3100" dirty="0">
              <a:solidFill>
                <a:srgbClr val="00B050"/>
              </a:solidFill>
            </a:endParaRPr>
          </a:p>
          <a:p>
            <a:pPr lvl="1" algn="just"/>
            <a:r>
              <a:rPr lang="en-US" sz="3100" dirty="0" smtClean="0">
                <a:solidFill>
                  <a:srgbClr val="00B050"/>
                </a:solidFill>
              </a:rPr>
              <a:t>Since </a:t>
            </a:r>
            <a:r>
              <a:rPr lang="en-US" sz="3100" dirty="0">
                <a:solidFill>
                  <a:srgbClr val="00B050"/>
                </a:solidFill>
              </a:rPr>
              <a:t>type expressions may be named, a type name is a type expression</a:t>
            </a:r>
            <a:r>
              <a:rPr lang="en-US" sz="3100" dirty="0" smtClean="0">
                <a:solidFill>
                  <a:srgbClr val="00B050"/>
                </a:solidFill>
              </a:rPr>
              <a:t>.</a:t>
            </a:r>
          </a:p>
          <a:p>
            <a:pPr lvl="1" algn="just"/>
            <a:endParaRPr lang="en-US" sz="3100" dirty="0">
              <a:solidFill>
                <a:srgbClr val="00B050"/>
              </a:solidFill>
            </a:endParaRPr>
          </a:p>
          <a:p>
            <a:pPr lvl="1" algn="just"/>
            <a:r>
              <a:rPr lang="en-US" sz="3100" dirty="0" smtClean="0">
                <a:solidFill>
                  <a:srgbClr val="00B050"/>
                </a:solidFill>
              </a:rPr>
              <a:t>The </a:t>
            </a:r>
            <a:r>
              <a:rPr lang="en-US" sz="3100" dirty="0">
                <a:solidFill>
                  <a:srgbClr val="00B050"/>
                </a:solidFill>
              </a:rPr>
              <a:t>result of applying a type constructor to a type expression is a type expression</a:t>
            </a:r>
            <a:r>
              <a:rPr lang="en-US" sz="3100" dirty="0" smtClean="0">
                <a:solidFill>
                  <a:srgbClr val="00B050"/>
                </a:solidFill>
              </a:rPr>
              <a:t>.</a:t>
            </a:r>
          </a:p>
          <a:p>
            <a:pPr lvl="1" algn="just"/>
            <a:endParaRPr lang="en-US" sz="3100" dirty="0">
              <a:solidFill>
                <a:srgbClr val="00B050"/>
              </a:solidFill>
            </a:endParaRPr>
          </a:p>
          <a:p>
            <a:pPr lvl="1" algn="just"/>
            <a:r>
              <a:rPr lang="en-US" sz="3100" dirty="0" smtClean="0">
                <a:solidFill>
                  <a:srgbClr val="00B050"/>
                </a:solidFill>
              </a:rPr>
              <a:t>Type </a:t>
            </a:r>
            <a:r>
              <a:rPr lang="en-US" sz="3100" dirty="0">
                <a:solidFill>
                  <a:srgbClr val="00B050"/>
                </a:solidFill>
              </a:rPr>
              <a:t>expressions may contain variables whose values are type expressions themselves. 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66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7030A0"/>
                </a:solidFill>
              </a:rPr>
              <a:t>Example: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19050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>
                <a:solidFill>
                  <a:srgbClr val="00B050"/>
                </a:solidFill>
              </a:rPr>
              <a:t>The array type 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[</a:t>
            </a:r>
            <a:r>
              <a:rPr lang="en-US" dirty="0" smtClean="0">
                <a:solidFill>
                  <a:srgbClr val="00B050"/>
                </a:solidFill>
              </a:rPr>
              <a:t>2] </a:t>
            </a:r>
            <a:r>
              <a:rPr lang="en-US" dirty="0">
                <a:solidFill>
                  <a:srgbClr val="00B050"/>
                </a:solidFill>
              </a:rPr>
              <a:t>[</a:t>
            </a:r>
            <a:r>
              <a:rPr lang="en-US" dirty="0" smtClean="0">
                <a:solidFill>
                  <a:srgbClr val="00B050"/>
                </a:solidFill>
              </a:rPr>
              <a:t>3] </a:t>
            </a:r>
            <a:r>
              <a:rPr lang="en-US" dirty="0">
                <a:solidFill>
                  <a:srgbClr val="00B050"/>
                </a:solidFill>
              </a:rPr>
              <a:t>can be read as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"array of 2 </a:t>
            </a:r>
            <a:r>
              <a:rPr lang="en-US" dirty="0" smtClean="0">
                <a:solidFill>
                  <a:srgbClr val="FF0000"/>
                </a:solidFill>
              </a:rPr>
              <a:t>arrays of </a:t>
            </a:r>
            <a:r>
              <a:rPr lang="en-US" dirty="0">
                <a:solidFill>
                  <a:srgbClr val="FF0000"/>
                </a:solidFill>
              </a:rPr>
              <a:t>3 integers each" </a:t>
            </a:r>
            <a:r>
              <a:rPr lang="en-US" dirty="0">
                <a:solidFill>
                  <a:srgbClr val="00B050"/>
                </a:solidFill>
              </a:rPr>
              <a:t>and written as a type expression 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array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(2, </a:t>
            </a:r>
            <a:r>
              <a:rPr lang="en-US" dirty="0">
                <a:solidFill>
                  <a:srgbClr val="FF0000"/>
                </a:solidFill>
              </a:rPr>
              <a:t>array(3, integer</a:t>
            </a:r>
            <a:r>
              <a:rPr lang="en-US" dirty="0" smtClean="0">
                <a:solidFill>
                  <a:srgbClr val="FF0000"/>
                </a:solidFill>
              </a:rPr>
              <a:t>))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00B050"/>
                </a:solidFill>
              </a:rPr>
              <a:t>This type is represented by the tree in </a:t>
            </a:r>
            <a:r>
              <a:rPr lang="en-US" dirty="0" smtClean="0">
                <a:solidFill>
                  <a:srgbClr val="00B050"/>
                </a:solidFill>
              </a:rPr>
              <a:t>the figure below. </a:t>
            </a:r>
            <a:r>
              <a:rPr lang="en-US" dirty="0">
                <a:solidFill>
                  <a:srgbClr val="00B050"/>
                </a:solidFill>
              </a:rPr>
              <a:t>The operator array takes </a:t>
            </a:r>
            <a:r>
              <a:rPr lang="en-US" dirty="0" smtClean="0">
                <a:solidFill>
                  <a:srgbClr val="00B050"/>
                </a:solidFill>
              </a:rPr>
              <a:t>two parameters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a number </a:t>
            </a:r>
            <a:r>
              <a:rPr lang="en-US" dirty="0">
                <a:solidFill>
                  <a:srgbClr val="00B050"/>
                </a:solidFill>
              </a:rPr>
              <a:t>and a </a:t>
            </a:r>
            <a:r>
              <a:rPr lang="en-US" dirty="0">
                <a:solidFill>
                  <a:srgbClr val="FF0000"/>
                </a:solidFill>
              </a:rPr>
              <a:t>type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505200"/>
            <a:ext cx="6032291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808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7030A0"/>
                </a:solidFill>
              </a:rPr>
              <a:t>Type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4102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>
                <a:solidFill>
                  <a:srgbClr val="00B050"/>
                </a:solidFill>
              </a:rPr>
              <a:t>Type constructors are used to </a:t>
            </a:r>
            <a:r>
              <a:rPr lang="en-US" dirty="0" smtClean="0">
                <a:solidFill>
                  <a:srgbClr val="FF0000"/>
                </a:solidFill>
              </a:rPr>
              <a:t>construct type expressions </a:t>
            </a:r>
            <a:r>
              <a:rPr lang="en-US" dirty="0" smtClean="0">
                <a:solidFill>
                  <a:srgbClr val="00B050"/>
                </a:solidFill>
              </a:rPr>
              <a:t>from </a:t>
            </a:r>
            <a:r>
              <a:rPr lang="en-US" dirty="0" smtClean="0">
                <a:solidFill>
                  <a:srgbClr val="FF0000"/>
                </a:solidFill>
              </a:rPr>
              <a:t>other type expressions</a:t>
            </a:r>
            <a:r>
              <a:rPr lang="en-US" dirty="0" smtClean="0">
                <a:solidFill>
                  <a:srgbClr val="00B050"/>
                </a:solidFill>
              </a:rPr>
              <a:t>. The following are instances of type constructors: </a:t>
            </a:r>
          </a:p>
          <a:p>
            <a:pPr algn="just"/>
            <a:endParaRPr lang="en-US" dirty="0" smtClean="0">
              <a:solidFill>
                <a:srgbClr val="00B050"/>
              </a:solidFill>
            </a:endParaRPr>
          </a:p>
          <a:p>
            <a:pPr algn="just"/>
            <a:r>
              <a:rPr lang="en-US" dirty="0" smtClean="0">
                <a:solidFill>
                  <a:srgbClr val="7030A0"/>
                </a:solidFill>
              </a:rPr>
              <a:t>Array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: if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00B050"/>
                </a:solidFill>
              </a:rPr>
              <a:t> is a type expression then </a:t>
            </a:r>
            <a:r>
              <a:rPr lang="en-US" dirty="0">
                <a:solidFill>
                  <a:srgbClr val="FF0000"/>
                </a:solidFill>
              </a:rPr>
              <a:t>array(I, T) </a:t>
            </a:r>
            <a:r>
              <a:rPr lang="en-US" dirty="0">
                <a:solidFill>
                  <a:srgbClr val="00B050"/>
                </a:solidFill>
              </a:rPr>
              <a:t>is a type expression denoting the type of an array with elements of </a:t>
            </a:r>
            <a:r>
              <a:rPr lang="en-US" dirty="0">
                <a:solidFill>
                  <a:srgbClr val="FF0000"/>
                </a:solidFill>
              </a:rPr>
              <a:t>type T</a:t>
            </a:r>
            <a:r>
              <a:rPr lang="en-US" dirty="0">
                <a:solidFill>
                  <a:srgbClr val="00B050"/>
                </a:solidFill>
              </a:rPr>
              <a:t> and </a:t>
            </a:r>
            <a:r>
              <a:rPr lang="en-US" dirty="0">
                <a:solidFill>
                  <a:srgbClr val="FF0000"/>
                </a:solidFill>
              </a:rPr>
              <a:t>index set I 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endParaRPr lang="en-US" dirty="0">
              <a:solidFill>
                <a:srgbClr val="00B050"/>
              </a:solidFill>
            </a:endParaRPr>
          </a:p>
          <a:p>
            <a:pPr lvl="1" algn="just"/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A: </a:t>
            </a:r>
            <a:r>
              <a:rPr lang="en-US" dirty="0">
                <a:solidFill>
                  <a:srgbClr val="00B050"/>
                </a:solidFill>
              </a:rPr>
              <a:t>array [1 .. 10] of </a:t>
            </a:r>
            <a:r>
              <a:rPr lang="en-US" dirty="0" smtClean="0">
                <a:solidFill>
                  <a:srgbClr val="00B050"/>
                </a:solidFill>
              </a:rPr>
              <a:t>integer</a:t>
            </a:r>
          </a:p>
          <a:p>
            <a:pPr lvl="1" algn="just"/>
            <a:endParaRPr lang="en-US" dirty="0">
              <a:solidFill>
                <a:srgbClr val="00B050"/>
              </a:solidFill>
            </a:endParaRP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00B050"/>
                </a:solidFill>
              </a:rPr>
              <a:t> has type expression </a:t>
            </a:r>
            <a:r>
              <a:rPr lang="en-US" dirty="0">
                <a:solidFill>
                  <a:srgbClr val="FF0000"/>
                </a:solidFill>
              </a:rPr>
              <a:t>array(1 .. 10, integer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 algn="just"/>
            <a:endParaRPr lang="en-US" dirty="0">
              <a:solidFill>
                <a:srgbClr val="00B050"/>
              </a:solidFill>
            </a:endParaRPr>
          </a:p>
          <a:p>
            <a:pPr algn="just"/>
            <a:r>
              <a:rPr lang="en-US" dirty="0" smtClean="0">
                <a:solidFill>
                  <a:srgbClr val="7030A0"/>
                </a:solidFill>
              </a:rPr>
              <a:t>Product </a:t>
            </a:r>
            <a:r>
              <a:rPr lang="en-US" dirty="0">
                <a:solidFill>
                  <a:srgbClr val="00B050"/>
                </a:solidFill>
              </a:rPr>
              <a:t>: if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 and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00B050"/>
                </a:solidFill>
              </a:rPr>
              <a:t> are type expressions then their Cartesian product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b="1" dirty="0">
                <a:solidFill>
                  <a:srgbClr val="FF0000"/>
                </a:solidFill>
              </a:rPr>
              <a:t>x 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is a type expression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1896</TotalTime>
  <Words>1208</Words>
  <Application>Microsoft Office PowerPoint</Application>
  <PresentationFormat>On-screen Show (4:3)</PresentationFormat>
  <Paragraphs>278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Intermediate Code Generation</vt:lpstr>
      <vt:lpstr>Type System</vt:lpstr>
      <vt:lpstr>Type System</vt:lpstr>
      <vt:lpstr>Type System</vt:lpstr>
      <vt:lpstr>Type System</vt:lpstr>
      <vt:lpstr>Example of Rules associated for Type checking </vt:lpstr>
      <vt:lpstr>Type Expression</vt:lpstr>
      <vt:lpstr>Example:</vt:lpstr>
      <vt:lpstr>Type Constructors</vt:lpstr>
      <vt:lpstr>Type Constructors</vt:lpstr>
      <vt:lpstr>Type Constructors</vt:lpstr>
      <vt:lpstr>Specification of a Type Checker</vt:lpstr>
      <vt:lpstr>Specification of a Type Checker</vt:lpstr>
      <vt:lpstr>Specification of a Type Checker</vt:lpstr>
      <vt:lpstr>Specification of a Type Checker</vt:lpstr>
      <vt:lpstr>Type Checking for Functions</vt:lpstr>
      <vt:lpstr>Type checking for Expression</vt:lpstr>
      <vt:lpstr>Type checking for Expression</vt:lpstr>
      <vt:lpstr>Type Checking for Statement</vt:lpstr>
      <vt:lpstr>Equivalence of Type Expressions</vt:lpstr>
      <vt:lpstr>A recursive function to check structural equivalence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Analysis – II Intermediate Code Generation</dc:title>
  <dc:creator>arijit</dc:creator>
  <cp:lastModifiedBy>arijit</cp:lastModifiedBy>
  <cp:revision>61</cp:revision>
  <dcterms:created xsi:type="dcterms:W3CDTF">2014-03-23T06:34:20Z</dcterms:created>
  <dcterms:modified xsi:type="dcterms:W3CDTF">2014-03-26T09:17:35Z</dcterms:modified>
</cp:coreProperties>
</file>