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0" r:id="rId20"/>
    <p:sldId id="275" r:id="rId21"/>
    <p:sldId id="276" r:id="rId22"/>
    <p:sldId id="295" r:id="rId23"/>
    <p:sldId id="277" r:id="rId24"/>
    <p:sldId id="278" r:id="rId25"/>
    <p:sldId id="279" r:id="rId26"/>
    <p:sldId id="292" r:id="rId27"/>
    <p:sldId id="293" r:id="rId28"/>
    <p:sldId id="294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6" r:id="rId38"/>
    <p:sldId id="297" r:id="rId39"/>
    <p:sldId id="305" r:id="rId40"/>
    <p:sldId id="298" r:id="rId41"/>
    <p:sldId id="299" r:id="rId42"/>
    <p:sldId id="300" r:id="rId43"/>
    <p:sldId id="301" r:id="rId44"/>
    <p:sldId id="302" r:id="rId45"/>
    <p:sldId id="303" r:id="rId46"/>
    <p:sldId id="313" r:id="rId47"/>
    <p:sldId id="304" r:id="rId48"/>
    <p:sldId id="309" r:id="rId49"/>
    <p:sldId id="310" r:id="rId50"/>
    <p:sldId id="311" r:id="rId51"/>
    <p:sldId id="312" r:id="rId52"/>
    <p:sldId id="314" r:id="rId53"/>
    <p:sldId id="315" r:id="rId54"/>
    <p:sldId id="316" r:id="rId55"/>
    <p:sldId id="317" r:id="rId56"/>
    <p:sldId id="318" r:id="rId57"/>
    <p:sldId id="319" r:id="rId58"/>
    <p:sldId id="323" r:id="rId59"/>
    <p:sldId id="324" r:id="rId60"/>
    <p:sldId id="327" r:id="rId61"/>
    <p:sldId id="328" r:id="rId62"/>
    <p:sldId id="322" r:id="rId63"/>
    <p:sldId id="325" r:id="rId64"/>
    <p:sldId id="326" r:id="rId65"/>
    <p:sldId id="30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61B2-9DB8-4D72-A908-F8674FCA3BD9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C7063-F2F6-48B3-8E49-9B783F7B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6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4237"/>
          </a:xfrm>
          <a:ln cap="flat">
            <a:prstDash val="sysDot"/>
          </a:ln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  <a:ln/>
        </p:spPr>
        <p:txBody>
          <a:bodyPr lIns="92205" tIns="46103" rIns="92205" bIns="46103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5650" cy="3424237"/>
          </a:xfrm>
          <a:ln cap="flat">
            <a:prstDash val="sysDot"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  <a:ln/>
        </p:spPr>
        <p:txBody>
          <a:bodyPr lIns="92205" tIns="46103" rIns="92205" bIns="46103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56</a:t>
            </a:fld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57</a:t>
            </a:fld>
            <a:endParaRPr lang="en-I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58</a:t>
            </a:fld>
            <a:endParaRPr lang="en-I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59</a:t>
            </a:fld>
            <a:endParaRPr lang="en-I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60</a:t>
            </a:fld>
            <a:endParaRPr lang="en-I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62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63</a:t>
            </a:fld>
            <a:endParaRPr lang="en-I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64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5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9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FBA6-08FD-4A89-B757-A5553F60BE52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B24B-47E2-4862-AAD0-ECB2B2C7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0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IS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n.wikipedia.org/wiki/MIPS_Technologies" TargetMode="External"/><Relationship Id="rId4" Type="http://schemas.openxmlformats.org/officeDocument/2006/relationships/hyperlink" Target="http://en.wikipedia.org/wiki/Instruction_set_architectu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7030A0"/>
                </a:solidFill>
              </a:rPr>
              <a:t>Run-time Systems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695700"/>
            <a:ext cx="4724400" cy="24003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Procedure Activations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219200"/>
            <a:ext cx="8763000" cy="4953000"/>
          </a:xfrm>
          <a:prstGeom prst="rect">
            <a:avLst/>
          </a:prstGeom>
        </p:spPr>
        <p:txBody>
          <a:bodyPr/>
          <a:lstStyle/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Observation </a:t>
            </a:r>
          </a:p>
          <a:p>
            <a:pPr marL="91440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calls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returns before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returns</a:t>
            </a:r>
          </a:p>
          <a:p>
            <a:pPr marL="91440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Lifetimes of procedure activations are properly nested</a:t>
            </a: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Activation lifetimes can be depicted as a tree </a:t>
            </a: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</a:pP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main {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g() { return 1; };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f()  { return g(); };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main() {{ g(); f(); }};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spcBef>
                <a:spcPts val="6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791200" y="3810000"/>
            <a:ext cx="2286000" cy="2552700"/>
            <a:chOff x="5791200" y="3810000"/>
            <a:chExt cx="2286000" cy="2552700"/>
          </a:xfrm>
        </p:grpSpPr>
        <p:sp>
          <p:nvSpPr>
            <p:cNvPr id="3" name="Oval 2"/>
            <p:cNvSpPr/>
            <p:nvPr/>
          </p:nvSpPr>
          <p:spPr>
            <a:xfrm>
              <a:off x="6705600" y="3810000"/>
              <a:ext cx="685800" cy="533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5600" y="389203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791200" y="4704711"/>
              <a:ext cx="685800" cy="533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0" y="478674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g()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7391400" y="4777447"/>
              <a:ext cx="685800" cy="533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485948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f()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339445" y="5829300"/>
              <a:ext cx="685800" cy="533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39445" y="591133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g()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6324600" y="4343400"/>
              <a:ext cx="381000" cy="352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287491" y="4343400"/>
              <a:ext cx="342900" cy="352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734300" y="5410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73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Procedure Activations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219200"/>
            <a:ext cx="8763000" cy="495300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 main {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g() : { return1; };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f(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x) { if (x == 0) then return g(); else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										return 1+ f(x - 1); };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main ( )  { f(3); };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The activation tree may be different for every program input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Since activations are properly nested, a stack can track currently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active procedures </a:t>
            </a:r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524000"/>
            <a:ext cx="6553200" cy="2819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2933700"/>
            <a:ext cx="230063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Nesting of activations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Activation Records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143000"/>
            <a:ext cx="8763000" cy="5181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Information needed to manage one procedure activation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is called an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activation record (AR) or frame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If procedure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calls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’s activation record 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contains a mix of info about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is “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suspended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” until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completes, at which point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resumes 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’s AR contains information needed to</a:t>
            </a:r>
          </a:p>
          <a:p>
            <a:pPr lvl="1"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Complete execution of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lvl="1"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Resume execution of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Activation Records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143000"/>
            <a:ext cx="8763000" cy="4953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Space for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’s return value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Actual parameters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Pointer to the previous activation record </a:t>
            </a:r>
          </a:p>
          <a:p>
            <a:pPr lvl="1"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link; points to AR of caller of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Machine status prior to calling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Contents of registers &amp; program counter </a:t>
            </a:r>
          </a:p>
          <a:p>
            <a:pPr lvl="1"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Local variables 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Other temporary values </a:t>
            </a:r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1090" y="4627418"/>
            <a:ext cx="3276601" cy="179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029200" y="5237018"/>
            <a:ext cx="71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4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Activation Records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143000"/>
            <a:ext cx="8915400" cy="5181600"/>
          </a:xfrm>
          <a:prstGeom prst="rect">
            <a:avLst/>
          </a:prstGeom>
        </p:spPr>
        <p:txBody>
          <a:bodyPr/>
          <a:lstStyle/>
          <a:p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class main { 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	</a:t>
            </a:r>
            <a:r>
              <a:rPr lang="en-US" sz="2200" dirty="0" err="1" smtClean="0">
                <a:solidFill>
                  <a:srgbClr val="00B050"/>
                </a:solidFill>
              </a:rPr>
              <a:t>int</a:t>
            </a:r>
            <a:r>
              <a:rPr lang="en-US" sz="2200" dirty="0" smtClean="0">
                <a:solidFill>
                  <a:srgbClr val="00B050"/>
                </a:solidFill>
              </a:rPr>
              <a:t> g() : { return1; }; 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	</a:t>
            </a:r>
            <a:r>
              <a:rPr lang="en-US" sz="2200" dirty="0" err="1" smtClean="0">
                <a:solidFill>
                  <a:srgbClr val="00B050"/>
                </a:solidFill>
              </a:rPr>
              <a:t>int</a:t>
            </a:r>
            <a:r>
              <a:rPr lang="en-US" sz="2200" dirty="0" smtClean="0">
                <a:solidFill>
                  <a:srgbClr val="00B050"/>
                </a:solidFill>
              </a:rPr>
              <a:t> f(</a:t>
            </a:r>
            <a:r>
              <a:rPr lang="en-US" sz="2200" dirty="0" err="1" smtClean="0">
                <a:solidFill>
                  <a:srgbClr val="00B050"/>
                </a:solidFill>
              </a:rPr>
              <a:t>int</a:t>
            </a:r>
            <a:r>
              <a:rPr lang="en-US" sz="2200" dirty="0" smtClean="0">
                <a:solidFill>
                  <a:srgbClr val="00B050"/>
                </a:solidFill>
              </a:rPr>
              <a:t> x) { if (x == 0) then return g(); 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		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         else return 1+ f(x - 1);</a:t>
            </a:r>
            <a:r>
              <a:rPr lang="en-US" sz="2200" dirty="0" smtClean="0">
                <a:solidFill>
                  <a:srgbClr val="FF0000"/>
                </a:solidFill>
              </a:rPr>
              <a:t>(**)</a:t>
            </a:r>
            <a:r>
              <a:rPr lang="en-US" sz="2200" dirty="0" smtClean="0">
                <a:solidFill>
                  <a:srgbClr val="00B050"/>
                </a:solidFill>
              </a:rPr>
              <a:t> }; 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	</a:t>
            </a:r>
            <a:r>
              <a:rPr lang="en-US" sz="2200" dirty="0" err="1" smtClean="0">
                <a:solidFill>
                  <a:srgbClr val="00B050"/>
                </a:solidFill>
              </a:rPr>
              <a:t>int</a:t>
            </a:r>
            <a:r>
              <a:rPr lang="en-US" sz="2200" dirty="0" smtClean="0">
                <a:solidFill>
                  <a:srgbClr val="00B050"/>
                </a:solidFill>
              </a:rPr>
              <a:t> main()  {f(3); </a:t>
            </a:r>
            <a:r>
              <a:rPr lang="en-US" sz="2200" dirty="0" smtClean="0">
                <a:solidFill>
                  <a:srgbClr val="FF0000"/>
                </a:solidFill>
              </a:rPr>
              <a:t>(*)</a:t>
            </a:r>
            <a:r>
              <a:rPr lang="en-US" sz="2200" dirty="0" smtClean="0">
                <a:solidFill>
                  <a:srgbClr val="00B050"/>
                </a:solidFill>
              </a:rPr>
              <a:t>}; 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}</a:t>
            </a:r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</a:pPr>
            <a:endParaRPr lang="en-US" sz="28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  AR:</a:t>
            </a:r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</a:endParaRPr>
          </a:p>
          <a:p>
            <a:pPr marL="342900" indent="-342900">
              <a:spcBef>
                <a:spcPts val="600"/>
              </a:spcBef>
              <a:buClr>
                <a:srgbClr val="00B050"/>
              </a:buClr>
              <a:buSzPct val="8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</a:rPr>
              <a:t>main()</a:t>
            </a:r>
            <a:r>
              <a:rPr lang="en-US" sz="2000" dirty="0" smtClean="0">
                <a:solidFill>
                  <a:srgbClr val="00B050"/>
                </a:solidFill>
              </a:rPr>
              <a:t> has no argument or local variables and its result is never used;  its AR is 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85000"/>
            </a:pPr>
            <a:r>
              <a:rPr lang="en-US" sz="2000" dirty="0" smtClean="0">
                <a:solidFill>
                  <a:srgbClr val="00B050"/>
                </a:solidFill>
              </a:rPr>
              <a:t>         uninteresting </a:t>
            </a:r>
          </a:p>
          <a:p>
            <a:pPr marL="342900" indent="-3429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   (*) and (**) </a:t>
            </a:r>
            <a:r>
              <a:rPr lang="en-US" sz="2000" dirty="0" smtClean="0">
                <a:solidFill>
                  <a:srgbClr val="00B050"/>
                </a:solidFill>
              </a:rPr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return addresses </a:t>
            </a:r>
            <a:r>
              <a:rPr lang="en-US" sz="2000" dirty="0" smtClean="0">
                <a:solidFill>
                  <a:srgbClr val="00B050"/>
                </a:solidFill>
              </a:rPr>
              <a:t>of the invocations of </a:t>
            </a:r>
            <a:r>
              <a:rPr lang="en-US" sz="2000" b="1" dirty="0" smtClean="0">
                <a:solidFill>
                  <a:srgbClr val="00B050"/>
                </a:solidFill>
              </a:rPr>
              <a:t>f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</a:p>
          <a:p>
            <a:pPr marL="285750" indent="-285750">
              <a:buClr>
                <a:srgbClr val="00B050"/>
              </a:buClr>
              <a:buFont typeface="Arial" pitchFamily="34" charset="0"/>
              <a:buChar char="•"/>
            </a:pPr>
            <a:endParaRPr lang="en-US" sz="20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3048000"/>
            <a:ext cx="3276601" cy="179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600200"/>
            <a:ext cx="2819400" cy="326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3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Activation Records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143000"/>
            <a:ext cx="8763000" cy="5181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advantage of placing the return value 1</a:t>
            </a:r>
            <a:r>
              <a:rPr lang="en-US" sz="2400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in a frame is that the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caller can find it at a fixed offset from its own frame </a:t>
            </a:r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0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000" dirty="0" smtClean="0"/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90800"/>
            <a:ext cx="2667000" cy="32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048000" y="2849940"/>
            <a:ext cx="236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Stack state after the call to the 2nd invocation of </a:t>
            </a:r>
            <a:r>
              <a:rPr lang="en-US" b="1" dirty="0" smtClean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 returns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3505200" y="4572000"/>
            <a:ext cx="15240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38800" y="2590800"/>
            <a:ext cx="3238500" cy="3276600"/>
            <a:chOff x="5638800" y="2590800"/>
            <a:chExt cx="3238500" cy="3276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38800" y="2590800"/>
              <a:ext cx="3238500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648325" y="3200400"/>
              <a:ext cx="142875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638800" y="3200400"/>
              <a:ext cx="7620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438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Global Data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143000"/>
            <a:ext cx="8763000" cy="4953000"/>
          </a:xfrm>
          <a:prstGeom prst="rect">
            <a:avLst/>
          </a:prstGeom>
        </p:spPr>
        <p:txBody>
          <a:bodyPr/>
          <a:lstStyle/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All references to a global variable point to the same object</a:t>
            </a:r>
          </a:p>
          <a:p>
            <a:pPr marL="800100" lvl="1" indent="-3429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Can’t store a global in an activation record </a:t>
            </a:r>
          </a:p>
          <a:p>
            <a:pPr marL="800100" lvl="1" indent="-3429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are assigned a fixed address statically </a:t>
            </a:r>
          </a:p>
          <a:p>
            <a:pPr marL="342900" indent="-342900">
              <a:buClr>
                <a:srgbClr val="00B050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200399"/>
            <a:ext cx="7097306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395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Heap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066800"/>
            <a:ext cx="8991600" cy="4953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value that outlives the procedure that creates it cannot be kept in AR</a:t>
            </a:r>
          </a:p>
          <a:p>
            <a:pPr marL="914400" lvl="4" indent="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method </a:t>
            </a:r>
            <a:r>
              <a:rPr lang="en-US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 { new Bar } </a:t>
            </a:r>
          </a:p>
          <a:p>
            <a:pPr marL="914400" lvl="4" indent="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The Bar value must survive </a:t>
            </a:r>
            <a:r>
              <a:rPr lang="en-US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deallocation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foo’s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AR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generally used to store dynamically allocated data </a:t>
            </a:r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95600"/>
            <a:ext cx="6442710" cy="348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841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Alignment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143000"/>
            <a:ext cx="8991600" cy="4953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Most modern machines are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32 or 64 bit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Machines are either byte or word addressable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Data is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word aligned if it begins at a word boundary 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Machines generally have alignment restrictions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Accessing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mis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-aligned data incurs significant overhead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– say 5x slower 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is used to word align next data object in memory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Most frequently used with strings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Say we have the string “Hello” – requires 2 “padding” characters </a:t>
            </a:r>
          </a:p>
          <a:p>
            <a:pPr>
              <a:spcBef>
                <a:spcPts val="6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9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7030A0"/>
                </a:solidFill>
              </a:rPr>
              <a:t>Code Generation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Run-time Systems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458200" cy="5181600"/>
          </a:xfrm>
          <a:prstGeom prst="rect">
            <a:avLst/>
          </a:prstGeom>
        </p:spPr>
        <p:txBody>
          <a:bodyPr/>
          <a:lstStyle/>
          <a:p>
            <a:pPr marR="0" lvl="0" indent="-45720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 have completed the entire front-end of a compiler:</a:t>
            </a: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Scanning</a:t>
            </a: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Parsing</a:t>
            </a: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Semantic analysis</a:t>
            </a:r>
          </a:p>
          <a:p>
            <a:pPr marL="0" lvl="1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0" indent="-45720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These stages depend only on the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properties of the 			source language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R="0" lvl="0" indent="-45720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3" indent="-45720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They are completely independent of :</a:t>
            </a:r>
          </a:p>
          <a:p>
            <a:pPr marL="1143000" lvl="6" indent="-457200">
              <a:lnSpc>
                <a:spcPct val="93000"/>
              </a:lnSpc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target (machine or assembly) language</a:t>
            </a:r>
          </a:p>
          <a:p>
            <a:pPr marL="1143000" lvl="6" indent="-457200">
              <a:lnSpc>
                <a:spcPct val="93000"/>
              </a:lnSpc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properties of the target machine</a:t>
            </a:r>
          </a:p>
          <a:p>
            <a:pPr marL="1143000" lvl="6" indent="-457200">
              <a:lnSpc>
                <a:spcPct val="93000"/>
              </a:lnSpc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Operating system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Stack Machines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143000"/>
            <a:ext cx="8763000" cy="4953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Only storage is a stack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An instruction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= F(a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,…a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Pops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operands from the stack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Computes the operation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using the operands 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Pushes the result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on the stack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Consider two instructions: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push i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- push integer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on the stack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- add two integers</a:t>
            </a:r>
          </a:p>
        </p:txBody>
      </p:sp>
    </p:spTree>
    <p:extLst>
      <p:ext uri="{BB962C8B-B14F-4D97-AF65-F5344CB8AC3E}">
        <p14:creationId xmlns:p14="http://schemas.microsoft.com/office/powerpoint/2010/main" val="12411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Stack Machines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143000"/>
            <a:ext cx="8763000" cy="49530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program: </a:t>
            </a:r>
          </a:p>
          <a:p>
            <a:pPr marL="91440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push 7</a:t>
            </a:r>
          </a:p>
          <a:p>
            <a:pPr marL="91440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push 5</a:t>
            </a:r>
          </a:p>
          <a:p>
            <a:pPr marL="91440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</a:p>
          <a:p>
            <a:pPr marL="91440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Stack machines provide a simple machine model</a:t>
            </a:r>
          </a:p>
          <a:p>
            <a:pPr marL="914400" lvl="1" indent="-4572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Simple compiler</a:t>
            </a:r>
          </a:p>
          <a:p>
            <a:pPr marL="914400" lvl="1" indent="-4572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Inefficient</a:t>
            </a:r>
          </a:p>
          <a:p>
            <a:pPr marL="914400" lvl="1" indent="-4572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Location of the operands/result is not explicitly stated </a:t>
            </a:r>
          </a:p>
          <a:p>
            <a:pPr marL="914400" lvl="1" indent="-4572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Always the top of the stack </a:t>
            </a:r>
          </a:p>
          <a:p>
            <a:pPr lvl="1">
              <a:spcBef>
                <a:spcPts val="6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>
              <a:spcBef>
                <a:spcPts val="6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i="1" dirty="0" smtClean="0"/>
          </a:p>
          <a:p>
            <a:pPr lvl="1">
              <a:spcBef>
                <a:spcPts val="6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9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1628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CN" dirty="0">
                <a:solidFill>
                  <a:srgbClr val="7030A0"/>
                </a:solidFill>
                <a:ea typeface="宋体" pitchFamily="2" charset="-122"/>
              </a:rPr>
              <a:t>Stack Architectures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6210300" cy="5410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zh-CN" sz="2800" dirty="0">
                <a:solidFill>
                  <a:srgbClr val="7030A0"/>
                </a:solidFill>
                <a:ea typeface="宋体" pitchFamily="2" charset="-122"/>
              </a:rPr>
              <a:t>Instruction set: </a:t>
            </a:r>
            <a:endParaRPr lang="en-US" altLang="zh-CN" sz="2000" dirty="0">
              <a:solidFill>
                <a:srgbClr val="7030A0"/>
              </a:solidFill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add, sub, </a:t>
            </a:r>
            <a:r>
              <a:rPr lang="en-US" altLang="zh-CN" sz="2000" dirty="0" err="1">
                <a:solidFill>
                  <a:srgbClr val="00B050"/>
                </a:solidFill>
                <a:ea typeface="宋体" pitchFamily="2" charset="-122"/>
              </a:rPr>
              <a:t>mult</a:t>
            </a:r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, div, . . .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push A, pop A</a:t>
            </a:r>
          </a:p>
          <a:p>
            <a:pPr lvl="1">
              <a:buFontTx/>
              <a:buNone/>
            </a:pPr>
            <a:endParaRPr lang="en-US" altLang="zh-CN" sz="2000" dirty="0">
              <a:solidFill>
                <a:srgbClr val="00B050"/>
              </a:solidFill>
              <a:ea typeface="宋体" pitchFamily="2" charset="-122"/>
            </a:endParaRPr>
          </a:p>
          <a:p>
            <a:r>
              <a:rPr lang="en-US" altLang="zh-CN" sz="2800" dirty="0">
                <a:solidFill>
                  <a:srgbClr val="7030A0"/>
                </a:solidFill>
                <a:ea typeface="宋体" pitchFamily="2" charset="-122"/>
              </a:rPr>
              <a:t>Example: A*B - (A+C*B)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push A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push B</a:t>
            </a:r>
          </a:p>
          <a:p>
            <a:pPr lvl="1">
              <a:buFontTx/>
              <a:buNone/>
            </a:pPr>
            <a:r>
              <a:rPr lang="en-US" altLang="zh-CN" sz="2000" dirty="0" err="1">
                <a:solidFill>
                  <a:srgbClr val="00B050"/>
                </a:solidFill>
                <a:ea typeface="宋体" pitchFamily="2" charset="-122"/>
              </a:rPr>
              <a:t>mul</a:t>
            </a:r>
            <a:endParaRPr lang="en-US" altLang="zh-CN" sz="2000" dirty="0">
              <a:solidFill>
                <a:srgbClr val="00B050"/>
              </a:solidFill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push A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push C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push B</a:t>
            </a:r>
          </a:p>
          <a:p>
            <a:pPr lvl="1">
              <a:buFontTx/>
              <a:buNone/>
            </a:pPr>
            <a:r>
              <a:rPr lang="en-US" altLang="zh-CN" sz="2000" dirty="0" err="1">
                <a:solidFill>
                  <a:srgbClr val="00B050"/>
                </a:solidFill>
                <a:ea typeface="宋体" pitchFamily="2" charset="-122"/>
              </a:rPr>
              <a:t>mul</a:t>
            </a:r>
            <a:endParaRPr lang="en-US" altLang="zh-CN" sz="2000" dirty="0">
              <a:solidFill>
                <a:srgbClr val="00B050"/>
              </a:solidFill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add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ea typeface="宋体" pitchFamily="2" charset="-122"/>
              </a:rPr>
              <a:t>sub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33972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3527425" y="35655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40068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4137025" y="35655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40068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4137025" y="37941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46164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4594225" y="35655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52260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52260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58356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3" name="Rectangle 15"/>
          <p:cNvSpPr>
            <a:spLocks noChangeArrowheads="1"/>
          </p:cNvSpPr>
          <p:nvPr/>
        </p:nvSpPr>
        <p:spPr bwMode="auto">
          <a:xfrm>
            <a:off x="58356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4" name="Rectangle 16"/>
          <p:cNvSpPr>
            <a:spLocks noChangeArrowheads="1"/>
          </p:cNvSpPr>
          <p:nvPr/>
        </p:nvSpPr>
        <p:spPr bwMode="auto">
          <a:xfrm>
            <a:off x="58356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4452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4452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70548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Rectangle 20"/>
          <p:cNvSpPr>
            <a:spLocks noChangeArrowheads="1"/>
          </p:cNvSpPr>
          <p:nvPr/>
        </p:nvSpPr>
        <p:spPr bwMode="auto">
          <a:xfrm>
            <a:off x="70548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70548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7664450" y="35496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Rectangle 23"/>
          <p:cNvSpPr>
            <a:spLocks noChangeArrowheads="1"/>
          </p:cNvSpPr>
          <p:nvPr/>
        </p:nvSpPr>
        <p:spPr bwMode="auto">
          <a:xfrm>
            <a:off x="7664450" y="37782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2" name="Rectangle 24"/>
          <p:cNvSpPr>
            <a:spLocks noChangeArrowheads="1"/>
          </p:cNvSpPr>
          <p:nvPr/>
        </p:nvSpPr>
        <p:spPr bwMode="auto">
          <a:xfrm>
            <a:off x="8388350" y="35496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3" name="Rectangle 25"/>
          <p:cNvSpPr>
            <a:spLocks noChangeArrowheads="1"/>
          </p:cNvSpPr>
          <p:nvPr/>
        </p:nvSpPr>
        <p:spPr bwMode="auto">
          <a:xfrm>
            <a:off x="64452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4" name="Rectangle 26"/>
          <p:cNvSpPr>
            <a:spLocks noChangeArrowheads="1"/>
          </p:cNvSpPr>
          <p:nvPr/>
        </p:nvSpPr>
        <p:spPr bwMode="auto">
          <a:xfrm>
            <a:off x="6445250" y="42354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5" name="Rectangle 27"/>
          <p:cNvSpPr>
            <a:spLocks noChangeArrowheads="1"/>
          </p:cNvSpPr>
          <p:nvPr/>
        </p:nvSpPr>
        <p:spPr bwMode="auto">
          <a:xfrm>
            <a:off x="5203825" y="37179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56" name="Rectangle 28"/>
          <p:cNvSpPr>
            <a:spLocks noChangeArrowheads="1"/>
          </p:cNvSpPr>
          <p:nvPr/>
        </p:nvSpPr>
        <p:spPr bwMode="auto">
          <a:xfrm>
            <a:off x="5737225" y="39465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57" name="Rectangle 29"/>
          <p:cNvSpPr>
            <a:spLocks noChangeArrowheads="1"/>
          </p:cNvSpPr>
          <p:nvPr/>
        </p:nvSpPr>
        <p:spPr bwMode="auto">
          <a:xfrm>
            <a:off x="6346825" y="41751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58" name="Rectangle 30"/>
          <p:cNvSpPr>
            <a:spLocks noChangeArrowheads="1"/>
          </p:cNvSpPr>
          <p:nvPr/>
        </p:nvSpPr>
        <p:spPr bwMode="auto">
          <a:xfrm>
            <a:off x="5813425" y="37179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59" name="Rectangle 31"/>
          <p:cNvSpPr>
            <a:spLocks noChangeArrowheads="1"/>
          </p:cNvSpPr>
          <p:nvPr/>
        </p:nvSpPr>
        <p:spPr bwMode="auto">
          <a:xfrm>
            <a:off x="6423025" y="39465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60" name="Rectangle 32"/>
          <p:cNvSpPr>
            <a:spLocks noChangeArrowheads="1"/>
          </p:cNvSpPr>
          <p:nvPr/>
        </p:nvSpPr>
        <p:spPr bwMode="auto">
          <a:xfrm>
            <a:off x="6423025" y="37179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55361" name="Rectangle 33"/>
          <p:cNvSpPr>
            <a:spLocks noChangeArrowheads="1"/>
          </p:cNvSpPr>
          <p:nvPr/>
        </p:nvSpPr>
        <p:spPr bwMode="auto">
          <a:xfrm>
            <a:off x="7032625" y="39465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62" name="Rectangle 34"/>
          <p:cNvSpPr>
            <a:spLocks noChangeArrowheads="1"/>
          </p:cNvSpPr>
          <p:nvPr/>
        </p:nvSpPr>
        <p:spPr bwMode="auto">
          <a:xfrm>
            <a:off x="7108825" y="37179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63" name="Rectangle 35"/>
          <p:cNvSpPr>
            <a:spLocks noChangeArrowheads="1"/>
          </p:cNvSpPr>
          <p:nvPr/>
        </p:nvSpPr>
        <p:spPr bwMode="auto">
          <a:xfrm>
            <a:off x="7642225" y="37179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355364" name="Rectangle 36"/>
          <p:cNvSpPr>
            <a:spLocks noChangeArrowheads="1"/>
          </p:cNvSpPr>
          <p:nvPr/>
        </p:nvSpPr>
        <p:spPr bwMode="auto">
          <a:xfrm>
            <a:off x="5280025" y="34893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55365" name="Rectangle 37"/>
          <p:cNvSpPr>
            <a:spLocks noChangeArrowheads="1"/>
          </p:cNvSpPr>
          <p:nvPr/>
        </p:nvSpPr>
        <p:spPr bwMode="auto">
          <a:xfrm>
            <a:off x="5813425" y="34893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55366" name="Rectangle 38"/>
          <p:cNvSpPr>
            <a:spLocks noChangeArrowheads="1"/>
          </p:cNvSpPr>
          <p:nvPr/>
        </p:nvSpPr>
        <p:spPr bwMode="auto">
          <a:xfrm>
            <a:off x="6423025" y="34893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55367" name="Rectangle 39"/>
          <p:cNvSpPr>
            <a:spLocks noChangeArrowheads="1"/>
          </p:cNvSpPr>
          <p:nvPr/>
        </p:nvSpPr>
        <p:spPr bwMode="auto">
          <a:xfrm>
            <a:off x="7032625" y="34893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B*C</a:t>
            </a:r>
          </a:p>
        </p:txBody>
      </p:sp>
      <p:sp>
        <p:nvSpPr>
          <p:cNvPr id="355368" name="Rectangle 40"/>
          <p:cNvSpPr>
            <a:spLocks noChangeArrowheads="1"/>
          </p:cNvSpPr>
          <p:nvPr/>
        </p:nvSpPr>
        <p:spPr bwMode="auto">
          <a:xfrm>
            <a:off x="7642225" y="3489325"/>
            <a:ext cx="742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A+B*C</a:t>
            </a:r>
          </a:p>
        </p:txBody>
      </p:sp>
      <p:sp>
        <p:nvSpPr>
          <p:cNvPr id="355369" name="Rectangle 41"/>
          <p:cNvSpPr>
            <a:spLocks noChangeArrowheads="1"/>
          </p:cNvSpPr>
          <p:nvPr/>
        </p:nvSpPr>
        <p:spPr bwMode="auto">
          <a:xfrm>
            <a:off x="8328025" y="3489325"/>
            <a:ext cx="668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result</a:t>
            </a:r>
          </a:p>
        </p:txBody>
      </p:sp>
      <p:pic>
        <p:nvPicPr>
          <p:cNvPr id="355370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18288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Stack Machines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143000"/>
            <a:ext cx="8763000" cy="4953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Stack machine Vs. register machine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add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instead of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add r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More compact programs 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There is an intermediate point between a pure stack machine and a     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pure register machine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An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n-register stack machine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Conceptually, keep the top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locations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 the pure stack 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machine’s stack in registers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1-register stack machine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The register is called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Bef>
                <a:spcPts val="6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Stack Machines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143000"/>
            <a:ext cx="8763000" cy="4953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a pure stack machine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An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does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memory operations: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reads and one write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In a 1-register stack machine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does 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← acc +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top_of_stack</a:t>
            </a: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In general, for an operation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op(e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,…,e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e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,…,e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subexpressions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nn-NO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For each </a:t>
            </a:r>
            <a:r>
              <a:rPr lang="nn-NO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nn-NO" sz="2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nn-NO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(0 &lt; i &lt; n) 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Compute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Push result on the stack </a:t>
            </a:r>
          </a:p>
          <a:p>
            <a:pPr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Pop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values from the stack, compute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op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Store result in the accumulator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Stack Machines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04800" y="1085349"/>
            <a:ext cx="7960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Operations for the stack machine with accumulator: 3 + (7 + 5)</a:t>
            </a:r>
            <a:endParaRPr 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50838"/>
              </p:ext>
            </p:extLst>
          </p:nvPr>
        </p:nvGraphicFramePr>
        <p:xfrm>
          <a:off x="1447800" y="1905000"/>
          <a:ext cx="60960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1524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Accumulator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acc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 ← 3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init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&gt;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7683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push 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acc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3, &lt;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init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&gt;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err="1" smtClean="0">
                          <a:solidFill>
                            <a:srgbClr val="00B050"/>
                          </a:solidFill>
                        </a:rPr>
                        <a:t>acc</a:t>
                      </a:r>
                      <a:r>
                        <a:rPr lang="fr-FR" sz="2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←</a:t>
                      </a:r>
                      <a:r>
                        <a:rPr lang="fr-FR" sz="2000" dirty="0" smtClean="0">
                          <a:solidFill>
                            <a:srgbClr val="00B050"/>
                          </a:solidFill>
                        </a:rPr>
                        <a:t> 7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3, &lt;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init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&gt;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push 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acc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7, 3, &lt;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init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&gt;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err="1" smtClean="0">
                          <a:solidFill>
                            <a:srgbClr val="00B050"/>
                          </a:solidFill>
                        </a:rPr>
                        <a:t>acc</a:t>
                      </a:r>
                      <a:r>
                        <a:rPr lang="fr-FR" sz="2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←</a:t>
                      </a:r>
                      <a:r>
                        <a:rPr lang="fr-FR" sz="2000" dirty="0" smtClean="0">
                          <a:solidFill>
                            <a:srgbClr val="00B050"/>
                          </a:solidFill>
                        </a:rPr>
                        <a:t> 5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rgbClr val="00B050"/>
                          </a:solidFill>
                        </a:rPr>
                        <a:t>7, 3, &lt;</a:t>
                      </a:r>
                      <a:r>
                        <a:rPr lang="fr-FR" sz="2000" dirty="0" err="1" smtClean="0">
                          <a:solidFill>
                            <a:srgbClr val="00B050"/>
                          </a:solidFill>
                        </a:rPr>
                        <a:t>init</a:t>
                      </a:r>
                      <a:r>
                        <a:rPr lang="fr-FR" sz="2000" dirty="0" smtClean="0">
                          <a:solidFill>
                            <a:srgbClr val="00B050"/>
                          </a:solidFill>
                        </a:rPr>
                        <a:t>&gt;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acc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 ← 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acc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 + 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top_of_stack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7, 3, &lt;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init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&gt;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pop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3, &lt;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init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&gt;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acc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 ← 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acc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 + 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top_of_stack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3, &lt;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init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&gt;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pop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init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&gt; 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6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162800" cy="6096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CN" dirty="0">
                <a:solidFill>
                  <a:srgbClr val="7030A0"/>
                </a:solidFill>
                <a:ea typeface="宋体" pitchFamily="2" charset="-122"/>
              </a:rPr>
              <a:t>Stacks: Pros and Cons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7030A0"/>
                </a:solidFill>
                <a:ea typeface="宋体" pitchFamily="2" charset="-122"/>
              </a:rPr>
              <a:t>Pros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Good code density (implicit top of stack)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Low hardware requirements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Easy to write a simpler compiler for stack architectures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rgbClr val="00B05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7030A0"/>
                </a:solidFill>
                <a:ea typeface="宋体" pitchFamily="2" charset="-122"/>
              </a:rPr>
              <a:t>Cons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Stack becomes the bottleneck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Little ability for parallelism or pipelining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Data is not always at the top of stack when need, so additional instructions like TOP and SWAP are needed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itchFamily="2" charset="-122"/>
              </a:rPr>
              <a:t>Difficult to write an optimizing compiler for stack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2020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Code Sequence  C = A + B 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for Four Instruction Sets</a:t>
            </a:r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34308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69323"/>
              </p:ext>
            </p:extLst>
          </p:nvPr>
        </p:nvGraphicFramePr>
        <p:xfrm>
          <a:off x="304800" y="1397000"/>
          <a:ext cx="8458200" cy="2721827"/>
        </p:xfrm>
        <a:graphic>
          <a:graphicData uri="http://schemas.openxmlformats.org/drawingml/2006/table">
            <a:tbl>
              <a:tblPr/>
              <a:tblGrid>
                <a:gridCol w="1676400"/>
                <a:gridCol w="2133600"/>
                <a:gridCol w="2533650"/>
                <a:gridCol w="2114550"/>
              </a:tblGrid>
              <a:tr h="84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Accumulator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(Stack with 1 reg.)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(register-memory)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Register (load-store)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59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Push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Push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Pop (to)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PUSH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Pop (to)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Load R1,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R1,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Store C,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Load R1,A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Load R2,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R3, R1, 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Store C, 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30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18288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074" name="Text Box 34"/>
          <p:cNvSpPr txBox="1">
            <a:spLocks noChangeArrowheads="1"/>
          </p:cNvSpPr>
          <p:nvPr/>
        </p:nvSpPr>
        <p:spPr bwMode="auto">
          <a:xfrm>
            <a:off x="2303463" y="618648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memory</a:t>
            </a:r>
          </a:p>
        </p:txBody>
      </p:sp>
      <p:sp>
        <p:nvSpPr>
          <p:cNvPr id="343076" name="Text Box 36"/>
          <p:cNvSpPr txBox="1">
            <a:spLocks noChangeArrowheads="1"/>
          </p:cNvSpPr>
          <p:nvPr/>
        </p:nvSpPr>
        <p:spPr bwMode="auto">
          <a:xfrm>
            <a:off x="4718050" y="6248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memory</a:t>
            </a:r>
          </a:p>
        </p:txBody>
      </p:sp>
      <p:grpSp>
        <p:nvGrpSpPr>
          <p:cNvPr id="343086" name="Group 46"/>
          <p:cNvGrpSpPr>
            <a:grpSpLocks/>
          </p:cNvGrpSpPr>
          <p:nvPr/>
        </p:nvGrpSpPr>
        <p:grpSpPr bwMode="auto">
          <a:xfrm>
            <a:off x="1855788" y="4267200"/>
            <a:ext cx="2141537" cy="2579688"/>
            <a:chOff x="1169" y="2688"/>
            <a:chExt cx="1349" cy="1625"/>
          </a:xfrm>
        </p:grpSpPr>
        <p:pic>
          <p:nvPicPr>
            <p:cNvPr id="343073" name="Picture 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688"/>
              <a:ext cx="1067" cy="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3083" name="Rectangle 43"/>
            <p:cNvSpPr>
              <a:spLocks noChangeArrowheads="1"/>
            </p:cNvSpPr>
            <p:nvPr/>
          </p:nvSpPr>
          <p:spPr bwMode="auto">
            <a:xfrm>
              <a:off x="1169" y="4101"/>
              <a:ext cx="13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acc =  acc + mem[C]</a:t>
              </a:r>
            </a:p>
          </p:txBody>
        </p:sp>
      </p:grpSp>
      <p:grpSp>
        <p:nvGrpSpPr>
          <p:cNvPr id="343087" name="Group 47"/>
          <p:cNvGrpSpPr>
            <a:grpSpLocks/>
          </p:cNvGrpSpPr>
          <p:nvPr/>
        </p:nvGrpSpPr>
        <p:grpSpPr bwMode="auto">
          <a:xfrm>
            <a:off x="4306888" y="4267200"/>
            <a:ext cx="1982787" cy="2584450"/>
            <a:chOff x="2713" y="2688"/>
            <a:chExt cx="1249" cy="1628"/>
          </a:xfrm>
        </p:grpSpPr>
        <p:pic>
          <p:nvPicPr>
            <p:cNvPr id="343075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688"/>
              <a:ext cx="831" cy="1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3084" name="Rectangle 44"/>
            <p:cNvSpPr>
              <a:spLocks noChangeArrowheads="1"/>
            </p:cNvSpPr>
            <p:nvPr/>
          </p:nvSpPr>
          <p:spPr bwMode="auto">
            <a:xfrm>
              <a:off x="2713" y="4104"/>
              <a:ext cx="12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R1 =  R1 + mem[C]</a:t>
              </a:r>
            </a:p>
          </p:txBody>
        </p:sp>
      </p:grpSp>
      <p:grpSp>
        <p:nvGrpSpPr>
          <p:cNvPr id="343088" name="Group 48"/>
          <p:cNvGrpSpPr>
            <a:grpSpLocks/>
          </p:cNvGrpSpPr>
          <p:nvPr/>
        </p:nvGrpSpPr>
        <p:grpSpPr bwMode="auto">
          <a:xfrm>
            <a:off x="6878638" y="4267200"/>
            <a:ext cx="1484312" cy="2514600"/>
            <a:chOff x="4333" y="2688"/>
            <a:chExt cx="935" cy="1584"/>
          </a:xfrm>
        </p:grpSpPr>
        <p:pic>
          <p:nvPicPr>
            <p:cNvPr id="343077" name="Picture 3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688"/>
              <a:ext cx="895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3085" name="Rectangle 45"/>
            <p:cNvSpPr>
              <a:spLocks noChangeArrowheads="1"/>
            </p:cNvSpPr>
            <p:nvPr/>
          </p:nvSpPr>
          <p:spPr bwMode="auto">
            <a:xfrm>
              <a:off x="4333" y="4060"/>
              <a:ext cx="9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R3 =  R1 + 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60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Code Generation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…  to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182" y="1385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Generation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990600"/>
            <a:ext cx="8763000" cy="5334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Code that can be executed on a real machine 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The MIPS processor</a:t>
            </a: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 We will simulate a stack machine model using </a:t>
            </a:r>
            <a:r>
              <a:rPr lang="en-US" sz="2000" dirty="0" smtClean="0">
                <a:solidFill>
                  <a:srgbClr val="FF0000"/>
                </a:solidFill>
              </a:rPr>
              <a:t>MIPS </a:t>
            </a: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instructions </a:t>
            </a:r>
            <a:r>
              <a:rPr lang="en-US" sz="2000" dirty="0" smtClean="0">
                <a:solidFill>
                  <a:srgbClr val="00B050"/>
                </a:solidFill>
              </a:rPr>
              <a:t>and registers</a:t>
            </a: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accumulator</a:t>
            </a:r>
            <a:r>
              <a:rPr lang="en-US" sz="2000" dirty="0" smtClean="0">
                <a:solidFill>
                  <a:srgbClr val="00B050"/>
                </a:solidFill>
              </a:rPr>
              <a:t> is kept in MIPS register </a:t>
            </a:r>
            <a:r>
              <a:rPr lang="en-US" sz="2000" dirty="0" smtClean="0">
                <a:solidFill>
                  <a:srgbClr val="FF0000"/>
                </a:solidFill>
              </a:rPr>
              <a:t>$a0 </a:t>
            </a: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stack is kept in memory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The stack </a:t>
            </a:r>
            <a:r>
              <a:rPr lang="en-US" sz="2000" dirty="0" smtClean="0">
                <a:solidFill>
                  <a:srgbClr val="FF0000"/>
                </a:solidFill>
              </a:rPr>
              <a:t>grows towards lower addresses </a:t>
            </a:r>
            <a:r>
              <a:rPr lang="en-US" sz="2000" dirty="0" smtClean="0">
                <a:solidFill>
                  <a:srgbClr val="00B050"/>
                </a:solidFill>
              </a:rPr>
              <a:t>in MIPS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 Address of the next location on stack is kept in register $sp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Top of the stack </a:t>
            </a:r>
            <a:r>
              <a:rPr lang="en-US" sz="2000" dirty="0" smtClean="0">
                <a:solidFill>
                  <a:srgbClr val="00B050"/>
                </a:solidFill>
              </a:rPr>
              <a:t>is at address </a:t>
            </a:r>
            <a:r>
              <a:rPr lang="en-US" sz="2000" dirty="0" smtClean="0">
                <a:solidFill>
                  <a:srgbClr val="FF0000"/>
                </a:solidFill>
              </a:rPr>
              <a:t>$sp + 4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 MIPS uses RISC processor model</a:t>
            </a: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 32 general purpose registers (32 bits each)</a:t>
            </a: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 	We use $</a:t>
            </a:r>
            <a:r>
              <a:rPr lang="en-US" sz="2000" dirty="0" err="1" smtClean="0">
                <a:solidFill>
                  <a:srgbClr val="00B050"/>
                </a:solidFill>
              </a:rPr>
              <a:t>sp</a:t>
            </a:r>
            <a:r>
              <a:rPr lang="en-US" sz="2000" dirty="0" smtClean="0">
                <a:solidFill>
                  <a:srgbClr val="00B050"/>
                </a:solidFill>
              </a:rPr>
              <a:t> (stack pointer), $a0 (accumulator) and $t1 (a temporary register) </a:t>
            </a: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6005946" y="304800"/>
            <a:ext cx="3124199" cy="1981200"/>
          </a:xfrm>
          <a:prstGeom prst="wedgeEllipseCallout">
            <a:avLst>
              <a:gd name="adj1" fmla="val -186687"/>
              <a:gd name="adj2" fmla="val 13922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13760" y="695235"/>
            <a:ext cx="312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MIPS (originally an acronym for Microprocessor without Interlocked Pipeline Stages) is a </a:t>
            </a:r>
            <a:r>
              <a:rPr lang="en-US" sz="1200" b="1" dirty="0">
                <a:solidFill>
                  <a:srgbClr val="00B050"/>
                </a:solidFill>
                <a:hlinkClick r:id="rId3" tooltip="RISC"/>
              </a:rPr>
              <a:t>reduced instruction set computer</a:t>
            </a:r>
            <a:r>
              <a:rPr lang="en-US" sz="1200" b="1" dirty="0">
                <a:solidFill>
                  <a:srgbClr val="00B050"/>
                </a:solidFill>
              </a:rPr>
              <a:t> (RISC) </a:t>
            </a:r>
            <a:r>
              <a:rPr lang="en-US" sz="1200" b="1" dirty="0">
                <a:solidFill>
                  <a:srgbClr val="00B050"/>
                </a:solidFill>
                <a:hlinkClick r:id="rId4" tooltip="Instruction set architecture"/>
              </a:rPr>
              <a:t>instruction set architecture</a:t>
            </a:r>
            <a:r>
              <a:rPr lang="en-US" sz="1200" b="1" dirty="0">
                <a:solidFill>
                  <a:srgbClr val="00B050"/>
                </a:solidFill>
              </a:rPr>
              <a:t> (ISA) developed by </a:t>
            </a:r>
            <a:r>
              <a:rPr lang="en-US" sz="1200" b="1" dirty="0">
                <a:solidFill>
                  <a:srgbClr val="00B050"/>
                </a:solidFill>
                <a:hlinkClick r:id="rId5" tooltip="MIPS Technologies"/>
              </a:rPr>
              <a:t>MIPS Technologies</a:t>
            </a:r>
            <a:r>
              <a:rPr lang="en-US" sz="1200" b="1" dirty="0">
                <a:solidFill>
                  <a:srgbClr val="00B05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56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Run-time Systems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219200"/>
            <a:ext cx="8458200" cy="4724400"/>
          </a:xfrm>
          <a:prstGeom prst="rect">
            <a:avLst/>
          </a:prstGeom>
        </p:spPr>
        <p:txBody>
          <a:bodyPr/>
          <a:lstStyle/>
          <a:p>
            <a:pPr marR="0" lvl="0" indent="-45720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front-end:</a:t>
            </a: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Enforces the language definition</a:t>
            </a: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Builds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data structures that are needed to do code generation</a:t>
            </a: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kern="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the front-end has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not generated any error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 have a valid program in the source language that we are compiling</a:t>
            </a: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 are ready to produce code which is a valid translation of the source code and that can executed on a given target architecture </a:t>
            </a:r>
            <a:endParaRPr kumimoji="0" lang="en-US" sz="2800" b="0" i="0" u="none" strike="noStrike" kern="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4838" cy="682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MIPS Instructions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990600"/>
            <a:ext cx="8763000" cy="5257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lw</a:t>
            </a:r>
            <a:r>
              <a:rPr lang="en-US" sz="2400" dirty="0" smtClean="0">
                <a:solidFill>
                  <a:srgbClr val="7030A0"/>
                </a:solidFill>
              </a:rPr>
              <a:t> reg1 offset(reg2)     </a:t>
            </a:r>
            <a:r>
              <a:rPr lang="en-US" sz="2400" dirty="0" smtClean="0">
                <a:solidFill>
                  <a:srgbClr val="00B0F0"/>
                </a:solidFill>
              </a:rPr>
              <a:t>/*load word*/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Load 32-bit word from address reg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+ offset into reg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baseline="-25000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add reg</a:t>
            </a:r>
            <a:r>
              <a:rPr lang="en-US" sz="2400" baseline="-25000" dirty="0" smtClean="0">
                <a:solidFill>
                  <a:srgbClr val="7030A0"/>
                </a:solidFill>
              </a:rPr>
              <a:t>1</a:t>
            </a:r>
            <a:r>
              <a:rPr lang="en-US" sz="2400" dirty="0" smtClean="0">
                <a:solidFill>
                  <a:srgbClr val="7030A0"/>
                </a:solidFill>
              </a:rPr>
              <a:t> reg</a:t>
            </a:r>
            <a:r>
              <a:rPr lang="en-US" sz="2400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dirty="0" smtClean="0">
                <a:solidFill>
                  <a:srgbClr val="7030A0"/>
                </a:solidFill>
              </a:rPr>
              <a:t> reg</a:t>
            </a:r>
            <a:r>
              <a:rPr lang="en-US" sz="2400" baseline="-25000" dirty="0" smtClean="0">
                <a:solidFill>
                  <a:srgbClr val="7030A0"/>
                </a:solidFill>
              </a:rPr>
              <a:t>3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reg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← reg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+ reg</a:t>
            </a:r>
            <a:r>
              <a:rPr lang="en-US" sz="2400" baseline="-25000" dirty="0" smtClean="0">
                <a:solidFill>
                  <a:srgbClr val="00B050"/>
                </a:solidFill>
              </a:rPr>
              <a:t>3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baseline="-25000" dirty="0" smtClean="0">
              <a:solidFill>
                <a:srgbClr val="00B050"/>
              </a:solidFill>
            </a:endParaRP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sw</a:t>
            </a:r>
            <a:r>
              <a:rPr lang="en-US" sz="2400" dirty="0" smtClean="0">
                <a:solidFill>
                  <a:srgbClr val="7030A0"/>
                </a:solidFill>
              </a:rPr>
              <a:t> reg1 offset(reg</a:t>
            </a:r>
            <a:r>
              <a:rPr lang="en-US" sz="2400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dirty="0" smtClean="0">
                <a:solidFill>
                  <a:srgbClr val="7030A0"/>
                </a:solidFill>
              </a:rPr>
              <a:t>)   </a:t>
            </a:r>
            <a:r>
              <a:rPr lang="en-US" sz="2400" dirty="0" smtClean="0">
                <a:solidFill>
                  <a:srgbClr val="00B0F0"/>
                </a:solidFill>
              </a:rPr>
              <a:t>/*store </a:t>
            </a:r>
            <a:r>
              <a:rPr lang="en-US" sz="2400" dirty="0">
                <a:solidFill>
                  <a:srgbClr val="00B0F0"/>
                </a:solidFill>
              </a:rPr>
              <a:t>word*/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Store 32-bit word in reg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at address reg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+ offset 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addiu</a:t>
            </a:r>
            <a:r>
              <a:rPr lang="en-US" sz="2400" dirty="0" smtClean="0">
                <a:solidFill>
                  <a:srgbClr val="7030A0"/>
                </a:solidFill>
              </a:rPr>
              <a:t> reg</a:t>
            </a:r>
            <a:r>
              <a:rPr lang="en-US" sz="2400" baseline="-25000" dirty="0" smtClean="0">
                <a:solidFill>
                  <a:srgbClr val="7030A0"/>
                </a:solidFill>
              </a:rPr>
              <a:t>1</a:t>
            </a:r>
            <a:r>
              <a:rPr lang="en-US" sz="2400" dirty="0" smtClean="0">
                <a:solidFill>
                  <a:srgbClr val="7030A0"/>
                </a:solidFill>
              </a:rPr>
              <a:t> reg</a:t>
            </a:r>
            <a:r>
              <a:rPr lang="en-US" sz="2400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imm</a:t>
            </a:r>
            <a:r>
              <a:rPr lang="en-US" sz="2400" dirty="0" smtClean="0">
                <a:solidFill>
                  <a:srgbClr val="7030A0"/>
                </a:solidFill>
              </a:rPr>
              <a:t> (#)  </a:t>
            </a:r>
            <a:r>
              <a:rPr lang="en-US" sz="2400" dirty="0" smtClean="0">
                <a:solidFill>
                  <a:srgbClr val="00B0F0"/>
                </a:solidFill>
              </a:rPr>
              <a:t>/*add immediate unsigned*/</a:t>
            </a:r>
          </a:p>
          <a:p>
            <a:pPr lvl="1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reg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← reg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+ </a:t>
            </a:r>
            <a:r>
              <a:rPr lang="en-US" sz="2400" dirty="0" err="1" smtClean="0">
                <a:solidFill>
                  <a:srgbClr val="00B050"/>
                </a:solidFill>
              </a:rPr>
              <a:t>imm</a:t>
            </a:r>
            <a:r>
              <a:rPr lang="en-US" sz="2400" dirty="0" smtClean="0">
                <a:solidFill>
                  <a:srgbClr val="00B050"/>
                </a:solidFill>
              </a:rPr>
              <a:t>          </a:t>
            </a:r>
            <a:r>
              <a:rPr lang="en-US" sz="2400" dirty="0">
                <a:solidFill>
                  <a:srgbClr val="FF0000"/>
                </a:solidFill>
              </a:rPr>
              <a:t>where #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number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“u” means overflow is not checked </a:t>
            </a:r>
          </a:p>
          <a:p>
            <a:pPr lvl="1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 li </a:t>
            </a:r>
            <a:r>
              <a:rPr lang="en-US" sz="2400" dirty="0" err="1" smtClean="0">
                <a:solidFill>
                  <a:srgbClr val="7030A0"/>
                </a:solidFill>
              </a:rPr>
              <a:t>reg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imm</a:t>
            </a:r>
            <a:r>
              <a:rPr lang="en-US" sz="2400" dirty="0" smtClean="0">
                <a:solidFill>
                  <a:srgbClr val="7030A0"/>
                </a:solidFill>
              </a:rPr>
              <a:t> (#)  </a:t>
            </a:r>
            <a:r>
              <a:rPr lang="en-US" sz="2400" dirty="0">
                <a:solidFill>
                  <a:srgbClr val="00B0F0"/>
                </a:solidFill>
              </a:rPr>
              <a:t>/*load </a:t>
            </a:r>
            <a:r>
              <a:rPr lang="en-US" sz="2400" dirty="0" smtClean="0">
                <a:solidFill>
                  <a:srgbClr val="00B0F0"/>
                </a:solidFill>
              </a:rPr>
              <a:t>immediate*/       </a:t>
            </a:r>
          </a:p>
          <a:p>
            <a:pPr lvl="1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  </a:t>
            </a:r>
            <a:r>
              <a:rPr lang="en-US" sz="2400" dirty="0" err="1" smtClean="0">
                <a:solidFill>
                  <a:srgbClr val="00B050"/>
                </a:solidFill>
              </a:rPr>
              <a:t>reg</a:t>
            </a:r>
            <a:r>
              <a:rPr lang="en-US" sz="2400" dirty="0" smtClean="0">
                <a:solidFill>
                  <a:srgbClr val="00B050"/>
                </a:solidFill>
              </a:rPr>
              <a:t> ← </a:t>
            </a:r>
            <a:r>
              <a:rPr lang="en-US" sz="2400" dirty="0" err="1" smtClean="0">
                <a:solidFill>
                  <a:srgbClr val="00B050"/>
                </a:solidFill>
              </a:rPr>
              <a:t>imm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440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295400"/>
            <a:ext cx="5486400" cy="609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Stack-machine code for </a:t>
            </a:r>
            <a:r>
              <a:rPr lang="en-US" sz="2400" b="1" dirty="0" smtClean="0">
                <a:solidFill>
                  <a:srgbClr val="00B050"/>
                </a:solidFill>
              </a:rPr>
              <a:t>7 + 5 </a:t>
            </a:r>
            <a:r>
              <a:rPr lang="en-US" sz="2400" dirty="0" smtClean="0">
                <a:solidFill>
                  <a:srgbClr val="00B050"/>
                </a:solidFill>
              </a:rPr>
              <a:t>in MIPS</a:t>
            </a:r>
          </a:p>
          <a:p>
            <a:pPr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733800" y="1856125"/>
            <a:ext cx="5334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 		$a0 	7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		$a0 	0($sp)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	$sp 	$</a:t>
            </a: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-4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 		$a0 	5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		$t1 	4($sp)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 		$a0 $a0 	   $t1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	$</a:t>
            </a: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4 </a:t>
            </a:r>
            <a:endParaRPr lang="en-US" sz="28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905000"/>
            <a:ext cx="3048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acc ← 7 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push acc 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err="1" smtClean="0">
                <a:solidFill>
                  <a:srgbClr val="00B050"/>
                </a:solidFill>
              </a:rPr>
              <a:t>acc</a:t>
            </a:r>
            <a:r>
              <a:rPr lang="en-US" sz="2000" dirty="0" smtClean="0">
                <a:solidFill>
                  <a:srgbClr val="00B050"/>
                </a:solidFill>
              </a:rPr>
              <a:t> ← 5 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err="1" smtClean="0">
                <a:solidFill>
                  <a:srgbClr val="00B050"/>
                </a:solidFill>
              </a:rPr>
              <a:t>acc</a:t>
            </a:r>
            <a:r>
              <a:rPr lang="en-US" sz="2000" dirty="0" smtClean="0">
                <a:solidFill>
                  <a:srgbClr val="00B050"/>
                </a:solidFill>
              </a:rPr>
              <a:t> ← acc + </a:t>
            </a:r>
            <a:r>
              <a:rPr lang="en-US" sz="2000" dirty="0" err="1" smtClean="0">
                <a:solidFill>
                  <a:srgbClr val="00B050"/>
                </a:solidFill>
              </a:rPr>
              <a:t>top_of_stack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pop 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47800" y="2362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76600" y="454775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81400" y="4312231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4312231"/>
            <a:ext cx="0" cy="768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02182" y="508115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47800" y="3995172"/>
            <a:ext cx="21543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19200" y="54864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4838" cy="682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Generation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295400"/>
            <a:ext cx="8763000" cy="4953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A language with integers and integer operations </a:t>
            </a:r>
          </a:p>
          <a:p>
            <a:pPr>
              <a:spcBef>
                <a:spcPts val="1200"/>
              </a:spcBef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smtClean="0">
                <a:solidFill>
                  <a:srgbClr val="00B0F0"/>
                </a:solidFill>
              </a:rPr>
              <a:t>P → D; P | D 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      D → def id(ARGS) = E; 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      ARGS → id, ARGS | id </a:t>
            </a:r>
          </a:p>
          <a:p>
            <a:pPr>
              <a:spcBef>
                <a:spcPts val="1200"/>
              </a:spcBef>
            </a:pPr>
            <a:endParaRPr lang="en-US" b="1" dirty="0" smtClean="0">
              <a:solidFill>
                <a:srgbClr val="00B0F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      E → </a:t>
            </a:r>
            <a:r>
              <a:rPr lang="en-US" b="1" dirty="0" err="1" smtClean="0">
                <a:solidFill>
                  <a:srgbClr val="00B0F0"/>
                </a:solidFill>
              </a:rPr>
              <a:t>int</a:t>
            </a:r>
            <a:r>
              <a:rPr lang="en-US" b="1" dirty="0" smtClean="0">
                <a:solidFill>
                  <a:srgbClr val="00B0F0"/>
                </a:solidFill>
              </a:rPr>
              <a:t> | id | if E</a:t>
            </a:r>
            <a:r>
              <a:rPr lang="en-US" b="1" baseline="-25000" dirty="0" smtClean="0">
                <a:solidFill>
                  <a:srgbClr val="00B0F0"/>
                </a:solidFill>
              </a:rPr>
              <a:t>1</a:t>
            </a:r>
            <a:r>
              <a:rPr lang="en-US" b="1" dirty="0" smtClean="0">
                <a:solidFill>
                  <a:srgbClr val="00B0F0"/>
                </a:solidFill>
              </a:rPr>
              <a:t> = E</a:t>
            </a:r>
            <a:r>
              <a:rPr lang="en-US" b="1" baseline="-25000" dirty="0" smtClean="0">
                <a:solidFill>
                  <a:srgbClr val="00B0F0"/>
                </a:solidFill>
              </a:rPr>
              <a:t>2</a:t>
            </a:r>
            <a:r>
              <a:rPr lang="en-US" b="1" dirty="0" smtClean="0">
                <a:solidFill>
                  <a:srgbClr val="00B0F0"/>
                </a:solidFill>
              </a:rPr>
              <a:t> then E</a:t>
            </a:r>
            <a:r>
              <a:rPr lang="en-US" b="1" baseline="-25000" dirty="0" smtClean="0">
                <a:solidFill>
                  <a:srgbClr val="00B0F0"/>
                </a:solidFill>
              </a:rPr>
              <a:t>3</a:t>
            </a:r>
            <a:r>
              <a:rPr lang="en-US" b="1" dirty="0" smtClean="0">
                <a:solidFill>
                  <a:srgbClr val="00B0F0"/>
                </a:solidFill>
              </a:rPr>
              <a:t> else E</a:t>
            </a:r>
            <a:r>
              <a:rPr lang="en-US" b="1" baseline="-25000" dirty="0" smtClean="0">
                <a:solidFill>
                  <a:srgbClr val="00B0F0"/>
                </a:solidFill>
              </a:rPr>
              <a:t>4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B0F0"/>
                </a:solidFill>
              </a:rPr>
              <a:t>               | E</a:t>
            </a:r>
            <a:r>
              <a:rPr lang="en-US" b="1" baseline="-25000" dirty="0" smtClean="0">
                <a:solidFill>
                  <a:srgbClr val="00B0F0"/>
                </a:solidFill>
              </a:rPr>
              <a:t>1</a:t>
            </a:r>
            <a:r>
              <a:rPr lang="en-US" b="1" dirty="0" smtClean="0">
                <a:solidFill>
                  <a:srgbClr val="00B0F0"/>
                </a:solidFill>
              </a:rPr>
              <a:t> + E</a:t>
            </a:r>
            <a:r>
              <a:rPr lang="en-US" b="1" baseline="-25000" dirty="0" smtClean="0">
                <a:solidFill>
                  <a:srgbClr val="00B0F0"/>
                </a:solidFill>
              </a:rPr>
              <a:t>2</a:t>
            </a:r>
            <a:r>
              <a:rPr lang="en-US" b="1" dirty="0" smtClean="0">
                <a:solidFill>
                  <a:srgbClr val="00B0F0"/>
                </a:solidFill>
              </a:rPr>
              <a:t> | E</a:t>
            </a:r>
            <a:r>
              <a:rPr lang="en-US" b="1" baseline="-25000" dirty="0" smtClean="0">
                <a:solidFill>
                  <a:srgbClr val="00B0F0"/>
                </a:solidFill>
              </a:rPr>
              <a:t>1</a:t>
            </a:r>
            <a:r>
              <a:rPr lang="en-US" b="1" dirty="0" smtClean="0">
                <a:solidFill>
                  <a:srgbClr val="00B0F0"/>
                </a:solidFill>
              </a:rPr>
              <a:t> – E</a:t>
            </a:r>
            <a:r>
              <a:rPr lang="en-US" b="1" baseline="-25000" dirty="0" smtClean="0">
                <a:solidFill>
                  <a:srgbClr val="00B0F0"/>
                </a:solidFill>
              </a:rPr>
              <a:t>2</a:t>
            </a:r>
            <a:r>
              <a:rPr lang="en-US" b="1" dirty="0" smtClean="0">
                <a:solidFill>
                  <a:srgbClr val="00B0F0"/>
                </a:solidFill>
              </a:rPr>
              <a:t> | id(E</a:t>
            </a:r>
            <a:r>
              <a:rPr lang="en-US" b="1" baseline="-25000" dirty="0" smtClean="0">
                <a:solidFill>
                  <a:srgbClr val="00B0F0"/>
                </a:solidFill>
              </a:rPr>
              <a:t>1</a:t>
            </a:r>
            <a:r>
              <a:rPr lang="en-US" b="1" dirty="0" smtClean="0">
                <a:solidFill>
                  <a:srgbClr val="00B0F0"/>
                </a:solidFill>
              </a:rPr>
              <a:t>, …, E</a:t>
            </a:r>
            <a:r>
              <a:rPr lang="en-US" b="1" baseline="-25000" dirty="0" smtClean="0">
                <a:solidFill>
                  <a:srgbClr val="00B0F0"/>
                </a:solidFill>
              </a:rPr>
              <a:t>n</a:t>
            </a:r>
            <a:r>
              <a:rPr lang="en-US" b="1" dirty="0" smtClean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3621" y="1900535"/>
            <a:ext cx="5202835" cy="43088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txBody>
          <a:bodyPr wrap="non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A program consists of a list of declarations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0" y="2392740"/>
            <a:ext cx="4953000" cy="1477328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A declaration is a function definition.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The function takes a list of identifiers as arguments.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The function body is an expression.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3962400"/>
            <a:ext cx="3581400" cy="2123658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Expressions are integers,   identifiers, if-then-else with a predicate which allows the equality test, sums and differences of expressions and function calls.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1" y="5250359"/>
            <a:ext cx="4876800" cy="1107996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The first function definition in the list is the entry point, that is the </a:t>
            </a:r>
            <a:r>
              <a:rPr lang="en-US" sz="2200" i="1" dirty="0" smtClean="0">
                <a:solidFill>
                  <a:srgbClr val="00B050"/>
                </a:solidFill>
              </a:rPr>
              <a:t>main</a:t>
            </a:r>
            <a:r>
              <a:rPr lang="en-US" sz="2200" dirty="0" smtClean="0">
                <a:solidFill>
                  <a:srgbClr val="00B050"/>
                </a:solidFill>
              </a:rPr>
              <a:t> routine.</a:t>
            </a:r>
            <a:endParaRPr lang="en-US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Code Generation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295400"/>
            <a:ext cx="8763000" cy="4953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This language may be used to define the </a:t>
            </a:r>
            <a:r>
              <a:rPr lang="en-US" sz="2000" dirty="0" err="1" smtClean="0">
                <a:solidFill>
                  <a:srgbClr val="00B050"/>
                </a:solidFill>
              </a:rPr>
              <a:t>fibonacci</a:t>
            </a:r>
            <a:r>
              <a:rPr lang="en-US" sz="2000" dirty="0" smtClean="0">
                <a:solidFill>
                  <a:srgbClr val="00B050"/>
                </a:solidFill>
              </a:rPr>
              <a:t> function:</a:t>
            </a:r>
          </a:p>
          <a:p>
            <a:pPr>
              <a:buClr>
                <a:srgbClr val="00B050"/>
              </a:buClr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Clr>
                <a:srgbClr val="00B050"/>
              </a:buClr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def fib(x) = if x = 1 then 0 else </a:t>
            </a:r>
          </a:p>
          <a:p>
            <a:pPr>
              <a:buClr>
                <a:srgbClr val="00B050"/>
              </a:buClr>
            </a:pP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if x = 2 then 1 else </a:t>
            </a:r>
          </a:p>
          <a:p>
            <a:pPr>
              <a:buClr>
                <a:srgbClr val="00B050"/>
              </a:buClr>
            </a:pP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	fib(x - 1) + fib(x – 2) </a:t>
            </a:r>
          </a:p>
          <a:p>
            <a:pPr marL="342900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</a:endParaRPr>
          </a:p>
          <a:p>
            <a:pPr marL="342900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To generate code for this language, we generate MIPS code for each expression </a:t>
            </a:r>
            <a:r>
              <a:rPr lang="en-US" sz="2000" b="1" dirty="0" smtClean="0">
                <a:solidFill>
                  <a:srgbClr val="00B050"/>
                </a:solidFill>
              </a:rPr>
              <a:t>e</a:t>
            </a:r>
            <a:r>
              <a:rPr lang="en-US" sz="2000" dirty="0" smtClean="0">
                <a:solidFill>
                  <a:srgbClr val="00B050"/>
                </a:solidFill>
              </a:rPr>
              <a:t> that: </a:t>
            </a:r>
          </a:p>
          <a:p>
            <a:pPr marL="1085850" lvl="1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Computes the value of </a:t>
            </a:r>
            <a:r>
              <a:rPr lang="en-US" sz="2000" b="1" dirty="0" smtClean="0">
                <a:solidFill>
                  <a:srgbClr val="00B050"/>
                </a:solidFill>
              </a:rPr>
              <a:t>e</a:t>
            </a:r>
            <a:r>
              <a:rPr lang="en-US" sz="2000" dirty="0" smtClean="0">
                <a:solidFill>
                  <a:srgbClr val="00B050"/>
                </a:solidFill>
              </a:rPr>
              <a:t> in </a:t>
            </a:r>
            <a:r>
              <a:rPr lang="en-US" sz="2000" b="1" dirty="0" smtClean="0">
                <a:solidFill>
                  <a:srgbClr val="00B050"/>
                </a:solidFill>
              </a:rPr>
              <a:t>$a0</a:t>
            </a:r>
          </a:p>
          <a:p>
            <a:pPr marL="1085850" lvl="1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Preserves </a:t>
            </a:r>
            <a:r>
              <a:rPr lang="en-US" sz="2000" b="1" dirty="0" smtClean="0">
                <a:solidFill>
                  <a:srgbClr val="00B050"/>
                </a:solidFill>
              </a:rPr>
              <a:t>$sp</a:t>
            </a:r>
            <a:r>
              <a:rPr lang="en-US" sz="2000" dirty="0" smtClean="0">
                <a:solidFill>
                  <a:srgbClr val="00B050"/>
                </a:solidFill>
              </a:rPr>
              <a:t> and the contents of the stack</a:t>
            </a:r>
          </a:p>
          <a:p>
            <a:pPr marL="1085850" lvl="1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</a:endParaRPr>
          </a:p>
          <a:p>
            <a:pPr marL="342900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We define a code generation function </a:t>
            </a:r>
            <a:r>
              <a:rPr lang="en-US" sz="2000" b="1" dirty="0" err="1" smtClean="0">
                <a:solidFill>
                  <a:srgbClr val="00B050"/>
                </a:solidFill>
              </a:rPr>
              <a:t>cgen</a:t>
            </a:r>
            <a:r>
              <a:rPr lang="en-US" sz="2000" b="1" dirty="0" smtClean="0">
                <a:solidFill>
                  <a:srgbClr val="00B050"/>
                </a:solidFill>
              </a:rPr>
              <a:t>(e)</a:t>
            </a:r>
            <a:r>
              <a:rPr lang="en-US" sz="2000" dirty="0" smtClean="0">
                <a:solidFill>
                  <a:srgbClr val="00B050"/>
                </a:solidFill>
              </a:rPr>
              <a:t> whose result is the code generated for </a:t>
            </a:r>
            <a:r>
              <a:rPr lang="en-US" sz="2000" b="1" dirty="0" smtClean="0">
                <a:solidFill>
                  <a:srgbClr val="00B050"/>
                </a:solidFill>
              </a:rPr>
              <a:t>e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</a:p>
          <a:p>
            <a:pPr marL="342900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</a:endParaRPr>
          </a:p>
          <a:p>
            <a:pPr marL="342900" indent="-342900">
              <a:buClr>
                <a:srgbClr val="00B050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</a:endParaRPr>
          </a:p>
          <a:p>
            <a:pPr>
              <a:buClr>
                <a:srgbClr val="00B050"/>
              </a:buClr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3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4838" cy="8350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Generation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990600"/>
            <a:ext cx="8763000" cy="52578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B050"/>
                </a:solidFill>
              </a:rPr>
              <a:t>cgen</a:t>
            </a:r>
            <a:r>
              <a:rPr lang="en-US" sz="2400" b="1" dirty="0" smtClean="0">
                <a:solidFill>
                  <a:srgbClr val="00B050"/>
                </a:solidFill>
              </a:rPr>
              <a:t>(e)</a:t>
            </a:r>
            <a:r>
              <a:rPr lang="en-US" sz="2400" dirty="0" smtClean="0">
                <a:solidFill>
                  <a:srgbClr val="00B050"/>
                </a:solidFill>
              </a:rPr>
              <a:t> is going to work by cases.</a:t>
            </a:r>
          </a:p>
          <a:p>
            <a:pPr marL="285750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 code to evaluate a constant simply copies it into the accumulator:</a:t>
            </a:r>
          </a:p>
          <a:p>
            <a:pPr marL="1028700" lvl="1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cgen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)</a:t>
            </a:r>
            <a:r>
              <a:rPr lang="en-US" sz="2400" dirty="0" smtClean="0">
                <a:solidFill>
                  <a:srgbClr val="00B050"/>
                </a:solidFill>
                <a:cs typeface="Courier New" pitchFamily="49" charset="0"/>
              </a:rPr>
              <a:t> = </a:t>
            </a:r>
            <a:r>
              <a:rPr lang="en-US" sz="2400" dirty="0" err="1" smtClean="0">
                <a:solidFill>
                  <a:srgbClr val="00B050"/>
                </a:solidFill>
                <a:cs typeface="Courier New" pitchFamily="49" charset="0"/>
              </a:rPr>
              <a:t>li</a:t>
            </a:r>
            <a:r>
              <a:rPr lang="en-US" sz="2400" dirty="0" smtClean="0">
                <a:solidFill>
                  <a:srgbClr val="00B050"/>
                </a:solidFill>
                <a:cs typeface="Courier New" pitchFamily="49" charset="0"/>
              </a:rPr>
              <a:t> $a0 </a:t>
            </a:r>
            <a:r>
              <a:rPr lang="en-US" sz="2400" dirty="0" err="1" smtClean="0">
                <a:solidFill>
                  <a:srgbClr val="00B050"/>
                </a:solidFill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pPr marL="1028700" lvl="1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4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+ e</a:t>
            </a:r>
            <a:r>
              <a:rPr lang="en-US" sz="24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4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$a0 0($sp)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$sp - 4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4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$t1 4($sp)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add $a0 $t1 $a0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$sp 4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2388513"/>
            <a:ext cx="4572000" cy="43088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txBody>
          <a:bodyPr>
            <a:spAutoFit/>
          </a:bodyPr>
          <a:lstStyle/>
          <a:p>
            <a:pPr marL="18288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00B050"/>
                </a:solidFill>
              </a:rPr>
              <a:t>This preserves the stack, as required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3032879"/>
            <a:ext cx="4572000" cy="313932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txBody>
          <a:bodyPr>
            <a:spAutoFit/>
          </a:bodyPr>
          <a:lstStyle/>
          <a:p>
            <a:pPr marL="18288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The code for + is a template with “holes” for code for evaluating e</a:t>
            </a:r>
            <a:r>
              <a:rPr lang="en-US" sz="2200" baseline="-25000" dirty="0" smtClean="0">
                <a:solidFill>
                  <a:srgbClr val="00B050"/>
                </a:solidFill>
              </a:rPr>
              <a:t>1</a:t>
            </a:r>
            <a:r>
              <a:rPr lang="en-US" sz="2200" dirty="0" smtClean="0">
                <a:solidFill>
                  <a:srgbClr val="00B050"/>
                </a:solidFill>
              </a:rPr>
              <a:t> and e</a:t>
            </a:r>
            <a:r>
              <a:rPr lang="en-US" sz="2200" baseline="-25000" dirty="0" smtClean="0">
                <a:solidFill>
                  <a:srgbClr val="00B050"/>
                </a:solidFill>
              </a:rPr>
              <a:t>2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</a:p>
          <a:p>
            <a:pPr marL="18288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Stack machine code generation is recursive </a:t>
            </a:r>
          </a:p>
          <a:p>
            <a:pPr marL="18288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Code generation for expressions can be done as a recursive-descent of the AST </a:t>
            </a:r>
          </a:p>
          <a:p>
            <a:pPr marL="18288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29325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Generation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295400"/>
            <a:ext cx="8763000" cy="49530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MIPS instruction: </a:t>
            </a:r>
            <a:r>
              <a:rPr lang="en-US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sub reg</a:t>
            </a:r>
            <a:r>
              <a:rPr lang="en-US" sz="2800" baseline="-25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reg</a:t>
            </a:r>
            <a:r>
              <a:rPr lang="en-US" sz="2800" baseline="-25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reg</a:t>
            </a:r>
            <a:r>
              <a:rPr lang="en-US" sz="2800" baseline="-25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120015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Implements reg</a:t>
            </a:r>
            <a:r>
              <a:rPr lang="en-US" sz="2800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 ← reg</a:t>
            </a:r>
            <a:r>
              <a:rPr lang="en-US" sz="2800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dirty="0" smtClean="0">
                <a:solidFill>
                  <a:srgbClr val="00B050"/>
                </a:solidFill>
              </a:rPr>
              <a:t> - reg</a:t>
            </a:r>
            <a:r>
              <a:rPr lang="en-US" sz="2800" baseline="-25000" dirty="0" smtClean="0">
                <a:solidFill>
                  <a:srgbClr val="00B050"/>
                </a:solidFill>
              </a:rPr>
              <a:t>3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</a:p>
          <a:p>
            <a:pPr marL="120015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</a:pP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8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- e</a:t>
            </a:r>
            <a:r>
              <a:rPr lang="en-US" sz="28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>
              <a:buClr>
                <a:srgbClr val="00B050"/>
              </a:buClr>
            </a:pP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8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Clr>
                <a:srgbClr val="00B050"/>
              </a:buClr>
            </a:pP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$a0 0($sp) </a:t>
            </a:r>
          </a:p>
          <a:p>
            <a:pPr>
              <a:buClr>
                <a:srgbClr val="00B050"/>
              </a:buClr>
            </a:pP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$sp - 4 </a:t>
            </a:r>
          </a:p>
          <a:p>
            <a:pPr>
              <a:buClr>
                <a:srgbClr val="00B050"/>
              </a:buClr>
            </a:pP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8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Clr>
                <a:srgbClr val="00B050"/>
              </a:buClr>
            </a:pP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$t1 4($sp) </a:t>
            </a:r>
          </a:p>
          <a:p>
            <a:pPr>
              <a:buClr>
                <a:srgbClr val="00B050"/>
              </a:buClr>
            </a:pP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	sub $a0 $t1 $a0 </a:t>
            </a:r>
          </a:p>
          <a:p>
            <a:pPr>
              <a:buClr>
                <a:srgbClr val="00B050"/>
              </a:buClr>
            </a:pP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8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$sp 4 </a:t>
            </a:r>
          </a:p>
          <a:p>
            <a:pPr marL="457200" indent="-457200">
              <a:buClr>
                <a:srgbClr val="00B050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Clr>
                <a:srgbClr val="00B050"/>
              </a:buClr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573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/>
              <a:t>Code Generation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295400"/>
            <a:ext cx="8763000" cy="49530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Write MIPS assembly code for the given expressions following the 1-register stack machine model:</a:t>
            </a:r>
          </a:p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1325880" lvl="2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1 +  ( 2 - 3)</a:t>
            </a:r>
          </a:p>
          <a:p>
            <a:pPr marL="1325880" lvl="2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(5 - 4)  + 3 </a:t>
            </a:r>
          </a:p>
        </p:txBody>
      </p:sp>
    </p:spTree>
    <p:extLst>
      <p:ext uri="{BB962C8B-B14F-4D97-AF65-F5344CB8AC3E}">
        <p14:creationId xmlns:p14="http://schemas.microsoft.com/office/powerpoint/2010/main" val="37547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Code Generation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…  to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Condition Checking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143000"/>
            <a:ext cx="8763000" cy="51054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MIPS instruction: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reg</a:t>
            </a:r>
            <a:r>
              <a:rPr lang="en-US" sz="2000" baseline="-25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reg</a:t>
            </a:r>
            <a:r>
              <a:rPr lang="en-US" sz="2000" baseline="-25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label</a:t>
            </a:r>
            <a:endParaRPr lang="en-US" sz="2000" baseline="-25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Branch to label if </a:t>
            </a:r>
            <a:r>
              <a:rPr lang="en-US" sz="2000" dirty="0" smtClean="0">
                <a:solidFill>
                  <a:srgbClr val="FF0000"/>
                </a:solidFill>
              </a:rPr>
              <a:t>reg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 = reg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</a:p>
          <a:p>
            <a:pPr marL="1028700" lvl="1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MIPS instruction: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label </a:t>
            </a:r>
          </a:p>
          <a:p>
            <a:pPr marL="742950" lvl="1" indent="-28575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Unconditional branch to label</a:t>
            </a:r>
          </a:p>
          <a:p>
            <a:pPr marL="1028700" lvl="1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000" dirty="0" smtClean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</a:pP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(if e</a:t>
            </a:r>
            <a:r>
              <a:rPr lang="en-US" sz="20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= e</a:t>
            </a:r>
            <a:r>
              <a:rPr lang="en-US" sz="20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then e</a:t>
            </a:r>
            <a:r>
              <a:rPr lang="en-US" sz="20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else e</a:t>
            </a:r>
            <a:r>
              <a:rPr lang="en-US" sz="20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>
              <a:buClr>
                <a:srgbClr val="00B050"/>
              </a:buClr>
            </a:pP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0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Clr>
                <a:srgbClr val="00B050"/>
              </a:buClr>
            </a:pP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$a0 0($sp) </a:t>
            </a:r>
          </a:p>
          <a:p>
            <a:pPr>
              <a:buClr>
                <a:srgbClr val="00B050"/>
              </a:buClr>
            </a:pP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$sp - 4 </a:t>
            </a:r>
          </a:p>
          <a:p>
            <a:pPr>
              <a:buClr>
                <a:srgbClr val="00B050"/>
              </a:buClr>
            </a:pP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0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Clr>
                <a:srgbClr val="00B050"/>
              </a:buClr>
            </a:pP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$t1 4($sp) </a:t>
            </a:r>
          </a:p>
          <a:p>
            <a:pPr>
              <a:buClr>
                <a:srgbClr val="00B050"/>
              </a:buClr>
            </a:pP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$sp 4</a:t>
            </a:r>
          </a:p>
          <a:p>
            <a:pPr>
              <a:buClr>
                <a:srgbClr val="00B050"/>
              </a:buClr>
            </a:pP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$a0 $t1 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True_branch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Clr>
                <a:srgbClr val="00B050"/>
              </a:buClr>
            </a:pPr>
            <a:endParaRPr lang="en-US" sz="2000" dirty="0" smtClean="0">
              <a:solidFill>
                <a:srgbClr val="00B0F0"/>
              </a:solidFill>
            </a:endParaRPr>
          </a:p>
          <a:p>
            <a:pPr marL="285750" indent="-285750">
              <a:buClr>
                <a:srgbClr val="00B050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8400" y="3863876"/>
            <a:ext cx="244169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False_branch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0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b 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end_if</a:t>
            </a:r>
            <a:endParaRPr lang="en-US" sz="2000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True_branch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000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End_if</a:t>
            </a:r>
            <a:r>
              <a:rPr lang="en-US" sz="2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 </a:t>
            </a:r>
            <a:endParaRPr lang="en-US" sz="2000" dirty="0">
              <a:solidFill>
                <a:srgbClr val="00B0F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410200" y="3733800"/>
            <a:ext cx="1752600" cy="2211388"/>
            <a:chOff x="5334000" y="3733800"/>
            <a:chExt cx="1752600" cy="2211388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5334000" y="5943600"/>
              <a:ext cx="533400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5400000" flipH="1" flipV="1">
              <a:off x="4762500" y="4838700"/>
              <a:ext cx="2209800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5867400" y="3733800"/>
              <a:ext cx="1219200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6" name="Straight Arrow Connector 35"/>
          <p:cNvCxnSpPr/>
          <p:nvPr/>
        </p:nvCxnSpPr>
        <p:spPr bwMode="auto">
          <a:xfrm rot="5400000">
            <a:off x="6973094" y="3848100"/>
            <a:ext cx="227806" cy="79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880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1066800"/>
            <a:ext cx="8763000" cy="5486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language with integers and integer operations</a:t>
            </a: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sz="3200" b="1" dirty="0" smtClean="0">
                <a:solidFill>
                  <a:srgbClr val="00B0F0"/>
                </a:solidFill>
              </a:rPr>
              <a:t>P → D; P | D 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      D → def </a:t>
            </a:r>
            <a:r>
              <a:rPr lang="en-US" sz="3200" b="1" dirty="0" smtClean="0">
                <a:solidFill>
                  <a:srgbClr val="FF0000"/>
                </a:solidFill>
              </a:rPr>
              <a:t>id(ARGS) = E</a:t>
            </a:r>
            <a:r>
              <a:rPr lang="en-US" sz="3200" b="1" dirty="0" smtClean="0">
                <a:solidFill>
                  <a:srgbClr val="00B0F0"/>
                </a:solidFill>
              </a:rPr>
              <a:t>; 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      ARGS → id, ARGS | id </a:t>
            </a:r>
          </a:p>
          <a:p>
            <a:pPr>
              <a:spcBef>
                <a:spcPts val="1200"/>
              </a:spcBef>
            </a:pPr>
            <a:endParaRPr lang="en-US" sz="3200" b="1" dirty="0" smtClean="0">
              <a:solidFill>
                <a:srgbClr val="00B0F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      E → </a:t>
            </a:r>
            <a:r>
              <a:rPr lang="en-US" sz="3200" b="1" dirty="0" err="1" smtClean="0">
                <a:solidFill>
                  <a:srgbClr val="00B0F0"/>
                </a:solidFill>
              </a:rPr>
              <a:t>int</a:t>
            </a:r>
            <a:r>
              <a:rPr lang="en-US" sz="3200" b="1" dirty="0" smtClean="0">
                <a:solidFill>
                  <a:srgbClr val="00B0F0"/>
                </a:solidFill>
              </a:rPr>
              <a:t> | </a:t>
            </a:r>
            <a:r>
              <a:rPr lang="en-US" sz="3200" b="1" dirty="0" smtClean="0">
                <a:solidFill>
                  <a:srgbClr val="FF0000"/>
                </a:solidFill>
              </a:rPr>
              <a:t>id</a:t>
            </a:r>
            <a:r>
              <a:rPr lang="en-US" sz="3200" b="1" dirty="0" smtClean="0">
                <a:solidFill>
                  <a:srgbClr val="00B0F0"/>
                </a:solidFill>
              </a:rPr>
              <a:t> | if E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1</a:t>
            </a:r>
            <a:r>
              <a:rPr lang="en-US" sz="3200" b="1" dirty="0" smtClean="0">
                <a:solidFill>
                  <a:srgbClr val="00B0F0"/>
                </a:solidFill>
              </a:rPr>
              <a:t> = E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3200" b="1" dirty="0" smtClean="0">
                <a:solidFill>
                  <a:srgbClr val="00B0F0"/>
                </a:solidFill>
              </a:rPr>
              <a:t> then E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3</a:t>
            </a:r>
            <a:r>
              <a:rPr lang="en-US" sz="3200" b="1" dirty="0" smtClean="0">
                <a:solidFill>
                  <a:srgbClr val="00B0F0"/>
                </a:solidFill>
              </a:rPr>
              <a:t> else E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4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3200" b="1" dirty="0" smtClean="0">
                <a:solidFill>
                  <a:srgbClr val="00B0F0"/>
                </a:solidFill>
              </a:rPr>
              <a:t>               | E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1</a:t>
            </a:r>
            <a:r>
              <a:rPr lang="en-US" sz="3200" b="1" dirty="0" smtClean="0">
                <a:solidFill>
                  <a:srgbClr val="00B0F0"/>
                </a:solidFill>
              </a:rPr>
              <a:t> + E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3200" b="1" dirty="0" smtClean="0">
                <a:solidFill>
                  <a:srgbClr val="00B0F0"/>
                </a:solidFill>
              </a:rPr>
              <a:t> | E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1</a:t>
            </a:r>
            <a:r>
              <a:rPr lang="en-US" sz="3200" b="1" dirty="0" smtClean="0">
                <a:solidFill>
                  <a:srgbClr val="00B0F0"/>
                </a:solidFill>
              </a:rPr>
              <a:t> – E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3200" b="1" dirty="0" smtClean="0">
                <a:solidFill>
                  <a:srgbClr val="00B0F0"/>
                </a:solidFill>
              </a:rPr>
              <a:t> | </a:t>
            </a:r>
            <a:r>
              <a:rPr lang="en-US" sz="3200" b="1" dirty="0" smtClean="0">
                <a:solidFill>
                  <a:srgbClr val="FF0000"/>
                </a:solidFill>
              </a:rPr>
              <a:t>id(E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>
                <a:solidFill>
                  <a:srgbClr val="FF0000"/>
                </a:solidFill>
              </a:rPr>
              <a:t>, …, E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55575"/>
            <a:ext cx="8224838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Code Generation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4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Run-time Systems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066800"/>
            <a:ext cx="8458200" cy="5105400"/>
          </a:xfrm>
          <a:prstGeom prst="rect">
            <a:avLst/>
          </a:prstGeom>
        </p:spPr>
        <p:txBody>
          <a:bodyPr/>
          <a:lstStyle/>
          <a:p>
            <a:pPr marR="0" lvl="0" indent="-45720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Back-end:</a:t>
            </a:r>
          </a:p>
          <a:p>
            <a:pPr marR="0" lvl="0" indent="-45720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Code generation</a:t>
            </a: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kern="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Runtime Systems:</a:t>
            </a:r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kumimoji="0" lang="en-US" sz="2800" b="0" i="0" u="none" strike="noStrike" kern="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 the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 program </a:t>
            </a:r>
            <a:r>
              <a:rPr lang="en-US" sz="28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looks like and how is it organized. Why?</a:t>
            </a:r>
          </a:p>
          <a:p>
            <a:pPr lvl="2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kern="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 have to know what we need to generate before knowing how we generate it and how such a generation strategy makes sense.</a:t>
            </a:r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800" b="0" i="0" u="none" strike="noStrike" kern="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Function Calls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066800"/>
            <a:ext cx="8763000" cy="52578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Code for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calls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definitions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depends on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layout of the AR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" indent="-182880"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very simple AR suffices for this language: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is always in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 need to store the result in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25830" lvl="1" indent="-182880"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activation record holds actual parameters </a:t>
            </a:r>
          </a:p>
          <a:p>
            <a:pPr marL="1783080" lvl="3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push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,…,x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on the stack</a:t>
            </a:r>
          </a:p>
          <a:p>
            <a:pPr marL="1783080" lvl="3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These are the only variables 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other local or global variables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in this language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(constraint)</a:t>
            </a:r>
          </a:p>
          <a:p>
            <a:pPr marL="925830" lvl="1" indent="-182880"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stack discipline guarantees that on function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exit $sp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is the same as it was on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entry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(preservation of the SP)</a:t>
            </a:r>
          </a:p>
          <a:p>
            <a:pPr marL="1783080" lvl="3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need for a control link </a:t>
            </a: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 smtClean="0"/>
          </a:p>
          <a:p>
            <a:pPr marL="182880" indent="-182880"/>
            <a:endParaRPr lang="en-US" dirty="0" smtClean="0"/>
          </a:p>
          <a:p>
            <a:r>
              <a:rPr lang="en-US" dirty="0" smtClean="0"/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/>
              <a:t>Function Calls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pointer to the current activation is useful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pointer lives in register $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 pointer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So, for this language, an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caller’s frame pointer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actual parameters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and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 address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suffices 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Consider a call to f(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), the AR is: </a:t>
            </a:r>
          </a:p>
          <a:p>
            <a:pPr marL="742950" lvl="1">
              <a:spcBef>
                <a:spcPts val="0"/>
              </a:spcBef>
              <a:buClr>
                <a:srgbClr val="00B050"/>
              </a:buClr>
              <a:buSzPct val="75000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" indent="-182880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182880" indent="-182880"/>
            <a:endParaRPr lang="en-US" dirty="0" smtClean="0"/>
          </a:p>
          <a:p>
            <a:r>
              <a:rPr lang="en-US" dirty="0" smtClean="0"/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4285520"/>
            <a:ext cx="16002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429000" y="4666520"/>
            <a:ext cx="1600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2880" indent="-182880" algn="ctr">
              <a:spcBef>
                <a:spcPts val="0"/>
              </a:spcBef>
              <a:buClr>
                <a:srgbClr val="FFFF00"/>
              </a:buClr>
              <a:buSzPct val="75000"/>
            </a:pPr>
            <a:r>
              <a:rPr lang="en-US" dirty="0" smtClean="0"/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Old_fp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5927" y="5083736"/>
            <a:ext cx="16002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2880" indent="-182880" algn="ctr">
              <a:spcBef>
                <a:spcPts val="0"/>
              </a:spcBef>
              <a:buClr>
                <a:srgbClr val="FFFF00"/>
              </a:buClr>
              <a:buSzPct val="75000"/>
            </a:pPr>
            <a:r>
              <a:rPr lang="en-US" dirty="0" smtClean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5466923"/>
            <a:ext cx="16002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</a:pPr>
            <a:r>
              <a:rPr lang="en-US" dirty="0" smtClean="0"/>
              <a:t>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56292" y="4133120"/>
            <a:ext cx="4203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/>
              <a:t>fp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895600" y="5809520"/>
            <a:ext cx="434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sp</a:t>
            </a:r>
            <a:endParaRPr lang="en-US" sz="2200" dirty="0"/>
          </a:p>
        </p:txBody>
      </p:sp>
      <p:sp>
        <p:nvSpPr>
          <p:cNvPr id="16" name="Right Brace 15"/>
          <p:cNvSpPr/>
          <p:nvPr/>
        </p:nvSpPr>
        <p:spPr bwMode="auto">
          <a:xfrm>
            <a:off x="5334000" y="4666520"/>
            <a:ext cx="457200" cy="1371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5105400"/>
            <a:ext cx="10470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AR of f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799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Function Calls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371600"/>
            <a:ext cx="8610600" cy="44958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calling sequence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instructions (of both caller and </a:t>
            </a:r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callee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to set up a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invocation 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New MIPS instruction: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jal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label </a:t>
            </a:r>
            <a:r>
              <a:rPr lang="en-US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/*jump and link*/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Jump to label, save address of next instruction in $</a:t>
            </a:r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 be used in Caller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New MIPS instruction: </a:t>
            </a:r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Jump to address in register </a:t>
            </a:r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 be used in </a:t>
            </a:r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Callee</a:t>
            </a: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182880" indent="-182880"/>
            <a:endParaRPr lang="en-US" dirty="0" smtClean="0"/>
          </a:p>
          <a:p>
            <a:r>
              <a:rPr lang="en-US" dirty="0" smtClean="0"/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Function Calls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182880" indent="-182880"/>
            <a:endParaRPr lang="en-US" dirty="0" smtClean="0"/>
          </a:p>
          <a:p>
            <a:r>
              <a:rPr lang="en-US" dirty="0" smtClean="0"/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0"/>
            <a:ext cx="434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(f(e</a:t>
            </a:r>
            <a:r>
              <a:rPr lang="en-US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,…,e</a:t>
            </a:r>
            <a:r>
              <a:rPr lang="en-US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)) =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0($sp)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$sp - 4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$a0 0($sp)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$sp - 4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…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</a:t>
            </a:r>
            <a:r>
              <a:rPr lang="en-US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$a0 0($sp)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$sp - 4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f_entry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2730" y="1752600"/>
            <a:ext cx="4572000" cy="3816429"/>
          </a:xfrm>
          <a:prstGeom prst="rect">
            <a:avLst/>
          </a:prstGeom>
          <a:solidFill>
            <a:srgbClr val="00B8FF">
              <a:alpha val="15000"/>
            </a:srgbClr>
          </a:solidFill>
        </p:spPr>
        <p:txBody>
          <a:bodyPr>
            <a:spAutoFit/>
          </a:bodyPr>
          <a:lstStyle/>
          <a:p>
            <a:pPr marL="342900" indent="-342900">
              <a:buClr>
                <a:srgbClr val="00206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caller saves its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 stack</a:t>
            </a:r>
          </a:p>
          <a:p>
            <a:pPr marL="342900" indent="-342900">
              <a:buClr>
                <a:srgbClr val="002060"/>
              </a:buClr>
              <a:buSzPct val="75000"/>
              <a:buFont typeface="Arial" pitchFamily="34" charset="0"/>
              <a:buChar char="•"/>
            </a:pP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00206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Then it saves the actual parameters in reverse order </a:t>
            </a:r>
          </a:p>
          <a:p>
            <a:pPr marL="342900" indent="-342900">
              <a:buClr>
                <a:srgbClr val="002060"/>
              </a:buClr>
              <a:buSzPct val="75000"/>
              <a:buFont typeface="Arial" pitchFamily="34" charset="0"/>
              <a:buChar char="•"/>
            </a:pP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00206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Execute jump and link to call</a:t>
            </a:r>
          </a:p>
          <a:p>
            <a:pPr marL="342900" indent="-342900">
              <a:buClr>
                <a:srgbClr val="002060"/>
              </a:buClr>
              <a:buSzPct val="75000"/>
              <a:buFont typeface="Arial" pitchFamily="34" charset="0"/>
              <a:buChar char="•"/>
            </a:pP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00206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Finally the caller saves the return address in register $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Clr>
                <a:srgbClr val="002060"/>
              </a:buClr>
              <a:buSzPct val="75000"/>
              <a:buFont typeface="Arial" pitchFamily="34" charset="0"/>
              <a:buChar char="•"/>
            </a:pP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00206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AR so far is 4*n+4 bytes long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048480"/>
            <a:ext cx="1531188" cy="369332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Code in Caller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600" y="1877290"/>
            <a:ext cx="6117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52600" y="1877290"/>
            <a:ext cx="0" cy="27583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52600" y="4635611"/>
            <a:ext cx="6117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3111" y="2819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Code in the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caller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side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/>
              <a:t>Code Generation – Function Calls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182880" indent="-182880"/>
            <a:endParaRPr lang="en-US" dirty="0" smtClean="0"/>
          </a:p>
          <a:p>
            <a:r>
              <a:rPr lang="en-US" dirty="0" smtClean="0"/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036" y="1293167"/>
            <a:ext cx="37753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(def f(x</a:t>
            </a:r>
            <a:r>
              <a:rPr lang="en-US" baseline="-250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)= e) = </a:t>
            </a:r>
          </a:p>
          <a:p>
            <a:endParaRPr lang="en-US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F_entry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 move $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0($sp)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$sp - 4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(e) </a:t>
            </a:r>
          </a:p>
          <a:p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4($sp)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$sp $sp z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0($sp) 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1910162"/>
            <a:ext cx="4953000" cy="2462213"/>
          </a:xfrm>
          <a:prstGeom prst="rect">
            <a:avLst/>
          </a:prstGeom>
          <a:solidFill>
            <a:srgbClr val="00B8FF">
              <a:alpha val="15000"/>
            </a:srgbClr>
          </a:solidFill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Store the $</a:t>
            </a:r>
            <a:r>
              <a:rPr lang="en-US" sz="2200" dirty="0" err="1" smtClean="0">
                <a:solidFill>
                  <a:srgbClr val="00B050"/>
                </a:solidFill>
              </a:rPr>
              <a:t>sp</a:t>
            </a:r>
            <a:r>
              <a:rPr lang="en-US" sz="2200" dirty="0" smtClean="0">
                <a:solidFill>
                  <a:srgbClr val="00B050"/>
                </a:solidFill>
              </a:rPr>
              <a:t> as the $</a:t>
            </a:r>
            <a:r>
              <a:rPr lang="en-US" sz="2200" dirty="0" err="1" smtClean="0">
                <a:solidFill>
                  <a:srgbClr val="00B050"/>
                </a:solidFill>
              </a:rPr>
              <a:t>fp</a:t>
            </a:r>
            <a:r>
              <a:rPr lang="en-US" sz="2200" dirty="0" smtClean="0">
                <a:solidFill>
                  <a:srgbClr val="00B050"/>
                </a:solidFill>
              </a:rPr>
              <a:t> of the current function.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Store the return address ($</a:t>
            </a:r>
            <a:r>
              <a:rPr lang="en-US" sz="2200" dirty="0" err="1" smtClean="0">
                <a:solidFill>
                  <a:srgbClr val="00B050"/>
                </a:solidFill>
              </a:rPr>
              <a:t>ra</a:t>
            </a:r>
            <a:r>
              <a:rPr lang="en-US" sz="2200" dirty="0" smtClean="0">
                <a:solidFill>
                  <a:srgbClr val="00B050"/>
                </a:solidFill>
              </a:rPr>
              <a:t>) to stack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Execute expression e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Pop return address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Store the current </a:t>
            </a:r>
            <a:r>
              <a:rPr lang="en-US" sz="2200" dirty="0" err="1" smtClean="0">
                <a:solidFill>
                  <a:srgbClr val="00B050"/>
                </a:solidFill>
              </a:rPr>
              <a:t>fp</a:t>
            </a:r>
            <a:r>
              <a:rPr lang="en-US" sz="2200" dirty="0" smtClean="0">
                <a:solidFill>
                  <a:srgbClr val="00B050"/>
                </a:solidFill>
              </a:rPr>
              <a:t> to $</a:t>
            </a:r>
            <a:r>
              <a:rPr lang="en-US" sz="2200" dirty="0" err="1" smtClean="0">
                <a:solidFill>
                  <a:srgbClr val="00B050"/>
                </a:solidFill>
              </a:rPr>
              <a:t>fp</a:t>
            </a:r>
            <a:endParaRPr lang="en-US" sz="22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Jump to $</a:t>
            </a:r>
            <a:r>
              <a:rPr lang="en-US" sz="2200" dirty="0" err="1" smtClean="0">
                <a:solidFill>
                  <a:srgbClr val="00B050"/>
                </a:solidFill>
              </a:rPr>
              <a:t>ra</a:t>
            </a:r>
            <a:r>
              <a:rPr lang="en-US" sz="2200" dirty="0" smtClean="0">
                <a:solidFill>
                  <a:srgbClr val="00B050"/>
                </a:solidFill>
              </a:rPr>
              <a:t> to return calling function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3049" y="1062335"/>
            <a:ext cx="1556836" cy="369332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Code in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Callee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509" y="49530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The frame pointer points to the top, not the bottom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 The </a:t>
            </a:r>
            <a:r>
              <a:rPr lang="en-US" dirty="0" err="1">
                <a:solidFill>
                  <a:srgbClr val="00B050"/>
                </a:solidFill>
              </a:rPr>
              <a:t>callee</a:t>
            </a:r>
            <a:r>
              <a:rPr lang="en-US" dirty="0">
                <a:solidFill>
                  <a:srgbClr val="00B050"/>
                </a:solidFill>
              </a:rPr>
              <a:t> pops the return address, the actual arguments and the saved value of the frame </a:t>
            </a:r>
            <a:r>
              <a:rPr lang="en-US" dirty="0" smtClean="0">
                <a:solidFill>
                  <a:srgbClr val="00B050"/>
                </a:solidFill>
              </a:rPr>
              <a:t>pointer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z = 4*n + 8 </a:t>
            </a:r>
            <a:r>
              <a:rPr lang="en-US" dirty="0" smtClean="0">
                <a:solidFill>
                  <a:srgbClr val="00B050"/>
                </a:solidFill>
              </a:rPr>
              <a:t>            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Function Calls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371600"/>
            <a:ext cx="86106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“variables” of a function are just its parameters</a:t>
            </a:r>
          </a:p>
          <a:p>
            <a:pPr marL="1085850" lvl="1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They are all in the AR</a:t>
            </a:r>
          </a:p>
          <a:p>
            <a:pPr marL="1085850" lvl="1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Pushed by the caller </a:t>
            </a:r>
          </a:p>
          <a:p>
            <a:pPr marL="1085850" lvl="1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Problem: Because the stack grows when intermediate results are saved, the variables are not at a fixed offset from $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 </a:t>
            </a:r>
          </a:p>
          <a:p>
            <a:pPr marL="342900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Solution: use a frame pointer</a:t>
            </a:r>
          </a:p>
          <a:p>
            <a:pPr marL="1085850" lvl="1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Always points to the return address on the stack</a:t>
            </a:r>
          </a:p>
          <a:p>
            <a:pPr marL="742950" lvl="1">
              <a:spcBef>
                <a:spcPts val="0"/>
              </a:spcBef>
              <a:buClr>
                <a:srgbClr val="00B050"/>
              </a:buClr>
              <a:buSzPct val="75000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 x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be the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30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1,…,n) formal parameter of the function for which code is being generated</a:t>
            </a:r>
          </a:p>
          <a:p>
            <a:pPr marL="1485900" lvl="2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pl-PL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cgen(x</a:t>
            </a:r>
            <a:r>
              <a:rPr lang="pl-PL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= lw $a0 z($fp) ( z = 4*i )</a:t>
            </a:r>
            <a:endParaRPr lang="en-US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Handling Temporaries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Generation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600200"/>
            <a:ext cx="8610600" cy="42672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production compilers:</a:t>
            </a:r>
          </a:p>
          <a:p>
            <a:pPr marL="457200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Emphasis is on keeping values in registers</a:t>
            </a:r>
          </a:p>
          <a:p>
            <a:pPr marL="1600200" lvl="2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Especially the current stack frame</a:t>
            </a:r>
          </a:p>
          <a:p>
            <a:pPr marL="1600200" lvl="2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Intermediate results are laid out in the AR, not pushed and popped from the stack </a:t>
            </a:r>
          </a:p>
          <a:p>
            <a:pPr marL="120015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7030A0"/>
                </a:solidFill>
              </a:rPr>
              <a:t>Code Generation – Handling Temporaries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93873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066800"/>
            <a:ext cx="8763000" cy="52578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NT(e)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Number of temporaries needed to evaluate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NT(e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e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Needs at least as many temporaries as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NT(e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Needs at least as many temporaries as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NT(e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+ 1 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Space used for temporaries in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reused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for temporaries in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NT(e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e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(NT(e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), 1 + NT(e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NT(if e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e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then e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else e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max(NT(e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),1 + NT(e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), NT(e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), NT(e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spcBef>
                <a:spcPts val="0"/>
              </a:spcBef>
              <a:buClr>
                <a:srgbClr val="00B050"/>
              </a:buClr>
              <a:buSzPct val="75000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NT(id(e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,…,e</a:t>
            </a:r>
            <a:r>
              <a:rPr lang="en-US" sz="2400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max(NT(e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),…,NT(e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NT(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/ id)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0 </a:t>
            </a:r>
          </a:p>
        </p:txBody>
      </p:sp>
    </p:spTree>
    <p:extLst>
      <p:ext uri="{BB962C8B-B14F-4D97-AF65-F5344CB8AC3E}">
        <p14:creationId xmlns:p14="http://schemas.microsoft.com/office/powerpoint/2010/main" val="21134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"/>
            <a:ext cx="8224838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Generation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218406"/>
            <a:ext cx="8610600" cy="502999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lr>
                <a:srgbClr val="00B050"/>
              </a:buClr>
              <a:buSzPct val="75000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def fib(x) = if x = 1 then 0 else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if x = 2 then 1 else 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fib(x - 1) + fib(x – 2)</a:t>
            </a:r>
          </a:p>
          <a:p>
            <a:pPr marL="342900" indent="-342900">
              <a:buClr>
                <a:srgbClr val="00B050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a function definition f(x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= e the AR has</a:t>
            </a:r>
          </a:p>
          <a:p>
            <a:pPr>
              <a:buClr>
                <a:srgbClr val="00B050"/>
              </a:buClr>
              <a:buSzPct val="75000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+ n + NT(e) elements </a:t>
            </a:r>
          </a:p>
          <a:p>
            <a:pPr marL="800100" lvl="1" indent="-3429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Return address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 marL="800100" lvl="1" indent="-3429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Frame pointer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 marL="800100" lvl="1" indent="-3429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arguments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(n)</a:t>
            </a:r>
          </a:p>
          <a:p>
            <a:pPr marL="800100" lvl="1" indent="-34290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NT(e) locations for intermediate 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results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(NT(e))</a:t>
            </a:r>
          </a:p>
          <a:p>
            <a:pPr marL="285750" indent="-285750">
              <a:buClr>
                <a:srgbClr val="00B050"/>
              </a:buClr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Clr>
                <a:srgbClr val="00B050"/>
              </a:buClr>
              <a:buFont typeface="Arial" pitchFamily="34" charset="0"/>
              <a:buChar char="•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5029200" y="1246771"/>
            <a:ext cx="794" cy="11357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5105400" y="1399169"/>
            <a:ext cx="24387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 Temporary </a:t>
            </a:r>
          </a:p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variables required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06353"/>
              </p:ext>
            </p:extLst>
          </p:nvPr>
        </p:nvGraphicFramePr>
        <p:xfrm>
          <a:off x="5638800" y="3200400"/>
          <a:ext cx="3124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Old_fp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baseline="-250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Temp NT(e)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Temp 1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3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Run-time Support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893" y="6400800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219200"/>
            <a:ext cx="8763000" cy="4724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050"/>
              </a:buClr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target program interacts with system resources. </a:t>
            </a: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There is a need to manage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when a program is running</a:t>
            </a: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This memory management must connect to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objects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 programs</a:t>
            </a:r>
          </a:p>
          <a:p>
            <a:pPr lvl="1">
              <a:buClr>
                <a:srgbClr val="00B050"/>
              </a:buClr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Programs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for memory blocks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release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memory blocks</a:t>
            </a:r>
          </a:p>
          <a:p>
            <a:pPr lvl="1">
              <a:buClr>
                <a:srgbClr val="00B050"/>
              </a:buClr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Passing parameters to functions needs attention</a:t>
            </a:r>
          </a:p>
          <a:p>
            <a:pPr lvl="1">
              <a:buClr>
                <a:srgbClr val="00B050"/>
              </a:buClr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Other resources such as printers, file systems, etc.,  also</a:t>
            </a:r>
          </a:p>
          <a:p>
            <a:pPr>
              <a:buClr>
                <a:srgbClr val="00B050"/>
              </a:buClr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need to be accessed</a:t>
            </a: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Generation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42672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Code generation must know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many temporaries are in use at each point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Add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 argument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 code generation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position of the next available temporary 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temporary area is used like a small,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fixed-size stack 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" y="3371433"/>
            <a:ext cx="4038600" cy="2800767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2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+ e</a:t>
            </a:r>
            <a:r>
              <a:rPr lang="en-US" sz="22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2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$a0 0($sp) 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$sp $sp - 4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2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$t1 4($sp)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add $a0 $t1 $a0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addiu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$sp $sp 4 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3438942"/>
            <a:ext cx="3886200" cy="2123658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2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+ e</a:t>
            </a:r>
            <a:r>
              <a:rPr lang="en-US" sz="22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2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$a0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cgen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22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+ 4)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$t1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add $a0 $t1 $a0 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419600" y="4419600"/>
            <a:ext cx="5334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Generation 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600200"/>
            <a:ext cx="8610600" cy="4267200"/>
          </a:xfrm>
          <a:prstGeom prst="rect">
            <a:avLst/>
          </a:prstGeom>
        </p:spPr>
        <p:txBody>
          <a:bodyPr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sumto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(x) = if x = 0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then 0 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else 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x +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sumto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(x – 1)</a:t>
            </a:r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7848600" cy="8382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7030A0"/>
                </a:solidFill>
                <a:latin typeface="+mj-lt"/>
              </a:rPr>
              <a:t>Code Optimization</a:t>
            </a:r>
            <a:endParaRPr lang="en-US" sz="4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CSE346: Compilers, IIT Guwahati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219200"/>
            <a:ext cx="8610600" cy="46482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Most complexity in modern compilers is in the optimizer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Also by far the largest phase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Optimizations can be performed on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</a:rPr>
              <a:t>AST / DAG</a:t>
            </a:r>
          </a:p>
          <a:p>
            <a:pPr marL="1325880" lvl="2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Machine independent optimization </a:t>
            </a:r>
            <a:r>
              <a:rPr lang="en-US" sz="2400" dirty="0" smtClean="0">
                <a:solidFill>
                  <a:srgbClr val="00B050"/>
                </a:solidFill>
              </a:rPr>
              <a:t>but too high level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</a:rPr>
              <a:t>Assembly code</a:t>
            </a:r>
          </a:p>
          <a:p>
            <a:pPr marL="1325880" lvl="2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Target </a:t>
            </a:r>
            <a:r>
              <a:rPr lang="en-US" sz="2800" dirty="0" smtClean="0">
                <a:solidFill>
                  <a:srgbClr val="00B050"/>
                </a:solidFill>
              </a:rPr>
              <a:t>(machine) dependent </a:t>
            </a:r>
            <a:r>
              <a:rPr lang="en-US" sz="2800" dirty="0" smtClean="0">
                <a:solidFill>
                  <a:srgbClr val="00B050"/>
                </a:solidFill>
              </a:rPr>
              <a:t>optimization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On an </a:t>
            </a:r>
            <a:r>
              <a:rPr lang="en-US" sz="2800" dirty="0" smtClean="0">
                <a:solidFill>
                  <a:srgbClr val="7030A0"/>
                </a:solidFill>
              </a:rPr>
              <a:t>intermediate language</a:t>
            </a: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213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Basic Blocks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5582" y="1219200"/>
            <a:ext cx="8610600" cy="46482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 basic block is a </a:t>
            </a:r>
            <a:r>
              <a:rPr lang="en-US" sz="2400" dirty="0" smtClean="0">
                <a:solidFill>
                  <a:srgbClr val="FF0000"/>
                </a:solidFill>
              </a:rPr>
              <a:t>maximal sequence of instructions </a:t>
            </a:r>
            <a:r>
              <a:rPr lang="en-US" sz="2400" dirty="0" smtClean="0">
                <a:solidFill>
                  <a:srgbClr val="00B050"/>
                </a:solidFill>
              </a:rPr>
              <a:t>with: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no labels </a:t>
            </a:r>
            <a:r>
              <a:rPr lang="en-US" sz="2400" dirty="0" smtClean="0">
                <a:solidFill>
                  <a:srgbClr val="00B050"/>
                </a:solidFill>
              </a:rPr>
              <a:t>(except at the first instruction), and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no jumps </a:t>
            </a:r>
            <a:r>
              <a:rPr lang="en-US" sz="2400" dirty="0" smtClean="0">
                <a:solidFill>
                  <a:srgbClr val="00B050"/>
                </a:solidFill>
              </a:rPr>
              <a:t>(except in the last instruction) 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Idea: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Cannot jump into a basic block (except at beginning)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Cannot jump out of a basic block (except at end)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 basic block is a </a:t>
            </a:r>
            <a:r>
              <a:rPr lang="en-US" sz="2400" dirty="0" smtClean="0">
                <a:solidFill>
                  <a:srgbClr val="FF0000"/>
                </a:solidFill>
              </a:rPr>
              <a:t>single-entry, single-exit, straight-line code segment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 property of sequential control flow can be useful for many optimizations</a:t>
            </a:r>
            <a:r>
              <a:rPr lang="en-US" sz="2400" i="1" dirty="0" smtClean="0">
                <a:solidFill>
                  <a:srgbClr val="00B050"/>
                </a:solidFill>
              </a:rPr>
              <a:t>.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028700" lvl="1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797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Control Flow Graphs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66850"/>
            <a:ext cx="6096000" cy="46482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00B050"/>
                </a:solidFill>
              </a:rPr>
              <a:t>Control-Flow Graph (CFG)</a:t>
            </a:r>
          </a:p>
          <a:p>
            <a:pPr marL="120015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00B050"/>
                </a:solidFill>
              </a:rPr>
              <a:t>Models the way that the code transfers control between blocks in the procedure.</a:t>
            </a:r>
          </a:p>
          <a:p>
            <a:pPr marL="120015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GB" sz="2800" dirty="0" smtClean="0">
              <a:solidFill>
                <a:srgbClr val="00B050"/>
              </a:solidFill>
            </a:endParaRPr>
          </a:p>
          <a:p>
            <a:pPr marL="1600200" lvl="2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7030A0"/>
                </a:solidFill>
              </a:rPr>
              <a:t>Node:</a:t>
            </a:r>
            <a:r>
              <a:rPr lang="en-GB" sz="2800" dirty="0" smtClean="0">
                <a:solidFill>
                  <a:srgbClr val="00B050"/>
                </a:solidFill>
              </a:rPr>
              <a:t> a single basic block</a:t>
            </a:r>
          </a:p>
          <a:p>
            <a:pPr marL="1600200" lvl="2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7030A0"/>
                </a:solidFill>
              </a:rPr>
              <a:t>Edge: </a:t>
            </a:r>
            <a:r>
              <a:rPr lang="en-GB" sz="2800" dirty="0" smtClean="0">
                <a:solidFill>
                  <a:srgbClr val="00B050"/>
                </a:solidFill>
              </a:rPr>
              <a:t>transfer of control between basic blocks.</a:t>
            </a:r>
          </a:p>
          <a:p>
            <a:pPr marL="1600200" lvl="2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All </a:t>
            </a:r>
            <a:r>
              <a:rPr lang="en-US" sz="2800" dirty="0" smtClean="0">
                <a:solidFill>
                  <a:srgbClr val="7030A0"/>
                </a:solidFill>
              </a:rPr>
              <a:t>return</a:t>
            </a:r>
            <a:r>
              <a:rPr lang="en-US" sz="2800" dirty="0" smtClean="0">
                <a:solidFill>
                  <a:srgbClr val="00B050"/>
                </a:solidFill>
              </a:rPr>
              <a:t> nodes are terminal </a:t>
            </a:r>
          </a:p>
          <a:p>
            <a:pPr marL="1325880" lvl="2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GB" dirty="0" smtClean="0"/>
          </a:p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981200"/>
            <a:ext cx="20478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20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6482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Optimization seeks to improve a program’s resource utilization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Execution time (most often)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Code size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Network messages sent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Memory Usages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Disk Accesses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Power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Optimization should not alter what the program computes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The answer before and after optimization must remain same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There are three granularities of optimizations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Local optimizations </a:t>
            </a:r>
          </a:p>
          <a:p>
            <a:pPr marL="1325880" lvl="2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Apply to a basic block in isolation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Global optimizations </a:t>
            </a:r>
          </a:p>
          <a:p>
            <a:pPr marL="1325880" lvl="2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Apply to a control-flow graph (method body) in isolation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Inter-procedural optimizations </a:t>
            </a:r>
          </a:p>
          <a:p>
            <a:pPr marL="1325880" lvl="2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Apply across method boundaries </a:t>
            </a:r>
          </a:p>
          <a:p>
            <a:pPr marL="1325880" lvl="2" indent="-18288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Most compilers do  local and global optimizations but not the third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i="1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Often a conscious decision is made not to implement the fanciest optimization known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Goal: </a:t>
            </a:r>
            <a:r>
              <a:rPr lang="en-US" sz="2400" dirty="0" smtClean="0">
                <a:solidFill>
                  <a:srgbClr val="FF0000"/>
                </a:solidFill>
              </a:rPr>
              <a:t>Maximum benefit for minimum cost </a:t>
            </a:r>
          </a:p>
        </p:txBody>
      </p:sp>
    </p:spTree>
    <p:extLst>
      <p:ext uri="{BB962C8B-B14F-4D97-AF65-F5344CB8AC3E}">
        <p14:creationId xmlns:p14="http://schemas.microsoft.com/office/powerpoint/2010/main" val="33354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Algebraic simplification and </a:t>
            </a:r>
            <a:r>
              <a:rPr lang="en-US" sz="2800" dirty="0" err="1" smtClean="0">
                <a:solidFill>
                  <a:srgbClr val="00B050"/>
                </a:solidFill>
              </a:rPr>
              <a:t>Reassociation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Simplifications use algebraic properties or particular operator-operand combinations to simplify expressions.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B050"/>
                </a:solidFill>
              </a:rPr>
              <a:t>Reassociation</a:t>
            </a:r>
            <a:r>
              <a:rPr lang="en-US" sz="2800" dirty="0" smtClean="0">
                <a:solidFill>
                  <a:srgbClr val="00B050"/>
                </a:solidFill>
              </a:rPr>
              <a:t> refers to using properties such as </a:t>
            </a:r>
            <a:r>
              <a:rPr lang="en-US" sz="2800" dirty="0" err="1" smtClean="0">
                <a:solidFill>
                  <a:srgbClr val="00B050"/>
                </a:solidFill>
              </a:rPr>
              <a:t>associativity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</a:rPr>
              <a:t>commutativity</a:t>
            </a:r>
            <a:r>
              <a:rPr lang="en-US" sz="2800" dirty="0" smtClean="0">
                <a:solidFill>
                  <a:srgbClr val="00B050"/>
                </a:solidFill>
              </a:rPr>
              <a:t> and </a:t>
            </a:r>
            <a:r>
              <a:rPr lang="en-US" sz="2800" dirty="0" err="1" smtClean="0">
                <a:solidFill>
                  <a:srgbClr val="00B050"/>
                </a:solidFill>
              </a:rPr>
              <a:t>distributivity</a:t>
            </a:r>
            <a:r>
              <a:rPr lang="en-US" sz="2800" dirty="0" smtClean="0">
                <a:solidFill>
                  <a:srgbClr val="00B050"/>
                </a:solidFill>
              </a:rPr>
              <a:t> to rearrange an expression to enable other optimizations</a:t>
            </a: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9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/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Algebraic simplification and </a:t>
            </a:r>
            <a:r>
              <a:rPr lang="en-US" sz="2800" dirty="0" err="1" smtClean="0">
                <a:solidFill>
                  <a:srgbClr val="00B050"/>
                </a:solidFill>
              </a:rPr>
              <a:t>Reassociation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Simplification </a:t>
            </a:r>
            <a:r>
              <a:rPr lang="en-US" dirty="0" smtClean="0">
                <a:solidFill>
                  <a:srgbClr val="00B050"/>
                </a:solidFill>
              </a:rPr>
              <a:t>Examples: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742950" lvl="1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 smtClean="0"/>
          </a:p>
          <a:p>
            <a:pPr marL="742950" lvl="1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 smtClean="0"/>
          </a:p>
          <a:p>
            <a:pPr marL="742950" lvl="1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/>
          </a:p>
          <a:p>
            <a:pPr marL="742950" lvl="1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 smtClean="0"/>
          </a:p>
          <a:p>
            <a:pPr marL="742950" lvl="1">
              <a:spcBef>
                <a:spcPts val="0"/>
              </a:spcBef>
              <a:buClr>
                <a:srgbClr val="FFFF00"/>
              </a:buClr>
              <a:buSzPct val="75000"/>
            </a:pPr>
            <a:r>
              <a:rPr lang="en-US" dirty="0" smtClean="0"/>
              <a:t>Example: Re-arrangement + constant folding</a:t>
            </a: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47700" y="2514600"/>
            <a:ext cx="7924800" cy="92333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x+0 = x	0+x = x	</a:t>
            </a:r>
            <a:r>
              <a:rPr lang="en-US" dirty="0" err="1" smtClean="0"/>
              <a:t>x</a:t>
            </a:r>
            <a:r>
              <a:rPr lang="en-US" dirty="0" smtClean="0"/>
              <a:t>*1 = x	1*x = x 	0/x = 0 	x-0 = 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 &amp;&amp; true = b		b &amp;&amp; false = 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 || true = true		</a:t>
            </a:r>
            <a:r>
              <a:rPr lang="en-US" dirty="0" smtClean="0"/>
              <a:t>b </a:t>
            </a:r>
            <a:r>
              <a:rPr lang="en-US" dirty="0" smtClean="0"/>
              <a:t>|| false =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4572000"/>
            <a:ext cx="207941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b = 5 + a + 10 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0" y="4495800"/>
            <a:ext cx="1981200" cy="156966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t0 = 5 ;</a:t>
            </a:r>
          </a:p>
          <a:p>
            <a:r>
              <a:rPr lang="en-US" dirty="0" smtClean="0"/>
              <a:t>t1 = t0 + a ;</a:t>
            </a:r>
          </a:p>
          <a:p>
            <a:r>
              <a:rPr lang="en-US" dirty="0" smtClean="0"/>
              <a:t>t2 = t1 + 10 ;</a:t>
            </a:r>
          </a:p>
          <a:p>
            <a:r>
              <a:rPr lang="en-US" dirty="0" smtClean="0"/>
              <a:t>b = t2 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4572000"/>
            <a:ext cx="1600200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t0 = 15 ;</a:t>
            </a:r>
          </a:p>
          <a:p>
            <a:r>
              <a:rPr lang="en-US" dirty="0" smtClean="0"/>
              <a:t>t1 = a + t0 ;</a:t>
            </a:r>
          </a:p>
          <a:p>
            <a:r>
              <a:rPr lang="en-US" dirty="0" smtClean="0"/>
              <a:t>b = t1 ;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2743200" y="4876800"/>
            <a:ext cx="838200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019800" y="4953000"/>
            <a:ext cx="762000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Runtime Support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219200"/>
            <a:ext cx="8915400" cy="4724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Execution of a program is initially under the control of the    </a:t>
            </a:r>
          </a:p>
          <a:p>
            <a:pPr>
              <a:buClr>
                <a:srgbClr val="00B050"/>
              </a:buClr>
              <a:buSzPct val="75000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operating system </a:t>
            </a: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When a program is invoked: </a:t>
            </a:r>
          </a:p>
          <a:p>
            <a:pPr lvl="1"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OS allocates space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the program </a:t>
            </a:r>
          </a:p>
          <a:p>
            <a:pPr lvl="1"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is loaded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into part of the space </a:t>
            </a:r>
          </a:p>
          <a:p>
            <a:pPr lvl="1">
              <a:spcBef>
                <a:spcPts val="12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The OS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jumps to the entry point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(i.e., “main”) </a:t>
            </a:r>
          </a:p>
          <a:p>
            <a:pPr>
              <a:buClr>
                <a:srgbClr val="00B050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Constant Folding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Evaluation at compile-time of expressions whose operands are known to be constant</a:t>
            </a:r>
          </a:p>
          <a:p>
            <a:pPr marL="46863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46863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Example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473" y="3900239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a = 10 * 5 + 6 - b;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92682" y="3075076"/>
            <a:ext cx="16348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t0 = 10 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t1 = 5 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t2 = t0 * t1 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t3 = 6 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t4 = t2 + t3 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t5 = t4 – b;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 = t5 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3615035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t0 = 56 ;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t1 = t0 – b ;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 = t1 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743200" y="3886200"/>
            <a:ext cx="6858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597236" y="3900239"/>
            <a:ext cx="6858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Optimization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….  to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14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Constant Propagation</a:t>
            </a:r>
          </a:p>
          <a:p>
            <a:pPr marL="1085850" lvl="1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If a variable is assigned a constant value, then subsequent uses of that variable can be replaced by the constant as long as no intervening assignment has changed the value of the variable.</a:t>
            </a:r>
          </a:p>
          <a:p>
            <a:pPr marL="1085850" lvl="1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Example: </a:t>
            </a: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143000" y="3429000"/>
            <a:ext cx="1905000" cy="11079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t0 = 12 ;</a:t>
            </a:r>
          </a:p>
          <a:p>
            <a:r>
              <a:rPr lang="en-US" sz="2200" dirty="0" smtClean="0"/>
              <a:t>t1 = </a:t>
            </a:r>
            <a:r>
              <a:rPr lang="en-US" sz="2200" dirty="0" err="1" smtClean="0"/>
              <a:t>arr</a:t>
            </a:r>
            <a:r>
              <a:rPr lang="en-US" sz="2200" dirty="0" smtClean="0"/>
              <a:t> + t0 ;</a:t>
            </a:r>
          </a:p>
          <a:p>
            <a:r>
              <a:rPr lang="en-US" sz="2200" dirty="0" smtClean="0"/>
              <a:t>t2 = *(t1) ;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1143000" y="4953000"/>
            <a:ext cx="2209800" cy="14465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/>
              <a:t>li</a:t>
            </a:r>
            <a:r>
              <a:rPr lang="en-US" sz="2200" dirty="0" smtClean="0"/>
              <a:t> $t0, 12</a:t>
            </a:r>
          </a:p>
          <a:p>
            <a:r>
              <a:rPr lang="en-US" sz="2200" dirty="0" err="1" smtClean="0"/>
              <a:t>lw</a:t>
            </a:r>
            <a:r>
              <a:rPr lang="en-US" sz="2200" dirty="0" smtClean="0"/>
              <a:t> $t1</a:t>
            </a:r>
            <a:r>
              <a:rPr lang="en-US" sz="2200" smtClean="0"/>
              <a:t>, 8</a:t>
            </a:r>
            <a:r>
              <a:rPr lang="en-US" sz="2200" dirty="0" smtClean="0"/>
              <a:t>($</a:t>
            </a:r>
            <a:r>
              <a:rPr lang="en-US" sz="2200" dirty="0" err="1" smtClean="0"/>
              <a:t>fp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add $t2, $t1, $t0</a:t>
            </a:r>
          </a:p>
          <a:p>
            <a:r>
              <a:rPr lang="en-US" sz="2200" dirty="0" err="1" smtClean="0"/>
              <a:t>lw</a:t>
            </a:r>
            <a:r>
              <a:rPr lang="en-US" sz="2200" dirty="0" smtClean="0"/>
              <a:t> $t3, 0($t2)</a:t>
            </a:r>
            <a:endParaRPr lang="en-US" sz="2200" dirty="0"/>
          </a:p>
        </p:txBody>
      </p:sp>
      <p:sp>
        <p:nvSpPr>
          <p:cNvPr id="12" name="Down Arrow 11"/>
          <p:cNvSpPr/>
          <p:nvPr/>
        </p:nvSpPr>
        <p:spPr bwMode="auto">
          <a:xfrm>
            <a:off x="1981200" y="4572000"/>
            <a:ext cx="304800" cy="381000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05600" y="3505200"/>
            <a:ext cx="2079415" cy="4308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200" dirty="0" smtClean="0"/>
              <a:t>t0 = *(</a:t>
            </a:r>
            <a:r>
              <a:rPr lang="en-US" sz="2200" dirty="0" err="1" smtClean="0"/>
              <a:t>arr</a:t>
            </a:r>
            <a:r>
              <a:rPr lang="en-US" sz="2200" dirty="0" smtClean="0"/>
              <a:t> + 12) ;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6858000" y="4648200"/>
            <a:ext cx="2057400" cy="7694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/>
              <a:t>lw</a:t>
            </a:r>
            <a:r>
              <a:rPr lang="en-US" sz="2200" dirty="0" smtClean="0"/>
              <a:t> $t0, -8($</a:t>
            </a:r>
            <a:r>
              <a:rPr lang="en-US" sz="2200" dirty="0" err="1" smtClean="0"/>
              <a:t>fp</a:t>
            </a:r>
            <a:r>
              <a:rPr lang="en-US" sz="2200" dirty="0" smtClean="0"/>
              <a:t>)</a:t>
            </a:r>
          </a:p>
          <a:p>
            <a:r>
              <a:rPr lang="en-US" sz="2200" dirty="0" err="1" smtClean="0"/>
              <a:t>lw</a:t>
            </a:r>
            <a:r>
              <a:rPr lang="en-US" sz="2200" dirty="0" smtClean="0"/>
              <a:t> $t1, 12($t0)</a:t>
            </a:r>
            <a:endParaRPr lang="en-US" sz="2200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352800" y="3657600"/>
            <a:ext cx="30480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7696200" y="4038600"/>
            <a:ext cx="457200" cy="533400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0" y="4157008"/>
            <a:ext cx="2971800" cy="1015663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Constant propagation  +  rearrangement cuts no. of </a:t>
            </a:r>
            <a:r>
              <a:rPr lang="en-US" sz="2000" dirty="0" err="1" smtClean="0"/>
              <a:t>regs</a:t>
            </a:r>
            <a:r>
              <a:rPr lang="en-US" sz="2000" dirty="0" smtClean="0"/>
              <a:t>. and </a:t>
            </a:r>
            <a:r>
              <a:rPr lang="en-US" sz="2000" dirty="0" err="1" smtClean="0"/>
              <a:t>insns</a:t>
            </a:r>
            <a:r>
              <a:rPr lang="en-US" sz="2000" dirty="0" smtClean="0"/>
              <a:t>. from 4 to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05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/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Operator Strength Reduction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Replaces an operator by a "less expensive" one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Often performed as part of </a:t>
            </a:r>
            <a:r>
              <a:rPr lang="en-US" sz="2400" i="1" dirty="0" smtClean="0">
                <a:solidFill>
                  <a:srgbClr val="00B050"/>
                </a:solidFill>
              </a:rPr>
              <a:t>loop-induction variable </a:t>
            </a:r>
            <a:r>
              <a:rPr lang="en-US" sz="2400" i="1" dirty="0" smtClean="0">
                <a:solidFill>
                  <a:srgbClr val="00B050"/>
                </a:solidFill>
              </a:rPr>
              <a:t>elimination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i="1" dirty="0" smtClean="0">
              <a:solidFill>
                <a:srgbClr val="00B050"/>
              </a:solidFill>
            </a:endParaRPr>
          </a:p>
          <a:p>
            <a:pPr marL="46863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Example:</a:t>
            </a: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52400" y="3810000"/>
            <a:ext cx="1905000" cy="17851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while (</a:t>
            </a:r>
            <a:r>
              <a:rPr lang="en-US" sz="2200" dirty="0" err="1" smtClean="0"/>
              <a:t>i</a:t>
            </a:r>
            <a:r>
              <a:rPr lang="en-US" sz="2200" dirty="0" smtClean="0"/>
              <a:t> &lt; 100) {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 err="1" smtClean="0"/>
              <a:t>arr</a:t>
            </a:r>
            <a:r>
              <a:rPr lang="en-US" sz="2200" dirty="0" smtClean="0"/>
              <a:t>[i</a:t>
            </a:r>
            <a:r>
              <a:rPr lang="en-US" sz="2200" dirty="0" smtClean="0"/>
              <a:t>] = 0;</a:t>
            </a:r>
          </a:p>
          <a:p>
            <a:r>
              <a:rPr lang="en-US" sz="2200" dirty="0" smtClean="0"/>
              <a:t>   i </a:t>
            </a:r>
            <a:r>
              <a:rPr lang="en-US" sz="2200" dirty="0" smtClean="0"/>
              <a:t>= i + 1;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667000" y="3276600"/>
            <a:ext cx="2590800" cy="313932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t1 = </a:t>
            </a:r>
            <a:r>
              <a:rPr lang="en-US" sz="2200" dirty="0" err="1" smtClean="0"/>
              <a:t>i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L0: </a:t>
            </a:r>
          </a:p>
          <a:p>
            <a:r>
              <a:rPr lang="en-US" sz="2200" dirty="0" smtClean="0"/>
              <a:t>If  t1&gt;100 </a:t>
            </a:r>
            <a:r>
              <a:rPr lang="en-US" sz="2200" dirty="0" err="1" smtClean="0"/>
              <a:t>Goto</a:t>
            </a:r>
            <a:r>
              <a:rPr lang="en-US" sz="2200" dirty="0" smtClean="0"/>
              <a:t> L1 ;</a:t>
            </a:r>
          </a:p>
          <a:p>
            <a:r>
              <a:rPr lang="en-US" sz="2200" dirty="0" smtClean="0"/>
              <a:t>t2 = 4 * t1 ;</a:t>
            </a:r>
          </a:p>
          <a:p>
            <a:r>
              <a:rPr lang="en-US" sz="2200" dirty="0" smtClean="0"/>
              <a:t>t3 = </a:t>
            </a:r>
            <a:r>
              <a:rPr lang="en-US" sz="2200" dirty="0" err="1" smtClean="0"/>
              <a:t>arr</a:t>
            </a:r>
            <a:r>
              <a:rPr lang="en-US" sz="2200" dirty="0" smtClean="0"/>
              <a:t> + t2 ;</a:t>
            </a:r>
          </a:p>
          <a:p>
            <a:r>
              <a:rPr lang="en-US" sz="2200" dirty="0" smtClean="0"/>
              <a:t>*(t3) = 0 ;</a:t>
            </a:r>
          </a:p>
          <a:p>
            <a:r>
              <a:rPr lang="en-US" sz="2200" dirty="0" smtClean="0"/>
              <a:t>t1 = t1 + 1 ;</a:t>
            </a:r>
          </a:p>
          <a:p>
            <a:r>
              <a:rPr lang="en-US" sz="2200" dirty="0" smtClean="0"/>
              <a:t>Jump L0</a:t>
            </a:r>
          </a:p>
          <a:p>
            <a:r>
              <a:rPr lang="en-US" sz="2200" dirty="0" smtClean="0"/>
              <a:t>L1: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3438942"/>
            <a:ext cx="3200400" cy="212365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t1 = </a:t>
            </a:r>
            <a:r>
              <a:rPr lang="en-US" sz="2200" dirty="0" err="1" smtClean="0"/>
              <a:t>arr</a:t>
            </a:r>
            <a:r>
              <a:rPr lang="en-US" sz="2200" dirty="0" smtClean="0"/>
              <a:t> ;</a:t>
            </a:r>
          </a:p>
          <a:p>
            <a:r>
              <a:rPr lang="en-US" sz="2200" dirty="0" smtClean="0"/>
              <a:t>L0: If  </a:t>
            </a:r>
            <a:r>
              <a:rPr lang="en-US" sz="2200" dirty="0" err="1" smtClean="0"/>
              <a:t>i</a:t>
            </a:r>
            <a:r>
              <a:rPr lang="en-US" sz="2200" dirty="0" smtClean="0"/>
              <a:t> &gt; 100  </a:t>
            </a:r>
            <a:r>
              <a:rPr lang="en-US" sz="2200" dirty="0" err="1" smtClean="0"/>
              <a:t>Goto</a:t>
            </a:r>
            <a:r>
              <a:rPr lang="en-US" sz="2200" dirty="0" smtClean="0"/>
              <a:t> L1 ;</a:t>
            </a:r>
          </a:p>
          <a:p>
            <a:r>
              <a:rPr lang="en-US" sz="2200" dirty="0" smtClean="0"/>
              <a:t>* t1 = 0;</a:t>
            </a:r>
          </a:p>
          <a:p>
            <a:r>
              <a:rPr lang="en-US" sz="2200" dirty="0" smtClean="0"/>
              <a:t>t1 = t1 + 4;</a:t>
            </a:r>
          </a:p>
          <a:p>
            <a:r>
              <a:rPr lang="en-US" sz="2200" dirty="0" err="1" smtClean="0"/>
              <a:t>i</a:t>
            </a:r>
            <a:r>
              <a:rPr lang="en-US" sz="2200" dirty="0" smtClean="0"/>
              <a:t> = </a:t>
            </a:r>
            <a:r>
              <a:rPr lang="en-US" sz="2200" dirty="0" err="1" smtClean="0"/>
              <a:t>i</a:t>
            </a:r>
            <a:r>
              <a:rPr lang="en-US" sz="2200" dirty="0" smtClean="0"/>
              <a:t> + 1 ;</a:t>
            </a:r>
          </a:p>
          <a:p>
            <a:r>
              <a:rPr lang="en-US" sz="2200" dirty="0" smtClean="0"/>
              <a:t>L1:</a:t>
            </a:r>
            <a:endParaRPr lang="en-US" sz="2200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2133600" y="4343400"/>
            <a:ext cx="3810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5410200" y="4343400"/>
            <a:ext cx="3810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Copy Propagation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Similar to constant propagation, but generalized to non-constant values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For a = b, we can replace later occurrences of a with b (assuming there are no changes to either variable in-between)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3810000"/>
            <a:ext cx="1905000" cy="19389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t2 = t1 ;</a:t>
            </a:r>
          </a:p>
          <a:p>
            <a:r>
              <a:rPr lang="en-US" dirty="0" smtClean="0"/>
              <a:t>t3 = t2 * t1;</a:t>
            </a:r>
          </a:p>
          <a:p>
            <a:r>
              <a:rPr lang="en-US" dirty="0" smtClean="0"/>
              <a:t>t4 = t3 ;</a:t>
            </a:r>
          </a:p>
          <a:p>
            <a:r>
              <a:rPr lang="en-US" dirty="0" smtClean="0"/>
              <a:t>t5 = t3 * t2 ;</a:t>
            </a:r>
          </a:p>
          <a:p>
            <a:r>
              <a:rPr lang="en-US" dirty="0" smtClean="0"/>
              <a:t>c = t5 + t4 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5400" y="3962400"/>
            <a:ext cx="1828800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t3 = t1 * t1 ;</a:t>
            </a:r>
          </a:p>
          <a:p>
            <a:r>
              <a:rPr lang="en-US" dirty="0" smtClean="0"/>
              <a:t>t5 = t3 * t1 ;</a:t>
            </a:r>
          </a:p>
          <a:p>
            <a:r>
              <a:rPr lang="en-US" dirty="0" smtClean="0"/>
              <a:t>c = t5 + t3 ;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3810000" y="4419600"/>
            <a:ext cx="10668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65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Management of Run-time Resources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219200"/>
            <a:ext cx="8763000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Clr>
                <a:srgbClr val="00B050"/>
              </a:buCl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The compiler is not only responsible for generating code but also  handling the </a:t>
            </a:r>
          </a:p>
          <a:p>
            <a:pPr>
              <a:buClr>
                <a:srgbClr val="00B050"/>
              </a:buClr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associated data</a:t>
            </a:r>
          </a:p>
          <a:p>
            <a:pPr>
              <a:buClr>
                <a:srgbClr val="00B050"/>
              </a:buClr>
            </a:pPr>
            <a:endParaRPr lang="en-US" sz="2000" dirty="0" smtClean="0">
              <a:solidFill>
                <a:srgbClr val="00B050"/>
              </a:solidFill>
            </a:endParaRPr>
          </a:p>
          <a:p>
            <a:pPr marL="285750" indent="-285750">
              <a:buClr>
                <a:srgbClr val="00B050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  Compiler needs to decide what the layout of data is going to be and then  </a:t>
            </a:r>
          </a:p>
          <a:p>
            <a:pPr>
              <a:buClr>
                <a:srgbClr val="00B050"/>
              </a:buClr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generate code that correctly manipulates the data</a:t>
            </a:r>
          </a:p>
          <a:p>
            <a:pPr marL="1200150" lvl="2" indent="-285750">
              <a:buClr>
                <a:srgbClr val="00B050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References data within the code</a:t>
            </a:r>
          </a:p>
          <a:p>
            <a:pPr marL="1200150" lvl="2" indent="-285750">
              <a:buClr>
                <a:srgbClr val="00B050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Code and layout of data needs to be designed together</a:t>
            </a:r>
          </a:p>
          <a:p>
            <a:pPr marL="1200150" lvl="2" indent="-285750">
              <a:buClr>
                <a:srgbClr val="00B050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rgbClr val="00B050"/>
              </a:solidFill>
            </a:endParaRPr>
          </a:p>
          <a:p>
            <a:pPr marL="285750" indent="-285750">
              <a:buClr>
                <a:srgbClr val="00B050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 Storage Organization</a:t>
            </a:r>
          </a:p>
          <a:p>
            <a:pPr marL="285750" indent="-285750">
              <a:buClr>
                <a:srgbClr val="00B050"/>
              </a:buClr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Clr>
                <a:srgbClr val="00B050"/>
              </a:buClr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656588"/>
            <a:ext cx="5005387" cy="274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29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Procedure Activations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066800"/>
            <a:ext cx="8763000" cy="51816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Two goals in code generation:</a:t>
            </a:r>
          </a:p>
          <a:p>
            <a:pPr lvl="1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Correctness</a:t>
            </a:r>
          </a:p>
          <a:p>
            <a:pPr lvl="1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Speed </a:t>
            </a:r>
          </a:p>
          <a:p>
            <a:pPr lvl="1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Fast as well as correct –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Difficult</a:t>
            </a: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Two assumptions of Activation: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Execution is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sequential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 control moves from one point 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in a program to another in a well-defined order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When a procedure is called,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always returns to </a:t>
            </a:r>
          </a:p>
          <a:p>
            <a:pPr lvl="1">
              <a:spcBef>
                <a:spcPts val="600"/>
              </a:spcBef>
              <a:buClr>
                <a:srgbClr val="00B050"/>
              </a:buClr>
              <a:buSzPct val="75000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the point immediately after the call </a:t>
            </a:r>
          </a:p>
          <a:p>
            <a:pPr>
              <a:spcBef>
                <a:spcPts val="6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rgbClr val="FFFF00"/>
              </a:buClr>
              <a:buFont typeface="Arial" pitchFamily="34" charset="0"/>
              <a:buChar char="•"/>
            </a:pPr>
            <a:endParaRPr lang="en-US" dirty="0" smtClean="0"/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6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9375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Procedure Activations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9-Apr-14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219200"/>
            <a:ext cx="8763000" cy="49530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 invocation of procedure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is an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activation of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lifetime of an activation of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lvl="1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All the steps to execute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1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Including all the steps in procedures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calls </a:t>
            </a:r>
          </a:p>
          <a:p>
            <a:pPr lvl="1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lifetime of a variable x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portion of execution in which x is defined </a:t>
            </a: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Note that </a:t>
            </a:r>
          </a:p>
          <a:p>
            <a:pPr lvl="1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Lifetime is a dynamic (run-time) concept </a:t>
            </a:r>
          </a:p>
          <a:p>
            <a:pPr lvl="1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Scope is a static concept </a:t>
            </a:r>
          </a:p>
          <a:p>
            <a:pPr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rgbClr val="FFFF00"/>
              </a:buClr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 indent="-457200" eaLnBrk="1">
              <a:lnSpc>
                <a:spcPct val="93000"/>
              </a:lnSpc>
              <a:spcAft>
                <a:spcPts val="0"/>
              </a:spcAft>
              <a:buClr>
                <a:srgbClr val="FFFF00"/>
              </a:buClr>
              <a:buSzPct val="75000"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7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3970</Words>
  <Application>Microsoft Office PowerPoint</Application>
  <PresentationFormat>On-screen Show (4:3)</PresentationFormat>
  <Paragraphs>1061</Paragraphs>
  <Slides>65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Run-time Systems</vt:lpstr>
      <vt:lpstr>Run-time Systems</vt:lpstr>
      <vt:lpstr>Run-time Systems</vt:lpstr>
      <vt:lpstr>Run-time Systems</vt:lpstr>
      <vt:lpstr>Run-time Support</vt:lpstr>
      <vt:lpstr>Runtime Support</vt:lpstr>
      <vt:lpstr>Management of Run-time Resources</vt:lpstr>
      <vt:lpstr>Procedure Activations</vt:lpstr>
      <vt:lpstr>Procedure Activations</vt:lpstr>
      <vt:lpstr>Procedure Activations</vt:lpstr>
      <vt:lpstr>Procedure Activations</vt:lpstr>
      <vt:lpstr>Activation Records</vt:lpstr>
      <vt:lpstr>Activation Records</vt:lpstr>
      <vt:lpstr>Activation Records</vt:lpstr>
      <vt:lpstr>Activation Records</vt:lpstr>
      <vt:lpstr>Global Data</vt:lpstr>
      <vt:lpstr>Heap</vt:lpstr>
      <vt:lpstr>Alignment</vt:lpstr>
      <vt:lpstr>Code Generation</vt:lpstr>
      <vt:lpstr>Stack Machines</vt:lpstr>
      <vt:lpstr>Stack Machines</vt:lpstr>
      <vt:lpstr>Stack Architectures</vt:lpstr>
      <vt:lpstr>Stack Machines</vt:lpstr>
      <vt:lpstr>Stack Machines</vt:lpstr>
      <vt:lpstr>Stack Machines</vt:lpstr>
      <vt:lpstr>Stacks: Pros and Cons</vt:lpstr>
      <vt:lpstr>Code Sequence  C = A + B  for Four Instruction Sets</vt:lpstr>
      <vt:lpstr>Code Generation</vt:lpstr>
      <vt:lpstr>Code Generation</vt:lpstr>
      <vt:lpstr>MIPS Instructions</vt:lpstr>
      <vt:lpstr>Example</vt:lpstr>
      <vt:lpstr>Code Generation</vt:lpstr>
      <vt:lpstr>Code Generation</vt:lpstr>
      <vt:lpstr>Code Generation</vt:lpstr>
      <vt:lpstr>Code Generation</vt:lpstr>
      <vt:lpstr>Code Generation</vt:lpstr>
      <vt:lpstr>Code Generation</vt:lpstr>
      <vt:lpstr>Condition Checking</vt:lpstr>
      <vt:lpstr>PowerPoint Presentation</vt:lpstr>
      <vt:lpstr>Function Calls</vt:lpstr>
      <vt:lpstr>Function Calls</vt:lpstr>
      <vt:lpstr>Function Calls</vt:lpstr>
      <vt:lpstr>Function Calls</vt:lpstr>
      <vt:lpstr>Code Generation – Function Calls</vt:lpstr>
      <vt:lpstr>Function Calls</vt:lpstr>
      <vt:lpstr>Handling Temporaries</vt:lpstr>
      <vt:lpstr>Code Generation</vt:lpstr>
      <vt:lpstr>Code Generation – Handling Temporaries</vt:lpstr>
      <vt:lpstr>Code Generation</vt:lpstr>
      <vt:lpstr>Code Generation</vt:lpstr>
      <vt:lpstr>Code Generation Example</vt:lpstr>
      <vt:lpstr>PowerPoint Presentation</vt:lpstr>
      <vt:lpstr>Code Optimization</vt:lpstr>
      <vt:lpstr>Basic Blocks</vt:lpstr>
      <vt:lpstr>Control Flow Graphs</vt:lpstr>
      <vt:lpstr>Code Optimization</vt:lpstr>
      <vt:lpstr>Code Optimization</vt:lpstr>
      <vt:lpstr>Local Optimization</vt:lpstr>
      <vt:lpstr>Local Optimization</vt:lpstr>
      <vt:lpstr>Local Optimization</vt:lpstr>
      <vt:lpstr>Code Optimization </vt:lpstr>
      <vt:lpstr>Local Optimization</vt:lpstr>
      <vt:lpstr>Local Optimization</vt:lpstr>
      <vt:lpstr>Local Optimization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Run-time Systems</dc:title>
  <dc:creator>arijit</dc:creator>
  <cp:lastModifiedBy>arijit</cp:lastModifiedBy>
  <cp:revision>64</cp:revision>
  <dcterms:created xsi:type="dcterms:W3CDTF">2014-03-30T15:23:16Z</dcterms:created>
  <dcterms:modified xsi:type="dcterms:W3CDTF">2014-04-09T05:24:39Z</dcterms:modified>
</cp:coreProperties>
</file>