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05" r:id="rId3"/>
    <p:sldId id="256" r:id="rId4"/>
    <p:sldId id="257" r:id="rId5"/>
    <p:sldId id="258" r:id="rId6"/>
    <p:sldId id="259" r:id="rId7"/>
    <p:sldId id="260" r:id="rId8"/>
    <p:sldId id="261" r:id="rId9"/>
    <p:sldId id="262" r:id="rId10"/>
    <p:sldId id="263" r:id="rId11"/>
    <p:sldId id="302" r:id="rId12"/>
    <p:sldId id="264" r:id="rId13"/>
    <p:sldId id="265" r:id="rId14"/>
    <p:sldId id="266" r:id="rId15"/>
    <p:sldId id="267" r:id="rId16"/>
    <p:sldId id="306" r:id="rId17"/>
    <p:sldId id="268" r:id="rId18"/>
    <p:sldId id="269" r:id="rId19"/>
    <p:sldId id="270" r:id="rId20"/>
    <p:sldId id="271" r:id="rId21"/>
    <p:sldId id="272" r:id="rId22"/>
    <p:sldId id="273" r:id="rId23"/>
    <p:sldId id="274" r:id="rId24"/>
    <p:sldId id="275" r:id="rId25"/>
    <p:sldId id="276" r:id="rId26"/>
    <p:sldId id="277" r:id="rId27"/>
    <p:sldId id="307" r:id="rId28"/>
    <p:sldId id="308"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309" r:id="rId43"/>
    <p:sldId id="310" r:id="rId44"/>
    <p:sldId id="311" r:id="rId45"/>
    <p:sldId id="312" r:id="rId46"/>
    <p:sldId id="291" r:id="rId47"/>
    <p:sldId id="292" r:id="rId48"/>
    <p:sldId id="293" r:id="rId49"/>
    <p:sldId id="294" r:id="rId50"/>
    <p:sldId id="295" r:id="rId51"/>
    <p:sldId id="297" r:id="rId52"/>
    <p:sldId id="315" r:id="rId53"/>
    <p:sldId id="314" r:id="rId54"/>
    <p:sldId id="313" r:id="rId55"/>
    <p:sldId id="299" r:id="rId56"/>
    <p:sldId id="298" r:id="rId57"/>
    <p:sldId id="300" r:id="rId58"/>
    <p:sldId id="301" r:id="rId59"/>
    <p:sldId id="296"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9FC7D7-C08A-4264-AA65-A2EBE0507F41}" type="datetimeFigureOut">
              <a:rPr lang="en-US" smtClean="0"/>
              <a:pPr/>
              <a:t>20-Mar-14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FC7D7-C08A-4264-AA65-A2EBE0507F41}" type="datetimeFigureOut">
              <a:rPr lang="en-US" smtClean="0"/>
              <a:pPr/>
              <a:t>20-Mar-14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FC7D7-C08A-4264-AA65-A2EBE0507F41}" type="datetimeFigureOut">
              <a:rPr lang="en-US" smtClean="0"/>
              <a:pPr/>
              <a:t>20-Mar-14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FC7D7-C08A-4264-AA65-A2EBE0507F41}" type="datetimeFigureOut">
              <a:rPr lang="en-US" smtClean="0"/>
              <a:pPr/>
              <a:t>20-Mar-14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C7D7-C08A-4264-AA65-A2EBE0507F41}" type="datetimeFigureOut">
              <a:rPr lang="en-US" smtClean="0"/>
              <a:pPr/>
              <a:t>20-Mar-14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9FC7D7-C08A-4264-AA65-A2EBE0507F41}" type="datetimeFigureOut">
              <a:rPr lang="en-US" smtClean="0"/>
              <a:pPr/>
              <a:t>20-Mar-14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9FC7D7-C08A-4264-AA65-A2EBE0507F41}" type="datetimeFigureOut">
              <a:rPr lang="en-US" smtClean="0"/>
              <a:pPr/>
              <a:t>20-Mar-14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9FC7D7-C08A-4264-AA65-A2EBE0507F41}" type="datetimeFigureOut">
              <a:rPr lang="en-US" smtClean="0"/>
              <a:pPr/>
              <a:t>20-Mar-14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C7D7-C08A-4264-AA65-A2EBE0507F41}" type="datetimeFigureOut">
              <a:rPr lang="en-US" smtClean="0"/>
              <a:pPr/>
              <a:t>20-Mar-14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C7D7-C08A-4264-AA65-A2EBE0507F41}" type="datetimeFigureOut">
              <a:rPr lang="en-US" smtClean="0"/>
              <a:pPr/>
              <a:t>20-Mar-14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C7D7-C08A-4264-AA65-A2EBE0507F41}" type="datetimeFigureOut">
              <a:rPr lang="en-US" smtClean="0"/>
              <a:pPr/>
              <a:t>20-Mar-14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96627-7D43-47BC-9B16-F7C60635CE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FC7D7-C08A-4264-AA65-A2EBE0507F41}" type="datetimeFigureOut">
              <a:rPr lang="en-US" smtClean="0"/>
              <a:pPr/>
              <a:t>20-Mar-14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96627-7D43-47BC-9B16-F7C60635CE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Object_binding" TargetMode="External"/><Relationship Id="rId2" Type="http://schemas.openxmlformats.org/officeDocument/2006/relationships/hyperlink" Target="http://en.wikipedia.org/wiki/Type_check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Run-time" TargetMode="External"/><Relationship Id="rId2" Type="http://schemas.openxmlformats.org/officeDocument/2006/relationships/hyperlink" Target="http://en.wikipedia.org/wiki/Compile-tim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Compiler Phases</a:t>
            </a:r>
            <a:endParaRPr lang="en-US" dirty="0"/>
          </a:p>
        </p:txBody>
      </p:sp>
      <p:sp>
        <p:nvSpPr>
          <p:cNvPr id="4" name="Rectangle 3"/>
          <p:cNvSpPr>
            <a:spLocks noGrp="1" noChangeArrowheads="1"/>
          </p:cNvSpPr>
          <p:nvPr/>
        </p:nvSpPr>
        <p:spPr bwMode="auto">
          <a:xfrm>
            <a:off x="457200" y="10668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5000"/>
              <a:buFont typeface="Wingdings" charset="2"/>
              <a:buChar char="n"/>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charset="2"/>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5000"/>
              <a:buFont typeface="Wingdings" charset="2"/>
              <a:buChar char="n"/>
              <a:defRPr>
                <a:solidFill>
                  <a:schemeClr val="tx1"/>
                </a:solidFill>
                <a:latin typeface="Times New Roman" charset="0"/>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charset="2"/>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lr>
                <a:schemeClr val="accent1"/>
              </a:buClr>
              <a:buFont typeface="Wingdings" charset="2"/>
              <a:buChar char="§"/>
              <a:defRPr sz="1400">
                <a:solidFill>
                  <a:schemeClr val="tx1"/>
                </a:solidFill>
                <a:latin typeface="Times New Roman" charset="0"/>
                <a:ea typeface="ＭＳ Ｐゴシック" charset="-128"/>
              </a:defRPr>
            </a:lvl5pPr>
            <a:lvl6pPr marL="2514600" indent="-228600" algn="l" rtl="0" fontAlgn="base">
              <a:spcBef>
                <a:spcPct val="20000"/>
              </a:spcBef>
              <a:spcAft>
                <a:spcPct val="0"/>
              </a:spcAft>
              <a:buClr>
                <a:schemeClr val="accent1"/>
              </a:buClr>
              <a:buFont typeface="Wingdings" charset="2"/>
              <a:buChar char="§"/>
              <a:defRPr sz="1400">
                <a:solidFill>
                  <a:schemeClr val="tx1"/>
                </a:solidFill>
                <a:latin typeface="Times New Roman" charset="0"/>
                <a:ea typeface="ＭＳ Ｐゴシック" charset="-128"/>
              </a:defRPr>
            </a:lvl6pPr>
            <a:lvl7pPr marL="2971800" indent="-228600" algn="l" rtl="0" fontAlgn="base">
              <a:spcBef>
                <a:spcPct val="20000"/>
              </a:spcBef>
              <a:spcAft>
                <a:spcPct val="0"/>
              </a:spcAft>
              <a:buClr>
                <a:schemeClr val="accent1"/>
              </a:buClr>
              <a:buFont typeface="Wingdings" charset="2"/>
              <a:buChar char="§"/>
              <a:defRPr sz="1400">
                <a:solidFill>
                  <a:schemeClr val="tx1"/>
                </a:solidFill>
                <a:latin typeface="Times New Roman" charset="0"/>
                <a:ea typeface="ＭＳ Ｐゴシック" charset="-128"/>
              </a:defRPr>
            </a:lvl7pPr>
            <a:lvl8pPr marL="3429000" indent="-228600" algn="l" rtl="0" fontAlgn="base">
              <a:spcBef>
                <a:spcPct val="20000"/>
              </a:spcBef>
              <a:spcAft>
                <a:spcPct val="0"/>
              </a:spcAft>
              <a:buClr>
                <a:schemeClr val="accent1"/>
              </a:buClr>
              <a:buFont typeface="Wingdings" charset="2"/>
              <a:buChar char="§"/>
              <a:defRPr sz="1400">
                <a:solidFill>
                  <a:schemeClr val="tx1"/>
                </a:solidFill>
                <a:latin typeface="Times New Roman" charset="0"/>
                <a:ea typeface="ＭＳ Ｐゴシック" charset="-128"/>
              </a:defRPr>
            </a:lvl8pPr>
            <a:lvl9pPr marL="3886200" indent="-228600" algn="l" rtl="0" fontAlgn="base">
              <a:spcBef>
                <a:spcPct val="20000"/>
              </a:spcBef>
              <a:spcAft>
                <a:spcPct val="0"/>
              </a:spcAft>
              <a:buClr>
                <a:schemeClr val="accent1"/>
              </a:buClr>
              <a:buFont typeface="Wingdings" charset="2"/>
              <a:buChar char="§"/>
              <a:defRPr sz="1400">
                <a:solidFill>
                  <a:schemeClr val="tx1"/>
                </a:solidFill>
                <a:latin typeface="Times New Roman" charset="0"/>
                <a:ea typeface="ＭＳ Ｐゴシック" charset="-128"/>
              </a:defRPr>
            </a:lvl9pPr>
          </a:lstStyle>
          <a:p>
            <a:pPr marL="0" indent="0" eaLnBrk="1" hangingPunct="1">
              <a:buNone/>
            </a:pPr>
            <a:endParaRPr lang="en-US" altLang="en-US" dirty="0" smtClean="0"/>
          </a:p>
          <a:p>
            <a:pPr marL="914400" lvl="1" indent="-457200" eaLnBrk="1" hangingPunct="1">
              <a:buFont typeface="+mj-lt"/>
              <a:buAutoNum type="arabicPeriod"/>
            </a:pPr>
            <a:r>
              <a:rPr lang="en-US" altLang="en-US" sz="2400" dirty="0" smtClean="0">
                <a:solidFill>
                  <a:srgbClr val="0070C0"/>
                </a:solidFill>
              </a:rPr>
              <a:t>Lexical analysis</a:t>
            </a:r>
          </a:p>
          <a:p>
            <a:pPr marL="914400" lvl="1" indent="-457200" eaLnBrk="1" hangingPunct="1">
              <a:buFont typeface="+mj-lt"/>
              <a:buAutoNum type="arabicPeriod"/>
            </a:pPr>
            <a:r>
              <a:rPr lang="en-US" altLang="en-US" sz="2400" dirty="0" smtClean="0">
                <a:solidFill>
                  <a:srgbClr val="0070C0"/>
                </a:solidFill>
              </a:rPr>
              <a:t>Syntax analysis</a:t>
            </a:r>
          </a:p>
          <a:p>
            <a:pPr marL="914400" lvl="1" indent="-457200" eaLnBrk="1" hangingPunct="1">
              <a:buFont typeface="+mj-lt"/>
              <a:buAutoNum type="arabicPeriod"/>
            </a:pPr>
            <a:r>
              <a:rPr lang="en-US" altLang="en-US" sz="2400" dirty="0" smtClean="0">
                <a:solidFill>
                  <a:srgbClr val="00B050"/>
                </a:solidFill>
              </a:rPr>
              <a:t>Semantic analysis</a:t>
            </a:r>
          </a:p>
          <a:p>
            <a:pPr marL="914400" lvl="1" indent="-457200" eaLnBrk="1" hangingPunct="1">
              <a:buFont typeface="+mj-lt"/>
              <a:buAutoNum type="arabicPeriod"/>
            </a:pPr>
            <a:r>
              <a:rPr lang="en-US" altLang="en-US" sz="2400" dirty="0" smtClean="0">
                <a:solidFill>
                  <a:srgbClr val="0070C0"/>
                </a:solidFill>
              </a:rPr>
              <a:t>Intermediate (machine-independent) code generation</a:t>
            </a:r>
          </a:p>
          <a:p>
            <a:pPr marL="914400" lvl="1" indent="-457200" eaLnBrk="1" hangingPunct="1">
              <a:buFont typeface="+mj-lt"/>
              <a:buAutoNum type="arabicPeriod"/>
            </a:pPr>
            <a:r>
              <a:rPr lang="en-US" altLang="en-US" sz="2400" dirty="0" smtClean="0">
                <a:solidFill>
                  <a:srgbClr val="0070C0"/>
                </a:solidFill>
              </a:rPr>
              <a:t>Intermediate code optimization</a:t>
            </a:r>
          </a:p>
          <a:p>
            <a:pPr marL="914400" lvl="1" indent="-457200" eaLnBrk="1" hangingPunct="1">
              <a:buFont typeface="+mj-lt"/>
              <a:buAutoNum type="arabicPeriod"/>
            </a:pPr>
            <a:r>
              <a:rPr lang="en-US" altLang="en-US" sz="2400" dirty="0" smtClean="0">
                <a:solidFill>
                  <a:srgbClr val="0070C0"/>
                </a:solidFill>
              </a:rPr>
              <a:t>Target (machine-dependent) code generation</a:t>
            </a:r>
          </a:p>
          <a:p>
            <a:pPr marL="914400" lvl="1" indent="-457200" eaLnBrk="1" hangingPunct="1">
              <a:buFont typeface="+mj-lt"/>
              <a:buAutoNum type="arabicPeriod"/>
            </a:pPr>
            <a:r>
              <a:rPr lang="en-US" altLang="en-US" sz="2400" dirty="0" smtClean="0">
                <a:solidFill>
                  <a:srgbClr val="0070C0"/>
                </a:solidFill>
              </a:rPr>
              <a:t>Target code optimization</a:t>
            </a:r>
          </a:p>
        </p:txBody>
      </p:sp>
    </p:spTree>
    <p:extLst>
      <p:ext uri="{BB962C8B-B14F-4D97-AF65-F5344CB8AC3E}">
        <p14:creationId xmlns:p14="http://schemas.microsoft.com/office/powerpoint/2010/main" val="2399164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3200" dirty="0"/>
              <a:t>How to answer these questions?</a:t>
            </a:r>
          </a:p>
        </p:txBody>
      </p:sp>
      <p:sp>
        <p:nvSpPr>
          <p:cNvPr id="3" name="Content Placeholder 2"/>
          <p:cNvSpPr>
            <a:spLocks noGrp="1"/>
          </p:cNvSpPr>
          <p:nvPr>
            <p:ph idx="1"/>
          </p:nvPr>
        </p:nvSpPr>
        <p:spPr>
          <a:xfrm>
            <a:off x="533400" y="990600"/>
            <a:ext cx="8305800" cy="5486400"/>
          </a:xfrm>
        </p:spPr>
        <p:txBody>
          <a:bodyPr>
            <a:normAutofit fontScale="85000" lnSpcReduction="20000"/>
          </a:bodyPr>
          <a:lstStyle/>
          <a:p>
            <a:r>
              <a:rPr lang="en-US" sz="4000" dirty="0" smtClean="0"/>
              <a:t> </a:t>
            </a:r>
            <a:r>
              <a:rPr lang="en-US" dirty="0">
                <a:solidFill>
                  <a:srgbClr val="7030A0"/>
                </a:solidFill>
              </a:rPr>
              <a:t>Use formal </a:t>
            </a:r>
            <a:r>
              <a:rPr lang="en-US" dirty="0" smtClean="0">
                <a:solidFill>
                  <a:srgbClr val="7030A0"/>
                </a:solidFill>
              </a:rPr>
              <a:t>methods</a:t>
            </a:r>
            <a:endParaRPr lang="en-US" dirty="0">
              <a:solidFill>
                <a:srgbClr val="7030A0"/>
              </a:solidFill>
            </a:endParaRPr>
          </a:p>
          <a:p>
            <a:pPr lvl="1"/>
            <a:r>
              <a:rPr lang="en-US" sz="3200" dirty="0" smtClean="0"/>
              <a:t>Context </a:t>
            </a:r>
            <a:r>
              <a:rPr lang="en-US" sz="3200" dirty="0"/>
              <a:t>sensitive </a:t>
            </a:r>
            <a:r>
              <a:rPr lang="en-US" sz="3200" dirty="0" smtClean="0"/>
              <a:t>grammars</a:t>
            </a:r>
          </a:p>
          <a:p>
            <a:pPr lvl="1"/>
            <a:r>
              <a:rPr lang="en-US" sz="3200" dirty="0" smtClean="0"/>
              <a:t>Extended </a:t>
            </a:r>
            <a:r>
              <a:rPr lang="en-US" sz="3200" dirty="0"/>
              <a:t>attribute </a:t>
            </a:r>
            <a:r>
              <a:rPr lang="en-US" sz="3200" dirty="0" smtClean="0"/>
              <a:t>grammars</a:t>
            </a:r>
          </a:p>
          <a:p>
            <a:pPr lvl="1"/>
            <a:endParaRPr lang="en-US" sz="3200" dirty="0" smtClean="0"/>
          </a:p>
          <a:p>
            <a:r>
              <a:rPr lang="en-US" dirty="0" smtClean="0"/>
              <a:t> </a:t>
            </a:r>
            <a:r>
              <a:rPr lang="en-US" dirty="0">
                <a:solidFill>
                  <a:srgbClr val="7030A0"/>
                </a:solidFill>
              </a:rPr>
              <a:t>Use ad-hoc </a:t>
            </a:r>
            <a:r>
              <a:rPr lang="en-US" dirty="0" smtClean="0">
                <a:solidFill>
                  <a:srgbClr val="7030A0"/>
                </a:solidFill>
              </a:rPr>
              <a:t>techniques</a:t>
            </a:r>
          </a:p>
          <a:p>
            <a:pPr lvl="1"/>
            <a:r>
              <a:rPr lang="en-US" sz="3200" dirty="0" smtClean="0"/>
              <a:t> </a:t>
            </a:r>
            <a:r>
              <a:rPr lang="en-US" sz="3200" dirty="0"/>
              <a:t>Symbol table </a:t>
            </a:r>
            <a:endParaRPr lang="en-US" sz="3200" dirty="0" smtClean="0"/>
          </a:p>
          <a:p>
            <a:pPr lvl="1"/>
            <a:r>
              <a:rPr lang="en-US" dirty="0"/>
              <a:t>Ad-hoc </a:t>
            </a:r>
            <a:r>
              <a:rPr lang="en-US" dirty="0" smtClean="0"/>
              <a:t>code </a:t>
            </a:r>
          </a:p>
          <a:p>
            <a:pPr lvl="1"/>
            <a:endParaRPr lang="en-US" dirty="0" smtClean="0"/>
          </a:p>
          <a:p>
            <a:r>
              <a:rPr lang="en-US" dirty="0" smtClean="0">
                <a:solidFill>
                  <a:srgbClr val="7030A0"/>
                </a:solidFill>
              </a:rPr>
              <a:t>Something </a:t>
            </a:r>
            <a:r>
              <a:rPr lang="en-US" dirty="0">
                <a:solidFill>
                  <a:srgbClr val="7030A0"/>
                </a:solidFill>
              </a:rPr>
              <a:t>in between !!! </a:t>
            </a:r>
          </a:p>
          <a:p>
            <a:pPr lvl="1"/>
            <a:r>
              <a:rPr lang="en-US" sz="3200" dirty="0"/>
              <a:t>Use attributes</a:t>
            </a:r>
          </a:p>
          <a:p>
            <a:pPr lvl="1"/>
            <a:r>
              <a:rPr lang="en-US" sz="3200" dirty="0"/>
              <a:t>Do analysis along with parsing - Use code for attribute value computation</a:t>
            </a:r>
          </a:p>
          <a:p>
            <a:pPr lvl="1"/>
            <a:r>
              <a:rPr lang="en-US" sz="3200" dirty="0"/>
              <a:t>However, code is developed in a systematic way </a:t>
            </a:r>
          </a:p>
          <a:p>
            <a:pPr lvl="1"/>
            <a:endParaRPr lang="en-US" sz="3600" dirty="0"/>
          </a:p>
          <a:p>
            <a:pPr lvl="1"/>
            <a:endParaRPr lang="en-US" sz="3600" dirty="0"/>
          </a:p>
          <a:p>
            <a:endParaRPr lang="en-US" dirty="0"/>
          </a:p>
          <a:p>
            <a:endParaRPr lang="en-US" dirty="0" smtClean="0">
              <a:solidFill>
                <a:srgbClr val="7030A0"/>
              </a:solidFill>
            </a:endParaRPr>
          </a:p>
          <a:p>
            <a:endParaRPr lang="en-US" dirty="0" smtClean="0">
              <a:solidFill>
                <a:srgbClr val="7030A0"/>
              </a:solidFill>
            </a:endParaRPr>
          </a:p>
          <a:p>
            <a:endParaRPr lang="en-US" dirty="0" smtClean="0">
              <a:solidFill>
                <a:srgbClr val="7030A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219200"/>
            <a:ext cx="8229600" cy="5053691"/>
          </a:xfrm>
          <a:prstGeom prst="rect">
            <a:avLst/>
          </a:prstGeom>
          <a:noFill/>
        </p:spPr>
        <p:txBody>
          <a:bodyPr wrap="square" rtlCol="0">
            <a:spAutoFit/>
          </a:bodyPr>
          <a:lstStyle/>
          <a:p>
            <a:r>
              <a:rPr lang="en-US" sz="2000" dirty="0">
                <a:solidFill>
                  <a:srgbClr val="7030A0"/>
                </a:solidFill>
              </a:rPr>
              <a:t>In syntax analysis we used context free grammar. </a:t>
            </a:r>
            <a:r>
              <a:rPr lang="en-US" sz="2000" dirty="0" smtClean="0">
                <a:solidFill>
                  <a:srgbClr val="7030A0"/>
                </a:solidFill>
              </a:rPr>
              <a:t>Here </a:t>
            </a:r>
            <a:r>
              <a:rPr lang="en-US" sz="2000" dirty="0">
                <a:solidFill>
                  <a:srgbClr val="7030A0"/>
                </a:solidFill>
              </a:rPr>
              <a:t>we put lot of attributes around it. So it consists of context sensitive grammars along with extended attribute grammars. </a:t>
            </a:r>
            <a:endParaRPr lang="en-US" sz="2000" dirty="0" smtClean="0">
              <a:solidFill>
                <a:srgbClr val="7030A0"/>
              </a:solidFill>
            </a:endParaRPr>
          </a:p>
          <a:p>
            <a:endParaRPr lang="en-US" sz="2000" dirty="0">
              <a:solidFill>
                <a:srgbClr val="7030A0"/>
              </a:solidFill>
            </a:endParaRPr>
          </a:p>
          <a:p>
            <a:r>
              <a:rPr lang="en-US" sz="2000" dirty="0">
                <a:solidFill>
                  <a:srgbClr val="7030A0"/>
                </a:solidFill>
              </a:rPr>
              <a:t>Ad-hoc methods also good as there is </a:t>
            </a:r>
            <a:r>
              <a:rPr lang="en-US" sz="2000" dirty="0">
                <a:solidFill>
                  <a:srgbClr val="FF0000"/>
                </a:solidFill>
              </a:rPr>
              <a:t>no structure in it </a:t>
            </a:r>
            <a:r>
              <a:rPr lang="en-US" sz="2000" dirty="0">
                <a:solidFill>
                  <a:srgbClr val="7030A0"/>
                </a:solidFill>
              </a:rPr>
              <a:t>and the formal method is simply </a:t>
            </a:r>
            <a:r>
              <a:rPr lang="en-US" sz="2000" dirty="0">
                <a:solidFill>
                  <a:srgbClr val="FF0000"/>
                </a:solidFill>
              </a:rPr>
              <a:t>just too tough</a:t>
            </a:r>
            <a:r>
              <a:rPr lang="en-US" sz="2000" dirty="0">
                <a:solidFill>
                  <a:srgbClr val="7030A0"/>
                </a:solidFill>
              </a:rPr>
              <a:t>. So we would like to use something in between. </a:t>
            </a:r>
          </a:p>
          <a:p>
            <a:endParaRPr lang="en-US" sz="2000" dirty="0">
              <a:solidFill>
                <a:srgbClr val="7030A0"/>
              </a:solidFill>
            </a:endParaRPr>
          </a:p>
          <a:p>
            <a:r>
              <a:rPr lang="en-US" sz="2000" dirty="0">
                <a:solidFill>
                  <a:srgbClr val="7030A0"/>
                </a:solidFill>
              </a:rPr>
              <a:t>Formalism may be so difficult that writing specifications itself may become tougher than writing compiler itself. </a:t>
            </a:r>
          </a:p>
          <a:p>
            <a:endParaRPr lang="en-US" sz="2000" dirty="0">
              <a:solidFill>
                <a:srgbClr val="7030A0"/>
              </a:solidFill>
            </a:endParaRPr>
          </a:p>
          <a:p>
            <a:r>
              <a:rPr lang="en-US" sz="2000" b="1" dirty="0">
                <a:solidFill>
                  <a:srgbClr val="00B050"/>
                </a:solidFill>
              </a:rPr>
              <a:t>So we do use attributes but we do analysis along with parse tree itself instead of using context sensitive grammars.</a:t>
            </a:r>
            <a:r>
              <a:rPr lang="en-US" sz="2000" b="1" dirty="0">
                <a:solidFill>
                  <a:srgbClr val="7030A0"/>
                </a:solidFill>
              </a:rPr>
              <a:t> </a:t>
            </a:r>
            <a:endParaRPr lang="en-US" sz="2000" b="1" dirty="0"/>
          </a:p>
          <a:p>
            <a:endParaRPr lang="en-US" dirty="0"/>
          </a:p>
        </p:txBody>
      </p:sp>
      <p:sp>
        <p:nvSpPr>
          <p:cNvPr id="5" name="Title 1"/>
          <p:cNvSpPr>
            <a:spLocks noGrp="1"/>
          </p:cNvSpPr>
          <p:nvPr>
            <p:ph type="title"/>
          </p:nvPr>
        </p:nvSpPr>
        <p:spPr>
          <a:xfrm>
            <a:off x="457200" y="274638"/>
            <a:ext cx="8229600" cy="563562"/>
          </a:xfrm>
        </p:spPr>
        <p:txBody>
          <a:bodyPr>
            <a:noAutofit/>
          </a:bodyPr>
          <a:lstStyle/>
          <a:p>
            <a:pPr algn="l"/>
            <a:r>
              <a:rPr lang="en-US" sz="3200" dirty="0"/>
              <a:t>How to answer these questions?</a:t>
            </a:r>
          </a:p>
        </p:txBody>
      </p:sp>
    </p:spTree>
    <p:extLst>
      <p:ext uri="{BB962C8B-B14F-4D97-AF65-F5344CB8AC3E}">
        <p14:creationId xmlns:p14="http://schemas.microsoft.com/office/powerpoint/2010/main" val="3464939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3200" dirty="0"/>
              <a:t>Why attributes ?</a:t>
            </a:r>
          </a:p>
        </p:txBody>
      </p:sp>
      <p:sp>
        <p:nvSpPr>
          <p:cNvPr id="3" name="Content Placeholder 2"/>
          <p:cNvSpPr>
            <a:spLocks noGrp="1"/>
          </p:cNvSpPr>
          <p:nvPr>
            <p:ph idx="1"/>
          </p:nvPr>
        </p:nvSpPr>
        <p:spPr>
          <a:xfrm>
            <a:off x="457200" y="1066800"/>
            <a:ext cx="8458200" cy="5486400"/>
          </a:xfrm>
        </p:spPr>
        <p:txBody>
          <a:bodyPr>
            <a:normAutofit fontScale="92500" lnSpcReduction="20000"/>
          </a:bodyPr>
          <a:lstStyle/>
          <a:p>
            <a:r>
              <a:rPr lang="en-US" sz="2600" dirty="0"/>
              <a:t>For lexical analysis and syntax analysis </a:t>
            </a:r>
            <a:r>
              <a:rPr lang="en-US" sz="2600" dirty="0">
                <a:solidFill>
                  <a:srgbClr val="7030A0"/>
                </a:solidFill>
              </a:rPr>
              <a:t>formal techniques </a:t>
            </a:r>
            <a:r>
              <a:rPr lang="en-US" sz="2600" dirty="0"/>
              <a:t>were </a:t>
            </a:r>
            <a:r>
              <a:rPr lang="en-US" sz="2600" dirty="0" smtClean="0"/>
              <a:t>used.</a:t>
            </a:r>
          </a:p>
          <a:p>
            <a:endParaRPr lang="en-US" sz="2600" dirty="0"/>
          </a:p>
          <a:p>
            <a:r>
              <a:rPr lang="en-US" sz="2600" dirty="0" smtClean="0"/>
              <a:t>However</a:t>
            </a:r>
            <a:r>
              <a:rPr lang="en-US" sz="2600" dirty="0"/>
              <a:t>, we still had code in form of actions along with regular expressions and context free </a:t>
            </a:r>
            <a:r>
              <a:rPr lang="en-US" sz="2600" dirty="0" smtClean="0"/>
              <a:t>grammar</a:t>
            </a:r>
          </a:p>
          <a:p>
            <a:endParaRPr lang="en-US" sz="2600" dirty="0"/>
          </a:p>
          <a:p>
            <a:r>
              <a:rPr lang="en-US" sz="2600" dirty="0" smtClean="0"/>
              <a:t>The </a:t>
            </a:r>
            <a:r>
              <a:rPr lang="en-US" sz="2600" dirty="0"/>
              <a:t>attribute grammar formalism is important</a:t>
            </a:r>
          </a:p>
          <a:p>
            <a:pPr lvl="1"/>
            <a:r>
              <a:rPr lang="en-US" sz="2200" dirty="0" smtClean="0"/>
              <a:t>However</a:t>
            </a:r>
            <a:r>
              <a:rPr lang="en-US" sz="2200" dirty="0"/>
              <a:t>, it is very difficult to implement </a:t>
            </a:r>
          </a:p>
          <a:p>
            <a:pPr lvl="1"/>
            <a:r>
              <a:rPr lang="en-US" sz="2200" dirty="0" smtClean="0"/>
              <a:t>But </a:t>
            </a:r>
            <a:r>
              <a:rPr lang="en-US" sz="2200" dirty="0"/>
              <a:t>makes many points clear </a:t>
            </a:r>
          </a:p>
          <a:p>
            <a:pPr lvl="1"/>
            <a:r>
              <a:rPr lang="en-US" sz="2200" dirty="0" smtClean="0"/>
              <a:t>Makes </a:t>
            </a:r>
            <a:r>
              <a:rPr lang="en-US" sz="2200" dirty="0"/>
              <a:t>"ad-hoc" code more organized </a:t>
            </a:r>
          </a:p>
          <a:p>
            <a:pPr lvl="1"/>
            <a:r>
              <a:rPr lang="en-US" sz="2200" dirty="0" smtClean="0"/>
              <a:t>Helps </a:t>
            </a:r>
            <a:r>
              <a:rPr lang="en-US" sz="2200" dirty="0"/>
              <a:t>in doing non local computations </a:t>
            </a:r>
            <a:endParaRPr lang="en-US" sz="2200" dirty="0" smtClean="0"/>
          </a:p>
          <a:p>
            <a:pPr lvl="1">
              <a:buNone/>
            </a:pPr>
            <a:endParaRPr lang="en-US" sz="2200" dirty="0" smtClean="0"/>
          </a:p>
          <a:p>
            <a:pPr algn="just">
              <a:buNone/>
            </a:pPr>
            <a:r>
              <a:rPr lang="en-US" sz="2200" dirty="0">
                <a:solidFill>
                  <a:srgbClr val="7030A0"/>
                </a:solidFill>
              </a:rPr>
              <a:t>Attribute grammar is nothing but it is a CFG and attributes put </a:t>
            </a:r>
            <a:r>
              <a:rPr lang="en-US" sz="2200" dirty="0" smtClean="0">
                <a:solidFill>
                  <a:srgbClr val="7030A0"/>
                </a:solidFill>
              </a:rPr>
              <a:t>around all </a:t>
            </a:r>
            <a:r>
              <a:rPr lang="en-US" sz="2200" dirty="0">
                <a:solidFill>
                  <a:srgbClr val="7030A0"/>
                </a:solidFill>
              </a:rPr>
              <a:t>the </a:t>
            </a:r>
            <a:endParaRPr lang="en-US" sz="2200" dirty="0" smtClean="0">
              <a:solidFill>
                <a:srgbClr val="7030A0"/>
              </a:solidFill>
            </a:endParaRPr>
          </a:p>
          <a:p>
            <a:pPr algn="just">
              <a:buNone/>
            </a:pPr>
            <a:r>
              <a:rPr lang="en-US" sz="2200" dirty="0" smtClean="0">
                <a:solidFill>
                  <a:srgbClr val="7030A0"/>
                </a:solidFill>
              </a:rPr>
              <a:t>terminal </a:t>
            </a:r>
            <a:r>
              <a:rPr lang="en-US" sz="2200" dirty="0">
                <a:solidFill>
                  <a:srgbClr val="7030A0"/>
                </a:solidFill>
              </a:rPr>
              <a:t>and non-terminal symbols are used. Despite </a:t>
            </a:r>
            <a:r>
              <a:rPr lang="en-US" sz="2200" dirty="0" smtClean="0">
                <a:solidFill>
                  <a:srgbClr val="7030A0"/>
                </a:solidFill>
              </a:rPr>
              <a:t>the difficulty </a:t>
            </a:r>
            <a:r>
              <a:rPr lang="en-US" sz="2200" dirty="0">
                <a:solidFill>
                  <a:srgbClr val="7030A0"/>
                </a:solidFill>
              </a:rPr>
              <a:t>in the </a:t>
            </a:r>
            <a:endParaRPr lang="en-US" sz="2200" dirty="0" smtClean="0">
              <a:solidFill>
                <a:srgbClr val="7030A0"/>
              </a:solidFill>
            </a:endParaRPr>
          </a:p>
          <a:p>
            <a:pPr algn="just">
              <a:buNone/>
            </a:pPr>
            <a:r>
              <a:rPr lang="en-US" sz="2200" dirty="0" smtClean="0">
                <a:solidFill>
                  <a:srgbClr val="7030A0"/>
                </a:solidFill>
              </a:rPr>
              <a:t>implementation </a:t>
            </a:r>
            <a:r>
              <a:rPr lang="en-US" sz="2200" dirty="0">
                <a:solidFill>
                  <a:srgbClr val="7030A0"/>
                </a:solidFill>
              </a:rPr>
              <a:t>of the attribute grammar formalism </a:t>
            </a:r>
            <a:r>
              <a:rPr lang="en-US" sz="2200" dirty="0" smtClean="0">
                <a:solidFill>
                  <a:srgbClr val="7030A0"/>
                </a:solidFill>
              </a:rPr>
              <a:t>it has </a:t>
            </a:r>
            <a:r>
              <a:rPr lang="en-US" sz="2200" dirty="0">
                <a:solidFill>
                  <a:srgbClr val="7030A0"/>
                </a:solidFill>
              </a:rPr>
              <a:t>certain big </a:t>
            </a:r>
            <a:endParaRPr lang="en-US" sz="2200" dirty="0" smtClean="0">
              <a:solidFill>
                <a:srgbClr val="7030A0"/>
              </a:solidFill>
            </a:endParaRPr>
          </a:p>
          <a:p>
            <a:pPr algn="just">
              <a:buNone/>
            </a:pPr>
            <a:r>
              <a:rPr lang="en-US" sz="2200" dirty="0" smtClean="0">
                <a:solidFill>
                  <a:srgbClr val="7030A0"/>
                </a:solidFill>
              </a:rPr>
              <a:t>advantages </a:t>
            </a:r>
            <a:r>
              <a:rPr lang="en-US" sz="2200" dirty="0">
                <a:solidFill>
                  <a:srgbClr val="7030A0"/>
                </a:solidFill>
              </a:rPr>
              <a:t>which makes it desirable.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600" dirty="0" smtClean="0"/>
              <a:t/>
            </a:r>
            <a:br>
              <a:rPr lang="en-US" sz="3600" dirty="0" smtClean="0"/>
            </a:br>
            <a:r>
              <a:rPr lang="en-US" sz="3600" dirty="0" smtClean="0"/>
              <a:t>Attribute </a:t>
            </a:r>
            <a:r>
              <a:rPr lang="en-US" sz="3600" dirty="0"/>
              <a:t>Grammar Framework</a:t>
            </a:r>
            <a:r>
              <a:rPr lang="en-US" b="1" dirty="0"/>
              <a:t/>
            </a:r>
            <a:br>
              <a:rPr lang="en-US" b="1" dirty="0"/>
            </a:br>
            <a:endParaRPr lang="en-US" dirty="0"/>
          </a:p>
        </p:txBody>
      </p:sp>
      <p:sp>
        <p:nvSpPr>
          <p:cNvPr id="3" name="Content Placeholder 2"/>
          <p:cNvSpPr>
            <a:spLocks noGrp="1"/>
          </p:cNvSpPr>
          <p:nvPr>
            <p:ph idx="1"/>
          </p:nvPr>
        </p:nvSpPr>
        <p:spPr>
          <a:xfrm>
            <a:off x="457200" y="990600"/>
            <a:ext cx="8229600" cy="5638800"/>
          </a:xfrm>
        </p:spPr>
        <p:txBody>
          <a:bodyPr>
            <a:normAutofit fontScale="62500" lnSpcReduction="20000"/>
          </a:bodyPr>
          <a:lstStyle/>
          <a:p>
            <a:r>
              <a:rPr lang="en-US" dirty="0" smtClean="0"/>
              <a:t>Generalization </a:t>
            </a:r>
            <a:r>
              <a:rPr lang="en-US" dirty="0"/>
              <a:t>of CFG where each grammar symbol has an associated set of </a:t>
            </a:r>
            <a:r>
              <a:rPr lang="en-US" dirty="0" smtClean="0"/>
              <a:t>attributes</a:t>
            </a:r>
          </a:p>
          <a:p>
            <a:endParaRPr lang="en-US" dirty="0"/>
          </a:p>
          <a:p>
            <a:r>
              <a:rPr lang="en-US" dirty="0" smtClean="0"/>
              <a:t>Values </a:t>
            </a:r>
            <a:r>
              <a:rPr lang="en-US" dirty="0"/>
              <a:t>of attributes are computed by semantic </a:t>
            </a:r>
            <a:r>
              <a:rPr lang="en-US" dirty="0" smtClean="0"/>
              <a:t>rules</a:t>
            </a:r>
          </a:p>
          <a:p>
            <a:endParaRPr lang="en-US" dirty="0"/>
          </a:p>
          <a:p>
            <a:r>
              <a:rPr lang="en-US" dirty="0" smtClean="0"/>
              <a:t>Two </a:t>
            </a:r>
            <a:r>
              <a:rPr lang="en-US" dirty="0"/>
              <a:t>notations for associating semantic rules with </a:t>
            </a:r>
            <a:r>
              <a:rPr lang="en-US" dirty="0" smtClean="0"/>
              <a:t>productions</a:t>
            </a:r>
          </a:p>
          <a:p>
            <a:endParaRPr lang="en-US" dirty="0"/>
          </a:p>
          <a:p>
            <a:pPr lvl="1"/>
            <a:r>
              <a:rPr lang="en-US" dirty="0" smtClean="0"/>
              <a:t>Syntax </a:t>
            </a:r>
            <a:r>
              <a:rPr lang="en-US" dirty="0"/>
              <a:t>directed definition </a:t>
            </a:r>
            <a:endParaRPr lang="en-US" dirty="0" smtClean="0"/>
          </a:p>
          <a:p>
            <a:endParaRPr lang="en-US" dirty="0"/>
          </a:p>
          <a:p>
            <a:pPr lvl="2"/>
            <a:r>
              <a:rPr lang="en-US" dirty="0" smtClean="0"/>
              <a:t>high </a:t>
            </a:r>
            <a:r>
              <a:rPr lang="en-US" dirty="0"/>
              <a:t>level </a:t>
            </a:r>
            <a:r>
              <a:rPr lang="en-US" dirty="0" smtClean="0"/>
              <a:t>specifications</a:t>
            </a:r>
          </a:p>
          <a:p>
            <a:endParaRPr lang="en-US" dirty="0" smtClean="0"/>
          </a:p>
          <a:p>
            <a:pPr lvl="2"/>
            <a:r>
              <a:rPr lang="en-US" dirty="0" smtClean="0"/>
              <a:t>hides implementation details</a:t>
            </a:r>
          </a:p>
          <a:p>
            <a:endParaRPr lang="en-US" dirty="0" smtClean="0"/>
          </a:p>
          <a:p>
            <a:pPr lvl="2"/>
            <a:r>
              <a:rPr lang="en-US" dirty="0" smtClean="0"/>
              <a:t>explicit </a:t>
            </a:r>
            <a:r>
              <a:rPr lang="en-US" dirty="0"/>
              <a:t>order of evaluation is not specified </a:t>
            </a:r>
            <a:endParaRPr lang="en-US" dirty="0" smtClean="0"/>
          </a:p>
          <a:p>
            <a:endParaRPr lang="en-US" dirty="0"/>
          </a:p>
          <a:p>
            <a:pPr lvl="1"/>
            <a:r>
              <a:rPr lang="en-US" dirty="0" smtClean="0"/>
              <a:t>Syntax directed translation schemes</a:t>
            </a:r>
          </a:p>
          <a:p>
            <a:endParaRPr lang="en-US" dirty="0"/>
          </a:p>
          <a:p>
            <a:pPr lvl="2"/>
            <a:r>
              <a:rPr lang="en-US" dirty="0" smtClean="0"/>
              <a:t>indicate </a:t>
            </a:r>
            <a:r>
              <a:rPr lang="en-US" dirty="0"/>
              <a:t>order in which semantic rules are to be </a:t>
            </a:r>
            <a:r>
              <a:rPr lang="en-US" dirty="0" smtClean="0"/>
              <a:t>evaluated</a:t>
            </a:r>
          </a:p>
          <a:p>
            <a:endParaRPr lang="en-US" dirty="0"/>
          </a:p>
          <a:p>
            <a:pPr lvl="2"/>
            <a:r>
              <a:rPr lang="en-US" dirty="0" smtClean="0"/>
              <a:t>allow </a:t>
            </a:r>
            <a:r>
              <a:rPr lang="en-US" dirty="0"/>
              <a:t>some implementation details to be shown </a:t>
            </a:r>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normAutofit fontScale="70000" lnSpcReduction="20000"/>
          </a:bodyPr>
          <a:lstStyle/>
          <a:p>
            <a:r>
              <a:rPr lang="en-US" dirty="0" smtClean="0"/>
              <a:t>There are two ways for writing attributes:</a:t>
            </a:r>
          </a:p>
          <a:p>
            <a:endParaRPr lang="en-US" dirty="0" smtClean="0"/>
          </a:p>
          <a:p>
            <a:pPr lvl="1"/>
            <a:r>
              <a:rPr lang="en-US" sz="3200" dirty="0" smtClean="0">
                <a:solidFill>
                  <a:srgbClr val="0070C0"/>
                </a:solidFill>
              </a:rPr>
              <a:t>Syntax Directed Definition</a:t>
            </a:r>
            <a:r>
              <a:rPr lang="en-US" sz="3200" dirty="0" smtClean="0"/>
              <a:t> : A SDD specifies the values of attributes by associating semantic rules with the grammar rules. For example, an infix-to-postfix translator might have a production and rule</a:t>
            </a:r>
          </a:p>
          <a:p>
            <a:pPr lvl="1"/>
            <a:endParaRPr lang="en-US" sz="3200" dirty="0" smtClean="0"/>
          </a:p>
          <a:p>
            <a:pPr lvl="2"/>
            <a:r>
              <a:rPr lang="en-US" sz="3200" dirty="0" smtClean="0">
                <a:solidFill>
                  <a:srgbClr val="0070C0"/>
                </a:solidFill>
              </a:rPr>
              <a:t>Production = { E </a:t>
            </a:r>
            <a:r>
              <a:rPr lang="en-US" sz="3200" dirty="0" smtClean="0">
                <a:solidFill>
                  <a:srgbClr val="0070C0"/>
                </a:solidFill>
                <a:sym typeface="Wingdings" pitchFamily="2" charset="2"/>
              </a:rPr>
              <a:t> E</a:t>
            </a:r>
            <a:r>
              <a:rPr lang="en-US" sz="3200" baseline="-25000" dirty="0" smtClean="0">
                <a:solidFill>
                  <a:srgbClr val="0070C0"/>
                </a:solidFill>
                <a:sym typeface="Wingdings" pitchFamily="2" charset="2"/>
              </a:rPr>
              <a:t>1</a:t>
            </a:r>
            <a:r>
              <a:rPr lang="en-US" sz="3200" dirty="0" smtClean="0">
                <a:solidFill>
                  <a:srgbClr val="0070C0"/>
                </a:solidFill>
                <a:sym typeface="Wingdings" pitchFamily="2" charset="2"/>
              </a:rPr>
              <a:t> + T}             </a:t>
            </a:r>
          </a:p>
          <a:p>
            <a:pPr lvl="2"/>
            <a:endParaRPr lang="en-US" sz="3200" dirty="0" smtClean="0">
              <a:solidFill>
                <a:srgbClr val="0070C0"/>
              </a:solidFill>
              <a:sym typeface="Wingdings" pitchFamily="2" charset="2"/>
            </a:endParaRPr>
          </a:p>
          <a:p>
            <a:pPr lvl="2"/>
            <a:r>
              <a:rPr lang="en-US" sz="3200" dirty="0" smtClean="0">
                <a:solidFill>
                  <a:srgbClr val="0070C0"/>
                </a:solidFill>
                <a:sym typeface="Wingdings" pitchFamily="2" charset="2"/>
              </a:rPr>
              <a:t>Semantic rule = { </a:t>
            </a:r>
            <a:r>
              <a:rPr lang="en-US" sz="3200" dirty="0" err="1" smtClean="0">
                <a:solidFill>
                  <a:srgbClr val="0070C0"/>
                </a:solidFill>
                <a:sym typeface="Wingdings" pitchFamily="2" charset="2"/>
              </a:rPr>
              <a:t>E.code</a:t>
            </a:r>
            <a:r>
              <a:rPr lang="en-US" sz="3200" dirty="0" smtClean="0">
                <a:solidFill>
                  <a:srgbClr val="0070C0"/>
                </a:solidFill>
                <a:sym typeface="Wingdings" pitchFamily="2" charset="2"/>
              </a:rPr>
              <a:t> = E</a:t>
            </a:r>
            <a:r>
              <a:rPr lang="en-US" sz="3200" baseline="-25000" dirty="0" smtClean="0">
                <a:solidFill>
                  <a:srgbClr val="0070C0"/>
                </a:solidFill>
                <a:sym typeface="Wingdings" pitchFamily="2" charset="2"/>
              </a:rPr>
              <a:t>1</a:t>
            </a:r>
            <a:r>
              <a:rPr lang="en-US" sz="3200" dirty="0" smtClean="0">
                <a:solidFill>
                  <a:srgbClr val="0070C0"/>
                </a:solidFill>
                <a:sym typeface="Wingdings" pitchFamily="2" charset="2"/>
              </a:rPr>
              <a:t>.code || </a:t>
            </a:r>
            <a:r>
              <a:rPr lang="en-US" sz="3200" dirty="0" err="1" smtClean="0">
                <a:solidFill>
                  <a:srgbClr val="0070C0"/>
                </a:solidFill>
                <a:sym typeface="Wingdings" pitchFamily="2" charset="2"/>
              </a:rPr>
              <a:t>T.code</a:t>
            </a:r>
            <a:r>
              <a:rPr lang="en-US" sz="3200" dirty="0" smtClean="0">
                <a:solidFill>
                  <a:srgbClr val="0070C0"/>
                </a:solidFill>
                <a:sym typeface="Wingdings" pitchFamily="2" charset="2"/>
              </a:rPr>
              <a:t> || ‘+’}</a:t>
            </a:r>
            <a:endParaRPr lang="en-US" sz="3200" dirty="0" smtClean="0">
              <a:solidFill>
                <a:srgbClr val="0070C0"/>
              </a:solidFill>
            </a:endParaRPr>
          </a:p>
          <a:p>
            <a:pPr lvl="1"/>
            <a:endParaRPr lang="en-US" sz="3200" dirty="0" smtClean="0"/>
          </a:p>
          <a:p>
            <a:pPr lvl="1"/>
            <a:r>
              <a:rPr lang="en-US" sz="3200" dirty="0" smtClean="0">
                <a:solidFill>
                  <a:srgbClr val="0070C0"/>
                </a:solidFill>
              </a:rPr>
              <a:t>Syntax-directed Translation scheme</a:t>
            </a:r>
            <a:r>
              <a:rPr lang="en-US" sz="3200" dirty="0" smtClean="0"/>
              <a:t> : A SDT scheme embeds program fragments called semantic actions within production bodies</a:t>
            </a:r>
          </a:p>
          <a:p>
            <a:pPr lvl="1"/>
            <a:endParaRPr lang="en-US" sz="3200" dirty="0" smtClean="0"/>
          </a:p>
          <a:p>
            <a:pPr lvl="2"/>
            <a:r>
              <a:rPr lang="en-US" sz="3200" dirty="0" smtClean="0">
                <a:solidFill>
                  <a:srgbClr val="0070C0"/>
                </a:solidFill>
              </a:rPr>
              <a:t>E </a:t>
            </a:r>
            <a:r>
              <a:rPr lang="en-US" sz="3200" dirty="0" smtClean="0">
                <a:solidFill>
                  <a:srgbClr val="0070C0"/>
                </a:solidFill>
                <a:sym typeface="Wingdings" pitchFamily="2" charset="2"/>
              </a:rPr>
              <a:t> E</a:t>
            </a:r>
            <a:r>
              <a:rPr lang="en-US" sz="3200" baseline="-25000" dirty="0" smtClean="0">
                <a:solidFill>
                  <a:srgbClr val="0070C0"/>
                </a:solidFill>
                <a:sym typeface="Wingdings" pitchFamily="2" charset="2"/>
              </a:rPr>
              <a:t>1</a:t>
            </a:r>
            <a:r>
              <a:rPr lang="en-US" sz="3200" dirty="0" smtClean="0">
                <a:solidFill>
                  <a:srgbClr val="0070C0"/>
                </a:solidFill>
                <a:sym typeface="Wingdings" pitchFamily="2" charset="2"/>
              </a:rPr>
              <a:t> + T {print ‘+’}</a:t>
            </a:r>
            <a:endParaRPr lang="en-US" sz="3200" dirty="0" smtClean="0">
              <a:solidFill>
                <a:srgbClr val="0070C0"/>
              </a:solidFill>
            </a:endParaRPr>
          </a:p>
          <a:p>
            <a:pPr lvl="2">
              <a:buNone/>
            </a:pPr>
            <a:endParaRPr lang="en-US" dirty="0" smtClean="0"/>
          </a:p>
          <a:p>
            <a:endParaRPr lang="en-US" dirty="0"/>
          </a:p>
        </p:txBody>
      </p:sp>
      <p:sp>
        <p:nvSpPr>
          <p:cNvPr id="4" name="Title 1"/>
          <p:cNvSpPr>
            <a:spLocks noGrp="1"/>
          </p:cNvSpPr>
          <p:nvPr>
            <p:ph type="title"/>
          </p:nvPr>
        </p:nvSpPr>
        <p:spPr>
          <a:xfrm>
            <a:off x="457200" y="274638"/>
            <a:ext cx="8229600" cy="563562"/>
          </a:xfrm>
        </p:spPr>
        <p:txBody>
          <a:bodyPr>
            <a:normAutofit fontScale="90000"/>
          </a:bodyPr>
          <a:lstStyle/>
          <a:p>
            <a:pPr algn="l"/>
            <a:r>
              <a:rPr lang="en-US" sz="3600" dirty="0" smtClean="0"/>
              <a:t/>
            </a:r>
            <a:br>
              <a:rPr lang="en-US" sz="3600" dirty="0" smtClean="0"/>
            </a:br>
            <a:r>
              <a:rPr lang="en-US" sz="3600" dirty="0" smtClean="0"/>
              <a:t>Attribute </a:t>
            </a:r>
            <a:r>
              <a:rPr lang="en-US" sz="3600" dirty="0"/>
              <a:t>Grammar Framework</a:t>
            </a: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686800" cy="5287963"/>
          </a:xfrm>
        </p:spPr>
        <p:txBody>
          <a:bodyPr>
            <a:normAutofit fontScale="55000" lnSpcReduction="20000"/>
          </a:bodyPr>
          <a:lstStyle/>
          <a:p>
            <a:r>
              <a:rPr lang="en-US" dirty="0" smtClean="0"/>
              <a:t>Conceptually </a:t>
            </a:r>
            <a:r>
              <a:rPr lang="en-US" dirty="0"/>
              <a:t>both:</a:t>
            </a:r>
          </a:p>
          <a:p>
            <a:pPr lvl="1"/>
            <a:r>
              <a:rPr lang="en-US" dirty="0" smtClean="0">
                <a:solidFill>
                  <a:srgbClr val="00B050"/>
                </a:solidFill>
              </a:rPr>
              <a:t>parse </a:t>
            </a:r>
            <a:r>
              <a:rPr lang="en-US" dirty="0">
                <a:solidFill>
                  <a:srgbClr val="00B050"/>
                </a:solidFill>
              </a:rPr>
              <a:t>input token stream</a:t>
            </a:r>
          </a:p>
          <a:p>
            <a:pPr lvl="1"/>
            <a:r>
              <a:rPr lang="en-US" dirty="0" smtClean="0">
                <a:solidFill>
                  <a:srgbClr val="00B050"/>
                </a:solidFill>
              </a:rPr>
              <a:t>build </a:t>
            </a:r>
            <a:r>
              <a:rPr lang="en-US" dirty="0">
                <a:solidFill>
                  <a:srgbClr val="00B050"/>
                </a:solidFill>
              </a:rPr>
              <a:t>parse tree </a:t>
            </a:r>
          </a:p>
          <a:p>
            <a:pPr lvl="1"/>
            <a:r>
              <a:rPr lang="en-US" dirty="0" smtClean="0">
                <a:solidFill>
                  <a:srgbClr val="00B050"/>
                </a:solidFill>
              </a:rPr>
              <a:t>traverse </a:t>
            </a:r>
            <a:r>
              <a:rPr lang="en-US" dirty="0">
                <a:solidFill>
                  <a:srgbClr val="00B050"/>
                </a:solidFill>
              </a:rPr>
              <a:t>the parse tree to evaluate the semantic rules at the parse tree </a:t>
            </a:r>
            <a:r>
              <a:rPr lang="en-US" dirty="0" smtClean="0">
                <a:solidFill>
                  <a:srgbClr val="00B050"/>
                </a:solidFill>
              </a:rPr>
              <a:t>nodes</a:t>
            </a:r>
          </a:p>
          <a:p>
            <a:pPr lvl="1"/>
            <a:endParaRPr lang="en-US" dirty="0">
              <a:solidFill>
                <a:srgbClr val="00B050"/>
              </a:solidFill>
            </a:endParaRPr>
          </a:p>
          <a:p>
            <a:r>
              <a:rPr lang="en-US" dirty="0" smtClean="0"/>
              <a:t>Evaluation </a:t>
            </a:r>
            <a:r>
              <a:rPr lang="en-US" dirty="0"/>
              <a:t>may: </a:t>
            </a:r>
          </a:p>
          <a:p>
            <a:pPr lvl="1"/>
            <a:r>
              <a:rPr lang="en-US" dirty="0" smtClean="0"/>
              <a:t>generate </a:t>
            </a:r>
            <a:r>
              <a:rPr lang="en-US" dirty="0"/>
              <a:t>code </a:t>
            </a:r>
          </a:p>
          <a:p>
            <a:pPr lvl="1"/>
            <a:r>
              <a:rPr lang="en-US" dirty="0" smtClean="0"/>
              <a:t>save </a:t>
            </a:r>
            <a:r>
              <a:rPr lang="en-US" dirty="0"/>
              <a:t>information in the symbol table </a:t>
            </a:r>
          </a:p>
          <a:p>
            <a:pPr lvl="1"/>
            <a:r>
              <a:rPr lang="en-US" dirty="0" smtClean="0"/>
              <a:t>issue </a:t>
            </a:r>
            <a:r>
              <a:rPr lang="en-US" dirty="0"/>
              <a:t>error messages </a:t>
            </a:r>
          </a:p>
          <a:p>
            <a:pPr lvl="1"/>
            <a:r>
              <a:rPr lang="en-US" dirty="0" smtClean="0"/>
              <a:t>perform </a:t>
            </a:r>
            <a:r>
              <a:rPr lang="en-US" dirty="0"/>
              <a:t>any other activity </a:t>
            </a:r>
            <a:endParaRPr lang="en-US" dirty="0" smtClean="0"/>
          </a:p>
          <a:p>
            <a:pPr lvl="1">
              <a:buNone/>
            </a:pPr>
            <a:endParaRPr lang="en-US" dirty="0"/>
          </a:p>
          <a:p>
            <a:r>
              <a:rPr lang="en-US" dirty="0">
                <a:solidFill>
                  <a:srgbClr val="7030A0"/>
                </a:solidFill>
              </a:rPr>
              <a:t>To avoid repeated traversal of the parse tree, actions are taken </a:t>
            </a:r>
            <a:r>
              <a:rPr lang="en-US" dirty="0" smtClean="0">
                <a:solidFill>
                  <a:srgbClr val="7030A0"/>
                </a:solidFill>
              </a:rPr>
              <a:t>simultaneously </a:t>
            </a:r>
            <a:r>
              <a:rPr lang="en-US" dirty="0">
                <a:solidFill>
                  <a:srgbClr val="7030A0"/>
                </a:solidFill>
              </a:rPr>
              <a:t>when a token is found. So calculation of attributes goes along with the construction of the parse tree</a:t>
            </a:r>
            <a:r>
              <a:rPr lang="en-US" dirty="0" smtClean="0">
                <a:solidFill>
                  <a:srgbClr val="7030A0"/>
                </a:solidFill>
              </a:rPr>
              <a:t>.</a:t>
            </a:r>
          </a:p>
          <a:p>
            <a:endParaRPr lang="en-US" dirty="0">
              <a:solidFill>
                <a:srgbClr val="7030A0"/>
              </a:solidFill>
            </a:endParaRPr>
          </a:p>
          <a:p>
            <a:r>
              <a:rPr lang="en-US" dirty="0">
                <a:solidFill>
                  <a:srgbClr val="7030A0"/>
                </a:solidFill>
              </a:rPr>
              <a:t>Along with the evaluation of the semantic rules the compiler may </a:t>
            </a:r>
            <a:r>
              <a:rPr lang="en-US" dirty="0" smtClean="0">
                <a:solidFill>
                  <a:srgbClr val="7030A0"/>
                </a:solidFill>
              </a:rPr>
              <a:t>simultaneously </a:t>
            </a:r>
            <a:r>
              <a:rPr lang="en-US" dirty="0">
                <a:solidFill>
                  <a:srgbClr val="7030A0"/>
                </a:solidFill>
              </a:rPr>
              <a:t>generate code, save the information in the symbol table, </a:t>
            </a:r>
            <a:r>
              <a:rPr lang="en-US" dirty="0" smtClean="0">
                <a:solidFill>
                  <a:srgbClr val="7030A0"/>
                </a:solidFill>
              </a:rPr>
              <a:t>and / or </a:t>
            </a:r>
            <a:r>
              <a:rPr lang="en-US" dirty="0">
                <a:solidFill>
                  <a:srgbClr val="7030A0"/>
                </a:solidFill>
              </a:rPr>
              <a:t>issue error messages etc. at the same time while building the parse tree</a:t>
            </a:r>
            <a:r>
              <a:rPr lang="en-US" dirty="0" smtClean="0">
                <a:solidFill>
                  <a:srgbClr val="7030A0"/>
                </a:solidFill>
              </a:rPr>
              <a:t>.</a:t>
            </a:r>
          </a:p>
          <a:p>
            <a:endParaRPr lang="en-US" dirty="0">
              <a:solidFill>
                <a:srgbClr val="7030A0"/>
              </a:solidFill>
            </a:endParaRPr>
          </a:p>
          <a:p>
            <a:r>
              <a:rPr lang="en-US" dirty="0">
                <a:solidFill>
                  <a:srgbClr val="7030A0"/>
                </a:solidFill>
              </a:rPr>
              <a:t>This saves multiple passes of the parse tree. </a:t>
            </a:r>
          </a:p>
          <a:p>
            <a:endParaRPr lang="en-US" dirty="0"/>
          </a:p>
        </p:txBody>
      </p:sp>
      <p:sp>
        <p:nvSpPr>
          <p:cNvPr id="4" name="Title 1"/>
          <p:cNvSpPr>
            <a:spLocks noGrp="1"/>
          </p:cNvSpPr>
          <p:nvPr>
            <p:ph type="title"/>
          </p:nvPr>
        </p:nvSpPr>
        <p:spPr>
          <a:xfrm>
            <a:off x="457200" y="274638"/>
            <a:ext cx="8229600" cy="563562"/>
          </a:xfrm>
        </p:spPr>
        <p:txBody>
          <a:bodyPr>
            <a:normAutofit fontScale="90000"/>
          </a:bodyPr>
          <a:lstStyle/>
          <a:p>
            <a:pPr algn="l"/>
            <a:r>
              <a:rPr lang="en-US" sz="3600" dirty="0" smtClean="0"/>
              <a:t/>
            </a:r>
            <a:br>
              <a:rPr lang="en-US" sz="3600" dirty="0" smtClean="0"/>
            </a:br>
            <a:r>
              <a:rPr lang="en-US" sz="3600" dirty="0" smtClean="0"/>
              <a:t>Attribute </a:t>
            </a:r>
            <a:r>
              <a:rPr lang="en-US" sz="3600" dirty="0"/>
              <a:t>Grammar Framework</a:t>
            </a: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dirty="0">
                <a:solidFill>
                  <a:srgbClr val="0070C0"/>
                </a:solidFill>
              </a:rPr>
              <a:t>Syntax Directed Definition</a:t>
            </a:r>
            <a:endParaRPr lang="en-US" sz="3600" dirty="0"/>
          </a:p>
        </p:txBody>
      </p:sp>
      <p:sp>
        <p:nvSpPr>
          <p:cNvPr id="3" name="Content Placeholder 2"/>
          <p:cNvSpPr>
            <a:spLocks noGrp="1"/>
          </p:cNvSpPr>
          <p:nvPr>
            <p:ph idx="1"/>
          </p:nvPr>
        </p:nvSpPr>
        <p:spPr>
          <a:xfrm>
            <a:off x="235520" y="1066800"/>
            <a:ext cx="8686800" cy="5486400"/>
          </a:xfrm>
        </p:spPr>
        <p:txBody>
          <a:bodyPr>
            <a:normAutofit fontScale="62500" lnSpcReduction="20000"/>
          </a:bodyPr>
          <a:lstStyle/>
          <a:p>
            <a:pPr marL="514350" indent="-514350">
              <a:buFont typeface="+mj-lt"/>
              <a:buAutoNum type="arabicPeriod"/>
            </a:pPr>
            <a:r>
              <a:rPr lang="en-US" dirty="0" smtClean="0"/>
              <a:t>A </a:t>
            </a:r>
            <a:r>
              <a:rPr lang="en-US" dirty="0"/>
              <a:t>syntax-directed definition is a generalization of a context-free grammar in which:</a:t>
            </a:r>
          </a:p>
          <a:p>
            <a:pPr marL="0" indent="0">
              <a:buNone/>
            </a:pPr>
            <a:r>
              <a:rPr lang="en-US" dirty="0" smtClean="0"/>
              <a:t>	– </a:t>
            </a:r>
            <a:r>
              <a:rPr lang="en-US" dirty="0"/>
              <a:t>Each grammar symbol is associated with a </a:t>
            </a:r>
            <a:r>
              <a:rPr lang="en-US" dirty="0">
                <a:solidFill>
                  <a:srgbClr val="FF0000"/>
                </a:solidFill>
              </a:rPr>
              <a:t>set of attributes</a:t>
            </a:r>
            <a:r>
              <a:rPr lang="en-US" dirty="0"/>
              <a:t>.</a:t>
            </a:r>
          </a:p>
          <a:p>
            <a:pPr marL="0" indent="0">
              <a:buNone/>
            </a:pPr>
            <a:r>
              <a:rPr lang="en-US" dirty="0" smtClean="0"/>
              <a:t>	– </a:t>
            </a:r>
            <a:r>
              <a:rPr lang="en-US" dirty="0"/>
              <a:t>This set of attributes for a grammar symbol is partitioned into </a:t>
            </a:r>
            <a:endParaRPr lang="en-US" dirty="0" smtClean="0"/>
          </a:p>
          <a:p>
            <a:pPr marL="0" indent="0">
              <a:buNone/>
            </a:pPr>
            <a:r>
              <a:rPr lang="en-US" dirty="0"/>
              <a:t> </a:t>
            </a:r>
            <a:r>
              <a:rPr lang="en-US" dirty="0" smtClean="0"/>
              <a:t>                 two subsets called </a:t>
            </a:r>
          </a:p>
          <a:p>
            <a:pPr marL="0" indent="0">
              <a:buNone/>
            </a:pPr>
            <a:r>
              <a:rPr lang="en-US" b="1" dirty="0"/>
              <a:t> </a:t>
            </a:r>
            <a:r>
              <a:rPr lang="en-US" b="1" dirty="0" smtClean="0"/>
              <a:t>                               </a:t>
            </a:r>
            <a:r>
              <a:rPr lang="en-US" dirty="0" smtClean="0">
                <a:solidFill>
                  <a:srgbClr val="FF0000"/>
                </a:solidFill>
              </a:rPr>
              <a:t>synthesized</a:t>
            </a:r>
            <a:r>
              <a:rPr lang="en-US" b="1" dirty="0" smtClean="0"/>
              <a:t> </a:t>
            </a:r>
            <a:r>
              <a:rPr lang="en-US" dirty="0" smtClean="0"/>
              <a:t>attributes and</a:t>
            </a:r>
            <a:endParaRPr lang="en-US" dirty="0"/>
          </a:p>
          <a:p>
            <a:pPr marL="0" indent="0">
              <a:buNone/>
            </a:pPr>
            <a:r>
              <a:rPr lang="en-US" dirty="0" smtClean="0"/>
              <a:t>	 	</a:t>
            </a:r>
            <a:r>
              <a:rPr lang="en-US" dirty="0" smtClean="0">
                <a:solidFill>
                  <a:srgbClr val="FF0000"/>
                </a:solidFill>
              </a:rPr>
              <a:t>inherited</a:t>
            </a:r>
            <a:r>
              <a:rPr lang="en-US" b="1" dirty="0" smtClean="0"/>
              <a:t> </a:t>
            </a:r>
            <a:r>
              <a:rPr lang="en-US" dirty="0"/>
              <a:t>attributes of that grammar symbol.</a:t>
            </a:r>
          </a:p>
          <a:p>
            <a:pPr marL="0" indent="0">
              <a:buNone/>
            </a:pPr>
            <a:r>
              <a:rPr lang="en-US" dirty="0" smtClean="0"/>
              <a:t>	– </a:t>
            </a:r>
            <a:r>
              <a:rPr lang="en-US" dirty="0"/>
              <a:t>Each </a:t>
            </a:r>
            <a:r>
              <a:rPr lang="en-US" dirty="0">
                <a:solidFill>
                  <a:srgbClr val="FF0000"/>
                </a:solidFill>
              </a:rPr>
              <a:t>production rule</a:t>
            </a:r>
            <a:r>
              <a:rPr lang="en-US" dirty="0"/>
              <a:t> is associated with a </a:t>
            </a:r>
            <a:r>
              <a:rPr lang="en-US" dirty="0">
                <a:solidFill>
                  <a:srgbClr val="FF0000"/>
                </a:solidFill>
              </a:rPr>
              <a:t>set of semantic rules</a:t>
            </a:r>
            <a:r>
              <a:rPr lang="en-US" dirty="0"/>
              <a:t>.</a:t>
            </a:r>
          </a:p>
          <a:p>
            <a:pPr marL="0" indent="0">
              <a:buNone/>
            </a:pPr>
            <a:endParaRPr lang="en-US" dirty="0"/>
          </a:p>
          <a:p>
            <a:pPr marL="514350" indent="-514350">
              <a:buAutoNum type="arabicPeriod" startAt="2"/>
            </a:pPr>
            <a:r>
              <a:rPr lang="en-US" dirty="0" smtClean="0"/>
              <a:t>Semantic </a:t>
            </a:r>
            <a:r>
              <a:rPr lang="en-US" dirty="0"/>
              <a:t>rules set up dependencies between attributes which can be </a:t>
            </a:r>
            <a:endParaRPr lang="en-US" dirty="0" smtClean="0"/>
          </a:p>
          <a:p>
            <a:pPr marL="0" indent="0">
              <a:buNone/>
            </a:pPr>
            <a:r>
              <a:rPr lang="en-US" dirty="0"/>
              <a:t> </a:t>
            </a:r>
            <a:r>
              <a:rPr lang="en-US" dirty="0" smtClean="0"/>
              <a:t>       represented </a:t>
            </a:r>
            <a:r>
              <a:rPr lang="en-US" dirty="0"/>
              <a:t>by </a:t>
            </a:r>
            <a:r>
              <a:rPr lang="en-US" dirty="0" smtClean="0"/>
              <a:t>a </a:t>
            </a:r>
            <a:r>
              <a:rPr lang="en-US" dirty="0" smtClean="0">
                <a:solidFill>
                  <a:srgbClr val="FF0000"/>
                </a:solidFill>
              </a:rPr>
              <a:t>dependency </a:t>
            </a:r>
            <a:r>
              <a:rPr lang="en-US" dirty="0">
                <a:solidFill>
                  <a:srgbClr val="FF0000"/>
                </a:solidFill>
              </a:rPr>
              <a:t>graph</a:t>
            </a:r>
            <a:r>
              <a:rPr lang="en-US" dirty="0" smtClean="0"/>
              <a:t>.</a:t>
            </a:r>
          </a:p>
          <a:p>
            <a:pPr marL="0" indent="0">
              <a:buNone/>
            </a:pPr>
            <a:endParaRPr lang="en-US" dirty="0"/>
          </a:p>
          <a:p>
            <a:pPr marL="514350" indent="-514350">
              <a:buAutoNum type="arabicPeriod" startAt="3"/>
            </a:pPr>
            <a:r>
              <a:rPr lang="en-US" dirty="0" smtClean="0"/>
              <a:t>This </a:t>
            </a:r>
            <a:r>
              <a:rPr lang="en-US" dirty="0">
                <a:solidFill>
                  <a:srgbClr val="FF0000"/>
                </a:solidFill>
              </a:rPr>
              <a:t>dependency graph</a:t>
            </a:r>
            <a:r>
              <a:rPr lang="en-US" i="1" dirty="0"/>
              <a:t> </a:t>
            </a:r>
            <a:r>
              <a:rPr lang="en-US" dirty="0"/>
              <a:t>determines the </a:t>
            </a:r>
            <a:r>
              <a:rPr lang="en-US" dirty="0">
                <a:solidFill>
                  <a:srgbClr val="FF0000"/>
                </a:solidFill>
              </a:rPr>
              <a:t>evaluation order</a:t>
            </a:r>
            <a:r>
              <a:rPr lang="en-US" dirty="0"/>
              <a:t> of these </a:t>
            </a:r>
            <a:endParaRPr lang="en-US" dirty="0" smtClean="0"/>
          </a:p>
          <a:p>
            <a:pPr marL="0" indent="0">
              <a:buNone/>
            </a:pPr>
            <a:r>
              <a:rPr lang="en-US" dirty="0"/>
              <a:t> </a:t>
            </a:r>
            <a:r>
              <a:rPr lang="en-US" dirty="0" smtClean="0"/>
              <a:t>         semantic </a:t>
            </a:r>
            <a:r>
              <a:rPr lang="en-US" dirty="0"/>
              <a:t>rules</a:t>
            </a:r>
            <a:r>
              <a:rPr lang="en-US" dirty="0" smtClean="0"/>
              <a:t>.</a:t>
            </a:r>
          </a:p>
          <a:p>
            <a:pPr marL="0" indent="0">
              <a:buNone/>
            </a:pPr>
            <a:endParaRPr lang="en-US" dirty="0"/>
          </a:p>
          <a:p>
            <a:pPr marL="514350" indent="-514350">
              <a:buAutoNum type="arabicPeriod" startAt="4"/>
            </a:pPr>
            <a:r>
              <a:rPr lang="en-US" dirty="0" smtClean="0"/>
              <a:t>Evaluation </a:t>
            </a:r>
            <a:r>
              <a:rPr lang="en-US" dirty="0"/>
              <a:t>of a semantic rule defines the value of an attribute. But a semantic </a:t>
            </a:r>
            <a:r>
              <a:rPr lang="en-US" dirty="0" smtClean="0"/>
              <a:t>rule may </a:t>
            </a:r>
            <a:r>
              <a:rPr lang="en-US" dirty="0"/>
              <a:t>also have some </a:t>
            </a:r>
            <a:r>
              <a:rPr lang="en-US" dirty="0">
                <a:solidFill>
                  <a:srgbClr val="FF0000"/>
                </a:solidFill>
              </a:rPr>
              <a:t>side effects</a:t>
            </a:r>
            <a:r>
              <a:rPr lang="en-US" dirty="0"/>
              <a:t> such as </a:t>
            </a:r>
            <a:r>
              <a:rPr lang="en-US" dirty="0">
                <a:solidFill>
                  <a:srgbClr val="FF0000"/>
                </a:solidFill>
              </a:rPr>
              <a:t>printing a value</a:t>
            </a:r>
            <a:r>
              <a:rPr lang="en-US" dirty="0"/>
              <a:t>.</a:t>
            </a:r>
          </a:p>
        </p:txBody>
      </p:sp>
    </p:spTree>
    <p:extLst>
      <p:ext uri="{BB962C8B-B14F-4D97-AF65-F5344CB8AC3E}">
        <p14:creationId xmlns:p14="http://schemas.microsoft.com/office/powerpoint/2010/main" val="3969516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smtClean="0"/>
              <a:t>Example:</a:t>
            </a:r>
            <a:endParaRPr lang="en-US" sz="3200"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smtClean="0"/>
              <a:t>Number </a:t>
            </a:r>
            <a:r>
              <a:rPr lang="en-US" dirty="0" smtClean="0">
                <a:sym typeface="Wingdings" pitchFamily="2" charset="2"/>
              </a:rPr>
              <a:t>   </a:t>
            </a:r>
            <a:r>
              <a:rPr lang="en-US" dirty="0" smtClean="0"/>
              <a:t>sign list </a:t>
            </a:r>
          </a:p>
          <a:p>
            <a:r>
              <a:rPr lang="en-US" dirty="0" smtClean="0"/>
              <a:t>sign        </a:t>
            </a:r>
            <a:r>
              <a:rPr lang="en-US" dirty="0" smtClean="0">
                <a:sym typeface="Wingdings" pitchFamily="2" charset="2"/>
              </a:rPr>
              <a:t>    </a:t>
            </a:r>
            <a:r>
              <a:rPr lang="en-US" dirty="0" smtClean="0"/>
              <a:t>+ | - </a:t>
            </a:r>
          </a:p>
          <a:p>
            <a:r>
              <a:rPr lang="en-US" dirty="0" smtClean="0"/>
              <a:t>list          </a:t>
            </a:r>
            <a:r>
              <a:rPr lang="en-US" dirty="0" smtClean="0">
                <a:sym typeface="Wingdings" pitchFamily="2" charset="2"/>
              </a:rPr>
              <a:t>    </a:t>
            </a:r>
            <a:r>
              <a:rPr lang="en-US" dirty="0" smtClean="0"/>
              <a:t>list bit | bit </a:t>
            </a:r>
          </a:p>
          <a:p>
            <a:r>
              <a:rPr lang="en-US" dirty="0" smtClean="0"/>
              <a:t>bit          </a:t>
            </a:r>
            <a:r>
              <a:rPr lang="en-US" dirty="0" smtClean="0">
                <a:sym typeface="Wingdings" pitchFamily="2" charset="2"/>
              </a:rPr>
              <a:t>    </a:t>
            </a:r>
            <a:r>
              <a:rPr lang="en-US" dirty="0" smtClean="0"/>
              <a:t>0 | 1 </a:t>
            </a:r>
          </a:p>
          <a:p>
            <a:endParaRPr lang="en-US" dirty="0" smtClean="0"/>
          </a:p>
          <a:p>
            <a:r>
              <a:rPr lang="en-US" dirty="0" smtClean="0"/>
              <a:t>Build attribute grammar that annotates Number with the value it represents</a:t>
            </a:r>
          </a:p>
          <a:p>
            <a:endParaRPr lang="en-US" dirty="0" smtClean="0"/>
          </a:p>
          <a:p>
            <a:r>
              <a:rPr lang="en-US" dirty="0" smtClean="0"/>
              <a:t>Associate attributes with grammar symbols </a:t>
            </a:r>
          </a:p>
          <a:p>
            <a:endParaRPr lang="en-US" dirty="0" smtClean="0"/>
          </a:p>
          <a:p>
            <a:r>
              <a:rPr lang="en-US" u="sng" dirty="0" smtClean="0"/>
              <a:t>symbol </a:t>
            </a:r>
            <a:r>
              <a:rPr lang="en-US" dirty="0" smtClean="0"/>
              <a:t>        </a:t>
            </a:r>
            <a:r>
              <a:rPr lang="en-US" u="sng" dirty="0" smtClean="0"/>
              <a:t>attributes</a:t>
            </a:r>
          </a:p>
          <a:p>
            <a:pPr marL="0" indent="0">
              <a:buNone/>
            </a:pPr>
            <a:r>
              <a:rPr lang="en-US" dirty="0" smtClean="0"/>
              <a:t>       Number       value </a:t>
            </a:r>
          </a:p>
          <a:p>
            <a:pPr marL="0" indent="0">
              <a:buNone/>
            </a:pPr>
            <a:r>
              <a:rPr lang="en-US" dirty="0" smtClean="0"/>
              <a:t>          sign         negative </a:t>
            </a:r>
          </a:p>
          <a:p>
            <a:pPr marL="0" indent="0">
              <a:buNone/>
            </a:pPr>
            <a:r>
              <a:rPr lang="en-US" dirty="0" smtClean="0"/>
              <a:t>           list     position, value </a:t>
            </a:r>
          </a:p>
          <a:p>
            <a:pPr marL="0" indent="0">
              <a:buNone/>
            </a:pPr>
            <a:r>
              <a:rPr lang="en-US" dirty="0" smtClean="0"/>
              <a:t>           bit      position, value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9419835"/>
              </p:ext>
            </p:extLst>
          </p:nvPr>
        </p:nvGraphicFramePr>
        <p:xfrm>
          <a:off x="533400" y="838200"/>
          <a:ext cx="8305800" cy="5232954"/>
        </p:xfrm>
        <a:graphic>
          <a:graphicData uri="http://schemas.openxmlformats.org/drawingml/2006/table">
            <a:tbl>
              <a:tblPr firstRow="1" bandRow="1">
                <a:tableStyleId>{5C22544A-7EE6-4342-B048-85BDC9FD1C3A}</a:tableStyleId>
              </a:tblPr>
              <a:tblGrid>
                <a:gridCol w="1447800"/>
                <a:gridCol w="3048000"/>
                <a:gridCol w="3810000"/>
              </a:tblGrid>
              <a:tr h="386634">
                <a:tc>
                  <a:txBody>
                    <a:bodyPr/>
                    <a:lstStyle/>
                    <a:p>
                      <a:r>
                        <a:rPr lang="en-US" sz="1800" b="0" i="0" kern="1200" dirty="0" smtClean="0">
                          <a:solidFill>
                            <a:schemeClr val="lt1"/>
                          </a:solidFill>
                          <a:latin typeface="+mn-lt"/>
                          <a:ea typeface="+mn-ea"/>
                          <a:cs typeface="+mn-cs"/>
                        </a:rPr>
                        <a:t>Production</a:t>
                      </a:r>
                      <a:endParaRPr lang="en-US" sz="1800" dirty="0">
                        <a:latin typeface="+mn-lt"/>
                      </a:endParaRPr>
                    </a:p>
                  </a:txBody>
                  <a:tcPr/>
                </a:tc>
                <a:tc>
                  <a:txBody>
                    <a:bodyPr/>
                    <a:lstStyle/>
                    <a:p>
                      <a:r>
                        <a:rPr lang="en-US" sz="1800" b="0" i="0" kern="1200" dirty="0" smtClean="0">
                          <a:solidFill>
                            <a:schemeClr val="lt1"/>
                          </a:solidFill>
                          <a:latin typeface="+mn-lt"/>
                          <a:ea typeface="+mn-ea"/>
                          <a:cs typeface="+mn-cs"/>
                        </a:rPr>
                        <a:t>Attribute rule </a:t>
                      </a:r>
                      <a:endParaRPr lang="en-US" sz="1800" dirty="0">
                        <a:latin typeface="+mn-lt"/>
                      </a:endParaRPr>
                    </a:p>
                  </a:txBody>
                  <a:tcPr/>
                </a:tc>
                <a:tc>
                  <a:txBody>
                    <a:bodyPr/>
                    <a:lstStyle/>
                    <a:p>
                      <a:r>
                        <a:rPr lang="en-US" sz="1800" b="0" i="0" kern="1200" dirty="0" smtClean="0">
                          <a:solidFill>
                            <a:schemeClr val="lt1"/>
                          </a:solidFill>
                          <a:effectLst/>
                          <a:latin typeface="+mn-lt"/>
                          <a:ea typeface="+mn-ea"/>
                          <a:cs typeface="+mn-cs"/>
                        </a:rPr>
                        <a:t>Explanations</a:t>
                      </a:r>
                      <a:endParaRPr lang="en-US" sz="1600" dirty="0">
                        <a:latin typeface="+mn-lt"/>
                      </a:endParaRPr>
                    </a:p>
                  </a:txBody>
                  <a:tcPr/>
                </a:tc>
              </a:tr>
              <a:tr h="1663357">
                <a:tc>
                  <a:txBody>
                    <a:bodyPr/>
                    <a:lstStyle/>
                    <a:p>
                      <a:r>
                        <a:rPr lang="en-US" sz="1600" b="0" i="0" kern="1200" dirty="0" smtClean="0">
                          <a:solidFill>
                            <a:schemeClr val="dk1"/>
                          </a:solidFill>
                          <a:latin typeface="+mn-lt"/>
                          <a:ea typeface="+mn-ea"/>
                          <a:cs typeface="+mn-cs"/>
                        </a:rPr>
                        <a:t>number  </a:t>
                      </a:r>
                      <a:r>
                        <a:rPr lang="en-US" sz="1600" b="0" i="0" kern="1200" dirty="0" smtClean="0">
                          <a:solidFill>
                            <a:schemeClr val="dk1"/>
                          </a:solidFill>
                          <a:latin typeface="+mn-lt"/>
                          <a:ea typeface="+mn-ea"/>
                          <a:cs typeface="+mn-cs"/>
                          <a:sym typeface="Wingdings" pitchFamily="2" charset="2"/>
                        </a:rPr>
                        <a:t> </a:t>
                      </a:r>
                      <a:r>
                        <a:rPr lang="en-US" sz="1600" b="0" i="0" kern="1200" dirty="0" smtClean="0">
                          <a:solidFill>
                            <a:schemeClr val="dk1"/>
                          </a:solidFill>
                          <a:latin typeface="+mn-lt"/>
                          <a:ea typeface="+mn-ea"/>
                          <a:cs typeface="+mn-cs"/>
                        </a:rPr>
                        <a:t>sign list</a:t>
                      </a:r>
                      <a:endParaRPr lang="en-US" sz="1600" dirty="0">
                        <a:latin typeface="+mn-lt"/>
                      </a:endParaRPr>
                    </a:p>
                  </a:txBody>
                  <a:tcPr/>
                </a:tc>
                <a:tc>
                  <a:txBody>
                    <a:bodyPr/>
                    <a:lstStyle/>
                    <a:p>
                      <a:r>
                        <a:rPr lang="en-US" sz="1600" b="0" i="0" kern="1200" dirty="0" err="1" smtClean="0">
                          <a:solidFill>
                            <a:srgbClr val="FF0000"/>
                          </a:solidFill>
                          <a:latin typeface="+mn-lt"/>
                          <a:ea typeface="+mn-ea"/>
                          <a:cs typeface="+mn-cs"/>
                        </a:rPr>
                        <a:t>list.position</a:t>
                      </a:r>
                      <a:r>
                        <a:rPr lang="en-US" sz="1600" b="0" i="0" kern="1200" dirty="0" smtClean="0">
                          <a:solidFill>
                            <a:srgbClr val="FF0000"/>
                          </a:solidFill>
                          <a:latin typeface="+mn-lt"/>
                          <a:ea typeface="+mn-ea"/>
                          <a:cs typeface="+mn-cs"/>
                        </a:rPr>
                        <a:t>  </a:t>
                      </a:r>
                      <a:r>
                        <a:rPr lang="en-US" sz="1600" b="0" i="0" kern="1200" dirty="0" smtClean="0">
                          <a:solidFill>
                            <a:srgbClr val="FF0000"/>
                          </a:solidFill>
                          <a:latin typeface="+mn-lt"/>
                          <a:ea typeface="+mn-ea"/>
                          <a:cs typeface="+mn-cs"/>
                          <a:sym typeface="Wingdings" pitchFamily="2" charset="2"/>
                        </a:rPr>
                        <a:t> </a:t>
                      </a:r>
                      <a:r>
                        <a:rPr lang="en-US" sz="1600" b="0" i="0" kern="1200" dirty="0" smtClean="0">
                          <a:solidFill>
                            <a:srgbClr val="FF0000"/>
                          </a:solidFill>
                          <a:latin typeface="+mn-lt"/>
                          <a:ea typeface="+mn-ea"/>
                          <a:cs typeface="+mn-cs"/>
                        </a:rPr>
                        <a:t>0 </a:t>
                      </a:r>
                    </a:p>
                    <a:p>
                      <a:endParaRPr lang="en-US" sz="1600" b="0" i="0" kern="1200" dirty="0" smtClean="0">
                        <a:solidFill>
                          <a:schemeClr val="dk1"/>
                        </a:solidFill>
                        <a:latin typeface="+mn-lt"/>
                        <a:ea typeface="+mn-ea"/>
                        <a:cs typeface="+mn-cs"/>
                      </a:endParaRPr>
                    </a:p>
                    <a:p>
                      <a:r>
                        <a:rPr lang="en-US" sz="1600" b="0" i="0" kern="1200" dirty="0" smtClean="0">
                          <a:solidFill>
                            <a:schemeClr val="dk1"/>
                          </a:solidFill>
                          <a:latin typeface="+mn-lt"/>
                          <a:ea typeface="+mn-ea"/>
                          <a:cs typeface="+mn-cs"/>
                        </a:rPr>
                        <a:t>if </a:t>
                      </a:r>
                      <a:r>
                        <a:rPr lang="en-US" sz="1600" b="0" i="0" kern="1200" dirty="0" err="1" smtClean="0">
                          <a:solidFill>
                            <a:schemeClr val="dk1"/>
                          </a:solidFill>
                          <a:latin typeface="+mn-lt"/>
                          <a:ea typeface="+mn-ea"/>
                          <a:cs typeface="+mn-cs"/>
                        </a:rPr>
                        <a:t>sign.negative</a:t>
                      </a:r>
                      <a:r>
                        <a:rPr lang="en-US" sz="1600" b="0" i="0" kern="1200" dirty="0" smtClean="0">
                          <a:solidFill>
                            <a:schemeClr val="dk1"/>
                          </a:solidFill>
                          <a:latin typeface="+mn-lt"/>
                          <a:ea typeface="+mn-ea"/>
                          <a:cs typeface="+mn-cs"/>
                        </a:rPr>
                        <a:t> then           </a:t>
                      </a:r>
                    </a:p>
                    <a:p>
                      <a:r>
                        <a:rPr lang="en-US" sz="1600" b="0" i="0" kern="1200" dirty="0" smtClean="0">
                          <a:solidFill>
                            <a:schemeClr val="dk1"/>
                          </a:solidFill>
                          <a:latin typeface="+mn-lt"/>
                          <a:ea typeface="+mn-ea"/>
                          <a:cs typeface="+mn-cs"/>
                        </a:rPr>
                        <a:t>       </a:t>
                      </a:r>
                      <a:r>
                        <a:rPr lang="en-US" sz="1600" b="0" i="0" kern="1200" dirty="0" err="1" smtClean="0">
                          <a:solidFill>
                            <a:schemeClr val="dk1"/>
                          </a:solidFill>
                          <a:latin typeface="+mn-lt"/>
                          <a:ea typeface="+mn-ea"/>
                          <a:cs typeface="+mn-cs"/>
                        </a:rPr>
                        <a:t>number.value</a:t>
                      </a:r>
                      <a:r>
                        <a:rPr lang="en-US" sz="1600" b="0" i="0" kern="1200" dirty="0" smtClean="0">
                          <a:solidFill>
                            <a:schemeClr val="dk1"/>
                          </a:solidFill>
                          <a:latin typeface="+mn-lt"/>
                          <a:ea typeface="+mn-ea"/>
                          <a:cs typeface="+mn-cs"/>
                        </a:rPr>
                        <a:t>  </a:t>
                      </a:r>
                      <a:r>
                        <a:rPr lang="en-US" sz="1600" b="0" i="0" kern="1200" dirty="0" smtClean="0">
                          <a:solidFill>
                            <a:schemeClr val="dk1"/>
                          </a:solidFill>
                          <a:latin typeface="+mn-lt"/>
                          <a:ea typeface="+mn-ea"/>
                          <a:cs typeface="+mn-cs"/>
                          <a:sym typeface="Wingdings" pitchFamily="2" charset="2"/>
                        </a:rPr>
                        <a:t></a:t>
                      </a:r>
                      <a:r>
                        <a:rPr lang="en-US" sz="1600" b="0" i="0" kern="1200" dirty="0" smtClean="0">
                          <a:solidFill>
                            <a:schemeClr val="dk1"/>
                          </a:solidFill>
                          <a:latin typeface="+mn-lt"/>
                          <a:ea typeface="+mn-ea"/>
                          <a:cs typeface="+mn-cs"/>
                        </a:rPr>
                        <a:t> - </a:t>
                      </a:r>
                      <a:r>
                        <a:rPr lang="en-US" sz="1600" b="0" i="0" kern="1200" dirty="0" err="1" smtClean="0">
                          <a:solidFill>
                            <a:schemeClr val="dk1"/>
                          </a:solidFill>
                          <a:latin typeface="+mn-lt"/>
                          <a:ea typeface="+mn-ea"/>
                          <a:cs typeface="+mn-cs"/>
                        </a:rPr>
                        <a:t>list.value</a:t>
                      </a:r>
                      <a:endParaRPr lang="en-US" sz="1600" b="0" i="0" kern="1200" dirty="0" smtClean="0">
                        <a:solidFill>
                          <a:schemeClr val="dk1"/>
                        </a:solidFill>
                        <a:latin typeface="+mn-lt"/>
                        <a:ea typeface="+mn-ea"/>
                        <a:cs typeface="+mn-cs"/>
                      </a:endParaRPr>
                    </a:p>
                    <a:p>
                      <a:r>
                        <a:rPr lang="en-US" sz="1600" b="0" i="0" kern="1200" dirty="0" smtClean="0">
                          <a:solidFill>
                            <a:schemeClr val="dk1"/>
                          </a:solidFill>
                          <a:latin typeface="+mn-lt"/>
                          <a:ea typeface="+mn-ea"/>
                          <a:cs typeface="+mn-cs"/>
                        </a:rPr>
                        <a:t>else </a:t>
                      </a:r>
                    </a:p>
                    <a:p>
                      <a:r>
                        <a:rPr lang="en-US" sz="1600" b="0" i="0" kern="1200" dirty="0" smtClean="0">
                          <a:solidFill>
                            <a:schemeClr val="dk1"/>
                          </a:solidFill>
                          <a:latin typeface="+mn-lt"/>
                          <a:ea typeface="+mn-ea"/>
                          <a:cs typeface="+mn-cs"/>
                        </a:rPr>
                        <a:t>       </a:t>
                      </a:r>
                      <a:r>
                        <a:rPr lang="en-US" sz="1600" b="0" i="0" kern="1200" dirty="0" err="1" smtClean="0">
                          <a:solidFill>
                            <a:schemeClr val="dk1"/>
                          </a:solidFill>
                          <a:latin typeface="+mn-lt"/>
                          <a:ea typeface="+mn-ea"/>
                          <a:cs typeface="+mn-cs"/>
                        </a:rPr>
                        <a:t>number.value</a:t>
                      </a:r>
                      <a:r>
                        <a:rPr lang="en-US" sz="1600" b="0" i="0" kern="1200" dirty="0" smtClean="0">
                          <a:solidFill>
                            <a:schemeClr val="dk1"/>
                          </a:solidFill>
                          <a:latin typeface="+mn-lt"/>
                          <a:ea typeface="+mn-ea"/>
                          <a:cs typeface="+mn-cs"/>
                        </a:rPr>
                        <a:t>  </a:t>
                      </a:r>
                      <a:r>
                        <a:rPr lang="en-US" sz="1600" b="0" i="0" kern="1200" dirty="0" smtClean="0">
                          <a:solidFill>
                            <a:schemeClr val="dk1"/>
                          </a:solidFill>
                          <a:latin typeface="+mn-lt"/>
                          <a:ea typeface="+mn-ea"/>
                          <a:cs typeface="+mn-cs"/>
                          <a:sym typeface="Wingdings" pitchFamily="2" charset="2"/>
                        </a:rPr>
                        <a:t> </a:t>
                      </a:r>
                      <a:r>
                        <a:rPr lang="en-US" sz="1600" b="0" i="0" kern="1200" dirty="0" err="1" smtClean="0">
                          <a:solidFill>
                            <a:schemeClr val="dk1"/>
                          </a:solidFill>
                          <a:latin typeface="+mn-lt"/>
                          <a:ea typeface="+mn-ea"/>
                          <a:cs typeface="+mn-cs"/>
                        </a:rPr>
                        <a:t>list.value</a:t>
                      </a:r>
                      <a:r>
                        <a:rPr lang="en-US" sz="1600" b="0" i="0" kern="1200" dirty="0" smtClean="0">
                          <a:solidFill>
                            <a:schemeClr val="dk1"/>
                          </a:solidFill>
                          <a:latin typeface="+mn-lt"/>
                          <a:ea typeface="+mn-ea"/>
                          <a:cs typeface="+mn-cs"/>
                        </a:rPr>
                        <a:t> </a:t>
                      </a:r>
                    </a:p>
                    <a:p>
                      <a:endParaRPr lang="en-US" sz="1600" dirty="0">
                        <a:latin typeface="+mn-lt"/>
                      </a:endParaRPr>
                    </a:p>
                  </a:txBody>
                  <a:tcPr/>
                </a:tc>
                <a:tc>
                  <a:txBody>
                    <a:bodyPr/>
                    <a:lstStyle/>
                    <a:p>
                      <a:pPr algn="just"/>
                      <a:r>
                        <a:rPr lang="en-US" sz="1600" b="0" i="0" dirty="0">
                          <a:solidFill>
                            <a:srgbClr val="000000"/>
                          </a:solidFill>
                          <a:latin typeface="+mn-lt"/>
                        </a:rPr>
                        <a:t>/*since list is the rightmost so it is assigned position 0 </a:t>
                      </a:r>
                      <a:r>
                        <a:rPr lang="en-US" sz="1600" b="0" i="0" dirty="0" smtClean="0">
                          <a:solidFill>
                            <a:srgbClr val="000000"/>
                          </a:solidFill>
                          <a:latin typeface="+mn-lt"/>
                        </a:rPr>
                        <a:t>*/</a:t>
                      </a:r>
                    </a:p>
                    <a:p>
                      <a:pPr algn="just"/>
                      <a:endParaRPr lang="en-US" sz="1600" b="0" i="0" dirty="0" smtClean="0">
                        <a:solidFill>
                          <a:srgbClr val="000000"/>
                        </a:solidFill>
                        <a:latin typeface="+mn-l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0000"/>
                          </a:solidFill>
                          <a:latin typeface="+mn-lt"/>
                        </a:rPr>
                        <a:t>/*Sign determines whether the value of the number would be same or the negative of the value of list*/ </a:t>
                      </a:r>
                      <a:endParaRPr lang="en-US" sz="1600" b="0" i="0" dirty="0">
                        <a:solidFill>
                          <a:srgbClr val="000000"/>
                        </a:solidFill>
                        <a:latin typeface="+mn-lt"/>
                      </a:endParaRPr>
                    </a:p>
                  </a:txBody>
                  <a:tcPr anchor="ctr"/>
                </a:tc>
              </a:tr>
              <a:tr h="540229">
                <a:tc>
                  <a:txBody>
                    <a:bodyPr/>
                    <a:lstStyle/>
                    <a:p>
                      <a:r>
                        <a:rPr lang="en-US" sz="1600" b="0" i="0" kern="1200" dirty="0" smtClean="0">
                          <a:solidFill>
                            <a:schemeClr val="dk1"/>
                          </a:solidFill>
                          <a:latin typeface="+mn-lt"/>
                          <a:ea typeface="+mn-ea"/>
                          <a:cs typeface="+mn-cs"/>
                        </a:rPr>
                        <a:t>sign  </a:t>
                      </a:r>
                      <a:r>
                        <a:rPr lang="en-US" sz="1600" b="0" i="0" kern="1200" dirty="0" smtClean="0">
                          <a:solidFill>
                            <a:schemeClr val="dk1"/>
                          </a:solidFill>
                          <a:latin typeface="+mn-lt"/>
                          <a:ea typeface="+mn-ea"/>
                          <a:cs typeface="+mn-cs"/>
                          <a:sym typeface="Wingdings" pitchFamily="2" charset="2"/>
                        </a:rPr>
                        <a:t></a:t>
                      </a:r>
                      <a:r>
                        <a:rPr lang="en-US" sz="1600" b="0" i="0" kern="1200" dirty="0" smtClean="0">
                          <a:solidFill>
                            <a:schemeClr val="dk1"/>
                          </a:solidFill>
                          <a:latin typeface="+mn-lt"/>
                          <a:ea typeface="+mn-ea"/>
                          <a:cs typeface="+mn-cs"/>
                        </a:rPr>
                        <a:t> +</a:t>
                      </a:r>
                    </a:p>
                    <a:p>
                      <a:r>
                        <a:rPr lang="en-US" sz="1600" b="0" i="0" kern="1200" dirty="0" smtClean="0">
                          <a:solidFill>
                            <a:schemeClr val="dk1"/>
                          </a:solidFill>
                          <a:latin typeface="+mn-lt"/>
                          <a:ea typeface="+mn-ea"/>
                          <a:cs typeface="+mn-cs"/>
                        </a:rPr>
                        <a:t>sign  </a:t>
                      </a:r>
                      <a:r>
                        <a:rPr lang="en-US" sz="1600" b="0" i="0" kern="1200" dirty="0" smtClean="0">
                          <a:solidFill>
                            <a:schemeClr val="dk1"/>
                          </a:solidFill>
                          <a:latin typeface="+mn-lt"/>
                          <a:ea typeface="+mn-ea"/>
                          <a:cs typeface="+mn-cs"/>
                          <a:sym typeface="Wingdings" pitchFamily="2" charset="2"/>
                        </a:rPr>
                        <a:t></a:t>
                      </a:r>
                      <a:r>
                        <a:rPr lang="en-US" sz="1600" b="0" i="0" kern="1200" dirty="0" smtClean="0">
                          <a:solidFill>
                            <a:schemeClr val="dk1"/>
                          </a:solidFill>
                          <a:latin typeface="+mn-lt"/>
                          <a:ea typeface="+mn-ea"/>
                          <a:cs typeface="+mn-cs"/>
                        </a:rPr>
                        <a:t> -</a:t>
                      </a:r>
                      <a:endParaRPr lang="en-US" sz="1600" dirty="0">
                        <a:latin typeface="+mn-lt"/>
                      </a:endParaRPr>
                    </a:p>
                  </a:txBody>
                  <a:tcPr/>
                </a:tc>
                <a:tc>
                  <a:txBody>
                    <a:bodyPr/>
                    <a:lstStyle/>
                    <a:p>
                      <a:r>
                        <a:rPr lang="en-US" sz="1600" b="0" i="0" kern="1200" dirty="0" err="1" smtClean="0">
                          <a:solidFill>
                            <a:schemeClr val="dk1"/>
                          </a:solidFill>
                          <a:latin typeface="+mn-lt"/>
                          <a:ea typeface="+mn-ea"/>
                          <a:cs typeface="+mn-cs"/>
                        </a:rPr>
                        <a:t>sign.negative</a:t>
                      </a:r>
                      <a:r>
                        <a:rPr lang="en-US" sz="1600" b="0" i="0" kern="1200" dirty="0" smtClean="0">
                          <a:solidFill>
                            <a:schemeClr val="dk1"/>
                          </a:solidFill>
                          <a:latin typeface="+mn-lt"/>
                          <a:ea typeface="+mn-ea"/>
                          <a:cs typeface="+mn-cs"/>
                        </a:rPr>
                        <a:t>  </a:t>
                      </a:r>
                      <a:r>
                        <a:rPr lang="en-US" sz="1600" b="0" i="0" kern="1200" dirty="0" smtClean="0">
                          <a:solidFill>
                            <a:schemeClr val="dk1"/>
                          </a:solidFill>
                          <a:latin typeface="+mn-lt"/>
                          <a:ea typeface="+mn-ea"/>
                          <a:cs typeface="+mn-cs"/>
                          <a:sym typeface="Wingdings" pitchFamily="2" charset="2"/>
                        </a:rPr>
                        <a:t> </a:t>
                      </a:r>
                      <a:r>
                        <a:rPr lang="en-US" sz="1600" b="0" i="0" kern="1200" dirty="0" smtClean="0">
                          <a:solidFill>
                            <a:schemeClr val="dk1"/>
                          </a:solidFill>
                          <a:latin typeface="+mn-lt"/>
                          <a:ea typeface="+mn-ea"/>
                          <a:cs typeface="+mn-cs"/>
                        </a:rPr>
                        <a:t>false </a:t>
                      </a:r>
                    </a:p>
                    <a:p>
                      <a:r>
                        <a:rPr lang="en-US" sz="1600" b="0" i="0" kern="1200" dirty="0" err="1" smtClean="0">
                          <a:solidFill>
                            <a:schemeClr val="dk1"/>
                          </a:solidFill>
                          <a:latin typeface="+mn-lt"/>
                          <a:ea typeface="+mn-ea"/>
                          <a:cs typeface="+mn-cs"/>
                        </a:rPr>
                        <a:t>sign.negative</a:t>
                      </a:r>
                      <a:r>
                        <a:rPr lang="en-US" sz="1600" b="0" i="0" kern="1200" dirty="0" smtClean="0">
                          <a:solidFill>
                            <a:schemeClr val="dk1"/>
                          </a:solidFill>
                          <a:latin typeface="+mn-lt"/>
                          <a:ea typeface="+mn-ea"/>
                          <a:cs typeface="+mn-cs"/>
                        </a:rPr>
                        <a:t>   </a:t>
                      </a:r>
                      <a:r>
                        <a:rPr lang="en-US" sz="1600" b="0" i="0" kern="1200" dirty="0" smtClean="0">
                          <a:solidFill>
                            <a:schemeClr val="dk1"/>
                          </a:solidFill>
                          <a:latin typeface="+mn-lt"/>
                          <a:ea typeface="+mn-ea"/>
                          <a:cs typeface="+mn-cs"/>
                          <a:sym typeface="Wingdings" pitchFamily="2" charset="2"/>
                        </a:rPr>
                        <a:t> </a:t>
                      </a:r>
                      <a:r>
                        <a:rPr lang="en-US" sz="1600" b="0" i="0" kern="1200" dirty="0" smtClean="0">
                          <a:solidFill>
                            <a:schemeClr val="dk1"/>
                          </a:solidFill>
                          <a:latin typeface="+mn-lt"/>
                          <a:ea typeface="+mn-ea"/>
                          <a:cs typeface="+mn-cs"/>
                        </a:rPr>
                        <a:t>true </a:t>
                      </a:r>
                      <a:endParaRPr lang="en-US" sz="1600" dirty="0">
                        <a:latin typeface="+mn-lt"/>
                      </a:endParaRPr>
                    </a:p>
                  </a:txBody>
                  <a:tcPr/>
                </a:tc>
                <a:tc>
                  <a:txBody>
                    <a:bodyPr/>
                    <a:lstStyle/>
                    <a:p>
                      <a:pPr algn="just"/>
                      <a:r>
                        <a:rPr lang="en-US" sz="1600" b="0" i="0" kern="1200" dirty="0" smtClean="0">
                          <a:solidFill>
                            <a:schemeClr val="dk1"/>
                          </a:solidFill>
                          <a:latin typeface="+mn-lt"/>
                          <a:ea typeface="+mn-ea"/>
                          <a:cs typeface="+mn-cs"/>
                        </a:rPr>
                        <a:t>/*Set the Boolean attribute (negative) for sign*/ </a:t>
                      </a:r>
                      <a:endParaRPr lang="en-US" sz="1600" b="0" i="0" dirty="0">
                        <a:solidFill>
                          <a:srgbClr val="000000"/>
                        </a:solidFill>
                        <a:latin typeface="+mn-lt"/>
                      </a:endParaRPr>
                    </a:p>
                  </a:txBody>
                  <a:tcPr anchor="ctr"/>
                </a:tc>
              </a:tr>
              <a:tr h="762675">
                <a:tc>
                  <a:txBody>
                    <a:bodyPr/>
                    <a:lstStyle/>
                    <a:p>
                      <a:r>
                        <a:rPr lang="en-US" sz="1600" b="0" i="0" kern="1200" dirty="0" smtClean="0">
                          <a:solidFill>
                            <a:schemeClr val="dk1"/>
                          </a:solidFill>
                          <a:latin typeface="+mn-lt"/>
                          <a:ea typeface="+mn-ea"/>
                          <a:cs typeface="+mn-cs"/>
                        </a:rPr>
                        <a:t>list   </a:t>
                      </a:r>
                      <a:r>
                        <a:rPr lang="en-US" sz="1600" b="0" i="0" kern="1200" dirty="0" smtClean="0">
                          <a:solidFill>
                            <a:schemeClr val="dk1"/>
                          </a:solidFill>
                          <a:latin typeface="+mn-lt"/>
                          <a:ea typeface="+mn-ea"/>
                          <a:cs typeface="+mn-cs"/>
                          <a:sym typeface="Wingdings" pitchFamily="2" charset="2"/>
                        </a:rPr>
                        <a:t></a:t>
                      </a:r>
                      <a:r>
                        <a:rPr lang="en-US" sz="1600" b="0" i="0" kern="1200" dirty="0" smtClean="0">
                          <a:solidFill>
                            <a:schemeClr val="dk1"/>
                          </a:solidFill>
                          <a:latin typeface="+mn-lt"/>
                          <a:ea typeface="+mn-ea"/>
                          <a:cs typeface="+mn-cs"/>
                        </a:rPr>
                        <a:t> bit</a:t>
                      </a:r>
                      <a:endParaRPr lang="en-US" sz="1600" dirty="0">
                        <a:latin typeface="+mn-lt"/>
                      </a:endParaRPr>
                    </a:p>
                  </a:txBody>
                  <a:tcPr/>
                </a:tc>
                <a:tc>
                  <a:txBody>
                    <a:bodyPr/>
                    <a:lstStyle/>
                    <a:p>
                      <a:r>
                        <a:rPr lang="en-US" sz="1600" b="0" i="0" kern="1200" dirty="0" err="1" smtClean="0">
                          <a:solidFill>
                            <a:srgbClr val="FF0000"/>
                          </a:solidFill>
                          <a:latin typeface="+mn-lt"/>
                          <a:ea typeface="+mn-ea"/>
                          <a:cs typeface="+mn-cs"/>
                        </a:rPr>
                        <a:t>bit.position</a:t>
                      </a:r>
                      <a:r>
                        <a:rPr lang="en-US" sz="1600" b="0" i="0" kern="1200" dirty="0" smtClean="0">
                          <a:solidFill>
                            <a:srgbClr val="FF0000"/>
                          </a:solidFill>
                          <a:latin typeface="+mn-lt"/>
                          <a:ea typeface="+mn-ea"/>
                          <a:cs typeface="+mn-cs"/>
                        </a:rPr>
                        <a:t>   </a:t>
                      </a:r>
                      <a:r>
                        <a:rPr lang="en-US" sz="1600" b="0" i="0" kern="1200" dirty="0" smtClean="0">
                          <a:solidFill>
                            <a:srgbClr val="FF0000"/>
                          </a:solidFill>
                          <a:latin typeface="+mn-lt"/>
                          <a:ea typeface="+mn-ea"/>
                          <a:cs typeface="+mn-cs"/>
                          <a:sym typeface="Wingdings" pitchFamily="2" charset="2"/>
                        </a:rPr>
                        <a:t> </a:t>
                      </a:r>
                      <a:r>
                        <a:rPr lang="en-US" sz="1600" b="0" i="0" kern="1200" dirty="0" err="1" smtClean="0">
                          <a:solidFill>
                            <a:srgbClr val="FF0000"/>
                          </a:solidFill>
                          <a:latin typeface="+mn-lt"/>
                          <a:ea typeface="+mn-ea"/>
                          <a:cs typeface="+mn-cs"/>
                        </a:rPr>
                        <a:t>list.position</a:t>
                      </a:r>
                      <a:r>
                        <a:rPr lang="en-US" sz="1600" b="0" i="0" kern="1200" dirty="0" smtClean="0">
                          <a:solidFill>
                            <a:srgbClr val="FF0000"/>
                          </a:solidFill>
                          <a:latin typeface="+mn-lt"/>
                          <a:ea typeface="+mn-ea"/>
                          <a:cs typeface="+mn-cs"/>
                        </a:rPr>
                        <a:t> </a:t>
                      </a:r>
                    </a:p>
                    <a:p>
                      <a:endParaRPr lang="en-US" sz="1600" b="0" i="0" kern="1200" dirty="0" smtClean="0">
                        <a:solidFill>
                          <a:schemeClr val="dk1"/>
                        </a:solidFill>
                        <a:latin typeface="+mn-lt"/>
                        <a:ea typeface="+mn-ea"/>
                        <a:cs typeface="+mn-cs"/>
                      </a:endParaRPr>
                    </a:p>
                    <a:p>
                      <a:endParaRPr lang="en-US" sz="1600" b="0" i="0" kern="1200" dirty="0" smtClean="0">
                        <a:solidFill>
                          <a:schemeClr val="dk1"/>
                        </a:solidFill>
                        <a:latin typeface="+mn-lt"/>
                        <a:ea typeface="+mn-ea"/>
                        <a:cs typeface="+mn-cs"/>
                      </a:endParaRPr>
                    </a:p>
                    <a:p>
                      <a:r>
                        <a:rPr lang="en-US" sz="1600" b="0" i="0" kern="1200" dirty="0" err="1" smtClean="0">
                          <a:solidFill>
                            <a:schemeClr val="dk1"/>
                          </a:solidFill>
                          <a:latin typeface="+mn-lt"/>
                          <a:ea typeface="+mn-ea"/>
                          <a:cs typeface="+mn-cs"/>
                        </a:rPr>
                        <a:t>list.value</a:t>
                      </a:r>
                      <a:r>
                        <a:rPr lang="en-US" sz="1600" b="0" i="0" kern="1200" dirty="0" smtClean="0">
                          <a:solidFill>
                            <a:schemeClr val="dk1"/>
                          </a:solidFill>
                          <a:latin typeface="+mn-lt"/>
                          <a:ea typeface="+mn-ea"/>
                          <a:cs typeface="+mn-cs"/>
                        </a:rPr>
                        <a:t>   </a:t>
                      </a:r>
                      <a:r>
                        <a:rPr lang="en-US" sz="1600" b="0" i="0" kern="1200" dirty="0" smtClean="0">
                          <a:solidFill>
                            <a:schemeClr val="dk1"/>
                          </a:solidFill>
                          <a:latin typeface="+mn-lt"/>
                          <a:ea typeface="+mn-ea"/>
                          <a:cs typeface="+mn-cs"/>
                          <a:sym typeface="Wingdings" pitchFamily="2" charset="2"/>
                        </a:rPr>
                        <a:t> </a:t>
                      </a:r>
                      <a:r>
                        <a:rPr lang="en-US" sz="1600" b="0" i="0" kern="1200" dirty="0" err="1" smtClean="0">
                          <a:solidFill>
                            <a:schemeClr val="dk1"/>
                          </a:solidFill>
                          <a:latin typeface="+mn-lt"/>
                          <a:ea typeface="+mn-ea"/>
                          <a:cs typeface="+mn-cs"/>
                        </a:rPr>
                        <a:t>bit.value</a:t>
                      </a:r>
                      <a:r>
                        <a:rPr lang="en-US" sz="1600" b="0" i="0" kern="1200" dirty="0" smtClean="0">
                          <a:solidFill>
                            <a:schemeClr val="dk1"/>
                          </a:solidFill>
                          <a:latin typeface="+mn-lt"/>
                          <a:ea typeface="+mn-ea"/>
                          <a:cs typeface="+mn-cs"/>
                        </a:rPr>
                        <a:t> </a:t>
                      </a:r>
                      <a:endParaRPr lang="en-US" sz="1600" dirty="0">
                        <a:latin typeface="+mn-lt"/>
                      </a:endParaRPr>
                    </a:p>
                  </a:txBody>
                  <a:tcPr/>
                </a:tc>
                <a:tc>
                  <a:txBody>
                    <a:bodyPr/>
                    <a:lstStyle/>
                    <a:p>
                      <a:pPr algn="just"/>
                      <a:r>
                        <a:rPr lang="en-US" sz="1600" b="0" i="0" kern="1200" dirty="0" smtClean="0">
                          <a:solidFill>
                            <a:schemeClr val="dk1"/>
                          </a:solidFill>
                          <a:latin typeface="+mn-lt"/>
                          <a:ea typeface="+mn-ea"/>
                          <a:cs typeface="+mn-cs"/>
                        </a:rPr>
                        <a:t>/*bit position is the same as list position because this bit is the rightmost*/</a:t>
                      </a:r>
                    </a:p>
                    <a:p>
                      <a:pPr algn="just"/>
                      <a:endParaRPr lang="en-US" sz="1600" b="0" i="0" kern="1200" dirty="0" smtClean="0">
                        <a:solidFill>
                          <a:schemeClr val="dk1"/>
                        </a:solidFill>
                        <a:latin typeface="+mn-lt"/>
                        <a:ea typeface="+mn-ea"/>
                        <a:cs typeface="+mn-cs"/>
                      </a:endParaRPr>
                    </a:p>
                    <a:p>
                      <a:pPr algn="just"/>
                      <a:r>
                        <a:rPr lang="en-US" sz="1600" b="0" i="0" kern="1200" dirty="0" smtClean="0">
                          <a:solidFill>
                            <a:schemeClr val="dk1"/>
                          </a:solidFill>
                          <a:latin typeface="+mn-lt"/>
                          <a:ea typeface="+mn-ea"/>
                          <a:cs typeface="+mn-cs"/>
                        </a:rPr>
                        <a:t>/*value of the list is same as bit.*/ </a:t>
                      </a:r>
                      <a:endParaRPr lang="en-US" sz="1600" b="0" i="0" dirty="0">
                        <a:solidFill>
                          <a:srgbClr val="000000"/>
                        </a:solidFill>
                        <a:latin typeface="+mn-lt"/>
                      </a:endParaRPr>
                    </a:p>
                  </a:txBody>
                  <a:tcPr anchor="ctr"/>
                </a:tc>
              </a:tr>
              <a:tr h="817326">
                <a:tc>
                  <a:txBody>
                    <a:bodyPr/>
                    <a:lstStyle/>
                    <a:p>
                      <a:r>
                        <a:rPr lang="en-US" sz="1600" b="0" i="0" kern="1200" dirty="0" smtClean="0">
                          <a:solidFill>
                            <a:schemeClr val="dk1"/>
                          </a:solidFill>
                          <a:latin typeface="+mn-lt"/>
                          <a:ea typeface="+mn-ea"/>
                          <a:cs typeface="+mn-cs"/>
                        </a:rPr>
                        <a:t>list</a:t>
                      </a:r>
                      <a:r>
                        <a:rPr lang="en-US" sz="1600" b="0" i="0" kern="1200" baseline="-25000" dirty="0" smtClean="0">
                          <a:solidFill>
                            <a:schemeClr val="dk1"/>
                          </a:solidFill>
                          <a:latin typeface="+mn-lt"/>
                          <a:ea typeface="+mn-ea"/>
                          <a:cs typeface="+mn-cs"/>
                        </a:rPr>
                        <a:t>0</a:t>
                      </a:r>
                      <a:r>
                        <a:rPr lang="en-US" sz="1600" b="0" i="0" kern="1200" dirty="0" smtClean="0">
                          <a:solidFill>
                            <a:schemeClr val="dk1"/>
                          </a:solidFill>
                          <a:latin typeface="+mn-lt"/>
                          <a:ea typeface="+mn-ea"/>
                          <a:cs typeface="+mn-cs"/>
                        </a:rPr>
                        <a:t>  </a:t>
                      </a:r>
                      <a:r>
                        <a:rPr lang="en-US" sz="1600" b="0" i="0" kern="1200" dirty="0" smtClean="0">
                          <a:solidFill>
                            <a:schemeClr val="dk1"/>
                          </a:solidFill>
                          <a:latin typeface="+mn-lt"/>
                          <a:ea typeface="+mn-ea"/>
                          <a:cs typeface="+mn-cs"/>
                          <a:sym typeface="Wingdings" pitchFamily="2" charset="2"/>
                        </a:rPr>
                        <a:t></a:t>
                      </a:r>
                      <a:r>
                        <a:rPr lang="en-US" sz="1600" b="0" i="0" kern="1200" dirty="0" smtClean="0">
                          <a:solidFill>
                            <a:schemeClr val="dk1"/>
                          </a:solidFill>
                          <a:latin typeface="+mn-lt"/>
                          <a:ea typeface="+mn-ea"/>
                          <a:cs typeface="+mn-cs"/>
                        </a:rPr>
                        <a:t> list </a:t>
                      </a:r>
                      <a:r>
                        <a:rPr lang="en-US" sz="1600" b="0" i="0" kern="1200" baseline="-25000" dirty="0" smtClean="0">
                          <a:solidFill>
                            <a:schemeClr val="dk1"/>
                          </a:solidFill>
                          <a:latin typeface="+mn-lt"/>
                          <a:ea typeface="+mn-ea"/>
                          <a:cs typeface="+mn-cs"/>
                        </a:rPr>
                        <a:t>1</a:t>
                      </a:r>
                      <a:r>
                        <a:rPr lang="en-US" sz="1600" b="0" i="0" kern="1200" dirty="0" smtClean="0">
                          <a:solidFill>
                            <a:schemeClr val="dk1"/>
                          </a:solidFill>
                          <a:latin typeface="+mn-lt"/>
                          <a:ea typeface="+mn-ea"/>
                          <a:cs typeface="+mn-cs"/>
                        </a:rPr>
                        <a:t> bit</a:t>
                      </a:r>
                      <a:endParaRPr lang="en-US" sz="1600" dirty="0">
                        <a:latin typeface="+mn-lt"/>
                      </a:endParaRPr>
                    </a:p>
                  </a:txBody>
                  <a:tcPr/>
                </a:tc>
                <a:tc>
                  <a:txBody>
                    <a:bodyPr/>
                    <a:lstStyle/>
                    <a:p>
                      <a:r>
                        <a:rPr lang="en-US" sz="1600" b="0" i="0" kern="1200" dirty="0" smtClean="0">
                          <a:solidFill>
                            <a:srgbClr val="FF0000"/>
                          </a:solidFill>
                          <a:latin typeface="+mn-lt"/>
                          <a:ea typeface="+mn-ea"/>
                          <a:cs typeface="+mn-cs"/>
                        </a:rPr>
                        <a:t>list</a:t>
                      </a:r>
                      <a:r>
                        <a:rPr lang="en-US" sz="1600" b="0" i="0" kern="1200" baseline="-25000" dirty="0" smtClean="0">
                          <a:solidFill>
                            <a:srgbClr val="FF0000"/>
                          </a:solidFill>
                          <a:latin typeface="+mn-lt"/>
                          <a:ea typeface="+mn-ea"/>
                          <a:cs typeface="+mn-cs"/>
                        </a:rPr>
                        <a:t>1</a:t>
                      </a:r>
                      <a:r>
                        <a:rPr lang="en-US" sz="1600" b="0" i="0" kern="1200" dirty="0" smtClean="0">
                          <a:solidFill>
                            <a:srgbClr val="FF0000"/>
                          </a:solidFill>
                          <a:latin typeface="+mn-lt"/>
                          <a:ea typeface="+mn-ea"/>
                          <a:cs typeface="+mn-cs"/>
                        </a:rPr>
                        <a:t> .position  </a:t>
                      </a:r>
                      <a:r>
                        <a:rPr lang="en-US" sz="1600" b="0" i="0" kern="1200" dirty="0" smtClean="0">
                          <a:solidFill>
                            <a:srgbClr val="FF0000"/>
                          </a:solidFill>
                          <a:latin typeface="+mn-lt"/>
                          <a:ea typeface="+mn-ea"/>
                          <a:cs typeface="+mn-cs"/>
                          <a:sym typeface="Wingdings" pitchFamily="2" charset="2"/>
                        </a:rPr>
                        <a:t> </a:t>
                      </a:r>
                      <a:r>
                        <a:rPr lang="en-US" sz="1600" b="0" i="0" kern="1200" dirty="0" smtClean="0">
                          <a:solidFill>
                            <a:srgbClr val="FF0000"/>
                          </a:solidFill>
                          <a:latin typeface="+mn-lt"/>
                          <a:ea typeface="+mn-ea"/>
                          <a:cs typeface="+mn-cs"/>
                        </a:rPr>
                        <a:t>list </a:t>
                      </a:r>
                      <a:r>
                        <a:rPr lang="en-US" sz="1600" b="0" i="0" kern="1200" baseline="-25000" dirty="0" smtClean="0">
                          <a:solidFill>
                            <a:srgbClr val="FF0000"/>
                          </a:solidFill>
                          <a:latin typeface="+mn-lt"/>
                          <a:ea typeface="+mn-ea"/>
                          <a:cs typeface="+mn-cs"/>
                        </a:rPr>
                        <a:t>0</a:t>
                      </a:r>
                      <a:r>
                        <a:rPr lang="en-US" sz="1600" b="0" i="0" kern="1200" dirty="0" smtClean="0">
                          <a:solidFill>
                            <a:srgbClr val="FF0000"/>
                          </a:solidFill>
                          <a:latin typeface="+mn-lt"/>
                          <a:ea typeface="+mn-ea"/>
                          <a:cs typeface="+mn-cs"/>
                        </a:rPr>
                        <a:t> .position + 1 </a:t>
                      </a:r>
                    </a:p>
                    <a:p>
                      <a:r>
                        <a:rPr lang="en-US" sz="1600" b="0" i="0" kern="1200" dirty="0" err="1" smtClean="0">
                          <a:solidFill>
                            <a:srgbClr val="FF0000"/>
                          </a:solidFill>
                          <a:latin typeface="+mn-lt"/>
                          <a:ea typeface="+mn-ea"/>
                          <a:cs typeface="+mn-cs"/>
                        </a:rPr>
                        <a:t>bit.position</a:t>
                      </a:r>
                      <a:r>
                        <a:rPr lang="en-US" sz="1600" b="0" i="0" kern="1200" dirty="0" smtClean="0">
                          <a:solidFill>
                            <a:srgbClr val="FF0000"/>
                          </a:solidFill>
                          <a:latin typeface="+mn-lt"/>
                          <a:ea typeface="+mn-ea"/>
                          <a:cs typeface="+mn-cs"/>
                        </a:rPr>
                        <a:t>   </a:t>
                      </a:r>
                      <a:r>
                        <a:rPr lang="en-US" sz="1600" b="0" i="0" kern="1200" dirty="0" smtClean="0">
                          <a:solidFill>
                            <a:srgbClr val="FF0000"/>
                          </a:solidFill>
                          <a:latin typeface="+mn-lt"/>
                          <a:ea typeface="+mn-ea"/>
                          <a:cs typeface="+mn-cs"/>
                          <a:sym typeface="Wingdings" pitchFamily="2" charset="2"/>
                        </a:rPr>
                        <a:t> </a:t>
                      </a:r>
                      <a:r>
                        <a:rPr lang="en-US" sz="1600" b="0" i="0" kern="1200" dirty="0" smtClean="0">
                          <a:solidFill>
                            <a:srgbClr val="FF0000"/>
                          </a:solidFill>
                          <a:latin typeface="+mn-lt"/>
                          <a:ea typeface="+mn-ea"/>
                          <a:cs typeface="+mn-cs"/>
                        </a:rPr>
                        <a:t>list </a:t>
                      </a:r>
                      <a:r>
                        <a:rPr lang="en-US" sz="1600" b="0" i="0" kern="1200" baseline="-25000" dirty="0" smtClean="0">
                          <a:solidFill>
                            <a:srgbClr val="FF0000"/>
                          </a:solidFill>
                          <a:latin typeface="+mn-lt"/>
                          <a:ea typeface="+mn-ea"/>
                          <a:cs typeface="+mn-cs"/>
                        </a:rPr>
                        <a:t>0</a:t>
                      </a:r>
                      <a:r>
                        <a:rPr lang="en-US" sz="1600" b="0" i="0" kern="1200" dirty="0" smtClean="0">
                          <a:solidFill>
                            <a:srgbClr val="FF0000"/>
                          </a:solidFill>
                          <a:latin typeface="+mn-lt"/>
                          <a:ea typeface="+mn-ea"/>
                          <a:cs typeface="+mn-cs"/>
                        </a:rPr>
                        <a:t> .position </a:t>
                      </a:r>
                    </a:p>
                    <a:p>
                      <a:r>
                        <a:rPr lang="en-US" sz="1600" b="0" i="0" kern="1200" dirty="0" smtClean="0">
                          <a:solidFill>
                            <a:schemeClr val="dk1"/>
                          </a:solidFill>
                          <a:latin typeface="+mn-lt"/>
                          <a:ea typeface="+mn-ea"/>
                          <a:cs typeface="+mn-cs"/>
                        </a:rPr>
                        <a:t>list</a:t>
                      </a:r>
                      <a:r>
                        <a:rPr lang="en-US" sz="1600" b="0" i="0" kern="1200" baseline="-25000" dirty="0" smtClean="0">
                          <a:solidFill>
                            <a:schemeClr val="dk1"/>
                          </a:solidFill>
                          <a:latin typeface="+mn-lt"/>
                          <a:ea typeface="+mn-ea"/>
                          <a:cs typeface="+mn-cs"/>
                        </a:rPr>
                        <a:t>0</a:t>
                      </a:r>
                      <a:r>
                        <a:rPr lang="en-US" sz="1600" b="0" i="0" kern="1200" dirty="0" smtClean="0">
                          <a:solidFill>
                            <a:schemeClr val="dk1"/>
                          </a:solidFill>
                          <a:latin typeface="+mn-lt"/>
                          <a:ea typeface="+mn-ea"/>
                          <a:cs typeface="+mn-cs"/>
                        </a:rPr>
                        <a:t> .value </a:t>
                      </a:r>
                      <a:r>
                        <a:rPr lang="en-US" sz="1600" b="0" i="0" kern="1200" dirty="0" smtClean="0">
                          <a:solidFill>
                            <a:schemeClr val="dk1"/>
                          </a:solidFill>
                          <a:latin typeface="+mn-lt"/>
                          <a:ea typeface="+mn-ea"/>
                          <a:cs typeface="+mn-cs"/>
                          <a:sym typeface="Wingdings" pitchFamily="2" charset="2"/>
                        </a:rPr>
                        <a:t></a:t>
                      </a:r>
                      <a:r>
                        <a:rPr lang="en-US" sz="1600" b="0" i="0" kern="1200" dirty="0" smtClean="0">
                          <a:solidFill>
                            <a:schemeClr val="dk1"/>
                          </a:solidFill>
                          <a:latin typeface="+mn-lt"/>
                          <a:ea typeface="+mn-ea"/>
                          <a:cs typeface="+mn-cs"/>
                        </a:rPr>
                        <a:t> list</a:t>
                      </a:r>
                      <a:r>
                        <a:rPr lang="en-US" sz="1600" b="0" i="0" kern="1200" baseline="-25000" dirty="0" smtClean="0">
                          <a:solidFill>
                            <a:schemeClr val="dk1"/>
                          </a:solidFill>
                          <a:latin typeface="+mn-lt"/>
                          <a:ea typeface="+mn-ea"/>
                          <a:cs typeface="+mn-cs"/>
                        </a:rPr>
                        <a:t>1</a:t>
                      </a:r>
                      <a:r>
                        <a:rPr lang="en-US" sz="1600" b="0" i="0" kern="1200" dirty="0" smtClean="0">
                          <a:solidFill>
                            <a:schemeClr val="dk1"/>
                          </a:solidFill>
                          <a:latin typeface="+mn-lt"/>
                          <a:ea typeface="+mn-ea"/>
                          <a:cs typeface="+mn-cs"/>
                        </a:rPr>
                        <a:t> .value + </a:t>
                      </a:r>
                      <a:r>
                        <a:rPr lang="en-US" sz="1600" b="0" i="0" kern="1200" dirty="0" err="1" smtClean="0">
                          <a:solidFill>
                            <a:schemeClr val="dk1"/>
                          </a:solidFill>
                          <a:latin typeface="+mn-lt"/>
                          <a:ea typeface="+mn-ea"/>
                          <a:cs typeface="+mn-cs"/>
                        </a:rPr>
                        <a:t>bit.value</a:t>
                      </a:r>
                      <a:endParaRPr lang="en-US" sz="1600" b="0" i="0" kern="1200" dirty="0">
                        <a:solidFill>
                          <a:schemeClr val="dk1"/>
                        </a:solidFill>
                        <a:latin typeface="+mn-lt"/>
                        <a:ea typeface="+mn-ea"/>
                        <a:cs typeface="+mn-cs"/>
                      </a:endParaRPr>
                    </a:p>
                  </a:txBody>
                  <a:tcPr/>
                </a:tc>
                <a:tc>
                  <a:txBody>
                    <a:bodyPr/>
                    <a:lstStyle/>
                    <a:p>
                      <a:r>
                        <a:rPr lang="en-US" sz="1600" b="0" i="0" kern="1200" dirty="0" smtClean="0">
                          <a:solidFill>
                            <a:schemeClr val="dk1"/>
                          </a:solidFill>
                          <a:latin typeface="+mn-lt"/>
                          <a:ea typeface="+mn-ea"/>
                          <a:cs typeface="+mn-cs"/>
                        </a:rPr>
                        <a:t>/*position and value calculations*/</a:t>
                      </a:r>
                      <a:endParaRPr lang="en-US" sz="1600" b="0" i="0" kern="1200" dirty="0">
                        <a:solidFill>
                          <a:schemeClr val="dk1"/>
                        </a:solidFill>
                        <a:latin typeface="+mn-lt"/>
                        <a:ea typeface="+mn-ea"/>
                        <a:cs typeface="+mn-cs"/>
                      </a:endParaRPr>
                    </a:p>
                  </a:txBody>
                  <a:tcPr/>
                </a:tc>
              </a:tr>
              <a:tr h="540229">
                <a:tc>
                  <a:txBody>
                    <a:bodyPr/>
                    <a:lstStyle/>
                    <a:p>
                      <a:r>
                        <a:rPr lang="en-US" sz="1600" b="0" i="0" kern="1200" dirty="0" smtClean="0">
                          <a:solidFill>
                            <a:schemeClr val="dk1"/>
                          </a:solidFill>
                          <a:latin typeface="+mn-lt"/>
                          <a:ea typeface="+mn-ea"/>
                          <a:cs typeface="+mn-cs"/>
                        </a:rPr>
                        <a:t>bit  </a:t>
                      </a:r>
                      <a:r>
                        <a:rPr lang="en-US" sz="1600" b="0" i="0" kern="1200" dirty="0" smtClean="0">
                          <a:solidFill>
                            <a:schemeClr val="dk1"/>
                          </a:solidFill>
                          <a:latin typeface="+mn-lt"/>
                          <a:ea typeface="+mn-ea"/>
                          <a:cs typeface="+mn-cs"/>
                          <a:sym typeface="Wingdings" pitchFamily="2" charset="2"/>
                        </a:rPr>
                        <a:t></a:t>
                      </a:r>
                      <a:r>
                        <a:rPr lang="en-US" sz="1600" b="0" i="0" kern="1200" dirty="0" smtClean="0">
                          <a:solidFill>
                            <a:schemeClr val="dk1"/>
                          </a:solidFill>
                          <a:latin typeface="+mn-lt"/>
                          <a:ea typeface="+mn-ea"/>
                          <a:cs typeface="+mn-cs"/>
                        </a:rPr>
                        <a:t> 0</a:t>
                      </a:r>
                    </a:p>
                    <a:p>
                      <a:r>
                        <a:rPr lang="en-US" sz="1600" b="0" i="0" kern="1200" dirty="0" smtClean="0">
                          <a:solidFill>
                            <a:schemeClr val="dk1"/>
                          </a:solidFill>
                          <a:latin typeface="+mn-lt"/>
                          <a:ea typeface="+mn-ea"/>
                          <a:cs typeface="+mn-cs"/>
                        </a:rPr>
                        <a:t>bit  </a:t>
                      </a:r>
                      <a:r>
                        <a:rPr lang="en-US" sz="1600" b="0" i="0" kern="1200" dirty="0" smtClean="0">
                          <a:solidFill>
                            <a:schemeClr val="dk1"/>
                          </a:solidFill>
                          <a:latin typeface="+mn-lt"/>
                          <a:ea typeface="+mn-ea"/>
                          <a:cs typeface="+mn-cs"/>
                          <a:sym typeface="Wingdings" pitchFamily="2" charset="2"/>
                        </a:rPr>
                        <a:t></a:t>
                      </a:r>
                      <a:r>
                        <a:rPr lang="en-US" sz="1600" b="0" i="0" kern="1200" dirty="0" smtClean="0">
                          <a:solidFill>
                            <a:schemeClr val="dk1"/>
                          </a:solidFill>
                          <a:latin typeface="+mn-lt"/>
                          <a:ea typeface="+mn-ea"/>
                          <a:cs typeface="+mn-cs"/>
                        </a:rPr>
                        <a:t> 1</a:t>
                      </a:r>
                      <a:endParaRPr lang="en-US" sz="1600" dirty="0">
                        <a:latin typeface="+mn-lt"/>
                      </a:endParaRPr>
                    </a:p>
                  </a:txBody>
                  <a:tcPr/>
                </a:tc>
                <a:tc>
                  <a:txBody>
                    <a:bodyPr/>
                    <a:lstStyle/>
                    <a:p>
                      <a:r>
                        <a:rPr lang="en-US" sz="1600" b="0" i="0" kern="1200" dirty="0" err="1" smtClean="0">
                          <a:solidFill>
                            <a:schemeClr val="dk1"/>
                          </a:solidFill>
                          <a:latin typeface="+mn-lt"/>
                          <a:ea typeface="+mn-ea"/>
                          <a:cs typeface="+mn-cs"/>
                        </a:rPr>
                        <a:t>bit.value</a:t>
                      </a:r>
                      <a:r>
                        <a:rPr lang="en-US" sz="1600" b="0" i="0" kern="1200" dirty="0" smtClean="0">
                          <a:solidFill>
                            <a:schemeClr val="dk1"/>
                          </a:solidFill>
                          <a:latin typeface="+mn-lt"/>
                          <a:ea typeface="+mn-ea"/>
                          <a:cs typeface="+mn-cs"/>
                        </a:rPr>
                        <a:t>   </a:t>
                      </a:r>
                      <a:r>
                        <a:rPr lang="en-US" sz="1600" b="0" i="0" kern="1200" dirty="0" smtClean="0">
                          <a:solidFill>
                            <a:schemeClr val="dk1"/>
                          </a:solidFill>
                          <a:latin typeface="+mn-lt"/>
                          <a:ea typeface="+mn-ea"/>
                          <a:cs typeface="+mn-cs"/>
                          <a:sym typeface="Wingdings" pitchFamily="2" charset="2"/>
                        </a:rPr>
                        <a:t> </a:t>
                      </a:r>
                      <a:r>
                        <a:rPr lang="en-US" sz="1600" b="0" i="0" kern="1200" dirty="0" smtClean="0">
                          <a:solidFill>
                            <a:schemeClr val="dk1"/>
                          </a:solidFill>
                          <a:latin typeface="+mn-lt"/>
                          <a:ea typeface="+mn-ea"/>
                          <a:cs typeface="+mn-cs"/>
                        </a:rPr>
                        <a:t>0 </a:t>
                      </a:r>
                    </a:p>
                    <a:p>
                      <a:r>
                        <a:rPr lang="en-US" sz="1600" b="0" i="0" kern="1200" dirty="0" err="1" smtClean="0">
                          <a:solidFill>
                            <a:schemeClr val="dk1"/>
                          </a:solidFill>
                          <a:latin typeface="+mn-lt"/>
                          <a:ea typeface="+mn-ea"/>
                          <a:cs typeface="+mn-cs"/>
                        </a:rPr>
                        <a:t>bit.value</a:t>
                      </a:r>
                      <a:r>
                        <a:rPr lang="en-US" sz="1600" b="0" i="0" kern="1200" dirty="0" smtClean="0">
                          <a:solidFill>
                            <a:schemeClr val="dk1"/>
                          </a:solidFill>
                          <a:latin typeface="+mn-lt"/>
                          <a:ea typeface="+mn-ea"/>
                          <a:cs typeface="+mn-cs"/>
                        </a:rPr>
                        <a:t>   </a:t>
                      </a:r>
                      <a:r>
                        <a:rPr lang="en-US" sz="1600" b="0" i="0" kern="1200" dirty="0" smtClean="0">
                          <a:solidFill>
                            <a:schemeClr val="dk1"/>
                          </a:solidFill>
                          <a:latin typeface="+mn-lt"/>
                          <a:ea typeface="+mn-ea"/>
                          <a:cs typeface="+mn-cs"/>
                          <a:sym typeface="Wingdings" pitchFamily="2" charset="2"/>
                        </a:rPr>
                        <a:t>  </a:t>
                      </a:r>
                      <a:r>
                        <a:rPr lang="en-US" sz="1600" b="0" i="0" kern="1200" dirty="0" smtClean="0">
                          <a:solidFill>
                            <a:schemeClr val="dk1"/>
                          </a:solidFill>
                          <a:latin typeface="+mn-lt"/>
                          <a:ea typeface="+mn-ea"/>
                          <a:cs typeface="+mn-cs"/>
                        </a:rPr>
                        <a:t>2</a:t>
                      </a:r>
                      <a:r>
                        <a:rPr lang="en-US" sz="1600" b="0" i="0" kern="1200" baseline="30000" dirty="0" smtClean="0">
                          <a:solidFill>
                            <a:schemeClr val="dk1"/>
                          </a:solidFill>
                          <a:latin typeface="+mn-lt"/>
                          <a:ea typeface="+mn-ea"/>
                          <a:cs typeface="+mn-cs"/>
                        </a:rPr>
                        <a:t>bit.position</a:t>
                      </a:r>
                      <a:r>
                        <a:rPr lang="en-US" sz="1600" b="0" i="0" kern="1200" dirty="0" smtClean="0">
                          <a:solidFill>
                            <a:schemeClr val="dk1"/>
                          </a:solidFill>
                          <a:latin typeface="+mn-lt"/>
                          <a:ea typeface="+mn-ea"/>
                          <a:cs typeface="+mn-cs"/>
                        </a:rPr>
                        <a:t>  </a:t>
                      </a:r>
                      <a:endParaRPr lang="en-US" sz="1600" b="0" i="0" kern="1200" dirty="0">
                        <a:solidFill>
                          <a:schemeClr val="dk1"/>
                        </a:solidFill>
                        <a:latin typeface="+mn-lt"/>
                        <a:ea typeface="+mn-ea"/>
                        <a:cs typeface="+mn-cs"/>
                      </a:endParaRPr>
                    </a:p>
                  </a:txBody>
                  <a:tcPr/>
                </a:tc>
                <a:tc>
                  <a:txBody>
                    <a:bodyPr/>
                    <a:lstStyle/>
                    <a:p>
                      <a:r>
                        <a:rPr lang="en-US" sz="1600" b="0" i="0" kern="1200" dirty="0" smtClean="0">
                          <a:solidFill>
                            <a:schemeClr val="dk1"/>
                          </a:solidFill>
                          <a:latin typeface="+mn-lt"/>
                          <a:ea typeface="+mn-ea"/>
                          <a:cs typeface="+mn-cs"/>
                        </a:rPr>
                        <a:t>/*set the corresponding value*/ </a:t>
                      </a:r>
                      <a:endParaRPr lang="en-US" sz="1600" b="0" i="0" kern="1200" dirty="0">
                        <a:solidFill>
                          <a:schemeClr val="dk1"/>
                        </a:solidFill>
                        <a:latin typeface="+mn-lt"/>
                        <a:ea typeface="+mn-ea"/>
                        <a:cs typeface="+mn-cs"/>
                      </a:endParaRPr>
                    </a:p>
                  </a:txBody>
                  <a:tcPr/>
                </a:tc>
              </a:tr>
            </a:tbl>
          </a:graphicData>
        </a:graphic>
      </p:graphicFrame>
      <p:sp>
        <p:nvSpPr>
          <p:cNvPr id="5" name="Title 1"/>
          <p:cNvSpPr>
            <a:spLocks noGrp="1"/>
          </p:cNvSpPr>
          <p:nvPr>
            <p:ph type="title"/>
          </p:nvPr>
        </p:nvSpPr>
        <p:spPr>
          <a:xfrm>
            <a:off x="457200" y="152400"/>
            <a:ext cx="8229600" cy="639762"/>
          </a:xfrm>
        </p:spPr>
        <p:txBody>
          <a:bodyPr>
            <a:normAutofit/>
          </a:bodyPr>
          <a:lstStyle/>
          <a:p>
            <a:pPr algn="l"/>
            <a:r>
              <a:rPr lang="en-US" sz="3200" dirty="0" smtClean="0"/>
              <a:t>Example:</a:t>
            </a:r>
            <a:endParaRPr lang="en-US" sz="3200" dirty="0"/>
          </a:p>
        </p:txBody>
      </p:sp>
      <p:sp>
        <p:nvSpPr>
          <p:cNvPr id="6" name="TextBox 5"/>
          <p:cNvSpPr txBox="1"/>
          <p:nvPr/>
        </p:nvSpPr>
        <p:spPr>
          <a:xfrm>
            <a:off x="429485" y="6393865"/>
            <a:ext cx="8153400" cy="369332"/>
          </a:xfrm>
          <a:prstGeom prst="rect">
            <a:avLst/>
          </a:prstGeom>
          <a:noFill/>
        </p:spPr>
        <p:txBody>
          <a:bodyPr wrap="square" rtlCol="0">
            <a:spAutoFit/>
          </a:bodyPr>
          <a:lstStyle/>
          <a:p>
            <a:r>
              <a:rPr lang="en-US" dirty="0" smtClean="0">
                <a:solidFill>
                  <a:srgbClr val="0070C0"/>
                </a:solidFill>
              </a:rPr>
              <a:t>Note:  Attributes of RHS can be computed from attributes of LHS and vice versa. </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Autofit/>
          </a:bodyPr>
          <a:lstStyle/>
          <a:p>
            <a:pPr algn="l"/>
            <a:r>
              <a:rPr lang="en-US" sz="3200" dirty="0" smtClean="0"/>
              <a:t>Dependency Graph:</a:t>
            </a:r>
            <a:endParaRPr lang="en-US" sz="3200" dirty="0"/>
          </a:p>
        </p:txBody>
      </p:sp>
      <p:pic>
        <p:nvPicPr>
          <p:cNvPr id="5" name="Picture 4" descr="i3.gif"/>
          <p:cNvPicPr>
            <a:picLocks noChangeAspect="1"/>
          </p:cNvPicPr>
          <p:nvPr/>
        </p:nvPicPr>
        <p:blipFill>
          <a:blip r:embed="rId2"/>
          <a:stretch>
            <a:fillRect/>
          </a:stretch>
        </p:blipFill>
        <p:spPr>
          <a:xfrm>
            <a:off x="1080675" y="879760"/>
            <a:ext cx="7696200" cy="4816669"/>
          </a:xfrm>
          <a:prstGeom prst="rect">
            <a:avLst/>
          </a:prstGeom>
        </p:spPr>
      </p:pic>
      <p:sp>
        <p:nvSpPr>
          <p:cNvPr id="6" name="TextBox 5"/>
          <p:cNvSpPr txBox="1"/>
          <p:nvPr/>
        </p:nvSpPr>
        <p:spPr>
          <a:xfrm>
            <a:off x="0" y="5673425"/>
            <a:ext cx="9144000" cy="923330"/>
          </a:xfrm>
          <a:prstGeom prst="rect">
            <a:avLst/>
          </a:prstGeom>
          <a:noFill/>
        </p:spPr>
        <p:txBody>
          <a:bodyPr wrap="square" rtlCol="0">
            <a:spAutoFit/>
          </a:bodyPr>
          <a:lstStyle/>
          <a:p>
            <a:pPr algn="just"/>
            <a:r>
              <a:rPr lang="en-US" dirty="0" smtClean="0"/>
              <a:t>Dependence graph shows the dependence of attributes on other attributes, along with the syntax tree. Top down traversal is followed by a bottom up traversal to resolve the dependencies.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fld id="{F8F391B5-4277-4AA7-8CE3-405EB6A72E07}" type="slidenum">
              <a:rPr lang="en-US" altLang="en-US" sz="1200" smtClean="0">
                <a:latin typeface="Arial Black" charset="0"/>
              </a:rPr>
              <a:pPr/>
              <a:t>2</a:t>
            </a:fld>
            <a:endParaRPr lang="en-US" altLang="en-US" sz="1200" smtClean="0">
              <a:latin typeface="Arial Black" charset="0"/>
            </a:endParaRPr>
          </a:p>
        </p:txBody>
      </p:sp>
      <p:sp>
        <p:nvSpPr>
          <p:cNvPr id="8197" name="Rectangle 2"/>
          <p:cNvSpPr>
            <a:spLocks noGrp="1" noChangeArrowheads="1"/>
          </p:cNvSpPr>
          <p:nvPr>
            <p:ph type="title"/>
          </p:nvPr>
        </p:nvSpPr>
        <p:spPr>
          <a:xfrm>
            <a:off x="457200" y="274638"/>
            <a:ext cx="8229600" cy="715962"/>
          </a:xfrm>
        </p:spPr>
        <p:txBody>
          <a:bodyPr>
            <a:normAutofit/>
          </a:bodyPr>
          <a:lstStyle/>
          <a:p>
            <a:pPr algn="l" eaLnBrk="1" hangingPunct="1"/>
            <a:r>
              <a:rPr lang="en-US" altLang="en-US" sz="3200" dirty="0" smtClean="0"/>
              <a:t>Compiler Front- and Back-end</a:t>
            </a:r>
          </a:p>
        </p:txBody>
      </p:sp>
      <p:sp>
        <p:nvSpPr>
          <p:cNvPr id="8198" name="Rectangle 3"/>
          <p:cNvSpPr>
            <a:spLocks noChangeArrowheads="1"/>
          </p:cNvSpPr>
          <p:nvPr/>
        </p:nvSpPr>
        <p:spPr bwMode="auto">
          <a:xfrm>
            <a:off x="1143000" y="4648200"/>
            <a:ext cx="2590800" cy="1143000"/>
          </a:xfrm>
          <a:prstGeom prst="rect">
            <a:avLst/>
          </a:prstGeom>
          <a:solidFill>
            <a:srgbClr val="00B050"/>
          </a:solidFill>
          <a:ln w="9525">
            <a:solidFill>
              <a:schemeClr val="tx1"/>
            </a:solidFill>
            <a:miter lim="800000"/>
            <a:headEnd/>
            <a:tailEnd/>
          </a:ln>
        </p:spPr>
        <p:txBody>
          <a:bodyPr anchor="ctr"/>
          <a:lstStyle/>
          <a:p>
            <a:pPr algn="ctr"/>
            <a:r>
              <a:rPr lang="en-US" altLang="en-US" i="1">
                <a:solidFill>
                  <a:schemeClr val="bg1"/>
                </a:solidFill>
              </a:rPr>
              <a:t>Semantic Analysis and Intermediate Code Generation</a:t>
            </a:r>
          </a:p>
        </p:txBody>
      </p:sp>
      <p:sp>
        <p:nvSpPr>
          <p:cNvPr id="8199" name="Rectangle 5"/>
          <p:cNvSpPr>
            <a:spLocks noChangeArrowheads="1"/>
          </p:cNvSpPr>
          <p:nvPr/>
        </p:nvSpPr>
        <p:spPr bwMode="auto">
          <a:xfrm>
            <a:off x="1143000" y="2057400"/>
            <a:ext cx="2590800" cy="762000"/>
          </a:xfrm>
          <a:prstGeom prst="rect">
            <a:avLst/>
          </a:prstGeom>
          <a:solidFill>
            <a:schemeClr val="accent1"/>
          </a:solidFill>
          <a:ln w="9525">
            <a:solidFill>
              <a:schemeClr val="tx1"/>
            </a:solidFill>
            <a:miter lim="800000"/>
            <a:headEnd/>
            <a:tailEnd/>
          </a:ln>
        </p:spPr>
        <p:txBody>
          <a:bodyPr anchor="ctr"/>
          <a:lstStyle/>
          <a:p>
            <a:pPr algn="ctr"/>
            <a:r>
              <a:rPr lang="en-US" altLang="en-US" i="1">
                <a:solidFill>
                  <a:schemeClr val="bg1"/>
                </a:solidFill>
              </a:rPr>
              <a:t>Scanner</a:t>
            </a:r>
            <a:br>
              <a:rPr lang="en-US" altLang="en-US" i="1">
                <a:solidFill>
                  <a:schemeClr val="bg1"/>
                </a:solidFill>
              </a:rPr>
            </a:br>
            <a:r>
              <a:rPr lang="en-US" altLang="en-US" i="1">
                <a:solidFill>
                  <a:schemeClr val="bg1"/>
                </a:solidFill>
              </a:rPr>
              <a:t>(lexical analysis)</a:t>
            </a:r>
          </a:p>
        </p:txBody>
      </p:sp>
      <p:sp>
        <p:nvSpPr>
          <p:cNvPr id="8200" name="Rectangle 6"/>
          <p:cNvSpPr>
            <a:spLocks noChangeArrowheads="1"/>
          </p:cNvSpPr>
          <p:nvPr/>
        </p:nvSpPr>
        <p:spPr bwMode="auto">
          <a:xfrm>
            <a:off x="1143000" y="3352800"/>
            <a:ext cx="2590800" cy="762000"/>
          </a:xfrm>
          <a:prstGeom prst="rect">
            <a:avLst/>
          </a:prstGeom>
          <a:solidFill>
            <a:schemeClr val="accent1"/>
          </a:solidFill>
          <a:ln w="9525">
            <a:solidFill>
              <a:schemeClr val="tx1"/>
            </a:solidFill>
            <a:miter lim="800000"/>
            <a:headEnd/>
            <a:tailEnd/>
          </a:ln>
        </p:spPr>
        <p:txBody>
          <a:bodyPr anchor="ctr"/>
          <a:lstStyle/>
          <a:p>
            <a:pPr algn="ctr"/>
            <a:r>
              <a:rPr lang="en-US" altLang="en-US" i="1">
                <a:solidFill>
                  <a:schemeClr val="bg1"/>
                </a:solidFill>
              </a:rPr>
              <a:t>Parser</a:t>
            </a:r>
            <a:br>
              <a:rPr lang="en-US" altLang="en-US" i="1">
                <a:solidFill>
                  <a:schemeClr val="bg1"/>
                </a:solidFill>
              </a:rPr>
            </a:br>
            <a:r>
              <a:rPr lang="en-US" altLang="en-US" i="1">
                <a:solidFill>
                  <a:schemeClr val="bg1"/>
                </a:solidFill>
              </a:rPr>
              <a:t>(syntax analysis)</a:t>
            </a:r>
          </a:p>
        </p:txBody>
      </p:sp>
      <p:sp>
        <p:nvSpPr>
          <p:cNvPr id="8201" name="Rectangle 7"/>
          <p:cNvSpPr>
            <a:spLocks noChangeArrowheads="1"/>
          </p:cNvSpPr>
          <p:nvPr/>
        </p:nvSpPr>
        <p:spPr bwMode="auto">
          <a:xfrm>
            <a:off x="5334000" y="2209800"/>
            <a:ext cx="2590800" cy="1143000"/>
          </a:xfrm>
          <a:prstGeom prst="rect">
            <a:avLst/>
          </a:prstGeom>
          <a:solidFill>
            <a:schemeClr val="accent1"/>
          </a:solidFill>
          <a:ln w="9525">
            <a:solidFill>
              <a:schemeClr val="tx1"/>
            </a:solidFill>
            <a:miter lim="800000"/>
            <a:headEnd/>
            <a:tailEnd/>
          </a:ln>
        </p:spPr>
        <p:txBody>
          <a:bodyPr anchor="ctr"/>
          <a:lstStyle/>
          <a:p>
            <a:pPr algn="ctr"/>
            <a:r>
              <a:rPr lang="en-US" altLang="en-US" i="1">
                <a:solidFill>
                  <a:schemeClr val="bg1"/>
                </a:solidFill>
              </a:rPr>
              <a:t>Machine-Independent Code Improvement</a:t>
            </a:r>
          </a:p>
        </p:txBody>
      </p:sp>
      <p:sp>
        <p:nvSpPr>
          <p:cNvPr id="8202" name="Rectangle 8"/>
          <p:cNvSpPr>
            <a:spLocks noChangeArrowheads="1"/>
          </p:cNvSpPr>
          <p:nvPr/>
        </p:nvSpPr>
        <p:spPr bwMode="auto">
          <a:xfrm>
            <a:off x="5334000" y="3886200"/>
            <a:ext cx="2590800" cy="762000"/>
          </a:xfrm>
          <a:prstGeom prst="rect">
            <a:avLst/>
          </a:prstGeom>
          <a:solidFill>
            <a:schemeClr val="accent1"/>
          </a:solidFill>
          <a:ln w="9525">
            <a:solidFill>
              <a:schemeClr val="tx1"/>
            </a:solidFill>
            <a:miter lim="800000"/>
            <a:headEnd/>
            <a:tailEnd/>
          </a:ln>
        </p:spPr>
        <p:txBody>
          <a:bodyPr anchor="ctr"/>
          <a:lstStyle/>
          <a:p>
            <a:pPr algn="ctr"/>
            <a:r>
              <a:rPr lang="en-US" altLang="en-US" i="1">
                <a:solidFill>
                  <a:schemeClr val="bg1"/>
                </a:solidFill>
              </a:rPr>
              <a:t>Target Code Generation</a:t>
            </a:r>
          </a:p>
        </p:txBody>
      </p:sp>
      <p:sp>
        <p:nvSpPr>
          <p:cNvPr id="8203" name="Rectangle 9"/>
          <p:cNvSpPr>
            <a:spLocks noChangeArrowheads="1"/>
          </p:cNvSpPr>
          <p:nvPr/>
        </p:nvSpPr>
        <p:spPr bwMode="auto">
          <a:xfrm>
            <a:off x="5334000" y="5181600"/>
            <a:ext cx="2590800" cy="762000"/>
          </a:xfrm>
          <a:prstGeom prst="rect">
            <a:avLst/>
          </a:prstGeom>
          <a:solidFill>
            <a:schemeClr val="accent1"/>
          </a:solidFill>
          <a:ln w="9525">
            <a:solidFill>
              <a:schemeClr val="tx1"/>
            </a:solidFill>
            <a:miter lim="800000"/>
            <a:headEnd/>
            <a:tailEnd/>
          </a:ln>
        </p:spPr>
        <p:txBody>
          <a:bodyPr anchor="ctr"/>
          <a:lstStyle/>
          <a:p>
            <a:pPr algn="ctr"/>
            <a:r>
              <a:rPr lang="en-US" altLang="en-US" i="1">
                <a:solidFill>
                  <a:schemeClr val="bg1"/>
                </a:solidFill>
              </a:rPr>
              <a:t>Machine-Specific Code Improvement</a:t>
            </a:r>
          </a:p>
        </p:txBody>
      </p:sp>
      <p:sp>
        <p:nvSpPr>
          <p:cNvPr id="8204" name="Text Box 10"/>
          <p:cNvSpPr txBox="1">
            <a:spLocks noChangeArrowheads="1"/>
          </p:cNvSpPr>
          <p:nvPr/>
        </p:nvSpPr>
        <p:spPr bwMode="auto">
          <a:xfrm>
            <a:off x="827088" y="1538288"/>
            <a:ext cx="336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pPr algn="ctr"/>
            <a:r>
              <a:rPr lang="en-US" altLang="en-US" sz="1800">
                <a:latin typeface="Times" charset="0"/>
              </a:rPr>
              <a:t>Source program (character stream)</a:t>
            </a:r>
          </a:p>
        </p:txBody>
      </p:sp>
      <p:sp>
        <p:nvSpPr>
          <p:cNvPr id="8205" name="Text Box 11"/>
          <p:cNvSpPr txBox="1">
            <a:spLocks noChangeArrowheads="1"/>
          </p:cNvSpPr>
          <p:nvPr/>
        </p:nvSpPr>
        <p:spPr bwMode="auto">
          <a:xfrm>
            <a:off x="2020888" y="281940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pPr algn="ctr"/>
            <a:r>
              <a:rPr lang="en-US" altLang="en-US" sz="1800">
                <a:latin typeface="Times" charset="0"/>
              </a:rPr>
              <a:t>Tokens</a:t>
            </a:r>
          </a:p>
        </p:txBody>
      </p:sp>
      <p:sp>
        <p:nvSpPr>
          <p:cNvPr id="8206" name="Text Box 12"/>
          <p:cNvSpPr txBox="1">
            <a:spLocks noChangeArrowheads="1"/>
          </p:cNvSpPr>
          <p:nvPr/>
        </p:nvSpPr>
        <p:spPr bwMode="auto">
          <a:xfrm>
            <a:off x="1892300" y="4114800"/>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pPr algn="ctr"/>
            <a:r>
              <a:rPr lang="en-US" altLang="en-US" sz="1800">
                <a:latin typeface="Times" charset="0"/>
              </a:rPr>
              <a:t>Parse tree</a:t>
            </a:r>
          </a:p>
        </p:txBody>
      </p:sp>
      <p:sp>
        <p:nvSpPr>
          <p:cNvPr id="8207" name="Text Box 13"/>
          <p:cNvSpPr txBox="1">
            <a:spLocks noChangeArrowheads="1"/>
          </p:cNvSpPr>
          <p:nvPr/>
        </p:nvSpPr>
        <p:spPr bwMode="auto">
          <a:xfrm>
            <a:off x="1219200" y="5911850"/>
            <a:ext cx="235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pPr algn="ctr"/>
            <a:r>
              <a:rPr lang="en-US" altLang="en-US" sz="1800">
                <a:latin typeface="Times" charset="0"/>
              </a:rPr>
              <a:t>Abstract syntax tree or</a:t>
            </a:r>
            <a:br>
              <a:rPr lang="en-US" altLang="en-US" sz="1800">
                <a:latin typeface="Times" charset="0"/>
              </a:rPr>
            </a:br>
            <a:r>
              <a:rPr lang="en-US" altLang="en-US" sz="1800">
                <a:latin typeface="Times" charset="0"/>
              </a:rPr>
              <a:t>other intermediate form</a:t>
            </a:r>
          </a:p>
        </p:txBody>
      </p:sp>
      <p:sp>
        <p:nvSpPr>
          <p:cNvPr id="8208" name="Text Box 14"/>
          <p:cNvSpPr txBox="1">
            <a:spLocks noChangeArrowheads="1"/>
          </p:cNvSpPr>
          <p:nvPr/>
        </p:nvSpPr>
        <p:spPr bwMode="auto">
          <a:xfrm>
            <a:off x="5267325" y="3352800"/>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pPr algn="ctr"/>
            <a:r>
              <a:rPr lang="en-US" altLang="en-US" sz="1800">
                <a:latin typeface="Times" charset="0"/>
              </a:rPr>
              <a:t>Modified intermediate form</a:t>
            </a:r>
          </a:p>
        </p:txBody>
      </p:sp>
      <p:sp>
        <p:nvSpPr>
          <p:cNvPr id="8209" name="Text Box 15"/>
          <p:cNvSpPr txBox="1">
            <a:spLocks noChangeArrowheads="1"/>
          </p:cNvSpPr>
          <p:nvPr/>
        </p:nvSpPr>
        <p:spPr bwMode="auto">
          <a:xfrm>
            <a:off x="5410200" y="4648200"/>
            <a:ext cx="2451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pPr algn="ctr"/>
            <a:r>
              <a:rPr lang="en-US" altLang="en-US" sz="1800">
                <a:latin typeface="Times" charset="0"/>
              </a:rPr>
              <a:t>Assembly or object code</a:t>
            </a:r>
          </a:p>
        </p:txBody>
      </p:sp>
      <p:sp>
        <p:nvSpPr>
          <p:cNvPr id="8210" name="Text Box 16"/>
          <p:cNvSpPr txBox="1">
            <a:spLocks noChangeArrowheads="1"/>
          </p:cNvSpPr>
          <p:nvPr/>
        </p:nvSpPr>
        <p:spPr bwMode="auto">
          <a:xfrm>
            <a:off x="5029200" y="6034088"/>
            <a:ext cx="329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pPr algn="ctr"/>
            <a:r>
              <a:rPr lang="en-US" altLang="en-US" sz="1800">
                <a:latin typeface="Times" charset="0"/>
              </a:rPr>
              <a:t>Modified assembly or object code</a:t>
            </a:r>
          </a:p>
        </p:txBody>
      </p:sp>
      <p:sp>
        <p:nvSpPr>
          <p:cNvPr id="8211" name="Text Box 17"/>
          <p:cNvSpPr txBox="1">
            <a:spLocks noChangeArrowheads="1"/>
          </p:cNvSpPr>
          <p:nvPr/>
        </p:nvSpPr>
        <p:spPr bwMode="auto">
          <a:xfrm>
            <a:off x="5502275" y="1447800"/>
            <a:ext cx="235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pPr algn="ctr"/>
            <a:r>
              <a:rPr lang="en-US" altLang="en-US" sz="1800">
                <a:latin typeface="Times" charset="0"/>
              </a:rPr>
              <a:t>Abstract syntax tree or</a:t>
            </a:r>
            <a:br>
              <a:rPr lang="en-US" altLang="en-US" sz="1800">
                <a:latin typeface="Times" charset="0"/>
              </a:rPr>
            </a:br>
            <a:r>
              <a:rPr lang="en-US" altLang="en-US" sz="1800">
                <a:latin typeface="Times" charset="0"/>
              </a:rPr>
              <a:t>other intermediate form</a:t>
            </a:r>
          </a:p>
        </p:txBody>
      </p:sp>
      <p:sp>
        <p:nvSpPr>
          <p:cNvPr id="8212" name="Rectangle 18"/>
          <p:cNvSpPr>
            <a:spLocks noChangeArrowheads="1"/>
          </p:cNvSpPr>
          <p:nvPr/>
        </p:nvSpPr>
        <p:spPr bwMode="auto">
          <a:xfrm>
            <a:off x="381000" y="1447800"/>
            <a:ext cx="3962400" cy="502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8213" name="Rectangle 19"/>
          <p:cNvSpPr>
            <a:spLocks noChangeArrowheads="1"/>
          </p:cNvSpPr>
          <p:nvPr/>
        </p:nvSpPr>
        <p:spPr bwMode="auto">
          <a:xfrm>
            <a:off x="4572000" y="1447800"/>
            <a:ext cx="3962400" cy="502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8214" name="Text Box 21"/>
          <p:cNvSpPr txBox="1">
            <a:spLocks noChangeArrowheads="1"/>
          </p:cNvSpPr>
          <p:nvPr/>
        </p:nvSpPr>
        <p:spPr bwMode="auto">
          <a:xfrm rot="-5400000">
            <a:off x="49213" y="3529012"/>
            <a:ext cx="1479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pPr algn="ctr"/>
            <a:r>
              <a:rPr lang="en-US" altLang="en-US" b="1">
                <a:latin typeface="Times" charset="0"/>
              </a:rPr>
              <a:t>Front end</a:t>
            </a:r>
            <a:br>
              <a:rPr lang="en-US" altLang="en-US" b="1">
                <a:latin typeface="Times" charset="0"/>
              </a:rPr>
            </a:br>
            <a:r>
              <a:rPr lang="en-US" altLang="en-US" b="1">
                <a:latin typeface="Times" charset="0"/>
              </a:rPr>
              <a:t>analysis</a:t>
            </a:r>
          </a:p>
        </p:txBody>
      </p:sp>
      <p:sp>
        <p:nvSpPr>
          <p:cNvPr id="8215" name="Text Box 22"/>
          <p:cNvSpPr txBox="1">
            <a:spLocks noChangeArrowheads="1"/>
          </p:cNvSpPr>
          <p:nvPr/>
        </p:nvSpPr>
        <p:spPr bwMode="auto">
          <a:xfrm rot="-5400000">
            <a:off x="4209256" y="3537744"/>
            <a:ext cx="1395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a:defRPr sz="2000">
                <a:solidFill>
                  <a:schemeClr val="tx1"/>
                </a:solidFill>
                <a:latin typeface="Arial" charset="0"/>
                <a:ea typeface="ＭＳ Ｐゴシック" charset="-128"/>
              </a:defRPr>
            </a:lvl2pPr>
            <a:lvl3pPr>
              <a:defRPr>
                <a:solidFill>
                  <a:schemeClr val="tx1"/>
                </a:solidFill>
                <a:latin typeface="Times New Roman" charset="0"/>
                <a:ea typeface="ＭＳ Ｐゴシック" charset="-128"/>
              </a:defRPr>
            </a:lvl3pPr>
            <a:lvl4pPr>
              <a:defRPr sz="1600">
                <a:solidFill>
                  <a:schemeClr val="tx1"/>
                </a:solidFill>
                <a:latin typeface="Times New Roman" charset="0"/>
                <a:ea typeface="ＭＳ Ｐゴシック" charset="-128"/>
              </a:defRPr>
            </a:lvl4pPr>
            <a:lvl5pPr>
              <a:defRPr sz="1400">
                <a:solidFill>
                  <a:schemeClr val="tx1"/>
                </a:solidFill>
                <a:latin typeface="Times New Roman" charset="0"/>
                <a:ea typeface="ＭＳ Ｐゴシック" charset="-128"/>
              </a:defRPr>
            </a:lvl5pPr>
            <a:lvl6pPr eaLnBrk="0" hangingPunct="0">
              <a:defRPr sz="1400">
                <a:solidFill>
                  <a:schemeClr val="tx1"/>
                </a:solidFill>
                <a:latin typeface="Times New Roman" charset="0"/>
                <a:ea typeface="ＭＳ Ｐゴシック" charset="-128"/>
              </a:defRPr>
            </a:lvl6pPr>
            <a:lvl7pPr eaLnBrk="0" hangingPunct="0">
              <a:defRPr sz="1400">
                <a:solidFill>
                  <a:schemeClr val="tx1"/>
                </a:solidFill>
                <a:latin typeface="Times New Roman" charset="0"/>
                <a:ea typeface="ＭＳ Ｐゴシック" charset="-128"/>
              </a:defRPr>
            </a:lvl7pPr>
            <a:lvl8pPr eaLnBrk="0" hangingPunct="0">
              <a:defRPr sz="1400">
                <a:solidFill>
                  <a:schemeClr val="tx1"/>
                </a:solidFill>
                <a:latin typeface="Times New Roman" charset="0"/>
                <a:ea typeface="ＭＳ Ｐゴシック" charset="-128"/>
              </a:defRPr>
            </a:lvl8pPr>
            <a:lvl9pPr eaLnBrk="0" hangingPunct="0">
              <a:defRPr sz="1400">
                <a:solidFill>
                  <a:schemeClr val="tx1"/>
                </a:solidFill>
                <a:latin typeface="Times New Roman" charset="0"/>
                <a:ea typeface="ＭＳ Ｐゴシック" charset="-128"/>
              </a:defRPr>
            </a:lvl9pPr>
          </a:lstStyle>
          <a:p>
            <a:pPr algn="ctr"/>
            <a:r>
              <a:rPr lang="en-US" altLang="en-US" b="1">
                <a:latin typeface="Times" charset="0"/>
              </a:rPr>
              <a:t>Back end</a:t>
            </a:r>
            <a:br>
              <a:rPr lang="en-US" altLang="en-US" b="1">
                <a:latin typeface="Times" charset="0"/>
              </a:rPr>
            </a:br>
            <a:r>
              <a:rPr lang="en-US" altLang="en-US" b="1">
                <a:latin typeface="Times" charset="0"/>
              </a:rPr>
              <a:t>synthesis</a:t>
            </a:r>
          </a:p>
        </p:txBody>
      </p:sp>
      <p:sp>
        <p:nvSpPr>
          <p:cNvPr id="8216" name="Line 30"/>
          <p:cNvSpPr>
            <a:spLocks noChangeShapeType="1"/>
          </p:cNvSpPr>
          <p:nvPr/>
        </p:nvSpPr>
        <p:spPr bwMode="auto">
          <a:xfrm>
            <a:off x="2438400" y="18288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7" name="Line 31"/>
          <p:cNvSpPr>
            <a:spLocks noChangeShapeType="1"/>
          </p:cNvSpPr>
          <p:nvPr/>
        </p:nvSpPr>
        <p:spPr bwMode="auto">
          <a:xfrm>
            <a:off x="2438400" y="31242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33"/>
          <p:cNvSpPr>
            <a:spLocks noChangeShapeType="1"/>
          </p:cNvSpPr>
          <p:nvPr/>
        </p:nvSpPr>
        <p:spPr bwMode="auto">
          <a:xfrm>
            <a:off x="2438400" y="44196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35"/>
          <p:cNvSpPr>
            <a:spLocks noChangeShapeType="1"/>
          </p:cNvSpPr>
          <p:nvPr/>
        </p:nvSpPr>
        <p:spPr bwMode="auto">
          <a:xfrm>
            <a:off x="2438400" y="57912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0" name="Line 46"/>
          <p:cNvSpPr>
            <a:spLocks noChangeShapeType="1"/>
          </p:cNvSpPr>
          <p:nvPr/>
        </p:nvSpPr>
        <p:spPr bwMode="auto">
          <a:xfrm>
            <a:off x="6629400" y="19812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1" name="Line 47"/>
          <p:cNvSpPr>
            <a:spLocks noChangeShapeType="1"/>
          </p:cNvSpPr>
          <p:nvPr/>
        </p:nvSpPr>
        <p:spPr bwMode="auto">
          <a:xfrm>
            <a:off x="6629400" y="36576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2" name="Line 48"/>
          <p:cNvSpPr>
            <a:spLocks noChangeShapeType="1"/>
          </p:cNvSpPr>
          <p:nvPr/>
        </p:nvSpPr>
        <p:spPr bwMode="auto">
          <a:xfrm>
            <a:off x="6629400" y="49530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3" name="Line 49"/>
          <p:cNvSpPr>
            <a:spLocks noChangeShapeType="1"/>
          </p:cNvSpPr>
          <p:nvPr/>
        </p:nvSpPr>
        <p:spPr bwMode="auto">
          <a:xfrm>
            <a:off x="6629400" y="59436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39396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a:bodyPr>
          <a:lstStyle/>
          <a:p>
            <a:pPr algn="l"/>
            <a:r>
              <a:rPr lang="en-US" sz="3200" dirty="0" smtClean="0"/>
              <a:t>Attributes:</a:t>
            </a:r>
            <a:endParaRPr lang="en-US" sz="3200" dirty="0"/>
          </a:p>
        </p:txBody>
      </p:sp>
      <p:sp>
        <p:nvSpPr>
          <p:cNvPr id="4" name="Content Placeholder 3"/>
          <p:cNvSpPr>
            <a:spLocks noGrp="1"/>
          </p:cNvSpPr>
          <p:nvPr>
            <p:ph idx="1"/>
          </p:nvPr>
        </p:nvSpPr>
        <p:spPr>
          <a:xfrm>
            <a:off x="533400" y="990600"/>
            <a:ext cx="8229600" cy="5562600"/>
          </a:xfrm>
        </p:spPr>
        <p:txBody>
          <a:bodyPr>
            <a:normAutofit fontScale="85000" lnSpcReduction="20000"/>
          </a:bodyPr>
          <a:lstStyle/>
          <a:p>
            <a:r>
              <a:rPr lang="en-US" sz="2800" dirty="0" smtClean="0"/>
              <a:t>attributes fall into two classes: </a:t>
            </a:r>
          </a:p>
          <a:p>
            <a:endParaRPr lang="en-US" dirty="0" smtClean="0"/>
          </a:p>
          <a:p>
            <a:pPr lvl="1"/>
            <a:r>
              <a:rPr lang="en-US" dirty="0" smtClean="0"/>
              <a:t>synthesized: </a:t>
            </a:r>
          </a:p>
          <a:p>
            <a:pPr lvl="2"/>
            <a:r>
              <a:rPr lang="en-US" dirty="0" smtClean="0"/>
              <a:t>value of a synthesized attribute is </a:t>
            </a:r>
            <a:r>
              <a:rPr lang="en-US" dirty="0" smtClean="0">
                <a:solidFill>
                  <a:srgbClr val="FF0000"/>
                </a:solidFill>
              </a:rPr>
              <a:t>computed from the values of its children nodes</a:t>
            </a:r>
          </a:p>
          <a:p>
            <a:pPr lvl="1"/>
            <a:endParaRPr lang="en-US" dirty="0" smtClean="0"/>
          </a:p>
          <a:p>
            <a:pPr lvl="1"/>
            <a:r>
              <a:rPr lang="en-US" dirty="0" smtClean="0"/>
              <a:t>inherited: </a:t>
            </a:r>
          </a:p>
          <a:p>
            <a:pPr lvl="2"/>
            <a:r>
              <a:rPr lang="en-US" dirty="0" smtClean="0"/>
              <a:t>value of an inherited attribute is </a:t>
            </a:r>
            <a:r>
              <a:rPr lang="en-US" dirty="0" smtClean="0">
                <a:solidFill>
                  <a:srgbClr val="FF0000"/>
                </a:solidFill>
              </a:rPr>
              <a:t>computed from the sibling and parent nodes</a:t>
            </a:r>
          </a:p>
          <a:p>
            <a:pPr marL="0" indent="0">
              <a:buNone/>
            </a:pPr>
            <a:endParaRPr lang="en-US" dirty="0" smtClean="0"/>
          </a:p>
          <a:p>
            <a:pPr algn="just"/>
            <a:r>
              <a:rPr lang="en-US" sz="2800" dirty="0" smtClean="0"/>
              <a:t>The synthesized attributes are the result of the attribute evaluation rules also using the values of the inherited attributes. </a:t>
            </a:r>
          </a:p>
          <a:p>
            <a:pPr algn="just"/>
            <a:endParaRPr lang="en-US" sz="2800" dirty="0"/>
          </a:p>
          <a:p>
            <a:pPr algn="just"/>
            <a:r>
              <a:rPr lang="en-US" sz="2800" dirty="0" smtClean="0"/>
              <a:t>The values of the inherited attributes are inherited from parent nodes and siblings.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Autofit/>
          </a:bodyPr>
          <a:lstStyle/>
          <a:p>
            <a:pPr algn="l"/>
            <a:r>
              <a:rPr lang="en-US" sz="3200" dirty="0" smtClean="0"/>
              <a:t>Dependency Graph:</a:t>
            </a:r>
            <a:endParaRPr lang="en-US" sz="3200" dirty="0"/>
          </a:p>
        </p:txBody>
      </p:sp>
      <p:pic>
        <p:nvPicPr>
          <p:cNvPr id="5" name="Picture 4" descr="i3.gif"/>
          <p:cNvPicPr>
            <a:picLocks noChangeAspect="1"/>
          </p:cNvPicPr>
          <p:nvPr/>
        </p:nvPicPr>
        <p:blipFill>
          <a:blip r:embed="rId2"/>
          <a:stretch>
            <a:fillRect/>
          </a:stretch>
        </p:blipFill>
        <p:spPr>
          <a:xfrm>
            <a:off x="1080675" y="879760"/>
            <a:ext cx="7696200" cy="4816669"/>
          </a:xfrm>
          <a:prstGeom prst="rect">
            <a:avLst/>
          </a:prstGeom>
        </p:spPr>
      </p:pic>
      <p:sp>
        <p:nvSpPr>
          <p:cNvPr id="6" name="TextBox 5"/>
          <p:cNvSpPr txBox="1"/>
          <p:nvPr/>
        </p:nvSpPr>
        <p:spPr>
          <a:xfrm>
            <a:off x="609600" y="5943600"/>
            <a:ext cx="8153400" cy="369332"/>
          </a:xfrm>
          <a:prstGeom prst="rect">
            <a:avLst/>
          </a:prstGeom>
          <a:noFill/>
        </p:spPr>
        <p:txBody>
          <a:bodyPr wrap="square" rtlCol="0">
            <a:spAutoFit/>
          </a:bodyPr>
          <a:lstStyle/>
          <a:p>
            <a:pPr algn="just"/>
            <a:r>
              <a:rPr lang="en-US" dirty="0" smtClean="0">
                <a:solidFill>
                  <a:srgbClr val="0070C0"/>
                </a:solidFill>
              </a:rPr>
              <a:t>Number</a:t>
            </a:r>
            <a:r>
              <a:rPr lang="en-US" dirty="0" smtClean="0"/>
              <a:t>, </a:t>
            </a:r>
            <a:r>
              <a:rPr lang="en-US" dirty="0" err="1" smtClean="0">
                <a:solidFill>
                  <a:srgbClr val="0070C0"/>
                </a:solidFill>
              </a:rPr>
              <a:t>val</a:t>
            </a:r>
            <a:r>
              <a:rPr lang="en-US" dirty="0" smtClean="0"/>
              <a:t> and </a:t>
            </a:r>
            <a:r>
              <a:rPr lang="en-US" dirty="0" err="1" smtClean="0">
                <a:solidFill>
                  <a:srgbClr val="0070C0"/>
                </a:solidFill>
              </a:rPr>
              <a:t>neg</a:t>
            </a:r>
            <a:r>
              <a:rPr lang="en-US" dirty="0" smtClean="0"/>
              <a:t> are synthesized attributes. </a:t>
            </a:r>
            <a:r>
              <a:rPr lang="en-US" dirty="0" smtClean="0">
                <a:solidFill>
                  <a:srgbClr val="0070C0"/>
                </a:solidFill>
              </a:rPr>
              <a:t>Pos</a:t>
            </a:r>
            <a:r>
              <a:rPr lang="en-US" dirty="0" smtClean="0"/>
              <a:t> is an inherited attribute.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65905"/>
            <a:ext cx="8229600" cy="5867400"/>
          </a:xfrm>
        </p:spPr>
        <p:txBody>
          <a:bodyPr>
            <a:normAutofit fontScale="55000" lnSpcReduction="20000"/>
          </a:bodyPr>
          <a:lstStyle/>
          <a:p>
            <a:r>
              <a:rPr lang="en-US" dirty="0" smtClean="0"/>
              <a:t>Each grammar production </a:t>
            </a:r>
            <a:r>
              <a:rPr lang="en-US" b="1" dirty="0" smtClean="0">
                <a:solidFill>
                  <a:srgbClr val="FF0000"/>
                </a:solidFill>
              </a:rPr>
              <a:t>A</a:t>
            </a:r>
            <a:r>
              <a:rPr lang="en-US" b="1" dirty="0" smtClean="0">
                <a:solidFill>
                  <a:srgbClr val="FF0000"/>
                </a:solidFill>
                <a:sym typeface="Wingdings" pitchFamily="2" charset="2"/>
              </a:rPr>
              <a:t></a:t>
            </a:r>
            <a:r>
              <a:rPr lang="en-US" b="1" dirty="0" smtClean="0">
                <a:solidFill>
                  <a:srgbClr val="FF0000"/>
                </a:solidFill>
              </a:rPr>
              <a:t> </a:t>
            </a:r>
            <a:r>
              <a:rPr lang="el-GR" b="1" dirty="0" smtClean="0">
                <a:solidFill>
                  <a:srgbClr val="FF0000"/>
                </a:solidFill>
              </a:rPr>
              <a:t>α</a:t>
            </a:r>
            <a:r>
              <a:rPr lang="en-US" dirty="0" smtClean="0"/>
              <a:t> has associated with it a set of semantic rules of the form </a:t>
            </a:r>
          </a:p>
          <a:p>
            <a:pPr lvl="1">
              <a:buNone/>
            </a:pPr>
            <a:endParaRPr lang="en-US" dirty="0" smtClean="0"/>
          </a:p>
          <a:p>
            <a:pPr lvl="1">
              <a:buNone/>
            </a:pPr>
            <a:r>
              <a:rPr lang="en-US" sz="3600" dirty="0" smtClean="0"/>
              <a:t>    </a:t>
            </a:r>
            <a:r>
              <a:rPr lang="en-US" sz="3600" b="1" dirty="0" smtClean="0">
                <a:solidFill>
                  <a:srgbClr val="FF0000"/>
                </a:solidFill>
              </a:rPr>
              <a:t>b = f (c</a:t>
            </a:r>
            <a:r>
              <a:rPr lang="en-US" sz="3600" b="1" baseline="-25000" dirty="0" smtClean="0">
                <a:solidFill>
                  <a:srgbClr val="FF0000"/>
                </a:solidFill>
              </a:rPr>
              <a:t>1</a:t>
            </a:r>
            <a:r>
              <a:rPr lang="en-US" sz="3600" b="1" dirty="0" smtClean="0">
                <a:solidFill>
                  <a:srgbClr val="FF0000"/>
                </a:solidFill>
              </a:rPr>
              <a:t> , c</a:t>
            </a:r>
            <a:r>
              <a:rPr lang="en-US" sz="3600" b="1" baseline="-25000" dirty="0" smtClean="0">
                <a:solidFill>
                  <a:srgbClr val="FF0000"/>
                </a:solidFill>
              </a:rPr>
              <a:t>2</a:t>
            </a:r>
            <a:r>
              <a:rPr lang="en-US" sz="3600" b="1" dirty="0" smtClean="0">
                <a:solidFill>
                  <a:srgbClr val="FF0000"/>
                </a:solidFill>
              </a:rPr>
              <a:t> , ..., c</a:t>
            </a:r>
            <a:r>
              <a:rPr lang="en-US" sz="3600" b="1" baseline="-25000" dirty="0" smtClean="0">
                <a:solidFill>
                  <a:srgbClr val="FF0000"/>
                </a:solidFill>
              </a:rPr>
              <a:t>k</a:t>
            </a:r>
            <a:r>
              <a:rPr lang="en-US" sz="3600" b="1" dirty="0" smtClean="0">
                <a:solidFill>
                  <a:srgbClr val="FF0000"/>
                </a:solidFill>
              </a:rPr>
              <a:t> ) </a:t>
            </a:r>
          </a:p>
          <a:p>
            <a:pPr lvl="1">
              <a:buNone/>
            </a:pPr>
            <a:endParaRPr lang="en-US" dirty="0" smtClean="0"/>
          </a:p>
          <a:p>
            <a:pPr lvl="1">
              <a:buNone/>
            </a:pPr>
            <a:r>
              <a:rPr lang="en-US" sz="3300" dirty="0" smtClean="0"/>
              <a:t>    where </a:t>
            </a:r>
            <a:r>
              <a:rPr lang="en-US" sz="3300" b="1" dirty="0" smtClean="0">
                <a:solidFill>
                  <a:srgbClr val="FF0000"/>
                </a:solidFill>
              </a:rPr>
              <a:t>f</a:t>
            </a:r>
            <a:r>
              <a:rPr lang="en-US" sz="3300" dirty="0" smtClean="0">
                <a:solidFill>
                  <a:srgbClr val="FF0000"/>
                </a:solidFill>
              </a:rPr>
              <a:t> </a:t>
            </a:r>
            <a:r>
              <a:rPr lang="en-US" sz="3300" dirty="0" smtClean="0"/>
              <a:t>is a function, and </a:t>
            </a:r>
            <a:r>
              <a:rPr lang="en-US" sz="3300" b="1" dirty="0" smtClean="0">
                <a:solidFill>
                  <a:srgbClr val="FF0000"/>
                </a:solidFill>
              </a:rPr>
              <a:t>b</a:t>
            </a:r>
            <a:r>
              <a:rPr lang="en-US" sz="3300" dirty="0" smtClean="0"/>
              <a:t> can be one of the following: </a:t>
            </a:r>
          </a:p>
          <a:p>
            <a:pPr lvl="1">
              <a:buNone/>
            </a:pPr>
            <a:endParaRPr lang="en-US" dirty="0" smtClean="0"/>
          </a:p>
          <a:p>
            <a:r>
              <a:rPr lang="en-US" b="1" dirty="0" smtClean="0">
                <a:solidFill>
                  <a:srgbClr val="FF0000"/>
                </a:solidFill>
              </a:rPr>
              <a:t>b</a:t>
            </a:r>
            <a:r>
              <a:rPr lang="en-US" dirty="0" smtClean="0"/>
              <a:t> is a synthesized attribute of </a:t>
            </a:r>
            <a:r>
              <a:rPr lang="en-US" b="1" dirty="0" smtClean="0">
                <a:solidFill>
                  <a:srgbClr val="FF0000"/>
                </a:solidFill>
              </a:rPr>
              <a:t>A</a:t>
            </a:r>
            <a:r>
              <a:rPr lang="en-US" dirty="0" smtClean="0"/>
              <a:t> and </a:t>
            </a:r>
            <a:r>
              <a:rPr lang="en-US" b="1" dirty="0" smtClean="0">
                <a:solidFill>
                  <a:srgbClr val="FF0000"/>
                </a:solidFill>
              </a:rPr>
              <a:t>c</a:t>
            </a:r>
            <a:r>
              <a:rPr lang="en-US" sz="2000" b="1" dirty="0" smtClean="0">
                <a:solidFill>
                  <a:srgbClr val="FF0000"/>
                </a:solidFill>
              </a:rPr>
              <a:t>1</a:t>
            </a:r>
            <a:r>
              <a:rPr lang="en-US" b="1" dirty="0" smtClean="0">
                <a:solidFill>
                  <a:srgbClr val="FF0000"/>
                </a:solidFill>
              </a:rPr>
              <a:t>,c</a:t>
            </a:r>
            <a:r>
              <a:rPr lang="en-US" sz="2000" b="1" dirty="0" smtClean="0">
                <a:solidFill>
                  <a:srgbClr val="FF0000"/>
                </a:solidFill>
              </a:rPr>
              <a:t>2</a:t>
            </a:r>
            <a:r>
              <a:rPr lang="en-US" b="1" dirty="0" smtClean="0">
                <a:solidFill>
                  <a:srgbClr val="FF0000"/>
                </a:solidFill>
              </a:rPr>
              <a:t>,…,c</a:t>
            </a:r>
            <a:r>
              <a:rPr lang="en-US" sz="2000" b="1" dirty="0" smtClean="0">
                <a:solidFill>
                  <a:srgbClr val="FF0000"/>
                </a:solidFill>
              </a:rPr>
              <a:t>k </a:t>
            </a:r>
            <a:r>
              <a:rPr lang="en-US" dirty="0" smtClean="0"/>
              <a:t>are attributes of the grammar</a:t>
            </a:r>
          </a:p>
          <a:p>
            <a:pPr>
              <a:buNone/>
            </a:pPr>
            <a:r>
              <a:rPr lang="en-US" dirty="0" smtClean="0"/>
              <a:t>       symbols in the production </a:t>
            </a:r>
            <a:r>
              <a:rPr lang="en-US" b="1" dirty="0" smtClean="0">
                <a:solidFill>
                  <a:srgbClr val="FF0000"/>
                </a:solidFill>
              </a:rPr>
              <a:t>( A </a:t>
            </a:r>
            <a:r>
              <a:rPr lang="en-US" b="1" dirty="0" smtClean="0">
                <a:solidFill>
                  <a:srgbClr val="FF0000"/>
                </a:solidFill>
                <a:sym typeface="Wingdings" pitchFamily="2" charset="2"/>
              </a:rPr>
              <a:t> </a:t>
            </a:r>
            <a:r>
              <a:rPr lang="el-GR" b="1" dirty="0" smtClean="0">
                <a:solidFill>
                  <a:srgbClr val="FF0000"/>
                </a:solidFill>
              </a:rPr>
              <a:t>α</a:t>
            </a:r>
            <a:r>
              <a:rPr lang="en-US" b="1" dirty="0" smtClean="0">
                <a:solidFill>
                  <a:srgbClr val="FF0000"/>
                </a:solidFill>
              </a:rPr>
              <a:t>)   </a:t>
            </a:r>
            <a:r>
              <a:rPr lang="en-US" b="1" dirty="0" smtClean="0">
                <a:solidFill>
                  <a:srgbClr val="0070C0"/>
                </a:solidFill>
              </a:rPr>
              <a:t>OR</a:t>
            </a:r>
            <a:r>
              <a:rPr lang="en-US" dirty="0" smtClean="0"/>
              <a:t> </a:t>
            </a:r>
          </a:p>
          <a:p>
            <a:pPr lvl="1">
              <a:buNone/>
            </a:pPr>
            <a:endParaRPr lang="en-US" dirty="0" smtClean="0"/>
          </a:p>
          <a:p>
            <a:r>
              <a:rPr lang="en-US" b="1" dirty="0" smtClean="0">
                <a:solidFill>
                  <a:srgbClr val="FF0000"/>
                </a:solidFill>
              </a:rPr>
              <a:t>b</a:t>
            </a:r>
            <a:r>
              <a:rPr lang="en-US" dirty="0" smtClean="0">
                <a:solidFill>
                  <a:srgbClr val="FF0000"/>
                </a:solidFill>
              </a:rPr>
              <a:t> </a:t>
            </a:r>
            <a:r>
              <a:rPr lang="en-US" dirty="0" smtClean="0"/>
              <a:t>is an inherited attribute of one of the grammar symbols in </a:t>
            </a:r>
            <a:r>
              <a:rPr lang="el-GR" b="1" dirty="0" smtClean="0">
                <a:solidFill>
                  <a:srgbClr val="FF0000"/>
                </a:solidFill>
              </a:rPr>
              <a:t>α</a:t>
            </a:r>
            <a:r>
              <a:rPr lang="en-US" dirty="0" smtClean="0"/>
              <a:t> (on the right side of the production) and attribute </a:t>
            </a:r>
            <a:r>
              <a:rPr lang="en-US" b="1" dirty="0" smtClean="0">
                <a:solidFill>
                  <a:srgbClr val="FF0000"/>
                </a:solidFill>
              </a:rPr>
              <a:t>b</a:t>
            </a:r>
            <a:r>
              <a:rPr lang="en-US" b="1" dirty="0" smtClean="0"/>
              <a:t> </a:t>
            </a:r>
            <a:r>
              <a:rPr lang="en-US" dirty="0" smtClean="0"/>
              <a:t>depends on attributes </a:t>
            </a:r>
            <a:r>
              <a:rPr lang="en-US" b="1" dirty="0" smtClean="0">
                <a:solidFill>
                  <a:srgbClr val="FF0000"/>
                </a:solidFill>
              </a:rPr>
              <a:t>c</a:t>
            </a:r>
            <a:r>
              <a:rPr lang="en-US" b="1" baseline="-25000" dirty="0" smtClean="0">
                <a:solidFill>
                  <a:srgbClr val="FF0000"/>
                </a:solidFill>
              </a:rPr>
              <a:t>1</a:t>
            </a:r>
            <a:r>
              <a:rPr lang="en-US" b="1" dirty="0" smtClean="0">
                <a:solidFill>
                  <a:srgbClr val="FF0000"/>
                </a:solidFill>
              </a:rPr>
              <a:t> , c</a:t>
            </a:r>
            <a:r>
              <a:rPr lang="en-US" b="1" baseline="-25000" dirty="0" smtClean="0">
                <a:solidFill>
                  <a:srgbClr val="FF0000"/>
                </a:solidFill>
              </a:rPr>
              <a:t>2</a:t>
            </a:r>
            <a:r>
              <a:rPr lang="en-US" b="1" dirty="0" smtClean="0">
                <a:solidFill>
                  <a:srgbClr val="FF0000"/>
                </a:solidFill>
              </a:rPr>
              <a:t> , ..., c</a:t>
            </a:r>
            <a:r>
              <a:rPr lang="en-US" b="1" baseline="-25000" dirty="0" smtClean="0">
                <a:solidFill>
                  <a:srgbClr val="FF0000"/>
                </a:solidFill>
              </a:rPr>
              <a:t>k</a:t>
            </a:r>
            <a:r>
              <a:rPr lang="en-US" dirty="0" smtClean="0">
                <a:solidFill>
                  <a:srgbClr val="FF0000"/>
                </a:solidFill>
              </a:rPr>
              <a:t> </a:t>
            </a:r>
            <a:r>
              <a:rPr lang="en-US" dirty="0" smtClean="0"/>
              <a:t> </a:t>
            </a:r>
          </a:p>
          <a:p>
            <a:endParaRPr lang="en-US" dirty="0" smtClean="0"/>
          </a:p>
          <a:p>
            <a:r>
              <a:rPr lang="en-US" dirty="0" smtClean="0"/>
              <a:t>Dependence relation tells us what attributes we need to know before hand to calculate a particular attribute. </a:t>
            </a:r>
          </a:p>
          <a:p>
            <a:endParaRPr lang="en-US" dirty="0" smtClean="0"/>
          </a:p>
          <a:p>
            <a:pPr algn="just"/>
            <a:r>
              <a:rPr lang="en-US" dirty="0" smtClean="0"/>
              <a:t>Here the value of the attribute </a:t>
            </a:r>
            <a:r>
              <a:rPr lang="en-US" b="1" dirty="0" smtClean="0">
                <a:solidFill>
                  <a:srgbClr val="FF0000"/>
                </a:solidFill>
              </a:rPr>
              <a:t>b</a:t>
            </a:r>
            <a:r>
              <a:rPr lang="en-US" b="1" dirty="0" smtClean="0"/>
              <a:t> </a:t>
            </a:r>
            <a:r>
              <a:rPr lang="en-US" dirty="0" smtClean="0"/>
              <a:t>depends on the values of the attributes </a:t>
            </a:r>
            <a:r>
              <a:rPr lang="en-US" b="1" dirty="0" smtClean="0">
                <a:solidFill>
                  <a:srgbClr val="FF0000"/>
                </a:solidFill>
              </a:rPr>
              <a:t>c</a:t>
            </a:r>
            <a:r>
              <a:rPr lang="en-US" b="1" baseline="-25000" dirty="0" smtClean="0">
                <a:solidFill>
                  <a:srgbClr val="FF0000"/>
                </a:solidFill>
              </a:rPr>
              <a:t>1</a:t>
            </a:r>
            <a:r>
              <a:rPr lang="en-US" b="1" dirty="0" smtClean="0"/>
              <a:t> </a:t>
            </a:r>
            <a:r>
              <a:rPr lang="en-US" dirty="0" smtClean="0"/>
              <a:t>to </a:t>
            </a:r>
            <a:r>
              <a:rPr lang="en-US" b="1" dirty="0" smtClean="0">
                <a:solidFill>
                  <a:srgbClr val="FF0000"/>
                </a:solidFill>
              </a:rPr>
              <a:t>c</a:t>
            </a:r>
            <a:r>
              <a:rPr lang="en-US" b="1" baseline="-25000" dirty="0" smtClean="0">
                <a:solidFill>
                  <a:srgbClr val="FF0000"/>
                </a:solidFill>
              </a:rPr>
              <a:t>k</a:t>
            </a:r>
            <a:r>
              <a:rPr lang="en-US" dirty="0" smtClean="0"/>
              <a:t>. If </a:t>
            </a:r>
            <a:r>
              <a:rPr lang="en-US" b="1" dirty="0" smtClean="0">
                <a:solidFill>
                  <a:srgbClr val="FF0000"/>
                </a:solidFill>
              </a:rPr>
              <a:t>c</a:t>
            </a:r>
            <a:r>
              <a:rPr lang="en-US" b="1" baseline="-25000" dirty="0" smtClean="0">
                <a:solidFill>
                  <a:srgbClr val="FF0000"/>
                </a:solidFill>
              </a:rPr>
              <a:t>1</a:t>
            </a:r>
            <a:r>
              <a:rPr lang="en-US" b="1" dirty="0" smtClean="0">
                <a:solidFill>
                  <a:srgbClr val="FF0000"/>
                </a:solidFill>
              </a:rPr>
              <a:t> </a:t>
            </a:r>
            <a:r>
              <a:rPr lang="en-US" dirty="0" smtClean="0"/>
              <a:t>to </a:t>
            </a:r>
            <a:r>
              <a:rPr lang="en-US" b="1" dirty="0" smtClean="0">
                <a:solidFill>
                  <a:srgbClr val="FF0000"/>
                </a:solidFill>
              </a:rPr>
              <a:t>c</a:t>
            </a:r>
            <a:r>
              <a:rPr lang="en-US" b="1" baseline="-25000" dirty="0" smtClean="0">
                <a:solidFill>
                  <a:srgbClr val="FF0000"/>
                </a:solidFill>
              </a:rPr>
              <a:t>k</a:t>
            </a:r>
            <a:r>
              <a:rPr lang="en-US" b="1" dirty="0" smtClean="0">
                <a:solidFill>
                  <a:srgbClr val="FF0000"/>
                </a:solidFill>
              </a:rPr>
              <a:t> </a:t>
            </a:r>
            <a:r>
              <a:rPr lang="en-US" dirty="0" smtClean="0"/>
              <a:t>belong to the children nodes and </a:t>
            </a:r>
            <a:r>
              <a:rPr lang="en-US" b="1" dirty="0" smtClean="0">
                <a:solidFill>
                  <a:srgbClr val="FF0000"/>
                </a:solidFill>
              </a:rPr>
              <a:t>b</a:t>
            </a:r>
            <a:r>
              <a:rPr lang="en-US" b="1" dirty="0" smtClean="0"/>
              <a:t> </a:t>
            </a:r>
            <a:r>
              <a:rPr lang="en-US" dirty="0" smtClean="0"/>
              <a:t>to </a:t>
            </a:r>
            <a:r>
              <a:rPr lang="en-US" b="1" dirty="0" smtClean="0">
                <a:solidFill>
                  <a:srgbClr val="FF0000"/>
                </a:solidFill>
              </a:rPr>
              <a:t>A</a:t>
            </a:r>
            <a:r>
              <a:rPr lang="en-US" b="1" dirty="0" smtClean="0"/>
              <a:t> </a:t>
            </a:r>
            <a:r>
              <a:rPr lang="en-US" dirty="0" smtClean="0"/>
              <a:t>then </a:t>
            </a:r>
            <a:r>
              <a:rPr lang="en-US" b="1" dirty="0" smtClean="0">
                <a:solidFill>
                  <a:srgbClr val="FF0000"/>
                </a:solidFill>
              </a:rPr>
              <a:t>b </a:t>
            </a:r>
            <a:r>
              <a:rPr lang="en-US" dirty="0" smtClean="0"/>
              <a:t>will be called a synthesized attribute. </a:t>
            </a:r>
          </a:p>
          <a:p>
            <a:pPr marL="0" indent="0" algn="just">
              <a:buNone/>
            </a:pPr>
            <a:endParaRPr lang="en-US" dirty="0" smtClean="0"/>
          </a:p>
          <a:p>
            <a:pPr algn="just"/>
            <a:r>
              <a:rPr lang="en-US" dirty="0" smtClean="0"/>
              <a:t>And if </a:t>
            </a:r>
            <a:r>
              <a:rPr lang="en-US" b="1" dirty="0" smtClean="0">
                <a:solidFill>
                  <a:srgbClr val="FF0000"/>
                </a:solidFill>
              </a:rPr>
              <a:t>b </a:t>
            </a:r>
            <a:r>
              <a:rPr lang="en-US" dirty="0" smtClean="0"/>
              <a:t>belongs to one among a (child nodes) then it is an inherited attribute of one of the grammar symbols on the right. </a:t>
            </a:r>
            <a:endParaRPr lang="en-US" dirty="0"/>
          </a:p>
        </p:txBody>
      </p:sp>
      <p:sp>
        <p:nvSpPr>
          <p:cNvPr id="5" name="Title 2"/>
          <p:cNvSpPr>
            <a:spLocks noGrp="1"/>
          </p:cNvSpPr>
          <p:nvPr>
            <p:ph type="title"/>
          </p:nvPr>
        </p:nvSpPr>
        <p:spPr>
          <a:xfrm>
            <a:off x="457200" y="152400"/>
            <a:ext cx="8229600" cy="639762"/>
          </a:xfrm>
        </p:spPr>
        <p:txBody>
          <a:bodyPr>
            <a:normAutofit/>
          </a:bodyPr>
          <a:lstStyle/>
          <a:p>
            <a:pPr algn="l"/>
            <a:r>
              <a:rPr lang="en-US" sz="3200" dirty="0" smtClean="0"/>
              <a:t>Attributes:</a:t>
            </a:r>
            <a:endParaRPr 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Synthesized Attributes</a:t>
            </a:r>
            <a:endParaRPr lang="en-US" sz="3200"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smtClean="0"/>
              <a:t>A syntax directed definition that uses only synthesized attributes is said to be an </a:t>
            </a:r>
            <a:r>
              <a:rPr lang="en-US" dirty="0" smtClean="0">
                <a:solidFill>
                  <a:srgbClr val="7030A0"/>
                </a:solidFill>
              </a:rPr>
              <a:t>S- attributed definition</a:t>
            </a:r>
          </a:p>
          <a:p>
            <a:endParaRPr lang="en-US" dirty="0" smtClean="0"/>
          </a:p>
          <a:p>
            <a:r>
              <a:rPr lang="en-US" dirty="0" smtClean="0"/>
              <a:t>A parse tree for an S-attributed definition can be annotated by evaluating semantic rules for attributes </a:t>
            </a:r>
          </a:p>
          <a:p>
            <a:endParaRPr lang="en-US" b="1" dirty="0" smtClean="0"/>
          </a:p>
          <a:p>
            <a:endParaRPr lang="en-US" b="1" dirty="0" smtClean="0"/>
          </a:p>
          <a:p>
            <a:r>
              <a:rPr lang="en-US" dirty="0" smtClean="0">
                <a:solidFill>
                  <a:srgbClr val="7030A0"/>
                </a:solidFill>
              </a:rPr>
              <a:t>S-attributed grammars are a class of attribute grammars, comparable with L-attributed grammars but characterized by having no inherited attributes at all. </a:t>
            </a:r>
          </a:p>
          <a:p>
            <a:endParaRPr lang="en-US" dirty="0" smtClean="0">
              <a:solidFill>
                <a:srgbClr val="7030A0"/>
              </a:solidFill>
            </a:endParaRPr>
          </a:p>
          <a:p>
            <a:pPr>
              <a:buNone/>
            </a:pPr>
            <a:endParaRPr lang="en-US" dirty="0" smtClean="0">
              <a:solidFill>
                <a:srgbClr val="7030A0"/>
              </a:solidFill>
            </a:endParaRPr>
          </a:p>
          <a:p>
            <a:r>
              <a:rPr lang="en-US" dirty="0" smtClean="0">
                <a:solidFill>
                  <a:srgbClr val="7030A0"/>
                </a:solidFill>
              </a:rPr>
              <a:t>Attribute evaluation in S-attributed grammars can be incorporated conveniently in both top-down parsing and bottom-up parsing .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sz="3600" dirty="0" smtClean="0"/>
              <a:t>Syntax-Directed Definition -- Example</a:t>
            </a:r>
            <a:r>
              <a:rPr lang="en-US" b="1" dirty="0" smtClean="0"/>
              <a:t/>
            </a:r>
            <a:br>
              <a:rPr lang="en-US" b="1" dirty="0" smtClean="0"/>
            </a:br>
            <a:endParaRPr lang="en-US" dirty="0"/>
          </a:p>
        </p:txBody>
      </p:sp>
      <p:graphicFrame>
        <p:nvGraphicFramePr>
          <p:cNvPr id="4" name="Content Placeholder 3"/>
          <p:cNvGraphicFramePr>
            <a:graphicFrameLocks noGrp="1"/>
          </p:cNvGraphicFramePr>
          <p:nvPr>
            <p:ph idx="1"/>
          </p:nvPr>
        </p:nvGraphicFramePr>
        <p:xfrm>
          <a:off x="457200" y="914400"/>
          <a:ext cx="8229600" cy="25958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r>
                        <a:rPr lang="en-US" b="0" i="0" dirty="0">
                          <a:solidFill>
                            <a:srgbClr val="000000"/>
                          </a:solidFill>
                          <a:latin typeface="Arial"/>
                        </a:rPr>
                        <a:t>L  E n</a:t>
                      </a:r>
                    </a:p>
                  </a:txBody>
                  <a:tcPr anchor="ctr"/>
                </a:tc>
                <a:tc>
                  <a:txBody>
                    <a:bodyPr/>
                    <a:lstStyle/>
                    <a:p>
                      <a:pPr algn="just"/>
                      <a:r>
                        <a:rPr lang="en-US" b="0" i="0" dirty="0">
                          <a:solidFill>
                            <a:srgbClr val="000000"/>
                          </a:solidFill>
                          <a:latin typeface="Arial"/>
                        </a:rPr>
                        <a:t>Print (E.val) </a:t>
                      </a:r>
                    </a:p>
                  </a:txBody>
                  <a:tcPr anchor="ctr"/>
                </a:tc>
              </a:tr>
              <a:tr h="370840">
                <a:tc>
                  <a:txBody>
                    <a:bodyPr/>
                    <a:lstStyle/>
                    <a:p>
                      <a:pPr algn="just"/>
                      <a:r>
                        <a:rPr lang="en-US" b="0" i="0" dirty="0">
                          <a:solidFill>
                            <a:srgbClr val="000000"/>
                          </a:solidFill>
                          <a:latin typeface="Arial"/>
                        </a:rPr>
                        <a:t>E  </a:t>
                      </a:r>
                      <a:r>
                        <a:rPr lang="en-US" b="0" i="0" dirty="0" err="1">
                          <a:solidFill>
                            <a:srgbClr val="000000"/>
                          </a:solidFill>
                          <a:latin typeface="Arial"/>
                        </a:rPr>
                        <a:t>E</a:t>
                      </a:r>
                      <a:r>
                        <a:rPr lang="en-US" b="0" i="0" dirty="0">
                          <a:solidFill>
                            <a:srgbClr val="000000"/>
                          </a:solidFill>
                          <a:latin typeface="Arial"/>
                        </a:rPr>
                        <a:t> + T</a:t>
                      </a:r>
                    </a:p>
                  </a:txBody>
                  <a:tcPr anchor="ctr"/>
                </a:tc>
                <a:tc>
                  <a:txBody>
                    <a:bodyPr/>
                    <a:lstStyle/>
                    <a:p>
                      <a:pPr algn="just"/>
                      <a:r>
                        <a:rPr lang="en-US" b="0" i="0">
                          <a:solidFill>
                            <a:srgbClr val="000000"/>
                          </a:solidFill>
                          <a:latin typeface="Arial"/>
                        </a:rPr>
                        <a:t>E.val = E.val + T.val </a:t>
                      </a:r>
                    </a:p>
                  </a:txBody>
                  <a:tcPr anchor="ctr"/>
                </a:tc>
              </a:tr>
              <a:tr h="370840">
                <a:tc>
                  <a:txBody>
                    <a:bodyPr/>
                    <a:lstStyle/>
                    <a:p>
                      <a:pPr algn="just"/>
                      <a:r>
                        <a:rPr lang="en-US" b="0" i="0" dirty="0">
                          <a:solidFill>
                            <a:srgbClr val="000000"/>
                          </a:solidFill>
                          <a:latin typeface="Arial"/>
                        </a:rPr>
                        <a:t>E  T</a:t>
                      </a:r>
                    </a:p>
                  </a:txBody>
                  <a:tcPr anchor="ctr"/>
                </a:tc>
                <a:tc>
                  <a:txBody>
                    <a:bodyPr/>
                    <a:lstStyle/>
                    <a:p>
                      <a:pPr algn="just"/>
                      <a:r>
                        <a:rPr lang="en-US" b="0" i="0">
                          <a:solidFill>
                            <a:srgbClr val="000000"/>
                          </a:solidFill>
                          <a:latin typeface="Arial"/>
                        </a:rPr>
                        <a:t>E.val = T.val </a:t>
                      </a:r>
                    </a:p>
                  </a:txBody>
                  <a:tcPr anchor="ctr"/>
                </a:tc>
              </a:tr>
              <a:tr h="370840">
                <a:tc>
                  <a:txBody>
                    <a:bodyPr/>
                    <a:lstStyle/>
                    <a:p>
                      <a:pPr algn="just"/>
                      <a:r>
                        <a:rPr lang="en-US" b="0" i="0" dirty="0">
                          <a:solidFill>
                            <a:srgbClr val="000000"/>
                          </a:solidFill>
                          <a:latin typeface="Arial"/>
                        </a:rPr>
                        <a:t>T  </a:t>
                      </a:r>
                      <a:r>
                        <a:rPr lang="en-US" b="0" i="0" dirty="0" err="1">
                          <a:solidFill>
                            <a:srgbClr val="000000"/>
                          </a:solidFill>
                          <a:latin typeface="Arial"/>
                        </a:rPr>
                        <a:t>T</a:t>
                      </a:r>
                      <a:r>
                        <a:rPr lang="en-US" b="0" i="0" dirty="0">
                          <a:solidFill>
                            <a:srgbClr val="000000"/>
                          </a:solidFill>
                          <a:latin typeface="Arial"/>
                        </a:rPr>
                        <a:t> * F</a:t>
                      </a:r>
                    </a:p>
                  </a:txBody>
                  <a:tcPr anchor="ctr"/>
                </a:tc>
                <a:tc>
                  <a:txBody>
                    <a:bodyPr/>
                    <a:lstStyle/>
                    <a:p>
                      <a:pPr algn="just"/>
                      <a:r>
                        <a:rPr lang="en-US" b="0" i="0">
                          <a:solidFill>
                            <a:srgbClr val="000000"/>
                          </a:solidFill>
                          <a:latin typeface="Arial"/>
                        </a:rPr>
                        <a:t>T.val = T.val * F.val </a:t>
                      </a:r>
                    </a:p>
                  </a:txBody>
                  <a:tcPr anchor="ctr"/>
                </a:tc>
              </a:tr>
              <a:tr h="370840">
                <a:tc>
                  <a:txBody>
                    <a:bodyPr/>
                    <a:lstStyle/>
                    <a:p>
                      <a:pPr algn="just"/>
                      <a:r>
                        <a:rPr lang="en-US" b="0" i="0" dirty="0">
                          <a:solidFill>
                            <a:srgbClr val="000000"/>
                          </a:solidFill>
                          <a:latin typeface="Arial"/>
                        </a:rPr>
                        <a:t>T  F</a:t>
                      </a:r>
                    </a:p>
                  </a:txBody>
                  <a:tcPr anchor="ctr"/>
                </a:tc>
                <a:tc>
                  <a:txBody>
                    <a:bodyPr/>
                    <a:lstStyle/>
                    <a:p>
                      <a:pPr algn="just"/>
                      <a:r>
                        <a:rPr lang="en-US" b="0" i="0">
                          <a:solidFill>
                            <a:srgbClr val="000000"/>
                          </a:solidFill>
                          <a:latin typeface="Arial"/>
                        </a:rPr>
                        <a:t>T.val = F.val </a:t>
                      </a:r>
                    </a:p>
                  </a:txBody>
                  <a:tcPr anchor="ctr"/>
                </a:tc>
              </a:tr>
              <a:tr h="370840">
                <a:tc>
                  <a:txBody>
                    <a:bodyPr/>
                    <a:lstStyle/>
                    <a:p>
                      <a:pPr algn="just"/>
                      <a:r>
                        <a:rPr lang="en-US" b="0" i="0" dirty="0">
                          <a:solidFill>
                            <a:srgbClr val="000000"/>
                          </a:solidFill>
                          <a:latin typeface="Arial"/>
                        </a:rPr>
                        <a:t>F  (E)</a:t>
                      </a:r>
                    </a:p>
                  </a:txBody>
                  <a:tcPr anchor="ctr"/>
                </a:tc>
                <a:tc>
                  <a:txBody>
                    <a:bodyPr/>
                    <a:lstStyle/>
                    <a:p>
                      <a:pPr algn="just"/>
                      <a:r>
                        <a:rPr lang="en-US" b="0" i="0" dirty="0">
                          <a:solidFill>
                            <a:srgbClr val="000000"/>
                          </a:solidFill>
                          <a:latin typeface="Arial"/>
                        </a:rPr>
                        <a:t>F.val = E.val </a:t>
                      </a:r>
                    </a:p>
                  </a:txBody>
                  <a:tcPr anchor="ctr"/>
                </a:tc>
              </a:tr>
              <a:tr h="370840">
                <a:tc>
                  <a:txBody>
                    <a:bodyPr/>
                    <a:lstStyle/>
                    <a:p>
                      <a:pPr algn="just"/>
                      <a:r>
                        <a:rPr lang="en-US" b="0" i="0">
                          <a:solidFill>
                            <a:srgbClr val="000000"/>
                          </a:solidFill>
                          <a:latin typeface="Arial"/>
                        </a:rPr>
                        <a:t>F  digit</a:t>
                      </a:r>
                    </a:p>
                  </a:txBody>
                  <a:tcPr anchor="ctr"/>
                </a:tc>
                <a:tc>
                  <a:txBody>
                    <a:bodyPr/>
                    <a:lstStyle/>
                    <a:p>
                      <a:pPr algn="just"/>
                      <a:r>
                        <a:rPr lang="en-US" b="0" i="0" dirty="0">
                          <a:solidFill>
                            <a:srgbClr val="000000"/>
                          </a:solidFill>
                          <a:latin typeface="Arial"/>
                        </a:rPr>
                        <a:t>F.val = </a:t>
                      </a:r>
                      <a:r>
                        <a:rPr lang="en-US" b="0" i="0" dirty="0" err="1">
                          <a:solidFill>
                            <a:srgbClr val="000000"/>
                          </a:solidFill>
                          <a:latin typeface="Arial"/>
                        </a:rPr>
                        <a:t>digit.lexval</a:t>
                      </a:r>
                      <a:r>
                        <a:rPr lang="en-US" b="0" i="0" dirty="0">
                          <a:solidFill>
                            <a:srgbClr val="000000"/>
                          </a:solidFill>
                          <a:latin typeface="Arial"/>
                        </a:rPr>
                        <a:t> </a:t>
                      </a:r>
                    </a:p>
                  </a:txBody>
                  <a:tcPr anchor="ctr"/>
                </a:tc>
              </a:tr>
            </a:tbl>
          </a:graphicData>
        </a:graphic>
      </p:graphicFrame>
      <p:sp>
        <p:nvSpPr>
          <p:cNvPr id="5" name="TextBox 4"/>
          <p:cNvSpPr txBox="1"/>
          <p:nvPr/>
        </p:nvSpPr>
        <p:spPr>
          <a:xfrm>
            <a:off x="457200" y="3810000"/>
            <a:ext cx="8305800" cy="2031325"/>
          </a:xfrm>
          <a:prstGeom prst="rect">
            <a:avLst/>
          </a:prstGeom>
          <a:noFill/>
        </p:spPr>
        <p:txBody>
          <a:bodyPr wrap="square" rtlCol="0">
            <a:spAutoFit/>
          </a:bodyPr>
          <a:lstStyle/>
          <a:p>
            <a:pPr>
              <a:buFont typeface="Arial" pitchFamily="34" charset="0"/>
              <a:buChar char="•"/>
            </a:pPr>
            <a:r>
              <a:rPr lang="en-US" dirty="0" smtClean="0"/>
              <a:t>    Terminals are assumed to have only synthesized attribute values of which are </a:t>
            </a:r>
          </a:p>
          <a:p>
            <a:r>
              <a:rPr lang="en-US" dirty="0" smtClean="0"/>
              <a:t>      supplied by lexical analyzer</a:t>
            </a:r>
          </a:p>
          <a:p>
            <a:pPr>
              <a:buFont typeface="Arial" pitchFamily="34" charset="0"/>
              <a:buChar char="•"/>
            </a:pPr>
            <a:endParaRPr lang="en-US" dirty="0" smtClean="0"/>
          </a:p>
          <a:p>
            <a:pPr>
              <a:buFont typeface="Arial" pitchFamily="34" charset="0"/>
              <a:buChar char="•"/>
            </a:pPr>
            <a:r>
              <a:rPr lang="en-US" dirty="0" smtClean="0"/>
              <a:t>      Start symbol does not have any inherited attribute </a:t>
            </a:r>
          </a:p>
          <a:p>
            <a:endParaRPr lang="en-US" dirty="0" smtClean="0"/>
          </a:p>
          <a:p>
            <a:r>
              <a:rPr lang="en-US" dirty="0" smtClean="0">
                <a:solidFill>
                  <a:srgbClr val="7030A0"/>
                </a:solidFill>
              </a:rPr>
              <a:t>This is a grammar which uses only synthesized attributes. Start symbol has no parents, hence no inherited attributes. </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563562"/>
          </a:xfrm>
        </p:spPr>
        <p:txBody>
          <a:bodyPr>
            <a:normAutofit fontScale="90000"/>
          </a:bodyPr>
          <a:lstStyle/>
          <a:p>
            <a:pPr algn="l"/>
            <a:r>
              <a:rPr lang="en-US" sz="3200" dirty="0" smtClean="0"/>
              <a:t> </a:t>
            </a:r>
            <a:r>
              <a:rPr lang="en-US" sz="2800" dirty="0" smtClean="0"/>
              <a:t>Annotated Parse tree for 3 * 4 + 5 n  (Bottom up parsing)</a:t>
            </a:r>
            <a:endParaRPr lang="en-US" sz="2800" dirty="0"/>
          </a:p>
        </p:txBody>
      </p:sp>
      <p:sp>
        <p:nvSpPr>
          <p:cNvPr id="3" name="Content Placeholder 2"/>
          <p:cNvSpPr>
            <a:spLocks noGrp="1"/>
          </p:cNvSpPr>
          <p:nvPr>
            <p:ph idx="1"/>
          </p:nvPr>
        </p:nvSpPr>
        <p:spPr>
          <a:xfrm>
            <a:off x="4648200" y="1242218"/>
            <a:ext cx="4495800" cy="4872193"/>
          </a:xfrm>
        </p:spPr>
        <p:txBody>
          <a:bodyPr>
            <a:noAutofit/>
          </a:bodyPr>
          <a:lstStyle/>
          <a:p>
            <a:r>
              <a:rPr lang="en-US" sz="2200" dirty="0" smtClean="0"/>
              <a:t>Values of </a:t>
            </a:r>
            <a:r>
              <a:rPr lang="en-US" sz="2200" dirty="0" err="1" smtClean="0">
                <a:solidFill>
                  <a:srgbClr val="FF0000"/>
                </a:solidFill>
              </a:rPr>
              <a:t>lexval</a:t>
            </a:r>
            <a:r>
              <a:rPr lang="en-US" sz="2200" dirty="0" smtClean="0"/>
              <a:t> is supplied by lexical analyzer</a:t>
            </a:r>
          </a:p>
          <a:p>
            <a:endParaRPr lang="en-US" sz="2200" dirty="0" smtClean="0"/>
          </a:p>
          <a:p>
            <a:r>
              <a:rPr lang="en-US" sz="2200" dirty="0" smtClean="0"/>
              <a:t>Each node (</a:t>
            </a:r>
            <a:r>
              <a:rPr lang="en-US" sz="2200" dirty="0" err="1" smtClean="0"/>
              <a:t>nonT</a:t>
            </a:r>
            <a:r>
              <a:rPr lang="en-US" sz="2200" dirty="0" smtClean="0"/>
              <a:t>) has attribute </a:t>
            </a:r>
            <a:r>
              <a:rPr lang="en-US" sz="2200" dirty="0" err="1" smtClean="0">
                <a:solidFill>
                  <a:srgbClr val="FF0000"/>
                </a:solidFill>
              </a:rPr>
              <a:t>val</a:t>
            </a:r>
            <a:r>
              <a:rPr lang="en-US" sz="2200" dirty="0" smtClean="0"/>
              <a:t> which is computed in </a:t>
            </a:r>
            <a:r>
              <a:rPr lang="en-US" sz="2200" dirty="0" smtClean="0">
                <a:solidFill>
                  <a:srgbClr val="FF0000"/>
                </a:solidFill>
              </a:rPr>
              <a:t>bottom up order</a:t>
            </a:r>
          </a:p>
          <a:p>
            <a:endParaRPr lang="en-US" sz="2200" dirty="0" smtClean="0"/>
          </a:p>
          <a:p>
            <a:r>
              <a:rPr lang="en-US" sz="2200" dirty="0" smtClean="0"/>
              <a:t>At the node with a child level </a:t>
            </a:r>
            <a:r>
              <a:rPr lang="en-US" sz="2200" dirty="0" smtClean="0">
                <a:solidFill>
                  <a:srgbClr val="FF0000"/>
                </a:solidFill>
              </a:rPr>
              <a:t>*</a:t>
            </a:r>
            <a:r>
              <a:rPr lang="en-US" sz="2200" dirty="0" smtClean="0"/>
              <a:t>, after computing </a:t>
            </a:r>
            <a:r>
              <a:rPr lang="en-US" sz="2200" dirty="0" err="1" smtClean="0"/>
              <a:t>T.val</a:t>
            </a:r>
            <a:r>
              <a:rPr lang="en-US" sz="2200" dirty="0" smtClean="0"/>
              <a:t> =3 and </a:t>
            </a:r>
            <a:r>
              <a:rPr lang="en-US" sz="2200" dirty="0" err="1" smtClean="0">
                <a:solidFill>
                  <a:srgbClr val="FF0000"/>
                </a:solidFill>
              </a:rPr>
              <a:t>f.val</a:t>
            </a:r>
            <a:r>
              <a:rPr lang="en-US" sz="2200" dirty="0" smtClean="0">
                <a:solidFill>
                  <a:srgbClr val="FF0000"/>
                </a:solidFill>
              </a:rPr>
              <a:t>=5</a:t>
            </a:r>
            <a:r>
              <a:rPr lang="en-US" sz="2200" dirty="0" smtClean="0"/>
              <a:t> at its first and third children, we apply the rule that says </a:t>
            </a:r>
            <a:r>
              <a:rPr lang="en-US" sz="2200" dirty="0" err="1" smtClean="0">
                <a:solidFill>
                  <a:srgbClr val="FF0000"/>
                </a:solidFill>
              </a:rPr>
              <a:t>T.val</a:t>
            </a:r>
            <a:r>
              <a:rPr lang="en-US" sz="2200" dirty="0" smtClean="0"/>
              <a:t> is the product of these two values or 15.</a:t>
            </a:r>
            <a:endParaRPr lang="en-US" sz="2200" dirty="0"/>
          </a:p>
        </p:txBody>
      </p:sp>
      <p:pic>
        <p:nvPicPr>
          <p:cNvPr id="4" name="Picture 3" descr="i4.gif"/>
          <p:cNvPicPr>
            <a:picLocks noChangeAspect="1"/>
          </p:cNvPicPr>
          <p:nvPr/>
        </p:nvPicPr>
        <p:blipFill>
          <a:blip r:embed="rId2"/>
          <a:stretch>
            <a:fillRect/>
          </a:stretch>
        </p:blipFill>
        <p:spPr>
          <a:xfrm>
            <a:off x="0" y="1143000"/>
            <a:ext cx="4648200" cy="4724400"/>
          </a:xfrm>
          <a:prstGeom prst="rect">
            <a:avLst/>
          </a:prstGeom>
        </p:spPr>
      </p:pic>
      <p:sp>
        <p:nvSpPr>
          <p:cNvPr id="6" name="TextBox 5"/>
          <p:cNvSpPr txBox="1"/>
          <p:nvPr/>
        </p:nvSpPr>
        <p:spPr>
          <a:xfrm>
            <a:off x="0" y="6076850"/>
            <a:ext cx="5715000" cy="369332"/>
          </a:xfrm>
          <a:prstGeom prst="rect">
            <a:avLst/>
          </a:prstGeom>
          <a:noFill/>
        </p:spPr>
        <p:txBody>
          <a:bodyPr wrap="square" rtlCol="0">
            <a:spAutoFit/>
          </a:bodyPr>
          <a:lstStyle/>
          <a:p>
            <a:r>
              <a:rPr lang="en-US" dirty="0" smtClean="0"/>
              <a:t>Dependency graph is also shown in Blue and red lines.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smtClean="0"/>
              <a:t>Inherited Attributes</a:t>
            </a:r>
            <a:endParaRPr lang="en-US" sz="3200" dirty="0"/>
          </a:p>
        </p:txBody>
      </p:sp>
      <p:sp>
        <p:nvSpPr>
          <p:cNvPr id="3" name="Content Placeholder 2"/>
          <p:cNvSpPr>
            <a:spLocks noGrp="1"/>
          </p:cNvSpPr>
          <p:nvPr>
            <p:ph idx="1"/>
          </p:nvPr>
        </p:nvSpPr>
        <p:spPr>
          <a:xfrm>
            <a:off x="457200" y="1066800"/>
            <a:ext cx="8229600" cy="5334000"/>
          </a:xfrm>
        </p:spPr>
        <p:txBody>
          <a:bodyPr>
            <a:normAutofit/>
          </a:bodyPr>
          <a:lstStyle/>
          <a:p>
            <a:r>
              <a:rPr lang="en-US" sz="2400" dirty="0" smtClean="0"/>
              <a:t>An inherited attribute is one whose value is defined in terms of attributes at the parent and/or siblings</a:t>
            </a:r>
          </a:p>
          <a:p>
            <a:endParaRPr lang="en-US" sz="2400" dirty="0" smtClean="0"/>
          </a:p>
          <a:p>
            <a:r>
              <a:rPr lang="en-US" sz="2400" dirty="0" smtClean="0"/>
              <a:t>Inherited </a:t>
            </a:r>
            <a:r>
              <a:rPr lang="en-US" sz="2400" dirty="0"/>
              <a:t>attributes help to find the context (type, scope etc.) of a token e.g., the type of a token or scope when the same variable name is used multiple times in a program in different </a:t>
            </a:r>
            <a:r>
              <a:rPr lang="en-US" sz="2400" dirty="0" smtClean="0"/>
              <a:t>functions</a:t>
            </a:r>
          </a:p>
          <a:p>
            <a:endParaRPr lang="en-US" sz="2400" dirty="0"/>
          </a:p>
          <a:p>
            <a:r>
              <a:rPr lang="en-US" sz="2400" dirty="0" smtClean="0"/>
              <a:t>Let take an example. </a:t>
            </a:r>
            <a:endParaRPr lang="en-US" sz="2400" dirty="0"/>
          </a:p>
          <a:p>
            <a:endParaRPr lang="en-US" sz="2400"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3200" dirty="0" smtClean="0"/>
              <a:t>Example: </a:t>
            </a:r>
            <a:r>
              <a:rPr lang="en-US" sz="3200" dirty="0"/>
              <a:t>Inherited Attributes</a:t>
            </a:r>
          </a:p>
        </p:txBody>
      </p:sp>
      <p:graphicFrame>
        <p:nvGraphicFramePr>
          <p:cNvPr id="4" name="Table 3"/>
          <p:cNvGraphicFramePr>
            <a:graphicFrameLocks noGrp="1"/>
          </p:cNvGraphicFramePr>
          <p:nvPr>
            <p:extLst>
              <p:ext uri="{D42A27DB-BD31-4B8C-83A1-F6EECF244321}">
                <p14:modId xmlns:p14="http://schemas.microsoft.com/office/powerpoint/2010/main" val="2397423874"/>
              </p:ext>
            </p:extLst>
          </p:nvPr>
        </p:nvGraphicFramePr>
        <p:xfrm>
          <a:off x="609600" y="990600"/>
          <a:ext cx="7315200" cy="2372360"/>
        </p:xfrm>
        <a:graphic>
          <a:graphicData uri="http://schemas.openxmlformats.org/drawingml/2006/table">
            <a:tbl>
              <a:tblPr firstRow="1" bandRow="1">
                <a:tableStyleId>{5C22544A-7EE6-4342-B048-85BDC9FD1C3A}</a:tableStyleId>
              </a:tblPr>
              <a:tblGrid>
                <a:gridCol w="1645920"/>
                <a:gridCol w="1554480"/>
                <a:gridCol w="4114800"/>
              </a:tblGrid>
              <a:tr h="370840">
                <a:tc>
                  <a:txBody>
                    <a:bodyPr/>
                    <a:lstStyle/>
                    <a:p>
                      <a:pPr algn="just"/>
                      <a:r>
                        <a:rPr lang="en-US" sz="1400" b="0" i="0" dirty="0" smtClean="0">
                          <a:solidFill>
                            <a:srgbClr val="000000"/>
                          </a:solidFill>
                          <a:latin typeface="Arial"/>
                        </a:rPr>
                        <a:t>Production ID</a:t>
                      </a:r>
                      <a:endParaRPr lang="en-US" sz="1400" b="0" i="0" dirty="0">
                        <a:solidFill>
                          <a:srgbClr val="000000"/>
                        </a:solidFill>
                        <a:latin typeface="Arial"/>
                      </a:endParaRPr>
                    </a:p>
                  </a:txBody>
                  <a:tcPr anchor="ctr"/>
                </a:tc>
                <a:tc>
                  <a:txBody>
                    <a:bodyPr/>
                    <a:lstStyle/>
                    <a:p>
                      <a:pPr algn="just"/>
                      <a:r>
                        <a:rPr lang="en-US" sz="1400" b="0" i="0" dirty="0" smtClean="0">
                          <a:solidFill>
                            <a:srgbClr val="000000"/>
                          </a:solidFill>
                          <a:latin typeface="Arial"/>
                        </a:rPr>
                        <a:t>Production Rules</a:t>
                      </a:r>
                      <a:endParaRPr lang="en-US" sz="1400" b="0" i="0" dirty="0">
                        <a:solidFill>
                          <a:srgbClr val="000000"/>
                        </a:solidFill>
                        <a:latin typeface="Arial"/>
                      </a:endParaRPr>
                    </a:p>
                  </a:txBody>
                  <a:tcPr anchor="ctr"/>
                </a:tc>
                <a:tc>
                  <a:txBody>
                    <a:bodyPr/>
                    <a:lstStyle/>
                    <a:p>
                      <a:pPr algn="just"/>
                      <a:r>
                        <a:rPr lang="en-US" sz="1400" b="0" i="0" dirty="0" smtClean="0">
                          <a:solidFill>
                            <a:srgbClr val="000000"/>
                          </a:solidFill>
                          <a:latin typeface="Arial"/>
                        </a:rPr>
                        <a:t>Semantic Rules associated with each production</a:t>
                      </a:r>
                      <a:endParaRPr lang="en-US" sz="1400" b="0" i="0" dirty="0">
                        <a:solidFill>
                          <a:srgbClr val="000000"/>
                        </a:solidFill>
                        <a:latin typeface="Arial"/>
                      </a:endParaRPr>
                    </a:p>
                  </a:txBody>
                  <a:tcPr anchor="ctr"/>
                </a:tc>
              </a:tr>
              <a:tr h="370840">
                <a:tc>
                  <a:txBody>
                    <a:bodyPr/>
                    <a:lstStyle/>
                    <a:p>
                      <a:pPr algn="just"/>
                      <a:r>
                        <a:rPr lang="en-US" sz="1400" b="0" i="0" dirty="0" smtClean="0">
                          <a:solidFill>
                            <a:srgbClr val="000000"/>
                          </a:solidFill>
                          <a:latin typeface="Arial"/>
                        </a:rPr>
                        <a:t>p1</a:t>
                      </a:r>
                      <a:endParaRPr lang="en-US" sz="1400" b="0" i="0" dirty="0">
                        <a:solidFill>
                          <a:srgbClr val="000000"/>
                        </a:solidFill>
                        <a:latin typeface="Arial"/>
                      </a:endParaRPr>
                    </a:p>
                  </a:txBody>
                  <a:tcPr anchor="ctr"/>
                </a:tc>
                <a:tc>
                  <a:txBody>
                    <a:bodyPr/>
                    <a:lstStyle/>
                    <a:p>
                      <a:pPr algn="just"/>
                      <a:r>
                        <a:rPr lang="en-US" sz="1400" b="0" i="0" dirty="0">
                          <a:solidFill>
                            <a:srgbClr val="000000"/>
                          </a:solidFill>
                          <a:latin typeface="Arial"/>
                        </a:rPr>
                        <a:t>D  </a:t>
                      </a:r>
                      <a:r>
                        <a:rPr lang="en-US" sz="1400" b="0" i="0" dirty="0" smtClean="0">
                          <a:solidFill>
                            <a:srgbClr val="000000"/>
                          </a:solidFill>
                          <a:latin typeface="Arial"/>
                          <a:sym typeface="Wingdings" pitchFamily="2" charset="2"/>
                        </a:rPr>
                        <a:t> </a:t>
                      </a:r>
                      <a:r>
                        <a:rPr lang="en-US" sz="1400" b="0" i="0" dirty="0" smtClean="0">
                          <a:solidFill>
                            <a:srgbClr val="000000"/>
                          </a:solidFill>
                          <a:latin typeface="Arial"/>
                        </a:rPr>
                        <a:t>T </a:t>
                      </a:r>
                      <a:r>
                        <a:rPr lang="en-US" sz="1400" b="0" i="0" dirty="0">
                          <a:solidFill>
                            <a:srgbClr val="000000"/>
                          </a:solidFill>
                          <a:latin typeface="Arial"/>
                        </a:rPr>
                        <a:t>L</a:t>
                      </a:r>
                    </a:p>
                  </a:txBody>
                  <a:tcPr anchor="ctr"/>
                </a:tc>
                <a:tc>
                  <a:txBody>
                    <a:bodyPr/>
                    <a:lstStyle/>
                    <a:p>
                      <a:pPr algn="just"/>
                      <a:r>
                        <a:rPr lang="en-US" sz="1400" b="0" i="0" dirty="0" err="1" smtClean="0">
                          <a:solidFill>
                            <a:srgbClr val="000000"/>
                          </a:solidFill>
                          <a:latin typeface="Arial"/>
                        </a:rPr>
                        <a:t>L.inh</a:t>
                      </a:r>
                      <a:r>
                        <a:rPr lang="en-US" sz="1400" b="0" i="0" dirty="0" smtClean="0">
                          <a:solidFill>
                            <a:srgbClr val="000000"/>
                          </a:solidFill>
                          <a:latin typeface="Arial"/>
                        </a:rPr>
                        <a:t> </a:t>
                      </a:r>
                      <a:r>
                        <a:rPr lang="en-US" sz="1400" b="0" i="0" dirty="0">
                          <a:solidFill>
                            <a:srgbClr val="000000"/>
                          </a:solidFill>
                          <a:latin typeface="Arial"/>
                        </a:rPr>
                        <a:t>= </a:t>
                      </a:r>
                      <a:r>
                        <a:rPr lang="en-US" sz="1400" b="0" i="0" dirty="0" err="1">
                          <a:solidFill>
                            <a:srgbClr val="000000"/>
                          </a:solidFill>
                          <a:latin typeface="Arial"/>
                        </a:rPr>
                        <a:t>T.type</a:t>
                      </a:r>
                      <a:r>
                        <a:rPr lang="en-US" sz="1400" b="0" i="0" dirty="0">
                          <a:solidFill>
                            <a:srgbClr val="000000"/>
                          </a:solidFill>
                          <a:latin typeface="Arial"/>
                        </a:rPr>
                        <a:t> </a:t>
                      </a:r>
                    </a:p>
                  </a:txBody>
                  <a:tcPr anchor="ctr"/>
                </a:tc>
              </a:tr>
              <a:tr h="370840">
                <a:tc>
                  <a:txBody>
                    <a:bodyPr/>
                    <a:lstStyle/>
                    <a:p>
                      <a:pPr algn="just"/>
                      <a:r>
                        <a:rPr lang="en-US" sz="1400" b="0" i="0" dirty="0" smtClean="0">
                          <a:solidFill>
                            <a:srgbClr val="000000"/>
                          </a:solidFill>
                          <a:latin typeface="Arial"/>
                        </a:rPr>
                        <a:t>p2</a:t>
                      </a:r>
                      <a:endParaRPr lang="en-US" sz="1400" b="0" i="0" dirty="0">
                        <a:solidFill>
                          <a:srgbClr val="000000"/>
                        </a:solidFill>
                        <a:latin typeface="Arial"/>
                      </a:endParaRPr>
                    </a:p>
                  </a:txBody>
                  <a:tcPr anchor="ctr"/>
                </a:tc>
                <a:tc>
                  <a:txBody>
                    <a:bodyPr/>
                    <a:lstStyle/>
                    <a:p>
                      <a:pPr algn="just"/>
                      <a:r>
                        <a:rPr lang="en-US" sz="1400" b="0" i="0" dirty="0">
                          <a:solidFill>
                            <a:srgbClr val="000000"/>
                          </a:solidFill>
                          <a:latin typeface="Arial"/>
                        </a:rPr>
                        <a:t>T  </a:t>
                      </a:r>
                      <a:r>
                        <a:rPr lang="en-US" sz="1400" b="0" i="0" dirty="0" smtClean="0">
                          <a:solidFill>
                            <a:srgbClr val="000000"/>
                          </a:solidFill>
                          <a:latin typeface="Arial"/>
                          <a:sym typeface="Wingdings" pitchFamily="2" charset="2"/>
                        </a:rPr>
                        <a:t> float</a:t>
                      </a:r>
                      <a:endParaRPr lang="en-US" sz="1400" b="0" i="0" dirty="0">
                        <a:solidFill>
                          <a:srgbClr val="000000"/>
                        </a:solidFill>
                        <a:latin typeface="Arial"/>
                      </a:endParaRPr>
                    </a:p>
                  </a:txBody>
                  <a:tcPr anchor="ctr"/>
                </a:tc>
                <a:tc>
                  <a:txBody>
                    <a:bodyPr/>
                    <a:lstStyle/>
                    <a:p>
                      <a:pPr algn="just"/>
                      <a:r>
                        <a:rPr lang="en-US" sz="1400" b="0" i="0" dirty="0" err="1">
                          <a:solidFill>
                            <a:srgbClr val="000000"/>
                          </a:solidFill>
                          <a:latin typeface="Arial"/>
                        </a:rPr>
                        <a:t>T.type</a:t>
                      </a:r>
                      <a:r>
                        <a:rPr lang="en-US" sz="1400" b="0" i="0" dirty="0">
                          <a:solidFill>
                            <a:srgbClr val="000000"/>
                          </a:solidFill>
                          <a:latin typeface="Arial"/>
                        </a:rPr>
                        <a:t> = </a:t>
                      </a:r>
                      <a:r>
                        <a:rPr lang="en-US" sz="1400" b="0" i="0" dirty="0" smtClean="0">
                          <a:solidFill>
                            <a:srgbClr val="000000"/>
                          </a:solidFill>
                          <a:latin typeface="Arial"/>
                        </a:rPr>
                        <a:t>float</a:t>
                      </a:r>
                      <a:endParaRPr lang="en-US" sz="1400" b="0" i="0" dirty="0">
                        <a:solidFill>
                          <a:srgbClr val="000000"/>
                        </a:solidFill>
                        <a:latin typeface="Arial"/>
                      </a:endParaRPr>
                    </a:p>
                  </a:txBody>
                  <a:tcPr anchor="ctr"/>
                </a:tc>
              </a:tr>
              <a:tr h="370840">
                <a:tc>
                  <a:txBody>
                    <a:bodyPr/>
                    <a:lstStyle/>
                    <a:p>
                      <a:pPr algn="just"/>
                      <a:r>
                        <a:rPr lang="en-US" sz="1400" b="0" i="0" dirty="0" smtClean="0">
                          <a:solidFill>
                            <a:srgbClr val="000000"/>
                          </a:solidFill>
                          <a:latin typeface="Arial"/>
                        </a:rPr>
                        <a:t>p3</a:t>
                      </a:r>
                      <a:endParaRPr lang="en-US" sz="1400" b="0" i="0" dirty="0">
                        <a:solidFill>
                          <a:srgbClr val="000000"/>
                        </a:solidFill>
                        <a:latin typeface="Arial"/>
                      </a:endParaRPr>
                    </a:p>
                  </a:txBody>
                  <a:tcPr anchor="ctr"/>
                </a:tc>
                <a:tc>
                  <a:txBody>
                    <a:bodyPr/>
                    <a:lstStyle/>
                    <a:p>
                      <a:pPr algn="just"/>
                      <a:r>
                        <a:rPr lang="en-US" sz="1400" b="0" i="0" dirty="0">
                          <a:solidFill>
                            <a:srgbClr val="000000"/>
                          </a:solidFill>
                          <a:latin typeface="Arial"/>
                        </a:rPr>
                        <a:t>T  </a:t>
                      </a:r>
                      <a:r>
                        <a:rPr lang="en-US" sz="1400" b="0" i="0" dirty="0" smtClean="0">
                          <a:solidFill>
                            <a:srgbClr val="000000"/>
                          </a:solidFill>
                          <a:latin typeface="Arial"/>
                          <a:sym typeface="Wingdings" pitchFamily="2" charset="2"/>
                        </a:rPr>
                        <a:t> </a:t>
                      </a:r>
                      <a:r>
                        <a:rPr lang="en-US" sz="1400" b="0" i="0" dirty="0" err="1" smtClean="0">
                          <a:solidFill>
                            <a:srgbClr val="000000"/>
                          </a:solidFill>
                          <a:latin typeface="Arial"/>
                        </a:rPr>
                        <a:t>int</a:t>
                      </a:r>
                      <a:endParaRPr lang="en-US" sz="1400" b="0" i="0" dirty="0">
                        <a:solidFill>
                          <a:srgbClr val="000000"/>
                        </a:solidFill>
                        <a:latin typeface="Arial"/>
                      </a:endParaRPr>
                    </a:p>
                  </a:txBody>
                  <a:tcPr anchor="ctr"/>
                </a:tc>
                <a:tc>
                  <a:txBody>
                    <a:bodyPr/>
                    <a:lstStyle/>
                    <a:p>
                      <a:pPr algn="just"/>
                      <a:r>
                        <a:rPr lang="en-US" sz="1400" b="0" i="0" dirty="0" err="1">
                          <a:solidFill>
                            <a:srgbClr val="000000"/>
                          </a:solidFill>
                          <a:latin typeface="Arial"/>
                        </a:rPr>
                        <a:t>T.type</a:t>
                      </a:r>
                      <a:r>
                        <a:rPr lang="en-US" sz="1400" b="0" i="0" dirty="0">
                          <a:solidFill>
                            <a:srgbClr val="000000"/>
                          </a:solidFill>
                          <a:latin typeface="Arial"/>
                        </a:rPr>
                        <a:t> = </a:t>
                      </a:r>
                      <a:r>
                        <a:rPr lang="en-US" sz="1400" b="0" i="0" dirty="0" smtClean="0">
                          <a:solidFill>
                            <a:srgbClr val="000000"/>
                          </a:solidFill>
                          <a:latin typeface="Arial"/>
                        </a:rPr>
                        <a:t>integer</a:t>
                      </a:r>
                      <a:endParaRPr lang="en-US" sz="1400" b="0" i="0" dirty="0">
                        <a:solidFill>
                          <a:srgbClr val="000000"/>
                        </a:solidFill>
                        <a:latin typeface="Arial"/>
                      </a:endParaRPr>
                    </a:p>
                  </a:txBody>
                  <a:tcPr anchor="ctr"/>
                </a:tc>
              </a:tr>
              <a:tr h="370840">
                <a:tc>
                  <a:txBody>
                    <a:bodyPr/>
                    <a:lstStyle/>
                    <a:p>
                      <a:pPr algn="just"/>
                      <a:r>
                        <a:rPr lang="en-US" sz="1400" b="0" i="0" dirty="0" smtClean="0">
                          <a:solidFill>
                            <a:srgbClr val="000000"/>
                          </a:solidFill>
                          <a:latin typeface="Arial"/>
                        </a:rPr>
                        <a:t>p4</a:t>
                      </a:r>
                      <a:endParaRPr lang="en-US" sz="1400" b="0" i="0" dirty="0">
                        <a:solidFill>
                          <a:srgbClr val="000000"/>
                        </a:solidFill>
                        <a:latin typeface="Arial"/>
                      </a:endParaRPr>
                    </a:p>
                  </a:txBody>
                  <a:tcPr anchor="ctr"/>
                </a:tc>
                <a:tc>
                  <a:txBody>
                    <a:bodyPr/>
                    <a:lstStyle/>
                    <a:p>
                      <a:pPr algn="just"/>
                      <a:r>
                        <a:rPr lang="en-US" sz="1400" b="0" i="0" dirty="0">
                          <a:solidFill>
                            <a:srgbClr val="000000"/>
                          </a:solidFill>
                          <a:latin typeface="Arial"/>
                        </a:rPr>
                        <a:t>L </a:t>
                      </a:r>
                      <a:r>
                        <a:rPr lang="en-US" sz="1400" b="0" i="0" dirty="0" smtClean="0">
                          <a:solidFill>
                            <a:srgbClr val="000000"/>
                          </a:solidFill>
                          <a:latin typeface="Arial"/>
                          <a:sym typeface="Wingdings" pitchFamily="2" charset="2"/>
                        </a:rPr>
                        <a:t></a:t>
                      </a:r>
                      <a:r>
                        <a:rPr lang="en-US" sz="1400" b="0" i="0" dirty="0">
                          <a:solidFill>
                            <a:srgbClr val="000000"/>
                          </a:solidFill>
                          <a:latin typeface="Arial"/>
                        </a:rPr>
                        <a:t> L</a:t>
                      </a:r>
                      <a:r>
                        <a:rPr lang="en-US" sz="1400" b="0" i="0" baseline="-25000" dirty="0">
                          <a:solidFill>
                            <a:srgbClr val="000000"/>
                          </a:solidFill>
                          <a:latin typeface="Arial"/>
                        </a:rPr>
                        <a:t>1</a:t>
                      </a:r>
                      <a:r>
                        <a:rPr lang="en-US" sz="1400" b="0" i="0" dirty="0">
                          <a:solidFill>
                            <a:srgbClr val="000000"/>
                          </a:solidFill>
                          <a:latin typeface="Arial"/>
                        </a:rPr>
                        <a:t> , id</a:t>
                      </a:r>
                    </a:p>
                  </a:txBody>
                  <a:tcPr anchor="ctr"/>
                </a:tc>
                <a:tc>
                  <a:txBody>
                    <a:bodyPr/>
                    <a:lstStyle/>
                    <a:p>
                      <a:pPr algn="l"/>
                      <a:r>
                        <a:rPr lang="en-US" sz="1400" b="0" i="0" dirty="0" smtClean="0">
                          <a:solidFill>
                            <a:srgbClr val="000000"/>
                          </a:solidFill>
                          <a:latin typeface="Arial"/>
                        </a:rPr>
                        <a:t>L</a:t>
                      </a:r>
                      <a:r>
                        <a:rPr lang="en-US" sz="1400" b="0" i="0" baseline="-25000" dirty="0" smtClean="0">
                          <a:solidFill>
                            <a:srgbClr val="000000"/>
                          </a:solidFill>
                          <a:latin typeface="Arial"/>
                        </a:rPr>
                        <a:t>1</a:t>
                      </a:r>
                      <a:r>
                        <a:rPr lang="en-US" sz="1400" b="0" i="0" dirty="0" smtClean="0">
                          <a:solidFill>
                            <a:srgbClr val="000000"/>
                          </a:solidFill>
                          <a:latin typeface="Arial"/>
                        </a:rPr>
                        <a:t>.inh</a:t>
                      </a:r>
                      <a:r>
                        <a:rPr lang="en-US" sz="1400" b="0" i="0" baseline="0" dirty="0" smtClean="0">
                          <a:solidFill>
                            <a:srgbClr val="000000"/>
                          </a:solidFill>
                          <a:latin typeface="Arial"/>
                        </a:rPr>
                        <a:t> </a:t>
                      </a:r>
                      <a:r>
                        <a:rPr lang="en-US" sz="1400" b="0" i="0" dirty="0" smtClean="0">
                          <a:solidFill>
                            <a:srgbClr val="000000"/>
                          </a:solidFill>
                          <a:latin typeface="Arial"/>
                        </a:rPr>
                        <a:t>= </a:t>
                      </a:r>
                      <a:r>
                        <a:rPr lang="en-US" sz="1400" b="0" i="0" dirty="0" err="1" smtClean="0">
                          <a:solidFill>
                            <a:srgbClr val="000000"/>
                          </a:solidFill>
                          <a:latin typeface="Arial"/>
                        </a:rPr>
                        <a:t>L.inh</a:t>
                      </a:r>
                      <a:endParaRPr lang="en-US" sz="1400" b="0" i="0" dirty="0" smtClean="0">
                        <a:solidFill>
                          <a:srgbClr val="000000"/>
                        </a:solidFill>
                        <a:latin typeface="Arial"/>
                      </a:endParaRPr>
                    </a:p>
                    <a:p>
                      <a:pPr algn="l"/>
                      <a:r>
                        <a:rPr lang="en-US" sz="1400" b="0" i="0" dirty="0" err="1" smtClean="0">
                          <a:solidFill>
                            <a:srgbClr val="000000"/>
                          </a:solidFill>
                          <a:latin typeface="Arial"/>
                        </a:rPr>
                        <a:t>addtype</a:t>
                      </a:r>
                      <a:r>
                        <a:rPr lang="en-US" sz="1400" b="0" i="0" dirty="0" smtClean="0">
                          <a:solidFill>
                            <a:srgbClr val="000000"/>
                          </a:solidFill>
                          <a:latin typeface="Arial"/>
                        </a:rPr>
                        <a:t> (</a:t>
                      </a:r>
                      <a:r>
                        <a:rPr lang="en-US" sz="1400" b="0" i="0" dirty="0" err="1" smtClean="0">
                          <a:solidFill>
                            <a:srgbClr val="000000"/>
                          </a:solidFill>
                          <a:latin typeface="Arial"/>
                        </a:rPr>
                        <a:t>id.entry</a:t>
                      </a:r>
                      <a:r>
                        <a:rPr lang="en-US" sz="1400" b="0" i="0" dirty="0">
                          <a:solidFill>
                            <a:srgbClr val="000000"/>
                          </a:solidFill>
                          <a:latin typeface="Arial"/>
                        </a:rPr>
                        <a:t>, </a:t>
                      </a:r>
                      <a:r>
                        <a:rPr lang="en-US" sz="1400" b="0" i="0" dirty="0" err="1" smtClean="0">
                          <a:solidFill>
                            <a:srgbClr val="000000"/>
                          </a:solidFill>
                          <a:latin typeface="Arial"/>
                        </a:rPr>
                        <a:t>L.inh</a:t>
                      </a:r>
                      <a:r>
                        <a:rPr lang="en-US" sz="1400" b="0" i="0" dirty="0" smtClean="0">
                          <a:solidFill>
                            <a:srgbClr val="000000"/>
                          </a:solidFill>
                          <a:latin typeface="Arial"/>
                        </a:rPr>
                        <a:t>) </a:t>
                      </a:r>
                      <a:endParaRPr lang="en-US" sz="1400" b="0" i="0" dirty="0">
                        <a:solidFill>
                          <a:srgbClr val="000000"/>
                        </a:solidFill>
                        <a:latin typeface="Arial"/>
                      </a:endParaRPr>
                    </a:p>
                  </a:txBody>
                  <a:tcPr anchor="ctr"/>
                </a:tc>
              </a:tr>
              <a:tr h="370840">
                <a:tc>
                  <a:txBody>
                    <a:bodyPr/>
                    <a:lstStyle/>
                    <a:p>
                      <a:pPr algn="just"/>
                      <a:r>
                        <a:rPr lang="en-US" sz="1400" b="0" i="0" dirty="0" smtClean="0">
                          <a:solidFill>
                            <a:srgbClr val="000000"/>
                          </a:solidFill>
                          <a:latin typeface="Arial"/>
                        </a:rPr>
                        <a:t>p5</a:t>
                      </a:r>
                      <a:endParaRPr lang="en-US" sz="1400" b="0" i="0" dirty="0">
                        <a:solidFill>
                          <a:srgbClr val="000000"/>
                        </a:solidFill>
                        <a:latin typeface="Arial"/>
                      </a:endParaRPr>
                    </a:p>
                  </a:txBody>
                  <a:tcPr anchor="ctr"/>
                </a:tc>
                <a:tc>
                  <a:txBody>
                    <a:bodyPr/>
                    <a:lstStyle/>
                    <a:p>
                      <a:pPr algn="just"/>
                      <a:r>
                        <a:rPr lang="en-US" sz="1400" b="0" i="0" dirty="0">
                          <a:solidFill>
                            <a:srgbClr val="000000"/>
                          </a:solidFill>
                          <a:latin typeface="Arial"/>
                        </a:rPr>
                        <a:t>L  </a:t>
                      </a:r>
                      <a:r>
                        <a:rPr lang="en-US" sz="1400" b="0" i="0" dirty="0" smtClean="0">
                          <a:solidFill>
                            <a:srgbClr val="000000"/>
                          </a:solidFill>
                          <a:latin typeface="Arial"/>
                          <a:sym typeface="Wingdings" pitchFamily="2" charset="2"/>
                        </a:rPr>
                        <a:t> </a:t>
                      </a:r>
                      <a:r>
                        <a:rPr lang="en-US" sz="1400" b="0" i="0" dirty="0" smtClean="0">
                          <a:solidFill>
                            <a:srgbClr val="000000"/>
                          </a:solidFill>
                          <a:latin typeface="Arial"/>
                        </a:rPr>
                        <a:t>id</a:t>
                      </a:r>
                      <a:endParaRPr lang="en-US" sz="1400" b="0" i="0" dirty="0">
                        <a:solidFill>
                          <a:srgbClr val="000000"/>
                        </a:solidFill>
                        <a:latin typeface="Arial"/>
                      </a:endParaRPr>
                    </a:p>
                  </a:txBody>
                  <a:tcPr anchor="ctr"/>
                </a:tc>
                <a:tc>
                  <a:txBody>
                    <a:bodyPr/>
                    <a:lstStyle/>
                    <a:p>
                      <a:pPr algn="just"/>
                      <a:r>
                        <a:rPr lang="en-US" sz="1400" b="0" i="0" dirty="0" err="1">
                          <a:solidFill>
                            <a:srgbClr val="000000"/>
                          </a:solidFill>
                          <a:latin typeface="Arial"/>
                        </a:rPr>
                        <a:t>addtype</a:t>
                      </a:r>
                      <a:r>
                        <a:rPr lang="en-US" sz="1400" b="0" i="0" dirty="0">
                          <a:solidFill>
                            <a:srgbClr val="000000"/>
                          </a:solidFill>
                          <a:latin typeface="Arial"/>
                        </a:rPr>
                        <a:t> (</a:t>
                      </a:r>
                      <a:r>
                        <a:rPr lang="en-US" sz="1400" b="0" i="0" dirty="0" err="1" smtClean="0">
                          <a:solidFill>
                            <a:srgbClr val="000000"/>
                          </a:solidFill>
                          <a:latin typeface="Arial"/>
                        </a:rPr>
                        <a:t>id.entry,L.inh</a:t>
                      </a:r>
                      <a:r>
                        <a:rPr lang="en-US" sz="1400" b="0" i="0" dirty="0" smtClean="0">
                          <a:solidFill>
                            <a:srgbClr val="000000"/>
                          </a:solidFill>
                          <a:latin typeface="Arial"/>
                        </a:rPr>
                        <a:t>) </a:t>
                      </a:r>
                      <a:endParaRPr lang="en-US" sz="1400" b="0" i="0" dirty="0">
                        <a:solidFill>
                          <a:srgbClr val="000000"/>
                        </a:solidFill>
                        <a:latin typeface="Arial"/>
                      </a:endParaRPr>
                    </a:p>
                  </a:txBody>
                  <a:tcPr anchor="ctr"/>
                </a:tc>
              </a:tr>
            </a:tbl>
          </a:graphicData>
        </a:graphic>
      </p:graphicFrame>
      <p:sp>
        <p:nvSpPr>
          <p:cNvPr id="5" name="Content Placeholder 5"/>
          <p:cNvSpPr>
            <a:spLocks noGrp="1"/>
          </p:cNvSpPr>
          <p:nvPr>
            <p:ph idx="1"/>
          </p:nvPr>
        </p:nvSpPr>
        <p:spPr>
          <a:xfrm>
            <a:off x="457200" y="3505200"/>
            <a:ext cx="8229600" cy="2971800"/>
          </a:xfrm>
        </p:spPr>
        <p:txBody>
          <a:bodyPr>
            <a:normAutofit/>
          </a:bodyPr>
          <a:lstStyle/>
          <a:p>
            <a:pPr algn="just">
              <a:buFont typeface="+mj-lt"/>
              <a:buAutoNum type="arabicPeriod"/>
            </a:pPr>
            <a:r>
              <a:rPr lang="en-US" sz="2000" dirty="0" smtClean="0"/>
              <a:t>The above SDD takes a simple declaration D consisting of a basic type T followed by a list of L of identifiers. T can be </a:t>
            </a:r>
            <a:r>
              <a:rPr lang="en-US" sz="2000" i="1" dirty="0" err="1" smtClean="0"/>
              <a:t>int</a:t>
            </a:r>
            <a:r>
              <a:rPr lang="en-US" sz="2000" dirty="0" smtClean="0"/>
              <a:t> or </a:t>
            </a:r>
            <a:r>
              <a:rPr lang="en-US" sz="2000" i="1" dirty="0" smtClean="0"/>
              <a:t>float</a:t>
            </a:r>
            <a:endParaRPr lang="en-US" sz="2000" i="1" dirty="0"/>
          </a:p>
          <a:p>
            <a:pPr algn="just">
              <a:buFont typeface="+mj-lt"/>
              <a:buAutoNum type="arabicPeriod"/>
            </a:pPr>
            <a:r>
              <a:rPr lang="en-US" sz="2000" dirty="0" smtClean="0"/>
              <a:t>Nonterminal </a:t>
            </a:r>
            <a:r>
              <a:rPr lang="en-US" sz="2000" dirty="0" smtClean="0">
                <a:solidFill>
                  <a:srgbClr val="FF0000"/>
                </a:solidFill>
              </a:rPr>
              <a:t>D </a:t>
            </a:r>
            <a:r>
              <a:rPr lang="en-US" sz="2000" dirty="0" smtClean="0"/>
              <a:t>represents a declaration (p1) consists of a type T followed by a list of L identifiers. </a:t>
            </a:r>
          </a:p>
          <a:p>
            <a:pPr algn="just">
              <a:buFont typeface="+mj-lt"/>
              <a:buAutoNum type="arabicPeriod"/>
            </a:pPr>
            <a:r>
              <a:rPr lang="en-US" sz="2000" dirty="0" smtClean="0"/>
              <a:t>T has one attributes, </a:t>
            </a:r>
            <a:r>
              <a:rPr lang="en-US" sz="2000" dirty="0" err="1" smtClean="0"/>
              <a:t>T.type</a:t>
            </a:r>
            <a:r>
              <a:rPr lang="en-US" sz="2000" dirty="0" smtClean="0"/>
              <a:t>, which is the type in the declaration D.</a:t>
            </a:r>
          </a:p>
          <a:p>
            <a:pPr algn="just">
              <a:buFont typeface="+mj-lt"/>
              <a:buAutoNum type="arabicPeriod"/>
            </a:pPr>
            <a:r>
              <a:rPr lang="en-US" sz="2000" dirty="0" smtClean="0"/>
              <a:t>Nonterminal L has also one inherited attribute (</a:t>
            </a:r>
            <a:r>
              <a:rPr lang="en-US" sz="2000" dirty="0" err="1" smtClean="0"/>
              <a:t>inh</a:t>
            </a:r>
            <a:r>
              <a:rPr lang="en-US" sz="2000" dirty="0" smtClean="0"/>
              <a:t> </a:t>
            </a:r>
            <a:r>
              <a:rPr lang="en-US" sz="2000" dirty="0" smtClean="0">
                <a:sym typeface="Wingdings" pitchFamily="2" charset="2"/>
              </a:rPr>
              <a:t> inherited). The purpose of </a:t>
            </a:r>
            <a:r>
              <a:rPr lang="en-US" sz="2000" dirty="0" err="1" smtClean="0">
                <a:sym typeface="Wingdings" pitchFamily="2" charset="2"/>
              </a:rPr>
              <a:t>L.inh</a:t>
            </a:r>
            <a:r>
              <a:rPr lang="en-US" sz="2000" dirty="0" smtClean="0">
                <a:sym typeface="Wingdings" pitchFamily="2" charset="2"/>
              </a:rPr>
              <a:t>  is to pass the declared type down the list of identifiers, so that it can be added to the appropriate symbol table entries.</a:t>
            </a:r>
          </a:p>
          <a:p>
            <a:pPr marL="0" indent="0" algn="just">
              <a:buNone/>
            </a:pPr>
            <a:endParaRPr lang="en-US" sz="2000" dirty="0"/>
          </a:p>
        </p:txBody>
      </p:sp>
    </p:spTree>
    <p:extLst>
      <p:ext uri="{BB962C8B-B14F-4D97-AF65-F5344CB8AC3E}">
        <p14:creationId xmlns:p14="http://schemas.microsoft.com/office/powerpoint/2010/main" val="4197726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6545147"/>
              </p:ext>
            </p:extLst>
          </p:nvPr>
        </p:nvGraphicFramePr>
        <p:xfrm>
          <a:off x="609600" y="990600"/>
          <a:ext cx="7315200" cy="2372360"/>
        </p:xfrm>
        <a:graphic>
          <a:graphicData uri="http://schemas.openxmlformats.org/drawingml/2006/table">
            <a:tbl>
              <a:tblPr firstRow="1" bandRow="1">
                <a:tableStyleId>{5C22544A-7EE6-4342-B048-85BDC9FD1C3A}</a:tableStyleId>
              </a:tblPr>
              <a:tblGrid>
                <a:gridCol w="1645920"/>
                <a:gridCol w="1554480"/>
                <a:gridCol w="4114800"/>
              </a:tblGrid>
              <a:tr h="370840">
                <a:tc>
                  <a:txBody>
                    <a:bodyPr/>
                    <a:lstStyle/>
                    <a:p>
                      <a:pPr algn="just"/>
                      <a:r>
                        <a:rPr lang="en-US" sz="1400" b="0" i="0" dirty="0" smtClean="0">
                          <a:solidFill>
                            <a:srgbClr val="000000"/>
                          </a:solidFill>
                          <a:latin typeface="Arial"/>
                        </a:rPr>
                        <a:t>Production ID</a:t>
                      </a:r>
                      <a:endParaRPr lang="en-US" sz="1400" b="0" i="0" dirty="0">
                        <a:solidFill>
                          <a:srgbClr val="000000"/>
                        </a:solidFill>
                        <a:latin typeface="Arial"/>
                      </a:endParaRPr>
                    </a:p>
                  </a:txBody>
                  <a:tcPr anchor="ctr"/>
                </a:tc>
                <a:tc>
                  <a:txBody>
                    <a:bodyPr/>
                    <a:lstStyle/>
                    <a:p>
                      <a:pPr algn="just"/>
                      <a:r>
                        <a:rPr lang="en-US" sz="1400" b="0" i="0" dirty="0" smtClean="0">
                          <a:solidFill>
                            <a:srgbClr val="000000"/>
                          </a:solidFill>
                          <a:latin typeface="Arial"/>
                        </a:rPr>
                        <a:t>Production Rules</a:t>
                      </a:r>
                      <a:endParaRPr lang="en-US" sz="1400" b="0" i="0" dirty="0">
                        <a:solidFill>
                          <a:srgbClr val="000000"/>
                        </a:solidFill>
                        <a:latin typeface="Arial"/>
                      </a:endParaRPr>
                    </a:p>
                  </a:txBody>
                  <a:tcPr anchor="ctr"/>
                </a:tc>
                <a:tc>
                  <a:txBody>
                    <a:bodyPr/>
                    <a:lstStyle/>
                    <a:p>
                      <a:pPr algn="just"/>
                      <a:r>
                        <a:rPr lang="en-US" sz="1400" b="0" i="0" dirty="0" smtClean="0">
                          <a:solidFill>
                            <a:srgbClr val="000000"/>
                          </a:solidFill>
                          <a:latin typeface="Arial"/>
                        </a:rPr>
                        <a:t>Semantic Rules associated with each production</a:t>
                      </a:r>
                      <a:endParaRPr lang="en-US" sz="1400" b="0" i="0" dirty="0">
                        <a:solidFill>
                          <a:srgbClr val="000000"/>
                        </a:solidFill>
                        <a:latin typeface="Arial"/>
                      </a:endParaRPr>
                    </a:p>
                  </a:txBody>
                  <a:tcPr anchor="ctr"/>
                </a:tc>
              </a:tr>
              <a:tr h="370840">
                <a:tc>
                  <a:txBody>
                    <a:bodyPr/>
                    <a:lstStyle/>
                    <a:p>
                      <a:pPr algn="just"/>
                      <a:r>
                        <a:rPr lang="en-US" sz="1400" b="0" i="0" dirty="0" smtClean="0">
                          <a:solidFill>
                            <a:srgbClr val="000000"/>
                          </a:solidFill>
                          <a:latin typeface="Arial"/>
                        </a:rPr>
                        <a:t>p1</a:t>
                      </a:r>
                      <a:endParaRPr lang="en-US" sz="1400" b="0" i="0" dirty="0">
                        <a:solidFill>
                          <a:srgbClr val="000000"/>
                        </a:solidFill>
                        <a:latin typeface="Arial"/>
                      </a:endParaRPr>
                    </a:p>
                  </a:txBody>
                  <a:tcPr anchor="ctr"/>
                </a:tc>
                <a:tc>
                  <a:txBody>
                    <a:bodyPr/>
                    <a:lstStyle/>
                    <a:p>
                      <a:pPr algn="just"/>
                      <a:r>
                        <a:rPr lang="en-US" sz="1400" b="0" i="0" dirty="0">
                          <a:solidFill>
                            <a:srgbClr val="000000"/>
                          </a:solidFill>
                          <a:latin typeface="Arial"/>
                        </a:rPr>
                        <a:t>D  </a:t>
                      </a:r>
                      <a:r>
                        <a:rPr lang="en-US" sz="1400" b="0" i="0" dirty="0" smtClean="0">
                          <a:solidFill>
                            <a:srgbClr val="000000"/>
                          </a:solidFill>
                          <a:latin typeface="Arial"/>
                          <a:sym typeface="Wingdings" pitchFamily="2" charset="2"/>
                        </a:rPr>
                        <a:t> </a:t>
                      </a:r>
                      <a:r>
                        <a:rPr lang="en-US" sz="1400" b="0" i="0" dirty="0" smtClean="0">
                          <a:solidFill>
                            <a:srgbClr val="000000"/>
                          </a:solidFill>
                          <a:latin typeface="Arial"/>
                        </a:rPr>
                        <a:t>T </a:t>
                      </a:r>
                      <a:r>
                        <a:rPr lang="en-US" sz="1400" b="0" i="0" dirty="0">
                          <a:solidFill>
                            <a:srgbClr val="000000"/>
                          </a:solidFill>
                          <a:latin typeface="Arial"/>
                        </a:rPr>
                        <a:t>L</a:t>
                      </a:r>
                    </a:p>
                  </a:txBody>
                  <a:tcPr anchor="ctr"/>
                </a:tc>
                <a:tc>
                  <a:txBody>
                    <a:bodyPr/>
                    <a:lstStyle/>
                    <a:p>
                      <a:pPr algn="just"/>
                      <a:r>
                        <a:rPr lang="en-US" sz="1400" b="0" i="0" dirty="0" err="1" smtClean="0">
                          <a:solidFill>
                            <a:srgbClr val="000000"/>
                          </a:solidFill>
                          <a:latin typeface="Arial"/>
                        </a:rPr>
                        <a:t>L.inh</a:t>
                      </a:r>
                      <a:r>
                        <a:rPr lang="en-US" sz="1400" b="0" i="0" dirty="0" smtClean="0">
                          <a:solidFill>
                            <a:srgbClr val="000000"/>
                          </a:solidFill>
                          <a:latin typeface="Arial"/>
                        </a:rPr>
                        <a:t> </a:t>
                      </a:r>
                      <a:r>
                        <a:rPr lang="en-US" sz="1400" b="0" i="0" dirty="0">
                          <a:solidFill>
                            <a:srgbClr val="000000"/>
                          </a:solidFill>
                          <a:latin typeface="Arial"/>
                        </a:rPr>
                        <a:t>= </a:t>
                      </a:r>
                      <a:r>
                        <a:rPr lang="en-US" sz="1400" b="0" i="0" dirty="0" err="1">
                          <a:solidFill>
                            <a:srgbClr val="000000"/>
                          </a:solidFill>
                          <a:latin typeface="Arial"/>
                        </a:rPr>
                        <a:t>T.type</a:t>
                      </a:r>
                      <a:r>
                        <a:rPr lang="en-US" sz="1400" b="0" i="0" dirty="0">
                          <a:solidFill>
                            <a:srgbClr val="000000"/>
                          </a:solidFill>
                          <a:latin typeface="Arial"/>
                        </a:rPr>
                        <a:t> </a:t>
                      </a:r>
                    </a:p>
                  </a:txBody>
                  <a:tcPr anchor="ctr"/>
                </a:tc>
              </a:tr>
              <a:tr h="370840">
                <a:tc>
                  <a:txBody>
                    <a:bodyPr/>
                    <a:lstStyle/>
                    <a:p>
                      <a:pPr algn="just"/>
                      <a:r>
                        <a:rPr lang="en-US" sz="1400" b="0" i="0" dirty="0" smtClean="0">
                          <a:solidFill>
                            <a:srgbClr val="000000"/>
                          </a:solidFill>
                          <a:latin typeface="Arial"/>
                        </a:rPr>
                        <a:t>p2</a:t>
                      </a:r>
                      <a:endParaRPr lang="en-US" sz="1400" b="0" i="0" dirty="0">
                        <a:solidFill>
                          <a:srgbClr val="000000"/>
                        </a:solidFill>
                        <a:latin typeface="Arial"/>
                      </a:endParaRPr>
                    </a:p>
                  </a:txBody>
                  <a:tcPr anchor="ctr"/>
                </a:tc>
                <a:tc>
                  <a:txBody>
                    <a:bodyPr/>
                    <a:lstStyle/>
                    <a:p>
                      <a:pPr algn="just"/>
                      <a:r>
                        <a:rPr lang="en-US" sz="1400" b="0" i="0" dirty="0">
                          <a:solidFill>
                            <a:srgbClr val="000000"/>
                          </a:solidFill>
                          <a:latin typeface="Arial"/>
                        </a:rPr>
                        <a:t>T  </a:t>
                      </a:r>
                      <a:r>
                        <a:rPr lang="en-US" sz="1400" b="0" i="0" dirty="0" smtClean="0">
                          <a:solidFill>
                            <a:srgbClr val="000000"/>
                          </a:solidFill>
                          <a:latin typeface="Arial"/>
                          <a:sym typeface="Wingdings" pitchFamily="2" charset="2"/>
                        </a:rPr>
                        <a:t> float</a:t>
                      </a:r>
                      <a:endParaRPr lang="en-US" sz="1400" b="0" i="0" dirty="0">
                        <a:solidFill>
                          <a:srgbClr val="000000"/>
                        </a:solidFill>
                        <a:latin typeface="Arial"/>
                      </a:endParaRPr>
                    </a:p>
                  </a:txBody>
                  <a:tcPr anchor="ctr"/>
                </a:tc>
                <a:tc>
                  <a:txBody>
                    <a:bodyPr/>
                    <a:lstStyle/>
                    <a:p>
                      <a:pPr algn="just"/>
                      <a:r>
                        <a:rPr lang="en-US" sz="1400" b="0" i="0" dirty="0" err="1">
                          <a:solidFill>
                            <a:srgbClr val="000000"/>
                          </a:solidFill>
                          <a:latin typeface="Arial"/>
                        </a:rPr>
                        <a:t>T.type</a:t>
                      </a:r>
                      <a:r>
                        <a:rPr lang="en-US" sz="1400" b="0" i="0" dirty="0">
                          <a:solidFill>
                            <a:srgbClr val="000000"/>
                          </a:solidFill>
                          <a:latin typeface="Arial"/>
                        </a:rPr>
                        <a:t> = </a:t>
                      </a:r>
                      <a:r>
                        <a:rPr lang="en-US" sz="1400" b="0" i="0" dirty="0" smtClean="0">
                          <a:solidFill>
                            <a:srgbClr val="000000"/>
                          </a:solidFill>
                          <a:latin typeface="Arial"/>
                        </a:rPr>
                        <a:t>float</a:t>
                      </a:r>
                      <a:endParaRPr lang="en-US" sz="1400" b="0" i="0" dirty="0">
                        <a:solidFill>
                          <a:srgbClr val="000000"/>
                        </a:solidFill>
                        <a:latin typeface="Arial"/>
                      </a:endParaRPr>
                    </a:p>
                  </a:txBody>
                  <a:tcPr anchor="ctr"/>
                </a:tc>
              </a:tr>
              <a:tr h="370840">
                <a:tc>
                  <a:txBody>
                    <a:bodyPr/>
                    <a:lstStyle/>
                    <a:p>
                      <a:pPr algn="just"/>
                      <a:r>
                        <a:rPr lang="en-US" sz="1400" b="0" i="0" dirty="0" smtClean="0">
                          <a:solidFill>
                            <a:srgbClr val="000000"/>
                          </a:solidFill>
                          <a:latin typeface="Arial"/>
                        </a:rPr>
                        <a:t>p3</a:t>
                      </a:r>
                      <a:endParaRPr lang="en-US" sz="1400" b="0" i="0" dirty="0">
                        <a:solidFill>
                          <a:srgbClr val="000000"/>
                        </a:solidFill>
                        <a:latin typeface="Arial"/>
                      </a:endParaRPr>
                    </a:p>
                  </a:txBody>
                  <a:tcPr anchor="ctr"/>
                </a:tc>
                <a:tc>
                  <a:txBody>
                    <a:bodyPr/>
                    <a:lstStyle/>
                    <a:p>
                      <a:pPr algn="just"/>
                      <a:r>
                        <a:rPr lang="en-US" sz="1400" b="0" i="0" dirty="0">
                          <a:solidFill>
                            <a:srgbClr val="000000"/>
                          </a:solidFill>
                          <a:latin typeface="Arial"/>
                        </a:rPr>
                        <a:t>T  </a:t>
                      </a:r>
                      <a:r>
                        <a:rPr lang="en-US" sz="1400" b="0" i="0" dirty="0" smtClean="0">
                          <a:solidFill>
                            <a:srgbClr val="000000"/>
                          </a:solidFill>
                          <a:latin typeface="Arial"/>
                          <a:sym typeface="Wingdings" pitchFamily="2" charset="2"/>
                        </a:rPr>
                        <a:t> </a:t>
                      </a:r>
                      <a:r>
                        <a:rPr lang="en-US" sz="1400" b="0" i="0" dirty="0" err="1" smtClean="0">
                          <a:solidFill>
                            <a:srgbClr val="000000"/>
                          </a:solidFill>
                          <a:latin typeface="Arial"/>
                        </a:rPr>
                        <a:t>int</a:t>
                      </a:r>
                      <a:endParaRPr lang="en-US" sz="1400" b="0" i="0" dirty="0">
                        <a:solidFill>
                          <a:srgbClr val="000000"/>
                        </a:solidFill>
                        <a:latin typeface="Arial"/>
                      </a:endParaRPr>
                    </a:p>
                  </a:txBody>
                  <a:tcPr anchor="ctr"/>
                </a:tc>
                <a:tc>
                  <a:txBody>
                    <a:bodyPr/>
                    <a:lstStyle/>
                    <a:p>
                      <a:pPr algn="just"/>
                      <a:r>
                        <a:rPr lang="en-US" sz="1400" b="0" i="0" dirty="0" err="1">
                          <a:solidFill>
                            <a:srgbClr val="000000"/>
                          </a:solidFill>
                          <a:latin typeface="Arial"/>
                        </a:rPr>
                        <a:t>T.type</a:t>
                      </a:r>
                      <a:r>
                        <a:rPr lang="en-US" sz="1400" b="0" i="0" dirty="0">
                          <a:solidFill>
                            <a:srgbClr val="000000"/>
                          </a:solidFill>
                          <a:latin typeface="Arial"/>
                        </a:rPr>
                        <a:t> = </a:t>
                      </a:r>
                      <a:r>
                        <a:rPr lang="en-US" sz="1400" b="0" i="0" dirty="0" smtClean="0">
                          <a:solidFill>
                            <a:srgbClr val="000000"/>
                          </a:solidFill>
                          <a:latin typeface="Arial"/>
                        </a:rPr>
                        <a:t>integer</a:t>
                      </a:r>
                      <a:endParaRPr lang="en-US" sz="1400" b="0" i="0" dirty="0">
                        <a:solidFill>
                          <a:srgbClr val="000000"/>
                        </a:solidFill>
                        <a:latin typeface="Arial"/>
                      </a:endParaRPr>
                    </a:p>
                  </a:txBody>
                  <a:tcPr anchor="ctr"/>
                </a:tc>
              </a:tr>
              <a:tr h="370840">
                <a:tc>
                  <a:txBody>
                    <a:bodyPr/>
                    <a:lstStyle/>
                    <a:p>
                      <a:pPr algn="just"/>
                      <a:r>
                        <a:rPr lang="en-US" sz="1400" b="0" i="0" dirty="0" smtClean="0">
                          <a:solidFill>
                            <a:srgbClr val="000000"/>
                          </a:solidFill>
                          <a:latin typeface="Arial"/>
                        </a:rPr>
                        <a:t>p4</a:t>
                      </a:r>
                      <a:endParaRPr lang="en-US" sz="1400" b="0" i="0" dirty="0">
                        <a:solidFill>
                          <a:srgbClr val="000000"/>
                        </a:solidFill>
                        <a:latin typeface="Arial"/>
                      </a:endParaRPr>
                    </a:p>
                  </a:txBody>
                  <a:tcPr anchor="ctr"/>
                </a:tc>
                <a:tc>
                  <a:txBody>
                    <a:bodyPr/>
                    <a:lstStyle/>
                    <a:p>
                      <a:pPr algn="just"/>
                      <a:r>
                        <a:rPr lang="en-US" sz="1400" b="0" i="0" dirty="0">
                          <a:solidFill>
                            <a:srgbClr val="000000"/>
                          </a:solidFill>
                          <a:latin typeface="Arial"/>
                        </a:rPr>
                        <a:t>L </a:t>
                      </a:r>
                      <a:r>
                        <a:rPr lang="en-US" sz="1400" b="0" i="0" dirty="0" smtClean="0">
                          <a:solidFill>
                            <a:srgbClr val="000000"/>
                          </a:solidFill>
                          <a:latin typeface="Arial"/>
                          <a:sym typeface="Wingdings" pitchFamily="2" charset="2"/>
                        </a:rPr>
                        <a:t></a:t>
                      </a:r>
                      <a:r>
                        <a:rPr lang="en-US" sz="1400" b="0" i="0" dirty="0">
                          <a:solidFill>
                            <a:srgbClr val="000000"/>
                          </a:solidFill>
                          <a:latin typeface="Arial"/>
                        </a:rPr>
                        <a:t> L</a:t>
                      </a:r>
                      <a:r>
                        <a:rPr lang="en-US" sz="1400" b="0" i="0" baseline="-25000" dirty="0">
                          <a:solidFill>
                            <a:srgbClr val="000000"/>
                          </a:solidFill>
                          <a:latin typeface="Arial"/>
                        </a:rPr>
                        <a:t>1</a:t>
                      </a:r>
                      <a:r>
                        <a:rPr lang="en-US" sz="1400" b="0" i="0" dirty="0">
                          <a:solidFill>
                            <a:srgbClr val="000000"/>
                          </a:solidFill>
                          <a:latin typeface="Arial"/>
                        </a:rPr>
                        <a:t> , id</a:t>
                      </a:r>
                    </a:p>
                  </a:txBody>
                  <a:tcPr anchor="ctr"/>
                </a:tc>
                <a:tc>
                  <a:txBody>
                    <a:bodyPr/>
                    <a:lstStyle/>
                    <a:p>
                      <a:pPr algn="l"/>
                      <a:r>
                        <a:rPr lang="en-US" sz="1400" b="0" i="0" dirty="0" smtClean="0">
                          <a:solidFill>
                            <a:srgbClr val="000000"/>
                          </a:solidFill>
                          <a:latin typeface="Arial"/>
                        </a:rPr>
                        <a:t>L</a:t>
                      </a:r>
                      <a:r>
                        <a:rPr lang="en-US" sz="1400" b="0" i="0" baseline="-25000" dirty="0" smtClean="0">
                          <a:solidFill>
                            <a:srgbClr val="000000"/>
                          </a:solidFill>
                          <a:latin typeface="Arial"/>
                        </a:rPr>
                        <a:t>1</a:t>
                      </a:r>
                      <a:r>
                        <a:rPr lang="en-US" sz="1400" b="0" i="0" dirty="0" smtClean="0">
                          <a:solidFill>
                            <a:srgbClr val="000000"/>
                          </a:solidFill>
                          <a:latin typeface="Arial"/>
                        </a:rPr>
                        <a:t>.inh</a:t>
                      </a:r>
                      <a:r>
                        <a:rPr lang="en-US" sz="1400" b="0" i="0" baseline="0" dirty="0" smtClean="0">
                          <a:solidFill>
                            <a:srgbClr val="000000"/>
                          </a:solidFill>
                          <a:latin typeface="Arial"/>
                        </a:rPr>
                        <a:t> </a:t>
                      </a:r>
                      <a:r>
                        <a:rPr lang="en-US" sz="1400" b="0" i="0" dirty="0" smtClean="0">
                          <a:solidFill>
                            <a:srgbClr val="000000"/>
                          </a:solidFill>
                          <a:latin typeface="Arial"/>
                        </a:rPr>
                        <a:t>= </a:t>
                      </a:r>
                      <a:r>
                        <a:rPr lang="en-US" sz="1400" b="0" i="0" dirty="0" err="1" smtClean="0">
                          <a:solidFill>
                            <a:srgbClr val="000000"/>
                          </a:solidFill>
                          <a:latin typeface="Arial"/>
                        </a:rPr>
                        <a:t>L.inh</a:t>
                      </a:r>
                      <a:endParaRPr lang="en-US" sz="1400" b="0" i="0" dirty="0" smtClean="0">
                        <a:solidFill>
                          <a:srgbClr val="000000"/>
                        </a:solidFill>
                        <a:latin typeface="Arial"/>
                      </a:endParaRPr>
                    </a:p>
                    <a:p>
                      <a:pPr algn="l"/>
                      <a:r>
                        <a:rPr lang="en-US" sz="1400" b="0" i="0" dirty="0" err="1" smtClean="0">
                          <a:solidFill>
                            <a:srgbClr val="000000"/>
                          </a:solidFill>
                          <a:latin typeface="Arial"/>
                        </a:rPr>
                        <a:t>addtype</a:t>
                      </a:r>
                      <a:r>
                        <a:rPr lang="en-US" sz="1400" b="0" i="0" dirty="0" smtClean="0">
                          <a:solidFill>
                            <a:srgbClr val="000000"/>
                          </a:solidFill>
                          <a:latin typeface="Arial"/>
                        </a:rPr>
                        <a:t> (</a:t>
                      </a:r>
                      <a:r>
                        <a:rPr lang="en-US" sz="1400" b="0" i="0" dirty="0" err="1" smtClean="0">
                          <a:solidFill>
                            <a:srgbClr val="000000"/>
                          </a:solidFill>
                          <a:latin typeface="Arial"/>
                        </a:rPr>
                        <a:t>id.entry</a:t>
                      </a:r>
                      <a:r>
                        <a:rPr lang="en-US" sz="1400" b="0" i="0" dirty="0">
                          <a:solidFill>
                            <a:srgbClr val="000000"/>
                          </a:solidFill>
                          <a:latin typeface="Arial"/>
                        </a:rPr>
                        <a:t>, </a:t>
                      </a:r>
                      <a:r>
                        <a:rPr lang="en-US" sz="1400" b="0" i="0" dirty="0" err="1" smtClean="0">
                          <a:solidFill>
                            <a:srgbClr val="000000"/>
                          </a:solidFill>
                          <a:latin typeface="Arial"/>
                        </a:rPr>
                        <a:t>L.inh</a:t>
                      </a:r>
                      <a:r>
                        <a:rPr lang="en-US" sz="1400" b="0" i="0" dirty="0" smtClean="0">
                          <a:solidFill>
                            <a:srgbClr val="000000"/>
                          </a:solidFill>
                          <a:latin typeface="Arial"/>
                        </a:rPr>
                        <a:t>) </a:t>
                      </a:r>
                      <a:endParaRPr lang="en-US" sz="1400" b="0" i="0" dirty="0">
                        <a:solidFill>
                          <a:srgbClr val="000000"/>
                        </a:solidFill>
                        <a:latin typeface="Arial"/>
                      </a:endParaRPr>
                    </a:p>
                  </a:txBody>
                  <a:tcPr anchor="ctr"/>
                </a:tc>
              </a:tr>
              <a:tr h="370840">
                <a:tc>
                  <a:txBody>
                    <a:bodyPr/>
                    <a:lstStyle/>
                    <a:p>
                      <a:pPr algn="just"/>
                      <a:r>
                        <a:rPr lang="en-US" sz="1400" b="0" i="0" dirty="0" smtClean="0">
                          <a:solidFill>
                            <a:srgbClr val="000000"/>
                          </a:solidFill>
                          <a:latin typeface="Arial"/>
                        </a:rPr>
                        <a:t>p5</a:t>
                      </a:r>
                      <a:endParaRPr lang="en-US" sz="1400" b="0" i="0" dirty="0">
                        <a:solidFill>
                          <a:srgbClr val="000000"/>
                        </a:solidFill>
                        <a:latin typeface="Arial"/>
                      </a:endParaRPr>
                    </a:p>
                  </a:txBody>
                  <a:tcPr anchor="ctr"/>
                </a:tc>
                <a:tc>
                  <a:txBody>
                    <a:bodyPr/>
                    <a:lstStyle/>
                    <a:p>
                      <a:pPr algn="just"/>
                      <a:r>
                        <a:rPr lang="en-US" sz="1400" b="0" i="0" dirty="0">
                          <a:solidFill>
                            <a:srgbClr val="000000"/>
                          </a:solidFill>
                          <a:latin typeface="Arial"/>
                        </a:rPr>
                        <a:t>L  </a:t>
                      </a:r>
                      <a:r>
                        <a:rPr lang="en-US" sz="1400" b="0" i="0" dirty="0" smtClean="0">
                          <a:solidFill>
                            <a:srgbClr val="000000"/>
                          </a:solidFill>
                          <a:latin typeface="Arial"/>
                          <a:sym typeface="Wingdings" pitchFamily="2" charset="2"/>
                        </a:rPr>
                        <a:t> </a:t>
                      </a:r>
                      <a:r>
                        <a:rPr lang="en-US" sz="1400" b="0" i="0" dirty="0" smtClean="0">
                          <a:solidFill>
                            <a:srgbClr val="000000"/>
                          </a:solidFill>
                          <a:latin typeface="Arial"/>
                        </a:rPr>
                        <a:t>id</a:t>
                      </a:r>
                      <a:endParaRPr lang="en-US" sz="1400" b="0" i="0" dirty="0">
                        <a:solidFill>
                          <a:srgbClr val="000000"/>
                        </a:solidFill>
                        <a:latin typeface="Arial"/>
                      </a:endParaRPr>
                    </a:p>
                  </a:txBody>
                  <a:tcPr anchor="ctr"/>
                </a:tc>
                <a:tc>
                  <a:txBody>
                    <a:bodyPr/>
                    <a:lstStyle/>
                    <a:p>
                      <a:pPr algn="just"/>
                      <a:r>
                        <a:rPr lang="en-US" sz="1400" b="0" i="0" dirty="0" err="1">
                          <a:solidFill>
                            <a:srgbClr val="000000"/>
                          </a:solidFill>
                          <a:latin typeface="Arial"/>
                        </a:rPr>
                        <a:t>addtype</a:t>
                      </a:r>
                      <a:r>
                        <a:rPr lang="en-US" sz="1400" b="0" i="0" dirty="0">
                          <a:solidFill>
                            <a:srgbClr val="000000"/>
                          </a:solidFill>
                          <a:latin typeface="Arial"/>
                        </a:rPr>
                        <a:t> (</a:t>
                      </a:r>
                      <a:r>
                        <a:rPr lang="en-US" sz="1400" b="0" i="0" dirty="0" err="1" smtClean="0">
                          <a:solidFill>
                            <a:srgbClr val="000000"/>
                          </a:solidFill>
                          <a:latin typeface="Arial"/>
                        </a:rPr>
                        <a:t>id.entry,L.inh</a:t>
                      </a:r>
                      <a:r>
                        <a:rPr lang="en-US" sz="1400" b="0" i="0" dirty="0" smtClean="0">
                          <a:solidFill>
                            <a:srgbClr val="000000"/>
                          </a:solidFill>
                          <a:latin typeface="Arial"/>
                        </a:rPr>
                        <a:t>) </a:t>
                      </a:r>
                      <a:endParaRPr lang="en-US" sz="1400" b="0" i="0" dirty="0">
                        <a:solidFill>
                          <a:srgbClr val="000000"/>
                        </a:solidFill>
                        <a:latin typeface="Arial"/>
                      </a:endParaRPr>
                    </a:p>
                  </a:txBody>
                  <a:tcPr anchor="ctr"/>
                </a:tc>
              </a:tr>
            </a:tbl>
          </a:graphicData>
        </a:graphic>
      </p:graphicFrame>
      <p:sp>
        <p:nvSpPr>
          <p:cNvPr id="5" name="Content Placeholder 5"/>
          <p:cNvSpPr>
            <a:spLocks noGrp="1"/>
          </p:cNvSpPr>
          <p:nvPr>
            <p:ph idx="1"/>
          </p:nvPr>
        </p:nvSpPr>
        <p:spPr>
          <a:xfrm>
            <a:off x="457200" y="3505200"/>
            <a:ext cx="8229600" cy="2971800"/>
          </a:xfrm>
        </p:spPr>
        <p:txBody>
          <a:bodyPr>
            <a:normAutofit/>
          </a:bodyPr>
          <a:lstStyle/>
          <a:p>
            <a:pPr>
              <a:buFont typeface="+mj-lt"/>
              <a:buAutoNum type="arabicPeriod" startAt="5"/>
            </a:pPr>
            <a:r>
              <a:rPr lang="en-US" sz="2000" dirty="0" smtClean="0">
                <a:sym typeface="Wingdings" pitchFamily="2" charset="2"/>
              </a:rPr>
              <a:t>Each of p2 and p3 evaluate the synthesized attribute </a:t>
            </a:r>
            <a:r>
              <a:rPr lang="en-US" sz="2000" dirty="0" err="1" smtClean="0">
                <a:sym typeface="Wingdings" pitchFamily="2" charset="2"/>
              </a:rPr>
              <a:t>T.type</a:t>
            </a:r>
            <a:r>
              <a:rPr lang="en-US" sz="2000" dirty="0" smtClean="0">
                <a:sym typeface="Wingdings" pitchFamily="2" charset="2"/>
              </a:rPr>
              <a:t> (</a:t>
            </a:r>
            <a:r>
              <a:rPr lang="en-US" sz="2000" dirty="0" err="1" smtClean="0">
                <a:sym typeface="Wingdings" pitchFamily="2" charset="2"/>
              </a:rPr>
              <a:t>int</a:t>
            </a:r>
            <a:r>
              <a:rPr lang="en-US" sz="2000" dirty="0" smtClean="0">
                <a:sym typeface="Wingdings" pitchFamily="2" charset="2"/>
              </a:rPr>
              <a:t> or float). This type is passed to the attribute </a:t>
            </a:r>
            <a:r>
              <a:rPr lang="en-US" sz="2000" dirty="0" err="1" smtClean="0">
                <a:sym typeface="Wingdings" pitchFamily="2" charset="2"/>
              </a:rPr>
              <a:t>L.inh</a:t>
            </a:r>
            <a:r>
              <a:rPr lang="en-US" sz="2000" dirty="0" smtClean="0">
                <a:sym typeface="Wingdings" pitchFamily="2" charset="2"/>
              </a:rPr>
              <a:t> semantic rule with p1. </a:t>
            </a:r>
          </a:p>
          <a:p>
            <a:pPr>
              <a:buFont typeface="+mj-lt"/>
              <a:buAutoNum type="arabicPeriod" startAt="5"/>
            </a:pPr>
            <a:r>
              <a:rPr lang="en-US" sz="2000" dirty="0" smtClean="0">
                <a:sym typeface="Wingdings" pitchFamily="2" charset="2"/>
              </a:rPr>
              <a:t>p4 passes </a:t>
            </a:r>
            <a:r>
              <a:rPr lang="en-US" sz="2000" dirty="0" err="1" smtClean="0">
                <a:sym typeface="Wingdings" pitchFamily="2" charset="2"/>
              </a:rPr>
              <a:t>L.inh</a:t>
            </a:r>
            <a:r>
              <a:rPr lang="en-US" sz="2000" dirty="0" smtClean="0">
                <a:sym typeface="Wingdings" pitchFamily="2" charset="2"/>
              </a:rPr>
              <a:t> down the parse tree  </a:t>
            </a:r>
            <a:r>
              <a:rPr lang="en-US" sz="2000" dirty="0" err="1" smtClean="0">
                <a:sym typeface="Wingdings" pitchFamily="2" charset="2"/>
              </a:rPr>
              <a:t>i.e</a:t>
            </a:r>
            <a:r>
              <a:rPr lang="en-US" sz="2000" dirty="0" smtClean="0">
                <a:sym typeface="Wingdings" pitchFamily="2" charset="2"/>
              </a:rPr>
              <a:t> L1.inh is computed at a parse tree node by copying the value of </a:t>
            </a:r>
            <a:r>
              <a:rPr lang="en-US" sz="2000" dirty="0" err="1" smtClean="0">
                <a:sym typeface="Wingdings" pitchFamily="2" charset="2"/>
              </a:rPr>
              <a:t>L.inh</a:t>
            </a:r>
            <a:r>
              <a:rPr lang="en-US" sz="2000" dirty="0" smtClean="0">
                <a:sym typeface="Wingdings" pitchFamily="2" charset="2"/>
              </a:rPr>
              <a:t> from the parent of that node; the parent corresponds to the head of the production. </a:t>
            </a:r>
          </a:p>
          <a:p>
            <a:pPr>
              <a:buFont typeface="+mj-lt"/>
              <a:buAutoNum type="arabicPeriod" startAt="5"/>
            </a:pPr>
            <a:r>
              <a:rPr lang="en-US" sz="2000" dirty="0" smtClean="0">
                <a:sym typeface="Wingdings" pitchFamily="2" charset="2"/>
              </a:rPr>
              <a:t>P4 and p5 have a rule in which </a:t>
            </a:r>
            <a:r>
              <a:rPr lang="en-US" sz="2000" dirty="0" err="1" smtClean="0">
                <a:sym typeface="Wingdings" pitchFamily="2" charset="2"/>
              </a:rPr>
              <a:t>func</a:t>
            </a:r>
            <a:r>
              <a:rPr lang="en-US" sz="2000" dirty="0" smtClean="0">
                <a:sym typeface="Wingdings" pitchFamily="2" charset="2"/>
              </a:rPr>
              <a:t>. </a:t>
            </a:r>
            <a:r>
              <a:rPr lang="en-US" sz="2000" dirty="0" err="1" smtClean="0">
                <a:sym typeface="Wingdings" pitchFamily="2" charset="2"/>
              </a:rPr>
              <a:t>addType</a:t>
            </a:r>
            <a:r>
              <a:rPr lang="en-US" sz="2000" dirty="0" smtClean="0">
                <a:sym typeface="Wingdings" pitchFamily="2" charset="2"/>
              </a:rPr>
              <a:t> is called with two arguments</a:t>
            </a:r>
          </a:p>
          <a:p>
            <a:pPr lvl="1"/>
            <a:r>
              <a:rPr lang="en-US" sz="2000" dirty="0" err="1" smtClean="0">
                <a:sym typeface="Wingdings" pitchFamily="2" charset="2"/>
              </a:rPr>
              <a:t>Id.entry</a:t>
            </a:r>
            <a:r>
              <a:rPr lang="en-US" sz="2000" dirty="0" smtClean="0">
                <a:sym typeface="Wingdings" pitchFamily="2" charset="2"/>
              </a:rPr>
              <a:t>  a lexical value that points to a symbol table objects</a:t>
            </a:r>
          </a:p>
          <a:p>
            <a:pPr lvl="1"/>
            <a:r>
              <a:rPr lang="en-US" sz="2000" dirty="0" err="1" smtClean="0">
                <a:sym typeface="Wingdings" pitchFamily="2" charset="2"/>
              </a:rPr>
              <a:t>L.inh</a:t>
            </a:r>
            <a:r>
              <a:rPr lang="en-US" sz="2000" dirty="0" smtClean="0">
                <a:sym typeface="Wingdings" pitchFamily="2" charset="2"/>
              </a:rPr>
              <a:t>, the type being assigned to every identifier </a:t>
            </a:r>
            <a:r>
              <a:rPr lang="en-US" sz="2000" dirty="0">
                <a:sym typeface="Wingdings" pitchFamily="2" charset="2"/>
              </a:rPr>
              <a:t>o</a:t>
            </a:r>
            <a:r>
              <a:rPr lang="en-US" sz="2000" dirty="0" smtClean="0">
                <a:sym typeface="Wingdings" pitchFamily="2" charset="2"/>
              </a:rPr>
              <a:t>n the list</a:t>
            </a:r>
          </a:p>
          <a:p>
            <a:pPr marL="0" indent="0">
              <a:buNone/>
            </a:pPr>
            <a:endParaRPr lang="en-US" sz="1600" dirty="0" smtClean="0">
              <a:sym typeface="Wingdings" pitchFamily="2" charset="2"/>
            </a:endParaRPr>
          </a:p>
          <a:p>
            <a:endParaRPr lang="en-US" sz="1600" dirty="0" smtClean="0">
              <a:sym typeface="Wingdings" pitchFamily="2" charset="2"/>
            </a:endParaRPr>
          </a:p>
          <a:p>
            <a:endParaRPr lang="en-US" sz="1600" dirty="0"/>
          </a:p>
        </p:txBody>
      </p:sp>
      <p:sp>
        <p:nvSpPr>
          <p:cNvPr id="6" name="Title 1"/>
          <p:cNvSpPr>
            <a:spLocks noGrp="1"/>
          </p:cNvSpPr>
          <p:nvPr>
            <p:ph type="title"/>
          </p:nvPr>
        </p:nvSpPr>
        <p:spPr>
          <a:xfrm>
            <a:off x="457200" y="274638"/>
            <a:ext cx="8229600" cy="563562"/>
          </a:xfrm>
        </p:spPr>
        <p:txBody>
          <a:bodyPr>
            <a:noAutofit/>
          </a:bodyPr>
          <a:lstStyle/>
          <a:p>
            <a:pPr algn="l"/>
            <a:r>
              <a:rPr lang="en-US" sz="3200" dirty="0" smtClean="0"/>
              <a:t>Example: </a:t>
            </a:r>
            <a:r>
              <a:rPr lang="en-US" sz="3200" dirty="0"/>
              <a:t>Inherited Attributes</a:t>
            </a:r>
          </a:p>
        </p:txBody>
      </p:sp>
    </p:spTree>
    <p:extLst>
      <p:ext uri="{BB962C8B-B14F-4D97-AF65-F5344CB8AC3E}">
        <p14:creationId xmlns:p14="http://schemas.microsoft.com/office/powerpoint/2010/main" val="944752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Example: Parse tree for real x, y, z</a:t>
            </a:r>
            <a:br>
              <a:rPr lang="en-US" sz="3200" dirty="0" smtClean="0"/>
            </a:br>
            <a:r>
              <a:rPr lang="en-US" sz="2200" dirty="0" smtClean="0">
                <a:solidFill>
                  <a:srgbClr val="7030A0"/>
                </a:solidFill>
              </a:rPr>
              <a:t>Dependence of attributes in an inherited attribute system. </a:t>
            </a:r>
            <a:endParaRPr lang="en-US" sz="2200" dirty="0">
              <a:solidFill>
                <a:srgbClr val="7030A0"/>
              </a:solidFill>
            </a:endParaRPr>
          </a:p>
        </p:txBody>
      </p:sp>
      <p:pic>
        <p:nvPicPr>
          <p:cNvPr id="4" name="Picture 3" descr="i5.gif"/>
          <p:cNvPicPr>
            <a:picLocks noChangeAspect="1"/>
          </p:cNvPicPr>
          <p:nvPr/>
        </p:nvPicPr>
        <p:blipFill>
          <a:blip r:embed="rId2"/>
          <a:stretch>
            <a:fillRect/>
          </a:stretch>
        </p:blipFill>
        <p:spPr>
          <a:xfrm>
            <a:off x="1288465" y="1032159"/>
            <a:ext cx="5950535" cy="3391629"/>
          </a:xfrm>
          <a:prstGeom prst="rect">
            <a:avLst/>
          </a:prstGeom>
        </p:spPr>
      </p:pic>
      <p:sp>
        <p:nvSpPr>
          <p:cNvPr id="7" name="Content Placeholder 6"/>
          <p:cNvSpPr>
            <a:spLocks noGrp="1"/>
          </p:cNvSpPr>
          <p:nvPr>
            <p:ph idx="1"/>
          </p:nvPr>
        </p:nvSpPr>
        <p:spPr>
          <a:xfrm>
            <a:off x="457200" y="4423788"/>
            <a:ext cx="8229600" cy="2205612"/>
          </a:xfrm>
        </p:spPr>
        <p:txBody>
          <a:bodyPr/>
          <a:lstStyle/>
          <a:p>
            <a:r>
              <a:rPr lang="en-US" sz="1800" dirty="0" smtClean="0"/>
              <a:t>1 to 10 denotes nodes of the dependency graph</a:t>
            </a:r>
          </a:p>
          <a:p>
            <a:r>
              <a:rPr lang="en-US" sz="1800" dirty="0" smtClean="0"/>
              <a:t>Nodes 1,2,3 represents attributes entry with ids (</a:t>
            </a:r>
            <a:r>
              <a:rPr lang="en-US" sz="1800" dirty="0" err="1" smtClean="0"/>
              <a:t>x,y,z</a:t>
            </a:r>
            <a:r>
              <a:rPr lang="en-US" sz="1800" dirty="0" smtClean="0"/>
              <a:t>)</a:t>
            </a:r>
          </a:p>
          <a:p>
            <a:r>
              <a:rPr lang="en-US" sz="1800" dirty="0" smtClean="0"/>
              <a:t>6,8,10 are the dummy attributes that represents the application of the function </a:t>
            </a:r>
            <a:r>
              <a:rPr lang="en-US" sz="1800" dirty="0" err="1" smtClean="0"/>
              <a:t>addType</a:t>
            </a:r>
            <a:r>
              <a:rPr lang="en-US" sz="1800" dirty="0"/>
              <a:t> </a:t>
            </a:r>
            <a:r>
              <a:rPr lang="en-US" sz="1800" dirty="0" smtClean="0"/>
              <a:t>to a type and one of these entry values.</a:t>
            </a:r>
          </a:p>
          <a:p>
            <a:r>
              <a:rPr lang="en-US" sz="1800" dirty="0" smtClean="0"/>
              <a:t>Node 4 represents the attribute </a:t>
            </a:r>
            <a:r>
              <a:rPr lang="en-US" sz="1800" dirty="0" err="1" smtClean="0"/>
              <a:t>T.type</a:t>
            </a:r>
            <a:r>
              <a:rPr lang="en-US" sz="1800" dirty="0" smtClean="0"/>
              <a:t> where evaluation begins. This type is then passed to node 5, 7and 9 representing </a:t>
            </a:r>
            <a:r>
              <a:rPr lang="en-US" sz="1800" dirty="0" err="1" smtClean="0"/>
              <a:t>L.inh</a:t>
            </a:r>
            <a:r>
              <a:rPr lang="en-US" sz="1800" dirty="0" smtClean="0"/>
              <a:t> associated with each of the occurrences' of the non terminal L</a:t>
            </a:r>
          </a:p>
          <a:p>
            <a:endParaRPr lang="en-US" dirty="0" smtClean="0"/>
          </a:p>
          <a:p>
            <a:endParaRPr lang="en-US" dirty="0"/>
          </a:p>
        </p:txBody>
      </p:sp>
      <p:sp>
        <p:nvSpPr>
          <p:cNvPr id="8" name="TextBox 7"/>
          <p:cNvSpPr txBox="1"/>
          <p:nvPr/>
        </p:nvSpPr>
        <p:spPr>
          <a:xfrm>
            <a:off x="3505200" y="4040601"/>
            <a:ext cx="304800" cy="369332"/>
          </a:xfrm>
          <a:prstGeom prst="rect">
            <a:avLst/>
          </a:prstGeom>
          <a:noFill/>
        </p:spPr>
        <p:txBody>
          <a:bodyPr wrap="square" rtlCol="0">
            <a:spAutoFit/>
          </a:bodyPr>
          <a:lstStyle/>
          <a:p>
            <a:r>
              <a:rPr lang="en-US" dirty="0" smtClean="0"/>
              <a:t>1</a:t>
            </a:r>
            <a:endParaRPr lang="en-US" dirty="0"/>
          </a:p>
        </p:txBody>
      </p:sp>
      <p:sp>
        <p:nvSpPr>
          <p:cNvPr id="9" name="TextBox 8"/>
          <p:cNvSpPr txBox="1"/>
          <p:nvPr/>
        </p:nvSpPr>
        <p:spPr>
          <a:xfrm>
            <a:off x="2895600" y="3505200"/>
            <a:ext cx="304800" cy="369332"/>
          </a:xfrm>
          <a:prstGeom prst="rect">
            <a:avLst/>
          </a:prstGeom>
          <a:noFill/>
        </p:spPr>
        <p:txBody>
          <a:bodyPr wrap="square" rtlCol="0">
            <a:spAutoFit/>
          </a:bodyPr>
          <a:lstStyle/>
          <a:p>
            <a:r>
              <a:rPr lang="en-US" dirty="0"/>
              <a:t>9</a:t>
            </a:r>
          </a:p>
        </p:txBody>
      </p:sp>
      <p:sp>
        <p:nvSpPr>
          <p:cNvPr id="10" name="TextBox 9"/>
          <p:cNvSpPr txBox="1"/>
          <p:nvPr/>
        </p:nvSpPr>
        <p:spPr>
          <a:xfrm>
            <a:off x="3505200" y="3477491"/>
            <a:ext cx="457200" cy="369332"/>
          </a:xfrm>
          <a:prstGeom prst="rect">
            <a:avLst/>
          </a:prstGeom>
          <a:noFill/>
        </p:spPr>
        <p:txBody>
          <a:bodyPr wrap="square" rtlCol="0">
            <a:spAutoFit/>
          </a:bodyPr>
          <a:lstStyle/>
          <a:p>
            <a:r>
              <a:rPr lang="en-US" dirty="0" smtClean="0"/>
              <a:t>10</a:t>
            </a:r>
            <a:endParaRPr lang="en-US" dirty="0"/>
          </a:p>
        </p:txBody>
      </p:sp>
      <p:sp>
        <p:nvSpPr>
          <p:cNvPr id="11" name="TextBox 10"/>
          <p:cNvSpPr txBox="1"/>
          <p:nvPr/>
        </p:nvSpPr>
        <p:spPr>
          <a:xfrm>
            <a:off x="3581400" y="2727973"/>
            <a:ext cx="304800" cy="369332"/>
          </a:xfrm>
          <a:prstGeom prst="rect">
            <a:avLst/>
          </a:prstGeom>
          <a:noFill/>
        </p:spPr>
        <p:txBody>
          <a:bodyPr wrap="square" rtlCol="0">
            <a:spAutoFit/>
          </a:bodyPr>
          <a:lstStyle/>
          <a:p>
            <a:r>
              <a:rPr lang="en-US" dirty="0"/>
              <a:t>7</a:t>
            </a:r>
          </a:p>
        </p:txBody>
      </p:sp>
      <p:sp>
        <p:nvSpPr>
          <p:cNvPr id="12" name="TextBox 11"/>
          <p:cNvSpPr txBox="1"/>
          <p:nvPr/>
        </p:nvSpPr>
        <p:spPr>
          <a:xfrm>
            <a:off x="4263732" y="2714118"/>
            <a:ext cx="304800" cy="369332"/>
          </a:xfrm>
          <a:prstGeom prst="rect">
            <a:avLst/>
          </a:prstGeom>
          <a:noFill/>
        </p:spPr>
        <p:txBody>
          <a:bodyPr wrap="square" rtlCol="0">
            <a:spAutoFit/>
          </a:bodyPr>
          <a:lstStyle/>
          <a:p>
            <a:r>
              <a:rPr lang="en-US" dirty="0" smtClean="0"/>
              <a:t>8</a:t>
            </a:r>
            <a:endParaRPr lang="en-US" dirty="0"/>
          </a:p>
        </p:txBody>
      </p:sp>
      <p:sp>
        <p:nvSpPr>
          <p:cNvPr id="13" name="TextBox 12"/>
          <p:cNvSpPr txBox="1"/>
          <p:nvPr/>
        </p:nvSpPr>
        <p:spPr>
          <a:xfrm>
            <a:off x="2944091" y="1981200"/>
            <a:ext cx="304800" cy="369332"/>
          </a:xfrm>
          <a:prstGeom prst="rect">
            <a:avLst/>
          </a:prstGeom>
          <a:noFill/>
        </p:spPr>
        <p:txBody>
          <a:bodyPr wrap="square" rtlCol="0">
            <a:spAutoFit/>
          </a:bodyPr>
          <a:lstStyle/>
          <a:p>
            <a:r>
              <a:rPr lang="en-US" dirty="0"/>
              <a:t>4</a:t>
            </a:r>
          </a:p>
        </p:txBody>
      </p:sp>
      <p:sp>
        <p:nvSpPr>
          <p:cNvPr id="14" name="TextBox 13"/>
          <p:cNvSpPr txBox="1"/>
          <p:nvPr/>
        </p:nvSpPr>
        <p:spPr>
          <a:xfrm>
            <a:off x="4263732" y="1824243"/>
            <a:ext cx="304800" cy="369332"/>
          </a:xfrm>
          <a:prstGeom prst="rect">
            <a:avLst/>
          </a:prstGeom>
          <a:noFill/>
        </p:spPr>
        <p:txBody>
          <a:bodyPr wrap="square" rtlCol="0">
            <a:spAutoFit/>
          </a:bodyPr>
          <a:lstStyle/>
          <a:p>
            <a:r>
              <a:rPr lang="en-US" dirty="0" smtClean="0"/>
              <a:t>5</a:t>
            </a:r>
            <a:endParaRPr lang="en-US" dirty="0"/>
          </a:p>
        </p:txBody>
      </p:sp>
      <p:sp>
        <p:nvSpPr>
          <p:cNvPr id="15" name="TextBox 14"/>
          <p:cNvSpPr txBox="1"/>
          <p:nvPr/>
        </p:nvSpPr>
        <p:spPr>
          <a:xfrm>
            <a:off x="5029200" y="1838097"/>
            <a:ext cx="304800" cy="369332"/>
          </a:xfrm>
          <a:prstGeom prst="rect">
            <a:avLst/>
          </a:prstGeom>
          <a:noFill/>
        </p:spPr>
        <p:txBody>
          <a:bodyPr wrap="square" rtlCol="0">
            <a:spAutoFit/>
          </a:bodyPr>
          <a:lstStyle/>
          <a:p>
            <a:r>
              <a:rPr lang="en-US" dirty="0"/>
              <a:t>6</a:t>
            </a:r>
          </a:p>
        </p:txBody>
      </p:sp>
      <p:sp>
        <p:nvSpPr>
          <p:cNvPr id="16" name="TextBox 15"/>
          <p:cNvSpPr txBox="1"/>
          <p:nvPr/>
        </p:nvSpPr>
        <p:spPr>
          <a:xfrm>
            <a:off x="4911436" y="3320534"/>
            <a:ext cx="304800" cy="369332"/>
          </a:xfrm>
          <a:prstGeom prst="rect">
            <a:avLst/>
          </a:prstGeom>
          <a:noFill/>
        </p:spPr>
        <p:txBody>
          <a:bodyPr wrap="square" rtlCol="0">
            <a:spAutoFit/>
          </a:bodyPr>
          <a:lstStyle/>
          <a:p>
            <a:r>
              <a:rPr lang="en-US" dirty="0"/>
              <a:t>2</a:t>
            </a:r>
          </a:p>
        </p:txBody>
      </p:sp>
      <p:sp>
        <p:nvSpPr>
          <p:cNvPr id="17" name="TextBox 16"/>
          <p:cNvSpPr txBox="1"/>
          <p:nvPr/>
        </p:nvSpPr>
        <p:spPr>
          <a:xfrm>
            <a:off x="6553200" y="1981200"/>
            <a:ext cx="304800" cy="369332"/>
          </a:xfrm>
          <a:prstGeom prst="rect">
            <a:avLst/>
          </a:prstGeom>
          <a:noFill/>
        </p:spPr>
        <p:txBody>
          <a:bodyPr wrap="square" rtlCol="0">
            <a:spAutoFit/>
          </a:bodyPr>
          <a:lstStyle/>
          <a:p>
            <a:r>
              <a:rPr lang="en-US" dirty="0"/>
              <a:t>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765175"/>
          </a:xfrm>
        </p:spPr>
        <p:txBody>
          <a:bodyPr>
            <a:normAutofit fontScale="90000"/>
          </a:bodyPr>
          <a:lstStyle/>
          <a:p>
            <a:pPr algn="l"/>
            <a:r>
              <a:rPr lang="en-US" dirty="0" smtClean="0"/>
              <a:t/>
            </a:r>
            <a:br>
              <a:rPr lang="en-US" dirty="0" smtClean="0"/>
            </a:br>
            <a:r>
              <a:rPr lang="en-US" dirty="0" smtClean="0"/>
              <a:t>Semantics analysis</a:t>
            </a:r>
            <a:br>
              <a:rPr lang="en-US" dirty="0" smtClean="0"/>
            </a:br>
            <a:endParaRPr lang="en-US" dirty="0"/>
          </a:p>
        </p:txBody>
      </p:sp>
      <p:sp>
        <p:nvSpPr>
          <p:cNvPr id="3" name="Subtitle 2"/>
          <p:cNvSpPr>
            <a:spLocks noGrp="1"/>
          </p:cNvSpPr>
          <p:nvPr>
            <p:ph type="subTitle" idx="1"/>
          </p:nvPr>
        </p:nvSpPr>
        <p:spPr>
          <a:xfrm>
            <a:off x="533400" y="1600200"/>
            <a:ext cx="4191000" cy="4648200"/>
          </a:xfrm>
        </p:spPr>
        <p:txBody>
          <a:bodyPr>
            <a:normAutofit lnSpcReduction="10000"/>
          </a:bodyPr>
          <a:lstStyle/>
          <a:p>
            <a:pPr marL="514350" indent="-514350" algn="l">
              <a:buFont typeface="+mj-lt"/>
              <a:buAutoNum type="arabicPeriod"/>
            </a:pPr>
            <a:r>
              <a:rPr lang="en-US" sz="2600" dirty="0" smtClean="0"/>
              <a:t>Check semantics </a:t>
            </a:r>
          </a:p>
          <a:p>
            <a:pPr marL="514350" indent="-514350" algn="l">
              <a:buFont typeface="+mj-lt"/>
              <a:buAutoNum type="arabicPeriod"/>
            </a:pPr>
            <a:r>
              <a:rPr lang="en-US" sz="2600" dirty="0" smtClean="0"/>
              <a:t>Error reporting </a:t>
            </a:r>
          </a:p>
          <a:p>
            <a:pPr marL="514350" indent="-514350" algn="l">
              <a:buFont typeface="+mj-lt"/>
              <a:buAutoNum type="arabicPeriod"/>
            </a:pPr>
            <a:r>
              <a:rPr lang="en-US" sz="2600" dirty="0" smtClean="0"/>
              <a:t>Disambiguate overloaded operators </a:t>
            </a:r>
          </a:p>
          <a:p>
            <a:pPr marL="514350" indent="-514350" algn="l">
              <a:buFont typeface="+mj-lt"/>
              <a:buAutoNum type="arabicPeriod"/>
            </a:pPr>
            <a:r>
              <a:rPr lang="en-US" sz="2600" dirty="0" smtClean="0"/>
              <a:t>Type </a:t>
            </a:r>
            <a:r>
              <a:rPr lang="en-US" sz="2600" dirty="0"/>
              <a:t>coercion  </a:t>
            </a:r>
            <a:endParaRPr lang="en-US" sz="2600" dirty="0" smtClean="0"/>
          </a:p>
          <a:p>
            <a:pPr marL="514350" indent="-514350" algn="l">
              <a:buFont typeface="+mj-lt"/>
              <a:buAutoNum type="arabicPeriod"/>
            </a:pPr>
            <a:r>
              <a:rPr lang="en-US" sz="2600" dirty="0" smtClean="0"/>
              <a:t>Static checking : </a:t>
            </a:r>
          </a:p>
          <a:p>
            <a:pPr marL="971550" lvl="1" indent="-514350" algn="l">
              <a:buFont typeface="+mj-lt"/>
              <a:buAutoNum type="alphaLcParenR"/>
            </a:pPr>
            <a:r>
              <a:rPr lang="en-US" sz="2600" dirty="0" smtClean="0"/>
              <a:t>Type checking </a:t>
            </a:r>
          </a:p>
          <a:p>
            <a:pPr marL="971550" lvl="1" indent="-514350" algn="l">
              <a:buFont typeface="+mj-lt"/>
              <a:buAutoNum type="alphaLcParenR"/>
            </a:pPr>
            <a:r>
              <a:rPr lang="en-US" sz="2600" dirty="0" smtClean="0"/>
              <a:t>Control flow checking</a:t>
            </a:r>
          </a:p>
          <a:p>
            <a:pPr marL="971550" lvl="1" indent="-514350" algn="l">
              <a:buFont typeface="+mj-lt"/>
              <a:buAutoNum type="alphaLcParenR"/>
            </a:pPr>
            <a:r>
              <a:rPr lang="en-US" sz="2600" dirty="0" smtClean="0"/>
              <a:t>Uniqueness checking </a:t>
            </a:r>
          </a:p>
          <a:p>
            <a:pPr marL="971550" lvl="1" indent="-514350" algn="l">
              <a:buFont typeface="+mj-lt"/>
              <a:buAutoNum type="alphaLcParenR"/>
            </a:pPr>
            <a:r>
              <a:rPr lang="en-US" sz="2600" dirty="0" smtClean="0"/>
              <a:t>Name checks</a:t>
            </a:r>
          </a:p>
          <a:p>
            <a:endParaRPr lang="en-US" dirty="0"/>
          </a:p>
        </p:txBody>
      </p:sp>
      <p:pic>
        <p:nvPicPr>
          <p:cNvPr id="4" name="Picture 3" descr="sanjeev11.png"/>
          <p:cNvPicPr>
            <a:picLocks noChangeAspect="1"/>
          </p:cNvPicPr>
          <p:nvPr/>
        </p:nvPicPr>
        <p:blipFill>
          <a:blip r:embed="rId2"/>
          <a:stretch>
            <a:fillRect/>
          </a:stretch>
        </p:blipFill>
        <p:spPr>
          <a:xfrm>
            <a:off x="4703794" y="1676399"/>
            <a:ext cx="4211606" cy="304800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smtClean="0"/>
              <a:t>Dependency Graph</a:t>
            </a:r>
            <a:endParaRPr lang="en-US" sz="3200" dirty="0"/>
          </a:p>
        </p:txBody>
      </p:sp>
      <p:sp>
        <p:nvSpPr>
          <p:cNvPr id="3" name="Content Placeholder 2"/>
          <p:cNvSpPr>
            <a:spLocks noGrp="1"/>
          </p:cNvSpPr>
          <p:nvPr>
            <p:ph idx="1"/>
          </p:nvPr>
        </p:nvSpPr>
        <p:spPr>
          <a:xfrm>
            <a:off x="457200" y="1066800"/>
            <a:ext cx="8229600" cy="5059363"/>
          </a:xfrm>
        </p:spPr>
        <p:txBody>
          <a:bodyPr/>
          <a:lstStyle/>
          <a:p>
            <a:r>
              <a:rPr lang="en-US" sz="2400" dirty="0" smtClean="0"/>
              <a:t>If an attribute b depends on an attribute c then the semantic rule for b must be evaluated after the semantic rule for c</a:t>
            </a:r>
          </a:p>
          <a:p>
            <a:endParaRPr lang="en-US" sz="2400" dirty="0" smtClean="0"/>
          </a:p>
          <a:p>
            <a:r>
              <a:rPr lang="en-US" sz="2400" dirty="0" smtClean="0"/>
              <a:t>The dependencies among the nodes can be depicted by a directed graph called dependency graph</a:t>
            </a:r>
          </a:p>
          <a:p>
            <a:endParaRPr lang="en-US" sz="2400" dirty="0" smtClean="0"/>
          </a:p>
          <a:p>
            <a:endParaRPr lang="en-US" sz="2400" dirty="0" smtClean="0"/>
          </a:p>
          <a:p>
            <a:pPr>
              <a:buNone/>
            </a:pPr>
            <a:r>
              <a:rPr lang="en-US" sz="2400" dirty="0" smtClean="0"/>
              <a:t> </a:t>
            </a:r>
          </a:p>
          <a:p>
            <a:pPr algn="just">
              <a:buNone/>
            </a:pPr>
            <a:r>
              <a:rPr lang="en-US" sz="2800" dirty="0" smtClean="0"/>
              <a:t>    </a:t>
            </a:r>
            <a:r>
              <a:rPr lang="en-US" sz="2800" dirty="0" smtClean="0">
                <a:solidFill>
                  <a:srgbClr val="7030A0"/>
                </a:solidFill>
              </a:rPr>
              <a:t>Dependency Graph : Directed graph indicating interdependencies among the synthesized and inherited attributes of various nodes in a parse tree.</a:t>
            </a:r>
            <a:endParaRPr lang="en-US" sz="2800" dirty="0">
              <a:solidFill>
                <a:srgbClr val="7030A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smtClean="0"/>
              <a:t>Algorithm to construct dependency graph</a:t>
            </a:r>
            <a:endParaRPr lang="en-US" sz="3200" dirty="0"/>
          </a:p>
        </p:txBody>
      </p:sp>
      <p:sp>
        <p:nvSpPr>
          <p:cNvPr id="3" name="Content Placeholder 2"/>
          <p:cNvSpPr>
            <a:spLocks noGrp="1"/>
          </p:cNvSpPr>
          <p:nvPr>
            <p:ph idx="1"/>
          </p:nvPr>
        </p:nvSpPr>
        <p:spPr>
          <a:xfrm>
            <a:off x="457200" y="1143001"/>
            <a:ext cx="8458200" cy="3581400"/>
          </a:xfrm>
        </p:spPr>
        <p:txBody>
          <a:bodyPr>
            <a:normAutofit lnSpcReduction="10000"/>
          </a:bodyPr>
          <a:lstStyle/>
          <a:p>
            <a:pPr>
              <a:buNone/>
            </a:pPr>
            <a:r>
              <a:rPr lang="en-US" sz="2200" dirty="0" smtClean="0"/>
              <a:t>for each node </a:t>
            </a:r>
            <a:r>
              <a:rPr lang="en-US" sz="2200" b="1" dirty="0" smtClean="0"/>
              <a:t>n </a:t>
            </a:r>
            <a:r>
              <a:rPr lang="en-US" sz="2200" dirty="0" smtClean="0"/>
              <a:t>in the parse tree do </a:t>
            </a:r>
          </a:p>
          <a:p>
            <a:pPr>
              <a:buNone/>
            </a:pPr>
            <a:r>
              <a:rPr lang="en-US" sz="2200" dirty="0" smtClean="0"/>
              <a:t>	for each attribute </a:t>
            </a:r>
            <a:r>
              <a:rPr lang="en-US" sz="2200" b="1" dirty="0" smtClean="0"/>
              <a:t>a </a:t>
            </a:r>
            <a:r>
              <a:rPr lang="en-US" sz="2200" dirty="0" smtClean="0"/>
              <a:t>of the grammar symbol do </a:t>
            </a:r>
          </a:p>
          <a:p>
            <a:pPr>
              <a:buNone/>
            </a:pPr>
            <a:r>
              <a:rPr lang="en-US" sz="2200" dirty="0" smtClean="0"/>
              <a:t>		construct a node in the dependency graph</a:t>
            </a:r>
          </a:p>
          <a:p>
            <a:pPr>
              <a:buNone/>
            </a:pPr>
            <a:r>
              <a:rPr lang="en-US" sz="2200" dirty="0" smtClean="0"/>
              <a:t>			for </a:t>
            </a:r>
            <a:r>
              <a:rPr lang="en-US" sz="2200" b="1" dirty="0" smtClean="0"/>
              <a:t>a </a:t>
            </a:r>
            <a:endParaRPr lang="en-US" sz="2200" dirty="0" smtClean="0"/>
          </a:p>
          <a:p>
            <a:pPr>
              <a:buNone/>
            </a:pPr>
            <a:r>
              <a:rPr lang="en-US" sz="2200" dirty="0" smtClean="0"/>
              <a:t>for each node n in the parse tree do </a:t>
            </a:r>
          </a:p>
          <a:p>
            <a:pPr>
              <a:buNone/>
            </a:pPr>
            <a:r>
              <a:rPr lang="en-US" sz="2200" dirty="0" smtClean="0"/>
              <a:t>		for each semantic rule b = f (c</a:t>
            </a:r>
            <a:r>
              <a:rPr lang="en-US" sz="2200" baseline="-25000" dirty="0" smtClean="0"/>
              <a:t>1</a:t>
            </a:r>
            <a:r>
              <a:rPr lang="en-US" sz="2200" dirty="0" smtClean="0"/>
              <a:t> , c</a:t>
            </a:r>
            <a:r>
              <a:rPr lang="en-US" sz="2200" baseline="-25000" dirty="0" smtClean="0"/>
              <a:t>2</a:t>
            </a:r>
            <a:r>
              <a:rPr lang="en-US" sz="2200" dirty="0" smtClean="0"/>
              <a:t> , ..., c</a:t>
            </a:r>
            <a:r>
              <a:rPr lang="en-US" sz="2200" baseline="-25000" dirty="0" smtClean="0"/>
              <a:t>k</a:t>
            </a:r>
            <a:r>
              <a:rPr lang="en-US" sz="2200" dirty="0" smtClean="0"/>
              <a:t> ) do </a:t>
            </a:r>
          </a:p>
          <a:p>
            <a:pPr>
              <a:buNone/>
            </a:pPr>
            <a:r>
              <a:rPr lang="en-US" sz="2200" dirty="0" smtClean="0"/>
              <a:t>			{ associated with production at n } </a:t>
            </a:r>
          </a:p>
          <a:p>
            <a:pPr>
              <a:buNone/>
            </a:pPr>
            <a:r>
              <a:rPr lang="en-US" sz="2200" dirty="0" smtClean="0"/>
              <a:t>				for </a:t>
            </a:r>
            <a:r>
              <a:rPr lang="en-US" sz="2200" dirty="0" err="1" smtClean="0"/>
              <a:t>i</a:t>
            </a:r>
            <a:r>
              <a:rPr lang="en-US" sz="2200" dirty="0" smtClean="0"/>
              <a:t> = 1 to k do </a:t>
            </a:r>
          </a:p>
          <a:p>
            <a:pPr>
              <a:buNone/>
            </a:pPr>
            <a:r>
              <a:rPr lang="en-US" sz="2200" dirty="0" smtClean="0"/>
              <a:t>					construct an edge from </a:t>
            </a:r>
            <a:r>
              <a:rPr lang="en-US" sz="2200" dirty="0" err="1" smtClean="0"/>
              <a:t>c</a:t>
            </a:r>
            <a:r>
              <a:rPr lang="en-US" sz="2200" baseline="-25000" dirty="0" err="1" smtClean="0"/>
              <a:t>i</a:t>
            </a:r>
            <a:r>
              <a:rPr lang="en-US" sz="2200" dirty="0" smtClean="0"/>
              <a:t> to b </a:t>
            </a:r>
          </a:p>
          <a:p>
            <a:endParaRPr lang="en-US" dirty="0"/>
          </a:p>
        </p:txBody>
      </p:sp>
      <p:sp>
        <p:nvSpPr>
          <p:cNvPr id="4" name="TextBox 3"/>
          <p:cNvSpPr txBox="1"/>
          <p:nvPr/>
        </p:nvSpPr>
        <p:spPr>
          <a:xfrm>
            <a:off x="457200" y="5105400"/>
            <a:ext cx="8382000" cy="1015663"/>
          </a:xfrm>
          <a:prstGeom prst="rect">
            <a:avLst/>
          </a:prstGeom>
          <a:noFill/>
        </p:spPr>
        <p:txBody>
          <a:bodyPr wrap="square" rtlCol="0">
            <a:spAutoFit/>
          </a:bodyPr>
          <a:lstStyle/>
          <a:p>
            <a:pPr algn="just"/>
            <a:r>
              <a:rPr lang="en-US" sz="2000" dirty="0" smtClean="0">
                <a:solidFill>
                  <a:srgbClr val="7030A0"/>
                </a:solidFill>
              </a:rPr>
              <a:t>An algorithm to construct the dependency graph. After making one node for every attribute of all the nodes of the parse tree, make one edge from each of the other attributes on which it depends. </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3200" dirty="0" smtClean="0"/>
              <a:t>Example</a:t>
            </a:r>
            <a:endParaRPr lang="en-US" sz="3200" dirty="0"/>
          </a:p>
        </p:txBody>
      </p:sp>
      <p:pic>
        <p:nvPicPr>
          <p:cNvPr id="4" name="Content Placeholder 3" descr="i6.gif"/>
          <p:cNvPicPr>
            <a:picLocks noGrp="1" noChangeAspect="1"/>
          </p:cNvPicPr>
          <p:nvPr>
            <p:ph idx="1"/>
          </p:nvPr>
        </p:nvPicPr>
        <p:blipFill>
          <a:blip r:embed="rId2"/>
          <a:stretch>
            <a:fillRect/>
          </a:stretch>
        </p:blipFill>
        <p:spPr>
          <a:xfrm>
            <a:off x="1219200" y="762000"/>
            <a:ext cx="7391400" cy="4181933"/>
          </a:xfrm>
        </p:spPr>
      </p:pic>
      <p:sp>
        <p:nvSpPr>
          <p:cNvPr id="5" name="TextBox 4"/>
          <p:cNvSpPr txBox="1"/>
          <p:nvPr/>
        </p:nvSpPr>
        <p:spPr>
          <a:xfrm>
            <a:off x="457200" y="5029200"/>
            <a:ext cx="8305800" cy="1477328"/>
          </a:xfrm>
          <a:prstGeom prst="rect">
            <a:avLst/>
          </a:prstGeom>
          <a:noFill/>
        </p:spPr>
        <p:txBody>
          <a:bodyPr wrap="square" rtlCol="0">
            <a:spAutoFit/>
          </a:bodyPr>
          <a:lstStyle/>
          <a:p>
            <a:pPr algn="just"/>
            <a:r>
              <a:rPr lang="en-US" dirty="0" smtClean="0">
                <a:solidFill>
                  <a:srgbClr val="7030A0"/>
                </a:solidFill>
              </a:rPr>
              <a:t>The semantic rule </a:t>
            </a:r>
            <a:r>
              <a:rPr lang="en-US" dirty="0" err="1" smtClean="0">
                <a:solidFill>
                  <a:srgbClr val="FF0000"/>
                </a:solidFill>
              </a:rPr>
              <a:t>A.a</a:t>
            </a:r>
            <a:r>
              <a:rPr lang="en-US" dirty="0" smtClean="0">
                <a:solidFill>
                  <a:srgbClr val="FF0000"/>
                </a:solidFill>
              </a:rPr>
              <a:t> = f(</a:t>
            </a:r>
            <a:r>
              <a:rPr lang="en-US" dirty="0" err="1" smtClean="0">
                <a:solidFill>
                  <a:srgbClr val="FF0000"/>
                </a:solidFill>
              </a:rPr>
              <a:t>X.x</a:t>
            </a:r>
            <a:r>
              <a:rPr lang="en-US" dirty="0" smtClean="0">
                <a:solidFill>
                  <a:srgbClr val="FF0000"/>
                </a:solidFill>
              </a:rPr>
              <a:t> , </a:t>
            </a:r>
            <a:r>
              <a:rPr lang="en-US" dirty="0" err="1" smtClean="0">
                <a:solidFill>
                  <a:srgbClr val="FF0000"/>
                </a:solidFill>
              </a:rPr>
              <a:t>Y.y</a:t>
            </a:r>
            <a:r>
              <a:rPr lang="en-US" dirty="0" smtClean="0">
                <a:solidFill>
                  <a:srgbClr val="FF0000"/>
                </a:solidFill>
              </a:rPr>
              <a:t>)</a:t>
            </a:r>
            <a:r>
              <a:rPr lang="en-US" dirty="0" smtClean="0">
                <a:solidFill>
                  <a:srgbClr val="7030A0"/>
                </a:solidFill>
              </a:rPr>
              <a:t> for the production </a:t>
            </a:r>
            <a:r>
              <a:rPr lang="en-US" dirty="0" smtClean="0">
                <a:solidFill>
                  <a:srgbClr val="FF0000"/>
                </a:solidFill>
              </a:rPr>
              <a:t>A -&gt; XY </a:t>
            </a:r>
            <a:r>
              <a:rPr lang="en-US" dirty="0" smtClean="0">
                <a:solidFill>
                  <a:srgbClr val="7030A0"/>
                </a:solidFill>
              </a:rPr>
              <a:t>defines the synthesized attribute a of </a:t>
            </a:r>
            <a:r>
              <a:rPr lang="en-US" dirty="0" smtClean="0">
                <a:solidFill>
                  <a:srgbClr val="FF0000"/>
                </a:solidFill>
              </a:rPr>
              <a:t>A</a:t>
            </a:r>
            <a:r>
              <a:rPr lang="en-US" dirty="0" smtClean="0">
                <a:solidFill>
                  <a:srgbClr val="7030A0"/>
                </a:solidFill>
              </a:rPr>
              <a:t> to be dependent on the attribute </a:t>
            </a:r>
            <a:r>
              <a:rPr lang="en-US" dirty="0" smtClean="0">
                <a:solidFill>
                  <a:srgbClr val="FF0000"/>
                </a:solidFill>
              </a:rPr>
              <a:t>x of X </a:t>
            </a:r>
            <a:r>
              <a:rPr lang="en-US" dirty="0" smtClean="0">
                <a:solidFill>
                  <a:srgbClr val="7030A0"/>
                </a:solidFill>
              </a:rPr>
              <a:t>and the attribute </a:t>
            </a:r>
            <a:r>
              <a:rPr lang="en-US" dirty="0" smtClean="0">
                <a:solidFill>
                  <a:srgbClr val="FF0000"/>
                </a:solidFill>
              </a:rPr>
              <a:t>y of Y</a:t>
            </a:r>
            <a:r>
              <a:rPr lang="en-US" dirty="0" smtClean="0">
                <a:solidFill>
                  <a:srgbClr val="7030A0"/>
                </a:solidFill>
              </a:rPr>
              <a:t> . Thus the dependency graph will contain an edge from </a:t>
            </a:r>
            <a:r>
              <a:rPr lang="en-US" dirty="0" err="1" smtClean="0">
                <a:solidFill>
                  <a:srgbClr val="FF0000"/>
                </a:solidFill>
              </a:rPr>
              <a:t>X.x</a:t>
            </a:r>
            <a:r>
              <a:rPr lang="en-US" dirty="0" smtClean="0">
                <a:solidFill>
                  <a:srgbClr val="FF0000"/>
                </a:solidFill>
              </a:rPr>
              <a:t> to </a:t>
            </a:r>
            <a:r>
              <a:rPr lang="en-US" dirty="0" err="1" smtClean="0">
                <a:solidFill>
                  <a:srgbClr val="FF0000"/>
                </a:solidFill>
              </a:rPr>
              <a:t>A.a</a:t>
            </a:r>
            <a:r>
              <a:rPr lang="en-US" dirty="0" smtClean="0">
                <a:solidFill>
                  <a:srgbClr val="FF0000"/>
                </a:solidFill>
              </a:rPr>
              <a:t> </a:t>
            </a:r>
            <a:r>
              <a:rPr lang="en-US" dirty="0" smtClean="0">
                <a:solidFill>
                  <a:srgbClr val="7030A0"/>
                </a:solidFill>
              </a:rPr>
              <a:t>and </a:t>
            </a:r>
            <a:r>
              <a:rPr lang="en-US" dirty="0" err="1" smtClean="0">
                <a:solidFill>
                  <a:srgbClr val="FF0000"/>
                </a:solidFill>
              </a:rPr>
              <a:t>Y.y</a:t>
            </a:r>
            <a:r>
              <a:rPr lang="en-US" dirty="0" smtClean="0">
                <a:solidFill>
                  <a:srgbClr val="FF0000"/>
                </a:solidFill>
              </a:rPr>
              <a:t> to </a:t>
            </a:r>
            <a:r>
              <a:rPr lang="en-US" dirty="0" err="1" smtClean="0">
                <a:solidFill>
                  <a:srgbClr val="FF0000"/>
                </a:solidFill>
              </a:rPr>
              <a:t>A.a</a:t>
            </a:r>
            <a:r>
              <a:rPr lang="en-US" dirty="0" smtClean="0">
                <a:solidFill>
                  <a:srgbClr val="FF0000"/>
                </a:solidFill>
              </a:rPr>
              <a:t> </a:t>
            </a:r>
            <a:r>
              <a:rPr lang="en-US" dirty="0" smtClean="0">
                <a:solidFill>
                  <a:srgbClr val="7030A0"/>
                </a:solidFill>
              </a:rPr>
              <a:t>accounting for the two dependencies. Similarly for the semantic rule </a:t>
            </a:r>
            <a:r>
              <a:rPr lang="en-US" dirty="0" err="1" smtClean="0">
                <a:solidFill>
                  <a:srgbClr val="FF0000"/>
                </a:solidFill>
              </a:rPr>
              <a:t>X.x</a:t>
            </a:r>
            <a:r>
              <a:rPr lang="en-US" dirty="0" smtClean="0">
                <a:solidFill>
                  <a:srgbClr val="FF0000"/>
                </a:solidFill>
              </a:rPr>
              <a:t> = g(</a:t>
            </a:r>
            <a:r>
              <a:rPr lang="en-US" dirty="0" err="1" smtClean="0">
                <a:solidFill>
                  <a:srgbClr val="FF0000"/>
                </a:solidFill>
              </a:rPr>
              <a:t>A.a</a:t>
            </a:r>
            <a:r>
              <a:rPr lang="en-US" dirty="0" smtClean="0">
                <a:solidFill>
                  <a:srgbClr val="FF0000"/>
                </a:solidFill>
              </a:rPr>
              <a:t> , </a:t>
            </a:r>
            <a:r>
              <a:rPr lang="en-US" dirty="0" err="1" smtClean="0">
                <a:solidFill>
                  <a:srgbClr val="FF0000"/>
                </a:solidFill>
              </a:rPr>
              <a:t>Y.y</a:t>
            </a:r>
            <a:r>
              <a:rPr lang="en-US" dirty="0" smtClean="0">
                <a:solidFill>
                  <a:srgbClr val="FF0000"/>
                </a:solidFill>
              </a:rPr>
              <a:t>) </a:t>
            </a:r>
            <a:r>
              <a:rPr lang="en-US" dirty="0" smtClean="0">
                <a:solidFill>
                  <a:srgbClr val="7030A0"/>
                </a:solidFill>
              </a:rPr>
              <a:t>for the same production there will be an edge from </a:t>
            </a:r>
            <a:r>
              <a:rPr lang="en-US" dirty="0" err="1" smtClean="0">
                <a:solidFill>
                  <a:srgbClr val="FF0000"/>
                </a:solidFill>
              </a:rPr>
              <a:t>A.a</a:t>
            </a:r>
            <a:r>
              <a:rPr lang="en-US" dirty="0" smtClean="0">
                <a:solidFill>
                  <a:srgbClr val="FF0000"/>
                </a:solidFill>
              </a:rPr>
              <a:t> to </a:t>
            </a:r>
            <a:r>
              <a:rPr lang="en-US" dirty="0" err="1" smtClean="0">
                <a:solidFill>
                  <a:srgbClr val="FF0000"/>
                </a:solidFill>
              </a:rPr>
              <a:t>X.x</a:t>
            </a:r>
            <a:r>
              <a:rPr lang="en-US" dirty="0" smtClean="0">
                <a:solidFill>
                  <a:srgbClr val="FF0000"/>
                </a:solidFill>
              </a:rPr>
              <a:t> </a:t>
            </a:r>
            <a:r>
              <a:rPr lang="en-US" dirty="0" smtClean="0">
                <a:solidFill>
                  <a:srgbClr val="7030A0"/>
                </a:solidFill>
              </a:rPr>
              <a:t>and an edge from </a:t>
            </a:r>
            <a:r>
              <a:rPr lang="en-US" dirty="0" err="1" smtClean="0">
                <a:solidFill>
                  <a:srgbClr val="FF0000"/>
                </a:solidFill>
              </a:rPr>
              <a:t>Y.y</a:t>
            </a:r>
            <a:r>
              <a:rPr lang="en-US" dirty="0" smtClean="0">
                <a:solidFill>
                  <a:srgbClr val="FF0000"/>
                </a:solidFill>
              </a:rPr>
              <a:t> to </a:t>
            </a:r>
            <a:r>
              <a:rPr lang="en-US" dirty="0" err="1" smtClean="0">
                <a:solidFill>
                  <a:srgbClr val="FF0000"/>
                </a:solidFill>
              </a:rPr>
              <a:t>X.x</a:t>
            </a:r>
            <a:r>
              <a:rPr lang="en-US" dirty="0" smtClean="0">
                <a:solidFill>
                  <a:srgbClr val="7030A0"/>
                </a:solidFill>
              </a:rPr>
              <a:t>. </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1752600"/>
          </a:xfrm>
        </p:spPr>
        <p:txBody>
          <a:bodyPr>
            <a:normAutofit fontScale="92500" lnSpcReduction="20000"/>
          </a:bodyPr>
          <a:lstStyle/>
          <a:p>
            <a:pPr>
              <a:buNone/>
            </a:pPr>
            <a:r>
              <a:rPr lang="en-US" sz="2400" dirty="0" smtClean="0"/>
              <a:t>Whenever following production is used in a parse tree </a:t>
            </a:r>
          </a:p>
          <a:p>
            <a:pPr>
              <a:buNone/>
            </a:pPr>
            <a:endParaRPr lang="en-US" sz="2400" dirty="0" smtClean="0"/>
          </a:p>
          <a:p>
            <a:pPr>
              <a:buNone/>
            </a:pPr>
            <a:r>
              <a:rPr lang="en-US" sz="2400" dirty="0" smtClean="0">
                <a:solidFill>
                  <a:srgbClr val="FF0000"/>
                </a:solidFill>
              </a:rPr>
              <a:t>               E  </a:t>
            </a:r>
            <a:r>
              <a:rPr lang="en-US" sz="2400" dirty="0" smtClean="0">
                <a:solidFill>
                  <a:srgbClr val="FF0000"/>
                </a:solidFill>
                <a:sym typeface="Wingdings" pitchFamily="2" charset="2"/>
              </a:rPr>
              <a:t> </a:t>
            </a:r>
            <a:r>
              <a:rPr lang="en-US" sz="2400" dirty="0" smtClean="0">
                <a:solidFill>
                  <a:srgbClr val="FF0000"/>
                </a:solidFill>
              </a:rPr>
              <a:t>E 1 + E 2          E.val = E 1 .</a:t>
            </a:r>
            <a:r>
              <a:rPr lang="en-US" sz="2400" dirty="0" err="1" smtClean="0">
                <a:solidFill>
                  <a:srgbClr val="FF0000"/>
                </a:solidFill>
              </a:rPr>
              <a:t>val</a:t>
            </a:r>
            <a:r>
              <a:rPr lang="en-US" sz="2400" dirty="0" smtClean="0">
                <a:solidFill>
                  <a:srgbClr val="FF0000"/>
                </a:solidFill>
              </a:rPr>
              <a:t> + E 2 .</a:t>
            </a:r>
            <a:r>
              <a:rPr lang="en-US" sz="2400" dirty="0" err="1" smtClean="0">
                <a:solidFill>
                  <a:srgbClr val="FF0000"/>
                </a:solidFill>
              </a:rPr>
              <a:t>val</a:t>
            </a:r>
            <a:r>
              <a:rPr lang="en-US" sz="2400" dirty="0" smtClean="0">
                <a:solidFill>
                  <a:srgbClr val="FF0000"/>
                </a:solidFill>
              </a:rPr>
              <a:t> </a:t>
            </a:r>
          </a:p>
          <a:p>
            <a:pPr>
              <a:buNone/>
            </a:pPr>
            <a:endParaRPr lang="en-US" sz="2400" dirty="0" smtClean="0"/>
          </a:p>
          <a:p>
            <a:pPr>
              <a:buNone/>
            </a:pPr>
            <a:r>
              <a:rPr lang="en-US" sz="2400" dirty="0" smtClean="0"/>
              <a:t>               we create a dependency graph </a:t>
            </a:r>
          </a:p>
          <a:p>
            <a:endParaRPr lang="en-US" dirty="0"/>
          </a:p>
        </p:txBody>
      </p:sp>
      <p:pic>
        <p:nvPicPr>
          <p:cNvPr id="4" name="Picture 3" descr="i7.gif"/>
          <p:cNvPicPr>
            <a:picLocks noChangeAspect="1"/>
          </p:cNvPicPr>
          <p:nvPr/>
        </p:nvPicPr>
        <p:blipFill>
          <a:blip r:embed="rId2"/>
          <a:stretch>
            <a:fillRect/>
          </a:stretch>
        </p:blipFill>
        <p:spPr>
          <a:xfrm>
            <a:off x="3048000" y="3200400"/>
            <a:ext cx="2796611" cy="1600200"/>
          </a:xfrm>
          <a:prstGeom prst="rect">
            <a:avLst/>
          </a:prstGeom>
        </p:spPr>
      </p:pic>
      <p:sp>
        <p:nvSpPr>
          <p:cNvPr id="5" name="TextBox 4"/>
          <p:cNvSpPr txBox="1"/>
          <p:nvPr/>
        </p:nvSpPr>
        <p:spPr>
          <a:xfrm>
            <a:off x="609600" y="5105400"/>
            <a:ext cx="8153400" cy="646331"/>
          </a:xfrm>
          <a:prstGeom prst="rect">
            <a:avLst/>
          </a:prstGeom>
          <a:noFill/>
        </p:spPr>
        <p:txBody>
          <a:bodyPr wrap="square" rtlCol="0">
            <a:spAutoFit/>
          </a:bodyPr>
          <a:lstStyle/>
          <a:p>
            <a:r>
              <a:rPr lang="en-US" dirty="0" smtClean="0"/>
              <a:t>The synthesized attribute E.val depends on E1.val and E2.val hence the two edges one each from E 1 .</a:t>
            </a:r>
            <a:r>
              <a:rPr lang="en-US" dirty="0" err="1" smtClean="0"/>
              <a:t>val</a:t>
            </a:r>
            <a:r>
              <a:rPr lang="en-US" dirty="0" smtClean="0"/>
              <a:t> &amp; E 2 .</a:t>
            </a:r>
            <a:r>
              <a:rPr lang="en-US" dirty="0" err="1" smtClean="0"/>
              <a:t>val</a:t>
            </a:r>
            <a:r>
              <a:rPr lang="en-US" dirty="0" smtClean="0"/>
              <a:t>  </a:t>
            </a:r>
            <a:endParaRPr lang="en-US" dirty="0"/>
          </a:p>
        </p:txBody>
      </p:sp>
      <p:sp>
        <p:nvSpPr>
          <p:cNvPr id="6" name="Title 1"/>
          <p:cNvSpPr>
            <a:spLocks noGrp="1"/>
          </p:cNvSpPr>
          <p:nvPr>
            <p:ph type="title"/>
          </p:nvPr>
        </p:nvSpPr>
        <p:spPr>
          <a:xfrm>
            <a:off x="457200" y="274638"/>
            <a:ext cx="8229600" cy="563562"/>
          </a:xfrm>
        </p:spPr>
        <p:txBody>
          <a:bodyPr>
            <a:noAutofit/>
          </a:bodyPr>
          <a:lstStyle/>
          <a:p>
            <a:pPr algn="l"/>
            <a:r>
              <a:rPr lang="en-US" sz="3200" dirty="0" smtClean="0"/>
              <a:t>Example</a:t>
            </a:r>
            <a:endParaRPr lang="en-US" sz="3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914400"/>
          </a:xfrm>
        </p:spPr>
        <p:txBody>
          <a:bodyPr>
            <a:normAutofit lnSpcReduction="10000"/>
          </a:bodyPr>
          <a:lstStyle/>
          <a:p>
            <a:r>
              <a:rPr lang="en-US" sz="1800" dirty="0" smtClean="0"/>
              <a:t>dependency graph for real id1, id2, id3 </a:t>
            </a:r>
          </a:p>
          <a:p>
            <a:r>
              <a:rPr lang="en-US" sz="1800" dirty="0" smtClean="0"/>
              <a:t>put a dummy synthesized attribute b for a semantic rule that consists of a procedure call </a:t>
            </a:r>
          </a:p>
          <a:p>
            <a:endParaRPr lang="en-US" dirty="0"/>
          </a:p>
        </p:txBody>
      </p:sp>
      <p:sp>
        <p:nvSpPr>
          <p:cNvPr id="4" name="Title 1"/>
          <p:cNvSpPr>
            <a:spLocks noGrp="1"/>
          </p:cNvSpPr>
          <p:nvPr>
            <p:ph type="title"/>
          </p:nvPr>
        </p:nvSpPr>
        <p:spPr>
          <a:xfrm>
            <a:off x="457200" y="274638"/>
            <a:ext cx="8229600" cy="563562"/>
          </a:xfrm>
        </p:spPr>
        <p:txBody>
          <a:bodyPr>
            <a:noAutofit/>
          </a:bodyPr>
          <a:lstStyle/>
          <a:p>
            <a:pPr algn="l"/>
            <a:r>
              <a:rPr lang="en-US" sz="3200" dirty="0" smtClean="0"/>
              <a:t>Example</a:t>
            </a:r>
            <a:endParaRPr lang="en-US" sz="3200" dirty="0"/>
          </a:p>
        </p:txBody>
      </p:sp>
      <p:sp>
        <p:nvSpPr>
          <p:cNvPr id="6" name="TextBox 5"/>
          <p:cNvSpPr txBox="1"/>
          <p:nvPr/>
        </p:nvSpPr>
        <p:spPr>
          <a:xfrm>
            <a:off x="491845" y="5186804"/>
            <a:ext cx="8305800" cy="1323439"/>
          </a:xfrm>
          <a:prstGeom prst="rect">
            <a:avLst/>
          </a:prstGeom>
          <a:noFill/>
        </p:spPr>
        <p:txBody>
          <a:bodyPr wrap="square" rtlCol="0">
            <a:spAutoFit/>
          </a:bodyPr>
          <a:lstStyle/>
          <a:p>
            <a:pPr algn="just"/>
            <a:r>
              <a:rPr lang="en-US" sz="1600" dirty="0" smtClean="0"/>
              <a:t>The figure shows the dependency graph for the statement real id1, id2, id3 along with the parse tree. Procedure calls can be thought of as rules defining the values of dummy synthesized attributes of the </a:t>
            </a:r>
            <a:r>
              <a:rPr lang="en-US" sz="1600" dirty="0" err="1" smtClean="0"/>
              <a:t>nonterminal</a:t>
            </a:r>
            <a:r>
              <a:rPr lang="en-US" sz="1600" dirty="0" smtClean="0"/>
              <a:t> on the left side of the associated production. Blue arrows constitute the dependency graph and black lines, the parse tree. Each of the semantic rules </a:t>
            </a:r>
            <a:r>
              <a:rPr lang="en-US" sz="1600" dirty="0" err="1" smtClean="0"/>
              <a:t>addtype</a:t>
            </a:r>
            <a:r>
              <a:rPr lang="en-US" sz="1600" dirty="0" smtClean="0"/>
              <a:t> (</a:t>
            </a:r>
            <a:r>
              <a:rPr lang="en-US" sz="1600" dirty="0" err="1" smtClean="0"/>
              <a:t>id.entry</a:t>
            </a:r>
            <a:r>
              <a:rPr lang="en-US" sz="1600" dirty="0" smtClean="0"/>
              <a:t>, </a:t>
            </a:r>
            <a:r>
              <a:rPr lang="en-US" sz="1600" dirty="0" err="1" smtClean="0"/>
              <a:t>L.in</a:t>
            </a:r>
            <a:r>
              <a:rPr lang="en-US" sz="1600" dirty="0" smtClean="0"/>
              <a:t>) associated with the L productions leads to the creation of the dummy attribute.  </a:t>
            </a:r>
            <a:endParaRPr lang="en-US" sz="1600" dirty="0"/>
          </a:p>
        </p:txBody>
      </p:sp>
      <p:pic>
        <p:nvPicPr>
          <p:cNvPr id="7" name="Picture 6" descr="i5.gif"/>
          <p:cNvPicPr>
            <a:picLocks noChangeAspect="1"/>
          </p:cNvPicPr>
          <p:nvPr/>
        </p:nvPicPr>
        <p:blipFill>
          <a:blip r:embed="rId2"/>
          <a:stretch>
            <a:fillRect/>
          </a:stretch>
        </p:blipFill>
        <p:spPr>
          <a:xfrm>
            <a:off x="1288465" y="1572504"/>
            <a:ext cx="5950535" cy="3391629"/>
          </a:xfrm>
          <a:prstGeom prst="rect">
            <a:avLst/>
          </a:prstGeom>
        </p:spPr>
      </p:pic>
      <p:sp>
        <p:nvSpPr>
          <p:cNvPr id="8" name="TextBox 7"/>
          <p:cNvSpPr txBox="1"/>
          <p:nvPr/>
        </p:nvSpPr>
        <p:spPr>
          <a:xfrm>
            <a:off x="3505200" y="4580946"/>
            <a:ext cx="304800" cy="369332"/>
          </a:xfrm>
          <a:prstGeom prst="rect">
            <a:avLst/>
          </a:prstGeom>
          <a:noFill/>
        </p:spPr>
        <p:txBody>
          <a:bodyPr wrap="square" rtlCol="0">
            <a:spAutoFit/>
          </a:bodyPr>
          <a:lstStyle/>
          <a:p>
            <a:r>
              <a:rPr lang="en-US" dirty="0" smtClean="0"/>
              <a:t>1</a:t>
            </a:r>
            <a:endParaRPr lang="en-US" dirty="0"/>
          </a:p>
        </p:txBody>
      </p:sp>
      <p:sp>
        <p:nvSpPr>
          <p:cNvPr id="9" name="TextBox 8"/>
          <p:cNvSpPr txBox="1"/>
          <p:nvPr/>
        </p:nvSpPr>
        <p:spPr>
          <a:xfrm>
            <a:off x="2895600" y="4045545"/>
            <a:ext cx="304800" cy="369332"/>
          </a:xfrm>
          <a:prstGeom prst="rect">
            <a:avLst/>
          </a:prstGeom>
          <a:noFill/>
        </p:spPr>
        <p:txBody>
          <a:bodyPr wrap="square" rtlCol="0">
            <a:spAutoFit/>
          </a:bodyPr>
          <a:lstStyle/>
          <a:p>
            <a:r>
              <a:rPr lang="en-US" dirty="0"/>
              <a:t>9</a:t>
            </a:r>
          </a:p>
        </p:txBody>
      </p:sp>
      <p:sp>
        <p:nvSpPr>
          <p:cNvPr id="10" name="TextBox 9"/>
          <p:cNvSpPr txBox="1"/>
          <p:nvPr/>
        </p:nvSpPr>
        <p:spPr>
          <a:xfrm>
            <a:off x="3505200" y="4017836"/>
            <a:ext cx="457200" cy="369332"/>
          </a:xfrm>
          <a:prstGeom prst="rect">
            <a:avLst/>
          </a:prstGeom>
          <a:noFill/>
        </p:spPr>
        <p:txBody>
          <a:bodyPr wrap="square" rtlCol="0">
            <a:spAutoFit/>
          </a:bodyPr>
          <a:lstStyle/>
          <a:p>
            <a:r>
              <a:rPr lang="en-US" dirty="0" smtClean="0"/>
              <a:t>10</a:t>
            </a:r>
            <a:endParaRPr lang="en-US" dirty="0"/>
          </a:p>
        </p:txBody>
      </p:sp>
      <p:sp>
        <p:nvSpPr>
          <p:cNvPr id="11" name="TextBox 10"/>
          <p:cNvSpPr txBox="1"/>
          <p:nvPr/>
        </p:nvSpPr>
        <p:spPr>
          <a:xfrm>
            <a:off x="3581400" y="3268318"/>
            <a:ext cx="304800" cy="369332"/>
          </a:xfrm>
          <a:prstGeom prst="rect">
            <a:avLst/>
          </a:prstGeom>
          <a:noFill/>
        </p:spPr>
        <p:txBody>
          <a:bodyPr wrap="square" rtlCol="0">
            <a:spAutoFit/>
          </a:bodyPr>
          <a:lstStyle/>
          <a:p>
            <a:r>
              <a:rPr lang="en-US" dirty="0"/>
              <a:t>7</a:t>
            </a:r>
          </a:p>
        </p:txBody>
      </p:sp>
      <p:sp>
        <p:nvSpPr>
          <p:cNvPr id="12" name="TextBox 11"/>
          <p:cNvSpPr txBox="1"/>
          <p:nvPr/>
        </p:nvSpPr>
        <p:spPr>
          <a:xfrm>
            <a:off x="4263732" y="3254463"/>
            <a:ext cx="304800" cy="369332"/>
          </a:xfrm>
          <a:prstGeom prst="rect">
            <a:avLst/>
          </a:prstGeom>
          <a:noFill/>
        </p:spPr>
        <p:txBody>
          <a:bodyPr wrap="square" rtlCol="0">
            <a:spAutoFit/>
          </a:bodyPr>
          <a:lstStyle/>
          <a:p>
            <a:r>
              <a:rPr lang="en-US" dirty="0" smtClean="0"/>
              <a:t>8</a:t>
            </a:r>
            <a:endParaRPr lang="en-US" dirty="0"/>
          </a:p>
        </p:txBody>
      </p:sp>
      <p:sp>
        <p:nvSpPr>
          <p:cNvPr id="13" name="TextBox 12"/>
          <p:cNvSpPr txBox="1"/>
          <p:nvPr/>
        </p:nvSpPr>
        <p:spPr>
          <a:xfrm>
            <a:off x="2944091" y="2521545"/>
            <a:ext cx="304800" cy="369332"/>
          </a:xfrm>
          <a:prstGeom prst="rect">
            <a:avLst/>
          </a:prstGeom>
          <a:noFill/>
        </p:spPr>
        <p:txBody>
          <a:bodyPr wrap="square" rtlCol="0">
            <a:spAutoFit/>
          </a:bodyPr>
          <a:lstStyle/>
          <a:p>
            <a:r>
              <a:rPr lang="en-US" dirty="0"/>
              <a:t>4</a:t>
            </a:r>
          </a:p>
        </p:txBody>
      </p:sp>
      <p:sp>
        <p:nvSpPr>
          <p:cNvPr id="14" name="TextBox 13"/>
          <p:cNvSpPr txBox="1"/>
          <p:nvPr/>
        </p:nvSpPr>
        <p:spPr>
          <a:xfrm>
            <a:off x="4263732" y="2364588"/>
            <a:ext cx="304800" cy="369332"/>
          </a:xfrm>
          <a:prstGeom prst="rect">
            <a:avLst/>
          </a:prstGeom>
          <a:noFill/>
        </p:spPr>
        <p:txBody>
          <a:bodyPr wrap="square" rtlCol="0">
            <a:spAutoFit/>
          </a:bodyPr>
          <a:lstStyle/>
          <a:p>
            <a:r>
              <a:rPr lang="en-US" dirty="0" smtClean="0"/>
              <a:t>5</a:t>
            </a:r>
            <a:endParaRPr lang="en-US" dirty="0"/>
          </a:p>
        </p:txBody>
      </p:sp>
      <p:sp>
        <p:nvSpPr>
          <p:cNvPr id="15" name="TextBox 14"/>
          <p:cNvSpPr txBox="1"/>
          <p:nvPr/>
        </p:nvSpPr>
        <p:spPr>
          <a:xfrm>
            <a:off x="5029200" y="2378442"/>
            <a:ext cx="304800" cy="369332"/>
          </a:xfrm>
          <a:prstGeom prst="rect">
            <a:avLst/>
          </a:prstGeom>
          <a:noFill/>
        </p:spPr>
        <p:txBody>
          <a:bodyPr wrap="square" rtlCol="0">
            <a:spAutoFit/>
          </a:bodyPr>
          <a:lstStyle/>
          <a:p>
            <a:r>
              <a:rPr lang="en-US" dirty="0"/>
              <a:t>6</a:t>
            </a:r>
          </a:p>
        </p:txBody>
      </p:sp>
      <p:sp>
        <p:nvSpPr>
          <p:cNvPr id="16" name="TextBox 15"/>
          <p:cNvSpPr txBox="1"/>
          <p:nvPr/>
        </p:nvSpPr>
        <p:spPr>
          <a:xfrm>
            <a:off x="4911436" y="3860879"/>
            <a:ext cx="304800" cy="369332"/>
          </a:xfrm>
          <a:prstGeom prst="rect">
            <a:avLst/>
          </a:prstGeom>
          <a:noFill/>
        </p:spPr>
        <p:txBody>
          <a:bodyPr wrap="square" rtlCol="0">
            <a:spAutoFit/>
          </a:bodyPr>
          <a:lstStyle/>
          <a:p>
            <a:r>
              <a:rPr lang="en-US" dirty="0"/>
              <a:t>2</a:t>
            </a:r>
          </a:p>
        </p:txBody>
      </p:sp>
      <p:sp>
        <p:nvSpPr>
          <p:cNvPr id="17" name="TextBox 16"/>
          <p:cNvSpPr txBox="1"/>
          <p:nvPr/>
        </p:nvSpPr>
        <p:spPr>
          <a:xfrm>
            <a:off x="6553200" y="2521545"/>
            <a:ext cx="304800" cy="369332"/>
          </a:xfrm>
          <a:prstGeom prst="rect">
            <a:avLst/>
          </a:prstGeom>
          <a:noFill/>
        </p:spPr>
        <p:txBody>
          <a:bodyPr wrap="square" rtlCol="0">
            <a:spAutoFit/>
          </a:bodyPr>
          <a:lstStyle/>
          <a:p>
            <a:r>
              <a:rPr lang="en-US" dirty="0"/>
              <a:t>3</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639762"/>
          </a:xfrm>
        </p:spPr>
        <p:txBody>
          <a:bodyPr>
            <a:normAutofit/>
          </a:bodyPr>
          <a:lstStyle/>
          <a:p>
            <a:pPr algn="l"/>
            <a:r>
              <a:rPr lang="en-US" sz="3200" dirty="0" smtClean="0"/>
              <a:t>Evaluation Order</a:t>
            </a:r>
            <a:endParaRPr lang="en-US" sz="3200" dirty="0"/>
          </a:p>
        </p:txBody>
      </p:sp>
      <p:sp>
        <p:nvSpPr>
          <p:cNvPr id="3" name="Content Placeholder 2"/>
          <p:cNvSpPr>
            <a:spLocks noGrp="1"/>
          </p:cNvSpPr>
          <p:nvPr>
            <p:ph idx="1"/>
          </p:nvPr>
        </p:nvSpPr>
        <p:spPr>
          <a:xfrm>
            <a:off x="228600" y="685800"/>
            <a:ext cx="8229600" cy="3130064"/>
          </a:xfrm>
        </p:spPr>
        <p:txBody>
          <a:bodyPr>
            <a:normAutofit lnSpcReduction="10000"/>
          </a:bodyPr>
          <a:lstStyle/>
          <a:p>
            <a:pPr>
              <a:buNone/>
            </a:pPr>
            <a:r>
              <a:rPr lang="en-US" sz="2000" dirty="0" smtClean="0"/>
              <a:t>       Any </a:t>
            </a:r>
            <a:r>
              <a:rPr lang="en-US" sz="2000" dirty="0" smtClean="0">
                <a:solidFill>
                  <a:srgbClr val="FF0000"/>
                </a:solidFill>
              </a:rPr>
              <a:t>topological sort </a:t>
            </a:r>
            <a:r>
              <a:rPr lang="en-US" sz="2000" dirty="0" smtClean="0"/>
              <a:t>of dependency graph gives a valid order in which semantic rules must be evaluated</a:t>
            </a:r>
          </a:p>
          <a:p>
            <a:pPr>
              <a:buNone/>
            </a:pPr>
            <a:endParaRPr lang="en-US" sz="2000" dirty="0" smtClean="0"/>
          </a:p>
          <a:p>
            <a:pPr>
              <a:buNone/>
            </a:pPr>
            <a:r>
              <a:rPr lang="en-US" sz="2000" dirty="0" smtClean="0"/>
              <a:t>      a4 = real </a:t>
            </a:r>
          </a:p>
          <a:p>
            <a:pPr>
              <a:buNone/>
            </a:pPr>
            <a:r>
              <a:rPr lang="en-US" sz="2000" dirty="0" smtClean="0"/>
              <a:t>      a5 = a4 </a:t>
            </a:r>
          </a:p>
          <a:p>
            <a:pPr>
              <a:buNone/>
            </a:pPr>
            <a:r>
              <a:rPr lang="en-US" sz="2000" dirty="0" smtClean="0"/>
              <a:t>      </a:t>
            </a:r>
            <a:r>
              <a:rPr lang="en-US" sz="2000" dirty="0" err="1" smtClean="0"/>
              <a:t>addtype</a:t>
            </a:r>
            <a:r>
              <a:rPr lang="en-US" sz="2000" dirty="0" smtClean="0"/>
              <a:t>(id3.entry, a5)</a:t>
            </a:r>
          </a:p>
          <a:p>
            <a:pPr>
              <a:buNone/>
            </a:pPr>
            <a:r>
              <a:rPr lang="en-US" sz="2000" dirty="0" smtClean="0"/>
              <a:t>      a7 = a5 </a:t>
            </a:r>
          </a:p>
          <a:p>
            <a:pPr>
              <a:buNone/>
            </a:pPr>
            <a:r>
              <a:rPr lang="en-US" sz="2000" dirty="0" smtClean="0"/>
              <a:t>      </a:t>
            </a:r>
            <a:r>
              <a:rPr lang="en-US" sz="2000" dirty="0" err="1" smtClean="0"/>
              <a:t>addtype</a:t>
            </a:r>
            <a:r>
              <a:rPr lang="en-US" sz="2000" dirty="0" smtClean="0"/>
              <a:t>(id2.entry, a7 )</a:t>
            </a:r>
          </a:p>
          <a:p>
            <a:pPr>
              <a:buNone/>
            </a:pPr>
            <a:r>
              <a:rPr lang="en-US" sz="2000" dirty="0" smtClean="0"/>
              <a:t>      a9 := a7 </a:t>
            </a:r>
            <a:r>
              <a:rPr lang="en-US" sz="2000" dirty="0" err="1" smtClean="0"/>
              <a:t>addtype</a:t>
            </a:r>
            <a:r>
              <a:rPr lang="en-US" sz="2000" dirty="0" smtClean="0"/>
              <a:t>(id1.entry, a9 ) </a:t>
            </a:r>
          </a:p>
          <a:p>
            <a:endParaRPr lang="en-US" dirty="0"/>
          </a:p>
        </p:txBody>
      </p:sp>
      <p:sp>
        <p:nvSpPr>
          <p:cNvPr id="4" name="TextBox 3"/>
          <p:cNvSpPr txBox="1"/>
          <p:nvPr/>
        </p:nvSpPr>
        <p:spPr>
          <a:xfrm>
            <a:off x="381000" y="4675920"/>
            <a:ext cx="8305800" cy="2031325"/>
          </a:xfrm>
          <a:prstGeom prst="rect">
            <a:avLst/>
          </a:prstGeom>
          <a:noFill/>
        </p:spPr>
        <p:txBody>
          <a:bodyPr wrap="square" rtlCol="0">
            <a:spAutoFit/>
          </a:bodyPr>
          <a:lstStyle/>
          <a:p>
            <a:pPr algn="just"/>
            <a:r>
              <a:rPr lang="en-US" dirty="0" smtClean="0">
                <a:solidFill>
                  <a:srgbClr val="7030A0"/>
                </a:solidFill>
              </a:rPr>
              <a:t>A topological sort of a directed acyclic graph is any ordering m1, m2, m3 ..... </a:t>
            </a:r>
            <a:r>
              <a:rPr lang="en-US" dirty="0" err="1" smtClean="0">
                <a:solidFill>
                  <a:srgbClr val="7030A0"/>
                </a:solidFill>
              </a:rPr>
              <a:t>mk</a:t>
            </a:r>
            <a:r>
              <a:rPr lang="en-US" dirty="0" smtClean="0">
                <a:solidFill>
                  <a:srgbClr val="7030A0"/>
                </a:solidFill>
              </a:rPr>
              <a:t> of the nodes of the graph such that edges go from nodes earlier in the ordering to later nodes. Thus if mi -&gt; </a:t>
            </a:r>
            <a:r>
              <a:rPr lang="en-US" dirty="0" err="1" smtClean="0">
                <a:solidFill>
                  <a:srgbClr val="7030A0"/>
                </a:solidFill>
              </a:rPr>
              <a:t>mj</a:t>
            </a:r>
            <a:r>
              <a:rPr lang="en-US" dirty="0" smtClean="0">
                <a:solidFill>
                  <a:srgbClr val="7030A0"/>
                </a:solidFill>
              </a:rPr>
              <a:t> is an edge from mi to </a:t>
            </a:r>
            <a:r>
              <a:rPr lang="en-US" dirty="0" err="1" smtClean="0">
                <a:solidFill>
                  <a:srgbClr val="7030A0"/>
                </a:solidFill>
              </a:rPr>
              <a:t>mj</a:t>
            </a:r>
            <a:r>
              <a:rPr lang="en-US" dirty="0" smtClean="0">
                <a:solidFill>
                  <a:srgbClr val="7030A0"/>
                </a:solidFill>
              </a:rPr>
              <a:t> then mi appears before </a:t>
            </a:r>
            <a:r>
              <a:rPr lang="en-US" dirty="0" err="1" smtClean="0">
                <a:solidFill>
                  <a:srgbClr val="7030A0"/>
                </a:solidFill>
              </a:rPr>
              <a:t>mj</a:t>
            </a:r>
            <a:r>
              <a:rPr lang="en-US" dirty="0" smtClean="0">
                <a:solidFill>
                  <a:srgbClr val="7030A0"/>
                </a:solidFill>
              </a:rPr>
              <a:t> in the ordering. The order of the statements shown in the slide is obtained from the topological sort of the dependency graph in the previous slide. 'an' stands for the attribute associated with the node numbered n in the dependency graph. The numbering is as shown in the previous slide.   </a:t>
            </a:r>
            <a:endParaRPr lang="en-US" dirty="0">
              <a:solidFill>
                <a:srgbClr val="7030A0"/>
              </a:solidFill>
            </a:endParaRPr>
          </a:p>
        </p:txBody>
      </p:sp>
      <p:pic>
        <p:nvPicPr>
          <p:cNvPr id="5" name="Picture 4" descr="i5.gif"/>
          <p:cNvPicPr>
            <a:picLocks noChangeAspect="1"/>
          </p:cNvPicPr>
          <p:nvPr/>
        </p:nvPicPr>
        <p:blipFill>
          <a:blip r:embed="rId2"/>
          <a:stretch>
            <a:fillRect/>
          </a:stretch>
        </p:blipFill>
        <p:spPr>
          <a:xfrm>
            <a:off x="3110334" y="1117680"/>
            <a:ext cx="5950535" cy="3391629"/>
          </a:xfrm>
          <a:prstGeom prst="rect">
            <a:avLst/>
          </a:prstGeom>
        </p:spPr>
      </p:pic>
      <p:sp>
        <p:nvSpPr>
          <p:cNvPr id="6" name="TextBox 5"/>
          <p:cNvSpPr txBox="1"/>
          <p:nvPr/>
        </p:nvSpPr>
        <p:spPr>
          <a:xfrm>
            <a:off x="5327069" y="4126122"/>
            <a:ext cx="304800" cy="369332"/>
          </a:xfrm>
          <a:prstGeom prst="rect">
            <a:avLst/>
          </a:prstGeom>
          <a:noFill/>
        </p:spPr>
        <p:txBody>
          <a:bodyPr wrap="square" rtlCol="0">
            <a:spAutoFit/>
          </a:bodyPr>
          <a:lstStyle/>
          <a:p>
            <a:r>
              <a:rPr lang="en-US" dirty="0" smtClean="0"/>
              <a:t>1</a:t>
            </a:r>
            <a:endParaRPr lang="en-US" dirty="0"/>
          </a:p>
        </p:txBody>
      </p:sp>
      <p:sp>
        <p:nvSpPr>
          <p:cNvPr id="7" name="TextBox 6"/>
          <p:cNvSpPr txBox="1"/>
          <p:nvPr/>
        </p:nvSpPr>
        <p:spPr>
          <a:xfrm>
            <a:off x="4717469" y="3590721"/>
            <a:ext cx="304800" cy="369332"/>
          </a:xfrm>
          <a:prstGeom prst="rect">
            <a:avLst/>
          </a:prstGeom>
          <a:noFill/>
        </p:spPr>
        <p:txBody>
          <a:bodyPr wrap="square" rtlCol="0">
            <a:spAutoFit/>
          </a:bodyPr>
          <a:lstStyle/>
          <a:p>
            <a:r>
              <a:rPr lang="en-US" dirty="0"/>
              <a:t>9</a:t>
            </a:r>
          </a:p>
        </p:txBody>
      </p:sp>
      <p:sp>
        <p:nvSpPr>
          <p:cNvPr id="8" name="TextBox 7"/>
          <p:cNvSpPr txBox="1"/>
          <p:nvPr/>
        </p:nvSpPr>
        <p:spPr>
          <a:xfrm>
            <a:off x="5327069" y="3563012"/>
            <a:ext cx="457200" cy="369332"/>
          </a:xfrm>
          <a:prstGeom prst="rect">
            <a:avLst/>
          </a:prstGeom>
          <a:noFill/>
        </p:spPr>
        <p:txBody>
          <a:bodyPr wrap="square" rtlCol="0">
            <a:spAutoFit/>
          </a:bodyPr>
          <a:lstStyle/>
          <a:p>
            <a:r>
              <a:rPr lang="en-US" dirty="0" smtClean="0"/>
              <a:t>10</a:t>
            </a:r>
            <a:endParaRPr lang="en-US" dirty="0"/>
          </a:p>
        </p:txBody>
      </p:sp>
      <p:sp>
        <p:nvSpPr>
          <p:cNvPr id="9" name="TextBox 8"/>
          <p:cNvSpPr txBox="1"/>
          <p:nvPr/>
        </p:nvSpPr>
        <p:spPr>
          <a:xfrm>
            <a:off x="5403269" y="2813494"/>
            <a:ext cx="304800" cy="369332"/>
          </a:xfrm>
          <a:prstGeom prst="rect">
            <a:avLst/>
          </a:prstGeom>
          <a:noFill/>
        </p:spPr>
        <p:txBody>
          <a:bodyPr wrap="square" rtlCol="0">
            <a:spAutoFit/>
          </a:bodyPr>
          <a:lstStyle/>
          <a:p>
            <a:r>
              <a:rPr lang="en-US" dirty="0"/>
              <a:t>7</a:t>
            </a:r>
          </a:p>
        </p:txBody>
      </p:sp>
      <p:sp>
        <p:nvSpPr>
          <p:cNvPr id="10" name="TextBox 9"/>
          <p:cNvSpPr txBox="1"/>
          <p:nvPr/>
        </p:nvSpPr>
        <p:spPr>
          <a:xfrm>
            <a:off x="6085601" y="2799639"/>
            <a:ext cx="304800" cy="369332"/>
          </a:xfrm>
          <a:prstGeom prst="rect">
            <a:avLst/>
          </a:prstGeom>
          <a:noFill/>
        </p:spPr>
        <p:txBody>
          <a:bodyPr wrap="square" rtlCol="0">
            <a:spAutoFit/>
          </a:bodyPr>
          <a:lstStyle/>
          <a:p>
            <a:r>
              <a:rPr lang="en-US" dirty="0" smtClean="0"/>
              <a:t>8</a:t>
            </a:r>
            <a:endParaRPr lang="en-US" dirty="0"/>
          </a:p>
        </p:txBody>
      </p:sp>
      <p:sp>
        <p:nvSpPr>
          <p:cNvPr id="11" name="TextBox 10"/>
          <p:cNvSpPr txBox="1"/>
          <p:nvPr/>
        </p:nvSpPr>
        <p:spPr>
          <a:xfrm>
            <a:off x="4765960" y="2066721"/>
            <a:ext cx="304800" cy="369332"/>
          </a:xfrm>
          <a:prstGeom prst="rect">
            <a:avLst/>
          </a:prstGeom>
          <a:noFill/>
        </p:spPr>
        <p:txBody>
          <a:bodyPr wrap="square" rtlCol="0">
            <a:spAutoFit/>
          </a:bodyPr>
          <a:lstStyle/>
          <a:p>
            <a:r>
              <a:rPr lang="en-US" dirty="0"/>
              <a:t>4</a:t>
            </a:r>
          </a:p>
        </p:txBody>
      </p:sp>
      <p:sp>
        <p:nvSpPr>
          <p:cNvPr id="12" name="TextBox 11"/>
          <p:cNvSpPr txBox="1"/>
          <p:nvPr/>
        </p:nvSpPr>
        <p:spPr>
          <a:xfrm>
            <a:off x="6085601" y="1909764"/>
            <a:ext cx="304800" cy="369332"/>
          </a:xfrm>
          <a:prstGeom prst="rect">
            <a:avLst/>
          </a:prstGeom>
          <a:noFill/>
        </p:spPr>
        <p:txBody>
          <a:bodyPr wrap="square" rtlCol="0">
            <a:spAutoFit/>
          </a:bodyPr>
          <a:lstStyle/>
          <a:p>
            <a:r>
              <a:rPr lang="en-US" dirty="0" smtClean="0"/>
              <a:t>5</a:t>
            </a:r>
            <a:endParaRPr lang="en-US" dirty="0"/>
          </a:p>
        </p:txBody>
      </p:sp>
      <p:sp>
        <p:nvSpPr>
          <p:cNvPr id="13" name="TextBox 12"/>
          <p:cNvSpPr txBox="1"/>
          <p:nvPr/>
        </p:nvSpPr>
        <p:spPr>
          <a:xfrm>
            <a:off x="6851069" y="1923618"/>
            <a:ext cx="304800" cy="369332"/>
          </a:xfrm>
          <a:prstGeom prst="rect">
            <a:avLst/>
          </a:prstGeom>
          <a:noFill/>
        </p:spPr>
        <p:txBody>
          <a:bodyPr wrap="square" rtlCol="0">
            <a:spAutoFit/>
          </a:bodyPr>
          <a:lstStyle/>
          <a:p>
            <a:r>
              <a:rPr lang="en-US" dirty="0"/>
              <a:t>6</a:t>
            </a:r>
          </a:p>
        </p:txBody>
      </p:sp>
      <p:sp>
        <p:nvSpPr>
          <p:cNvPr id="14" name="TextBox 13"/>
          <p:cNvSpPr txBox="1"/>
          <p:nvPr/>
        </p:nvSpPr>
        <p:spPr>
          <a:xfrm>
            <a:off x="6733305" y="3406055"/>
            <a:ext cx="304800" cy="369332"/>
          </a:xfrm>
          <a:prstGeom prst="rect">
            <a:avLst/>
          </a:prstGeom>
          <a:noFill/>
        </p:spPr>
        <p:txBody>
          <a:bodyPr wrap="square" rtlCol="0">
            <a:spAutoFit/>
          </a:bodyPr>
          <a:lstStyle/>
          <a:p>
            <a:r>
              <a:rPr lang="en-US" dirty="0"/>
              <a:t>2</a:t>
            </a:r>
          </a:p>
        </p:txBody>
      </p:sp>
      <p:sp>
        <p:nvSpPr>
          <p:cNvPr id="15" name="TextBox 14"/>
          <p:cNvSpPr txBox="1"/>
          <p:nvPr/>
        </p:nvSpPr>
        <p:spPr>
          <a:xfrm>
            <a:off x="8375069" y="2066721"/>
            <a:ext cx="304800" cy="369332"/>
          </a:xfrm>
          <a:prstGeom prst="rect">
            <a:avLst/>
          </a:prstGeom>
          <a:noFill/>
        </p:spPr>
        <p:txBody>
          <a:bodyPr wrap="square" rtlCol="0">
            <a:spAutoFit/>
          </a:bodyPr>
          <a:lstStyle/>
          <a:p>
            <a:r>
              <a:rPr lang="en-US" dirty="0"/>
              <a:t>3</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a:t>Abstract Syntax Tree</a:t>
            </a:r>
          </a:p>
        </p:txBody>
      </p:sp>
      <p:sp>
        <p:nvSpPr>
          <p:cNvPr id="3" name="Content Placeholder 2"/>
          <p:cNvSpPr>
            <a:spLocks noGrp="1"/>
          </p:cNvSpPr>
          <p:nvPr>
            <p:ph idx="1"/>
          </p:nvPr>
        </p:nvSpPr>
        <p:spPr>
          <a:xfrm>
            <a:off x="457200" y="1219201"/>
            <a:ext cx="8229600" cy="2209800"/>
          </a:xfrm>
        </p:spPr>
        <p:txBody>
          <a:bodyPr>
            <a:normAutofit fontScale="92500" lnSpcReduction="10000"/>
          </a:bodyPr>
          <a:lstStyle/>
          <a:p>
            <a:r>
              <a:rPr lang="en-US" sz="2800" dirty="0" smtClean="0"/>
              <a:t>Condensed </a:t>
            </a:r>
            <a:r>
              <a:rPr lang="en-US" sz="2800" dirty="0"/>
              <a:t>form of parse </a:t>
            </a:r>
            <a:r>
              <a:rPr lang="en-US" sz="2800" dirty="0" smtClean="0"/>
              <a:t>tree</a:t>
            </a:r>
          </a:p>
          <a:p>
            <a:endParaRPr lang="en-US" sz="2800" dirty="0"/>
          </a:p>
          <a:p>
            <a:r>
              <a:rPr lang="en-US" sz="2800" dirty="0" smtClean="0"/>
              <a:t>Useful </a:t>
            </a:r>
            <a:r>
              <a:rPr lang="en-US" sz="2800" dirty="0"/>
              <a:t>for representing language constructs</a:t>
            </a:r>
            <a:r>
              <a:rPr lang="en-US" sz="2800" dirty="0" smtClean="0"/>
              <a:t>.</a:t>
            </a:r>
          </a:p>
          <a:p>
            <a:endParaRPr lang="en-US" sz="2800" dirty="0"/>
          </a:p>
          <a:p>
            <a:r>
              <a:rPr lang="en-US" sz="2800" dirty="0" smtClean="0"/>
              <a:t>The </a:t>
            </a:r>
            <a:r>
              <a:rPr lang="en-US" sz="2800" dirty="0"/>
              <a:t>production S  </a:t>
            </a:r>
            <a:r>
              <a:rPr lang="en-US" sz="2800" i="1" dirty="0">
                <a:solidFill>
                  <a:srgbClr val="0070C0"/>
                </a:solidFill>
              </a:rPr>
              <a:t>if B then s1 else s2</a:t>
            </a:r>
            <a:r>
              <a:rPr lang="en-US" sz="2800" dirty="0"/>
              <a:t> may appear as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827" y="3733800"/>
            <a:ext cx="3886200" cy="2199424"/>
          </a:xfrm>
          <a:prstGeom prst="rect">
            <a:avLst/>
          </a:prstGeom>
        </p:spPr>
      </p:pic>
    </p:spTree>
    <p:extLst>
      <p:ext uri="{BB962C8B-B14F-4D97-AF65-F5344CB8AC3E}">
        <p14:creationId xmlns:p14="http://schemas.microsoft.com/office/powerpoint/2010/main" val="21235228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a:t>Abstract Syntax tree</a:t>
            </a:r>
          </a:p>
        </p:txBody>
      </p:sp>
      <p:sp>
        <p:nvSpPr>
          <p:cNvPr id="3" name="Content Placeholder 2"/>
          <p:cNvSpPr>
            <a:spLocks noGrp="1"/>
          </p:cNvSpPr>
          <p:nvPr>
            <p:ph idx="1"/>
          </p:nvPr>
        </p:nvSpPr>
        <p:spPr>
          <a:xfrm>
            <a:off x="637309" y="937418"/>
            <a:ext cx="8229600" cy="1958181"/>
          </a:xfrm>
        </p:spPr>
        <p:txBody>
          <a:bodyPr>
            <a:normAutofit/>
          </a:bodyPr>
          <a:lstStyle/>
          <a:p>
            <a:r>
              <a:rPr lang="en-US" sz="2200" dirty="0" smtClean="0"/>
              <a:t>Operators and keywords do not appear as leaves, rather they are associated with the interior node that would be parent of those leaves in the parse tree.</a:t>
            </a:r>
          </a:p>
          <a:p>
            <a:endParaRPr lang="en-US" sz="2200" dirty="0" smtClean="0"/>
          </a:p>
          <a:p>
            <a:r>
              <a:rPr lang="en-US" sz="2200" dirty="0" smtClean="0"/>
              <a:t>Chain </a:t>
            </a:r>
            <a:r>
              <a:rPr lang="en-US" sz="2200" dirty="0"/>
              <a:t>of single productions may be collapsed</a:t>
            </a:r>
          </a:p>
          <a:p>
            <a:endParaRPr lang="en-US" sz="22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18" y="2971800"/>
            <a:ext cx="8077200" cy="3657600"/>
          </a:xfrm>
          <a:prstGeom prst="rect">
            <a:avLst/>
          </a:prstGeom>
        </p:spPr>
      </p:pic>
    </p:spTree>
    <p:extLst>
      <p:ext uri="{BB962C8B-B14F-4D97-AF65-F5344CB8AC3E}">
        <p14:creationId xmlns:p14="http://schemas.microsoft.com/office/powerpoint/2010/main" val="1384719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a:t>Constructing Abstract Syntax tree for expression</a:t>
            </a:r>
          </a:p>
        </p:txBody>
      </p:sp>
      <p:sp>
        <p:nvSpPr>
          <p:cNvPr id="3" name="Content Placeholder 2"/>
          <p:cNvSpPr>
            <a:spLocks noGrp="1"/>
          </p:cNvSpPr>
          <p:nvPr>
            <p:ph idx="1"/>
          </p:nvPr>
        </p:nvSpPr>
        <p:spPr>
          <a:xfrm>
            <a:off x="457200" y="1143001"/>
            <a:ext cx="8229600" cy="2133599"/>
          </a:xfrm>
        </p:spPr>
        <p:txBody>
          <a:bodyPr>
            <a:normAutofit fontScale="62500" lnSpcReduction="20000"/>
          </a:bodyPr>
          <a:lstStyle/>
          <a:p>
            <a:r>
              <a:rPr lang="en-US" dirty="0"/>
              <a:t>Each node can be represented as a record</a:t>
            </a:r>
          </a:p>
          <a:p>
            <a:pPr lvl="1"/>
            <a:r>
              <a:rPr lang="en-US" i="1" dirty="0" smtClean="0">
                <a:solidFill>
                  <a:srgbClr val="FF0000"/>
                </a:solidFill>
              </a:rPr>
              <a:t>operators</a:t>
            </a:r>
            <a:r>
              <a:rPr lang="en-US" i="1" dirty="0"/>
              <a:t> </a:t>
            </a:r>
            <a:r>
              <a:rPr lang="en-US" dirty="0"/>
              <a:t>: one field for operator, remaining fields </a:t>
            </a:r>
            <a:r>
              <a:rPr lang="en-US" dirty="0" err="1"/>
              <a:t>ptrs</a:t>
            </a:r>
            <a:r>
              <a:rPr lang="en-US" dirty="0"/>
              <a:t> to operands </a:t>
            </a:r>
            <a:r>
              <a:rPr lang="en-US" dirty="0" err="1"/>
              <a:t>mknode</a:t>
            </a:r>
            <a:r>
              <a:rPr lang="en-US" dirty="0"/>
              <a:t>( </a:t>
            </a:r>
            <a:r>
              <a:rPr lang="en-US" dirty="0" err="1"/>
              <a:t>op,left,right</a:t>
            </a:r>
            <a:r>
              <a:rPr lang="en-US" dirty="0"/>
              <a:t> )</a:t>
            </a:r>
          </a:p>
          <a:p>
            <a:pPr lvl="1"/>
            <a:r>
              <a:rPr lang="en-US" i="1" dirty="0" smtClean="0">
                <a:solidFill>
                  <a:srgbClr val="FF0000"/>
                </a:solidFill>
              </a:rPr>
              <a:t>identifier</a:t>
            </a:r>
            <a:r>
              <a:rPr lang="en-US" i="1" dirty="0"/>
              <a:t> </a:t>
            </a:r>
            <a:r>
              <a:rPr lang="en-US" dirty="0"/>
              <a:t>: one field with label id and another </a:t>
            </a:r>
            <a:r>
              <a:rPr lang="en-US" dirty="0" err="1"/>
              <a:t>ptr</a:t>
            </a:r>
            <a:r>
              <a:rPr lang="en-US" dirty="0"/>
              <a:t> to symbol table </a:t>
            </a:r>
            <a:r>
              <a:rPr lang="en-US" dirty="0" err="1"/>
              <a:t>mkleaf</a:t>
            </a:r>
            <a:r>
              <a:rPr lang="en-US" dirty="0"/>
              <a:t>(</a:t>
            </a:r>
            <a:r>
              <a:rPr lang="en-US" dirty="0" err="1"/>
              <a:t>id,entry</a:t>
            </a:r>
            <a:r>
              <a:rPr lang="en-US" dirty="0"/>
              <a:t>)</a:t>
            </a:r>
          </a:p>
          <a:p>
            <a:pPr lvl="1"/>
            <a:r>
              <a:rPr lang="en-US" i="1" dirty="0" smtClean="0">
                <a:solidFill>
                  <a:srgbClr val="FF0000"/>
                </a:solidFill>
              </a:rPr>
              <a:t>number</a:t>
            </a:r>
            <a:r>
              <a:rPr lang="en-US" i="1" dirty="0"/>
              <a:t> </a:t>
            </a:r>
            <a:r>
              <a:rPr lang="en-US" dirty="0"/>
              <a:t>: one field with label </a:t>
            </a:r>
            <a:r>
              <a:rPr lang="en-US" dirty="0" err="1"/>
              <a:t>num</a:t>
            </a:r>
            <a:r>
              <a:rPr lang="en-US" dirty="0"/>
              <a:t> and another to keep the value of the number </a:t>
            </a:r>
            <a:endParaRPr lang="en-US" dirty="0" smtClean="0"/>
          </a:p>
          <a:p>
            <a:pPr marL="457200" lvl="1" indent="0">
              <a:buNone/>
            </a:pPr>
            <a:r>
              <a:rPr lang="en-US" dirty="0"/>
              <a:t> </a:t>
            </a:r>
            <a:r>
              <a:rPr lang="en-US" dirty="0" smtClean="0"/>
              <a:t>    </a:t>
            </a:r>
            <a:r>
              <a:rPr lang="en-US" dirty="0" err="1" smtClean="0"/>
              <a:t>mkleaf</a:t>
            </a:r>
            <a:r>
              <a:rPr lang="en-US" dirty="0" smtClean="0"/>
              <a:t>(</a:t>
            </a:r>
            <a:r>
              <a:rPr lang="en-US" dirty="0" err="1" smtClean="0"/>
              <a:t>num,val</a:t>
            </a:r>
            <a:r>
              <a:rPr lang="en-US" dirty="0"/>
              <a:t>) </a:t>
            </a:r>
          </a:p>
        </p:txBody>
      </p:sp>
      <p:sp>
        <p:nvSpPr>
          <p:cNvPr id="4" name="Content Placeholder 2"/>
          <p:cNvSpPr txBox="1">
            <a:spLocks/>
          </p:cNvSpPr>
          <p:nvPr/>
        </p:nvSpPr>
        <p:spPr>
          <a:xfrm>
            <a:off x="304800" y="3352800"/>
            <a:ext cx="8610600" cy="32766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Each node in an abstract syntax tree can be implemented as a record with several fields. </a:t>
            </a:r>
            <a:endParaRPr lang="en-US" dirty="0" smtClean="0"/>
          </a:p>
          <a:p>
            <a:pPr algn="just"/>
            <a:endParaRPr lang="en-US" dirty="0" smtClean="0"/>
          </a:p>
          <a:p>
            <a:pPr algn="just"/>
            <a:r>
              <a:rPr lang="en-US" dirty="0" smtClean="0"/>
              <a:t>In </a:t>
            </a:r>
            <a:r>
              <a:rPr lang="en-US" dirty="0"/>
              <a:t>the node for an operator one field identifies the operator (called the label of the node) and the remaining contain pointers to the nodes for operands. </a:t>
            </a:r>
            <a:endParaRPr lang="en-US" dirty="0" smtClean="0"/>
          </a:p>
          <a:p>
            <a:pPr algn="just"/>
            <a:endParaRPr lang="en-US" dirty="0" smtClean="0"/>
          </a:p>
          <a:p>
            <a:pPr algn="just"/>
            <a:r>
              <a:rPr lang="en-US" dirty="0" smtClean="0"/>
              <a:t>Nodes </a:t>
            </a:r>
            <a:r>
              <a:rPr lang="en-US" dirty="0"/>
              <a:t>of an abstract syntax tree may have additional fields to hold values (or pointers to values) of attributes attached to the node. </a:t>
            </a:r>
            <a:endParaRPr lang="en-US" dirty="0" smtClean="0"/>
          </a:p>
          <a:p>
            <a:pPr algn="just"/>
            <a:endParaRPr lang="en-US" dirty="0" smtClean="0"/>
          </a:p>
          <a:p>
            <a:pPr algn="just"/>
            <a:r>
              <a:rPr lang="en-US" dirty="0" smtClean="0"/>
              <a:t>The </a:t>
            </a:r>
            <a:r>
              <a:rPr lang="en-US" dirty="0"/>
              <a:t>functions given in the slide are used to create the nodes of abstract syntax trees for expressions. Each function returns a pointer to a newly created note. </a:t>
            </a:r>
          </a:p>
        </p:txBody>
      </p:sp>
    </p:spTree>
    <p:extLst>
      <p:ext uri="{BB962C8B-B14F-4D97-AF65-F5344CB8AC3E}">
        <p14:creationId xmlns:p14="http://schemas.microsoft.com/office/powerpoint/2010/main" val="3790893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563562"/>
          </a:xfrm>
        </p:spPr>
        <p:txBody>
          <a:bodyPr>
            <a:noAutofit/>
          </a:bodyPr>
          <a:lstStyle/>
          <a:p>
            <a:pPr algn="l"/>
            <a:r>
              <a:rPr lang="en-US" sz="3600" dirty="0" smtClean="0"/>
              <a:t>Example</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621541"/>
              </p:ext>
            </p:extLst>
          </p:nvPr>
        </p:nvGraphicFramePr>
        <p:xfrm>
          <a:off x="381000" y="1055199"/>
          <a:ext cx="4648200" cy="4659800"/>
        </p:xfrm>
        <a:graphic>
          <a:graphicData uri="http://schemas.openxmlformats.org/drawingml/2006/table">
            <a:tbl>
              <a:tblPr/>
              <a:tblGrid>
                <a:gridCol w="4648200"/>
              </a:tblGrid>
              <a:tr h="465980">
                <a:tc>
                  <a:txBody>
                    <a:bodyPr/>
                    <a:lstStyle/>
                    <a:p>
                      <a:pPr algn="just"/>
                      <a:r>
                        <a:rPr lang="en-US" sz="1600" b="0" i="0" kern="1200" dirty="0" smtClean="0">
                          <a:solidFill>
                            <a:schemeClr val="tx1"/>
                          </a:solidFill>
                          <a:effectLst/>
                          <a:latin typeface="+mn-lt"/>
                          <a:ea typeface="+mn-ea"/>
                          <a:cs typeface="+mn-cs"/>
                        </a:rPr>
                        <a:t>the following</a:t>
                      </a:r>
                      <a:endParaRPr lang="en-US" sz="1600" b="0" i="0" dirty="0">
                        <a:solidFill>
                          <a:srgbClr val="000000"/>
                        </a:solidFill>
                        <a:effectLst/>
                        <a:latin typeface="Arial"/>
                      </a:endParaRPr>
                    </a:p>
                  </a:txBody>
                  <a:tcPr marL="143522" marR="143522" marT="29236" marB="29236" anchor="ctr">
                    <a:lnL>
                      <a:noFill/>
                    </a:lnL>
                    <a:lnR>
                      <a:noFill/>
                    </a:lnR>
                    <a:lnT>
                      <a:noFill/>
                    </a:lnT>
                    <a:lnB>
                      <a:noFill/>
                    </a:lnB>
                    <a:noFill/>
                  </a:tcPr>
                </a:tc>
              </a:tr>
              <a:tr h="465980">
                <a:tc>
                  <a:txBody>
                    <a:bodyPr/>
                    <a:lstStyle/>
                    <a:p>
                      <a:pPr algn="just"/>
                      <a:r>
                        <a:rPr lang="en-US" sz="1600" b="0" i="0" dirty="0">
                          <a:solidFill>
                            <a:srgbClr val="000000"/>
                          </a:solidFill>
                          <a:effectLst/>
                          <a:latin typeface="Arial"/>
                        </a:rPr>
                        <a:t>sequence of function</a:t>
                      </a:r>
                    </a:p>
                  </a:txBody>
                  <a:tcPr marL="143522" marR="143522" marT="29236" marB="29236" anchor="ctr">
                    <a:lnL>
                      <a:noFill/>
                    </a:lnL>
                    <a:lnR>
                      <a:noFill/>
                    </a:lnR>
                    <a:lnT>
                      <a:noFill/>
                    </a:lnT>
                    <a:lnB>
                      <a:noFill/>
                    </a:lnB>
                    <a:noFill/>
                  </a:tcPr>
                </a:tc>
              </a:tr>
              <a:tr h="465980">
                <a:tc>
                  <a:txBody>
                    <a:bodyPr/>
                    <a:lstStyle/>
                    <a:p>
                      <a:pPr algn="just"/>
                      <a:r>
                        <a:rPr lang="en-US" sz="1600" b="0" i="0" dirty="0">
                          <a:solidFill>
                            <a:srgbClr val="000000"/>
                          </a:solidFill>
                          <a:effectLst/>
                          <a:latin typeface="Arial"/>
                        </a:rPr>
                        <a:t>calls creates a parse</a:t>
                      </a:r>
                    </a:p>
                  </a:txBody>
                  <a:tcPr marL="143522" marR="143522" marT="29236" marB="29236" anchor="ctr">
                    <a:lnL>
                      <a:noFill/>
                    </a:lnL>
                    <a:lnR>
                      <a:noFill/>
                    </a:lnR>
                    <a:lnT>
                      <a:noFill/>
                    </a:lnT>
                    <a:lnB>
                      <a:noFill/>
                    </a:lnB>
                    <a:noFill/>
                  </a:tcPr>
                </a:tc>
              </a:tr>
              <a:tr h="465980">
                <a:tc>
                  <a:txBody>
                    <a:bodyPr/>
                    <a:lstStyle/>
                    <a:p>
                      <a:pPr algn="just"/>
                      <a:r>
                        <a:rPr lang="en-US" sz="1600" b="0" i="0" dirty="0">
                          <a:solidFill>
                            <a:srgbClr val="000000"/>
                          </a:solidFill>
                          <a:effectLst/>
                          <a:latin typeface="Arial"/>
                        </a:rPr>
                        <a:t>tree for a- 4 + c </a:t>
                      </a:r>
                      <a:r>
                        <a:rPr lang="en-US" sz="1600" b="0" i="0" dirty="0" smtClean="0">
                          <a:solidFill>
                            <a:srgbClr val="000000"/>
                          </a:solidFill>
                          <a:effectLst/>
                          <a:latin typeface="Arial"/>
                        </a:rPr>
                        <a:t>using</a:t>
                      </a:r>
                      <a:r>
                        <a:rPr lang="en-US" sz="1600" b="0" i="0" baseline="0" dirty="0" smtClean="0">
                          <a:solidFill>
                            <a:srgbClr val="000000"/>
                          </a:solidFill>
                          <a:effectLst/>
                          <a:latin typeface="Arial"/>
                        </a:rPr>
                        <a:t> </a:t>
                      </a:r>
                      <a:r>
                        <a:rPr lang="en-US" sz="1600" b="0" i="0" baseline="0" dirty="0" smtClean="0">
                          <a:solidFill>
                            <a:srgbClr val="000000"/>
                          </a:solidFill>
                          <a:effectLst/>
                          <a:latin typeface="Arial"/>
                        </a:rPr>
                        <a:t>bottom-up </a:t>
                      </a:r>
                      <a:r>
                        <a:rPr lang="en-US" sz="1600" b="0" i="0" baseline="0" dirty="0" smtClean="0">
                          <a:solidFill>
                            <a:srgbClr val="000000"/>
                          </a:solidFill>
                          <a:effectLst/>
                          <a:latin typeface="Arial"/>
                        </a:rPr>
                        <a:t>parsing</a:t>
                      </a:r>
                      <a:endParaRPr lang="en-US" sz="1600" b="0" i="0" dirty="0">
                        <a:solidFill>
                          <a:srgbClr val="000000"/>
                        </a:solidFill>
                        <a:effectLst/>
                        <a:latin typeface="Arial"/>
                      </a:endParaRPr>
                    </a:p>
                  </a:txBody>
                  <a:tcPr marL="143522" marR="143522" marT="29236" marB="29236" anchor="ctr">
                    <a:lnL>
                      <a:noFill/>
                    </a:lnL>
                    <a:lnR>
                      <a:noFill/>
                    </a:lnR>
                    <a:lnT>
                      <a:noFill/>
                    </a:lnT>
                    <a:lnB>
                      <a:noFill/>
                    </a:lnB>
                    <a:noFill/>
                  </a:tcPr>
                </a:tc>
              </a:tr>
              <a:tr h="465980">
                <a:tc>
                  <a:txBody>
                    <a:bodyPr/>
                    <a:lstStyle/>
                    <a:p>
                      <a:pPr algn="just"/>
                      <a:r>
                        <a:rPr lang="en-US" sz="1600" b="0" i="0" dirty="0">
                          <a:solidFill>
                            <a:srgbClr val="000000"/>
                          </a:solidFill>
                          <a:effectLst/>
                          <a:latin typeface="Arial"/>
                        </a:rPr>
                        <a:t> </a:t>
                      </a:r>
                    </a:p>
                  </a:txBody>
                  <a:tcPr marL="143522" marR="143522" marT="29236" marB="29236" anchor="ctr">
                    <a:lnL>
                      <a:noFill/>
                    </a:lnL>
                    <a:lnR>
                      <a:noFill/>
                    </a:lnR>
                    <a:lnT>
                      <a:noFill/>
                    </a:lnT>
                    <a:lnB>
                      <a:noFill/>
                    </a:lnB>
                    <a:noFill/>
                  </a:tcPr>
                </a:tc>
              </a:tr>
              <a:tr h="465980">
                <a:tc>
                  <a:txBody>
                    <a:bodyPr/>
                    <a:lstStyle/>
                    <a:p>
                      <a:pPr algn="just"/>
                      <a:r>
                        <a:rPr lang="en-US" sz="1600" b="0" i="0" dirty="0">
                          <a:solidFill>
                            <a:srgbClr val="000000"/>
                          </a:solidFill>
                          <a:effectLst/>
                          <a:latin typeface="Arial"/>
                        </a:rPr>
                        <a:t>P 1 = </a:t>
                      </a:r>
                      <a:r>
                        <a:rPr lang="en-US" sz="1600" b="0" i="0" dirty="0" err="1">
                          <a:solidFill>
                            <a:srgbClr val="000000"/>
                          </a:solidFill>
                          <a:effectLst/>
                          <a:latin typeface="Arial"/>
                        </a:rPr>
                        <a:t>mkleaf</a:t>
                      </a:r>
                      <a:r>
                        <a:rPr lang="en-US" sz="1600" b="0" i="0" dirty="0">
                          <a:solidFill>
                            <a:srgbClr val="000000"/>
                          </a:solidFill>
                          <a:effectLst/>
                          <a:latin typeface="Arial"/>
                        </a:rPr>
                        <a:t>(id, </a:t>
                      </a:r>
                      <a:r>
                        <a:rPr lang="en-US" sz="1600" b="0" i="0" dirty="0" err="1">
                          <a:solidFill>
                            <a:srgbClr val="000000"/>
                          </a:solidFill>
                          <a:effectLst/>
                          <a:latin typeface="Arial"/>
                        </a:rPr>
                        <a:t>entry.a</a:t>
                      </a:r>
                      <a:r>
                        <a:rPr lang="en-US" sz="1600" b="0" i="0" dirty="0">
                          <a:solidFill>
                            <a:srgbClr val="000000"/>
                          </a:solidFill>
                          <a:effectLst/>
                          <a:latin typeface="Arial"/>
                        </a:rPr>
                        <a:t>) </a:t>
                      </a:r>
                    </a:p>
                  </a:txBody>
                  <a:tcPr marL="143522" marR="143522" marT="29236" marB="29236" anchor="ctr">
                    <a:lnL>
                      <a:noFill/>
                    </a:lnL>
                    <a:lnR>
                      <a:noFill/>
                    </a:lnR>
                    <a:lnT>
                      <a:noFill/>
                    </a:lnT>
                    <a:lnB>
                      <a:noFill/>
                    </a:lnB>
                    <a:noFill/>
                  </a:tcPr>
                </a:tc>
              </a:tr>
              <a:tr h="465980">
                <a:tc>
                  <a:txBody>
                    <a:bodyPr/>
                    <a:lstStyle/>
                    <a:p>
                      <a:pPr algn="just"/>
                      <a:r>
                        <a:rPr lang="en-US" sz="1600" b="0" i="0" dirty="0">
                          <a:solidFill>
                            <a:srgbClr val="000000"/>
                          </a:solidFill>
                          <a:effectLst/>
                          <a:latin typeface="Arial"/>
                        </a:rPr>
                        <a:t>P 2 = </a:t>
                      </a:r>
                      <a:r>
                        <a:rPr lang="en-US" sz="1600" b="0" i="0" dirty="0" err="1">
                          <a:solidFill>
                            <a:srgbClr val="000000"/>
                          </a:solidFill>
                          <a:effectLst/>
                          <a:latin typeface="Arial"/>
                        </a:rPr>
                        <a:t>mkleaf</a:t>
                      </a:r>
                      <a:r>
                        <a:rPr lang="en-US" sz="1600" b="0" i="0" dirty="0">
                          <a:solidFill>
                            <a:srgbClr val="000000"/>
                          </a:solidFill>
                          <a:effectLst/>
                          <a:latin typeface="Arial"/>
                        </a:rPr>
                        <a:t>(</a:t>
                      </a:r>
                      <a:r>
                        <a:rPr lang="en-US" sz="1600" b="0" i="0" dirty="0" err="1">
                          <a:solidFill>
                            <a:srgbClr val="000000"/>
                          </a:solidFill>
                          <a:effectLst/>
                          <a:latin typeface="Arial"/>
                        </a:rPr>
                        <a:t>num</a:t>
                      </a:r>
                      <a:r>
                        <a:rPr lang="en-US" sz="1600" b="0" i="0" dirty="0">
                          <a:solidFill>
                            <a:srgbClr val="000000"/>
                          </a:solidFill>
                          <a:effectLst/>
                          <a:latin typeface="Arial"/>
                        </a:rPr>
                        <a:t>, 4) </a:t>
                      </a:r>
                    </a:p>
                  </a:txBody>
                  <a:tcPr marL="143522" marR="143522" marT="29236" marB="29236" anchor="ctr">
                    <a:lnL>
                      <a:noFill/>
                    </a:lnL>
                    <a:lnR>
                      <a:noFill/>
                    </a:lnR>
                    <a:lnT>
                      <a:noFill/>
                    </a:lnT>
                    <a:lnB>
                      <a:noFill/>
                    </a:lnB>
                    <a:noFill/>
                  </a:tcPr>
                </a:tc>
              </a:tr>
              <a:tr h="465980">
                <a:tc>
                  <a:txBody>
                    <a:bodyPr/>
                    <a:lstStyle/>
                    <a:p>
                      <a:pPr algn="just"/>
                      <a:r>
                        <a:rPr lang="en-US" sz="1600" b="0" i="0" dirty="0">
                          <a:solidFill>
                            <a:srgbClr val="000000"/>
                          </a:solidFill>
                          <a:effectLst/>
                          <a:latin typeface="Arial"/>
                        </a:rPr>
                        <a:t>P 3 = </a:t>
                      </a:r>
                      <a:r>
                        <a:rPr lang="en-US" sz="1600" b="0" i="0" dirty="0" err="1">
                          <a:solidFill>
                            <a:srgbClr val="000000"/>
                          </a:solidFill>
                          <a:effectLst/>
                          <a:latin typeface="Arial"/>
                        </a:rPr>
                        <a:t>mknode</a:t>
                      </a:r>
                      <a:r>
                        <a:rPr lang="en-US" sz="1600" b="0" i="0" dirty="0">
                          <a:solidFill>
                            <a:srgbClr val="000000"/>
                          </a:solidFill>
                          <a:effectLst/>
                          <a:latin typeface="Arial"/>
                        </a:rPr>
                        <a:t>(-, P 1 , P 2 ) </a:t>
                      </a:r>
                    </a:p>
                  </a:txBody>
                  <a:tcPr marL="143522" marR="143522" marT="29236" marB="29236" anchor="ctr">
                    <a:lnL>
                      <a:noFill/>
                    </a:lnL>
                    <a:lnR>
                      <a:noFill/>
                    </a:lnR>
                    <a:lnT>
                      <a:noFill/>
                    </a:lnT>
                    <a:lnB>
                      <a:noFill/>
                    </a:lnB>
                    <a:noFill/>
                  </a:tcPr>
                </a:tc>
              </a:tr>
              <a:tr h="465980">
                <a:tc>
                  <a:txBody>
                    <a:bodyPr/>
                    <a:lstStyle/>
                    <a:p>
                      <a:pPr algn="just"/>
                      <a:r>
                        <a:rPr lang="en-US" sz="1600" b="0" i="0" dirty="0">
                          <a:solidFill>
                            <a:srgbClr val="000000"/>
                          </a:solidFill>
                          <a:effectLst/>
                          <a:latin typeface="Arial"/>
                        </a:rPr>
                        <a:t>P 4 = </a:t>
                      </a:r>
                      <a:r>
                        <a:rPr lang="en-US" sz="1600" b="0" i="0" dirty="0" err="1">
                          <a:solidFill>
                            <a:srgbClr val="000000"/>
                          </a:solidFill>
                          <a:effectLst/>
                          <a:latin typeface="Arial"/>
                        </a:rPr>
                        <a:t>mkleaf</a:t>
                      </a:r>
                      <a:r>
                        <a:rPr lang="en-US" sz="1600" b="0" i="0" dirty="0">
                          <a:solidFill>
                            <a:srgbClr val="000000"/>
                          </a:solidFill>
                          <a:effectLst/>
                          <a:latin typeface="Arial"/>
                        </a:rPr>
                        <a:t>(id, </a:t>
                      </a:r>
                      <a:r>
                        <a:rPr lang="en-US" sz="1600" b="0" i="0" dirty="0" err="1">
                          <a:solidFill>
                            <a:srgbClr val="000000"/>
                          </a:solidFill>
                          <a:effectLst/>
                          <a:latin typeface="Arial"/>
                        </a:rPr>
                        <a:t>entry.c</a:t>
                      </a:r>
                      <a:r>
                        <a:rPr lang="en-US" sz="1600" b="0" i="0" dirty="0">
                          <a:solidFill>
                            <a:srgbClr val="000000"/>
                          </a:solidFill>
                          <a:effectLst/>
                          <a:latin typeface="Arial"/>
                        </a:rPr>
                        <a:t>)</a:t>
                      </a:r>
                    </a:p>
                  </a:txBody>
                  <a:tcPr marL="143522" marR="143522" marT="29236" marB="29236" anchor="ctr">
                    <a:lnL>
                      <a:noFill/>
                    </a:lnL>
                    <a:lnR>
                      <a:noFill/>
                    </a:lnR>
                    <a:lnT>
                      <a:noFill/>
                    </a:lnT>
                    <a:lnB>
                      <a:noFill/>
                    </a:lnB>
                    <a:noFill/>
                  </a:tcPr>
                </a:tc>
              </a:tr>
              <a:tr h="465980">
                <a:tc>
                  <a:txBody>
                    <a:bodyPr/>
                    <a:lstStyle/>
                    <a:p>
                      <a:pPr algn="just"/>
                      <a:r>
                        <a:rPr lang="en-US" sz="1600" b="0" i="0" dirty="0">
                          <a:solidFill>
                            <a:srgbClr val="000000"/>
                          </a:solidFill>
                          <a:effectLst/>
                          <a:latin typeface="Arial"/>
                        </a:rPr>
                        <a:t>P 5 = </a:t>
                      </a:r>
                      <a:r>
                        <a:rPr lang="en-US" sz="1600" b="0" i="0" dirty="0" err="1">
                          <a:solidFill>
                            <a:srgbClr val="000000"/>
                          </a:solidFill>
                          <a:effectLst/>
                          <a:latin typeface="Arial"/>
                        </a:rPr>
                        <a:t>mknode</a:t>
                      </a:r>
                      <a:r>
                        <a:rPr lang="en-US" sz="1600" b="0" i="0" dirty="0">
                          <a:solidFill>
                            <a:srgbClr val="000000"/>
                          </a:solidFill>
                          <a:effectLst/>
                          <a:latin typeface="Arial"/>
                        </a:rPr>
                        <a:t>(+, P 3 , P 4 )</a:t>
                      </a:r>
                    </a:p>
                  </a:txBody>
                  <a:tcPr marL="143522" marR="143522" marT="29236" marB="29236" anchor="ctr">
                    <a:lnL>
                      <a:noFill/>
                    </a:lnL>
                    <a:lnR>
                      <a:noFill/>
                    </a:lnR>
                    <a:lnT>
                      <a:noFill/>
                    </a:lnT>
                    <a:lnB>
                      <a:noFill/>
                    </a:lnB>
                    <a:noFill/>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870293"/>
            <a:ext cx="4717446" cy="3701707"/>
          </a:xfrm>
          <a:prstGeom prst="rect">
            <a:avLst/>
          </a:prstGeom>
        </p:spPr>
      </p:pic>
    </p:spTree>
    <p:extLst>
      <p:ext uri="{BB962C8B-B14F-4D97-AF65-F5344CB8AC3E}">
        <p14:creationId xmlns:p14="http://schemas.microsoft.com/office/powerpoint/2010/main" val="513525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Semantics analysis</a:t>
            </a:r>
            <a:endParaRPr lang="en-US" sz="3600" dirty="0"/>
          </a:p>
        </p:txBody>
      </p:sp>
      <p:sp>
        <p:nvSpPr>
          <p:cNvPr id="3" name="Content Placeholder 2"/>
          <p:cNvSpPr>
            <a:spLocks noGrp="1"/>
          </p:cNvSpPr>
          <p:nvPr>
            <p:ph idx="1"/>
          </p:nvPr>
        </p:nvSpPr>
        <p:spPr>
          <a:xfrm>
            <a:off x="457200" y="1371600"/>
            <a:ext cx="8229600" cy="4800600"/>
          </a:xfrm>
        </p:spPr>
        <p:txBody>
          <a:bodyPr>
            <a:normAutofit fontScale="62500" lnSpcReduction="20000"/>
          </a:bodyPr>
          <a:lstStyle/>
          <a:p>
            <a:r>
              <a:rPr lang="en-US" b="1" dirty="0" smtClean="0"/>
              <a:t> </a:t>
            </a:r>
            <a:r>
              <a:rPr lang="en-US" dirty="0" smtClean="0"/>
              <a:t>Semantic </a:t>
            </a:r>
            <a:r>
              <a:rPr lang="en-US" dirty="0"/>
              <a:t>analysis is a pass by a compiler that adds semantic information to the parse tree and performs certain checks based on this information. </a:t>
            </a:r>
            <a:endParaRPr lang="en-US" dirty="0" smtClean="0"/>
          </a:p>
          <a:p>
            <a:endParaRPr lang="en-US" dirty="0" smtClean="0"/>
          </a:p>
          <a:p>
            <a:r>
              <a:rPr lang="en-US" dirty="0" smtClean="0"/>
              <a:t>It </a:t>
            </a:r>
            <a:r>
              <a:rPr lang="en-US" dirty="0"/>
              <a:t>logically follows the parsing phase, in which the parse tree is generated, and logically precedes the code generation phase, in </a:t>
            </a:r>
            <a:r>
              <a:rPr lang="en-US" dirty="0" smtClean="0"/>
              <a:t>which (intermediate / target</a:t>
            </a:r>
            <a:r>
              <a:rPr lang="en-US" dirty="0"/>
              <a:t>) code is generated. (In a compiler implementation, it may be possible to fold different phases into one pass.) </a:t>
            </a:r>
            <a:endParaRPr lang="en-US" dirty="0" smtClean="0"/>
          </a:p>
          <a:p>
            <a:endParaRPr lang="en-US" dirty="0" smtClean="0"/>
          </a:p>
          <a:p>
            <a:r>
              <a:rPr lang="en-US" dirty="0" smtClean="0"/>
              <a:t>Typical </a:t>
            </a:r>
            <a:r>
              <a:rPr lang="en-US" dirty="0"/>
              <a:t>examples of semantic information that is added and checked is </a:t>
            </a:r>
            <a:endParaRPr lang="en-US" dirty="0" smtClean="0"/>
          </a:p>
          <a:p>
            <a:pPr lvl="1"/>
            <a:r>
              <a:rPr lang="en-US" dirty="0" smtClean="0"/>
              <a:t>typing </a:t>
            </a:r>
            <a:r>
              <a:rPr lang="en-US" dirty="0"/>
              <a:t>information ( </a:t>
            </a:r>
            <a:r>
              <a:rPr lang="en-US" dirty="0">
                <a:hlinkClick r:id="rId2"/>
              </a:rPr>
              <a:t>type checking </a:t>
            </a:r>
            <a:r>
              <a:rPr lang="en-US" dirty="0"/>
              <a:t>) and </a:t>
            </a:r>
            <a:endParaRPr lang="en-US" dirty="0" smtClean="0"/>
          </a:p>
          <a:p>
            <a:pPr lvl="1"/>
            <a:r>
              <a:rPr lang="en-US" dirty="0" smtClean="0"/>
              <a:t>the binding of variables and function names to their definitions </a:t>
            </a:r>
          </a:p>
          <a:p>
            <a:pPr marL="0" indent="0">
              <a:buNone/>
            </a:pPr>
            <a:r>
              <a:rPr lang="en-US" dirty="0"/>
              <a:t> </a:t>
            </a:r>
            <a:r>
              <a:rPr lang="en-US" dirty="0" smtClean="0"/>
              <a:t>            ( </a:t>
            </a:r>
            <a:r>
              <a:rPr lang="en-US" dirty="0" smtClean="0">
                <a:hlinkClick r:id="rId3"/>
              </a:rPr>
              <a:t>object binding </a:t>
            </a:r>
            <a:r>
              <a:rPr lang="en-US" dirty="0" smtClean="0"/>
              <a:t>). </a:t>
            </a:r>
          </a:p>
          <a:p>
            <a:pPr>
              <a:buNone/>
            </a:pPr>
            <a:endParaRPr lang="en-US" dirty="0" smtClean="0"/>
          </a:p>
          <a:p>
            <a:r>
              <a:rPr lang="en-US" dirty="0" smtClean="0"/>
              <a:t>Sometimes </a:t>
            </a:r>
            <a:r>
              <a:rPr lang="en-US" dirty="0"/>
              <a:t>also some early code optimization is done in this phase. For this phase the compiler usually maintains </a:t>
            </a:r>
            <a:r>
              <a:rPr lang="en-US" i="1" dirty="0"/>
              <a:t>symbol tables </a:t>
            </a:r>
            <a:r>
              <a:rPr lang="en-US" dirty="0"/>
              <a:t>in which it stores what each symbol (variable names, function names, etc.) refers to.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839200" cy="5867400"/>
          </a:xfrm>
        </p:spPr>
        <p:txBody>
          <a:bodyPr>
            <a:noAutofit/>
          </a:bodyPr>
          <a:lstStyle/>
          <a:p>
            <a:pPr marL="0" indent="0">
              <a:buNone/>
            </a:pPr>
            <a:r>
              <a:rPr lang="en-US" sz="1800" dirty="0"/>
              <a:t>An example showing the formation of an abstract syntax tree by the given function calls for </a:t>
            </a:r>
            <a:r>
              <a:rPr lang="en-US" sz="1800" dirty="0" smtClean="0"/>
              <a:t>the </a:t>
            </a:r>
            <a:r>
              <a:rPr lang="en-US" sz="1800" dirty="0"/>
              <a:t>expression a-4+c.The call sequence can be explained as:</a:t>
            </a:r>
          </a:p>
          <a:p>
            <a:endParaRPr lang="en-US" sz="1800" dirty="0"/>
          </a:p>
          <a:p>
            <a:pPr>
              <a:buAutoNum type="arabicPeriod"/>
            </a:pPr>
            <a:r>
              <a:rPr lang="en-US" sz="1800" dirty="0" smtClean="0"/>
              <a:t>    P1 </a:t>
            </a:r>
            <a:r>
              <a:rPr lang="en-US" sz="1800" dirty="0"/>
              <a:t>= </a:t>
            </a:r>
            <a:r>
              <a:rPr lang="en-US" sz="1800" dirty="0" err="1"/>
              <a:t>mkleaf</a:t>
            </a:r>
            <a:r>
              <a:rPr lang="en-US" sz="1800" dirty="0"/>
              <a:t>(</a:t>
            </a:r>
            <a:r>
              <a:rPr lang="en-US" sz="1800" dirty="0" err="1"/>
              <a:t>id,entry.a</a:t>
            </a:r>
            <a:r>
              <a:rPr lang="en-US" sz="1800" dirty="0"/>
              <a:t>) : A leaf node made for the identifier </a:t>
            </a:r>
            <a:r>
              <a:rPr lang="en-US" sz="1800" dirty="0" smtClean="0"/>
              <a:t>“a” </a:t>
            </a:r>
            <a:r>
              <a:rPr lang="en-US" sz="1800" dirty="0"/>
              <a:t>and an entry for </a:t>
            </a:r>
            <a:r>
              <a:rPr lang="en-US" sz="1800" dirty="0" smtClean="0"/>
              <a:t>           </a:t>
            </a:r>
          </a:p>
          <a:p>
            <a:pPr marL="0" indent="0">
              <a:buNone/>
            </a:pPr>
            <a:r>
              <a:rPr lang="en-US" sz="1800" dirty="0"/>
              <a:t> </a:t>
            </a:r>
            <a:r>
              <a:rPr lang="en-US" sz="1800" dirty="0" smtClean="0"/>
              <a:t>         “</a:t>
            </a:r>
            <a:r>
              <a:rPr lang="en-US" sz="1800" dirty="0"/>
              <a:t>a” is made in the symbol </a:t>
            </a:r>
            <a:r>
              <a:rPr lang="en-US" sz="1800" dirty="0" smtClean="0"/>
              <a:t>table.</a:t>
            </a:r>
          </a:p>
          <a:p>
            <a:pPr>
              <a:buAutoNum type="arabicPeriod"/>
            </a:pPr>
            <a:endParaRPr lang="en-US" sz="1800" dirty="0" smtClean="0"/>
          </a:p>
          <a:p>
            <a:pPr>
              <a:buFont typeface="+mj-lt"/>
              <a:buAutoNum type="arabicPeriod" startAt="2"/>
            </a:pPr>
            <a:r>
              <a:rPr lang="en-US" sz="1800" dirty="0" smtClean="0"/>
              <a:t>    P2 </a:t>
            </a:r>
            <a:r>
              <a:rPr lang="en-US" sz="1800" dirty="0"/>
              <a:t>= </a:t>
            </a:r>
            <a:r>
              <a:rPr lang="en-US" sz="1800" dirty="0" err="1"/>
              <a:t>mkleaf</a:t>
            </a:r>
            <a:r>
              <a:rPr lang="en-US" sz="1800" dirty="0"/>
              <a:t>(num,4) : A leaf node made for the number </a:t>
            </a:r>
            <a:r>
              <a:rPr lang="en-US" sz="1800" dirty="0" smtClean="0"/>
              <a:t>“4”.</a:t>
            </a:r>
            <a:endParaRPr lang="en-US" sz="1800" dirty="0"/>
          </a:p>
          <a:p>
            <a:pPr marL="0" indent="0">
              <a:buNone/>
            </a:pPr>
            <a:endParaRPr lang="en-US" sz="1800" dirty="0" smtClean="0"/>
          </a:p>
          <a:p>
            <a:pPr marL="514350" indent="-514350">
              <a:buAutoNum type="arabicPeriod" startAt="3"/>
            </a:pPr>
            <a:r>
              <a:rPr lang="en-US" sz="1800" dirty="0" smtClean="0"/>
              <a:t>P3 </a:t>
            </a:r>
            <a:r>
              <a:rPr lang="en-US" sz="1800" dirty="0"/>
              <a:t>= </a:t>
            </a:r>
            <a:r>
              <a:rPr lang="en-US" sz="1800" dirty="0" err="1"/>
              <a:t>mknode</a:t>
            </a:r>
            <a:r>
              <a:rPr lang="en-US" sz="1800" dirty="0"/>
              <a:t>(-,P1,P2) : An internal node for the </a:t>
            </a:r>
            <a:r>
              <a:rPr lang="en-US" sz="1800" dirty="0" smtClean="0"/>
              <a:t>“-”. It </a:t>
            </a:r>
            <a:r>
              <a:rPr lang="en-US" sz="1800" dirty="0"/>
              <a:t>takes the previously made </a:t>
            </a:r>
            <a:r>
              <a:rPr lang="en-US" sz="1800" dirty="0" smtClean="0"/>
              <a:t>nodes as </a:t>
            </a:r>
            <a:r>
              <a:rPr lang="en-US" sz="1800" dirty="0"/>
              <a:t>arguments and represents the expression </a:t>
            </a:r>
            <a:r>
              <a:rPr lang="en-US" sz="1800" dirty="0" smtClean="0"/>
              <a:t>“a-4”.</a:t>
            </a:r>
            <a:endParaRPr lang="en-US" sz="1800" dirty="0"/>
          </a:p>
          <a:p>
            <a:pPr marL="0" indent="0">
              <a:buNone/>
            </a:pPr>
            <a:endParaRPr lang="en-US" sz="1800" dirty="0" smtClean="0"/>
          </a:p>
          <a:p>
            <a:pPr marL="514350" indent="-514350">
              <a:buAutoNum type="arabicPeriod" startAt="4"/>
            </a:pPr>
            <a:r>
              <a:rPr lang="en-US" sz="1800" dirty="0" smtClean="0"/>
              <a:t>P4 </a:t>
            </a:r>
            <a:r>
              <a:rPr lang="en-US" sz="1800" dirty="0"/>
              <a:t>= </a:t>
            </a:r>
            <a:r>
              <a:rPr lang="en-US" sz="1800" dirty="0" err="1"/>
              <a:t>mkleaf</a:t>
            </a:r>
            <a:r>
              <a:rPr lang="en-US" sz="1800" dirty="0"/>
              <a:t>(</a:t>
            </a:r>
            <a:r>
              <a:rPr lang="en-US" sz="1800" dirty="0" err="1"/>
              <a:t>id,entry.c</a:t>
            </a:r>
            <a:r>
              <a:rPr lang="en-US" sz="1800" dirty="0"/>
              <a:t>) : A leaf node </a:t>
            </a:r>
            <a:r>
              <a:rPr lang="en-US" sz="1800" dirty="0" smtClean="0"/>
              <a:t>made</a:t>
            </a:r>
          </a:p>
          <a:p>
            <a:pPr marL="0" indent="0">
              <a:buNone/>
            </a:pPr>
            <a:r>
              <a:rPr lang="en-US" sz="1800" dirty="0"/>
              <a:t> </a:t>
            </a:r>
            <a:r>
              <a:rPr lang="en-US" sz="1800" dirty="0" smtClean="0"/>
              <a:t>          </a:t>
            </a:r>
            <a:r>
              <a:rPr lang="en-US" sz="1800" dirty="0"/>
              <a:t>for the identifier </a:t>
            </a:r>
            <a:r>
              <a:rPr lang="en-US" sz="1800" dirty="0" smtClean="0"/>
              <a:t>“c” </a:t>
            </a:r>
            <a:r>
              <a:rPr lang="en-US" sz="1800" dirty="0"/>
              <a:t>and an entry for “c” is </a:t>
            </a:r>
            <a:r>
              <a:rPr lang="en-US" sz="1800" dirty="0" smtClean="0"/>
              <a:t>made</a:t>
            </a:r>
          </a:p>
          <a:p>
            <a:pPr marL="0" indent="0">
              <a:buNone/>
            </a:pPr>
            <a:r>
              <a:rPr lang="en-US" sz="1800" dirty="0"/>
              <a:t> </a:t>
            </a:r>
            <a:r>
              <a:rPr lang="en-US" sz="1800" dirty="0" smtClean="0"/>
              <a:t>           </a:t>
            </a:r>
            <a:r>
              <a:rPr lang="en-US" sz="1800" dirty="0"/>
              <a:t>in the symbol table</a:t>
            </a:r>
            <a:r>
              <a:rPr lang="en-US" sz="1800" dirty="0" smtClean="0"/>
              <a:t>.</a:t>
            </a:r>
          </a:p>
          <a:p>
            <a:pPr marL="514350" indent="-514350">
              <a:buAutoNum type="arabicPeriod" startAt="4"/>
            </a:pPr>
            <a:endParaRPr lang="en-US" sz="1800" dirty="0"/>
          </a:p>
          <a:p>
            <a:pPr marL="514350" indent="-514350">
              <a:buAutoNum type="arabicPeriod" startAt="5"/>
            </a:pPr>
            <a:r>
              <a:rPr lang="en-US" sz="1800" dirty="0" smtClean="0"/>
              <a:t>P5 </a:t>
            </a:r>
            <a:r>
              <a:rPr lang="en-US" sz="1800" dirty="0"/>
              <a:t>= </a:t>
            </a:r>
            <a:r>
              <a:rPr lang="en-US" sz="1800" dirty="0" err="1"/>
              <a:t>mknode</a:t>
            </a:r>
            <a:r>
              <a:rPr lang="en-US" sz="1800" dirty="0"/>
              <a:t>(+,P3,P4) : An internal node </a:t>
            </a:r>
            <a:r>
              <a:rPr lang="en-US" sz="1800" dirty="0" smtClean="0"/>
              <a:t>for </a:t>
            </a:r>
            <a:r>
              <a:rPr lang="en-US" sz="1800" dirty="0"/>
              <a:t>the </a:t>
            </a:r>
            <a:endParaRPr lang="en-US" sz="1800" dirty="0" smtClean="0"/>
          </a:p>
          <a:p>
            <a:pPr marL="0" indent="0">
              <a:buNone/>
            </a:pPr>
            <a:r>
              <a:rPr lang="en-US" sz="1800" dirty="0" smtClean="0"/>
              <a:t>          “+”. It </a:t>
            </a:r>
            <a:r>
              <a:rPr lang="en-US" sz="1800" dirty="0"/>
              <a:t>takes the previously </a:t>
            </a:r>
            <a:r>
              <a:rPr lang="en-US" sz="1800" dirty="0" smtClean="0"/>
              <a:t>made nodes </a:t>
            </a:r>
            <a:r>
              <a:rPr lang="en-US" sz="1800" dirty="0"/>
              <a:t>as </a:t>
            </a:r>
            <a:r>
              <a:rPr lang="en-US" sz="1800" dirty="0" smtClean="0"/>
              <a:t>arguments</a:t>
            </a:r>
          </a:p>
          <a:p>
            <a:pPr marL="0" indent="0">
              <a:buNone/>
            </a:pPr>
            <a:r>
              <a:rPr lang="en-US" sz="1800" dirty="0"/>
              <a:t> </a:t>
            </a:r>
            <a:r>
              <a:rPr lang="en-US" sz="1800" dirty="0" smtClean="0"/>
              <a:t>          </a:t>
            </a:r>
            <a:r>
              <a:rPr lang="en-US" sz="1800" dirty="0" smtClean="0"/>
              <a:t>and </a:t>
            </a:r>
            <a:r>
              <a:rPr lang="en-US" sz="1800" dirty="0"/>
              <a:t>represents the </a:t>
            </a:r>
            <a:r>
              <a:rPr lang="en-US" sz="1800" dirty="0" smtClean="0"/>
              <a:t>expression “a- 4+c”. </a:t>
            </a:r>
            <a:endParaRPr lang="en-US" sz="1800" dirty="0"/>
          </a:p>
          <a:p>
            <a:endParaRPr lang="en-US" sz="1800" dirty="0"/>
          </a:p>
        </p:txBody>
      </p:sp>
      <p:sp>
        <p:nvSpPr>
          <p:cNvPr id="4" name="Title 5"/>
          <p:cNvSpPr>
            <a:spLocks noGrp="1"/>
          </p:cNvSpPr>
          <p:nvPr>
            <p:ph type="title"/>
          </p:nvPr>
        </p:nvSpPr>
        <p:spPr>
          <a:xfrm>
            <a:off x="304800" y="152400"/>
            <a:ext cx="8229600" cy="563562"/>
          </a:xfrm>
        </p:spPr>
        <p:txBody>
          <a:bodyPr>
            <a:noAutofit/>
          </a:bodyPr>
          <a:lstStyle/>
          <a:p>
            <a:pPr algn="l"/>
            <a:r>
              <a:rPr lang="en-US" sz="3600" dirty="0" smtClean="0"/>
              <a:t>Example</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984" y="3678380"/>
            <a:ext cx="3690145" cy="2895600"/>
          </a:xfrm>
          <a:prstGeom prst="rect">
            <a:avLst/>
          </a:prstGeom>
        </p:spPr>
      </p:pic>
    </p:spTree>
    <p:extLst>
      <p:ext uri="{BB962C8B-B14F-4D97-AF65-F5344CB8AC3E}">
        <p14:creationId xmlns:p14="http://schemas.microsoft.com/office/powerpoint/2010/main" val="1066275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020762"/>
          </a:xfrm>
        </p:spPr>
        <p:txBody>
          <a:bodyPr>
            <a:normAutofit fontScale="90000"/>
          </a:bodyPr>
          <a:lstStyle/>
          <a:p>
            <a:pPr algn="l"/>
            <a:r>
              <a:rPr lang="en-US" sz="3200" dirty="0"/>
              <a:t>A syntax directed definition for constructing syntax </a:t>
            </a:r>
            <a:r>
              <a:rPr lang="en-US" sz="3200" dirty="0" smtClean="0"/>
              <a:t>tree</a:t>
            </a:r>
            <a:br>
              <a:rPr lang="en-US" sz="3200" dirty="0" smtClean="0"/>
            </a:br>
            <a:r>
              <a:rPr lang="en-US" sz="3200" dirty="0" smtClean="0"/>
              <a:t>for an expression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9299541"/>
              </p:ext>
            </p:extLst>
          </p:nvPr>
        </p:nvGraphicFramePr>
        <p:xfrm>
          <a:off x="723900" y="1676400"/>
          <a:ext cx="7620000" cy="3190872"/>
        </p:xfrm>
        <a:graphic>
          <a:graphicData uri="http://schemas.openxmlformats.org/drawingml/2006/table">
            <a:tbl>
              <a:tblPr/>
              <a:tblGrid>
                <a:gridCol w="2832374"/>
                <a:gridCol w="4787626"/>
              </a:tblGrid>
              <a:tr h="533400">
                <a:tc>
                  <a:txBody>
                    <a:bodyPr/>
                    <a:lstStyle/>
                    <a:p>
                      <a:pPr algn="just"/>
                      <a:r>
                        <a:rPr lang="en-US" sz="2000" b="0" i="0" dirty="0">
                          <a:solidFill>
                            <a:srgbClr val="000000"/>
                          </a:solidFill>
                          <a:effectLst/>
                          <a:latin typeface="Arial"/>
                        </a:rPr>
                        <a:t>E  </a:t>
                      </a:r>
                      <a:r>
                        <a:rPr lang="en-US" sz="2000" b="0" i="0" dirty="0" smtClean="0">
                          <a:solidFill>
                            <a:srgbClr val="000000"/>
                          </a:solidFill>
                          <a:effectLst/>
                          <a:latin typeface="Arial"/>
                          <a:sym typeface="Wingdings" pitchFamily="2" charset="2"/>
                        </a:rPr>
                        <a:t> </a:t>
                      </a:r>
                      <a:r>
                        <a:rPr lang="en-US" sz="2000" b="0" i="0" dirty="0" smtClean="0">
                          <a:solidFill>
                            <a:srgbClr val="000000"/>
                          </a:solidFill>
                          <a:effectLst/>
                          <a:latin typeface="Arial"/>
                        </a:rPr>
                        <a:t>E</a:t>
                      </a:r>
                      <a:r>
                        <a:rPr lang="en-US" sz="2000" b="0" i="0" baseline="-25000" dirty="0" smtClean="0">
                          <a:solidFill>
                            <a:srgbClr val="000000"/>
                          </a:solidFill>
                          <a:effectLst/>
                          <a:latin typeface="Arial"/>
                        </a:rPr>
                        <a:t>1</a:t>
                      </a:r>
                      <a:r>
                        <a:rPr lang="en-US" sz="2000" b="0" i="0" dirty="0" smtClean="0">
                          <a:solidFill>
                            <a:srgbClr val="000000"/>
                          </a:solidFill>
                          <a:effectLst/>
                          <a:latin typeface="Arial"/>
                        </a:rPr>
                        <a:t> </a:t>
                      </a:r>
                      <a:r>
                        <a:rPr lang="en-US" sz="2000" b="0" i="0" dirty="0">
                          <a:solidFill>
                            <a:srgbClr val="000000"/>
                          </a:solidFill>
                          <a:effectLst/>
                          <a:latin typeface="Arial"/>
                        </a:rPr>
                        <a:t>+ T</a:t>
                      </a:r>
                    </a:p>
                  </a:txBody>
                  <a:tcPr marL="47625" marR="47625" marT="23812" marB="23812" anchor="ctr">
                    <a:lnL>
                      <a:noFill/>
                    </a:lnL>
                    <a:lnR>
                      <a:noFill/>
                    </a:lnR>
                    <a:lnT>
                      <a:noFill/>
                    </a:lnT>
                    <a:lnB>
                      <a:noFill/>
                    </a:lnB>
                    <a:solidFill>
                      <a:srgbClr val="D6EFE3"/>
                    </a:solidFill>
                  </a:tcPr>
                </a:tc>
                <a:tc>
                  <a:txBody>
                    <a:bodyPr/>
                    <a:lstStyle/>
                    <a:p>
                      <a:pPr algn="just"/>
                      <a:r>
                        <a:rPr lang="en-US" sz="2000" b="0" i="0" dirty="0" err="1">
                          <a:solidFill>
                            <a:srgbClr val="000000"/>
                          </a:solidFill>
                          <a:effectLst/>
                          <a:latin typeface="Arial"/>
                        </a:rPr>
                        <a:t>E.ptr</a:t>
                      </a:r>
                      <a:r>
                        <a:rPr lang="en-US" sz="2000" b="0" i="0" dirty="0">
                          <a:solidFill>
                            <a:srgbClr val="000000"/>
                          </a:solidFill>
                          <a:effectLst/>
                          <a:latin typeface="Arial"/>
                        </a:rPr>
                        <a:t> = </a:t>
                      </a:r>
                      <a:r>
                        <a:rPr lang="en-US" sz="2000" b="0" i="0" dirty="0" err="1">
                          <a:solidFill>
                            <a:srgbClr val="000000"/>
                          </a:solidFill>
                          <a:effectLst/>
                          <a:latin typeface="Arial"/>
                        </a:rPr>
                        <a:t>mknode</a:t>
                      </a:r>
                      <a:r>
                        <a:rPr lang="en-US" sz="2000" b="0" i="0" dirty="0">
                          <a:solidFill>
                            <a:srgbClr val="000000"/>
                          </a:solidFill>
                          <a:effectLst/>
                          <a:latin typeface="Arial"/>
                        </a:rPr>
                        <a:t>(+, </a:t>
                      </a:r>
                      <a:r>
                        <a:rPr lang="en-US" sz="2000" b="0" i="0" dirty="0" smtClean="0">
                          <a:solidFill>
                            <a:srgbClr val="000000"/>
                          </a:solidFill>
                          <a:effectLst/>
                          <a:latin typeface="Arial"/>
                        </a:rPr>
                        <a:t>E</a:t>
                      </a:r>
                      <a:r>
                        <a:rPr lang="en-US" sz="2000" b="0" i="0" baseline="-25000" dirty="0" smtClean="0">
                          <a:solidFill>
                            <a:srgbClr val="000000"/>
                          </a:solidFill>
                          <a:effectLst/>
                          <a:latin typeface="Arial"/>
                        </a:rPr>
                        <a:t>1</a:t>
                      </a:r>
                      <a:r>
                        <a:rPr lang="en-US" sz="2000" b="0" i="0" dirty="0" smtClean="0">
                          <a:solidFill>
                            <a:srgbClr val="000000"/>
                          </a:solidFill>
                          <a:effectLst/>
                          <a:latin typeface="Arial"/>
                        </a:rPr>
                        <a:t>.</a:t>
                      </a:r>
                      <a:r>
                        <a:rPr lang="en-US" sz="2000" b="0" i="1" dirty="0" smtClean="0">
                          <a:solidFill>
                            <a:srgbClr val="000000"/>
                          </a:solidFill>
                          <a:effectLst/>
                          <a:latin typeface="Arial"/>
                        </a:rPr>
                        <a:t> </a:t>
                      </a:r>
                      <a:r>
                        <a:rPr lang="en-US" sz="2000" b="0" i="1" dirty="0" err="1" smtClean="0">
                          <a:solidFill>
                            <a:srgbClr val="000000"/>
                          </a:solidFill>
                          <a:effectLst/>
                          <a:latin typeface="Arial"/>
                        </a:rPr>
                        <a:t>ptr</a:t>
                      </a:r>
                      <a:r>
                        <a:rPr lang="en-US" sz="2000" b="0" i="0" dirty="0" smtClean="0">
                          <a:solidFill>
                            <a:srgbClr val="000000"/>
                          </a:solidFill>
                          <a:effectLst/>
                          <a:latin typeface="Arial"/>
                        </a:rPr>
                        <a:t>, </a:t>
                      </a:r>
                      <a:r>
                        <a:rPr lang="en-US" sz="2000" b="0" i="0" dirty="0" err="1">
                          <a:solidFill>
                            <a:srgbClr val="000000"/>
                          </a:solidFill>
                          <a:effectLst/>
                          <a:latin typeface="Arial"/>
                        </a:rPr>
                        <a:t>T.</a:t>
                      </a:r>
                      <a:r>
                        <a:rPr lang="en-US" sz="2000" b="0" i="1" dirty="0" err="1">
                          <a:solidFill>
                            <a:srgbClr val="000000"/>
                          </a:solidFill>
                          <a:effectLst/>
                          <a:latin typeface="Arial"/>
                        </a:rPr>
                        <a:t>ptr</a:t>
                      </a:r>
                      <a:r>
                        <a:rPr lang="en-US" sz="2000" b="0" i="0" dirty="0">
                          <a:solidFill>
                            <a:srgbClr val="000000"/>
                          </a:solidFill>
                          <a:effectLst/>
                          <a:latin typeface="Arial"/>
                        </a:rPr>
                        <a:t>) </a:t>
                      </a:r>
                    </a:p>
                  </a:txBody>
                  <a:tcPr marL="47625" marR="47625" marT="23812" marB="23812" anchor="ctr">
                    <a:lnL>
                      <a:noFill/>
                    </a:lnL>
                    <a:lnR>
                      <a:noFill/>
                    </a:lnR>
                    <a:lnT>
                      <a:noFill/>
                    </a:lnT>
                    <a:lnB>
                      <a:noFill/>
                    </a:lnB>
                    <a:solidFill>
                      <a:srgbClr val="D6EFE3"/>
                    </a:solidFill>
                  </a:tcPr>
                </a:tc>
              </a:tr>
              <a:tr h="304800">
                <a:tc>
                  <a:txBody>
                    <a:bodyPr/>
                    <a:lstStyle/>
                    <a:p>
                      <a:pPr algn="just"/>
                      <a:r>
                        <a:rPr lang="en-US" sz="2000" b="0" i="0" dirty="0">
                          <a:solidFill>
                            <a:srgbClr val="000000"/>
                          </a:solidFill>
                          <a:effectLst/>
                          <a:latin typeface="Arial"/>
                        </a:rPr>
                        <a:t>E </a:t>
                      </a:r>
                      <a:r>
                        <a:rPr lang="en-US" sz="2000" b="0" i="0" dirty="0" smtClean="0">
                          <a:solidFill>
                            <a:srgbClr val="000000"/>
                          </a:solidFill>
                          <a:effectLst/>
                          <a:latin typeface="Arial"/>
                          <a:sym typeface="Wingdings" pitchFamily="2" charset="2"/>
                        </a:rPr>
                        <a:t> </a:t>
                      </a:r>
                      <a:r>
                        <a:rPr lang="en-US" sz="2000" b="0" i="0" dirty="0" smtClean="0">
                          <a:solidFill>
                            <a:srgbClr val="000000"/>
                          </a:solidFill>
                          <a:effectLst/>
                          <a:latin typeface="Arial"/>
                        </a:rPr>
                        <a:t>T</a:t>
                      </a:r>
                      <a:endParaRPr lang="en-US" sz="20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c>
                  <a:txBody>
                    <a:bodyPr/>
                    <a:lstStyle/>
                    <a:p>
                      <a:pPr algn="just"/>
                      <a:r>
                        <a:rPr lang="en-US" sz="2000" b="0" i="0" dirty="0" err="1">
                          <a:solidFill>
                            <a:srgbClr val="000000"/>
                          </a:solidFill>
                          <a:effectLst/>
                          <a:latin typeface="Arial"/>
                        </a:rPr>
                        <a:t>E.ptr</a:t>
                      </a:r>
                      <a:r>
                        <a:rPr lang="en-US" sz="2000" b="0" i="0" dirty="0">
                          <a:solidFill>
                            <a:srgbClr val="000000"/>
                          </a:solidFill>
                          <a:effectLst/>
                          <a:latin typeface="Arial"/>
                        </a:rPr>
                        <a:t> = T</a:t>
                      </a:r>
                      <a:r>
                        <a:rPr lang="en-US" sz="2000" b="0" i="0" dirty="0" smtClean="0">
                          <a:solidFill>
                            <a:srgbClr val="000000"/>
                          </a:solidFill>
                          <a:effectLst/>
                          <a:latin typeface="Arial"/>
                        </a:rPr>
                        <a:t>.</a:t>
                      </a:r>
                      <a:r>
                        <a:rPr lang="en-US" sz="2000" b="0" i="1" dirty="0" smtClean="0">
                          <a:solidFill>
                            <a:srgbClr val="000000"/>
                          </a:solidFill>
                          <a:effectLst/>
                          <a:latin typeface="Arial"/>
                        </a:rPr>
                        <a:t> </a:t>
                      </a:r>
                      <a:r>
                        <a:rPr lang="en-US" sz="2000" b="0" i="1" dirty="0" err="1" smtClean="0">
                          <a:solidFill>
                            <a:srgbClr val="000000"/>
                          </a:solidFill>
                          <a:effectLst/>
                          <a:latin typeface="Arial"/>
                        </a:rPr>
                        <a:t>ptr</a:t>
                      </a:r>
                      <a:r>
                        <a:rPr lang="en-US" sz="2000" b="0" i="0" dirty="0" smtClean="0">
                          <a:solidFill>
                            <a:srgbClr val="000000"/>
                          </a:solidFill>
                          <a:effectLst/>
                          <a:latin typeface="Arial"/>
                        </a:rPr>
                        <a:t> </a:t>
                      </a:r>
                      <a:endParaRPr lang="en-US" sz="20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r>
              <a:tr h="533400">
                <a:tc>
                  <a:txBody>
                    <a:bodyPr/>
                    <a:lstStyle/>
                    <a:p>
                      <a:pPr algn="just"/>
                      <a:r>
                        <a:rPr lang="en-US" sz="2000" b="0" i="0" dirty="0">
                          <a:solidFill>
                            <a:srgbClr val="000000"/>
                          </a:solidFill>
                          <a:effectLst/>
                          <a:latin typeface="Arial"/>
                        </a:rPr>
                        <a:t>T  </a:t>
                      </a:r>
                      <a:r>
                        <a:rPr lang="en-US" sz="2000" b="0" i="0" dirty="0" smtClean="0">
                          <a:solidFill>
                            <a:srgbClr val="000000"/>
                          </a:solidFill>
                          <a:effectLst/>
                          <a:latin typeface="Arial"/>
                          <a:sym typeface="Wingdings" pitchFamily="2" charset="2"/>
                        </a:rPr>
                        <a:t> </a:t>
                      </a:r>
                      <a:r>
                        <a:rPr lang="en-US" sz="2000" b="0" i="0" dirty="0" smtClean="0">
                          <a:solidFill>
                            <a:srgbClr val="000000"/>
                          </a:solidFill>
                          <a:effectLst/>
                          <a:latin typeface="Arial"/>
                        </a:rPr>
                        <a:t>T</a:t>
                      </a:r>
                      <a:r>
                        <a:rPr lang="en-US" sz="2000" b="0" i="0" baseline="-25000" dirty="0" smtClean="0">
                          <a:solidFill>
                            <a:srgbClr val="000000"/>
                          </a:solidFill>
                          <a:effectLst/>
                          <a:latin typeface="Arial"/>
                        </a:rPr>
                        <a:t>1</a:t>
                      </a:r>
                      <a:r>
                        <a:rPr lang="en-US" sz="2000" b="0" i="0" dirty="0" smtClean="0">
                          <a:solidFill>
                            <a:srgbClr val="000000"/>
                          </a:solidFill>
                          <a:effectLst/>
                          <a:latin typeface="Arial"/>
                        </a:rPr>
                        <a:t> </a:t>
                      </a:r>
                      <a:r>
                        <a:rPr lang="en-US" sz="2000" b="0" i="0" dirty="0">
                          <a:solidFill>
                            <a:srgbClr val="000000"/>
                          </a:solidFill>
                          <a:effectLst/>
                          <a:latin typeface="Arial"/>
                        </a:rPr>
                        <a:t>* F</a:t>
                      </a:r>
                    </a:p>
                  </a:txBody>
                  <a:tcPr marL="47625" marR="47625" marT="23812" marB="23812" anchor="ctr">
                    <a:lnL>
                      <a:noFill/>
                    </a:lnL>
                    <a:lnR>
                      <a:noFill/>
                    </a:lnR>
                    <a:lnT>
                      <a:noFill/>
                    </a:lnT>
                    <a:lnB>
                      <a:noFill/>
                    </a:lnB>
                    <a:solidFill>
                      <a:srgbClr val="D6EFE3"/>
                    </a:solidFill>
                  </a:tcPr>
                </a:tc>
                <a:tc>
                  <a:txBody>
                    <a:bodyPr/>
                    <a:lstStyle/>
                    <a:p>
                      <a:pPr algn="just"/>
                      <a:r>
                        <a:rPr lang="en-US" sz="2000" b="0" i="0" dirty="0" err="1">
                          <a:solidFill>
                            <a:srgbClr val="000000"/>
                          </a:solidFill>
                          <a:effectLst/>
                          <a:latin typeface="Arial"/>
                        </a:rPr>
                        <a:t>T.ptr</a:t>
                      </a:r>
                      <a:r>
                        <a:rPr lang="en-US" sz="2000" b="0" i="0" dirty="0">
                          <a:solidFill>
                            <a:srgbClr val="000000"/>
                          </a:solidFill>
                          <a:effectLst/>
                          <a:latin typeface="Arial"/>
                        </a:rPr>
                        <a:t> := </a:t>
                      </a:r>
                      <a:r>
                        <a:rPr lang="en-US" sz="2000" b="0" i="0" dirty="0" err="1">
                          <a:solidFill>
                            <a:srgbClr val="000000"/>
                          </a:solidFill>
                          <a:effectLst/>
                          <a:latin typeface="Arial"/>
                        </a:rPr>
                        <a:t>mknode</a:t>
                      </a:r>
                      <a:r>
                        <a:rPr lang="en-US" sz="2000" b="0" i="0" dirty="0">
                          <a:solidFill>
                            <a:srgbClr val="000000"/>
                          </a:solidFill>
                          <a:effectLst/>
                          <a:latin typeface="Arial"/>
                        </a:rPr>
                        <a:t>(*, </a:t>
                      </a:r>
                      <a:r>
                        <a:rPr lang="en-US" sz="2000" b="0" i="0" dirty="0" smtClean="0">
                          <a:solidFill>
                            <a:srgbClr val="000000"/>
                          </a:solidFill>
                          <a:effectLst/>
                          <a:latin typeface="Arial"/>
                        </a:rPr>
                        <a:t>T</a:t>
                      </a:r>
                      <a:r>
                        <a:rPr lang="en-US" sz="2000" b="0" i="0" baseline="-25000" dirty="0" smtClean="0">
                          <a:solidFill>
                            <a:srgbClr val="000000"/>
                          </a:solidFill>
                          <a:effectLst/>
                          <a:latin typeface="Arial"/>
                        </a:rPr>
                        <a:t>1</a:t>
                      </a:r>
                      <a:r>
                        <a:rPr lang="en-US" sz="2000" b="0" i="0" dirty="0" smtClean="0">
                          <a:solidFill>
                            <a:srgbClr val="000000"/>
                          </a:solidFill>
                          <a:effectLst/>
                          <a:latin typeface="Arial"/>
                        </a:rPr>
                        <a:t>.</a:t>
                      </a:r>
                      <a:r>
                        <a:rPr lang="en-US" sz="2000" b="0" i="1" dirty="0" smtClean="0">
                          <a:solidFill>
                            <a:srgbClr val="000000"/>
                          </a:solidFill>
                          <a:effectLst/>
                          <a:latin typeface="Arial"/>
                        </a:rPr>
                        <a:t> </a:t>
                      </a:r>
                      <a:r>
                        <a:rPr lang="en-US" sz="2000" b="0" i="1" dirty="0" err="1" smtClean="0">
                          <a:solidFill>
                            <a:srgbClr val="000000"/>
                          </a:solidFill>
                          <a:effectLst/>
                          <a:latin typeface="Arial"/>
                        </a:rPr>
                        <a:t>ptr</a:t>
                      </a:r>
                      <a:r>
                        <a:rPr lang="en-US" sz="2000" b="0" i="0" dirty="0" smtClean="0">
                          <a:solidFill>
                            <a:srgbClr val="000000"/>
                          </a:solidFill>
                          <a:effectLst/>
                          <a:latin typeface="Arial"/>
                        </a:rPr>
                        <a:t>, </a:t>
                      </a:r>
                      <a:r>
                        <a:rPr lang="en-US" sz="2000" b="0" i="0" dirty="0" err="1">
                          <a:solidFill>
                            <a:srgbClr val="000000"/>
                          </a:solidFill>
                          <a:effectLst/>
                          <a:latin typeface="Arial"/>
                        </a:rPr>
                        <a:t>F.</a:t>
                      </a:r>
                      <a:r>
                        <a:rPr lang="en-US" sz="2000" b="0" i="1" dirty="0" err="1">
                          <a:solidFill>
                            <a:srgbClr val="000000"/>
                          </a:solidFill>
                          <a:effectLst/>
                          <a:latin typeface="Arial"/>
                        </a:rPr>
                        <a:t>ptr</a:t>
                      </a:r>
                      <a:r>
                        <a:rPr lang="en-US" sz="2000" b="0" i="0" dirty="0">
                          <a:solidFill>
                            <a:srgbClr val="000000"/>
                          </a:solidFill>
                          <a:effectLst/>
                          <a:latin typeface="Arial"/>
                        </a:rPr>
                        <a:t>) </a:t>
                      </a:r>
                    </a:p>
                  </a:txBody>
                  <a:tcPr marL="47625" marR="47625" marT="23812" marB="23812" anchor="ctr">
                    <a:lnL>
                      <a:noFill/>
                    </a:lnL>
                    <a:lnR>
                      <a:noFill/>
                    </a:lnR>
                    <a:lnT>
                      <a:noFill/>
                    </a:lnT>
                    <a:lnB>
                      <a:noFill/>
                    </a:lnB>
                    <a:solidFill>
                      <a:srgbClr val="D6EFE3"/>
                    </a:solidFill>
                  </a:tcPr>
                </a:tc>
              </a:tr>
              <a:tr h="304800">
                <a:tc>
                  <a:txBody>
                    <a:bodyPr/>
                    <a:lstStyle/>
                    <a:p>
                      <a:pPr algn="just"/>
                      <a:r>
                        <a:rPr lang="en-US" sz="2000" b="0" i="0" dirty="0">
                          <a:solidFill>
                            <a:srgbClr val="000000"/>
                          </a:solidFill>
                          <a:effectLst/>
                          <a:latin typeface="Arial"/>
                        </a:rPr>
                        <a:t>T </a:t>
                      </a:r>
                      <a:r>
                        <a:rPr lang="en-US" sz="2000" b="0" i="0" dirty="0" smtClean="0">
                          <a:solidFill>
                            <a:srgbClr val="000000"/>
                          </a:solidFill>
                          <a:effectLst/>
                          <a:latin typeface="Arial"/>
                          <a:sym typeface="Wingdings" pitchFamily="2" charset="2"/>
                        </a:rPr>
                        <a:t> </a:t>
                      </a:r>
                      <a:r>
                        <a:rPr lang="en-US" sz="2000" b="0" i="0" dirty="0">
                          <a:solidFill>
                            <a:srgbClr val="000000"/>
                          </a:solidFill>
                          <a:effectLst/>
                          <a:latin typeface="Arial"/>
                        </a:rPr>
                        <a:t> F</a:t>
                      </a:r>
                    </a:p>
                  </a:txBody>
                  <a:tcPr marL="47625" marR="47625" marT="23812" marB="23812" anchor="ctr">
                    <a:lnL>
                      <a:noFill/>
                    </a:lnL>
                    <a:lnR>
                      <a:noFill/>
                    </a:lnR>
                    <a:lnT>
                      <a:noFill/>
                    </a:lnT>
                    <a:lnB>
                      <a:noFill/>
                    </a:lnB>
                    <a:solidFill>
                      <a:srgbClr val="D6EFE3"/>
                    </a:solidFill>
                  </a:tcPr>
                </a:tc>
                <a:tc>
                  <a:txBody>
                    <a:bodyPr/>
                    <a:lstStyle/>
                    <a:p>
                      <a:pPr algn="just"/>
                      <a:r>
                        <a:rPr lang="en-US" sz="2000" b="0" i="0" dirty="0" err="1">
                          <a:solidFill>
                            <a:srgbClr val="000000"/>
                          </a:solidFill>
                          <a:effectLst/>
                          <a:latin typeface="Arial"/>
                        </a:rPr>
                        <a:t>T.ptr</a:t>
                      </a:r>
                      <a:r>
                        <a:rPr lang="en-US" sz="2000" b="0" i="0" dirty="0">
                          <a:solidFill>
                            <a:srgbClr val="000000"/>
                          </a:solidFill>
                          <a:effectLst/>
                          <a:latin typeface="Arial"/>
                        </a:rPr>
                        <a:t> := F</a:t>
                      </a:r>
                      <a:r>
                        <a:rPr lang="en-US" sz="2000" b="0" i="0" dirty="0" smtClean="0">
                          <a:solidFill>
                            <a:srgbClr val="000000"/>
                          </a:solidFill>
                          <a:effectLst/>
                          <a:latin typeface="Arial"/>
                        </a:rPr>
                        <a:t>.</a:t>
                      </a:r>
                      <a:r>
                        <a:rPr lang="en-US" sz="2000" b="0" i="1" dirty="0" smtClean="0">
                          <a:solidFill>
                            <a:srgbClr val="000000"/>
                          </a:solidFill>
                          <a:effectLst/>
                          <a:latin typeface="Arial"/>
                        </a:rPr>
                        <a:t> </a:t>
                      </a:r>
                      <a:r>
                        <a:rPr lang="en-US" sz="2000" b="0" i="1" dirty="0" err="1" smtClean="0">
                          <a:solidFill>
                            <a:srgbClr val="000000"/>
                          </a:solidFill>
                          <a:effectLst/>
                          <a:latin typeface="Arial"/>
                        </a:rPr>
                        <a:t>ptr</a:t>
                      </a:r>
                      <a:r>
                        <a:rPr lang="en-US" sz="2000" b="0" i="0" dirty="0" smtClean="0">
                          <a:solidFill>
                            <a:srgbClr val="000000"/>
                          </a:solidFill>
                          <a:effectLst/>
                          <a:latin typeface="Arial"/>
                        </a:rPr>
                        <a:t> </a:t>
                      </a:r>
                      <a:endParaRPr lang="en-US" sz="20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r>
              <a:tr h="304800">
                <a:tc>
                  <a:txBody>
                    <a:bodyPr/>
                    <a:lstStyle/>
                    <a:p>
                      <a:pPr algn="just"/>
                      <a:r>
                        <a:rPr lang="en-US" sz="2000" b="0" i="0" dirty="0">
                          <a:solidFill>
                            <a:srgbClr val="000000"/>
                          </a:solidFill>
                          <a:effectLst/>
                          <a:latin typeface="Arial"/>
                        </a:rPr>
                        <a:t>F </a:t>
                      </a:r>
                      <a:r>
                        <a:rPr lang="en-US" sz="2000" b="0" i="0" dirty="0" smtClean="0">
                          <a:solidFill>
                            <a:srgbClr val="000000"/>
                          </a:solidFill>
                          <a:effectLst/>
                          <a:latin typeface="Arial"/>
                          <a:sym typeface="Wingdings" pitchFamily="2" charset="2"/>
                        </a:rPr>
                        <a:t></a:t>
                      </a:r>
                      <a:r>
                        <a:rPr lang="en-US" sz="2000" b="0" i="0" dirty="0">
                          <a:solidFill>
                            <a:srgbClr val="000000"/>
                          </a:solidFill>
                          <a:effectLst/>
                          <a:latin typeface="Arial"/>
                        </a:rPr>
                        <a:t> (E)</a:t>
                      </a:r>
                    </a:p>
                  </a:txBody>
                  <a:tcPr marL="47625" marR="47625" marT="23812" marB="23812" anchor="ctr">
                    <a:lnL>
                      <a:noFill/>
                    </a:lnL>
                    <a:lnR>
                      <a:noFill/>
                    </a:lnR>
                    <a:lnT>
                      <a:noFill/>
                    </a:lnT>
                    <a:lnB>
                      <a:noFill/>
                    </a:lnB>
                    <a:solidFill>
                      <a:srgbClr val="D6EFE3"/>
                    </a:solidFill>
                  </a:tcPr>
                </a:tc>
                <a:tc>
                  <a:txBody>
                    <a:bodyPr/>
                    <a:lstStyle/>
                    <a:p>
                      <a:pPr algn="just"/>
                      <a:r>
                        <a:rPr lang="en-US" sz="2000" b="0" i="0" dirty="0" err="1">
                          <a:solidFill>
                            <a:srgbClr val="000000"/>
                          </a:solidFill>
                          <a:effectLst/>
                          <a:latin typeface="Arial"/>
                        </a:rPr>
                        <a:t>F.ptr</a:t>
                      </a:r>
                      <a:r>
                        <a:rPr lang="en-US" sz="2000" b="0" i="0" dirty="0">
                          <a:solidFill>
                            <a:srgbClr val="000000"/>
                          </a:solidFill>
                          <a:effectLst/>
                          <a:latin typeface="Arial"/>
                        </a:rPr>
                        <a:t> := E</a:t>
                      </a:r>
                      <a:r>
                        <a:rPr lang="en-US" sz="2000" b="0" i="0" dirty="0" smtClean="0">
                          <a:solidFill>
                            <a:srgbClr val="000000"/>
                          </a:solidFill>
                          <a:effectLst/>
                          <a:latin typeface="Arial"/>
                        </a:rPr>
                        <a:t>.</a:t>
                      </a:r>
                      <a:r>
                        <a:rPr lang="en-US" sz="2000" b="0" i="1" dirty="0" smtClean="0">
                          <a:solidFill>
                            <a:srgbClr val="000000"/>
                          </a:solidFill>
                          <a:effectLst/>
                          <a:latin typeface="Arial"/>
                        </a:rPr>
                        <a:t> </a:t>
                      </a:r>
                      <a:r>
                        <a:rPr lang="en-US" sz="2000" b="0" i="1" dirty="0" err="1" smtClean="0">
                          <a:solidFill>
                            <a:srgbClr val="000000"/>
                          </a:solidFill>
                          <a:effectLst/>
                          <a:latin typeface="Arial"/>
                        </a:rPr>
                        <a:t>ptr</a:t>
                      </a:r>
                      <a:r>
                        <a:rPr lang="en-US" sz="2000" b="0" i="0" dirty="0" smtClean="0">
                          <a:solidFill>
                            <a:srgbClr val="000000"/>
                          </a:solidFill>
                          <a:effectLst/>
                          <a:latin typeface="Arial"/>
                        </a:rPr>
                        <a:t> </a:t>
                      </a:r>
                      <a:endParaRPr lang="en-US" sz="20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r>
              <a:tr h="533400">
                <a:tc>
                  <a:txBody>
                    <a:bodyPr/>
                    <a:lstStyle/>
                    <a:p>
                      <a:pPr algn="just"/>
                      <a:r>
                        <a:rPr lang="en-US" sz="2000" b="0" i="0" dirty="0">
                          <a:solidFill>
                            <a:srgbClr val="000000"/>
                          </a:solidFill>
                          <a:effectLst/>
                          <a:latin typeface="Arial"/>
                        </a:rPr>
                        <a:t>F </a:t>
                      </a:r>
                      <a:r>
                        <a:rPr lang="en-US" sz="2000" b="0" i="0" dirty="0" smtClean="0">
                          <a:solidFill>
                            <a:srgbClr val="000000"/>
                          </a:solidFill>
                          <a:effectLst/>
                          <a:latin typeface="Arial"/>
                          <a:sym typeface="Wingdings" pitchFamily="2" charset="2"/>
                        </a:rPr>
                        <a:t></a:t>
                      </a:r>
                      <a:r>
                        <a:rPr lang="en-US" sz="2000" b="0" i="0" dirty="0">
                          <a:solidFill>
                            <a:srgbClr val="000000"/>
                          </a:solidFill>
                          <a:effectLst/>
                          <a:latin typeface="Arial"/>
                        </a:rPr>
                        <a:t> id</a:t>
                      </a:r>
                    </a:p>
                  </a:txBody>
                  <a:tcPr marL="47625" marR="47625" marT="23812" marB="23812" anchor="ctr">
                    <a:lnL>
                      <a:noFill/>
                    </a:lnL>
                    <a:lnR>
                      <a:noFill/>
                    </a:lnR>
                    <a:lnT>
                      <a:noFill/>
                    </a:lnT>
                    <a:lnB>
                      <a:noFill/>
                    </a:lnB>
                    <a:solidFill>
                      <a:srgbClr val="D6EFE3"/>
                    </a:solidFill>
                  </a:tcPr>
                </a:tc>
                <a:tc>
                  <a:txBody>
                    <a:bodyPr/>
                    <a:lstStyle/>
                    <a:p>
                      <a:pPr algn="just"/>
                      <a:r>
                        <a:rPr lang="en-US" sz="2000" b="0" i="0" dirty="0" err="1">
                          <a:solidFill>
                            <a:srgbClr val="000000"/>
                          </a:solidFill>
                          <a:effectLst/>
                          <a:latin typeface="Arial"/>
                        </a:rPr>
                        <a:t>F.ptr</a:t>
                      </a:r>
                      <a:r>
                        <a:rPr lang="en-US" sz="2000" b="0" i="0" dirty="0">
                          <a:solidFill>
                            <a:srgbClr val="000000"/>
                          </a:solidFill>
                          <a:effectLst/>
                          <a:latin typeface="Arial"/>
                        </a:rPr>
                        <a:t> := </a:t>
                      </a:r>
                      <a:r>
                        <a:rPr lang="en-US" sz="2000" b="0" i="0" dirty="0" err="1">
                          <a:solidFill>
                            <a:srgbClr val="000000"/>
                          </a:solidFill>
                          <a:effectLst/>
                          <a:latin typeface="Arial"/>
                        </a:rPr>
                        <a:t>mkleaf</a:t>
                      </a:r>
                      <a:r>
                        <a:rPr lang="en-US" sz="2000" b="0" i="0" dirty="0">
                          <a:solidFill>
                            <a:srgbClr val="000000"/>
                          </a:solidFill>
                          <a:effectLst/>
                          <a:latin typeface="Arial"/>
                        </a:rPr>
                        <a:t>(id, </a:t>
                      </a:r>
                      <a:r>
                        <a:rPr lang="en-US" sz="2000" b="0" i="0" dirty="0" err="1" smtClean="0">
                          <a:solidFill>
                            <a:srgbClr val="000000"/>
                          </a:solidFill>
                          <a:effectLst/>
                          <a:latin typeface="Arial"/>
                        </a:rPr>
                        <a:t>id.</a:t>
                      </a:r>
                      <a:r>
                        <a:rPr lang="en-US" sz="2000" b="0" i="1" dirty="0" err="1" smtClean="0">
                          <a:solidFill>
                            <a:srgbClr val="000000"/>
                          </a:solidFill>
                          <a:effectLst/>
                          <a:latin typeface="Arial"/>
                        </a:rPr>
                        <a:t>entry</a:t>
                      </a:r>
                      <a:r>
                        <a:rPr lang="en-US" sz="2000" b="0" i="0" dirty="0" smtClean="0">
                          <a:solidFill>
                            <a:srgbClr val="000000"/>
                          </a:solidFill>
                          <a:effectLst/>
                          <a:latin typeface="Arial"/>
                        </a:rPr>
                        <a:t>) </a:t>
                      </a:r>
                      <a:endParaRPr lang="en-US" sz="20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r>
              <a:tr h="533400">
                <a:tc>
                  <a:txBody>
                    <a:bodyPr/>
                    <a:lstStyle/>
                    <a:p>
                      <a:pPr algn="just"/>
                      <a:r>
                        <a:rPr lang="en-US" sz="2000" b="0" i="0" dirty="0">
                          <a:solidFill>
                            <a:srgbClr val="000000"/>
                          </a:solidFill>
                          <a:effectLst/>
                          <a:latin typeface="Arial"/>
                        </a:rPr>
                        <a:t>F </a:t>
                      </a:r>
                      <a:r>
                        <a:rPr lang="en-US" sz="2000" b="0" i="0" dirty="0" smtClean="0">
                          <a:solidFill>
                            <a:srgbClr val="000000"/>
                          </a:solidFill>
                          <a:effectLst/>
                          <a:latin typeface="Arial"/>
                          <a:sym typeface="Wingdings" pitchFamily="2" charset="2"/>
                        </a:rPr>
                        <a:t> </a:t>
                      </a:r>
                      <a:r>
                        <a:rPr lang="en-US" sz="2000" b="0" i="0" dirty="0" err="1" smtClean="0">
                          <a:solidFill>
                            <a:srgbClr val="000000"/>
                          </a:solidFill>
                          <a:effectLst/>
                          <a:latin typeface="Arial"/>
                        </a:rPr>
                        <a:t>num</a:t>
                      </a:r>
                      <a:endParaRPr lang="en-US" sz="20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c>
                  <a:txBody>
                    <a:bodyPr/>
                    <a:lstStyle/>
                    <a:p>
                      <a:pPr algn="just"/>
                      <a:r>
                        <a:rPr lang="en-US" sz="2000" b="0" i="0" dirty="0" err="1">
                          <a:solidFill>
                            <a:srgbClr val="000000"/>
                          </a:solidFill>
                          <a:effectLst/>
                          <a:latin typeface="Arial"/>
                        </a:rPr>
                        <a:t>F.ptr</a:t>
                      </a:r>
                      <a:r>
                        <a:rPr lang="en-US" sz="2000" b="0" i="0" dirty="0">
                          <a:solidFill>
                            <a:srgbClr val="000000"/>
                          </a:solidFill>
                          <a:effectLst/>
                          <a:latin typeface="Arial"/>
                        </a:rPr>
                        <a:t> := </a:t>
                      </a:r>
                      <a:r>
                        <a:rPr lang="en-US" sz="2000" b="0" i="0" dirty="0" err="1" smtClean="0">
                          <a:solidFill>
                            <a:srgbClr val="000000"/>
                          </a:solidFill>
                          <a:effectLst/>
                          <a:latin typeface="Arial"/>
                        </a:rPr>
                        <a:t>mkleaf</a:t>
                      </a:r>
                      <a:r>
                        <a:rPr lang="en-US" sz="2000" b="0" i="0" dirty="0" smtClean="0">
                          <a:solidFill>
                            <a:srgbClr val="000000"/>
                          </a:solidFill>
                          <a:effectLst/>
                          <a:latin typeface="Arial"/>
                        </a:rPr>
                        <a:t>(</a:t>
                      </a:r>
                      <a:r>
                        <a:rPr lang="en-US" sz="2000" b="0" i="0" dirty="0" err="1" smtClean="0">
                          <a:solidFill>
                            <a:srgbClr val="000000"/>
                          </a:solidFill>
                          <a:effectLst/>
                          <a:latin typeface="Arial"/>
                        </a:rPr>
                        <a:t>num</a:t>
                      </a:r>
                      <a:r>
                        <a:rPr lang="en-US" sz="2000" b="0" i="0" dirty="0" smtClean="0">
                          <a:solidFill>
                            <a:srgbClr val="000000"/>
                          </a:solidFill>
                          <a:effectLst/>
                          <a:latin typeface="Arial"/>
                        </a:rPr>
                        <a:t>, </a:t>
                      </a:r>
                      <a:r>
                        <a:rPr lang="en-US" sz="2000" b="0" i="0" dirty="0" err="1" smtClean="0">
                          <a:solidFill>
                            <a:srgbClr val="000000"/>
                          </a:solidFill>
                          <a:effectLst/>
                          <a:latin typeface="Arial"/>
                        </a:rPr>
                        <a:t>num.</a:t>
                      </a:r>
                      <a:r>
                        <a:rPr lang="en-US" sz="2000" b="0" i="1" dirty="0" err="1" smtClean="0">
                          <a:solidFill>
                            <a:srgbClr val="000000"/>
                          </a:solidFill>
                          <a:effectLst/>
                          <a:latin typeface="Arial"/>
                        </a:rPr>
                        <a:t>val</a:t>
                      </a:r>
                      <a:r>
                        <a:rPr lang="en-US" sz="2000" b="0" i="0" dirty="0">
                          <a:solidFill>
                            <a:srgbClr val="000000"/>
                          </a:solidFill>
                          <a:effectLst/>
                          <a:latin typeface="Arial"/>
                        </a:rPr>
                        <a:t>) </a:t>
                      </a:r>
                    </a:p>
                  </a:txBody>
                  <a:tcPr marL="47625" marR="47625" marT="23812" marB="23812" anchor="ctr">
                    <a:lnL>
                      <a:noFill/>
                    </a:lnL>
                    <a:lnR>
                      <a:noFill/>
                    </a:lnR>
                    <a:lnT>
                      <a:noFill/>
                    </a:lnT>
                    <a:lnB>
                      <a:noFill/>
                    </a:lnB>
                    <a:solidFill>
                      <a:srgbClr val="D6EFE3"/>
                    </a:solidFill>
                  </a:tcPr>
                </a:tc>
              </a:tr>
            </a:tbl>
          </a:graphicData>
        </a:graphic>
      </p:graphicFrame>
      <p:sp>
        <p:nvSpPr>
          <p:cNvPr id="5" name="TextBox 4"/>
          <p:cNvSpPr txBox="1"/>
          <p:nvPr/>
        </p:nvSpPr>
        <p:spPr>
          <a:xfrm>
            <a:off x="609600" y="5292298"/>
            <a:ext cx="7848600" cy="830997"/>
          </a:xfrm>
          <a:prstGeom prst="rect">
            <a:avLst/>
          </a:prstGeom>
          <a:noFill/>
        </p:spPr>
        <p:txBody>
          <a:bodyPr wrap="square" rtlCol="0">
            <a:spAutoFit/>
          </a:bodyPr>
          <a:lstStyle/>
          <a:p>
            <a:pPr algn="just"/>
            <a:r>
              <a:rPr lang="en-US" sz="2400" dirty="0"/>
              <a:t>Now we have the syntax directed definitions to construct the parse tree for a given grammar. </a:t>
            </a:r>
          </a:p>
        </p:txBody>
      </p:sp>
    </p:spTree>
    <p:extLst>
      <p:ext uri="{BB962C8B-B14F-4D97-AF65-F5344CB8AC3E}">
        <p14:creationId xmlns:p14="http://schemas.microsoft.com/office/powerpoint/2010/main" val="222438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792162"/>
          </a:xfrm>
        </p:spPr>
        <p:txBody>
          <a:bodyPr>
            <a:normAutofit/>
          </a:bodyPr>
          <a:lstStyle/>
          <a:p>
            <a:pPr algn="l"/>
            <a:r>
              <a:rPr lang="en-US" sz="3200" dirty="0" smtClean="0"/>
              <a:t>Construction of a syntax tree for a-4+c</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3058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5499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10600" cy="685800"/>
          </a:xfrm>
        </p:spPr>
        <p:txBody>
          <a:bodyPr>
            <a:normAutofit/>
          </a:bodyPr>
          <a:lstStyle/>
          <a:p>
            <a:pPr algn="l"/>
            <a:r>
              <a:rPr lang="en-US" sz="3200" dirty="0" smtClean="0"/>
              <a:t>Directed Acyclic Graph (DAG) for Expression</a:t>
            </a:r>
            <a:endParaRPr lang="en-US" sz="3200" dirty="0"/>
          </a:p>
        </p:txBody>
      </p:sp>
      <p:sp>
        <p:nvSpPr>
          <p:cNvPr id="3" name="Content Placeholder 2"/>
          <p:cNvSpPr>
            <a:spLocks noGrp="1"/>
          </p:cNvSpPr>
          <p:nvPr>
            <p:ph idx="1"/>
          </p:nvPr>
        </p:nvSpPr>
        <p:spPr>
          <a:xfrm>
            <a:off x="457200" y="1295400"/>
            <a:ext cx="8458200" cy="5334000"/>
          </a:xfrm>
        </p:spPr>
        <p:txBody>
          <a:bodyPr>
            <a:normAutofit fontScale="85000" lnSpcReduction="20000"/>
          </a:bodyPr>
          <a:lstStyle/>
          <a:p>
            <a:pPr algn="just"/>
            <a:r>
              <a:rPr lang="en-US" dirty="0" smtClean="0"/>
              <a:t>A </a:t>
            </a:r>
            <a:r>
              <a:rPr lang="en-US" dirty="0"/>
              <a:t>DAG has leaves corresponding </a:t>
            </a:r>
            <a:r>
              <a:rPr lang="en-US" dirty="0" smtClean="0"/>
              <a:t>to atomic </a:t>
            </a:r>
            <a:r>
              <a:rPr lang="en-US" dirty="0"/>
              <a:t>operands and interior codes corresponding to operators. </a:t>
            </a:r>
            <a:endParaRPr lang="en-US" dirty="0" smtClean="0"/>
          </a:p>
          <a:p>
            <a:pPr algn="just"/>
            <a:endParaRPr lang="en-US" dirty="0" smtClean="0"/>
          </a:p>
          <a:p>
            <a:pPr algn="just"/>
            <a:r>
              <a:rPr lang="en-US" dirty="0" smtClean="0"/>
              <a:t>The difference is </a:t>
            </a:r>
            <a:r>
              <a:rPr lang="en-US" dirty="0"/>
              <a:t>that a node N in a DAG has more than one parent if N represents a </a:t>
            </a:r>
            <a:r>
              <a:rPr lang="en-US" dirty="0" smtClean="0"/>
              <a:t>common sub-expression.</a:t>
            </a:r>
          </a:p>
          <a:p>
            <a:pPr algn="just"/>
            <a:endParaRPr lang="en-US" dirty="0" smtClean="0"/>
          </a:p>
          <a:p>
            <a:pPr algn="just"/>
            <a:r>
              <a:rPr lang="en-US" dirty="0" smtClean="0"/>
              <a:t>In </a:t>
            </a:r>
            <a:r>
              <a:rPr lang="en-US" dirty="0"/>
              <a:t>a syntax tree, the tree for the common sub </a:t>
            </a:r>
            <a:r>
              <a:rPr lang="en-US" dirty="0" smtClean="0"/>
              <a:t>expression would </a:t>
            </a:r>
            <a:r>
              <a:rPr lang="en-US" dirty="0"/>
              <a:t>be replicated as many times as the </a:t>
            </a:r>
            <a:r>
              <a:rPr lang="en-US" dirty="0" smtClean="0"/>
              <a:t>sub-expression </a:t>
            </a:r>
            <a:r>
              <a:rPr lang="en-US" dirty="0"/>
              <a:t>appears in the </a:t>
            </a:r>
            <a:r>
              <a:rPr lang="en-US" dirty="0" smtClean="0"/>
              <a:t>original expression</a:t>
            </a:r>
            <a:r>
              <a:rPr lang="en-US" dirty="0"/>
              <a:t>. </a:t>
            </a:r>
            <a:endParaRPr lang="en-US" dirty="0" smtClean="0"/>
          </a:p>
          <a:p>
            <a:pPr algn="just"/>
            <a:endParaRPr lang="en-US" dirty="0" smtClean="0"/>
          </a:p>
          <a:p>
            <a:pPr algn="just"/>
            <a:r>
              <a:rPr lang="en-US" dirty="0" smtClean="0"/>
              <a:t>Thus</a:t>
            </a:r>
            <a:r>
              <a:rPr lang="en-US" dirty="0"/>
              <a:t>, a DAG not only represents expressions more succinctly, </a:t>
            </a:r>
            <a:r>
              <a:rPr lang="en-US" dirty="0" smtClean="0"/>
              <a:t>it gives </a:t>
            </a:r>
            <a:r>
              <a:rPr lang="en-US" dirty="0"/>
              <a:t>the compiler important clues regarding the generation of efficient code </a:t>
            </a:r>
            <a:r>
              <a:rPr lang="en-US" dirty="0" smtClean="0"/>
              <a:t>to evaluate </a:t>
            </a:r>
            <a:r>
              <a:rPr lang="en-US" dirty="0"/>
              <a:t>the expressions.</a:t>
            </a:r>
          </a:p>
          <a:p>
            <a:endParaRPr lang="en-US" dirty="0"/>
          </a:p>
        </p:txBody>
      </p:sp>
    </p:spTree>
    <p:extLst>
      <p:ext uri="{BB962C8B-B14F-4D97-AF65-F5344CB8AC3E}">
        <p14:creationId xmlns:p14="http://schemas.microsoft.com/office/powerpoint/2010/main" val="14867016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Autofit/>
          </a:bodyPr>
          <a:lstStyle/>
          <a:p>
            <a:pPr algn="l"/>
            <a:r>
              <a:rPr lang="pt-BR" sz="3600" dirty="0" smtClean="0"/>
              <a:t>DAG for the expression  </a:t>
            </a:r>
            <a:br>
              <a:rPr lang="pt-BR" sz="3600" dirty="0" smtClean="0"/>
            </a:br>
            <a:r>
              <a:rPr lang="pt-BR" sz="2800" dirty="0" smtClean="0">
                <a:solidFill>
                  <a:srgbClr val="FF0000"/>
                </a:solidFill>
              </a:rPr>
              <a:t>a </a:t>
            </a:r>
            <a:r>
              <a:rPr lang="pt-BR" sz="2800" dirty="0">
                <a:solidFill>
                  <a:srgbClr val="FF0000"/>
                </a:solidFill>
              </a:rPr>
              <a:t>+ a * (b - c) + (b - c) * d</a:t>
            </a:r>
            <a:br>
              <a:rPr lang="pt-BR" sz="2800" dirty="0">
                <a:solidFill>
                  <a:srgbClr val="FF0000"/>
                </a:solidFill>
              </a:rPr>
            </a:br>
            <a:endParaRPr lang="en-US" sz="2800"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797" y="1764939"/>
            <a:ext cx="4101203" cy="313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47900" y="1764939"/>
            <a:ext cx="381000" cy="381000"/>
          </a:xfrm>
          <a:prstGeom prst="rect">
            <a:avLst/>
          </a:prstGeom>
          <a:noFill/>
        </p:spPr>
        <p:txBody>
          <a:bodyPr wrap="square" rtlCol="0">
            <a:spAutoFit/>
          </a:bodyPr>
          <a:lstStyle/>
          <a:p>
            <a:r>
              <a:rPr lang="en-US" dirty="0" smtClean="0"/>
              <a:t>+</a:t>
            </a:r>
            <a:endParaRPr lang="en-US" dirty="0"/>
          </a:p>
        </p:txBody>
      </p:sp>
      <p:cxnSp>
        <p:nvCxnSpPr>
          <p:cNvPr id="5" name="Straight Connector 4"/>
          <p:cNvCxnSpPr/>
          <p:nvPr/>
        </p:nvCxnSpPr>
        <p:spPr>
          <a:xfrm flipH="1">
            <a:off x="1007918" y="2145939"/>
            <a:ext cx="1143000" cy="77737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3954" y="2951018"/>
            <a:ext cx="381000" cy="381000"/>
          </a:xfrm>
          <a:prstGeom prst="rect">
            <a:avLst/>
          </a:prstGeom>
          <a:noFill/>
        </p:spPr>
        <p:txBody>
          <a:bodyPr wrap="square" rtlCol="0">
            <a:spAutoFit/>
          </a:bodyPr>
          <a:lstStyle/>
          <a:p>
            <a:r>
              <a:rPr lang="en-US" dirty="0" smtClean="0"/>
              <a:t>+</a:t>
            </a:r>
            <a:endParaRPr lang="en-US" dirty="0"/>
          </a:p>
        </p:txBody>
      </p:sp>
      <p:cxnSp>
        <p:nvCxnSpPr>
          <p:cNvPr id="8" name="Straight Connector 7"/>
          <p:cNvCxnSpPr/>
          <p:nvPr/>
        </p:nvCxnSpPr>
        <p:spPr>
          <a:xfrm flipH="1">
            <a:off x="436417" y="3332018"/>
            <a:ext cx="381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599" y="4038600"/>
            <a:ext cx="381000" cy="381000"/>
          </a:xfrm>
          <a:prstGeom prst="rect">
            <a:avLst/>
          </a:prstGeom>
          <a:noFill/>
        </p:spPr>
        <p:txBody>
          <a:bodyPr wrap="square" rtlCol="0">
            <a:spAutoFit/>
          </a:bodyPr>
          <a:lstStyle/>
          <a:p>
            <a:r>
              <a:rPr lang="en-US" dirty="0"/>
              <a:t>a</a:t>
            </a:r>
            <a:endParaRPr lang="en-US" dirty="0"/>
          </a:p>
        </p:txBody>
      </p:sp>
      <p:sp>
        <p:nvSpPr>
          <p:cNvPr id="10" name="TextBox 9"/>
          <p:cNvSpPr txBox="1"/>
          <p:nvPr/>
        </p:nvSpPr>
        <p:spPr>
          <a:xfrm>
            <a:off x="1769918" y="4038600"/>
            <a:ext cx="381000" cy="381000"/>
          </a:xfrm>
          <a:prstGeom prst="rect">
            <a:avLst/>
          </a:prstGeom>
          <a:noFill/>
        </p:spPr>
        <p:txBody>
          <a:bodyPr wrap="square" rtlCol="0">
            <a:spAutoFit/>
          </a:bodyPr>
          <a:lstStyle/>
          <a:p>
            <a:r>
              <a:rPr lang="en-US" dirty="0" smtClean="0"/>
              <a:t>*</a:t>
            </a:r>
            <a:endParaRPr lang="en-US" dirty="0"/>
          </a:p>
        </p:txBody>
      </p:sp>
      <p:cxnSp>
        <p:nvCxnSpPr>
          <p:cNvPr id="11" name="Straight Connector 10"/>
          <p:cNvCxnSpPr/>
          <p:nvPr/>
        </p:nvCxnSpPr>
        <p:spPr>
          <a:xfrm>
            <a:off x="1194954" y="3332018"/>
            <a:ext cx="574964"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88918" y="4405745"/>
            <a:ext cx="381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4454" y="5015345"/>
            <a:ext cx="381000" cy="381000"/>
          </a:xfrm>
          <a:prstGeom prst="rect">
            <a:avLst/>
          </a:prstGeom>
          <a:noFill/>
        </p:spPr>
        <p:txBody>
          <a:bodyPr wrap="square" rtlCol="0">
            <a:spAutoFit/>
          </a:bodyPr>
          <a:lstStyle/>
          <a:p>
            <a:r>
              <a:rPr lang="en-US" dirty="0"/>
              <a:t>a</a:t>
            </a:r>
            <a:endParaRPr lang="en-US" dirty="0"/>
          </a:p>
        </p:txBody>
      </p:sp>
      <p:cxnSp>
        <p:nvCxnSpPr>
          <p:cNvPr id="15" name="Straight Connector 14"/>
          <p:cNvCxnSpPr/>
          <p:nvPr/>
        </p:nvCxnSpPr>
        <p:spPr>
          <a:xfrm>
            <a:off x="2150918" y="4426527"/>
            <a:ext cx="574964"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25882" y="5015345"/>
            <a:ext cx="381000" cy="381000"/>
          </a:xfrm>
          <a:prstGeom prst="rect">
            <a:avLst/>
          </a:prstGeom>
          <a:noFill/>
        </p:spPr>
        <p:txBody>
          <a:bodyPr wrap="square" rtlCol="0">
            <a:spAutoFit/>
          </a:bodyPr>
          <a:lstStyle/>
          <a:p>
            <a:r>
              <a:rPr lang="en-US" dirty="0" smtClean="0"/>
              <a:t>-</a:t>
            </a:r>
            <a:endParaRPr lang="en-US" dirty="0"/>
          </a:p>
        </p:txBody>
      </p:sp>
      <p:cxnSp>
        <p:nvCxnSpPr>
          <p:cNvPr id="17" name="Straight Connector 16"/>
          <p:cNvCxnSpPr/>
          <p:nvPr/>
        </p:nvCxnSpPr>
        <p:spPr>
          <a:xfrm flipH="1">
            <a:off x="2369127" y="5327072"/>
            <a:ext cx="381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46563" y="5936672"/>
            <a:ext cx="381000" cy="381000"/>
          </a:xfrm>
          <a:prstGeom prst="rect">
            <a:avLst/>
          </a:prstGeom>
          <a:noFill/>
        </p:spPr>
        <p:txBody>
          <a:bodyPr wrap="square" rtlCol="0">
            <a:spAutoFit/>
          </a:bodyPr>
          <a:lstStyle/>
          <a:p>
            <a:r>
              <a:rPr lang="en-US" dirty="0" smtClean="0"/>
              <a:t>b</a:t>
            </a:r>
            <a:endParaRPr lang="en-US" dirty="0"/>
          </a:p>
        </p:txBody>
      </p:sp>
      <p:sp>
        <p:nvSpPr>
          <p:cNvPr id="19" name="TextBox 18"/>
          <p:cNvSpPr txBox="1"/>
          <p:nvPr/>
        </p:nvSpPr>
        <p:spPr>
          <a:xfrm>
            <a:off x="3560622" y="5905499"/>
            <a:ext cx="381000" cy="381000"/>
          </a:xfrm>
          <a:prstGeom prst="rect">
            <a:avLst/>
          </a:prstGeom>
          <a:noFill/>
        </p:spPr>
        <p:txBody>
          <a:bodyPr wrap="square" rtlCol="0">
            <a:spAutoFit/>
          </a:bodyPr>
          <a:lstStyle/>
          <a:p>
            <a:r>
              <a:rPr lang="en-US" dirty="0" smtClean="0"/>
              <a:t>c</a:t>
            </a:r>
            <a:endParaRPr lang="en-US" dirty="0"/>
          </a:p>
        </p:txBody>
      </p:sp>
      <p:cxnSp>
        <p:nvCxnSpPr>
          <p:cNvPr id="20" name="Straight Connector 19"/>
          <p:cNvCxnSpPr/>
          <p:nvPr/>
        </p:nvCxnSpPr>
        <p:spPr>
          <a:xfrm>
            <a:off x="2996045" y="5313215"/>
            <a:ext cx="574964"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28900" y="2145939"/>
            <a:ext cx="1191492" cy="58340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51122" y="2760518"/>
            <a:ext cx="381000" cy="381000"/>
          </a:xfrm>
          <a:prstGeom prst="rect">
            <a:avLst/>
          </a:prstGeom>
          <a:noFill/>
        </p:spPr>
        <p:txBody>
          <a:bodyPr wrap="square" rtlCol="0">
            <a:spAutoFit/>
          </a:bodyPr>
          <a:lstStyle/>
          <a:p>
            <a:r>
              <a:rPr lang="en-US" dirty="0" smtClean="0"/>
              <a:t>*</a:t>
            </a:r>
            <a:endParaRPr lang="en-US" dirty="0"/>
          </a:p>
        </p:txBody>
      </p:sp>
      <p:sp>
        <p:nvSpPr>
          <p:cNvPr id="28" name="TextBox 27"/>
          <p:cNvSpPr txBox="1"/>
          <p:nvPr/>
        </p:nvSpPr>
        <p:spPr>
          <a:xfrm>
            <a:off x="3318164" y="3485930"/>
            <a:ext cx="381000" cy="381000"/>
          </a:xfrm>
          <a:prstGeom prst="rect">
            <a:avLst/>
          </a:prstGeom>
          <a:noFill/>
        </p:spPr>
        <p:txBody>
          <a:bodyPr wrap="square" rtlCol="0">
            <a:spAutoFit/>
          </a:bodyPr>
          <a:lstStyle/>
          <a:p>
            <a:r>
              <a:rPr lang="en-US" dirty="0" smtClean="0"/>
              <a:t>-</a:t>
            </a:r>
            <a:endParaRPr lang="en-US" dirty="0"/>
          </a:p>
        </p:txBody>
      </p:sp>
      <p:cxnSp>
        <p:nvCxnSpPr>
          <p:cNvPr id="29" name="Straight Connector 28"/>
          <p:cNvCxnSpPr/>
          <p:nvPr/>
        </p:nvCxnSpPr>
        <p:spPr>
          <a:xfrm flipH="1">
            <a:off x="2961409" y="3797657"/>
            <a:ext cx="381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77391" y="4407257"/>
            <a:ext cx="381000" cy="381000"/>
          </a:xfrm>
          <a:prstGeom prst="rect">
            <a:avLst/>
          </a:prstGeom>
          <a:noFill/>
        </p:spPr>
        <p:txBody>
          <a:bodyPr wrap="square" rtlCol="0">
            <a:spAutoFit/>
          </a:bodyPr>
          <a:lstStyle/>
          <a:p>
            <a:r>
              <a:rPr lang="en-US" dirty="0" smtClean="0"/>
              <a:t>b</a:t>
            </a:r>
            <a:endParaRPr lang="en-US" dirty="0"/>
          </a:p>
        </p:txBody>
      </p:sp>
      <p:sp>
        <p:nvSpPr>
          <p:cNvPr id="31" name="TextBox 30"/>
          <p:cNvSpPr txBox="1"/>
          <p:nvPr/>
        </p:nvSpPr>
        <p:spPr>
          <a:xfrm>
            <a:off x="4152904" y="4376084"/>
            <a:ext cx="381000" cy="381000"/>
          </a:xfrm>
          <a:prstGeom prst="rect">
            <a:avLst/>
          </a:prstGeom>
          <a:noFill/>
        </p:spPr>
        <p:txBody>
          <a:bodyPr wrap="square" rtlCol="0">
            <a:spAutoFit/>
          </a:bodyPr>
          <a:lstStyle/>
          <a:p>
            <a:r>
              <a:rPr lang="en-US" dirty="0" smtClean="0"/>
              <a:t>c</a:t>
            </a:r>
            <a:endParaRPr lang="en-US" dirty="0"/>
          </a:p>
        </p:txBody>
      </p:sp>
      <p:cxnSp>
        <p:nvCxnSpPr>
          <p:cNvPr id="32" name="Straight Connector 31"/>
          <p:cNvCxnSpPr/>
          <p:nvPr/>
        </p:nvCxnSpPr>
        <p:spPr>
          <a:xfrm>
            <a:off x="3588327" y="3783800"/>
            <a:ext cx="574964"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8" idx="0"/>
          </p:cNvCxnSpPr>
          <p:nvPr/>
        </p:nvCxnSpPr>
        <p:spPr>
          <a:xfrm flipH="1">
            <a:off x="3508664" y="3003948"/>
            <a:ext cx="284024" cy="481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087095" y="3027218"/>
            <a:ext cx="574964"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62059" y="3707600"/>
            <a:ext cx="381000" cy="381000"/>
          </a:xfrm>
          <a:prstGeom prst="rect">
            <a:avLst/>
          </a:prstGeom>
          <a:noFill/>
        </p:spPr>
        <p:txBody>
          <a:bodyPr wrap="square" rtlCol="0">
            <a:spAutoFit/>
          </a:bodyPr>
          <a:lstStyle/>
          <a:p>
            <a:r>
              <a:rPr lang="en-US" dirty="0" smtClean="0"/>
              <a:t>d</a:t>
            </a:r>
            <a:endParaRPr lang="en-US" dirty="0"/>
          </a:p>
        </p:txBody>
      </p:sp>
      <p:sp>
        <p:nvSpPr>
          <p:cNvPr id="38" name="TextBox 37"/>
          <p:cNvSpPr txBox="1"/>
          <p:nvPr/>
        </p:nvSpPr>
        <p:spPr>
          <a:xfrm>
            <a:off x="1794167" y="6317672"/>
            <a:ext cx="2337955" cy="369332"/>
          </a:xfrm>
          <a:prstGeom prst="rect">
            <a:avLst/>
          </a:prstGeom>
          <a:noFill/>
        </p:spPr>
        <p:txBody>
          <a:bodyPr wrap="square" rtlCol="0">
            <a:spAutoFit/>
          </a:bodyPr>
          <a:lstStyle/>
          <a:p>
            <a:r>
              <a:rPr lang="en-US" dirty="0" smtClean="0"/>
              <a:t>Abstract Syntax Tree</a:t>
            </a:r>
            <a:endParaRPr lang="en-US" dirty="0"/>
          </a:p>
        </p:txBody>
      </p:sp>
      <p:sp>
        <p:nvSpPr>
          <p:cNvPr id="41" name="TextBox 40"/>
          <p:cNvSpPr txBox="1"/>
          <p:nvPr/>
        </p:nvSpPr>
        <p:spPr>
          <a:xfrm>
            <a:off x="6719465" y="6133006"/>
            <a:ext cx="838200" cy="369332"/>
          </a:xfrm>
          <a:prstGeom prst="rect">
            <a:avLst/>
          </a:prstGeom>
          <a:noFill/>
        </p:spPr>
        <p:txBody>
          <a:bodyPr wrap="square" rtlCol="0">
            <a:spAutoFit/>
          </a:bodyPr>
          <a:lstStyle/>
          <a:p>
            <a:r>
              <a:rPr lang="en-US" dirty="0" smtClean="0"/>
              <a:t>DAG</a:t>
            </a:r>
            <a:endParaRPr lang="en-US" dirty="0"/>
          </a:p>
        </p:txBody>
      </p:sp>
    </p:spTree>
    <p:extLst>
      <p:ext uri="{BB962C8B-B14F-4D97-AF65-F5344CB8AC3E}">
        <p14:creationId xmlns:p14="http://schemas.microsoft.com/office/powerpoint/2010/main" val="33749342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pt-BR" sz="3200" dirty="0"/>
              <a:t>DAG for the expression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8625707"/>
              </p:ext>
            </p:extLst>
          </p:nvPr>
        </p:nvGraphicFramePr>
        <p:xfrm>
          <a:off x="1295400" y="990600"/>
          <a:ext cx="5981700" cy="2116452"/>
        </p:xfrm>
        <a:graphic>
          <a:graphicData uri="http://schemas.openxmlformats.org/drawingml/2006/table">
            <a:tbl>
              <a:tblPr/>
              <a:tblGrid>
                <a:gridCol w="2223414"/>
                <a:gridCol w="3758286"/>
              </a:tblGrid>
              <a:tr h="333375">
                <a:tc>
                  <a:txBody>
                    <a:bodyPr/>
                    <a:lstStyle/>
                    <a:p>
                      <a:pPr algn="just"/>
                      <a:r>
                        <a:rPr lang="en-US" sz="1400" b="0" i="0" dirty="0">
                          <a:solidFill>
                            <a:srgbClr val="000000"/>
                          </a:solidFill>
                          <a:effectLst/>
                          <a:latin typeface="Arial"/>
                        </a:rPr>
                        <a:t>E  </a:t>
                      </a:r>
                      <a:r>
                        <a:rPr lang="en-US" sz="1400" b="0" i="0" dirty="0" smtClean="0">
                          <a:solidFill>
                            <a:srgbClr val="000000"/>
                          </a:solidFill>
                          <a:effectLst/>
                          <a:latin typeface="Arial"/>
                          <a:sym typeface="Wingdings" pitchFamily="2" charset="2"/>
                        </a:rPr>
                        <a:t> </a:t>
                      </a:r>
                      <a:r>
                        <a:rPr lang="en-US" sz="1400" b="0" i="0" dirty="0" smtClean="0">
                          <a:solidFill>
                            <a:srgbClr val="000000"/>
                          </a:solidFill>
                          <a:effectLst/>
                          <a:latin typeface="Arial"/>
                        </a:rPr>
                        <a:t>E</a:t>
                      </a:r>
                      <a:r>
                        <a:rPr lang="en-US" sz="1400" b="0" i="0" baseline="-25000" dirty="0" smtClean="0">
                          <a:solidFill>
                            <a:srgbClr val="000000"/>
                          </a:solidFill>
                          <a:effectLst/>
                          <a:latin typeface="Arial"/>
                        </a:rPr>
                        <a:t>1</a:t>
                      </a:r>
                      <a:r>
                        <a:rPr lang="en-US" sz="1400" b="0" i="0" dirty="0" smtClean="0">
                          <a:solidFill>
                            <a:srgbClr val="000000"/>
                          </a:solidFill>
                          <a:effectLst/>
                          <a:latin typeface="Arial"/>
                        </a:rPr>
                        <a:t> </a:t>
                      </a:r>
                      <a:r>
                        <a:rPr lang="en-US" sz="1400" b="0" i="0" dirty="0">
                          <a:solidFill>
                            <a:srgbClr val="000000"/>
                          </a:solidFill>
                          <a:effectLst/>
                          <a:latin typeface="Arial"/>
                        </a:rPr>
                        <a:t>+ T</a:t>
                      </a:r>
                    </a:p>
                  </a:txBody>
                  <a:tcPr marL="47625" marR="47625" marT="23812" marB="23812" anchor="ctr">
                    <a:lnL>
                      <a:noFill/>
                    </a:lnL>
                    <a:lnR>
                      <a:noFill/>
                    </a:lnR>
                    <a:lnT>
                      <a:noFill/>
                    </a:lnT>
                    <a:lnB>
                      <a:noFill/>
                    </a:lnB>
                    <a:solidFill>
                      <a:srgbClr val="D6EFE3"/>
                    </a:solidFill>
                  </a:tcPr>
                </a:tc>
                <a:tc>
                  <a:txBody>
                    <a:bodyPr/>
                    <a:lstStyle/>
                    <a:p>
                      <a:pPr algn="just"/>
                      <a:r>
                        <a:rPr lang="en-US" sz="1400" b="0" i="0" dirty="0" err="1">
                          <a:solidFill>
                            <a:srgbClr val="000000"/>
                          </a:solidFill>
                          <a:effectLst/>
                          <a:latin typeface="Arial"/>
                        </a:rPr>
                        <a:t>E.ptr</a:t>
                      </a:r>
                      <a:r>
                        <a:rPr lang="en-US" sz="1400" b="0" i="0" dirty="0">
                          <a:solidFill>
                            <a:srgbClr val="000000"/>
                          </a:solidFill>
                          <a:effectLst/>
                          <a:latin typeface="Arial"/>
                        </a:rPr>
                        <a:t> = </a:t>
                      </a:r>
                      <a:r>
                        <a:rPr lang="en-US" sz="1400" b="0" i="0" dirty="0" err="1">
                          <a:solidFill>
                            <a:srgbClr val="000000"/>
                          </a:solidFill>
                          <a:effectLst/>
                          <a:latin typeface="Arial"/>
                        </a:rPr>
                        <a:t>mknode</a:t>
                      </a:r>
                      <a:r>
                        <a:rPr lang="en-US" sz="1400" b="0" i="0" dirty="0">
                          <a:solidFill>
                            <a:srgbClr val="000000"/>
                          </a:solidFill>
                          <a:effectLst/>
                          <a:latin typeface="Arial"/>
                        </a:rPr>
                        <a:t>(+, </a:t>
                      </a:r>
                      <a:r>
                        <a:rPr lang="en-US" sz="1400" b="0" i="0" dirty="0" smtClean="0">
                          <a:solidFill>
                            <a:srgbClr val="000000"/>
                          </a:solidFill>
                          <a:effectLst/>
                          <a:latin typeface="Arial"/>
                        </a:rPr>
                        <a:t>E</a:t>
                      </a:r>
                      <a:r>
                        <a:rPr lang="en-US" sz="1400" b="0" i="0" baseline="-25000" dirty="0" smtClean="0">
                          <a:solidFill>
                            <a:srgbClr val="000000"/>
                          </a:solidFill>
                          <a:effectLst/>
                          <a:latin typeface="Arial"/>
                        </a:rPr>
                        <a:t>1</a:t>
                      </a:r>
                      <a:r>
                        <a:rPr lang="en-US" sz="1400" b="0" i="0" dirty="0" smtClean="0">
                          <a:solidFill>
                            <a:srgbClr val="000000"/>
                          </a:solidFill>
                          <a:effectLst/>
                          <a:latin typeface="Arial"/>
                        </a:rPr>
                        <a:t>.</a:t>
                      </a:r>
                      <a:r>
                        <a:rPr lang="en-US" sz="1400" b="0" i="1" dirty="0" smtClean="0">
                          <a:solidFill>
                            <a:srgbClr val="000000"/>
                          </a:solidFill>
                          <a:effectLst/>
                          <a:latin typeface="Arial"/>
                        </a:rPr>
                        <a:t> </a:t>
                      </a:r>
                      <a:r>
                        <a:rPr lang="en-US" sz="1400" b="0" i="1" dirty="0" err="1" smtClean="0">
                          <a:solidFill>
                            <a:srgbClr val="000000"/>
                          </a:solidFill>
                          <a:effectLst/>
                          <a:latin typeface="Arial"/>
                        </a:rPr>
                        <a:t>ptr</a:t>
                      </a:r>
                      <a:r>
                        <a:rPr lang="en-US" sz="1400" b="0" i="0" dirty="0" smtClean="0">
                          <a:solidFill>
                            <a:srgbClr val="000000"/>
                          </a:solidFill>
                          <a:effectLst/>
                          <a:latin typeface="Arial"/>
                        </a:rPr>
                        <a:t>, </a:t>
                      </a:r>
                      <a:r>
                        <a:rPr lang="en-US" sz="1400" b="0" i="0" dirty="0" err="1">
                          <a:solidFill>
                            <a:srgbClr val="000000"/>
                          </a:solidFill>
                          <a:effectLst/>
                          <a:latin typeface="Arial"/>
                        </a:rPr>
                        <a:t>T.</a:t>
                      </a:r>
                      <a:r>
                        <a:rPr lang="en-US" sz="1400" b="0" i="1" dirty="0" err="1">
                          <a:solidFill>
                            <a:srgbClr val="000000"/>
                          </a:solidFill>
                          <a:effectLst/>
                          <a:latin typeface="Arial"/>
                        </a:rPr>
                        <a:t>ptr</a:t>
                      </a:r>
                      <a:r>
                        <a:rPr lang="en-US" sz="1400" b="0" i="0" dirty="0">
                          <a:solidFill>
                            <a:srgbClr val="000000"/>
                          </a:solidFill>
                          <a:effectLst/>
                          <a:latin typeface="Arial"/>
                        </a:rPr>
                        <a:t>) </a:t>
                      </a:r>
                    </a:p>
                  </a:txBody>
                  <a:tcPr marL="47625" marR="47625" marT="23812" marB="23812" anchor="ctr">
                    <a:lnL>
                      <a:noFill/>
                    </a:lnL>
                    <a:lnR>
                      <a:noFill/>
                    </a:lnR>
                    <a:lnT>
                      <a:noFill/>
                    </a:lnT>
                    <a:lnB>
                      <a:noFill/>
                    </a:lnB>
                    <a:solidFill>
                      <a:srgbClr val="D6EFE3"/>
                    </a:solidFill>
                  </a:tcPr>
                </a:tc>
              </a:tr>
              <a:tr h="190500">
                <a:tc>
                  <a:txBody>
                    <a:bodyPr/>
                    <a:lstStyle/>
                    <a:p>
                      <a:pPr algn="just"/>
                      <a:r>
                        <a:rPr lang="en-US" sz="1400" b="0" i="0" dirty="0">
                          <a:solidFill>
                            <a:srgbClr val="000000"/>
                          </a:solidFill>
                          <a:effectLst/>
                          <a:latin typeface="Arial"/>
                        </a:rPr>
                        <a:t>E </a:t>
                      </a:r>
                      <a:r>
                        <a:rPr lang="en-US" sz="1400" b="0" i="0" dirty="0" smtClean="0">
                          <a:solidFill>
                            <a:srgbClr val="000000"/>
                          </a:solidFill>
                          <a:effectLst/>
                          <a:latin typeface="Arial"/>
                          <a:sym typeface="Wingdings" pitchFamily="2" charset="2"/>
                        </a:rPr>
                        <a:t> </a:t>
                      </a:r>
                      <a:r>
                        <a:rPr lang="en-US" sz="1400" b="0" i="0" dirty="0" smtClean="0">
                          <a:solidFill>
                            <a:srgbClr val="000000"/>
                          </a:solidFill>
                          <a:effectLst/>
                          <a:latin typeface="Arial"/>
                        </a:rPr>
                        <a:t>T</a:t>
                      </a:r>
                      <a:endParaRPr lang="en-US" sz="14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c>
                  <a:txBody>
                    <a:bodyPr/>
                    <a:lstStyle/>
                    <a:p>
                      <a:pPr algn="just"/>
                      <a:r>
                        <a:rPr lang="en-US" sz="1400" b="0" i="0" dirty="0" err="1">
                          <a:solidFill>
                            <a:srgbClr val="000000"/>
                          </a:solidFill>
                          <a:effectLst/>
                          <a:latin typeface="Arial"/>
                        </a:rPr>
                        <a:t>E.ptr</a:t>
                      </a:r>
                      <a:r>
                        <a:rPr lang="en-US" sz="1400" b="0" i="0" dirty="0">
                          <a:solidFill>
                            <a:srgbClr val="000000"/>
                          </a:solidFill>
                          <a:effectLst/>
                          <a:latin typeface="Arial"/>
                        </a:rPr>
                        <a:t> = T</a:t>
                      </a:r>
                      <a:r>
                        <a:rPr lang="en-US" sz="1400" b="0" i="0" dirty="0" smtClean="0">
                          <a:solidFill>
                            <a:srgbClr val="000000"/>
                          </a:solidFill>
                          <a:effectLst/>
                          <a:latin typeface="Arial"/>
                        </a:rPr>
                        <a:t>.</a:t>
                      </a:r>
                      <a:r>
                        <a:rPr lang="en-US" sz="1400" b="0" i="1" dirty="0" smtClean="0">
                          <a:solidFill>
                            <a:srgbClr val="000000"/>
                          </a:solidFill>
                          <a:effectLst/>
                          <a:latin typeface="Arial"/>
                        </a:rPr>
                        <a:t> </a:t>
                      </a:r>
                      <a:r>
                        <a:rPr lang="en-US" sz="1400" b="0" i="1" dirty="0" err="1" smtClean="0">
                          <a:solidFill>
                            <a:srgbClr val="000000"/>
                          </a:solidFill>
                          <a:effectLst/>
                          <a:latin typeface="Arial"/>
                        </a:rPr>
                        <a:t>ptr</a:t>
                      </a:r>
                      <a:r>
                        <a:rPr lang="en-US" sz="1400" b="0" i="0" dirty="0" smtClean="0">
                          <a:solidFill>
                            <a:srgbClr val="000000"/>
                          </a:solidFill>
                          <a:effectLst/>
                          <a:latin typeface="Arial"/>
                        </a:rPr>
                        <a:t> </a:t>
                      </a:r>
                      <a:endParaRPr lang="en-US" sz="14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r>
              <a:tr h="333375">
                <a:tc>
                  <a:txBody>
                    <a:bodyPr/>
                    <a:lstStyle/>
                    <a:p>
                      <a:pPr algn="just"/>
                      <a:r>
                        <a:rPr lang="en-US" sz="1400" b="0" i="0" dirty="0">
                          <a:solidFill>
                            <a:srgbClr val="000000"/>
                          </a:solidFill>
                          <a:effectLst/>
                          <a:latin typeface="Arial"/>
                        </a:rPr>
                        <a:t>T  </a:t>
                      </a:r>
                      <a:r>
                        <a:rPr lang="en-US" sz="1400" b="0" i="0" dirty="0" smtClean="0">
                          <a:solidFill>
                            <a:srgbClr val="000000"/>
                          </a:solidFill>
                          <a:effectLst/>
                          <a:latin typeface="Arial"/>
                          <a:sym typeface="Wingdings" pitchFamily="2" charset="2"/>
                        </a:rPr>
                        <a:t> </a:t>
                      </a:r>
                      <a:r>
                        <a:rPr lang="en-US" sz="1400" b="0" i="0" dirty="0" smtClean="0">
                          <a:solidFill>
                            <a:srgbClr val="000000"/>
                          </a:solidFill>
                          <a:effectLst/>
                          <a:latin typeface="Arial"/>
                        </a:rPr>
                        <a:t>T</a:t>
                      </a:r>
                      <a:r>
                        <a:rPr lang="en-US" sz="1400" b="0" i="0" baseline="-25000" dirty="0" smtClean="0">
                          <a:solidFill>
                            <a:srgbClr val="000000"/>
                          </a:solidFill>
                          <a:effectLst/>
                          <a:latin typeface="Arial"/>
                        </a:rPr>
                        <a:t>1</a:t>
                      </a:r>
                      <a:r>
                        <a:rPr lang="en-US" sz="1400" b="0" i="0" dirty="0" smtClean="0">
                          <a:solidFill>
                            <a:srgbClr val="000000"/>
                          </a:solidFill>
                          <a:effectLst/>
                          <a:latin typeface="Arial"/>
                        </a:rPr>
                        <a:t> </a:t>
                      </a:r>
                      <a:r>
                        <a:rPr lang="en-US" sz="1400" b="0" i="0" dirty="0">
                          <a:solidFill>
                            <a:srgbClr val="000000"/>
                          </a:solidFill>
                          <a:effectLst/>
                          <a:latin typeface="Arial"/>
                        </a:rPr>
                        <a:t>* F</a:t>
                      </a:r>
                    </a:p>
                  </a:txBody>
                  <a:tcPr marL="47625" marR="47625" marT="23812" marB="23812" anchor="ctr">
                    <a:lnL>
                      <a:noFill/>
                    </a:lnL>
                    <a:lnR>
                      <a:noFill/>
                    </a:lnR>
                    <a:lnT>
                      <a:noFill/>
                    </a:lnT>
                    <a:lnB>
                      <a:noFill/>
                    </a:lnB>
                    <a:solidFill>
                      <a:srgbClr val="D6EFE3"/>
                    </a:solidFill>
                  </a:tcPr>
                </a:tc>
                <a:tc>
                  <a:txBody>
                    <a:bodyPr/>
                    <a:lstStyle/>
                    <a:p>
                      <a:pPr algn="just"/>
                      <a:r>
                        <a:rPr lang="en-US" sz="1400" b="0" i="0" dirty="0" err="1">
                          <a:solidFill>
                            <a:srgbClr val="000000"/>
                          </a:solidFill>
                          <a:effectLst/>
                          <a:latin typeface="Arial"/>
                        </a:rPr>
                        <a:t>T.ptr</a:t>
                      </a:r>
                      <a:r>
                        <a:rPr lang="en-US" sz="1400" b="0" i="0" dirty="0">
                          <a:solidFill>
                            <a:srgbClr val="000000"/>
                          </a:solidFill>
                          <a:effectLst/>
                          <a:latin typeface="Arial"/>
                        </a:rPr>
                        <a:t> := </a:t>
                      </a:r>
                      <a:r>
                        <a:rPr lang="en-US" sz="1400" b="0" i="0" dirty="0" err="1">
                          <a:solidFill>
                            <a:srgbClr val="000000"/>
                          </a:solidFill>
                          <a:effectLst/>
                          <a:latin typeface="Arial"/>
                        </a:rPr>
                        <a:t>mknode</a:t>
                      </a:r>
                      <a:r>
                        <a:rPr lang="en-US" sz="1400" b="0" i="0" dirty="0">
                          <a:solidFill>
                            <a:srgbClr val="000000"/>
                          </a:solidFill>
                          <a:effectLst/>
                          <a:latin typeface="Arial"/>
                        </a:rPr>
                        <a:t>(*, </a:t>
                      </a:r>
                      <a:r>
                        <a:rPr lang="en-US" sz="1400" b="0" i="0" dirty="0" smtClean="0">
                          <a:solidFill>
                            <a:srgbClr val="000000"/>
                          </a:solidFill>
                          <a:effectLst/>
                          <a:latin typeface="Arial"/>
                        </a:rPr>
                        <a:t>T</a:t>
                      </a:r>
                      <a:r>
                        <a:rPr lang="en-US" sz="1400" b="0" i="0" baseline="-25000" dirty="0" smtClean="0">
                          <a:solidFill>
                            <a:srgbClr val="000000"/>
                          </a:solidFill>
                          <a:effectLst/>
                          <a:latin typeface="Arial"/>
                        </a:rPr>
                        <a:t>1</a:t>
                      </a:r>
                      <a:r>
                        <a:rPr lang="en-US" sz="1400" b="0" i="0" dirty="0" smtClean="0">
                          <a:solidFill>
                            <a:srgbClr val="000000"/>
                          </a:solidFill>
                          <a:effectLst/>
                          <a:latin typeface="Arial"/>
                        </a:rPr>
                        <a:t>.</a:t>
                      </a:r>
                      <a:r>
                        <a:rPr lang="en-US" sz="1400" b="0" i="1" dirty="0" smtClean="0">
                          <a:solidFill>
                            <a:srgbClr val="000000"/>
                          </a:solidFill>
                          <a:effectLst/>
                          <a:latin typeface="Arial"/>
                        </a:rPr>
                        <a:t> </a:t>
                      </a:r>
                      <a:r>
                        <a:rPr lang="en-US" sz="1400" b="0" i="1" dirty="0" err="1" smtClean="0">
                          <a:solidFill>
                            <a:srgbClr val="000000"/>
                          </a:solidFill>
                          <a:effectLst/>
                          <a:latin typeface="Arial"/>
                        </a:rPr>
                        <a:t>ptr</a:t>
                      </a:r>
                      <a:r>
                        <a:rPr lang="en-US" sz="1400" b="0" i="0" dirty="0" smtClean="0">
                          <a:solidFill>
                            <a:srgbClr val="000000"/>
                          </a:solidFill>
                          <a:effectLst/>
                          <a:latin typeface="Arial"/>
                        </a:rPr>
                        <a:t>, </a:t>
                      </a:r>
                      <a:r>
                        <a:rPr lang="en-US" sz="1400" b="0" i="0" dirty="0" err="1">
                          <a:solidFill>
                            <a:srgbClr val="000000"/>
                          </a:solidFill>
                          <a:effectLst/>
                          <a:latin typeface="Arial"/>
                        </a:rPr>
                        <a:t>F.</a:t>
                      </a:r>
                      <a:r>
                        <a:rPr lang="en-US" sz="1400" b="0" i="1" dirty="0" err="1">
                          <a:solidFill>
                            <a:srgbClr val="000000"/>
                          </a:solidFill>
                          <a:effectLst/>
                          <a:latin typeface="Arial"/>
                        </a:rPr>
                        <a:t>ptr</a:t>
                      </a:r>
                      <a:r>
                        <a:rPr lang="en-US" sz="1400" b="0" i="0" dirty="0">
                          <a:solidFill>
                            <a:srgbClr val="000000"/>
                          </a:solidFill>
                          <a:effectLst/>
                          <a:latin typeface="Arial"/>
                        </a:rPr>
                        <a:t>) </a:t>
                      </a:r>
                    </a:p>
                  </a:txBody>
                  <a:tcPr marL="47625" marR="47625" marT="23812" marB="23812" anchor="ctr">
                    <a:lnL>
                      <a:noFill/>
                    </a:lnL>
                    <a:lnR>
                      <a:noFill/>
                    </a:lnR>
                    <a:lnT>
                      <a:noFill/>
                    </a:lnT>
                    <a:lnB>
                      <a:noFill/>
                    </a:lnB>
                    <a:solidFill>
                      <a:srgbClr val="D6EFE3"/>
                    </a:solidFill>
                  </a:tcPr>
                </a:tc>
              </a:tr>
              <a:tr h="190500">
                <a:tc>
                  <a:txBody>
                    <a:bodyPr/>
                    <a:lstStyle/>
                    <a:p>
                      <a:pPr algn="just"/>
                      <a:r>
                        <a:rPr lang="en-US" sz="1400" b="0" i="0" dirty="0">
                          <a:solidFill>
                            <a:srgbClr val="000000"/>
                          </a:solidFill>
                          <a:effectLst/>
                          <a:latin typeface="Arial"/>
                        </a:rPr>
                        <a:t>T </a:t>
                      </a:r>
                      <a:r>
                        <a:rPr lang="en-US" sz="1400" b="0" i="0" dirty="0" smtClean="0">
                          <a:solidFill>
                            <a:srgbClr val="000000"/>
                          </a:solidFill>
                          <a:effectLst/>
                          <a:latin typeface="Arial"/>
                          <a:sym typeface="Wingdings" pitchFamily="2" charset="2"/>
                        </a:rPr>
                        <a:t> </a:t>
                      </a:r>
                      <a:r>
                        <a:rPr lang="en-US" sz="1400" b="0" i="0" dirty="0">
                          <a:solidFill>
                            <a:srgbClr val="000000"/>
                          </a:solidFill>
                          <a:effectLst/>
                          <a:latin typeface="Arial"/>
                        </a:rPr>
                        <a:t> F</a:t>
                      </a:r>
                    </a:p>
                  </a:txBody>
                  <a:tcPr marL="47625" marR="47625" marT="23812" marB="23812" anchor="ctr">
                    <a:lnL>
                      <a:noFill/>
                    </a:lnL>
                    <a:lnR>
                      <a:noFill/>
                    </a:lnR>
                    <a:lnT>
                      <a:noFill/>
                    </a:lnT>
                    <a:lnB>
                      <a:noFill/>
                    </a:lnB>
                    <a:solidFill>
                      <a:srgbClr val="D6EFE3"/>
                    </a:solidFill>
                  </a:tcPr>
                </a:tc>
                <a:tc>
                  <a:txBody>
                    <a:bodyPr/>
                    <a:lstStyle/>
                    <a:p>
                      <a:pPr algn="just"/>
                      <a:r>
                        <a:rPr lang="en-US" sz="1400" b="0" i="0" dirty="0" err="1">
                          <a:solidFill>
                            <a:srgbClr val="000000"/>
                          </a:solidFill>
                          <a:effectLst/>
                          <a:latin typeface="Arial"/>
                        </a:rPr>
                        <a:t>T.ptr</a:t>
                      </a:r>
                      <a:r>
                        <a:rPr lang="en-US" sz="1400" b="0" i="0" dirty="0">
                          <a:solidFill>
                            <a:srgbClr val="000000"/>
                          </a:solidFill>
                          <a:effectLst/>
                          <a:latin typeface="Arial"/>
                        </a:rPr>
                        <a:t> := F</a:t>
                      </a:r>
                      <a:r>
                        <a:rPr lang="en-US" sz="1400" b="0" i="0" dirty="0" smtClean="0">
                          <a:solidFill>
                            <a:srgbClr val="000000"/>
                          </a:solidFill>
                          <a:effectLst/>
                          <a:latin typeface="Arial"/>
                        </a:rPr>
                        <a:t>.</a:t>
                      </a:r>
                      <a:r>
                        <a:rPr lang="en-US" sz="1400" b="0" i="1" dirty="0" smtClean="0">
                          <a:solidFill>
                            <a:srgbClr val="000000"/>
                          </a:solidFill>
                          <a:effectLst/>
                          <a:latin typeface="Arial"/>
                        </a:rPr>
                        <a:t> </a:t>
                      </a:r>
                      <a:r>
                        <a:rPr lang="en-US" sz="1400" b="0" i="1" dirty="0" err="1" smtClean="0">
                          <a:solidFill>
                            <a:srgbClr val="000000"/>
                          </a:solidFill>
                          <a:effectLst/>
                          <a:latin typeface="Arial"/>
                        </a:rPr>
                        <a:t>ptr</a:t>
                      </a:r>
                      <a:r>
                        <a:rPr lang="en-US" sz="1400" b="0" i="0" dirty="0" smtClean="0">
                          <a:solidFill>
                            <a:srgbClr val="000000"/>
                          </a:solidFill>
                          <a:effectLst/>
                          <a:latin typeface="Arial"/>
                        </a:rPr>
                        <a:t> </a:t>
                      </a:r>
                      <a:endParaRPr lang="en-US" sz="14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r>
              <a:tr h="190500">
                <a:tc>
                  <a:txBody>
                    <a:bodyPr/>
                    <a:lstStyle/>
                    <a:p>
                      <a:pPr algn="just"/>
                      <a:r>
                        <a:rPr lang="en-US" sz="1400" b="0" i="0" dirty="0">
                          <a:solidFill>
                            <a:srgbClr val="000000"/>
                          </a:solidFill>
                          <a:effectLst/>
                          <a:latin typeface="Arial"/>
                        </a:rPr>
                        <a:t>F </a:t>
                      </a:r>
                      <a:r>
                        <a:rPr lang="en-US" sz="1400" b="0" i="0" dirty="0" smtClean="0">
                          <a:solidFill>
                            <a:srgbClr val="000000"/>
                          </a:solidFill>
                          <a:effectLst/>
                          <a:latin typeface="Arial"/>
                          <a:sym typeface="Wingdings" pitchFamily="2" charset="2"/>
                        </a:rPr>
                        <a:t></a:t>
                      </a:r>
                      <a:r>
                        <a:rPr lang="en-US" sz="1400" b="0" i="0" dirty="0">
                          <a:solidFill>
                            <a:srgbClr val="000000"/>
                          </a:solidFill>
                          <a:effectLst/>
                          <a:latin typeface="Arial"/>
                        </a:rPr>
                        <a:t> (E)</a:t>
                      </a:r>
                    </a:p>
                  </a:txBody>
                  <a:tcPr marL="47625" marR="47625" marT="23812" marB="23812" anchor="ctr">
                    <a:lnL>
                      <a:noFill/>
                    </a:lnL>
                    <a:lnR>
                      <a:noFill/>
                    </a:lnR>
                    <a:lnT>
                      <a:noFill/>
                    </a:lnT>
                    <a:lnB>
                      <a:noFill/>
                    </a:lnB>
                    <a:solidFill>
                      <a:srgbClr val="D6EFE3"/>
                    </a:solidFill>
                  </a:tcPr>
                </a:tc>
                <a:tc>
                  <a:txBody>
                    <a:bodyPr/>
                    <a:lstStyle/>
                    <a:p>
                      <a:pPr algn="just"/>
                      <a:r>
                        <a:rPr lang="en-US" sz="1400" b="0" i="0" dirty="0" err="1">
                          <a:solidFill>
                            <a:srgbClr val="000000"/>
                          </a:solidFill>
                          <a:effectLst/>
                          <a:latin typeface="Arial"/>
                        </a:rPr>
                        <a:t>F.ptr</a:t>
                      </a:r>
                      <a:r>
                        <a:rPr lang="en-US" sz="1400" b="0" i="0" dirty="0">
                          <a:solidFill>
                            <a:srgbClr val="000000"/>
                          </a:solidFill>
                          <a:effectLst/>
                          <a:latin typeface="Arial"/>
                        </a:rPr>
                        <a:t> := E</a:t>
                      </a:r>
                      <a:r>
                        <a:rPr lang="en-US" sz="1400" b="0" i="0" dirty="0" smtClean="0">
                          <a:solidFill>
                            <a:srgbClr val="000000"/>
                          </a:solidFill>
                          <a:effectLst/>
                          <a:latin typeface="Arial"/>
                        </a:rPr>
                        <a:t>.</a:t>
                      </a:r>
                      <a:r>
                        <a:rPr lang="en-US" sz="1400" b="0" i="1" dirty="0" smtClean="0">
                          <a:solidFill>
                            <a:srgbClr val="000000"/>
                          </a:solidFill>
                          <a:effectLst/>
                          <a:latin typeface="Arial"/>
                        </a:rPr>
                        <a:t> </a:t>
                      </a:r>
                      <a:r>
                        <a:rPr lang="en-US" sz="1400" b="0" i="1" dirty="0" err="1" smtClean="0">
                          <a:solidFill>
                            <a:srgbClr val="000000"/>
                          </a:solidFill>
                          <a:effectLst/>
                          <a:latin typeface="Arial"/>
                        </a:rPr>
                        <a:t>ptr</a:t>
                      </a:r>
                      <a:r>
                        <a:rPr lang="en-US" sz="1400" b="0" i="0" dirty="0" smtClean="0">
                          <a:solidFill>
                            <a:srgbClr val="000000"/>
                          </a:solidFill>
                          <a:effectLst/>
                          <a:latin typeface="Arial"/>
                        </a:rPr>
                        <a:t> </a:t>
                      </a:r>
                      <a:endParaRPr lang="en-US" sz="14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r>
              <a:tr h="333375">
                <a:tc>
                  <a:txBody>
                    <a:bodyPr/>
                    <a:lstStyle/>
                    <a:p>
                      <a:pPr algn="just"/>
                      <a:r>
                        <a:rPr lang="en-US" sz="1400" b="0" i="0" dirty="0">
                          <a:solidFill>
                            <a:srgbClr val="000000"/>
                          </a:solidFill>
                          <a:effectLst/>
                          <a:latin typeface="Arial"/>
                        </a:rPr>
                        <a:t>F </a:t>
                      </a:r>
                      <a:r>
                        <a:rPr lang="en-US" sz="1400" b="0" i="0" dirty="0" smtClean="0">
                          <a:solidFill>
                            <a:srgbClr val="000000"/>
                          </a:solidFill>
                          <a:effectLst/>
                          <a:latin typeface="Arial"/>
                          <a:sym typeface="Wingdings" pitchFamily="2" charset="2"/>
                        </a:rPr>
                        <a:t></a:t>
                      </a:r>
                      <a:r>
                        <a:rPr lang="en-US" sz="1400" b="0" i="0" dirty="0">
                          <a:solidFill>
                            <a:srgbClr val="000000"/>
                          </a:solidFill>
                          <a:effectLst/>
                          <a:latin typeface="Arial"/>
                        </a:rPr>
                        <a:t> id</a:t>
                      </a:r>
                    </a:p>
                  </a:txBody>
                  <a:tcPr marL="47625" marR="47625" marT="23812" marB="23812" anchor="ctr">
                    <a:lnL>
                      <a:noFill/>
                    </a:lnL>
                    <a:lnR>
                      <a:noFill/>
                    </a:lnR>
                    <a:lnT>
                      <a:noFill/>
                    </a:lnT>
                    <a:lnB>
                      <a:noFill/>
                    </a:lnB>
                    <a:solidFill>
                      <a:srgbClr val="D6EFE3"/>
                    </a:solidFill>
                  </a:tcPr>
                </a:tc>
                <a:tc>
                  <a:txBody>
                    <a:bodyPr/>
                    <a:lstStyle/>
                    <a:p>
                      <a:pPr algn="just"/>
                      <a:r>
                        <a:rPr lang="en-US" sz="1400" b="0" i="0" dirty="0" err="1">
                          <a:solidFill>
                            <a:srgbClr val="000000"/>
                          </a:solidFill>
                          <a:effectLst/>
                          <a:latin typeface="Arial"/>
                        </a:rPr>
                        <a:t>F.ptr</a:t>
                      </a:r>
                      <a:r>
                        <a:rPr lang="en-US" sz="1400" b="0" i="0" dirty="0">
                          <a:solidFill>
                            <a:srgbClr val="000000"/>
                          </a:solidFill>
                          <a:effectLst/>
                          <a:latin typeface="Arial"/>
                        </a:rPr>
                        <a:t> := </a:t>
                      </a:r>
                      <a:r>
                        <a:rPr lang="en-US" sz="1400" b="0" i="0" dirty="0" err="1">
                          <a:solidFill>
                            <a:srgbClr val="000000"/>
                          </a:solidFill>
                          <a:effectLst/>
                          <a:latin typeface="Arial"/>
                        </a:rPr>
                        <a:t>mkleaf</a:t>
                      </a:r>
                      <a:r>
                        <a:rPr lang="en-US" sz="1400" b="0" i="0" dirty="0">
                          <a:solidFill>
                            <a:srgbClr val="000000"/>
                          </a:solidFill>
                          <a:effectLst/>
                          <a:latin typeface="Arial"/>
                        </a:rPr>
                        <a:t>(id, </a:t>
                      </a:r>
                      <a:r>
                        <a:rPr lang="en-US" sz="1400" b="0" i="0" dirty="0" err="1" smtClean="0">
                          <a:solidFill>
                            <a:srgbClr val="000000"/>
                          </a:solidFill>
                          <a:effectLst/>
                          <a:latin typeface="Arial"/>
                        </a:rPr>
                        <a:t>id.</a:t>
                      </a:r>
                      <a:r>
                        <a:rPr lang="en-US" sz="1400" b="0" i="1" dirty="0" err="1" smtClean="0">
                          <a:solidFill>
                            <a:srgbClr val="000000"/>
                          </a:solidFill>
                          <a:effectLst/>
                          <a:latin typeface="Arial"/>
                        </a:rPr>
                        <a:t>entry</a:t>
                      </a:r>
                      <a:r>
                        <a:rPr lang="en-US" sz="1400" b="0" i="0" dirty="0" smtClean="0">
                          <a:solidFill>
                            <a:srgbClr val="000000"/>
                          </a:solidFill>
                          <a:effectLst/>
                          <a:latin typeface="Arial"/>
                        </a:rPr>
                        <a:t>) </a:t>
                      </a:r>
                      <a:endParaRPr lang="en-US" sz="14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r>
              <a:tr h="333375">
                <a:tc>
                  <a:txBody>
                    <a:bodyPr/>
                    <a:lstStyle/>
                    <a:p>
                      <a:pPr algn="just"/>
                      <a:r>
                        <a:rPr lang="en-US" sz="1400" b="0" i="0" dirty="0">
                          <a:solidFill>
                            <a:srgbClr val="000000"/>
                          </a:solidFill>
                          <a:effectLst/>
                          <a:latin typeface="Arial"/>
                        </a:rPr>
                        <a:t>F </a:t>
                      </a:r>
                      <a:r>
                        <a:rPr lang="en-US" sz="1400" b="0" i="0" dirty="0" smtClean="0">
                          <a:solidFill>
                            <a:srgbClr val="000000"/>
                          </a:solidFill>
                          <a:effectLst/>
                          <a:latin typeface="Arial"/>
                          <a:sym typeface="Wingdings" pitchFamily="2" charset="2"/>
                        </a:rPr>
                        <a:t> </a:t>
                      </a:r>
                      <a:r>
                        <a:rPr lang="en-US" sz="1400" b="0" i="0" dirty="0" err="1" smtClean="0">
                          <a:solidFill>
                            <a:srgbClr val="000000"/>
                          </a:solidFill>
                          <a:effectLst/>
                          <a:latin typeface="Arial"/>
                        </a:rPr>
                        <a:t>num</a:t>
                      </a:r>
                      <a:endParaRPr lang="en-US" sz="1400" b="0" i="0" dirty="0">
                        <a:solidFill>
                          <a:srgbClr val="000000"/>
                        </a:solidFill>
                        <a:effectLst/>
                        <a:latin typeface="Arial"/>
                      </a:endParaRPr>
                    </a:p>
                  </a:txBody>
                  <a:tcPr marL="47625" marR="47625" marT="23812" marB="23812" anchor="ctr">
                    <a:lnL>
                      <a:noFill/>
                    </a:lnL>
                    <a:lnR>
                      <a:noFill/>
                    </a:lnR>
                    <a:lnT>
                      <a:noFill/>
                    </a:lnT>
                    <a:lnB>
                      <a:noFill/>
                    </a:lnB>
                    <a:solidFill>
                      <a:srgbClr val="D6EFE3"/>
                    </a:solidFill>
                  </a:tcPr>
                </a:tc>
                <a:tc>
                  <a:txBody>
                    <a:bodyPr/>
                    <a:lstStyle/>
                    <a:p>
                      <a:pPr algn="just"/>
                      <a:r>
                        <a:rPr lang="en-US" sz="1400" b="0" i="0" dirty="0" err="1">
                          <a:solidFill>
                            <a:srgbClr val="000000"/>
                          </a:solidFill>
                          <a:effectLst/>
                          <a:latin typeface="Arial"/>
                        </a:rPr>
                        <a:t>F.ptr</a:t>
                      </a:r>
                      <a:r>
                        <a:rPr lang="en-US" sz="1400" b="0" i="0" dirty="0">
                          <a:solidFill>
                            <a:srgbClr val="000000"/>
                          </a:solidFill>
                          <a:effectLst/>
                          <a:latin typeface="Arial"/>
                        </a:rPr>
                        <a:t> := </a:t>
                      </a:r>
                      <a:r>
                        <a:rPr lang="en-US" sz="1400" b="0" i="0" dirty="0" err="1" smtClean="0">
                          <a:solidFill>
                            <a:srgbClr val="000000"/>
                          </a:solidFill>
                          <a:effectLst/>
                          <a:latin typeface="Arial"/>
                        </a:rPr>
                        <a:t>mkleaf</a:t>
                      </a:r>
                      <a:r>
                        <a:rPr lang="en-US" sz="1400" b="0" i="0" dirty="0" smtClean="0">
                          <a:solidFill>
                            <a:srgbClr val="000000"/>
                          </a:solidFill>
                          <a:effectLst/>
                          <a:latin typeface="Arial"/>
                        </a:rPr>
                        <a:t>(</a:t>
                      </a:r>
                      <a:r>
                        <a:rPr lang="en-US" sz="1400" b="0" i="0" dirty="0" err="1" smtClean="0">
                          <a:solidFill>
                            <a:srgbClr val="000000"/>
                          </a:solidFill>
                          <a:effectLst/>
                          <a:latin typeface="Arial"/>
                        </a:rPr>
                        <a:t>num</a:t>
                      </a:r>
                      <a:r>
                        <a:rPr lang="en-US" sz="1400" b="0" i="0" dirty="0" smtClean="0">
                          <a:solidFill>
                            <a:srgbClr val="000000"/>
                          </a:solidFill>
                          <a:effectLst/>
                          <a:latin typeface="Arial"/>
                        </a:rPr>
                        <a:t>, </a:t>
                      </a:r>
                      <a:r>
                        <a:rPr lang="en-US" sz="1400" b="0" i="0" dirty="0" err="1" smtClean="0">
                          <a:solidFill>
                            <a:srgbClr val="000000"/>
                          </a:solidFill>
                          <a:effectLst/>
                          <a:latin typeface="Arial"/>
                        </a:rPr>
                        <a:t>num.</a:t>
                      </a:r>
                      <a:r>
                        <a:rPr lang="en-US" sz="1400" b="0" i="1" dirty="0" err="1" smtClean="0">
                          <a:solidFill>
                            <a:srgbClr val="000000"/>
                          </a:solidFill>
                          <a:effectLst/>
                          <a:latin typeface="Arial"/>
                        </a:rPr>
                        <a:t>val</a:t>
                      </a:r>
                      <a:r>
                        <a:rPr lang="en-US" sz="1400" b="0" i="0" dirty="0">
                          <a:solidFill>
                            <a:srgbClr val="000000"/>
                          </a:solidFill>
                          <a:effectLst/>
                          <a:latin typeface="Arial"/>
                        </a:rPr>
                        <a:t>) </a:t>
                      </a:r>
                    </a:p>
                  </a:txBody>
                  <a:tcPr marL="47625" marR="47625" marT="23812" marB="23812" anchor="ctr">
                    <a:lnL>
                      <a:noFill/>
                    </a:lnL>
                    <a:lnR>
                      <a:noFill/>
                    </a:lnR>
                    <a:lnT>
                      <a:noFill/>
                    </a:lnT>
                    <a:lnB>
                      <a:noFill/>
                    </a:lnB>
                    <a:solidFill>
                      <a:srgbClr val="D6EFE3"/>
                    </a:solidFill>
                  </a:tcPr>
                </a:tc>
              </a:tr>
            </a:tbl>
          </a:graphicData>
        </a:graphic>
      </p:graphicFrame>
      <p:sp>
        <p:nvSpPr>
          <p:cNvPr id="6" name="TextBox 5"/>
          <p:cNvSpPr txBox="1"/>
          <p:nvPr/>
        </p:nvSpPr>
        <p:spPr>
          <a:xfrm>
            <a:off x="152400" y="3185462"/>
            <a:ext cx="8991600" cy="3416320"/>
          </a:xfrm>
          <a:prstGeom prst="rect">
            <a:avLst/>
          </a:prstGeom>
          <a:noFill/>
        </p:spPr>
        <p:txBody>
          <a:bodyPr wrap="square" rtlCol="0">
            <a:spAutoFit/>
          </a:bodyPr>
          <a:lstStyle/>
          <a:p>
            <a:pPr marL="285750" indent="-285750">
              <a:buFont typeface="Arial" pitchFamily="34" charset="0"/>
              <a:buChar char="•"/>
            </a:pPr>
            <a:r>
              <a:rPr lang="en-US" dirty="0"/>
              <a:t>The </a:t>
            </a:r>
            <a:r>
              <a:rPr lang="en-US" dirty="0" smtClean="0"/>
              <a:t>above SDD can </a:t>
            </a:r>
            <a:r>
              <a:rPr lang="en-US" dirty="0"/>
              <a:t>construct either syntax trees or DAG 's.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It was used </a:t>
            </a:r>
            <a:r>
              <a:rPr lang="en-US" dirty="0"/>
              <a:t>to construct syntax trees in </a:t>
            </a:r>
            <a:r>
              <a:rPr lang="en-US" dirty="0" smtClean="0"/>
              <a:t>previously where functions </a:t>
            </a:r>
            <a:r>
              <a:rPr lang="en-US" dirty="0"/>
              <a:t>Leaf and </a:t>
            </a:r>
            <a:r>
              <a:rPr lang="en-US" dirty="0" smtClean="0"/>
              <a:t>Node       created </a:t>
            </a:r>
            <a:r>
              <a:rPr lang="en-US" dirty="0"/>
              <a:t>a </a:t>
            </a:r>
            <a:r>
              <a:rPr lang="en-US" dirty="0" smtClean="0"/>
              <a:t>fresh </a:t>
            </a:r>
            <a:r>
              <a:rPr lang="en-US" dirty="0"/>
              <a:t>node each time they were called.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It </a:t>
            </a:r>
            <a:r>
              <a:rPr lang="en-US" dirty="0"/>
              <a:t>will construct a DAG if</a:t>
            </a:r>
            <a:r>
              <a:rPr lang="en-US" dirty="0" smtClean="0"/>
              <a:t>, before </a:t>
            </a:r>
            <a:r>
              <a:rPr lang="en-US" dirty="0"/>
              <a:t>creating a new node, these functions first check whether an identical </a:t>
            </a:r>
            <a:r>
              <a:rPr lang="en-US" dirty="0" smtClean="0"/>
              <a:t>node already </a:t>
            </a:r>
            <a:r>
              <a:rPr lang="en-US" dirty="0"/>
              <a:t>exists. If a previously created identical node exists, the existing </a:t>
            </a:r>
            <a:r>
              <a:rPr lang="en-US" dirty="0" smtClean="0"/>
              <a:t>node is </a:t>
            </a:r>
            <a:r>
              <a:rPr lang="en-US" dirty="0"/>
              <a:t>returned.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For </a:t>
            </a:r>
            <a:r>
              <a:rPr lang="en-US" dirty="0"/>
              <a:t>instance, </a:t>
            </a:r>
            <a:r>
              <a:rPr lang="en-US" dirty="0" smtClean="0"/>
              <a:t>before </a:t>
            </a:r>
            <a:r>
              <a:rPr lang="en-US" dirty="0"/>
              <a:t>constructing a new node, </a:t>
            </a:r>
            <a:r>
              <a:rPr lang="en-US" dirty="0" smtClean="0"/>
              <a:t>Node</a:t>
            </a:r>
            <a:r>
              <a:rPr lang="en-US" dirty="0"/>
              <a:t>( op, left, right</a:t>
            </a:r>
            <a:r>
              <a:rPr lang="en-US" dirty="0" smtClean="0"/>
              <a:t>) </a:t>
            </a:r>
            <a:r>
              <a:rPr lang="en-US" dirty="0" smtClean="0"/>
              <a:t>,</a:t>
            </a:r>
            <a:r>
              <a:rPr lang="en-US" dirty="0" smtClean="0"/>
              <a:t>  </a:t>
            </a:r>
            <a:r>
              <a:rPr lang="en-US" dirty="0" smtClean="0"/>
              <a:t>we </a:t>
            </a:r>
            <a:r>
              <a:rPr lang="en-US" dirty="0"/>
              <a:t>check whether there is already a node with label op, and children left </a:t>
            </a:r>
            <a:r>
              <a:rPr lang="en-US" dirty="0" smtClean="0"/>
              <a:t>and right</a:t>
            </a:r>
            <a:r>
              <a:rPr lang="en-US" dirty="0"/>
              <a:t>, in that order. If so, Node returns the existing node; otherwise, it </a:t>
            </a:r>
            <a:r>
              <a:rPr lang="en-US" dirty="0" smtClean="0"/>
              <a:t>creates a </a:t>
            </a:r>
            <a:r>
              <a:rPr lang="en-US" dirty="0"/>
              <a:t>new node </a:t>
            </a:r>
            <a:r>
              <a:rPr lang="en-US" dirty="0" smtClean="0"/>
              <a:t>.</a:t>
            </a:r>
            <a:endParaRPr lang="en-US" dirty="0"/>
          </a:p>
        </p:txBody>
      </p:sp>
    </p:spTree>
    <p:extLst>
      <p:ext uri="{BB962C8B-B14F-4D97-AF65-F5344CB8AC3E}">
        <p14:creationId xmlns:p14="http://schemas.microsoft.com/office/powerpoint/2010/main" val="11792711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3200" dirty="0" smtClean="0"/>
              <a:t>Dag for Expression</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27658324"/>
              </p:ext>
            </p:extLst>
          </p:nvPr>
        </p:nvGraphicFramePr>
        <p:xfrm>
          <a:off x="533400" y="1066800"/>
          <a:ext cx="3200400" cy="5035550"/>
        </p:xfrm>
        <a:graphic>
          <a:graphicData uri="http://schemas.openxmlformats.org/drawingml/2006/table">
            <a:tbl>
              <a:tblPr/>
              <a:tblGrid>
                <a:gridCol w="3200400"/>
              </a:tblGrid>
              <a:tr h="387350">
                <a:tc>
                  <a:txBody>
                    <a:bodyPr/>
                    <a:lstStyle/>
                    <a:p>
                      <a:pPr algn="just"/>
                      <a:r>
                        <a:rPr lang="en-US" sz="1800" b="0" i="0" kern="1200" dirty="0" smtClean="0">
                          <a:solidFill>
                            <a:schemeClr val="tx1"/>
                          </a:solidFill>
                          <a:effectLst/>
                          <a:latin typeface="+mn-lt"/>
                          <a:ea typeface="+mn-ea"/>
                          <a:cs typeface="+mn-cs"/>
                        </a:rPr>
                        <a:t>P 1 = </a:t>
                      </a:r>
                      <a:r>
                        <a:rPr lang="en-US" sz="1800" b="0" i="0" kern="1200" dirty="0" err="1" smtClean="0">
                          <a:solidFill>
                            <a:schemeClr val="tx1"/>
                          </a:solidFill>
                          <a:effectLst/>
                          <a:latin typeface="+mn-lt"/>
                          <a:ea typeface="+mn-ea"/>
                          <a:cs typeface="+mn-cs"/>
                        </a:rPr>
                        <a:t>makeleaf</a:t>
                      </a:r>
                      <a:r>
                        <a:rPr lang="en-US" sz="1800" b="0" i="0" kern="1200" dirty="0" smtClean="0">
                          <a:solidFill>
                            <a:schemeClr val="tx1"/>
                          </a:solidFill>
                          <a:effectLst/>
                          <a:latin typeface="+mn-lt"/>
                          <a:ea typeface="+mn-ea"/>
                          <a:cs typeface="+mn-cs"/>
                        </a:rPr>
                        <a:t>(</a:t>
                      </a:r>
                      <a:r>
                        <a:rPr lang="en-US" sz="1800" b="0" i="0" kern="1200" dirty="0" err="1" smtClean="0">
                          <a:solidFill>
                            <a:schemeClr val="tx1"/>
                          </a:solidFill>
                          <a:effectLst/>
                          <a:latin typeface="+mn-lt"/>
                          <a:ea typeface="+mn-ea"/>
                          <a:cs typeface="+mn-cs"/>
                        </a:rPr>
                        <a:t>id,a</a:t>
                      </a:r>
                      <a:r>
                        <a:rPr lang="en-US" sz="1800" b="0" i="0" kern="1200" dirty="0" smtClean="0">
                          <a:solidFill>
                            <a:schemeClr val="tx1"/>
                          </a:solidFill>
                          <a:effectLst/>
                          <a:latin typeface="+mn-lt"/>
                          <a:ea typeface="+mn-ea"/>
                          <a:cs typeface="+mn-cs"/>
                        </a:rPr>
                        <a:t>) </a:t>
                      </a:r>
                      <a:endParaRPr lang="en-US" sz="1600" b="0" i="0" dirty="0">
                        <a:solidFill>
                          <a:srgbClr val="000000"/>
                        </a:solidFill>
                        <a:effectLst/>
                        <a:latin typeface="Arial"/>
                      </a:endParaRPr>
                    </a:p>
                  </a:txBody>
                  <a:tcPr marL="37141" marR="37141" marT="18570" marB="18570" anchor="ctr">
                    <a:lnL>
                      <a:noFill/>
                    </a:lnL>
                    <a:lnR>
                      <a:noFill/>
                    </a:lnR>
                    <a:lnT>
                      <a:noFill/>
                    </a:lnT>
                    <a:lnB>
                      <a:noFill/>
                    </a:lnB>
                    <a:solidFill>
                      <a:srgbClr val="D6EFE3"/>
                    </a:solidFill>
                  </a:tcPr>
                </a:tc>
              </a:tr>
              <a:tr h="387350">
                <a:tc>
                  <a:txBody>
                    <a:bodyPr/>
                    <a:lstStyle/>
                    <a:p>
                      <a:pPr algn="just"/>
                      <a:r>
                        <a:rPr lang="en-US" sz="1600" b="0" i="0" dirty="0">
                          <a:solidFill>
                            <a:srgbClr val="000000"/>
                          </a:solidFill>
                          <a:effectLst/>
                          <a:latin typeface="Arial"/>
                        </a:rPr>
                        <a:t>P 2 = </a:t>
                      </a:r>
                      <a:r>
                        <a:rPr lang="en-US" sz="1600" b="0" i="0" dirty="0" err="1">
                          <a:solidFill>
                            <a:srgbClr val="000000"/>
                          </a:solidFill>
                          <a:effectLst/>
                          <a:latin typeface="Arial"/>
                        </a:rPr>
                        <a:t>makeleaf</a:t>
                      </a:r>
                      <a:r>
                        <a:rPr lang="en-US" sz="1600" b="0" i="0" dirty="0">
                          <a:solidFill>
                            <a:srgbClr val="000000"/>
                          </a:solidFill>
                          <a:effectLst/>
                          <a:latin typeface="Arial"/>
                        </a:rPr>
                        <a:t>(</a:t>
                      </a:r>
                      <a:r>
                        <a:rPr lang="en-US" sz="1600" b="0" i="0" dirty="0" err="1">
                          <a:solidFill>
                            <a:srgbClr val="000000"/>
                          </a:solidFill>
                          <a:effectLst/>
                          <a:latin typeface="Arial"/>
                        </a:rPr>
                        <a:t>id,a</a:t>
                      </a:r>
                      <a:r>
                        <a:rPr lang="en-US" sz="1600" b="0" i="0" dirty="0">
                          <a:solidFill>
                            <a:srgbClr val="000000"/>
                          </a:solidFill>
                          <a:effectLst/>
                          <a:latin typeface="Arial"/>
                        </a:rPr>
                        <a:t>) </a:t>
                      </a:r>
                    </a:p>
                  </a:txBody>
                  <a:tcPr marL="37141" marR="37141" marT="18570" marB="18570" anchor="ctr">
                    <a:lnL>
                      <a:noFill/>
                    </a:lnL>
                    <a:lnR>
                      <a:noFill/>
                    </a:lnR>
                    <a:lnT>
                      <a:noFill/>
                    </a:lnT>
                    <a:lnB>
                      <a:noFill/>
                    </a:lnB>
                    <a:solidFill>
                      <a:srgbClr val="D6EFE3"/>
                    </a:solidFill>
                  </a:tcPr>
                </a:tc>
              </a:tr>
              <a:tr h="387350">
                <a:tc>
                  <a:txBody>
                    <a:bodyPr/>
                    <a:lstStyle/>
                    <a:p>
                      <a:pPr algn="just"/>
                      <a:r>
                        <a:rPr lang="en-US" sz="1600" b="0" i="0" dirty="0">
                          <a:solidFill>
                            <a:srgbClr val="000000"/>
                          </a:solidFill>
                          <a:effectLst/>
                          <a:latin typeface="Arial"/>
                        </a:rPr>
                        <a:t>P 3 = </a:t>
                      </a:r>
                      <a:r>
                        <a:rPr lang="en-US" sz="1600" b="0" i="0" dirty="0" err="1">
                          <a:solidFill>
                            <a:srgbClr val="000000"/>
                          </a:solidFill>
                          <a:effectLst/>
                          <a:latin typeface="Arial"/>
                        </a:rPr>
                        <a:t>makeleaf</a:t>
                      </a:r>
                      <a:r>
                        <a:rPr lang="en-US" sz="1600" b="0" i="0" dirty="0">
                          <a:solidFill>
                            <a:srgbClr val="000000"/>
                          </a:solidFill>
                          <a:effectLst/>
                          <a:latin typeface="Arial"/>
                        </a:rPr>
                        <a:t>(</a:t>
                      </a:r>
                      <a:r>
                        <a:rPr lang="en-US" sz="1600" b="0" i="0" dirty="0" err="1">
                          <a:solidFill>
                            <a:srgbClr val="000000"/>
                          </a:solidFill>
                          <a:effectLst/>
                          <a:latin typeface="Arial"/>
                        </a:rPr>
                        <a:t>id,b</a:t>
                      </a:r>
                      <a:r>
                        <a:rPr lang="en-US" sz="1600" b="0" i="0" dirty="0">
                          <a:solidFill>
                            <a:srgbClr val="000000"/>
                          </a:solidFill>
                          <a:effectLst/>
                          <a:latin typeface="Arial"/>
                        </a:rPr>
                        <a:t>) </a:t>
                      </a:r>
                    </a:p>
                  </a:txBody>
                  <a:tcPr marL="37141" marR="37141" marT="18570" marB="18570" anchor="ctr">
                    <a:lnL>
                      <a:noFill/>
                    </a:lnL>
                    <a:lnR>
                      <a:noFill/>
                    </a:lnR>
                    <a:lnT>
                      <a:noFill/>
                    </a:lnT>
                    <a:lnB>
                      <a:noFill/>
                    </a:lnB>
                    <a:solidFill>
                      <a:srgbClr val="D6EFE3"/>
                    </a:solidFill>
                  </a:tcPr>
                </a:tc>
              </a:tr>
              <a:tr h="387350">
                <a:tc>
                  <a:txBody>
                    <a:bodyPr/>
                    <a:lstStyle/>
                    <a:p>
                      <a:pPr algn="just"/>
                      <a:r>
                        <a:rPr lang="en-US" sz="1600" b="0" i="0" dirty="0">
                          <a:solidFill>
                            <a:srgbClr val="000000"/>
                          </a:solidFill>
                          <a:effectLst/>
                          <a:latin typeface="Arial"/>
                        </a:rPr>
                        <a:t>P 4 = </a:t>
                      </a:r>
                      <a:r>
                        <a:rPr lang="en-US" sz="1600" b="0" i="0" dirty="0" err="1">
                          <a:solidFill>
                            <a:srgbClr val="000000"/>
                          </a:solidFill>
                          <a:effectLst/>
                          <a:latin typeface="Arial"/>
                        </a:rPr>
                        <a:t>makeleaf</a:t>
                      </a:r>
                      <a:r>
                        <a:rPr lang="en-US" sz="1600" b="0" i="0" dirty="0">
                          <a:solidFill>
                            <a:srgbClr val="000000"/>
                          </a:solidFill>
                          <a:effectLst/>
                          <a:latin typeface="Arial"/>
                        </a:rPr>
                        <a:t>(</a:t>
                      </a:r>
                      <a:r>
                        <a:rPr lang="en-US" sz="1600" b="0" i="0" dirty="0" err="1">
                          <a:solidFill>
                            <a:srgbClr val="000000"/>
                          </a:solidFill>
                          <a:effectLst/>
                          <a:latin typeface="Arial"/>
                        </a:rPr>
                        <a:t>id,c</a:t>
                      </a:r>
                      <a:r>
                        <a:rPr lang="en-US" sz="1600" b="0" i="0" dirty="0">
                          <a:solidFill>
                            <a:srgbClr val="000000"/>
                          </a:solidFill>
                          <a:effectLst/>
                          <a:latin typeface="Arial"/>
                        </a:rPr>
                        <a:t>) </a:t>
                      </a:r>
                    </a:p>
                  </a:txBody>
                  <a:tcPr marL="37141" marR="37141" marT="18570" marB="18570" anchor="ctr">
                    <a:lnL>
                      <a:noFill/>
                    </a:lnL>
                    <a:lnR>
                      <a:noFill/>
                    </a:lnR>
                    <a:lnT>
                      <a:noFill/>
                    </a:lnT>
                    <a:lnB>
                      <a:noFill/>
                    </a:lnB>
                    <a:solidFill>
                      <a:srgbClr val="D6EFE3"/>
                    </a:solidFill>
                  </a:tcPr>
                </a:tc>
              </a:tr>
              <a:tr h="387350">
                <a:tc>
                  <a:txBody>
                    <a:bodyPr/>
                    <a:lstStyle/>
                    <a:p>
                      <a:pPr algn="just"/>
                      <a:r>
                        <a:rPr lang="nl-NL" sz="1600" b="0" i="0" dirty="0">
                          <a:solidFill>
                            <a:srgbClr val="000000"/>
                          </a:solidFill>
                          <a:effectLst/>
                          <a:latin typeface="Arial"/>
                        </a:rPr>
                        <a:t>P 5 = makenode(-,P 3 ,P 4 ) </a:t>
                      </a:r>
                    </a:p>
                  </a:txBody>
                  <a:tcPr marL="37141" marR="37141" marT="18570" marB="18570" anchor="ctr">
                    <a:lnL>
                      <a:noFill/>
                    </a:lnL>
                    <a:lnR>
                      <a:noFill/>
                    </a:lnR>
                    <a:lnT>
                      <a:noFill/>
                    </a:lnT>
                    <a:lnB>
                      <a:noFill/>
                    </a:lnB>
                    <a:solidFill>
                      <a:srgbClr val="D6EFE3"/>
                    </a:solidFill>
                  </a:tcPr>
                </a:tc>
              </a:tr>
              <a:tr h="387350">
                <a:tc>
                  <a:txBody>
                    <a:bodyPr/>
                    <a:lstStyle/>
                    <a:p>
                      <a:pPr algn="just"/>
                      <a:r>
                        <a:rPr lang="nl-NL" sz="1600" b="0" i="0" dirty="0">
                          <a:solidFill>
                            <a:srgbClr val="000000"/>
                          </a:solidFill>
                          <a:effectLst/>
                          <a:latin typeface="Arial"/>
                        </a:rPr>
                        <a:t>P 6 = makenode(*,P 2 ,P 5 ) </a:t>
                      </a:r>
                    </a:p>
                  </a:txBody>
                  <a:tcPr marL="37141" marR="37141" marT="18570" marB="18570" anchor="ctr">
                    <a:lnL>
                      <a:noFill/>
                    </a:lnL>
                    <a:lnR>
                      <a:noFill/>
                    </a:lnR>
                    <a:lnT>
                      <a:noFill/>
                    </a:lnT>
                    <a:lnB>
                      <a:noFill/>
                    </a:lnB>
                    <a:solidFill>
                      <a:srgbClr val="D6EFE3"/>
                    </a:solidFill>
                  </a:tcPr>
                </a:tc>
              </a:tr>
              <a:tr h="387350">
                <a:tc>
                  <a:txBody>
                    <a:bodyPr/>
                    <a:lstStyle/>
                    <a:p>
                      <a:pPr algn="just"/>
                      <a:r>
                        <a:rPr lang="nl-NL" sz="1600" b="0" i="0" dirty="0">
                          <a:solidFill>
                            <a:srgbClr val="000000"/>
                          </a:solidFill>
                          <a:effectLst/>
                          <a:latin typeface="Arial"/>
                        </a:rPr>
                        <a:t>P 7 = makenode(+,P 1 ,P 6 )</a:t>
                      </a:r>
                    </a:p>
                  </a:txBody>
                  <a:tcPr marL="37141" marR="37141" marT="18570" marB="18570" anchor="ctr">
                    <a:lnL>
                      <a:noFill/>
                    </a:lnL>
                    <a:lnR>
                      <a:noFill/>
                    </a:lnR>
                    <a:lnT>
                      <a:noFill/>
                    </a:lnT>
                    <a:lnB>
                      <a:noFill/>
                    </a:lnB>
                    <a:solidFill>
                      <a:srgbClr val="D6EFE3"/>
                    </a:solidFill>
                  </a:tcPr>
                </a:tc>
              </a:tr>
              <a:tr h="387350">
                <a:tc>
                  <a:txBody>
                    <a:bodyPr/>
                    <a:lstStyle/>
                    <a:p>
                      <a:pPr algn="just"/>
                      <a:r>
                        <a:rPr lang="en-US" sz="1600" b="0" i="0" dirty="0">
                          <a:solidFill>
                            <a:srgbClr val="000000"/>
                          </a:solidFill>
                          <a:effectLst/>
                          <a:latin typeface="Arial"/>
                        </a:rPr>
                        <a:t>P 8 = </a:t>
                      </a:r>
                      <a:r>
                        <a:rPr lang="en-US" sz="1600" b="0" i="0" dirty="0" err="1">
                          <a:solidFill>
                            <a:srgbClr val="000000"/>
                          </a:solidFill>
                          <a:effectLst/>
                          <a:latin typeface="Arial"/>
                        </a:rPr>
                        <a:t>makeleaf</a:t>
                      </a:r>
                      <a:r>
                        <a:rPr lang="en-US" sz="1600" b="0" i="0" dirty="0">
                          <a:solidFill>
                            <a:srgbClr val="000000"/>
                          </a:solidFill>
                          <a:effectLst/>
                          <a:latin typeface="Arial"/>
                        </a:rPr>
                        <a:t>(</a:t>
                      </a:r>
                      <a:r>
                        <a:rPr lang="en-US" sz="1600" b="0" i="0" dirty="0" err="1">
                          <a:solidFill>
                            <a:srgbClr val="000000"/>
                          </a:solidFill>
                          <a:effectLst/>
                          <a:latin typeface="Arial"/>
                        </a:rPr>
                        <a:t>id,b</a:t>
                      </a:r>
                      <a:r>
                        <a:rPr lang="en-US" sz="1600" b="0" i="0" dirty="0">
                          <a:solidFill>
                            <a:srgbClr val="000000"/>
                          </a:solidFill>
                          <a:effectLst/>
                          <a:latin typeface="Arial"/>
                        </a:rPr>
                        <a:t>) </a:t>
                      </a:r>
                    </a:p>
                  </a:txBody>
                  <a:tcPr marL="37141" marR="37141" marT="18570" marB="18570" anchor="ctr">
                    <a:lnL>
                      <a:noFill/>
                    </a:lnL>
                    <a:lnR>
                      <a:noFill/>
                    </a:lnR>
                    <a:lnT>
                      <a:noFill/>
                    </a:lnT>
                    <a:lnB>
                      <a:noFill/>
                    </a:lnB>
                    <a:solidFill>
                      <a:srgbClr val="D6EFE3"/>
                    </a:solidFill>
                  </a:tcPr>
                </a:tc>
              </a:tr>
              <a:tr h="387350">
                <a:tc>
                  <a:txBody>
                    <a:bodyPr/>
                    <a:lstStyle/>
                    <a:p>
                      <a:pPr algn="just"/>
                      <a:r>
                        <a:rPr lang="en-US" sz="1600" b="0" i="0" dirty="0">
                          <a:solidFill>
                            <a:srgbClr val="000000"/>
                          </a:solidFill>
                          <a:effectLst/>
                          <a:latin typeface="Arial"/>
                        </a:rPr>
                        <a:t>P 9 = </a:t>
                      </a:r>
                      <a:r>
                        <a:rPr lang="en-US" sz="1600" b="0" i="0" dirty="0" err="1">
                          <a:solidFill>
                            <a:srgbClr val="000000"/>
                          </a:solidFill>
                          <a:effectLst/>
                          <a:latin typeface="Arial"/>
                        </a:rPr>
                        <a:t>makeleaf</a:t>
                      </a:r>
                      <a:r>
                        <a:rPr lang="en-US" sz="1600" b="0" i="0" dirty="0">
                          <a:solidFill>
                            <a:srgbClr val="000000"/>
                          </a:solidFill>
                          <a:effectLst/>
                          <a:latin typeface="Arial"/>
                        </a:rPr>
                        <a:t>(</a:t>
                      </a:r>
                      <a:r>
                        <a:rPr lang="en-US" sz="1600" b="0" i="0" dirty="0" err="1">
                          <a:solidFill>
                            <a:srgbClr val="000000"/>
                          </a:solidFill>
                          <a:effectLst/>
                          <a:latin typeface="Arial"/>
                        </a:rPr>
                        <a:t>id,c</a:t>
                      </a:r>
                      <a:r>
                        <a:rPr lang="en-US" sz="1600" b="0" i="0" dirty="0">
                          <a:solidFill>
                            <a:srgbClr val="000000"/>
                          </a:solidFill>
                          <a:effectLst/>
                          <a:latin typeface="Arial"/>
                        </a:rPr>
                        <a:t>) </a:t>
                      </a:r>
                    </a:p>
                  </a:txBody>
                  <a:tcPr marL="37141" marR="37141" marT="18570" marB="18570" anchor="ctr">
                    <a:lnL>
                      <a:noFill/>
                    </a:lnL>
                    <a:lnR>
                      <a:noFill/>
                    </a:lnR>
                    <a:lnT>
                      <a:noFill/>
                    </a:lnT>
                    <a:lnB>
                      <a:noFill/>
                    </a:lnB>
                    <a:solidFill>
                      <a:srgbClr val="D6EFE3"/>
                    </a:solidFill>
                  </a:tcPr>
                </a:tc>
              </a:tr>
              <a:tr h="387350">
                <a:tc>
                  <a:txBody>
                    <a:bodyPr/>
                    <a:lstStyle/>
                    <a:p>
                      <a:pPr algn="just"/>
                      <a:r>
                        <a:rPr lang="nl-NL" sz="1600" b="0" i="0" dirty="0">
                          <a:solidFill>
                            <a:srgbClr val="000000"/>
                          </a:solidFill>
                          <a:effectLst/>
                          <a:latin typeface="Arial"/>
                        </a:rPr>
                        <a:t>P 10 = makenode(-,P 8 ,P 9 ) </a:t>
                      </a:r>
                    </a:p>
                  </a:txBody>
                  <a:tcPr marL="37141" marR="37141" marT="18570" marB="18570" anchor="ctr">
                    <a:lnL>
                      <a:noFill/>
                    </a:lnL>
                    <a:lnR>
                      <a:noFill/>
                    </a:lnR>
                    <a:lnT>
                      <a:noFill/>
                    </a:lnT>
                    <a:lnB>
                      <a:noFill/>
                    </a:lnB>
                    <a:solidFill>
                      <a:srgbClr val="D6EFE3"/>
                    </a:solidFill>
                  </a:tcPr>
                </a:tc>
              </a:tr>
              <a:tr h="387350">
                <a:tc>
                  <a:txBody>
                    <a:bodyPr/>
                    <a:lstStyle/>
                    <a:p>
                      <a:pPr algn="just"/>
                      <a:r>
                        <a:rPr lang="en-US" sz="1600" b="0" i="0" dirty="0">
                          <a:solidFill>
                            <a:srgbClr val="000000"/>
                          </a:solidFill>
                          <a:effectLst/>
                          <a:latin typeface="Arial"/>
                        </a:rPr>
                        <a:t>P 11 = </a:t>
                      </a:r>
                      <a:r>
                        <a:rPr lang="en-US" sz="1600" b="0" i="0" dirty="0" err="1">
                          <a:solidFill>
                            <a:srgbClr val="000000"/>
                          </a:solidFill>
                          <a:effectLst/>
                          <a:latin typeface="Arial"/>
                        </a:rPr>
                        <a:t>makeleaf</a:t>
                      </a:r>
                      <a:r>
                        <a:rPr lang="en-US" sz="1600" b="0" i="0" dirty="0">
                          <a:solidFill>
                            <a:srgbClr val="000000"/>
                          </a:solidFill>
                          <a:effectLst/>
                          <a:latin typeface="Arial"/>
                        </a:rPr>
                        <a:t>(</a:t>
                      </a:r>
                      <a:r>
                        <a:rPr lang="en-US" sz="1600" b="0" i="0" dirty="0" err="1">
                          <a:solidFill>
                            <a:srgbClr val="000000"/>
                          </a:solidFill>
                          <a:effectLst/>
                          <a:latin typeface="Arial"/>
                        </a:rPr>
                        <a:t>id,d</a:t>
                      </a:r>
                      <a:r>
                        <a:rPr lang="en-US" sz="1600" b="0" i="0" dirty="0">
                          <a:solidFill>
                            <a:srgbClr val="000000"/>
                          </a:solidFill>
                          <a:effectLst/>
                          <a:latin typeface="Arial"/>
                        </a:rPr>
                        <a:t>) </a:t>
                      </a:r>
                    </a:p>
                  </a:txBody>
                  <a:tcPr marL="37141" marR="37141" marT="18570" marB="18570" anchor="ctr">
                    <a:lnL>
                      <a:noFill/>
                    </a:lnL>
                    <a:lnR>
                      <a:noFill/>
                    </a:lnR>
                    <a:lnT>
                      <a:noFill/>
                    </a:lnT>
                    <a:lnB>
                      <a:noFill/>
                    </a:lnB>
                    <a:solidFill>
                      <a:srgbClr val="D6EFE3"/>
                    </a:solidFill>
                  </a:tcPr>
                </a:tc>
              </a:tr>
              <a:tr h="387350">
                <a:tc>
                  <a:txBody>
                    <a:bodyPr/>
                    <a:lstStyle/>
                    <a:p>
                      <a:pPr algn="just"/>
                      <a:r>
                        <a:rPr lang="nl-NL" sz="1600" b="0" i="0" dirty="0">
                          <a:solidFill>
                            <a:srgbClr val="000000"/>
                          </a:solidFill>
                          <a:effectLst/>
                          <a:latin typeface="Arial"/>
                        </a:rPr>
                        <a:t>P 12 = makenode(*,P 10 ,P 11 )</a:t>
                      </a:r>
                    </a:p>
                  </a:txBody>
                  <a:tcPr marL="37141" marR="37141" marT="18570" marB="18570" anchor="ctr">
                    <a:lnL>
                      <a:noFill/>
                    </a:lnL>
                    <a:lnR>
                      <a:noFill/>
                    </a:lnR>
                    <a:lnT>
                      <a:noFill/>
                    </a:lnT>
                    <a:lnB>
                      <a:noFill/>
                    </a:lnB>
                    <a:solidFill>
                      <a:srgbClr val="D6EFE3"/>
                    </a:solidFill>
                  </a:tcPr>
                </a:tc>
              </a:tr>
              <a:tr h="387350">
                <a:tc>
                  <a:txBody>
                    <a:bodyPr/>
                    <a:lstStyle/>
                    <a:p>
                      <a:pPr algn="just"/>
                      <a:r>
                        <a:rPr lang="nl-NL" sz="1600" b="0" i="0" dirty="0">
                          <a:solidFill>
                            <a:srgbClr val="000000"/>
                          </a:solidFill>
                          <a:effectLst/>
                          <a:latin typeface="Arial"/>
                        </a:rPr>
                        <a:t>P 13 = makenode(+,P 7 ,P 12 )</a:t>
                      </a:r>
                    </a:p>
                  </a:txBody>
                  <a:tcPr marL="37141" marR="37141" marT="18570" marB="18570" anchor="ctr">
                    <a:lnL>
                      <a:noFill/>
                    </a:lnL>
                    <a:lnR>
                      <a:noFill/>
                    </a:lnR>
                    <a:lnT>
                      <a:noFill/>
                    </a:lnT>
                    <a:lnB>
                      <a:noFill/>
                    </a:lnB>
                    <a:solidFill>
                      <a:srgbClr val="D6EFE3"/>
                    </a:solidFill>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143000"/>
            <a:ext cx="4473832" cy="3733800"/>
          </a:xfrm>
          <a:prstGeom prst="rect">
            <a:avLst/>
          </a:prstGeom>
        </p:spPr>
      </p:pic>
    </p:spTree>
    <p:extLst>
      <p:ext uri="{BB962C8B-B14F-4D97-AF65-F5344CB8AC3E}">
        <p14:creationId xmlns:p14="http://schemas.microsoft.com/office/powerpoint/2010/main" val="28564508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62600"/>
          </a:xfrm>
        </p:spPr>
        <p:txBody>
          <a:bodyPr>
            <a:normAutofit/>
          </a:bodyPr>
          <a:lstStyle/>
          <a:p>
            <a:pPr marL="0" indent="0">
              <a:buNone/>
            </a:pPr>
            <a:r>
              <a:rPr lang="en-US" sz="1600" dirty="0"/>
              <a:t>A directed acyclic graph (DAG) for the expression : a + a * (b V c) + (b V c) * </a:t>
            </a:r>
            <a:r>
              <a:rPr lang="en-US" sz="1600" dirty="0" smtClean="0"/>
              <a:t>d.</a:t>
            </a:r>
          </a:p>
          <a:p>
            <a:pPr marL="0" indent="0">
              <a:buNone/>
            </a:pPr>
            <a:r>
              <a:rPr lang="en-US" sz="1600" dirty="0" smtClean="0"/>
              <a:t> </a:t>
            </a:r>
            <a:r>
              <a:rPr lang="en-US" sz="1600" dirty="0"/>
              <a:t>All the function calls are made as in the order shown. Whenever the required node is already present, a pointer to it is returned so that a pointer to the old node itself is obtained. A new node is made if it did not exist before. The function calls can be explained as: </a:t>
            </a:r>
            <a:endParaRPr lang="en-US" sz="1600" dirty="0" smtClean="0"/>
          </a:p>
          <a:p>
            <a:pPr marL="0" indent="0">
              <a:buNone/>
            </a:pPr>
            <a:endParaRPr lang="en-US" sz="1600" dirty="0"/>
          </a:p>
          <a:p>
            <a:r>
              <a:rPr lang="en-US" sz="1600" dirty="0"/>
              <a:t>P1 = </a:t>
            </a:r>
            <a:r>
              <a:rPr lang="en-US" sz="1600" dirty="0" err="1"/>
              <a:t>makeleaf</a:t>
            </a:r>
            <a:r>
              <a:rPr lang="en-US" sz="1600" dirty="0"/>
              <a:t>(</a:t>
            </a:r>
            <a:r>
              <a:rPr lang="en-US" sz="1600" dirty="0" err="1"/>
              <a:t>id,a</a:t>
            </a:r>
            <a:r>
              <a:rPr lang="en-US" sz="1600" dirty="0"/>
              <a:t>)</a:t>
            </a:r>
          </a:p>
          <a:p>
            <a:pPr marL="0" indent="0">
              <a:buNone/>
            </a:pPr>
            <a:r>
              <a:rPr lang="en-US" sz="1600" dirty="0" smtClean="0"/>
              <a:t>	A </a:t>
            </a:r>
            <a:r>
              <a:rPr lang="en-US" sz="1600" dirty="0"/>
              <a:t>new node for identifier </a:t>
            </a:r>
            <a:r>
              <a:rPr lang="en-US" sz="1600" dirty="0" err="1"/>
              <a:t>Qa</a:t>
            </a:r>
            <a:r>
              <a:rPr lang="en-US" sz="1600" dirty="0"/>
              <a:t> R made and pointer P1 pointing to it is returned. </a:t>
            </a:r>
          </a:p>
          <a:p>
            <a:r>
              <a:rPr lang="en-US" sz="1600" dirty="0"/>
              <a:t>P2 = </a:t>
            </a:r>
            <a:r>
              <a:rPr lang="en-US" sz="1600" dirty="0" err="1"/>
              <a:t>makeleaf</a:t>
            </a:r>
            <a:r>
              <a:rPr lang="en-US" sz="1600" dirty="0"/>
              <a:t>(</a:t>
            </a:r>
            <a:r>
              <a:rPr lang="en-US" sz="1600" dirty="0" err="1"/>
              <a:t>id,a</a:t>
            </a:r>
            <a:r>
              <a:rPr lang="en-US" sz="1600" dirty="0"/>
              <a:t>)</a:t>
            </a:r>
          </a:p>
          <a:p>
            <a:pPr marL="0" indent="0">
              <a:buNone/>
            </a:pPr>
            <a:r>
              <a:rPr lang="en-US" sz="1600" dirty="0" smtClean="0"/>
              <a:t>	</a:t>
            </a:r>
            <a:r>
              <a:rPr lang="en-US" sz="1600" dirty="0" smtClean="0">
                <a:solidFill>
                  <a:srgbClr val="FF0000"/>
                </a:solidFill>
              </a:rPr>
              <a:t>Node </a:t>
            </a:r>
            <a:r>
              <a:rPr lang="en-US" sz="1600" dirty="0">
                <a:solidFill>
                  <a:srgbClr val="FF0000"/>
                </a:solidFill>
              </a:rPr>
              <a:t>for </a:t>
            </a:r>
            <a:r>
              <a:rPr lang="en-US" sz="1600" dirty="0" err="1">
                <a:solidFill>
                  <a:srgbClr val="FF0000"/>
                </a:solidFill>
              </a:rPr>
              <a:t>Qa</a:t>
            </a:r>
            <a:r>
              <a:rPr lang="en-US" sz="1600" dirty="0">
                <a:solidFill>
                  <a:srgbClr val="FF0000"/>
                </a:solidFill>
              </a:rPr>
              <a:t> R already exists so a pointer to that node i.e. P1 returned.</a:t>
            </a:r>
          </a:p>
          <a:p>
            <a:r>
              <a:rPr lang="en-US" sz="1600" dirty="0"/>
              <a:t>P3 = </a:t>
            </a:r>
            <a:r>
              <a:rPr lang="en-US" sz="1600" dirty="0" err="1"/>
              <a:t>makeleaf</a:t>
            </a:r>
            <a:r>
              <a:rPr lang="en-US" sz="1600" dirty="0"/>
              <a:t>(</a:t>
            </a:r>
            <a:r>
              <a:rPr lang="en-US" sz="1600" dirty="0" err="1"/>
              <a:t>id,b</a:t>
            </a:r>
            <a:r>
              <a:rPr lang="en-US" sz="1600" dirty="0"/>
              <a:t>)</a:t>
            </a:r>
          </a:p>
          <a:p>
            <a:pPr marL="0" indent="0">
              <a:buNone/>
            </a:pPr>
            <a:r>
              <a:rPr lang="en-US" sz="1600" dirty="0" smtClean="0"/>
              <a:t>	A </a:t>
            </a:r>
            <a:r>
              <a:rPr lang="en-US" sz="1600" dirty="0"/>
              <a:t>new node for identifier </a:t>
            </a:r>
            <a:r>
              <a:rPr lang="en-US" sz="1600" dirty="0" err="1"/>
              <a:t>Qb</a:t>
            </a:r>
            <a:r>
              <a:rPr lang="en-US" sz="1600" dirty="0"/>
              <a:t> R made and pointer P3 pointing to it is returned.</a:t>
            </a:r>
          </a:p>
          <a:p>
            <a:r>
              <a:rPr lang="en-US" sz="1600" dirty="0"/>
              <a:t>P4 = </a:t>
            </a:r>
            <a:r>
              <a:rPr lang="en-US" sz="1600" dirty="0" err="1"/>
              <a:t>makeleaf</a:t>
            </a:r>
            <a:r>
              <a:rPr lang="en-US" sz="1600" dirty="0"/>
              <a:t>(</a:t>
            </a:r>
            <a:r>
              <a:rPr lang="en-US" sz="1600" dirty="0" err="1"/>
              <a:t>id,c</a:t>
            </a:r>
            <a:r>
              <a:rPr lang="en-US" sz="1600" dirty="0"/>
              <a:t>)</a:t>
            </a:r>
          </a:p>
          <a:p>
            <a:pPr marL="0" indent="0">
              <a:buNone/>
            </a:pPr>
            <a:r>
              <a:rPr lang="en-US" sz="1600" dirty="0" smtClean="0"/>
              <a:t>	A </a:t>
            </a:r>
            <a:r>
              <a:rPr lang="en-US" sz="1600" dirty="0"/>
              <a:t>new node for identifier Qc R made and pointer P4 pointing to it is returned.</a:t>
            </a:r>
          </a:p>
          <a:p>
            <a:r>
              <a:rPr lang="en-US" sz="1600" dirty="0"/>
              <a:t>P5 = </a:t>
            </a:r>
            <a:r>
              <a:rPr lang="en-US" sz="1600" dirty="0" err="1"/>
              <a:t>makenode</a:t>
            </a:r>
            <a:r>
              <a:rPr lang="en-US" sz="1600" dirty="0"/>
              <a:t>(-,P3,P4)</a:t>
            </a:r>
          </a:p>
          <a:p>
            <a:pPr marL="0" indent="0">
              <a:buNone/>
            </a:pPr>
            <a:r>
              <a:rPr lang="en-US" sz="1600" dirty="0" smtClean="0"/>
              <a:t>	A </a:t>
            </a:r>
            <a:r>
              <a:rPr lang="en-US" sz="1600" dirty="0"/>
              <a:t>new node for operator Q- R made and pointer P5 pointing to it is returned. This </a:t>
            </a:r>
            <a:r>
              <a:rPr lang="en-US" sz="1600" dirty="0" smtClean="0"/>
              <a:t>	node </a:t>
            </a:r>
            <a:r>
              <a:rPr lang="en-US" sz="1600" dirty="0"/>
              <a:t>becomes the parent of P3,P4.</a:t>
            </a:r>
          </a:p>
          <a:p>
            <a:r>
              <a:rPr lang="en-US" sz="1600" dirty="0"/>
              <a:t>P6 = </a:t>
            </a:r>
            <a:r>
              <a:rPr lang="en-US" sz="1600" dirty="0" err="1"/>
              <a:t>makenode</a:t>
            </a:r>
            <a:r>
              <a:rPr lang="en-US" sz="1600" dirty="0"/>
              <a:t>(*,P2,P5)</a:t>
            </a:r>
          </a:p>
          <a:p>
            <a:pPr marL="0" indent="0">
              <a:buNone/>
            </a:pPr>
            <a:r>
              <a:rPr lang="en-US" sz="1600" dirty="0" smtClean="0"/>
              <a:t>	A </a:t>
            </a:r>
            <a:r>
              <a:rPr lang="en-US" sz="1600" dirty="0"/>
              <a:t>new node for operator Q- R made and pointer P6 pointing to it is returned. This </a:t>
            </a:r>
            <a:r>
              <a:rPr lang="en-US" sz="1600" dirty="0" smtClean="0"/>
              <a:t>	node </a:t>
            </a:r>
            <a:r>
              <a:rPr lang="en-US" sz="1600" dirty="0"/>
              <a:t>becomes the parent of P2,P5.</a:t>
            </a:r>
          </a:p>
          <a:p>
            <a:pPr marL="0" indent="0">
              <a:buNone/>
            </a:pPr>
            <a:endParaRPr lang="en-US" sz="1600" dirty="0"/>
          </a:p>
        </p:txBody>
      </p:sp>
      <p:sp>
        <p:nvSpPr>
          <p:cNvPr id="4" name="Title 1"/>
          <p:cNvSpPr>
            <a:spLocks noGrp="1"/>
          </p:cNvSpPr>
          <p:nvPr>
            <p:ph type="title"/>
          </p:nvPr>
        </p:nvSpPr>
        <p:spPr>
          <a:xfrm>
            <a:off x="457200" y="274638"/>
            <a:ext cx="8229600" cy="563562"/>
          </a:xfrm>
        </p:spPr>
        <p:txBody>
          <a:bodyPr>
            <a:noAutofit/>
          </a:bodyPr>
          <a:lstStyle/>
          <a:p>
            <a:pPr algn="l"/>
            <a:r>
              <a:rPr lang="en-US" sz="3200" dirty="0" smtClean="0"/>
              <a:t>Dag for Expression</a:t>
            </a:r>
            <a:endParaRPr lang="en-US" sz="3200" dirty="0"/>
          </a:p>
        </p:txBody>
      </p:sp>
    </p:spTree>
    <p:extLst>
      <p:ext uri="{BB962C8B-B14F-4D97-AF65-F5344CB8AC3E}">
        <p14:creationId xmlns:p14="http://schemas.microsoft.com/office/powerpoint/2010/main" val="36556351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38800"/>
          </a:xfrm>
        </p:spPr>
        <p:txBody>
          <a:bodyPr>
            <a:normAutofit fontScale="55000" lnSpcReduction="20000"/>
          </a:bodyPr>
          <a:lstStyle/>
          <a:p>
            <a:r>
              <a:rPr lang="en-US" dirty="0"/>
              <a:t>P7 = </a:t>
            </a:r>
            <a:r>
              <a:rPr lang="en-US" dirty="0" err="1"/>
              <a:t>makenode</a:t>
            </a:r>
            <a:r>
              <a:rPr lang="en-US" dirty="0"/>
              <a:t>(+,P1,P6)</a:t>
            </a:r>
          </a:p>
          <a:p>
            <a:pPr marL="0" indent="0">
              <a:buNone/>
            </a:pPr>
            <a:r>
              <a:rPr lang="en-US" dirty="0" smtClean="0"/>
              <a:t>	A </a:t>
            </a:r>
            <a:r>
              <a:rPr lang="en-US" dirty="0"/>
              <a:t>new node for operator Q+ R made and pointer P7 pointing to it is </a:t>
            </a:r>
            <a:r>
              <a:rPr lang="en-US" dirty="0" smtClean="0"/>
              <a:t>	returned</a:t>
            </a:r>
            <a:r>
              <a:rPr lang="en-US" dirty="0"/>
              <a:t>. This node becomes the parent of P1,P6.</a:t>
            </a:r>
          </a:p>
          <a:p>
            <a:r>
              <a:rPr lang="en-US" dirty="0"/>
              <a:t>P8 = </a:t>
            </a:r>
            <a:r>
              <a:rPr lang="en-US" dirty="0" err="1"/>
              <a:t>makeleaf</a:t>
            </a:r>
            <a:r>
              <a:rPr lang="en-US" dirty="0"/>
              <a:t>(</a:t>
            </a:r>
            <a:r>
              <a:rPr lang="en-US" dirty="0" err="1"/>
              <a:t>id,b</a:t>
            </a:r>
            <a:r>
              <a:rPr lang="en-US" dirty="0"/>
              <a:t>) </a:t>
            </a:r>
          </a:p>
          <a:p>
            <a:pPr marL="0" indent="0">
              <a:buNone/>
            </a:pPr>
            <a:r>
              <a:rPr lang="en-US" dirty="0" smtClean="0"/>
              <a:t>	</a:t>
            </a:r>
            <a:r>
              <a:rPr lang="en-US" dirty="0" smtClean="0">
                <a:solidFill>
                  <a:srgbClr val="FF0000"/>
                </a:solidFill>
              </a:rPr>
              <a:t>Node </a:t>
            </a:r>
            <a:r>
              <a:rPr lang="en-US" dirty="0">
                <a:solidFill>
                  <a:srgbClr val="FF0000"/>
                </a:solidFill>
              </a:rPr>
              <a:t>for </a:t>
            </a:r>
            <a:r>
              <a:rPr lang="en-US" dirty="0" err="1">
                <a:solidFill>
                  <a:srgbClr val="FF0000"/>
                </a:solidFill>
              </a:rPr>
              <a:t>Qb</a:t>
            </a:r>
            <a:r>
              <a:rPr lang="en-US" dirty="0">
                <a:solidFill>
                  <a:srgbClr val="FF0000"/>
                </a:solidFill>
              </a:rPr>
              <a:t> R already exists so a pointer to that node i.e. P3 returned.</a:t>
            </a:r>
          </a:p>
          <a:p>
            <a:r>
              <a:rPr lang="en-US" dirty="0"/>
              <a:t>P9 = </a:t>
            </a:r>
            <a:r>
              <a:rPr lang="en-US" dirty="0" err="1"/>
              <a:t>makeleaf</a:t>
            </a:r>
            <a:r>
              <a:rPr lang="en-US" dirty="0"/>
              <a:t>(</a:t>
            </a:r>
            <a:r>
              <a:rPr lang="en-US" dirty="0" err="1"/>
              <a:t>id,c</a:t>
            </a:r>
            <a:r>
              <a:rPr lang="en-US" dirty="0"/>
              <a:t>) </a:t>
            </a:r>
          </a:p>
          <a:p>
            <a:pPr marL="0" indent="0">
              <a:buNone/>
            </a:pPr>
            <a:r>
              <a:rPr lang="en-US" dirty="0" smtClean="0"/>
              <a:t>	Node </a:t>
            </a:r>
            <a:r>
              <a:rPr lang="en-US" dirty="0"/>
              <a:t>for Qc R already exists so a pointer to that node i.e. P4 returned.</a:t>
            </a:r>
          </a:p>
          <a:p>
            <a:r>
              <a:rPr lang="en-US" dirty="0"/>
              <a:t>P10 = </a:t>
            </a:r>
            <a:r>
              <a:rPr lang="en-US" dirty="0" err="1"/>
              <a:t>makenode</a:t>
            </a:r>
            <a:r>
              <a:rPr lang="en-US" dirty="0"/>
              <a:t>(-,P8,P9)</a:t>
            </a:r>
          </a:p>
          <a:p>
            <a:pPr marL="0" indent="0">
              <a:buNone/>
            </a:pPr>
            <a:r>
              <a:rPr lang="en-US" dirty="0" smtClean="0"/>
              <a:t>	A </a:t>
            </a:r>
            <a:r>
              <a:rPr lang="en-US" dirty="0"/>
              <a:t>new node for operator Q- R made and pointer P10 pointing to it is </a:t>
            </a:r>
            <a:r>
              <a:rPr lang="en-US" dirty="0" smtClean="0"/>
              <a:t>	returned</a:t>
            </a:r>
            <a:r>
              <a:rPr lang="en-US" dirty="0"/>
              <a:t>. This node becomes the parent of P8,P9.</a:t>
            </a:r>
          </a:p>
          <a:p>
            <a:r>
              <a:rPr lang="en-US" dirty="0"/>
              <a:t>P11 = </a:t>
            </a:r>
            <a:r>
              <a:rPr lang="en-US" dirty="0" err="1"/>
              <a:t>makeleaf</a:t>
            </a:r>
            <a:r>
              <a:rPr lang="en-US" dirty="0"/>
              <a:t>(</a:t>
            </a:r>
            <a:r>
              <a:rPr lang="en-US" dirty="0" err="1"/>
              <a:t>id,d</a:t>
            </a:r>
            <a:r>
              <a:rPr lang="en-US" dirty="0"/>
              <a:t>)</a:t>
            </a:r>
          </a:p>
          <a:p>
            <a:pPr marL="0" indent="0">
              <a:buNone/>
            </a:pPr>
            <a:r>
              <a:rPr lang="en-US" dirty="0" smtClean="0"/>
              <a:t>	A </a:t>
            </a:r>
            <a:r>
              <a:rPr lang="en-US" dirty="0"/>
              <a:t>new node for identifier </a:t>
            </a:r>
            <a:r>
              <a:rPr lang="en-US" dirty="0" err="1"/>
              <a:t>Qd</a:t>
            </a:r>
            <a:r>
              <a:rPr lang="en-US" dirty="0"/>
              <a:t> R made and pointer P11 pointing to it is </a:t>
            </a:r>
            <a:r>
              <a:rPr lang="en-US" dirty="0" smtClean="0"/>
              <a:t>	returned</a:t>
            </a:r>
            <a:r>
              <a:rPr lang="en-US" dirty="0"/>
              <a:t>.</a:t>
            </a:r>
          </a:p>
          <a:p>
            <a:r>
              <a:rPr lang="en-US" dirty="0"/>
              <a:t>P12 = </a:t>
            </a:r>
            <a:r>
              <a:rPr lang="en-US" dirty="0" err="1"/>
              <a:t>makenode</a:t>
            </a:r>
            <a:r>
              <a:rPr lang="en-US" dirty="0"/>
              <a:t>(*,P10,P11)</a:t>
            </a:r>
          </a:p>
          <a:p>
            <a:pPr marL="0" indent="0">
              <a:buNone/>
            </a:pPr>
            <a:r>
              <a:rPr lang="en-US" dirty="0" smtClean="0"/>
              <a:t>	A </a:t>
            </a:r>
            <a:r>
              <a:rPr lang="en-US" dirty="0"/>
              <a:t>new node for operator Q* R made and pointer P12 pointing to it is </a:t>
            </a:r>
            <a:r>
              <a:rPr lang="en-US" dirty="0" smtClean="0"/>
              <a:t>	returned</a:t>
            </a:r>
            <a:r>
              <a:rPr lang="en-US" dirty="0"/>
              <a:t>. This node becomes the parent of P10,P11.</a:t>
            </a:r>
          </a:p>
          <a:p>
            <a:r>
              <a:rPr lang="en-US" dirty="0"/>
              <a:t>P13 = </a:t>
            </a:r>
            <a:r>
              <a:rPr lang="en-US" dirty="0" err="1"/>
              <a:t>makenode</a:t>
            </a:r>
            <a:r>
              <a:rPr lang="en-US" dirty="0"/>
              <a:t>(+,P7,P12)</a:t>
            </a:r>
          </a:p>
          <a:p>
            <a:pPr marL="0" indent="0">
              <a:buNone/>
            </a:pPr>
            <a:r>
              <a:rPr lang="en-US" dirty="0" smtClean="0"/>
              <a:t>	A </a:t>
            </a:r>
            <a:r>
              <a:rPr lang="en-US" dirty="0"/>
              <a:t>new node for operator Q+ R made and pointer P13 pointing to it is </a:t>
            </a:r>
            <a:r>
              <a:rPr lang="en-US" dirty="0" smtClean="0"/>
              <a:t>	returned</a:t>
            </a:r>
            <a:r>
              <a:rPr lang="en-US" dirty="0"/>
              <a:t>. This node becomes the parent of P7, P12. </a:t>
            </a:r>
          </a:p>
          <a:p>
            <a:endParaRPr lang="en-US" dirty="0"/>
          </a:p>
        </p:txBody>
      </p:sp>
      <p:sp>
        <p:nvSpPr>
          <p:cNvPr id="4" name="Title 1"/>
          <p:cNvSpPr>
            <a:spLocks noGrp="1"/>
          </p:cNvSpPr>
          <p:nvPr>
            <p:ph type="title"/>
          </p:nvPr>
        </p:nvSpPr>
        <p:spPr>
          <a:xfrm>
            <a:off x="457200" y="274638"/>
            <a:ext cx="8229600" cy="563562"/>
          </a:xfrm>
        </p:spPr>
        <p:txBody>
          <a:bodyPr>
            <a:noAutofit/>
          </a:bodyPr>
          <a:lstStyle/>
          <a:p>
            <a:pPr algn="l"/>
            <a:r>
              <a:rPr lang="en-US" sz="3200" dirty="0" smtClean="0"/>
              <a:t>Dag for Expression</a:t>
            </a:r>
            <a:endParaRPr lang="en-US" sz="3200" dirty="0"/>
          </a:p>
        </p:txBody>
      </p:sp>
    </p:spTree>
    <p:extLst>
      <p:ext uri="{BB962C8B-B14F-4D97-AF65-F5344CB8AC3E}">
        <p14:creationId xmlns:p14="http://schemas.microsoft.com/office/powerpoint/2010/main" val="21634954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15962"/>
          </a:xfrm>
        </p:spPr>
        <p:txBody>
          <a:bodyPr>
            <a:normAutofit/>
          </a:bodyPr>
          <a:lstStyle/>
          <a:p>
            <a:pPr algn="l"/>
            <a:r>
              <a:rPr lang="en-US" sz="3200" dirty="0"/>
              <a:t>Bottom-up evaluation of S-attributed definitions</a:t>
            </a:r>
          </a:p>
        </p:txBody>
      </p:sp>
      <p:sp>
        <p:nvSpPr>
          <p:cNvPr id="3" name="Content Placeholder 2"/>
          <p:cNvSpPr>
            <a:spLocks noGrp="1"/>
          </p:cNvSpPr>
          <p:nvPr>
            <p:ph idx="1"/>
          </p:nvPr>
        </p:nvSpPr>
        <p:spPr>
          <a:xfrm>
            <a:off x="457200" y="914400"/>
            <a:ext cx="5410200" cy="2743200"/>
          </a:xfrm>
        </p:spPr>
        <p:txBody>
          <a:bodyPr>
            <a:normAutofit fontScale="85000" lnSpcReduction="20000"/>
          </a:bodyPr>
          <a:lstStyle/>
          <a:p>
            <a:r>
              <a:rPr lang="en-US" sz="2400" dirty="0" smtClean="0"/>
              <a:t>Can </a:t>
            </a:r>
            <a:r>
              <a:rPr lang="en-US" sz="2400" dirty="0"/>
              <a:t>be evaluated while parsing. </a:t>
            </a:r>
            <a:endParaRPr lang="en-US" sz="2400" dirty="0" smtClean="0"/>
          </a:p>
          <a:p>
            <a:endParaRPr lang="en-US" sz="2400" dirty="0" smtClean="0"/>
          </a:p>
          <a:p>
            <a:r>
              <a:rPr lang="en-US" sz="2400" dirty="0" smtClean="0"/>
              <a:t>Whenever </a:t>
            </a:r>
            <a:r>
              <a:rPr lang="en-US" sz="2400" dirty="0"/>
              <a:t>reduction is made, value of new synthesized attribute is computed from the attributes on the </a:t>
            </a:r>
            <a:r>
              <a:rPr lang="en-US" sz="2400" dirty="0" smtClean="0"/>
              <a:t>stack</a:t>
            </a:r>
          </a:p>
          <a:p>
            <a:endParaRPr lang="en-US" sz="2400" dirty="0"/>
          </a:p>
          <a:p>
            <a:r>
              <a:rPr lang="en-US" sz="2400" dirty="0" smtClean="0"/>
              <a:t>Extend </a:t>
            </a:r>
            <a:r>
              <a:rPr lang="en-US" sz="2400" dirty="0"/>
              <a:t>stack to hold the values </a:t>
            </a:r>
            <a:r>
              <a:rPr lang="en-US" sz="2400" dirty="0" smtClean="0"/>
              <a:t>also</a:t>
            </a:r>
          </a:p>
          <a:p>
            <a:endParaRPr lang="en-US" sz="2400" dirty="0" smtClean="0"/>
          </a:p>
          <a:p>
            <a:r>
              <a:rPr lang="en-US" sz="2400" dirty="0" smtClean="0"/>
              <a:t>The </a:t>
            </a:r>
            <a:r>
              <a:rPr lang="en-US" sz="2400" dirty="0"/>
              <a:t>current top of stack is indicated by </a:t>
            </a:r>
            <a:r>
              <a:rPr lang="en-US" sz="2400" dirty="0" err="1">
                <a:solidFill>
                  <a:srgbClr val="FF0000"/>
                </a:solidFill>
              </a:rPr>
              <a:t>ptr</a:t>
            </a:r>
            <a:r>
              <a:rPr lang="en-US" sz="2400" dirty="0"/>
              <a:t> top </a:t>
            </a:r>
            <a:r>
              <a:rPr lang="en-US" sz="2400" dirty="0" smtClean="0"/>
              <a:t>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3185" y="1943100"/>
            <a:ext cx="3540815" cy="1447800"/>
          </a:xfrm>
          <a:prstGeom prst="rect">
            <a:avLst/>
          </a:prstGeom>
        </p:spPr>
      </p:pic>
      <p:sp>
        <p:nvSpPr>
          <p:cNvPr id="5" name="Content Placeholder 2"/>
          <p:cNvSpPr txBox="1">
            <a:spLocks/>
          </p:cNvSpPr>
          <p:nvPr/>
        </p:nvSpPr>
        <p:spPr>
          <a:xfrm>
            <a:off x="152400" y="3733800"/>
            <a:ext cx="8839200" cy="2895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2000" dirty="0">
                <a:solidFill>
                  <a:srgbClr val="7030A0"/>
                </a:solidFill>
              </a:rPr>
              <a:t>Synthesized attributes are evaluated using the attributes of the children nodes only. </a:t>
            </a:r>
            <a:endParaRPr lang="en-US" sz="2000" dirty="0" smtClean="0">
              <a:solidFill>
                <a:srgbClr val="7030A0"/>
              </a:solidFill>
            </a:endParaRPr>
          </a:p>
          <a:p>
            <a:pPr marL="457200" indent="-457200">
              <a:buFont typeface="+mj-lt"/>
              <a:buAutoNum type="arabicPeriod"/>
            </a:pPr>
            <a:endParaRPr lang="en-US" sz="2000" dirty="0" smtClean="0">
              <a:solidFill>
                <a:srgbClr val="7030A0"/>
              </a:solidFill>
            </a:endParaRPr>
          </a:p>
          <a:p>
            <a:pPr marL="457200" indent="-457200">
              <a:buFont typeface="+mj-lt"/>
              <a:buAutoNum type="arabicPeriod"/>
            </a:pPr>
            <a:r>
              <a:rPr lang="en-US" sz="2000" dirty="0" smtClean="0">
                <a:solidFill>
                  <a:srgbClr val="7030A0"/>
                </a:solidFill>
              </a:rPr>
              <a:t>So </a:t>
            </a:r>
            <a:r>
              <a:rPr lang="en-US" sz="2000" dirty="0">
                <a:solidFill>
                  <a:srgbClr val="7030A0"/>
                </a:solidFill>
              </a:rPr>
              <a:t>in a bottom up evaluation, if the attributes are maintained on a stack then the attributes of nodes higher up in the parse tree can be evaluated</a:t>
            </a:r>
            <a:r>
              <a:rPr lang="en-US" sz="2000" dirty="0" smtClean="0">
                <a:solidFill>
                  <a:srgbClr val="7030A0"/>
                </a:solidFill>
              </a:rPr>
              <a:t>.</a:t>
            </a:r>
          </a:p>
          <a:p>
            <a:pPr marL="457200" indent="-457200">
              <a:buFont typeface="+mj-lt"/>
              <a:buAutoNum type="arabicPeriod"/>
            </a:pPr>
            <a:endParaRPr lang="en-US" sz="2000" dirty="0" smtClean="0">
              <a:solidFill>
                <a:srgbClr val="7030A0"/>
              </a:solidFill>
            </a:endParaRPr>
          </a:p>
          <a:p>
            <a:pPr marL="457200" indent="-457200">
              <a:buFont typeface="+mj-lt"/>
              <a:buAutoNum type="arabicPeriod"/>
            </a:pPr>
            <a:r>
              <a:rPr lang="en-US" sz="2000" dirty="0" smtClean="0">
                <a:solidFill>
                  <a:srgbClr val="7030A0"/>
                </a:solidFill>
              </a:rPr>
              <a:t>The </a:t>
            </a:r>
            <a:r>
              <a:rPr lang="en-US" sz="2000" dirty="0">
                <a:solidFill>
                  <a:srgbClr val="7030A0"/>
                </a:solidFill>
              </a:rPr>
              <a:t>stack is extended to hold the state as well as the value</a:t>
            </a:r>
            <a:r>
              <a:rPr lang="en-US" sz="2000" dirty="0" smtClean="0">
                <a:solidFill>
                  <a:srgbClr val="7030A0"/>
                </a:solidFill>
              </a:rPr>
              <a:t>.</a:t>
            </a:r>
          </a:p>
          <a:p>
            <a:pPr marL="457200" indent="-457200">
              <a:buFont typeface="+mj-lt"/>
              <a:buAutoNum type="arabicPeriod"/>
            </a:pPr>
            <a:endParaRPr lang="en-US" sz="2000" dirty="0" smtClean="0">
              <a:solidFill>
                <a:srgbClr val="7030A0"/>
              </a:solidFill>
            </a:endParaRPr>
          </a:p>
          <a:p>
            <a:pPr marL="457200" indent="-457200">
              <a:buFont typeface="+mj-lt"/>
              <a:buAutoNum type="arabicPeriod"/>
            </a:pPr>
            <a:r>
              <a:rPr lang="en-US" sz="2000" dirty="0" smtClean="0">
                <a:solidFill>
                  <a:srgbClr val="7030A0"/>
                </a:solidFill>
              </a:rPr>
              <a:t>Top </a:t>
            </a:r>
            <a:r>
              <a:rPr lang="en-US" sz="2000" dirty="0">
                <a:solidFill>
                  <a:srgbClr val="7030A0"/>
                </a:solidFill>
              </a:rPr>
              <a:t>of the stack is maintained in a location pointed by the pointer top.</a:t>
            </a:r>
            <a:endParaRPr lang="en-US" sz="2400" dirty="0">
              <a:solidFill>
                <a:srgbClr val="7030A0"/>
              </a:solidFill>
            </a:endParaRPr>
          </a:p>
        </p:txBody>
      </p:sp>
    </p:spTree>
    <p:extLst>
      <p:ext uri="{BB962C8B-B14F-4D97-AF65-F5344CB8AC3E}">
        <p14:creationId xmlns:p14="http://schemas.microsoft.com/office/powerpoint/2010/main" val="4236792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563562"/>
          </a:xfrm>
        </p:spPr>
        <p:txBody>
          <a:bodyPr>
            <a:noAutofit/>
          </a:bodyPr>
          <a:lstStyle/>
          <a:p>
            <a:pPr algn="l"/>
            <a:r>
              <a:rPr lang="en-US" sz="3600" dirty="0" smtClean="0"/>
              <a:t/>
            </a:r>
            <a:br>
              <a:rPr lang="en-US" sz="3600" dirty="0" smtClean="0"/>
            </a:br>
            <a:r>
              <a:rPr lang="en-US" sz="3600" dirty="0" smtClean="0"/>
              <a:t>Things are done in Semantic Analysis:</a:t>
            </a:r>
            <a:br>
              <a:rPr lang="en-US" sz="3600" dirty="0" smtClean="0"/>
            </a:br>
            <a:endParaRPr lang="en-US" sz="3600" dirty="0"/>
          </a:p>
        </p:txBody>
      </p:sp>
      <p:sp>
        <p:nvSpPr>
          <p:cNvPr id="3" name="Content Placeholder 2"/>
          <p:cNvSpPr>
            <a:spLocks noGrp="1"/>
          </p:cNvSpPr>
          <p:nvPr>
            <p:ph idx="1"/>
          </p:nvPr>
        </p:nvSpPr>
        <p:spPr>
          <a:xfrm>
            <a:off x="457200" y="1309245"/>
            <a:ext cx="8229600" cy="4525963"/>
          </a:xfrm>
        </p:spPr>
        <p:txBody>
          <a:bodyPr>
            <a:normAutofit fontScale="55000" lnSpcReduction="20000"/>
          </a:bodyPr>
          <a:lstStyle/>
          <a:p>
            <a:r>
              <a:rPr lang="en-US" b="1" dirty="0" smtClean="0"/>
              <a:t>Disambiguate </a:t>
            </a:r>
            <a:r>
              <a:rPr lang="en-US" b="1" dirty="0"/>
              <a:t>Overloaded operators</a:t>
            </a:r>
            <a:r>
              <a:rPr lang="en-US" dirty="0"/>
              <a:t> : If an operator is overloaded, one would like to specify the meaning of that particular operator because from one will go into code generation phase next.</a:t>
            </a:r>
          </a:p>
          <a:p>
            <a:endParaRPr lang="en-US" dirty="0" smtClean="0"/>
          </a:p>
          <a:p>
            <a:r>
              <a:rPr lang="en-US" b="1" dirty="0" smtClean="0"/>
              <a:t>Type </a:t>
            </a:r>
            <a:r>
              <a:rPr lang="en-US" b="1" dirty="0"/>
              <a:t>checking</a:t>
            </a:r>
            <a:r>
              <a:rPr lang="en-US" dirty="0"/>
              <a:t> : The process of verifying and enforcing the constraints of types is called type checking. This may occur either at </a:t>
            </a:r>
            <a:r>
              <a:rPr lang="en-US" dirty="0">
                <a:hlinkClick r:id="rId2"/>
              </a:rPr>
              <a:t>compile-time </a:t>
            </a:r>
            <a:r>
              <a:rPr lang="en-US" dirty="0"/>
              <a:t>(a static check) or </a:t>
            </a:r>
            <a:r>
              <a:rPr lang="en-US" dirty="0">
                <a:hlinkClick r:id="rId3"/>
              </a:rPr>
              <a:t>run-time </a:t>
            </a:r>
            <a:r>
              <a:rPr lang="en-US" dirty="0"/>
              <a:t>(a dynamic check). Static type checking is a primary task of the semantic analysis carried out by a compiler. </a:t>
            </a:r>
            <a:endParaRPr lang="en-US" dirty="0" smtClean="0"/>
          </a:p>
          <a:p>
            <a:endParaRPr lang="en-US" dirty="0"/>
          </a:p>
          <a:p>
            <a:r>
              <a:rPr lang="en-US" b="1" dirty="0" smtClean="0"/>
              <a:t>Uniqueness </a:t>
            </a:r>
            <a:r>
              <a:rPr lang="en-US" b="1" dirty="0"/>
              <a:t>checking</a:t>
            </a:r>
            <a:r>
              <a:rPr lang="en-US" dirty="0"/>
              <a:t> : Whether a variable name is unique or not, in the its scope.</a:t>
            </a:r>
          </a:p>
          <a:p>
            <a:endParaRPr lang="en-US" dirty="0" smtClean="0"/>
          </a:p>
          <a:p>
            <a:r>
              <a:rPr lang="en-US" b="1" dirty="0" smtClean="0"/>
              <a:t>Type </a:t>
            </a:r>
            <a:r>
              <a:rPr lang="en-US" b="1" dirty="0"/>
              <a:t>coercion</a:t>
            </a:r>
            <a:r>
              <a:rPr lang="en-US" dirty="0"/>
              <a:t> : If some kind of mixing of types is </a:t>
            </a:r>
            <a:r>
              <a:rPr lang="en-US" dirty="0" smtClean="0"/>
              <a:t>allowed which is generally done </a:t>
            </a:r>
            <a:r>
              <a:rPr lang="en-US" dirty="0"/>
              <a:t>in </a:t>
            </a:r>
            <a:r>
              <a:rPr lang="en-US" dirty="0" smtClean="0"/>
              <a:t>the languages </a:t>
            </a:r>
            <a:r>
              <a:rPr lang="en-US" dirty="0"/>
              <a:t>which are not strongly typed. This can be done dynamically as well as statically.</a:t>
            </a:r>
          </a:p>
          <a:p>
            <a:endParaRPr lang="en-US" dirty="0" smtClean="0"/>
          </a:p>
          <a:p>
            <a:r>
              <a:rPr lang="en-US" b="1" dirty="0" smtClean="0"/>
              <a:t>Name </a:t>
            </a:r>
            <a:r>
              <a:rPr lang="en-US" b="1" dirty="0"/>
              <a:t>Checks</a:t>
            </a:r>
            <a:r>
              <a:rPr lang="en-US" dirty="0"/>
              <a:t> : Check whether any variable has a name which is not allowed. Ex. Name is same as an identifier( Ex. </a:t>
            </a:r>
            <a:r>
              <a:rPr lang="en-US" dirty="0" err="1"/>
              <a:t>int</a:t>
            </a:r>
            <a:r>
              <a:rPr lang="en-US" dirty="0"/>
              <a:t> in java). </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73282"/>
            <a:ext cx="8610600" cy="3522518"/>
          </a:xfrm>
        </p:spPr>
        <p:txBody>
          <a:bodyPr>
            <a:normAutofit/>
          </a:bodyPr>
          <a:lstStyle/>
          <a:p>
            <a:r>
              <a:rPr lang="en-US" sz="2000" dirty="0" smtClean="0"/>
              <a:t>Suppose </a:t>
            </a:r>
            <a:r>
              <a:rPr lang="en-US" sz="2000" dirty="0"/>
              <a:t>semantic rule </a:t>
            </a:r>
            <a:r>
              <a:rPr lang="en-US" sz="2000" dirty="0" err="1"/>
              <a:t>A.a</a:t>
            </a:r>
            <a:r>
              <a:rPr lang="en-US" sz="2000" dirty="0"/>
              <a:t> = f(</a:t>
            </a:r>
            <a:r>
              <a:rPr lang="en-US" sz="2000" dirty="0" err="1"/>
              <a:t>X.x</a:t>
            </a:r>
            <a:r>
              <a:rPr lang="en-US" sz="2000" dirty="0"/>
              <a:t>, </a:t>
            </a:r>
            <a:r>
              <a:rPr lang="en-US" sz="2000" dirty="0" err="1"/>
              <a:t>Y.y</a:t>
            </a:r>
            <a:r>
              <a:rPr lang="en-US" sz="2000" dirty="0"/>
              <a:t>, </a:t>
            </a:r>
            <a:r>
              <a:rPr lang="en-US" sz="2000" dirty="0" err="1"/>
              <a:t>Z.z</a:t>
            </a:r>
            <a:r>
              <a:rPr lang="en-US" sz="2000" dirty="0"/>
              <a:t>) is associated with production A </a:t>
            </a:r>
            <a:r>
              <a:rPr lang="en-US" sz="2000" dirty="0" smtClean="0">
                <a:sym typeface="Wingdings" pitchFamily="2" charset="2"/>
              </a:rPr>
              <a:t></a:t>
            </a:r>
            <a:r>
              <a:rPr lang="en-US" sz="2000" dirty="0"/>
              <a:t> </a:t>
            </a:r>
            <a:r>
              <a:rPr lang="en-US" sz="2000" dirty="0" smtClean="0"/>
              <a:t>XYZ</a:t>
            </a:r>
            <a:endParaRPr lang="en-US" sz="2000" dirty="0"/>
          </a:p>
          <a:p>
            <a:r>
              <a:rPr lang="en-US" sz="2000" dirty="0" smtClean="0"/>
              <a:t>Before </a:t>
            </a:r>
            <a:r>
              <a:rPr lang="en-US" sz="2000" dirty="0"/>
              <a:t>reducing XYZ to A, value of Z is in </a:t>
            </a:r>
            <a:r>
              <a:rPr lang="en-US" sz="2000" dirty="0" err="1"/>
              <a:t>val</a:t>
            </a:r>
            <a:r>
              <a:rPr lang="en-US" sz="2000" dirty="0"/>
              <a:t>(top), value of Y is in </a:t>
            </a:r>
            <a:r>
              <a:rPr lang="en-US" sz="2000" dirty="0" err="1"/>
              <a:t>val</a:t>
            </a:r>
            <a:r>
              <a:rPr lang="en-US" sz="2000" dirty="0"/>
              <a:t>(top-1) and value of X is in </a:t>
            </a:r>
            <a:r>
              <a:rPr lang="en-US" sz="2000" dirty="0" err="1"/>
              <a:t>val</a:t>
            </a:r>
            <a:r>
              <a:rPr lang="en-US" sz="2000" dirty="0"/>
              <a:t>(top-2</a:t>
            </a:r>
            <a:r>
              <a:rPr lang="en-US" sz="2000" dirty="0" smtClean="0"/>
              <a:t>)</a:t>
            </a:r>
            <a:endParaRPr lang="en-US" sz="2000" dirty="0"/>
          </a:p>
          <a:p>
            <a:r>
              <a:rPr lang="en-US" sz="2000" dirty="0" smtClean="0"/>
              <a:t>If </a:t>
            </a:r>
            <a:r>
              <a:rPr lang="en-US" sz="2000" dirty="0"/>
              <a:t>symbol has no attribute then the entry is undefined </a:t>
            </a:r>
          </a:p>
          <a:p>
            <a:r>
              <a:rPr lang="en-US" sz="2000" dirty="0" smtClean="0"/>
              <a:t>After </a:t>
            </a:r>
            <a:r>
              <a:rPr lang="en-US" sz="2000" dirty="0"/>
              <a:t>the reduction, top is decremented by 2 and state covering A is put in </a:t>
            </a:r>
            <a:r>
              <a:rPr lang="en-US" sz="2000" dirty="0" err="1"/>
              <a:t>val</a:t>
            </a:r>
            <a:r>
              <a:rPr lang="en-US" sz="2000" dirty="0"/>
              <a:t>(top</a:t>
            </a:r>
            <a:r>
              <a:rPr lang="en-US" sz="2000" dirty="0" smtClean="0"/>
              <a:t>)</a:t>
            </a:r>
          </a:p>
          <a:p>
            <a:r>
              <a:rPr lang="en-US" sz="2000" dirty="0"/>
              <a:t>An example of a parser stack while parsing of </a:t>
            </a:r>
            <a:r>
              <a:rPr lang="en-US" sz="2000" dirty="0" err="1"/>
              <a:t>A.a</a:t>
            </a:r>
            <a:r>
              <a:rPr lang="en-US" sz="2000" dirty="0"/>
              <a:t> := f( </a:t>
            </a:r>
            <a:r>
              <a:rPr lang="en-US" sz="2000" dirty="0" err="1"/>
              <a:t>X.x,Y.y,Z.z</a:t>
            </a:r>
            <a:r>
              <a:rPr lang="en-US" sz="2000" dirty="0"/>
              <a:t>). </a:t>
            </a:r>
          </a:p>
          <a:p>
            <a:r>
              <a:rPr lang="en-US" sz="2000" dirty="0"/>
              <a:t>Top is decremented by two because three values viz. X,Y and Z are popped and value of A has to be pushed in. </a:t>
            </a:r>
            <a:r>
              <a:rPr lang="en-US" sz="2000" dirty="0" smtClean="0"/>
              <a:t> </a:t>
            </a:r>
          </a:p>
          <a:p>
            <a:endParaRPr lang="en-US" sz="2000" dirty="0"/>
          </a:p>
          <a:p>
            <a:endParaRPr lang="en-US" dirty="0"/>
          </a:p>
        </p:txBody>
      </p:sp>
      <p:sp>
        <p:nvSpPr>
          <p:cNvPr id="8" name="Content Placeholder 2"/>
          <p:cNvSpPr txBox="1">
            <a:spLocks/>
          </p:cNvSpPr>
          <p:nvPr/>
        </p:nvSpPr>
        <p:spPr>
          <a:xfrm>
            <a:off x="595745" y="4495800"/>
            <a:ext cx="8229600" cy="1485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Title 1"/>
          <p:cNvSpPr>
            <a:spLocks noGrp="1"/>
          </p:cNvSpPr>
          <p:nvPr>
            <p:ph type="title"/>
          </p:nvPr>
        </p:nvSpPr>
        <p:spPr>
          <a:xfrm>
            <a:off x="228600" y="152400"/>
            <a:ext cx="8229600" cy="715962"/>
          </a:xfrm>
        </p:spPr>
        <p:txBody>
          <a:bodyPr>
            <a:normAutofit/>
          </a:bodyPr>
          <a:lstStyle/>
          <a:p>
            <a:pPr algn="l"/>
            <a:r>
              <a:rPr lang="en-US" sz="3200" dirty="0"/>
              <a:t>Bottom-up evaluation of S-attributed definitions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800600"/>
            <a:ext cx="59721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6257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a:t>Example: desk calculator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91" y="1676400"/>
            <a:ext cx="847609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9480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562600"/>
          </a:xfrm>
        </p:spPr>
        <p:txBody>
          <a:bodyPr>
            <a:normAutofit fontScale="70000" lnSpcReduction="20000"/>
          </a:bodyPr>
          <a:lstStyle/>
          <a:p>
            <a:pPr algn="just"/>
            <a:r>
              <a:rPr lang="en-US" dirty="0"/>
              <a:t>Suppose that the stack is kept in an array of records called stack, with </a:t>
            </a:r>
            <a:r>
              <a:rPr lang="en-US" dirty="0" smtClean="0"/>
              <a:t>top a </a:t>
            </a:r>
            <a:r>
              <a:rPr lang="en-US" dirty="0"/>
              <a:t>cursor to the top of the stack. Thus, stack[ top] refers to the top record on </a:t>
            </a:r>
            <a:r>
              <a:rPr lang="en-US" dirty="0" smtClean="0"/>
              <a:t>the stack</a:t>
            </a:r>
            <a:r>
              <a:rPr lang="en-US" dirty="0"/>
              <a:t>, stack[ top - 1] to the record below that, and so on. </a:t>
            </a:r>
            <a:endParaRPr lang="en-US" dirty="0" smtClean="0"/>
          </a:p>
          <a:p>
            <a:pPr algn="just"/>
            <a:endParaRPr lang="en-US" dirty="0" smtClean="0"/>
          </a:p>
          <a:p>
            <a:pPr algn="just"/>
            <a:r>
              <a:rPr lang="en-US" dirty="0" smtClean="0"/>
              <a:t>Also</a:t>
            </a:r>
            <a:r>
              <a:rPr lang="en-US" dirty="0"/>
              <a:t>, we assume </a:t>
            </a:r>
            <a:r>
              <a:rPr lang="en-US" dirty="0" smtClean="0"/>
              <a:t>that each </a:t>
            </a:r>
            <a:r>
              <a:rPr lang="en-US" dirty="0"/>
              <a:t>record has a field called </a:t>
            </a:r>
            <a:r>
              <a:rPr lang="en-US" dirty="0" err="1">
                <a:solidFill>
                  <a:srgbClr val="FF0000"/>
                </a:solidFill>
              </a:rPr>
              <a:t>val</a:t>
            </a:r>
            <a:r>
              <a:rPr lang="en-US" dirty="0"/>
              <a:t>, which holds the attribute of whatever </a:t>
            </a:r>
            <a:r>
              <a:rPr lang="en-US" dirty="0" smtClean="0"/>
              <a:t>grammar symbol </a:t>
            </a:r>
            <a:r>
              <a:rPr lang="en-US" dirty="0"/>
              <a:t>is represented in that record. Thus, we may refer to the attribute </a:t>
            </a:r>
            <a:r>
              <a:rPr lang="en-US" dirty="0" err="1" smtClean="0">
                <a:solidFill>
                  <a:srgbClr val="FF0000"/>
                </a:solidFill>
              </a:rPr>
              <a:t>E.val</a:t>
            </a:r>
            <a:r>
              <a:rPr lang="en-US" dirty="0" smtClean="0"/>
              <a:t> that </a:t>
            </a:r>
            <a:r>
              <a:rPr lang="en-US" dirty="0"/>
              <a:t>appears at the third position on the stack as </a:t>
            </a:r>
            <a:r>
              <a:rPr lang="en-US" dirty="0">
                <a:solidFill>
                  <a:srgbClr val="FF0000"/>
                </a:solidFill>
              </a:rPr>
              <a:t>stack[ top - 2] . val</a:t>
            </a:r>
            <a:r>
              <a:rPr lang="en-US" dirty="0" smtClean="0"/>
              <a:t>.</a:t>
            </a:r>
          </a:p>
          <a:p>
            <a:pPr algn="just"/>
            <a:endParaRPr lang="en-US" dirty="0"/>
          </a:p>
          <a:p>
            <a:pPr algn="just"/>
            <a:r>
              <a:rPr lang="en-US" sz="3100" dirty="0"/>
              <a:t>For instance, in the second production, </a:t>
            </a:r>
            <a:r>
              <a:rPr lang="en-US" sz="3100" dirty="0">
                <a:solidFill>
                  <a:srgbClr val="FF0000"/>
                </a:solidFill>
              </a:rPr>
              <a:t>E </a:t>
            </a:r>
            <a:r>
              <a:rPr lang="en-US" sz="3100" dirty="0" smtClean="0">
                <a:solidFill>
                  <a:srgbClr val="FF0000"/>
                </a:solidFill>
                <a:sym typeface="Wingdings" pitchFamily="2" charset="2"/>
              </a:rPr>
              <a:t></a:t>
            </a:r>
            <a:r>
              <a:rPr lang="en-US" sz="3100" dirty="0" smtClean="0">
                <a:solidFill>
                  <a:srgbClr val="FF0000"/>
                </a:solidFill>
              </a:rPr>
              <a:t> E</a:t>
            </a:r>
            <a:r>
              <a:rPr lang="en-US" sz="3100" baseline="-25000" dirty="0" smtClean="0">
                <a:solidFill>
                  <a:srgbClr val="FF0000"/>
                </a:solidFill>
              </a:rPr>
              <a:t>1</a:t>
            </a:r>
            <a:r>
              <a:rPr lang="en-US" sz="3100" dirty="0" smtClean="0">
                <a:solidFill>
                  <a:srgbClr val="FF0000"/>
                </a:solidFill>
              </a:rPr>
              <a:t> </a:t>
            </a:r>
            <a:r>
              <a:rPr lang="en-US" sz="3100" dirty="0">
                <a:solidFill>
                  <a:srgbClr val="FF0000"/>
                </a:solidFill>
              </a:rPr>
              <a:t>+ T</a:t>
            </a:r>
            <a:r>
              <a:rPr lang="en-US" sz="3100" dirty="0"/>
              <a:t>, we go two </a:t>
            </a:r>
            <a:r>
              <a:rPr lang="en-US" sz="3100" dirty="0" smtClean="0"/>
              <a:t>positions below </a:t>
            </a:r>
            <a:r>
              <a:rPr lang="en-US" sz="3100" dirty="0"/>
              <a:t>the top to get the value of </a:t>
            </a:r>
            <a:r>
              <a:rPr lang="en-US" sz="3100" dirty="0">
                <a:solidFill>
                  <a:srgbClr val="FF0000"/>
                </a:solidFill>
              </a:rPr>
              <a:t>E</a:t>
            </a:r>
            <a:r>
              <a:rPr lang="en-US" sz="3100" baseline="-25000" dirty="0">
                <a:solidFill>
                  <a:srgbClr val="FF0000"/>
                </a:solidFill>
              </a:rPr>
              <a:t>1</a:t>
            </a:r>
            <a:r>
              <a:rPr lang="en-US" sz="3100" dirty="0">
                <a:solidFill>
                  <a:srgbClr val="FF0000"/>
                </a:solidFill>
              </a:rPr>
              <a:t> </a:t>
            </a:r>
            <a:r>
              <a:rPr lang="en-US" sz="3100" dirty="0"/>
              <a:t>, and we find the value of </a:t>
            </a:r>
            <a:r>
              <a:rPr lang="en-US" sz="3100" dirty="0">
                <a:solidFill>
                  <a:srgbClr val="FF0000"/>
                </a:solidFill>
              </a:rPr>
              <a:t>T</a:t>
            </a:r>
            <a:r>
              <a:rPr lang="en-US" sz="3100" dirty="0"/>
              <a:t> at the top. </a:t>
            </a:r>
            <a:r>
              <a:rPr lang="en-US" sz="3100" dirty="0" smtClean="0"/>
              <a:t> The resulting </a:t>
            </a:r>
            <a:r>
              <a:rPr lang="en-US" sz="3100" dirty="0"/>
              <a:t>sum is placed where the head </a:t>
            </a:r>
            <a:r>
              <a:rPr lang="en-US" sz="3100" dirty="0">
                <a:solidFill>
                  <a:srgbClr val="FF0000"/>
                </a:solidFill>
              </a:rPr>
              <a:t>E</a:t>
            </a:r>
            <a:r>
              <a:rPr lang="en-US" sz="3100" dirty="0"/>
              <a:t> will appear after the reduction, </a:t>
            </a:r>
            <a:r>
              <a:rPr lang="en-US" sz="3100" dirty="0" smtClean="0"/>
              <a:t>that is</a:t>
            </a:r>
            <a:r>
              <a:rPr lang="en-US" sz="3100" dirty="0"/>
              <a:t>, two positions below the current top. The reason is that after the reduction</a:t>
            </a:r>
            <a:r>
              <a:rPr lang="en-US" sz="3100" dirty="0" smtClean="0"/>
              <a:t>, the </a:t>
            </a:r>
            <a:r>
              <a:rPr lang="en-US" sz="3100" dirty="0"/>
              <a:t>three topmost stack symbols are replaced by one. </a:t>
            </a:r>
            <a:endParaRPr lang="en-US" sz="3100" dirty="0" smtClean="0"/>
          </a:p>
          <a:p>
            <a:pPr marL="400050" lvl="1" indent="0">
              <a:buNone/>
            </a:pPr>
            <a:endParaRPr lang="en-US" sz="3100" dirty="0" smtClean="0"/>
          </a:p>
          <a:p>
            <a:pPr marL="457200" indent="-457200"/>
            <a:r>
              <a:rPr lang="en-US" sz="3100" dirty="0" smtClean="0"/>
              <a:t>After </a:t>
            </a:r>
            <a:r>
              <a:rPr lang="en-US" sz="3100" dirty="0"/>
              <a:t>computing E. </a:t>
            </a:r>
            <a:r>
              <a:rPr lang="en-US" sz="3100" dirty="0" err="1"/>
              <a:t>val</a:t>
            </a:r>
            <a:r>
              <a:rPr lang="en-US" sz="3100" dirty="0" smtClean="0"/>
              <a:t>, we </a:t>
            </a:r>
            <a:r>
              <a:rPr lang="en-US" sz="3100" dirty="0"/>
              <a:t>pop two symbols off the top of the stack, so the record where we </a:t>
            </a:r>
            <a:r>
              <a:rPr lang="en-US" sz="3100" dirty="0" smtClean="0"/>
              <a:t>placed E</a:t>
            </a:r>
            <a:r>
              <a:rPr lang="en-US" sz="3100" dirty="0"/>
              <a:t>. </a:t>
            </a:r>
            <a:r>
              <a:rPr lang="en-US" sz="3100" dirty="0" err="1"/>
              <a:t>val</a:t>
            </a:r>
            <a:r>
              <a:rPr lang="en-US" sz="3100" dirty="0"/>
              <a:t> will now be at the top of the stack</a:t>
            </a:r>
            <a:r>
              <a:rPr lang="en-US" sz="3100" dirty="0" smtClean="0"/>
              <a:t>.</a:t>
            </a:r>
            <a:endParaRPr lang="en-US" dirty="0"/>
          </a:p>
        </p:txBody>
      </p:sp>
      <p:sp>
        <p:nvSpPr>
          <p:cNvPr id="4" name="Title 1"/>
          <p:cNvSpPr>
            <a:spLocks noGrp="1"/>
          </p:cNvSpPr>
          <p:nvPr>
            <p:ph type="title"/>
          </p:nvPr>
        </p:nvSpPr>
        <p:spPr>
          <a:xfrm>
            <a:off x="457200" y="274638"/>
            <a:ext cx="8229600" cy="715962"/>
          </a:xfrm>
        </p:spPr>
        <p:txBody>
          <a:bodyPr>
            <a:normAutofit/>
          </a:bodyPr>
          <a:lstStyle/>
          <a:p>
            <a:pPr algn="l"/>
            <a:r>
              <a:rPr lang="en-US" sz="3200" dirty="0"/>
              <a:t>Example: desk calculator</a:t>
            </a:r>
          </a:p>
        </p:txBody>
      </p:sp>
    </p:spTree>
    <p:extLst>
      <p:ext uri="{BB962C8B-B14F-4D97-AF65-F5344CB8AC3E}">
        <p14:creationId xmlns:p14="http://schemas.microsoft.com/office/powerpoint/2010/main" val="42041654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43000"/>
            <a:ext cx="8229600" cy="4983163"/>
          </a:xfrm>
        </p:spPr>
        <p:txBody>
          <a:bodyPr>
            <a:normAutofit fontScale="85000" lnSpcReduction="10000"/>
          </a:bodyPr>
          <a:lstStyle/>
          <a:p>
            <a:r>
              <a:rPr lang="en-US" dirty="0"/>
              <a:t>Before reduction </a:t>
            </a:r>
            <a:r>
              <a:rPr lang="en-US" i="1" dirty="0" err="1" smtClean="0">
                <a:solidFill>
                  <a:srgbClr val="FF0000"/>
                </a:solidFill>
              </a:rPr>
              <a:t>ntop</a:t>
            </a:r>
            <a:r>
              <a:rPr lang="en-US" i="1" dirty="0" smtClean="0">
                <a:solidFill>
                  <a:srgbClr val="FF0000"/>
                </a:solidFill>
              </a:rPr>
              <a:t> = </a:t>
            </a:r>
            <a:r>
              <a:rPr lang="en-US" i="1" dirty="0">
                <a:solidFill>
                  <a:srgbClr val="FF0000"/>
                </a:solidFill>
              </a:rPr>
              <a:t>top - r +</a:t>
            </a:r>
            <a:r>
              <a:rPr lang="en-US" i="1" dirty="0" smtClean="0">
                <a:solidFill>
                  <a:srgbClr val="FF0000"/>
                </a:solidFill>
              </a:rPr>
              <a:t>1 </a:t>
            </a:r>
            <a:r>
              <a:rPr lang="en-US" dirty="0" smtClean="0"/>
              <a:t>where </a:t>
            </a:r>
            <a:r>
              <a:rPr lang="en-US" i="1" dirty="0" err="1" smtClean="0">
                <a:solidFill>
                  <a:srgbClr val="FF0000"/>
                </a:solidFill>
              </a:rPr>
              <a:t>ntop</a:t>
            </a:r>
            <a:r>
              <a:rPr lang="en-US" dirty="0" smtClean="0"/>
              <a:t> is a temporary variable </a:t>
            </a:r>
            <a:endParaRPr lang="en-US" dirty="0"/>
          </a:p>
          <a:p>
            <a:endParaRPr lang="en-US" dirty="0"/>
          </a:p>
          <a:p>
            <a:r>
              <a:rPr lang="en-US" dirty="0"/>
              <a:t>After code reduction </a:t>
            </a:r>
            <a:r>
              <a:rPr lang="en-US" i="1" dirty="0">
                <a:solidFill>
                  <a:srgbClr val="FF0000"/>
                </a:solidFill>
              </a:rPr>
              <a:t>top = </a:t>
            </a:r>
            <a:r>
              <a:rPr lang="en-US" i="1" dirty="0" err="1">
                <a:solidFill>
                  <a:srgbClr val="FF0000"/>
                </a:solidFill>
              </a:rPr>
              <a:t>ntop</a:t>
            </a:r>
            <a:r>
              <a:rPr lang="en-US" dirty="0"/>
              <a:t> </a:t>
            </a:r>
            <a:r>
              <a:rPr lang="en-US" b="1" dirty="0"/>
              <a:t> </a:t>
            </a:r>
          </a:p>
          <a:p>
            <a:endParaRPr lang="en-US" b="1" dirty="0"/>
          </a:p>
          <a:p>
            <a:pPr algn="just"/>
            <a:r>
              <a:rPr lang="en-US" dirty="0"/>
              <a:t>The code fragments (like </a:t>
            </a:r>
            <a:r>
              <a:rPr lang="en-US" i="1" dirty="0" err="1">
                <a:solidFill>
                  <a:srgbClr val="FF0000"/>
                </a:solidFill>
              </a:rPr>
              <a:t>val</a:t>
            </a:r>
            <a:r>
              <a:rPr lang="en-US" i="1" dirty="0">
                <a:solidFill>
                  <a:srgbClr val="FF0000"/>
                </a:solidFill>
              </a:rPr>
              <a:t>(</a:t>
            </a:r>
            <a:r>
              <a:rPr lang="en-US" i="1" dirty="0" err="1">
                <a:solidFill>
                  <a:srgbClr val="FF0000"/>
                </a:solidFill>
              </a:rPr>
              <a:t>ntop</a:t>
            </a:r>
            <a:r>
              <a:rPr lang="en-US" i="1" dirty="0">
                <a:solidFill>
                  <a:srgbClr val="FF0000"/>
                </a:solidFill>
              </a:rPr>
              <a:t>) = </a:t>
            </a:r>
            <a:r>
              <a:rPr lang="en-US" i="1" dirty="0" err="1">
                <a:solidFill>
                  <a:srgbClr val="FF0000"/>
                </a:solidFill>
              </a:rPr>
              <a:t>val</a:t>
            </a:r>
            <a:r>
              <a:rPr lang="en-US" i="1" dirty="0">
                <a:solidFill>
                  <a:srgbClr val="FF0000"/>
                </a:solidFill>
              </a:rPr>
              <a:t>(top-1)</a:t>
            </a:r>
            <a:r>
              <a:rPr lang="en-US" dirty="0"/>
              <a:t> ) in the implementation of the desk calculator </a:t>
            </a:r>
          </a:p>
          <a:p>
            <a:pPr algn="just"/>
            <a:endParaRPr lang="en-US" dirty="0"/>
          </a:p>
          <a:p>
            <a:pPr algn="just"/>
            <a:r>
              <a:rPr lang="en-US" dirty="0"/>
              <a:t>When a production with r symbols on then right side is reduced, the value of </a:t>
            </a:r>
            <a:r>
              <a:rPr lang="en-US" i="1" dirty="0" err="1">
                <a:solidFill>
                  <a:srgbClr val="FF0000"/>
                </a:solidFill>
              </a:rPr>
              <a:t>ntop</a:t>
            </a:r>
            <a:r>
              <a:rPr lang="en-US" dirty="0"/>
              <a:t> is set to </a:t>
            </a:r>
            <a:r>
              <a:rPr lang="en-US" i="1" dirty="0">
                <a:solidFill>
                  <a:srgbClr val="FF0000"/>
                </a:solidFill>
              </a:rPr>
              <a:t>top </a:t>
            </a:r>
            <a:r>
              <a:rPr lang="en-US" i="1" dirty="0" smtClean="0">
                <a:solidFill>
                  <a:srgbClr val="FF0000"/>
                </a:solidFill>
              </a:rPr>
              <a:t>- r </a:t>
            </a:r>
            <a:r>
              <a:rPr lang="en-US" i="1" dirty="0">
                <a:solidFill>
                  <a:srgbClr val="FF0000"/>
                </a:solidFill>
              </a:rPr>
              <a:t>+ 1 </a:t>
            </a:r>
            <a:r>
              <a:rPr lang="en-US" dirty="0"/>
              <a:t>. After each code fragment is executed, top is set to </a:t>
            </a:r>
            <a:r>
              <a:rPr lang="en-US" i="1" dirty="0" err="1">
                <a:solidFill>
                  <a:srgbClr val="FF0000"/>
                </a:solidFill>
              </a:rPr>
              <a:t>ntop</a:t>
            </a:r>
            <a:r>
              <a:rPr lang="en-US" dirty="0"/>
              <a:t> . </a:t>
            </a:r>
          </a:p>
          <a:p>
            <a:endParaRPr lang="en-US" dirty="0"/>
          </a:p>
        </p:txBody>
      </p:sp>
      <p:sp>
        <p:nvSpPr>
          <p:cNvPr id="6" name="Title 1"/>
          <p:cNvSpPr>
            <a:spLocks noGrp="1"/>
          </p:cNvSpPr>
          <p:nvPr>
            <p:ph type="title"/>
          </p:nvPr>
        </p:nvSpPr>
        <p:spPr>
          <a:xfrm>
            <a:off x="457200" y="274638"/>
            <a:ext cx="8229600" cy="715962"/>
          </a:xfrm>
        </p:spPr>
        <p:txBody>
          <a:bodyPr>
            <a:normAutofit/>
          </a:bodyPr>
          <a:lstStyle/>
          <a:p>
            <a:pPr algn="l"/>
            <a:r>
              <a:rPr lang="en-US" sz="3200" dirty="0"/>
              <a:t>Example: desk calculator</a:t>
            </a:r>
          </a:p>
        </p:txBody>
      </p:sp>
    </p:spTree>
    <p:extLst>
      <p:ext uri="{BB962C8B-B14F-4D97-AF65-F5344CB8AC3E}">
        <p14:creationId xmlns:p14="http://schemas.microsoft.com/office/powerpoint/2010/main" val="35928611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75616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715962"/>
          </a:xfrm>
        </p:spPr>
        <p:txBody>
          <a:bodyPr>
            <a:normAutofit/>
          </a:bodyPr>
          <a:lstStyle/>
          <a:p>
            <a:pPr algn="l"/>
            <a:r>
              <a:rPr lang="en-US" sz="3200" dirty="0"/>
              <a:t>Example: desk calculator</a:t>
            </a:r>
          </a:p>
        </p:txBody>
      </p:sp>
    </p:spTree>
    <p:extLst>
      <p:ext uri="{BB962C8B-B14F-4D97-AF65-F5344CB8AC3E}">
        <p14:creationId xmlns:p14="http://schemas.microsoft.com/office/powerpoint/2010/main" val="42311769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81545"/>
            <a:ext cx="8534400" cy="4890655"/>
          </a:xfrm>
        </p:spPr>
        <p:txBody>
          <a:bodyPr>
            <a:normAutofit fontScale="70000" lnSpcReduction="20000"/>
          </a:bodyPr>
          <a:lstStyle/>
          <a:p>
            <a:r>
              <a:rPr lang="en-US" dirty="0" smtClean="0"/>
              <a:t>Evaluation </a:t>
            </a:r>
            <a:r>
              <a:rPr lang="en-US" dirty="0"/>
              <a:t>of the synthesized attributes of 3*5+4n by an LR parser during a bottom up pass. </a:t>
            </a:r>
            <a:endParaRPr lang="en-US" dirty="0" smtClean="0"/>
          </a:p>
          <a:p>
            <a:endParaRPr lang="en-US" dirty="0" smtClean="0"/>
          </a:p>
          <a:p>
            <a:r>
              <a:rPr lang="en-US" dirty="0" smtClean="0"/>
              <a:t>Initial </a:t>
            </a:r>
            <a:r>
              <a:rPr lang="en-US" dirty="0"/>
              <a:t>sequence of events on seeing the input : The parser shifts the state corresponding to token digit (taken as digit here) onto the stack</a:t>
            </a:r>
            <a:r>
              <a:rPr lang="en-US" dirty="0" smtClean="0"/>
              <a:t>.</a:t>
            </a:r>
          </a:p>
          <a:p>
            <a:endParaRPr lang="en-US" dirty="0" smtClean="0"/>
          </a:p>
          <a:p>
            <a:r>
              <a:rPr lang="en-US" dirty="0" smtClean="0"/>
              <a:t> </a:t>
            </a:r>
            <a:r>
              <a:rPr lang="en-US" dirty="0"/>
              <a:t>In the second move, the parser reduces by the production F -&gt; digit. It implements the semantic rule </a:t>
            </a:r>
            <a:r>
              <a:rPr lang="en-US" dirty="0" err="1"/>
              <a:t>F.val</a:t>
            </a:r>
            <a:r>
              <a:rPr lang="en-US" dirty="0"/>
              <a:t> = </a:t>
            </a:r>
            <a:r>
              <a:rPr lang="en-US" dirty="0" err="1"/>
              <a:t>digit.lexval</a:t>
            </a:r>
            <a:r>
              <a:rPr lang="en-US" dirty="0"/>
              <a:t>. </a:t>
            </a:r>
            <a:endParaRPr lang="en-US" dirty="0" smtClean="0"/>
          </a:p>
          <a:p>
            <a:endParaRPr lang="en-US" dirty="0" smtClean="0"/>
          </a:p>
          <a:p>
            <a:r>
              <a:rPr lang="en-US" dirty="0" smtClean="0"/>
              <a:t>In </a:t>
            </a:r>
            <a:r>
              <a:rPr lang="en-US" dirty="0"/>
              <a:t>the third move, the parser reduces by T -&gt; F. No code fragment is associated so the </a:t>
            </a:r>
            <a:r>
              <a:rPr lang="en-US" dirty="0" err="1"/>
              <a:t>val</a:t>
            </a:r>
            <a:r>
              <a:rPr lang="en-US" dirty="0"/>
              <a:t> array is unchanged. </a:t>
            </a:r>
            <a:endParaRPr lang="en-US" dirty="0" smtClean="0"/>
          </a:p>
          <a:p>
            <a:endParaRPr lang="en-US" dirty="0" smtClean="0"/>
          </a:p>
          <a:p>
            <a:r>
              <a:rPr lang="en-US" dirty="0" smtClean="0"/>
              <a:t>Rest </a:t>
            </a:r>
            <a:r>
              <a:rPr lang="en-US" dirty="0"/>
              <a:t>of the implementation goes on similar lines. After each reduction, the top of the </a:t>
            </a:r>
            <a:r>
              <a:rPr lang="en-US" dirty="0" err="1"/>
              <a:t>val</a:t>
            </a:r>
            <a:r>
              <a:rPr lang="en-US" dirty="0"/>
              <a:t> stack contains the attribute value associated with the left side of the reducing production. </a:t>
            </a:r>
          </a:p>
        </p:txBody>
      </p:sp>
      <p:sp>
        <p:nvSpPr>
          <p:cNvPr id="5" name="Title 1"/>
          <p:cNvSpPr>
            <a:spLocks noGrp="1"/>
          </p:cNvSpPr>
          <p:nvPr>
            <p:ph type="title"/>
          </p:nvPr>
        </p:nvSpPr>
        <p:spPr>
          <a:xfrm>
            <a:off x="457200" y="274638"/>
            <a:ext cx="8229600" cy="715962"/>
          </a:xfrm>
        </p:spPr>
        <p:txBody>
          <a:bodyPr>
            <a:normAutofit/>
          </a:bodyPr>
          <a:lstStyle/>
          <a:p>
            <a:pPr algn="l"/>
            <a:r>
              <a:rPr lang="en-US" sz="3200" dirty="0"/>
              <a:t>Example: desk calculator</a:t>
            </a:r>
          </a:p>
        </p:txBody>
      </p:sp>
    </p:spTree>
    <p:extLst>
      <p:ext uri="{BB962C8B-B14F-4D97-AF65-F5344CB8AC3E}">
        <p14:creationId xmlns:p14="http://schemas.microsoft.com/office/powerpoint/2010/main" val="35944888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8118197"/>
              </p:ext>
            </p:extLst>
          </p:nvPr>
        </p:nvGraphicFramePr>
        <p:xfrm>
          <a:off x="609600" y="990600"/>
          <a:ext cx="6400800" cy="5486402"/>
        </p:xfrm>
        <a:graphic>
          <a:graphicData uri="http://schemas.openxmlformats.org/drawingml/2006/table">
            <a:tbl>
              <a:tblPr/>
              <a:tblGrid>
                <a:gridCol w="1600200"/>
                <a:gridCol w="1600200"/>
                <a:gridCol w="1600200"/>
                <a:gridCol w="1600200"/>
              </a:tblGrid>
              <a:tr h="609600">
                <a:tc>
                  <a:txBody>
                    <a:bodyPr/>
                    <a:lstStyle/>
                    <a:p>
                      <a:pPr algn="just"/>
                      <a:r>
                        <a:rPr lang="en-US" sz="1400" b="1" i="0" dirty="0">
                          <a:solidFill>
                            <a:srgbClr val="000000"/>
                          </a:solidFill>
                          <a:effectLst/>
                          <a:latin typeface="Arial"/>
                        </a:rPr>
                        <a:t>INPUT</a:t>
                      </a:r>
                      <a:endParaRPr lang="en-US" sz="1400" b="0" i="0" dirty="0">
                        <a:solidFill>
                          <a:srgbClr val="000000"/>
                        </a:solidFill>
                        <a:effectLst/>
                        <a:latin typeface="Arial"/>
                      </a:endParaRPr>
                    </a:p>
                  </a:txBody>
                  <a:tcPr marL="71841" marR="71841" marT="35920" marB="35920" anchor="ctr">
                    <a:lnL>
                      <a:noFill/>
                    </a:lnL>
                    <a:lnR>
                      <a:noFill/>
                    </a:lnR>
                    <a:lnT>
                      <a:noFill/>
                    </a:lnT>
                    <a:lnB>
                      <a:noFill/>
                    </a:lnB>
                    <a:solidFill>
                      <a:srgbClr val="D6EFE3"/>
                    </a:solidFill>
                  </a:tcPr>
                </a:tc>
                <a:tc>
                  <a:txBody>
                    <a:bodyPr/>
                    <a:lstStyle/>
                    <a:p>
                      <a:pPr algn="just"/>
                      <a:r>
                        <a:rPr lang="en-US" sz="1400" b="1" i="0">
                          <a:solidFill>
                            <a:srgbClr val="000000"/>
                          </a:solidFill>
                          <a:effectLst/>
                          <a:latin typeface="Arial"/>
                        </a:rPr>
                        <a:t>STATE</a:t>
                      </a:r>
                      <a:endParaRPr lang="en-US" sz="1400" b="0" i="0">
                        <a:solidFill>
                          <a:srgbClr val="000000"/>
                        </a:solidFill>
                        <a:effectLst/>
                        <a:latin typeface="Arial"/>
                      </a:endParaRPr>
                    </a:p>
                  </a:txBody>
                  <a:tcPr marL="71841" marR="71841" marT="35920" marB="35920" anchor="ctr">
                    <a:lnL>
                      <a:noFill/>
                    </a:lnL>
                    <a:lnR>
                      <a:noFill/>
                    </a:lnR>
                    <a:lnT>
                      <a:noFill/>
                    </a:lnT>
                    <a:lnB>
                      <a:noFill/>
                    </a:lnB>
                    <a:solidFill>
                      <a:srgbClr val="D6EFE3"/>
                    </a:solidFill>
                  </a:tcPr>
                </a:tc>
                <a:tc>
                  <a:txBody>
                    <a:bodyPr/>
                    <a:lstStyle/>
                    <a:p>
                      <a:pPr algn="just"/>
                      <a:r>
                        <a:rPr lang="en-US" sz="1400" b="1" i="0">
                          <a:solidFill>
                            <a:srgbClr val="000000"/>
                          </a:solidFill>
                          <a:effectLst/>
                          <a:latin typeface="Arial"/>
                        </a:rPr>
                        <a:t>Val</a:t>
                      </a:r>
                      <a:endParaRPr lang="en-US" sz="1400" b="0" i="0">
                        <a:solidFill>
                          <a:srgbClr val="000000"/>
                        </a:solidFill>
                        <a:effectLst/>
                        <a:latin typeface="Arial"/>
                      </a:endParaRPr>
                    </a:p>
                  </a:txBody>
                  <a:tcPr marL="71841" marR="71841" marT="35920" marB="35920" anchor="ctr">
                    <a:lnL>
                      <a:noFill/>
                    </a:lnL>
                    <a:lnR>
                      <a:noFill/>
                    </a:lnR>
                    <a:lnT>
                      <a:noFill/>
                    </a:lnT>
                    <a:lnB>
                      <a:noFill/>
                    </a:lnB>
                    <a:solidFill>
                      <a:srgbClr val="D6EFE3"/>
                    </a:solidFill>
                  </a:tcPr>
                </a:tc>
                <a:tc>
                  <a:txBody>
                    <a:bodyPr/>
                    <a:lstStyle/>
                    <a:p>
                      <a:pPr algn="just"/>
                      <a:r>
                        <a:rPr lang="en-US" sz="1400" b="1" i="0">
                          <a:solidFill>
                            <a:srgbClr val="000000"/>
                          </a:solidFill>
                          <a:effectLst/>
                          <a:latin typeface="Arial"/>
                        </a:rPr>
                        <a:t>PRODUCTION </a:t>
                      </a:r>
                      <a:endParaRPr lang="en-US" sz="1400" b="0" i="0">
                        <a:solidFill>
                          <a:srgbClr val="000000"/>
                        </a:solidFill>
                        <a:effectLst/>
                        <a:latin typeface="Arial"/>
                      </a:endParaRP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3*5+4n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 </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 </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*5+4n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digit</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3</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*5+4n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F</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3</a:t>
                      </a:r>
                    </a:p>
                  </a:txBody>
                  <a:tcPr marL="71841" marR="71841" marT="35920" marB="35920" anchor="ctr">
                    <a:lnL>
                      <a:noFill/>
                    </a:lnL>
                    <a:lnR>
                      <a:noFill/>
                    </a:lnR>
                    <a:lnT>
                      <a:noFill/>
                    </a:lnT>
                    <a:lnB>
                      <a:noFill/>
                    </a:lnB>
                    <a:solidFill>
                      <a:srgbClr val="D6EFE3"/>
                    </a:solidFill>
                  </a:tcPr>
                </a:tc>
                <a:tc>
                  <a:txBody>
                    <a:bodyPr/>
                    <a:lstStyle/>
                    <a:p>
                      <a:pPr algn="just"/>
                      <a:r>
                        <a:rPr lang="en-US" sz="1400" b="0" i="0" dirty="0">
                          <a:solidFill>
                            <a:srgbClr val="000000"/>
                          </a:solidFill>
                          <a:effectLst/>
                          <a:latin typeface="Arial"/>
                        </a:rPr>
                        <a:t>F </a:t>
                      </a:r>
                      <a:r>
                        <a:rPr lang="en-US" sz="1400" b="0" i="0" dirty="0" smtClean="0">
                          <a:solidFill>
                            <a:srgbClr val="000000"/>
                          </a:solidFill>
                          <a:effectLst/>
                          <a:latin typeface="Arial"/>
                          <a:sym typeface="Wingdings" pitchFamily="2" charset="2"/>
                        </a:rPr>
                        <a:t></a:t>
                      </a:r>
                      <a:r>
                        <a:rPr lang="en-US" sz="1400" b="0" i="0" dirty="0">
                          <a:solidFill>
                            <a:srgbClr val="000000"/>
                          </a:solidFill>
                          <a:effectLst/>
                          <a:latin typeface="Arial"/>
                        </a:rPr>
                        <a:t> digit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*5+4n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T</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3</a:t>
                      </a:r>
                    </a:p>
                  </a:txBody>
                  <a:tcPr marL="71841" marR="71841" marT="35920" marB="35920" anchor="ctr">
                    <a:lnL>
                      <a:noFill/>
                    </a:lnL>
                    <a:lnR>
                      <a:noFill/>
                    </a:lnR>
                    <a:lnT>
                      <a:noFill/>
                    </a:lnT>
                    <a:lnB>
                      <a:noFill/>
                    </a:lnB>
                    <a:solidFill>
                      <a:srgbClr val="D6EFE3"/>
                    </a:solidFill>
                  </a:tcPr>
                </a:tc>
                <a:tc>
                  <a:txBody>
                    <a:bodyPr/>
                    <a:lstStyle/>
                    <a:p>
                      <a:pPr algn="just"/>
                      <a:r>
                        <a:rPr lang="en-US" sz="1400" b="0" i="0" dirty="0">
                          <a:solidFill>
                            <a:srgbClr val="000000"/>
                          </a:solidFill>
                          <a:effectLst/>
                          <a:latin typeface="Arial"/>
                        </a:rPr>
                        <a:t>T </a:t>
                      </a:r>
                      <a:r>
                        <a:rPr lang="en-US" sz="1400" b="0" i="0" dirty="0" smtClean="0">
                          <a:solidFill>
                            <a:srgbClr val="000000"/>
                          </a:solidFill>
                          <a:effectLst/>
                          <a:latin typeface="Arial"/>
                        </a:rPr>
                        <a:t> </a:t>
                      </a:r>
                      <a:r>
                        <a:rPr lang="en-US" sz="1400" b="0" i="0" dirty="0" smtClean="0">
                          <a:solidFill>
                            <a:srgbClr val="000000"/>
                          </a:solidFill>
                          <a:effectLst/>
                          <a:latin typeface="Arial"/>
                          <a:sym typeface="Wingdings" pitchFamily="2" charset="2"/>
                        </a:rPr>
                        <a:t></a:t>
                      </a:r>
                      <a:r>
                        <a:rPr lang="en-US" sz="1400" b="0" i="0" dirty="0" smtClean="0">
                          <a:solidFill>
                            <a:srgbClr val="000000"/>
                          </a:solidFill>
                          <a:effectLst/>
                          <a:latin typeface="Arial"/>
                        </a:rPr>
                        <a:t> </a:t>
                      </a:r>
                      <a:r>
                        <a:rPr lang="en-US" sz="1400" b="0" i="0" dirty="0">
                          <a:solidFill>
                            <a:srgbClr val="000000"/>
                          </a:solidFill>
                          <a:effectLst/>
                          <a:latin typeface="Arial"/>
                        </a:rPr>
                        <a:t> F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5+4n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T*</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3 -</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+4n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T*digit</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3 - 5</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+4n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T*F</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3 - 5</a:t>
                      </a:r>
                    </a:p>
                  </a:txBody>
                  <a:tcPr marL="71841" marR="71841" marT="35920" marB="35920" anchor="ctr">
                    <a:lnL>
                      <a:noFill/>
                    </a:lnL>
                    <a:lnR>
                      <a:noFill/>
                    </a:lnR>
                    <a:lnT>
                      <a:noFill/>
                    </a:lnT>
                    <a:lnB>
                      <a:noFill/>
                    </a:lnB>
                    <a:solidFill>
                      <a:srgbClr val="D6EFE3"/>
                    </a:solidFill>
                  </a:tcPr>
                </a:tc>
                <a:tc>
                  <a:txBody>
                    <a:bodyPr/>
                    <a:lstStyle/>
                    <a:p>
                      <a:pPr algn="just"/>
                      <a:r>
                        <a:rPr lang="en-US" sz="1400" b="0" i="0" dirty="0">
                          <a:solidFill>
                            <a:srgbClr val="000000"/>
                          </a:solidFill>
                          <a:effectLst/>
                          <a:latin typeface="Arial"/>
                        </a:rPr>
                        <a:t>F </a:t>
                      </a:r>
                      <a:r>
                        <a:rPr lang="en-US" sz="1400" b="0" i="0" dirty="0" smtClean="0">
                          <a:solidFill>
                            <a:srgbClr val="000000"/>
                          </a:solidFill>
                          <a:effectLst/>
                          <a:latin typeface="Arial"/>
                        </a:rPr>
                        <a:t> </a:t>
                      </a:r>
                      <a:r>
                        <a:rPr lang="en-US" sz="1400" b="0" i="0" dirty="0" smtClean="0">
                          <a:solidFill>
                            <a:srgbClr val="000000"/>
                          </a:solidFill>
                          <a:effectLst/>
                          <a:latin typeface="Arial"/>
                          <a:sym typeface="Wingdings" pitchFamily="2" charset="2"/>
                        </a:rPr>
                        <a:t></a:t>
                      </a:r>
                      <a:r>
                        <a:rPr lang="en-US" sz="1400" b="0" i="0" dirty="0" smtClean="0">
                          <a:solidFill>
                            <a:srgbClr val="000000"/>
                          </a:solidFill>
                          <a:effectLst/>
                          <a:latin typeface="Arial"/>
                        </a:rPr>
                        <a:t> </a:t>
                      </a:r>
                      <a:r>
                        <a:rPr lang="en-US" sz="1400" b="0" i="0" dirty="0">
                          <a:solidFill>
                            <a:srgbClr val="000000"/>
                          </a:solidFill>
                          <a:effectLst/>
                          <a:latin typeface="Arial"/>
                        </a:rPr>
                        <a:t> digit</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+4n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T</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15</a:t>
                      </a:r>
                    </a:p>
                  </a:txBody>
                  <a:tcPr marL="71841" marR="71841" marT="35920" marB="35920" anchor="ctr">
                    <a:lnL>
                      <a:noFill/>
                    </a:lnL>
                    <a:lnR>
                      <a:noFill/>
                    </a:lnR>
                    <a:lnT>
                      <a:noFill/>
                    </a:lnT>
                    <a:lnB>
                      <a:noFill/>
                    </a:lnB>
                    <a:solidFill>
                      <a:srgbClr val="D6EFE3"/>
                    </a:solidFill>
                  </a:tcPr>
                </a:tc>
                <a:tc>
                  <a:txBody>
                    <a:bodyPr/>
                    <a:lstStyle/>
                    <a:p>
                      <a:pPr algn="just"/>
                      <a:r>
                        <a:rPr lang="en-US" sz="1400" b="0" i="0" dirty="0">
                          <a:solidFill>
                            <a:srgbClr val="000000"/>
                          </a:solidFill>
                          <a:effectLst/>
                          <a:latin typeface="Arial"/>
                        </a:rPr>
                        <a:t>T </a:t>
                      </a:r>
                      <a:r>
                        <a:rPr lang="en-US" sz="1400" b="0" i="0" dirty="0" smtClean="0">
                          <a:solidFill>
                            <a:srgbClr val="000000"/>
                          </a:solidFill>
                          <a:effectLst/>
                          <a:latin typeface="Arial"/>
                        </a:rPr>
                        <a:t> </a:t>
                      </a:r>
                      <a:r>
                        <a:rPr lang="en-US" sz="1400" b="0" i="0" dirty="0" smtClean="0">
                          <a:solidFill>
                            <a:srgbClr val="000000"/>
                          </a:solidFill>
                          <a:effectLst/>
                          <a:latin typeface="Arial"/>
                          <a:sym typeface="Wingdings" pitchFamily="2" charset="2"/>
                        </a:rPr>
                        <a:t></a:t>
                      </a:r>
                      <a:r>
                        <a:rPr lang="en-US" sz="1400" b="0" i="0" dirty="0" smtClean="0">
                          <a:solidFill>
                            <a:srgbClr val="000000"/>
                          </a:solidFill>
                          <a:effectLst/>
                          <a:latin typeface="Arial"/>
                        </a:rPr>
                        <a:t> </a:t>
                      </a:r>
                      <a:r>
                        <a:rPr lang="en-US" sz="1400" b="0" i="0" dirty="0">
                          <a:solidFill>
                            <a:srgbClr val="000000"/>
                          </a:solidFill>
                          <a:effectLst/>
                          <a:latin typeface="Arial"/>
                        </a:rPr>
                        <a:t> T * F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+4n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E</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15</a:t>
                      </a:r>
                    </a:p>
                  </a:txBody>
                  <a:tcPr marL="71841" marR="71841" marT="35920" marB="35920" anchor="ctr">
                    <a:lnL>
                      <a:noFill/>
                    </a:lnL>
                    <a:lnR>
                      <a:noFill/>
                    </a:lnR>
                    <a:lnT>
                      <a:noFill/>
                    </a:lnT>
                    <a:lnB>
                      <a:noFill/>
                    </a:lnB>
                    <a:solidFill>
                      <a:srgbClr val="D6EFE3"/>
                    </a:solidFill>
                  </a:tcPr>
                </a:tc>
                <a:tc>
                  <a:txBody>
                    <a:bodyPr/>
                    <a:lstStyle/>
                    <a:p>
                      <a:pPr algn="just"/>
                      <a:r>
                        <a:rPr lang="en-US" sz="1400" b="0" i="0" dirty="0">
                          <a:solidFill>
                            <a:srgbClr val="000000"/>
                          </a:solidFill>
                          <a:effectLst/>
                          <a:latin typeface="Arial"/>
                        </a:rPr>
                        <a:t>E </a:t>
                      </a:r>
                      <a:r>
                        <a:rPr lang="en-US" sz="1400" b="0" i="0" dirty="0" smtClean="0">
                          <a:solidFill>
                            <a:srgbClr val="000000"/>
                          </a:solidFill>
                          <a:effectLst/>
                          <a:latin typeface="Arial"/>
                        </a:rPr>
                        <a:t> </a:t>
                      </a:r>
                      <a:r>
                        <a:rPr lang="en-US" sz="1400" b="0" i="0" dirty="0" smtClean="0">
                          <a:solidFill>
                            <a:srgbClr val="000000"/>
                          </a:solidFill>
                          <a:effectLst/>
                          <a:latin typeface="Arial"/>
                          <a:sym typeface="Wingdings" pitchFamily="2" charset="2"/>
                        </a:rPr>
                        <a:t></a:t>
                      </a:r>
                      <a:r>
                        <a:rPr lang="en-US" sz="1400" b="0" i="0" dirty="0" smtClean="0">
                          <a:solidFill>
                            <a:srgbClr val="000000"/>
                          </a:solidFill>
                          <a:effectLst/>
                          <a:latin typeface="Arial"/>
                        </a:rPr>
                        <a:t> </a:t>
                      </a:r>
                      <a:r>
                        <a:rPr lang="en-US" sz="1400" b="0" i="0" dirty="0">
                          <a:solidFill>
                            <a:srgbClr val="000000"/>
                          </a:solidFill>
                          <a:effectLst/>
                          <a:latin typeface="Arial"/>
                        </a:rPr>
                        <a:t> T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4n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E+</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15 -</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E+digit</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15 - 4</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E+F</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15 - 4</a:t>
                      </a:r>
                    </a:p>
                  </a:txBody>
                  <a:tcPr marL="71841" marR="71841" marT="35920" marB="35920" anchor="ctr">
                    <a:lnL>
                      <a:noFill/>
                    </a:lnL>
                    <a:lnR>
                      <a:noFill/>
                    </a:lnR>
                    <a:lnT>
                      <a:noFill/>
                    </a:lnT>
                    <a:lnB>
                      <a:noFill/>
                    </a:lnB>
                    <a:solidFill>
                      <a:srgbClr val="D6EFE3"/>
                    </a:solidFill>
                  </a:tcPr>
                </a:tc>
                <a:tc>
                  <a:txBody>
                    <a:bodyPr/>
                    <a:lstStyle/>
                    <a:p>
                      <a:pPr algn="just"/>
                      <a:r>
                        <a:rPr lang="en-US" sz="1400" b="0" i="0" dirty="0">
                          <a:solidFill>
                            <a:srgbClr val="000000"/>
                          </a:solidFill>
                          <a:effectLst/>
                          <a:latin typeface="Arial"/>
                        </a:rPr>
                        <a:t>F </a:t>
                      </a:r>
                      <a:r>
                        <a:rPr lang="en-US" sz="1400" b="0" i="0" dirty="0" smtClean="0">
                          <a:solidFill>
                            <a:srgbClr val="000000"/>
                          </a:solidFill>
                          <a:effectLst/>
                          <a:latin typeface="Arial"/>
                        </a:rPr>
                        <a:t> </a:t>
                      </a:r>
                      <a:r>
                        <a:rPr lang="en-US" sz="1400" b="0" i="0" dirty="0" smtClean="0">
                          <a:solidFill>
                            <a:srgbClr val="000000"/>
                          </a:solidFill>
                          <a:effectLst/>
                          <a:latin typeface="Arial"/>
                          <a:sym typeface="Wingdings" pitchFamily="2" charset="2"/>
                        </a:rPr>
                        <a:t></a:t>
                      </a:r>
                      <a:r>
                        <a:rPr lang="en-US" sz="1400" b="0" i="0" dirty="0" smtClean="0">
                          <a:solidFill>
                            <a:srgbClr val="000000"/>
                          </a:solidFill>
                          <a:effectLst/>
                          <a:latin typeface="Arial"/>
                        </a:rPr>
                        <a:t> </a:t>
                      </a:r>
                      <a:r>
                        <a:rPr lang="en-US" sz="1400" b="0" i="0" dirty="0">
                          <a:solidFill>
                            <a:srgbClr val="000000"/>
                          </a:solidFill>
                          <a:effectLst/>
                          <a:latin typeface="Arial"/>
                        </a:rPr>
                        <a:t> digit </a:t>
                      </a: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E+T</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15 - 4</a:t>
                      </a:r>
                    </a:p>
                  </a:txBody>
                  <a:tcPr marL="71841" marR="71841" marT="35920" marB="35920" anchor="ctr">
                    <a:lnL>
                      <a:noFill/>
                    </a:lnL>
                    <a:lnR>
                      <a:noFill/>
                    </a:lnR>
                    <a:lnT>
                      <a:noFill/>
                    </a:lnT>
                    <a:lnB>
                      <a:noFill/>
                    </a:lnB>
                    <a:solidFill>
                      <a:srgbClr val="D6EFE3"/>
                    </a:solidFill>
                  </a:tcPr>
                </a:tc>
                <a:tc>
                  <a:txBody>
                    <a:bodyPr/>
                    <a:lstStyle/>
                    <a:p>
                      <a:pPr algn="just"/>
                      <a:r>
                        <a:rPr lang="en-US" sz="1400" b="0" i="0" dirty="0">
                          <a:solidFill>
                            <a:srgbClr val="000000"/>
                          </a:solidFill>
                          <a:effectLst/>
                          <a:latin typeface="Arial"/>
                        </a:rPr>
                        <a:t>T  </a:t>
                      </a:r>
                      <a:r>
                        <a:rPr lang="en-US" sz="1400" b="0" i="0" dirty="0" smtClean="0">
                          <a:solidFill>
                            <a:srgbClr val="000000"/>
                          </a:solidFill>
                          <a:effectLst/>
                          <a:latin typeface="Arial"/>
                        </a:rPr>
                        <a:t> </a:t>
                      </a:r>
                      <a:r>
                        <a:rPr lang="en-US" sz="1400" b="0" i="0" dirty="0" smtClean="0">
                          <a:solidFill>
                            <a:srgbClr val="000000"/>
                          </a:solidFill>
                          <a:effectLst/>
                          <a:latin typeface="Arial"/>
                          <a:sym typeface="Wingdings" pitchFamily="2" charset="2"/>
                        </a:rPr>
                        <a:t></a:t>
                      </a:r>
                      <a:r>
                        <a:rPr lang="en-US" sz="1400" b="0" i="0" dirty="0" smtClean="0">
                          <a:solidFill>
                            <a:srgbClr val="000000"/>
                          </a:solidFill>
                          <a:effectLst/>
                          <a:latin typeface="Arial"/>
                        </a:rPr>
                        <a:t> F </a:t>
                      </a:r>
                      <a:endParaRPr lang="en-US" sz="1400" b="0" i="0" dirty="0">
                        <a:solidFill>
                          <a:srgbClr val="000000"/>
                        </a:solidFill>
                        <a:effectLst/>
                        <a:latin typeface="Arial"/>
                      </a:endParaRPr>
                    </a:p>
                  </a:txBody>
                  <a:tcPr marL="71841" marR="71841" marT="35920" marB="35920" anchor="ctr">
                    <a:lnL>
                      <a:noFill/>
                    </a:lnL>
                    <a:lnR>
                      <a:noFill/>
                    </a:lnR>
                    <a:lnT>
                      <a:noFill/>
                    </a:lnT>
                    <a:lnB>
                      <a:noFill/>
                    </a:lnB>
                    <a:solidFill>
                      <a:srgbClr val="D6EFE3"/>
                    </a:solidFill>
                  </a:tcPr>
                </a:tc>
              </a:tr>
              <a:tr h="348343">
                <a:tc>
                  <a:txBody>
                    <a:bodyPr/>
                    <a:lstStyle/>
                    <a:p>
                      <a:pPr algn="just"/>
                      <a:r>
                        <a:rPr lang="en-US" sz="1400" b="0" i="0">
                          <a:solidFill>
                            <a:srgbClr val="000000"/>
                          </a:solidFill>
                          <a:effectLst/>
                          <a:latin typeface="Arial"/>
                        </a:rPr>
                        <a:t>n</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E</a:t>
                      </a:r>
                    </a:p>
                  </a:txBody>
                  <a:tcPr marL="71841" marR="71841" marT="35920" marB="35920" anchor="ctr">
                    <a:lnL>
                      <a:noFill/>
                    </a:lnL>
                    <a:lnR>
                      <a:noFill/>
                    </a:lnR>
                    <a:lnT>
                      <a:noFill/>
                    </a:lnT>
                    <a:lnB>
                      <a:noFill/>
                    </a:lnB>
                    <a:solidFill>
                      <a:srgbClr val="D6EFE3"/>
                    </a:solidFill>
                  </a:tcPr>
                </a:tc>
                <a:tc>
                  <a:txBody>
                    <a:bodyPr/>
                    <a:lstStyle/>
                    <a:p>
                      <a:pPr algn="just"/>
                      <a:r>
                        <a:rPr lang="en-US" sz="1400" b="0" i="0">
                          <a:solidFill>
                            <a:srgbClr val="000000"/>
                          </a:solidFill>
                          <a:effectLst/>
                          <a:latin typeface="Arial"/>
                        </a:rPr>
                        <a:t>19</a:t>
                      </a:r>
                    </a:p>
                  </a:txBody>
                  <a:tcPr marL="71841" marR="71841" marT="35920" marB="35920" anchor="ctr">
                    <a:lnL>
                      <a:noFill/>
                    </a:lnL>
                    <a:lnR>
                      <a:noFill/>
                    </a:lnR>
                    <a:lnT>
                      <a:noFill/>
                    </a:lnT>
                    <a:lnB>
                      <a:noFill/>
                    </a:lnB>
                    <a:solidFill>
                      <a:srgbClr val="D6EFE3"/>
                    </a:solidFill>
                  </a:tcPr>
                </a:tc>
                <a:tc>
                  <a:txBody>
                    <a:bodyPr/>
                    <a:lstStyle/>
                    <a:p>
                      <a:pPr algn="just"/>
                      <a:r>
                        <a:rPr lang="en-US" sz="1400" b="0" i="0" dirty="0">
                          <a:solidFill>
                            <a:srgbClr val="000000"/>
                          </a:solidFill>
                          <a:effectLst/>
                          <a:latin typeface="Arial"/>
                        </a:rPr>
                        <a:t>E  </a:t>
                      </a:r>
                      <a:r>
                        <a:rPr lang="en-US" sz="1400" b="0" i="0" dirty="0" smtClean="0">
                          <a:solidFill>
                            <a:srgbClr val="000000"/>
                          </a:solidFill>
                          <a:effectLst/>
                          <a:latin typeface="Arial"/>
                        </a:rPr>
                        <a:t> </a:t>
                      </a:r>
                      <a:r>
                        <a:rPr lang="en-US" sz="1400" b="0" i="0" dirty="0" smtClean="0">
                          <a:solidFill>
                            <a:srgbClr val="000000"/>
                          </a:solidFill>
                          <a:effectLst/>
                          <a:latin typeface="Arial"/>
                          <a:sym typeface="Wingdings" pitchFamily="2" charset="2"/>
                        </a:rPr>
                        <a:t></a:t>
                      </a:r>
                      <a:r>
                        <a:rPr lang="en-US" sz="1400" b="0" i="0" dirty="0" smtClean="0">
                          <a:solidFill>
                            <a:srgbClr val="000000"/>
                          </a:solidFill>
                          <a:effectLst/>
                          <a:latin typeface="Arial"/>
                        </a:rPr>
                        <a:t> E </a:t>
                      </a:r>
                      <a:r>
                        <a:rPr lang="en-US" sz="1400" b="0" i="0" dirty="0">
                          <a:solidFill>
                            <a:srgbClr val="000000"/>
                          </a:solidFill>
                          <a:effectLst/>
                          <a:latin typeface="Arial"/>
                        </a:rPr>
                        <a:t>+T </a:t>
                      </a:r>
                    </a:p>
                  </a:txBody>
                  <a:tcPr marL="71841" marR="71841" marT="35920" marB="35920" anchor="ctr">
                    <a:lnL>
                      <a:noFill/>
                    </a:lnL>
                    <a:lnR>
                      <a:noFill/>
                    </a:lnR>
                    <a:lnT>
                      <a:noFill/>
                    </a:lnT>
                    <a:lnB>
                      <a:noFill/>
                    </a:lnB>
                    <a:solidFill>
                      <a:srgbClr val="D6EFE3"/>
                    </a:solidFill>
                  </a:tcPr>
                </a:tc>
              </a:tr>
            </a:tbl>
          </a:graphicData>
        </a:graphic>
      </p:graphicFrame>
      <p:sp>
        <p:nvSpPr>
          <p:cNvPr id="13" name="Title 1"/>
          <p:cNvSpPr>
            <a:spLocks noGrp="1"/>
          </p:cNvSpPr>
          <p:nvPr>
            <p:ph type="title"/>
          </p:nvPr>
        </p:nvSpPr>
        <p:spPr>
          <a:xfrm>
            <a:off x="457200" y="274638"/>
            <a:ext cx="8229600" cy="715962"/>
          </a:xfrm>
        </p:spPr>
        <p:txBody>
          <a:bodyPr>
            <a:normAutofit/>
          </a:bodyPr>
          <a:lstStyle/>
          <a:p>
            <a:pPr algn="l"/>
            <a:r>
              <a:rPr lang="en-US" sz="3200" dirty="0"/>
              <a:t>Example: desk calculator</a:t>
            </a:r>
          </a:p>
        </p:txBody>
      </p:sp>
    </p:spTree>
    <p:extLst>
      <p:ext uri="{BB962C8B-B14F-4D97-AF65-F5344CB8AC3E}">
        <p14:creationId xmlns:p14="http://schemas.microsoft.com/office/powerpoint/2010/main" val="2869180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249" y="2967335"/>
            <a:ext cx="5553508" cy="1754326"/>
          </a:xfrm>
          <a:prstGeom prst="rect">
            <a:avLst/>
          </a:prstGeom>
          <a:noFill/>
        </p:spPr>
        <p:txBody>
          <a:bodyPr wrap="non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Semantic Analysis</a:t>
            </a:r>
          </a:p>
          <a:p>
            <a:pPr algn="ctr"/>
            <a:r>
              <a:rPr 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End of part I</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extLst>
      <p:ext uri="{BB962C8B-B14F-4D97-AF65-F5344CB8AC3E}">
        <p14:creationId xmlns:p14="http://schemas.microsoft.com/office/powerpoint/2010/main" val="1736050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6941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563562"/>
          </a:xfrm>
        </p:spPr>
        <p:txBody>
          <a:bodyPr>
            <a:noAutofit/>
          </a:bodyPr>
          <a:lstStyle/>
          <a:p>
            <a:pPr algn="l"/>
            <a:r>
              <a:rPr lang="en-US" sz="3200" dirty="0" smtClean="0"/>
              <a:t>Example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2113189167"/>
              </p:ext>
            </p:extLst>
          </p:nvPr>
        </p:nvGraphicFramePr>
        <p:xfrm>
          <a:off x="3075704" y="831260"/>
          <a:ext cx="5971309" cy="5623412"/>
        </p:xfrm>
        <a:graphic>
          <a:graphicData uri="http://schemas.openxmlformats.org/drawingml/2006/table">
            <a:tbl>
              <a:tblPr/>
              <a:tblGrid>
                <a:gridCol w="2574064"/>
                <a:gridCol w="3397245"/>
              </a:tblGrid>
              <a:tr h="685800">
                <a:tc>
                  <a:txBody>
                    <a:bodyPr/>
                    <a:lstStyle/>
                    <a:p>
                      <a:pPr algn="just"/>
                      <a:r>
                        <a:rPr lang="en-US" sz="1600" b="0" i="0" dirty="0">
                          <a:solidFill>
                            <a:srgbClr val="000000"/>
                          </a:solidFill>
                          <a:effectLst/>
                          <a:latin typeface="Arial"/>
                        </a:rPr>
                        <a:t>number </a:t>
                      </a:r>
                      <a:r>
                        <a:rPr kumimoji="0" lang="en-US" sz="1600" b="0" i="0" u="none" strike="noStrike" cap="none" normalizeH="0" baseline="0" dirty="0" smtClean="0">
                          <a:ln>
                            <a:noFill/>
                          </a:ln>
                          <a:solidFill>
                            <a:srgbClr val="000000"/>
                          </a:solidFill>
                          <a:effectLst/>
                          <a:latin typeface="Arial" pitchFamily="34" charset="0"/>
                          <a:cs typeface="Arial" pitchFamily="34" charset="0"/>
                          <a:sym typeface="Wingdings" pitchFamily="2" charset="2"/>
                        </a:rPr>
                        <a:t></a:t>
                      </a:r>
                      <a:r>
                        <a:rPr lang="en-US" sz="1600" b="0" i="0" dirty="0">
                          <a:solidFill>
                            <a:srgbClr val="000000"/>
                          </a:solidFill>
                          <a:effectLst/>
                          <a:latin typeface="Arial"/>
                        </a:rPr>
                        <a:t> sign list</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err="1">
                          <a:solidFill>
                            <a:srgbClr val="000000"/>
                          </a:solidFill>
                          <a:effectLst/>
                          <a:latin typeface="Arial"/>
                        </a:rPr>
                        <a:t>list.position</a:t>
                      </a:r>
                      <a:r>
                        <a:rPr lang="en-US" sz="1600" b="0" i="0" dirty="0">
                          <a:solidFill>
                            <a:srgbClr val="000000"/>
                          </a:solidFill>
                          <a:effectLst/>
                          <a:latin typeface="Arial"/>
                        </a:rPr>
                        <a:t> </a:t>
                      </a:r>
                      <a:r>
                        <a:rPr lang="en-US" sz="1600" b="0" i="0" dirty="0" smtClean="0">
                          <a:solidFill>
                            <a:srgbClr val="000000"/>
                          </a:solidFill>
                          <a:effectLst/>
                          <a:latin typeface="Arial"/>
                          <a:sym typeface="Wingdings" pitchFamily="2" charset="2"/>
                        </a:rPr>
                        <a:t></a:t>
                      </a:r>
                      <a:r>
                        <a:rPr lang="en-US" sz="1600" b="0" i="0" dirty="0">
                          <a:solidFill>
                            <a:srgbClr val="000000"/>
                          </a:solidFill>
                          <a:effectLst/>
                          <a:latin typeface="Arial"/>
                        </a:rPr>
                        <a:t> 0 </a:t>
                      </a:r>
                    </a:p>
                  </a:txBody>
                  <a:tcPr marL="62861" marR="62861" marT="31430" marB="31430" anchor="ctr">
                    <a:lnL>
                      <a:noFill/>
                    </a:lnL>
                    <a:lnR>
                      <a:noFill/>
                    </a:lnR>
                    <a:lnT>
                      <a:noFill/>
                    </a:lnT>
                    <a:lnB>
                      <a:noFill/>
                    </a:lnB>
                    <a:solidFill>
                      <a:srgbClr val="D6EFE3"/>
                    </a:solidFill>
                  </a:tcPr>
                </a:tc>
              </a:tr>
              <a:tr h="251442">
                <a:tc>
                  <a:txBody>
                    <a:bodyPr/>
                    <a:lstStyle/>
                    <a:p>
                      <a:pPr algn="just"/>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a:solidFill>
                            <a:srgbClr val="000000"/>
                          </a:solidFill>
                          <a:effectLst/>
                          <a:latin typeface="Arial"/>
                        </a:rPr>
                        <a:t>if </a:t>
                      </a:r>
                      <a:r>
                        <a:rPr lang="en-US" sz="1600" b="0" i="0" dirty="0" err="1">
                          <a:solidFill>
                            <a:srgbClr val="000000"/>
                          </a:solidFill>
                          <a:effectLst/>
                          <a:latin typeface="Arial"/>
                        </a:rPr>
                        <a:t>sign.negative</a:t>
                      </a:r>
                      <a:r>
                        <a:rPr lang="en-US" sz="1600" b="0" i="0" dirty="0">
                          <a:solidFill>
                            <a:srgbClr val="000000"/>
                          </a:solidFill>
                          <a:effectLst/>
                          <a:latin typeface="Arial"/>
                        </a:rPr>
                        <a:t> </a:t>
                      </a:r>
                      <a:r>
                        <a:rPr lang="en-US" sz="1600" b="0" i="0" dirty="0" smtClean="0">
                          <a:solidFill>
                            <a:srgbClr val="000000"/>
                          </a:solidFill>
                          <a:effectLst/>
                          <a:latin typeface="Arial"/>
                        </a:rPr>
                        <a:t>then</a:t>
                      </a:r>
                      <a:endParaRPr lang="en-US" sz="1600" b="0" i="0" dirty="0">
                        <a:solidFill>
                          <a:srgbClr val="000000"/>
                        </a:solidFill>
                        <a:effectLst/>
                        <a:latin typeface="Arial"/>
                      </a:endParaRPr>
                    </a:p>
                  </a:txBody>
                  <a:tcPr marL="62861" marR="62861" marT="31430" marB="31430" anchor="ctr">
                    <a:lnL>
                      <a:noFill/>
                    </a:lnL>
                    <a:lnR>
                      <a:noFill/>
                    </a:lnR>
                    <a:lnT>
                      <a:noFill/>
                    </a:lnT>
                    <a:lnB>
                      <a:noFill/>
                    </a:lnB>
                    <a:solidFill>
                      <a:srgbClr val="D6EFE3"/>
                    </a:solidFill>
                  </a:tcPr>
                </a:tc>
              </a:tr>
              <a:tr h="440024">
                <a:tc>
                  <a:txBody>
                    <a:bodyPr/>
                    <a:lstStyle/>
                    <a:p>
                      <a:pPr algn="just"/>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smtClean="0">
                          <a:solidFill>
                            <a:srgbClr val="000000"/>
                          </a:solidFill>
                          <a:effectLst/>
                          <a:latin typeface="Arial"/>
                        </a:rPr>
                        <a:t>      </a:t>
                      </a:r>
                      <a:r>
                        <a:rPr lang="en-US" sz="1600" b="0" i="0" dirty="0" err="1" smtClean="0">
                          <a:solidFill>
                            <a:srgbClr val="000000"/>
                          </a:solidFill>
                          <a:effectLst/>
                          <a:latin typeface="Arial"/>
                        </a:rPr>
                        <a:t>number.value</a:t>
                      </a:r>
                      <a:r>
                        <a:rPr lang="en-US" sz="1600" b="0" i="0" dirty="0">
                          <a:solidFill>
                            <a:srgbClr val="000000"/>
                          </a:solidFill>
                          <a:effectLst/>
                          <a:latin typeface="Arial"/>
                        </a:rPr>
                        <a:t> </a:t>
                      </a:r>
                      <a:r>
                        <a:rPr lang="en-US" sz="1600" b="0" i="0" dirty="0" smtClean="0">
                          <a:solidFill>
                            <a:srgbClr val="000000"/>
                          </a:solidFill>
                          <a:effectLst/>
                          <a:latin typeface="Arial"/>
                          <a:sym typeface="Wingdings" pitchFamily="2" charset="2"/>
                        </a:rPr>
                        <a:t></a:t>
                      </a:r>
                      <a:r>
                        <a:rPr lang="en-US" sz="1600" b="0" i="0" dirty="0">
                          <a:solidFill>
                            <a:srgbClr val="000000"/>
                          </a:solidFill>
                          <a:effectLst/>
                          <a:latin typeface="Arial"/>
                        </a:rPr>
                        <a:t> - </a:t>
                      </a:r>
                      <a:r>
                        <a:rPr lang="en-US" sz="1600" b="0" i="0" dirty="0" err="1">
                          <a:solidFill>
                            <a:srgbClr val="000000"/>
                          </a:solidFill>
                          <a:effectLst/>
                          <a:latin typeface="Arial"/>
                        </a:rPr>
                        <a:t>list.value</a:t>
                      </a:r>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r>
              <a:tr h="440024">
                <a:tc>
                  <a:txBody>
                    <a:bodyPr/>
                    <a:lstStyle/>
                    <a:p>
                      <a:pPr algn="just"/>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smtClean="0">
                          <a:solidFill>
                            <a:srgbClr val="000000"/>
                          </a:solidFill>
                          <a:effectLst/>
                          <a:latin typeface="Arial"/>
                        </a:rPr>
                        <a:t>else</a:t>
                      </a:r>
                      <a:endParaRPr lang="en-US" sz="1600" b="0" i="0" dirty="0">
                        <a:solidFill>
                          <a:srgbClr val="000000"/>
                        </a:solidFill>
                        <a:effectLst/>
                        <a:latin typeface="Arial"/>
                      </a:endParaRPr>
                    </a:p>
                  </a:txBody>
                  <a:tcPr marL="62861" marR="62861" marT="31430" marB="31430" anchor="ctr">
                    <a:lnL>
                      <a:noFill/>
                    </a:lnL>
                    <a:lnR>
                      <a:noFill/>
                    </a:lnR>
                    <a:lnT>
                      <a:noFill/>
                    </a:lnT>
                    <a:lnB>
                      <a:noFill/>
                    </a:lnB>
                    <a:solidFill>
                      <a:srgbClr val="D6EFE3"/>
                    </a:solidFill>
                  </a:tcPr>
                </a:tc>
              </a:tr>
              <a:tr h="251442">
                <a:tc>
                  <a:txBody>
                    <a:bodyPr/>
                    <a:lstStyle/>
                    <a:p>
                      <a:pPr algn="just"/>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a:solidFill>
                            <a:srgbClr val="000000"/>
                          </a:solidFill>
                          <a:effectLst/>
                          <a:latin typeface="Arial"/>
                        </a:rPr>
                        <a:t> </a:t>
                      </a:r>
                      <a:r>
                        <a:rPr lang="en-US" sz="1600" b="0" i="0" dirty="0" smtClean="0">
                          <a:solidFill>
                            <a:srgbClr val="000000"/>
                          </a:solidFill>
                          <a:effectLst/>
                          <a:latin typeface="Arial"/>
                        </a:rPr>
                        <a:t>     </a:t>
                      </a:r>
                      <a:r>
                        <a:rPr lang="en-US" sz="1600" b="0" i="0" dirty="0" err="1" smtClean="0">
                          <a:solidFill>
                            <a:srgbClr val="000000"/>
                          </a:solidFill>
                          <a:effectLst/>
                          <a:latin typeface="Arial"/>
                        </a:rPr>
                        <a:t>number.value</a:t>
                      </a:r>
                      <a:r>
                        <a:rPr lang="en-US" sz="1600" b="0" i="0" dirty="0" smtClean="0">
                          <a:solidFill>
                            <a:srgbClr val="000000"/>
                          </a:solidFill>
                          <a:effectLst/>
                          <a:latin typeface="Arial"/>
                        </a:rPr>
                        <a:t> </a:t>
                      </a:r>
                      <a:r>
                        <a:rPr lang="en-US" sz="1600" b="0" i="0" dirty="0" smtClean="0">
                          <a:solidFill>
                            <a:srgbClr val="000000"/>
                          </a:solidFill>
                          <a:effectLst/>
                          <a:latin typeface="Arial"/>
                          <a:sym typeface="Wingdings" pitchFamily="2" charset="2"/>
                        </a:rPr>
                        <a:t> </a:t>
                      </a:r>
                      <a:r>
                        <a:rPr lang="en-US" sz="1600" b="0" i="0" dirty="0" smtClean="0">
                          <a:solidFill>
                            <a:srgbClr val="000000"/>
                          </a:solidFill>
                          <a:effectLst/>
                          <a:latin typeface="Arial"/>
                        </a:rPr>
                        <a:t> </a:t>
                      </a:r>
                      <a:r>
                        <a:rPr lang="en-US" sz="1600" b="0" i="0" dirty="0" err="1" smtClean="0">
                          <a:solidFill>
                            <a:srgbClr val="000000"/>
                          </a:solidFill>
                          <a:effectLst/>
                          <a:latin typeface="Arial"/>
                        </a:rPr>
                        <a:t>list.value</a:t>
                      </a:r>
                      <a:r>
                        <a:rPr lang="en-US" sz="1600" b="0" i="0" dirty="0" smtClean="0">
                          <a:solidFill>
                            <a:srgbClr val="000000"/>
                          </a:solidFill>
                          <a:effectLst/>
                          <a:latin typeface="Arial"/>
                        </a:rPr>
                        <a:t> </a:t>
                      </a:r>
                      <a:endParaRPr lang="en-US" sz="1600" b="0" i="0" dirty="0">
                        <a:solidFill>
                          <a:srgbClr val="000000"/>
                        </a:solidFill>
                        <a:effectLst/>
                        <a:latin typeface="Arial"/>
                      </a:endParaRPr>
                    </a:p>
                  </a:txBody>
                  <a:tcPr marL="62861" marR="62861" marT="31430" marB="31430" anchor="ctr">
                    <a:lnL>
                      <a:noFill/>
                    </a:lnL>
                    <a:lnR>
                      <a:noFill/>
                    </a:lnR>
                    <a:lnT>
                      <a:noFill/>
                    </a:lnT>
                    <a:lnB>
                      <a:noFill/>
                    </a:lnB>
                    <a:solidFill>
                      <a:srgbClr val="D6EFE3"/>
                    </a:solidFill>
                  </a:tcPr>
                </a:tc>
              </a:tr>
              <a:tr h="251442">
                <a:tc>
                  <a:txBody>
                    <a:bodyPr/>
                    <a:lstStyle/>
                    <a:p>
                      <a:pPr algn="just"/>
                      <a:r>
                        <a:rPr lang="en-US" sz="1600" b="0" i="0" dirty="0">
                          <a:solidFill>
                            <a:srgbClr val="000000"/>
                          </a:solidFill>
                          <a:effectLst/>
                          <a:latin typeface="Arial"/>
                        </a:rPr>
                        <a:t>sign </a:t>
                      </a:r>
                      <a:r>
                        <a:rPr kumimoji="0" lang="en-US" sz="1600" b="0" i="0" u="none" strike="noStrike" cap="none" normalizeH="0" baseline="0" dirty="0" smtClean="0">
                          <a:ln>
                            <a:noFill/>
                          </a:ln>
                          <a:solidFill>
                            <a:srgbClr val="000000"/>
                          </a:solidFill>
                          <a:effectLst/>
                          <a:latin typeface="Arial" pitchFamily="34" charset="0"/>
                          <a:cs typeface="Arial" pitchFamily="34" charset="0"/>
                          <a:sym typeface="Wingdings" pitchFamily="2" charset="2"/>
                        </a:rPr>
                        <a:t></a:t>
                      </a:r>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err="1">
                          <a:solidFill>
                            <a:srgbClr val="000000"/>
                          </a:solidFill>
                          <a:effectLst/>
                          <a:latin typeface="Arial"/>
                        </a:rPr>
                        <a:t>sign.negative</a:t>
                      </a:r>
                      <a:r>
                        <a:rPr lang="en-US" sz="1600" b="0" i="0" dirty="0">
                          <a:solidFill>
                            <a:srgbClr val="000000"/>
                          </a:solidFill>
                          <a:effectLst/>
                          <a:latin typeface="Arial"/>
                        </a:rPr>
                        <a:t> </a:t>
                      </a:r>
                      <a:r>
                        <a:rPr lang="en-US" sz="1600" b="0" i="0" dirty="0" smtClean="0">
                          <a:solidFill>
                            <a:srgbClr val="000000"/>
                          </a:solidFill>
                          <a:effectLst/>
                          <a:latin typeface="Arial"/>
                        </a:rPr>
                        <a:t> </a:t>
                      </a:r>
                      <a:r>
                        <a:rPr lang="en-US" sz="1600" b="0" i="0" dirty="0" smtClean="0">
                          <a:solidFill>
                            <a:srgbClr val="000000"/>
                          </a:solidFill>
                          <a:effectLst/>
                          <a:latin typeface="Arial"/>
                          <a:sym typeface="Wingdings" pitchFamily="2" charset="2"/>
                        </a:rPr>
                        <a:t></a:t>
                      </a:r>
                      <a:r>
                        <a:rPr lang="en-US" sz="1600" b="0" i="0" dirty="0">
                          <a:solidFill>
                            <a:srgbClr val="000000"/>
                          </a:solidFill>
                          <a:effectLst/>
                          <a:latin typeface="Arial"/>
                        </a:rPr>
                        <a:t> false </a:t>
                      </a:r>
                    </a:p>
                  </a:txBody>
                  <a:tcPr marL="62861" marR="62861" marT="31430" marB="31430" anchor="ctr">
                    <a:lnL>
                      <a:noFill/>
                    </a:lnL>
                    <a:lnR>
                      <a:noFill/>
                    </a:lnR>
                    <a:lnT>
                      <a:noFill/>
                    </a:lnT>
                    <a:lnB>
                      <a:noFill/>
                    </a:lnB>
                    <a:solidFill>
                      <a:srgbClr val="D6EFE3"/>
                    </a:solidFill>
                  </a:tcPr>
                </a:tc>
              </a:tr>
              <a:tr h="251442">
                <a:tc>
                  <a:txBody>
                    <a:bodyPr/>
                    <a:lstStyle/>
                    <a:p>
                      <a:pPr algn="just"/>
                      <a:r>
                        <a:rPr lang="en-US" sz="1600" b="0" i="0" dirty="0">
                          <a:solidFill>
                            <a:srgbClr val="000000"/>
                          </a:solidFill>
                          <a:effectLst/>
                          <a:latin typeface="Arial"/>
                        </a:rPr>
                        <a:t>sign </a:t>
                      </a:r>
                      <a:r>
                        <a:rPr kumimoji="0" lang="en-US" sz="1600" b="0" i="0" u="none" strike="noStrike" cap="none" normalizeH="0" baseline="0" dirty="0" smtClean="0">
                          <a:ln>
                            <a:noFill/>
                          </a:ln>
                          <a:solidFill>
                            <a:srgbClr val="000000"/>
                          </a:solidFill>
                          <a:effectLst/>
                          <a:latin typeface="Arial" pitchFamily="34" charset="0"/>
                          <a:cs typeface="Arial" pitchFamily="34" charset="0"/>
                          <a:sym typeface="Wingdings" pitchFamily="2" charset="2"/>
                        </a:rPr>
                        <a:t></a:t>
                      </a:r>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err="1">
                          <a:solidFill>
                            <a:srgbClr val="000000"/>
                          </a:solidFill>
                          <a:effectLst/>
                          <a:latin typeface="Arial"/>
                        </a:rPr>
                        <a:t>sign.negative</a:t>
                      </a:r>
                      <a:r>
                        <a:rPr lang="en-US" sz="1600" b="0" i="0" dirty="0">
                          <a:solidFill>
                            <a:srgbClr val="000000"/>
                          </a:solidFill>
                          <a:effectLst/>
                          <a:latin typeface="Arial"/>
                        </a:rPr>
                        <a:t>  </a:t>
                      </a:r>
                      <a:r>
                        <a:rPr lang="en-US" sz="1600" b="0" i="0" dirty="0" smtClean="0">
                          <a:solidFill>
                            <a:srgbClr val="000000"/>
                          </a:solidFill>
                          <a:effectLst/>
                          <a:latin typeface="Arial"/>
                          <a:sym typeface="Wingdings" pitchFamily="2" charset="2"/>
                        </a:rPr>
                        <a:t> </a:t>
                      </a:r>
                      <a:r>
                        <a:rPr lang="en-US" sz="1600" b="0" i="0" dirty="0" smtClean="0">
                          <a:solidFill>
                            <a:srgbClr val="000000"/>
                          </a:solidFill>
                          <a:effectLst/>
                          <a:latin typeface="Arial"/>
                        </a:rPr>
                        <a:t>true </a:t>
                      </a:r>
                      <a:endParaRPr lang="en-US" sz="1600" b="0" i="0" dirty="0">
                        <a:solidFill>
                          <a:srgbClr val="000000"/>
                        </a:solidFill>
                        <a:effectLst/>
                        <a:latin typeface="Arial"/>
                      </a:endParaRPr>
                    </a:p>
                  </a:txBody>
                  <a:tcPr marL="62861" marR="62861" marT="31430" marB="31430" anchor="ctr">
                    <a:lnL>
                      <a:noFill/>
                    </a:lnL>
                    <a:lnR>
                      <a:noFill/>
                    </a:lnR>
                    <a:lnT>
                      <a:noFill/>
                    </a:lnT>
                    <a:lnB>
                      <a:noFill/>
                    </a:lnB>
                    <a:solidFill>
                      <a:srgbClr val="D6EFE3"/>
                    </a:solidFill>
                  </a:tcPr>
                </a:tc>
              </a:tr>
              <a:tr h="251442">
                <a:tc>
                  <a:txBody>
                    <a:bodyPr/>
                    <a:lstStyle/>
                    <a:p>
                      <a:pPr algn="just"/>
                      <a:r>
                        <a:rPr lang="en-US" sz="1600" b="0" i="0" dirty="0">
                          <a:solidFill>
                            <a:srgbClr val="000000"/>
                          </a:solidFill>
                          <a:effectLst/>
                          <a:latin typeface="Arial"/>
                        </a:rPr>
                        <a:t>list </a:t>
                      </a:r>
                      <a:r>
                        <a:rPr kumimoji="0" lang="en-US" sz="1600" b="0" i="0" u="none" strike="noStrike" cap="none" normalizeH="0" baseline="0" dirty="0" smtClean="0">
                          <a:ln>
                            <a:noFill/>
                          </a:ln>
                          <a:solidFill>
                            <a:srgbClr val="000000"/>
                          </a:solidFill>
                          <a:effectLst/>
                          <a:latin typeface="Arial" pitchFamily="34" charset="0"/>
                          <a:cs typeface="Arial" pitchFamily="34" charset="0"/>
                          <a:sym typeface="Wingdings" pitchFamily="2" charset="2"/>
                        </a:rPr>
                        <a:t></a:t>
                      </a:r>
                      <a:r>
                        <a:rPr lang="en-US" sz="1600" b="0" i="0" dirty="0">
                          <a:solidFill>
                            <a:srgbClr val="000000"/>
                          </a:solidFill>
                          <a:effectLst/>
                          <a:latin typeface="Arial"/>
                        </a:rPr>
                        <a:t> bit</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err="1">
                          <a:solidFill>
                            <a:srgbClr val="000000"/>
                          </a:solidFill>
                          <a:effectLst/>
                          <a:latin typeface="Arial"/>
                        </a:rPr>
                        <a:t>bit.position</a:t>
                      </a:r>
                      <a:r>
                        <a:rPr lang="en-US" sz="1600" b="0" i="0" dirty="0">
                          <a:solidFill>
                            <a:srgbClr val="000000"/>
                          </a:solidFill>
                          <a:effectLst/>
                          <a:latin typeface="Arial"/>
                        </a:rPr>
                        <a:t> </a:t>
                      </a:r>
                      <a:r>
                        <a:rPr lang="en-US" sz="1600" b="0" i="0" dirty="0" smtClean="0">
                          <a:solidFill>
                            <a:srgbClr val="000000"/>
                          </a:solidFill>
                          <a:effectLst/>
                          <a:latin typeface="Arial"/>
                          <a:sym typeface="Wingdings" pitchFamily="2" charset="2"/>
                        </a:rPr>
                        <a:t></a:t>
                      </a:r>
                      <a:r>
                        <a:rPr lang="en-US" sz="1600" b="0" i="0" dirty="0">
                          <a:solidFill>
                            <a:srgbClr val="000000"/>
                          </a:solidFill>
                          <a:effectLst/>
                          <a:latin typeface="Arial"/>
                        </a:rPr>
                        <a:t> </a:t>
                      </a:r>
                      <a:r>
                        <a:rPr lang="en-US" sz="1600" b="0" i="0" dirty="0" err="1">
                          <a:solidFill>
                            <a:srgbClr val="000000"/>
                          </a:solidFill>
                          <a:effectLst/>
                          <a:latin typeface="Arial"/>
                        </a:rPr>
                        <a:t>list.position</a:t>
                      </a:r>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r>
              <a:tr h="251442">
                <a:tc>
                  <a:txBody>
                    <a:bodyPr/>
                    <a:lstStyle/>
                    <a:p>
                      <a:pPr algn="just"/>
                      <a:r>
                        <a:rPr lang="en-US" sz="1600" b="0" i="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err="1">
                          <a:solidFill>
                            <a:srgbClr val="000000"/>
                          </a:solidFill>
                          <a:effectLst/>
                          <a:latin typeface="Arial"/>
                        </a:rPr>
                        <a:t>list.value</a:t>
                      </a:r>
                      <a:r>
                        <a:rPr lang="en-US" sz="1600" b="0" i="0" dirty="0">
                          <a:solidFill>
                            <a:srgbClr val="000000"/>
                          </a:solidFill>
                          <a:effectLst/>
                          <a:latin typeface="Arial"/>
                        </a:rPr>
                        <a:t> </a:t>
                      </a:r>
                      <a:r>
                        <a:rPr lang="en-US" sz="1600" b="0" i="0" dirty="0" smtClean="0">
                          <a:solidFill>
                            <a:srgbClr val="000000"/>
                          </a:solidFill>
                          <a:effectLst/>
                          <a:latin typeface="Arial"/>
                          <a:sym typeface="Wingdings" pitchFamily="2" charset="2"/>
                        </a:rPr>
                        <a:t></a:t>
                      </a:r>
                      <a:r>
                        <a:rPr lang="en-US" sz="1600" b="0" i="0" dirty="0">
                          <a:solidFill>
                            <a:srgbClr val="000000"/>
                          </a:solidFill>
                          <a:effectLst/>
                          <a:latin typeface="Arial"/>
                        </a:rPr>
                        <a:t> </a:t>
                      </a:r>
                      <a:r>
                        <a:rPr lang="en-US" sz="1600" b="0" i="0" dirty="0" err="1">
                          <a:solidFill>
                            <a:srgbClr val="000000"/>
                          </a:solidFill>
                          <a:effectLst/>
                          <a:latin typeface="Arial"/>
                        </a:rPr>
                        <a:t>bit.value</a:t>
                      </a:r>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r>
              <a:tr h="440024">
                <a:tc>
                  <a:txBody>
                    <a:bodyPr/>
                    <a:lstStyle/>
                    <a:p>
                      <a:pPr algn="just"/>
                      <a:r>
                        <a:rPr lang="sv-SE" sz="1600" b="0" i="0" dirty="0">
                          <a:solidFill>
                            <a:srgbClr val="000000"/>
                          </a:solidFill>
                          <a:effectLst/>
                          <a:latin typeface="Arial"/>
                        </a:rPr>
                        <a:t>list </a:t>
                      </a:r>
                      <a:r>
                        <a:rPr lang="sv-SE" sz="1600" b="0" i="0" baseline="-25000" dirty="0">
                          <a:solidFill>
                            <a:srgbClr val="000000"/>
                          </a:solidFill>
                          <a:effectLst/>
                          <a:latin typeface="Arial"/>
                        </a:rPr>
                        <a:t>0</a:t>
                      </a:r>
                      <a:r>
                        <a:rPr lang="sv-SE" sz="1600" b="0" i="0" dirty="0">
                          <a:solidFill>
                            <a:srgbClr val="000000"/>
                          </a:solidFill>
                          <a:effectLst/>
                          <a:latin typeface="Arial"/>
                        </a:rPr>
                        <a:t> </a:t>
                      </a:r>
                      <a:r>
                        <a:rPr kumimoji="0" lang="en-US" sz="1600" b="0" i="0" u="none" strike="noStrike" cap="none" normalizeH="0" baseline="0" dirty="0" smtClean="0">
                          <a:ln>
                            <a:noFill/>
                          </a:ln>
                          <a:solidFill>
                            <a:srgbClr val="000000"/>
                          </a:solidFill>
                          <a:effectLst/>
                          <a:latin typeface="Arial" pitchFamily="34" charset="0"/>
                          <a:cs typeface="Arial" pitchFamily="34" charset="0"/>
                          <a:sym typeface="Wingdings" pitchFamily="2" charset="2"/>
                        </a:rPr>
                        <a:t></a:t>
                      </a:r>
                      <a:r>
                        <a:rPr lang="sv-SE" sz="1600" b="0" i="0" dirty="0">
                          <a:solidFill>
                            <a:srgbClr val="000000"/>
                          </a:solidFill>
                          <a:effectLst/>
                          <a:latin typeface="Arial"/>
                        </a:rPr>
                        <a:t> list </a:t>
                      </a:r>
                      <a:r>
                        <a:rPr lang="sv-SE" sz="1600" b="0" i="0" baseline="-25000" dirty="0">
                          <a:solidFill>
                            <a:srgbClr val="000000"/>
                          </a:solidFill>
                          <a:effectLst/>
                          <a:latin typeface="Arial"/>
                        </a:rPr>
                        <a:t>1</a:t>
                      </a:r>
                      <a:r>
                        <a:rPr lang="sv-SE" sz="1600" b="0" i="0" dirty="0">
                          <a:solidFill>
                            <a:srgbClr val="000000"/>
                          </a:solidFill>
                          <a:effectLst/>
                          <a:latin typeface="Arial"/>
                        </a:rPr>
                        <a:t> bit</a:t>
                      </a:r>
                    </a:p>
                  </a:txBody>
                  <a:tcPr marL="62861" marR="62861" marT="31430" marB="31430" anchor="ctr">
                    <a:lnL>
                      <a:noFill/>
                    </a:lnL>
                    <a:lnR>
                      <a:noFill/>
                    </a:lnR>
                    <a:lnT>
                      <a:noFill/>
                    </a:lnT>
                    <a:lnB>
                      <a:noFill/>
                    </a:lnB>
                    <a:solidFill>
                      <a:srgbClr val="D6EFE3"/>
                    </a:solidFill>
                  </a:tcPr>
                </a:tc>
                <a:tc>
                  <a:txBody>
                    <a:bodyPr/>
                    <a:lstStyle/>
                    <a:p>
                      <a:pPr algn="just"/>
                      <a:r>
                        <a:rPr lang="fr-FR" sz="1600" b="0" i="0" dirty="0" err="1">
                          <a:solidFill>
                            <a:srgbClr val="000000"/>
                          </a:solidFill>
                          <a:effectLst/>
                          <a:latin typeface="Arial"/>
                        </a:rPr>
                        <a:t>list</a:t>
                      </a:r>
                      <a:r>
                        <a:rPr lang="fr-FR" sz="1600" b="0" i="0" dirty="0">
                          <a:solidFill>
                            <a:srgbClr val="000000"/>
                          </a:solidFill>
                          <a:effectLst/>
                          <a:latin typeface="Arial"/>
                        </a:rPr>
                        <a:t> </a:t>
                      </a:r>
                      <a:r>
                        <a:rPr lang="fr-FR" sz="1600" b="0" i="0" baseline="-25000" dirty="0">
                          <a:solidFill>
                            <a:srgbClr val="000000"/>
                          </a:solidFill>
                          <a:effectLst/>
                          <a:latin typeface="Arial"/>
                        </a:rPr>
                        <a:t>1</a:t>
                      </a:r>
                      <a:r>
                        <a:rPr lang="fr-FR" sz="1600" b="0" i="0" dirty="0">
                          <a:solidFill>
                            <a:srgbClr val="000000"/>
                          </a:solidFill>
                          <a:effectLst/>
                          <a:latin typeface="Arial"/>
                        </a:rPr>
                        <a:t> .position  </a:t>
                      </a:r>
                      <a:r>
                        <a:rPr lang="en-US" sz="1600" b="0" i="0" dirty="0" smtClean="0">
                          <a:solidFill>
                            <a:srgbClr val="000000"/>
                          </a:solidFill>
                          <a:effectLst/>
                          <a:latin typeface="Arial"/>
                          <a:sym typeface="Wingdings" pitchFamily="2" charset="2"/>
                        </a:rPr>
                        <a:t> </a:t>
                      </a:r>
                      <a:r>
                        <a:rPr lang="fr-FR" sz="1600" b="0" i="0" dirty="0" err="1" smtClean="0">
                          <a:solidFill>
                            <a:srgbClr val="000000"/>
                          </a:solidFill>
                          <a:effectLst/>
                          <a:latin typeface="Arial"/>
                        </a:rPr>
                        <a:t>list</a:t>
                      </a:r>
                      <a:r>
                        <a:rPr lang="fr-FR" sz="1600" b="0" i="0" dirty="0">
                          <a:solidFill>
                            <a:srgbClr val="000000"/>
                          </a:solidFill>
                          <a:effectLst/>
                          <a:latin typeface="Arial"/>
                        </a:rPr>
                        <a:t> </a:t>
                      </a:r>
                      <a:r>
                        <a:rPr lang="fr-FR" sz="1600" b="0" i="0" baseline="-25000" dirty="0">
                          <a:solidFill>
                            <a:srgbClr val="000000"/>
                          </a:solidFill>
                          <a:effectLst/>
                          <a:latin typeface="Arial"/>
                        </a:rPr>
                        <a:t>0</a:t>
                      </a:r>
                      <a:r>
                        <a:rPr lang="fr-FR" sz="1600" b="0" i="0" dirty="0">
                          <a:solidFill>
                            <a:srgbClr val="000000"/>
                          </a:solidFill>
                          <a:effectLst/>
                          <a:latin typeface="Arial"/>
                        </a:rPr>
                        <a:t> .position + 1 </a:t>
                      </a:r>
                    </a:p>
                  </a:txBody>
                  <a:tcPr marL="62861" marR="62861" marT="31430" marB="31430" anchor="ctr">
                    <a:lnL>
                      <a:noFill/>
                    </a:lnL>
                    <a:lnR>
                      <a:noFill/>
                    </a:lnR>
                    <a:lnT>
                      <a:noFill/>
                    </a:lnT>
                    <a:lnB>
                      <a:noFill/>
                    </a:lnB>
                    <a:solidFill>
                      <a:srgbClr val="D6EFE3"/>
                    </a:solidFill>
                  </a:tcPr>
                </a:tc>
              </a:tr>
              <a:tr h="251442">
                <a:tc>
                  <a:txBody>
                    <a:bodyPr/>
                    <a:lstStyle/>
                    <a:p>
                      <a:pPr algn="just"/>
                      <a:r>
                        <a:rPr lang="en-US" sz="1600" b="0" i="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err="1">
                          <a:solidFill>
                            <a:srgbClr val="000000"/>
                          </a:solidFill>
                          <a:effectLst/>
                          <a:latin typeface="Arial"/>
                        </a:rPr>
                        <a:t>bit.position</a:t>
                      </a:r>
                      <a:r>
                        <a:rPr lang="en-US" sz="1600" b="0" i="0" dirty="0">
                          <a:solidFill>
                            <a:srgbClr val="000000"/>
                          </a:solidFill>
                          <a:effectLst/>
                          <a:latin typeface="Arial"/>
                        </a:rPr>
                        <a:t>  </a:t>
                      </a:r>
                      <a:r>
                        <a:rPr lang="en-US" sz="1600" b="0" i="0" dirty="0" smtClean="0">
                          <a:solidFill>
                            <a:srgbClr val="000000"/>
                          </a:solidFill>
                          <a:effectLst/>
                          <a:latin typeface="Arial"/>
                          <a:sym typeface="Wingdings" pitchFamily="2" charset="2"/>
                        </a:rPr>
                        <a:t> </a:t>
                      </a:r>
                      <a:r>
                        <a:rPr lang="en-US" sz="1600" b="0" i="0" dirty="0" smtClean="0">
                          <a:solidFill>
                            <a:srgbClr val="000000"/>
                          </a:solidFill>
                          <a:effectLst/>
                          <a:latin typeface="Arial"/>
                        </a:rPr>
                        <a:t>list</a:t>
                      </a:r>
                      <a:r>
                        <a:rPr lang="en-US" sz="1600" b="0" i="0" dirty="0">
                          <a:solidFill>
                            <a:srgbClr val="000000"/>
                          </a:solidFill>
                          <a:effectLst/>
                          <a:latin typeface="Arial"/>
                        </a:rPr>
                        <a:t> </a:t>
                      </a:r>
                      <a:r>
                        <a:rPr lang="en-US" sz="1600" b="0" i="0" baseline="-25000" dirty="0">
                          <a:solidFill>
                            <a:srgbClr val="000000"/>
                          </a:solidFill>
                          <a:effectLst/>
                          <a:latin typeface="Arial"/>
                        </a:rPr>
                        <a:t>0</a:t>
                      </a:r>
                      <a:r>
                        <a:rPr lang="en-US" sz="1600" b="0" i="0" dirty="0">
                          <a:solidFill>
                            <a:srgbClr val="000000"/>
                          </a:solidFill>
                          <a:effectLst/>
                          <a:latin typeface="Arial"/>
                        </a:rPr>
                        <a:t> .position </a:t>
                      </a:r>
                    </a:p>
                  </a:txBody>
                  <a:tcPr marL="62861" marR="62861" marT="31430" marB="31430" anchor="ctr">
                    <a:lnL>
                      <a:noFill/>
                    </a:lnL>
                    <a:lnR>
                      <a:noFill/>
                    </a:lnR>
                    <a:lnT>
                      <a:noFill/>
                    </a:lnT>
                    <a:lnB>
                      <a:noFill/>
                    </a:lnB>
                    <a:solidFill>
                      <a:srgbClr val="D6EFE3"/>
                    </a:solidFill>
                  </a:tcPr>
                </a:tc>
              </a:tr>
              <a:tr h="440024">
                <a:tc>
                  <a:txBody>
                    <a:bodyPr/>
                    <a:lstStyle/>
                    <a:p>
                      <a:pPr algn="just"/>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a:solidFill>
                            <a:srgbClr val="000000"/>
                          </a:solidFill>
                          <a:effectLst/>
                          <a:latin typeface="Arial"/>
                        </a:rPr>
                        <a:t>list </a:t>
                      </a:r>
                      <a:r>
                        <a:rPr lang="en-US" sz="1600" b="0" i="0" baseline="-25000" dirty="0">
                          <a:solidFill>
                            <a:srgbClr val="000000"/>
                          </a:solidFill>
                          <a:effectLst/>
                          <a:latin typeface="Arial"/>
                        </a:rPr>
                        <a:t>0</a:t>
                      </a:r>
                      <a:r>
                        <a:rPr lang="en-US" sz="1600" b="0" i="0" dirty="0">
                          <a:solidFill>
                            <a:srgbClr val="000000"/>
                          </a:solidFill>
                          <a:effectLst/>
                          <a:latin typeface="Arial"/>
                        </a:rPr>
                        <a:t> .value  </a:t>
                      </a:r>
                      <a:r>
                        <a:rPr lang="en-US" sz="1600" b="0" i="0" dirty="0" smtClean="0">
                          <a:solidFill>
                            <a:srgbClr val="000000"/>
                          </a:solidFill>
                          <a:effectLst/>
                          <a:latin typeface="Arial"/>
                          <a:sym typeface="Wingdings" pitchFamily="2" charset="2"/>
                        </a:rPr>
                        <a:t> </a:t>
                      </a:r>
                      <a:r>
                        <a:rPr lang="en-US" sz="1600" b="0" i="0" dirty="0" smtClean="0">
                          <a:solidFill>
                            <a:srgbClr val="000000"/>
                          </a:solidFill>
                          <a:effectLst/>
                          <a:latin typeface="Arial"/>
                        </a:rPr>
                        <a:t>list</a:t>
                      </a:r>
                      <a:r>
                        <a:rPr lang="en-US" sz="1600" b="0" i="0" dirty="0">
                          <a:solidFill>
                            <a:srgbClr val="000000"/>
                          </a:solidFill>
                          <a:effectLst/>
                          <a:latin typeface="Arial"/>
                        </a:rPr>
                        <a:t> </a:t>
                      </a:r>
                      <a:r>
                        <a:rPr lang="en-US" sz="1600" b="0" i="0" baseline="-25000" dirty="0">
                          <a:solidFill>
                            <a:srgbClr val="000000"/>
                          </a:solidFill>
                          <a:effectLst/>
                          <a:latin typeface="Arial"/>
                        </a:rPr>
                        <a:t>1</a:t>
                      </a:r>
                      <a:r>
                        <a:rPr lang="en-US" sz="1600" b="0" i="0" dirty="0">
                          <a:solidFill>
                            <a:srgbClr val="000000"/>
                          </a:solidFill>
                          <a:effectLst/>
                          <a:latin typeface="Arial"/>
                        </a:rPr>
                        <a:t> .value + </a:t>
                      </a:r>
                      <a:r>
                        <a:rPr lang="en-US" sz="1600" b="0" i="0" dirty="0" err="1">
                          <a:solidFill>
                            <a:srgbClr val="000000"/>
                          </a:solidFill>
                          <a:effectLst/>
                          <a:latin typeface="Arial"/>
                        </a:rPr>
                        <a:t>bit.value</a:t>
                      </a:r>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r>
              <a:tr h="251442">
                <a:tc>
                  <a:txBody>
                    <a:bodyPr/>
                    <a:lstStyle/>
                    <a:p>
                      <a:pPr algn="just"/>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c>
                  <a:txBody>
                    <a:bodyPr/>
                    <a:lstStyle/>
                    <a:p>
                      <a:pPr algn="just"/>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r>
              <a:tr h="251442">
                <a:tc>
                  <a:txBody>
                    <a:bodyPr/>
                    <a:lstStyle/>
                    <a:p>
                      <a:pPr algn="just"/>
                      <a:r>
                        <a:rPr lang="en-US" sz="1600" b="0" i="0" dirty="0">
                          <a:solidFill>
                            <a:srgbClr val="000000"/>
                          </a:solidFill>
                          <a:effectLst/>
                          <a:latin typeface="Arial"/>
                        </a:rPr>
                        <a:t>bit </a:t>
                      </a:r>
                      <a:r>
                        <a:rPr kumimoji="0" lang="en-US" sz="1600" b="0" i="0" u="none" strike="noStrike" cap="none" normalizeH="0" baseline="0" dirty="0" smtClean="0">
                          <a:ln>
                            <a:noFill/>
                          </a:ln>
                          <a:solidFill>
                            <a:srgbClr val="000000"/>
                          </a:solidFill>
                          <a:effectLst/>
                          <a:latin typeface="Arial" pitchFamily="34" charset="0"/>
                          <a:cs typeface="Arial" pitchFamily="34" charset="0"/>
                          <a:sym typeface="Wingdings" pitchFamily="2" charset="2"/>
                        </a:rPr>
                        <a:t></a:t>
                      </a:r>
                      <a:r>
                        <a:rPr lang="en-US" sz="1600" b="0" i="0" dirty="0" smtClean="0">
                          <a:solidFill>
                            <a:srgbClr val="000000"/>
                          </a:solidFill>
                          <a:effectLst/>
                          <a:latin typeface="Arial"/>
                        </a:rPr>
                        <a:t>0</a:t>
                      </a:r>
                      <a:endParaRPr lang="en-US" sz="1600" b="0" i="0" dirty="0">
                        <a:solidFill>
                          <a:srgbClr val="000000"/>
                        </a:solidFill>
                        <a:effectLst/>
                        <a:latin typeface="Arial"/>
                      </a:endParaRPr>
                    </a:p>
                  </a:txBody>
                  <a:tcPr marL="62861" marR="62861" marT="31430" marB="31430" anchor="ctr">
                    <a:lnL>
                      <a:noFill/>
                    </a:lnL>
                    <a:lnR>
                      <a:noFill/>
                    </a:lnR>
                    <a:lnT>
                      <a:noFill/>
                    </a:lnT>
                    <a:lnB>
                      <a:noFill/>
                    </a:lnB>
                    <a:solidFill>
                      <a:srgbClr val="D6EFE3"/>
                    </a:solidFill>
                  </a:tcPr>
                </a:tc>
                <a:tc>
                  <a:txBody>
                    <a:bodyPr/>
                    <a:lstStyle/>
                    <a:p>
                      <a:pPr algn="just"/>
                      <a:r>
                        <a:rPr lang="en-US" sz="1600" b="0" i="0" dirty="0" err="1">
                          <a:solidFill>
                            <a:srgbClr val="000000"/>
                          </a:solidFill>
                          <a:effectLst/>
                          <a:latin typeface="Arial"/>
                        </a:rPr>
                        <a:t>bit.value</a:t>
                      </a:r>
                      <a:r>
                        <a:rPr lang="en-US" sz="1600" b="0" i="0" dirty="0">
                          <a:solidFill>
                            <a:srgbClr val="000000"/>
                          </a:solidFill>
                          <a:effectLst/>
                          <a:latin typeface="Arial"/>
                        </a:rPr>
                        <a:t> </a:t>
                      </a:r>
                      <a:r>
                        <a:rPr lang="en-US" sz="1600" b="0" i="0" dirty="0" smtClean="0">
                          <a:solidFill>
                            <a:srgbClr val="000000"/>
                          </a:solidFill>
                          <a:effectLst/>
                          <a:latin typeface="Arial"/>
                          <a:sym typeface="Wingdings" pitchFamily="2" charset="2"/>
                        </a:rPr>
                        <a:t></a:t>
                      </a:r>
                      <a:r>
                        <a:rPr lang="en-US" sz="1600" b="0" i="0" dirty="0">
                          <a:solidFill>
                            <a:srgbClr val="000000"/>
                          </a:solidFill>
                          <a:effectLst/>
                          <a:latin typeface="Arial"/>
                        </a:rPr>
                        <a:t> 0 </a:t>
                      </a:r>
                    </a:p>
                  </a:txBody>
                  <a:tcPr marL="62861" marR="62861" marT="31430" marB="31430" anchor="ctr">
                    <a:lnL>
                      <a:noFill/>
                    </a:lnL>
                    <a:lnR>
                      <a:noFill/>
                    </a:lnR>
                    <a:lnT>
                      <a:noFill/>
                    </a:lnT>
                    <a:lnB>
                      <a:noFill/>
                    </a:lnB>
                    <a:solidFill>
                      <a:srgbClr val="D6EFE3"/>
                    </a:solidFill>
                  </a:tcPr>
                </a:tc>
              </a:tr>
              <a:tr h="251442">
                <a:tc>
                  <a:txBody>
                    <a:bodyPr/>
                    <a:lstStyle/>
                    <a:p>
                      <a:pPr algn="just"/>
                      <a:r>
                        <a:rPr lang="en-US" sz="1600" b="0" i="0" dirty="0">
                          <a:solidFill>
                            <a:srgbClr val="000000"/>
                          </a:solidFill>
                          <a:effectLst/>
                          <a:latin typeface="Arial"/>
                        </a:rPr>
                        <a:t>bit </a:t>
                      </a:r>
                      <a:r>
                        <a:rPr lang="en-US" sz="1600" b="0" i="0" dirty="0" smtClean="0">
                          <a:solidFill>
                            <a:srgbClr val="000000"/>
                          </a:solidFill>
                          <a:effectLst/>
                          <a:latin typeface="Arial"/>
                        </a:rPr>
                        <a:t> </a:t>
                      </a:r>
                      <a:r>
                        <a:rPr kumimoji="0" lang="en-US" sz="1600" b="0" i="0" u="none" strike="noStrike" cap="none" normalizeH="0" baseline="0" dirty="0" smtClean="0">
                          <a:ln>
                            <a:noFill/>
                          </a:ln>
                          <a:solidFill>
                            <a:srgbClr val="000000"/>
                          </a:solidFill>
                          <a:effectLst/>
                          <a:latin typeface="Arial" pitchFamily="34" charset="0"/>
                          <a:cs typeface="Arial" pitchFamily="34" charset="0"/>
                          <a:sym typeface="Wingdings" pitchFamily="2" charset="2"/>
                        </a:rPr>
                        <a:t></a:t>
                      </a:r>
                      <a:r>
                        <a:rPr lang="en-US" sz="1600" b="0" i="0" dirty="0" smtClean="0">
                          <a:solidFill>
                            <a:srgbClr val="000000"/>
                          </a:solidFill>
                          <a:effectLst/>
                          <a:latin typeface="Arial"/>
                        </a:rPr>
                        <a:t>1</a:t>
                      </a:r>
                      <a:endParaRPr lang="en-US" sz="1600" b="0" i="0" dirty="0">
                        <a:solidFill>
                          <a:srgbClr val="000000"/>
                        </a:solidFill>
                        <a:effectLst/>
                        <a:latin typeface="Arial"/>
                      </a:endParaRPr>
                    </a:p>
                  </a:txBody>
                  <a:tcPr marL="62861" marR="62861" marT="31430" marB="31430" anchor="ctr">
                    <a:lnL>
                      <a:noFill/>
                    </a:lnL>
                    <a:lnR>
                      <a:noFill/>
                    </a:lnR>
                    <a:lnT>
                      <a:noFill/>
                    </a:lnT>
                    <a:lnB>
                      <a:noFill/>
                    </a:lnB>
                    <a:solidFill>
                      <a:srgbClr val="D6EFE3"/>
                    </a:solidFill>
                  </a:tcPr>
                </a:tc>
                <a:tc>
                  <a:txBody>
                    <a:bodyPr/>
                    <a:lstStyle/>
                    <a:p>
                      <a:pPr algn="just"/>
                      <a:r>
                        <a:rPr lang="en-US" sz="1600" b="0" i="0" dirty="0" err="1">
                          <a:solidFill>
                            <a:srgbClr val="000000"/>
                          </a:solidFill>
                          <a:effectLst/>
                          <a:latin typeface="Arial"/>
                        </a:rPr>
                        <a:t>bit.value</a:t>
                      </a:r>
                      <a:r>
                        <a:rPr lang="en-US" sz="1600" b="0" i="0" dirty="0">
                          <a:solidFill>
                            <a:srgbClr val="000000"/>
                          </a:solidFill>
                          <a:effectLst/>
                          <a:latin typeface="Arial"/>
                        </a:rPr>
                        <a:t>  </a:t>
                      </a:r>
                      <a:r>
                        <a:rPr lang="en-US" sz="1600" b="0" i="0" dirty="0" smtClean="0">
                          <a:solidFill>
                            <a:srgbClr val="000000"/>
                          </a:solidFill>
                          <a:effectLst/>
                          <a:latin typeface="Arial"/>
                          <a:sym typeface="Wingdings" pitchFamily="2" charset="2"/>
                        </a:rPr>
                        <a:t> </a:t>
                      </a:r>
                      <a:r>
                        <a:rPr lang="en-US" sz="1600" b="0" i="0" dirty="0" smtClean="0">
                          <a:solidFill>
                            <a:srgbClr val="000000"/>
                          </a:solidFill>
                          <a:effectLst/>
                          <a:latin typeface="Arial"/>
                        </a:rPr>
                        <a:t>2</a:t>
                      </a:r>
                      <a:r>
                        <a:rPr lang="en-US" sz="1600" b="0" i="0" dirty="0">
                          <a:solidFill>
                            <a:srgbClr val="000000"/>
                          </a:solidFill>
                          <a:effectLst/>
                          <a:latin typeface="Arial"/>
                        </a:rPr>
                        <a:t> </a:t>
                      </a:r>
                      <a:r>
                        <a:rPr lang="en-US" sz="1600" b="0" i="0" baseline="30000" dirty="0" err="1">
                          <a:solidFill>
                            <a:srgbClr val="000000"/>
                          </a:solidFill>
                          <a:effectLst/>
                          <a:latin typeface="Arial"/>
                        </a:rPr>
                        <a:t>bit.position</a:t>
                      </a:r>
                      <a:r>
                        <a:rPr lang="en-US" sz="1600" b="0" i="0" dirty="0">
                          <a:solidFill>
                            <a:srgbClr val="000000"/>
                          </a:solidFill>
                          <a:effectLst/>
                          <a:latin typeface="Arial"/>
                        </a:rPr>
                        <a:t> </a:t>
                      </a:r>
                    </a:p>
                  </a:txBody>
                  <a:tcPr marL="62861" marR="62861" marT="31430" marB="31430" anchor="ctr">
                    <a:lnL>
                      <a:noFill/>
                    </a:lnL>
                    <a:lnR>
                      <a:noFill/>
                    </a:lnR>
                    <a:lnT>
                      <a:noFill/>
                    </a:lnT>
                    <a:lnB>
                      <a:noFill/>
                    </a:lnB>
                    <a:solidFill>
                      <a:srgbClr val="D6EFE3"/>
                    </a:solidFill>
                  </a:tcPr>
                </a:tc>
              </a:tr>
            </a:tbl>
          </a:graphicData>
        </a:graphic>
      </p:graphicFrame>
      <p:sp>
        <p:nvSpPr>
          <p:cNvPr id="5" name="Rectangle 1"/>
          <p:cNvSpPr>
            <a:spLocks noChangeArrowheads="1"/>
          </p:cNvSpPr>
          <p:nvPr/>
        </p:nvSpPr>
        <p:spPr bwMode="auto">
          <a:xfrm>
            <a:off x="62345" y="997520"/>
            <a:ext cx="2963041" cy="173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Extend the scheme which has a rule number </a:t>
            </a:r>
            <a:r>
              <a:rPr kumimoji="0" lang="en-US" sz="1600" b="0" i="0" u="none" strike="noStrike" cap="none" normalizeH="0" baseline="0" dirty="0" smtClean="0">
                <a:ln>
                  <a:noFill/>
                </a:ln>
                <a:solidFill>
                  <a:srgbClr val="000000"/>
                </a:solidFill>
                <a:effectLst/>
                <a:latin typeface="Arial" pitchFamily="34" charset="0"/>
                <a:cs typeface="Arial" pitchFamily="34" charset="0"/>
                <a:sym typeface="Wingdings" pitchFamily="2" charset="2"/>
              </a:rPr>
              <a:t></a:t>
            </a:r>
            <a:r>
              <a:rPr kumimoji="0" lang="en-US" sz="1600" b="0" i="0" u="none" strike="noStrike" cap="none" normalizeH="0" baseline="0" dirty="0" smtClean="0">
                <a:ln>
                  <a:noFill/>
                </a:ln>
                <a:solidFill>
                  <a:srgbClr val="000000"/>
                </a:solidFill>
                <a:effectLst/>
                <a:latin typeface="Arial" pitchFamily="34" charset="0"/>
                <a:cs typeface="Arial" pitchFamily="34" charset="0"/>
              </a:rPr>
              <a:t> sign list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600" dirty="0">
              <a:solidFill>
                <a:srgbClr val="000000"/>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List replacing number </a:t>
            </a:r>
            <a:r>
              <a:rPr kumimoji="0" lang="en-US" sz="1600" b="0" i="0" u="none" strike="noStrike" cap="none" normalizeH="0" baseline="0" dirty="0" smtClean="0">
                <a:ln>
                  <a:noFill/>
                </a:ln>
                <a:solidFill>
                  <a:srgbClr val="000000"/>
                </a:solidFill>
                <a:effectLst/>
                <a:latin typeface="Arial" pitchFamily="34" charset="0"/>
                <a:cs typeface="Arial" pitchFamily="34" charset="0"/>
                <a:sym typeface="Wingdings" pitchFamily="2" charset="2"/>
              </a:rPr>
              <a:t></a:t>
            </a:r>
            <a:r>
              <a:rPr kumimoji="0" lang="en-US" sz="1600" b="0" i="0" u="none" strike="noStrike" cap="none" normalizeH="0" baseline="0" dirty="0" smtClean="0">
                <a:ln>
                  <a:noFill/>
                </a:ln>
                <a:solidFill>
                  <a:srgbClr val="000000"/>
                </a:solidFill>
                <a:effectLst/>
                <a:latin typeface="Arial" pitchFamily="34" charset="0"/>
                <a:cs typeface="Arial" pitchFamily="34" charset="0"/>
              </a:rPr>
              <a:t>   sign list  </a:t>
            </a:r>
            <a:r>
              <a:rPr kumimoji="0" lang="en-US"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3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6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3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6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3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6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3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3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6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3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3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3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6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3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6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r>
              <a:rPr kumimoji="0" lang="en-US" sz="300" b="0" i="0" u="none" strike="noStrike" cap="none" normalizeH="0" baseline="0" dirty="0" smtClean="0">
                <a:ln>
                  <a:noFill/>
                </a:ln>
                <a:solidFill>
                  <a:srgbClr val="000000"/>
                </a:solidFill>
                <a:effectLst/>
                <a:latin typeface="Arial" pitchFamily="34" charset="0"/>
                <a:cs typeface="Arial" pitchFamily="34" charset="0"/>
              </a:rPr>
              <a:t> </a:t>
            </a:r>
            <a:r>
              <a:rPr kumimoji="0" lang="en-US" sz="900" b="0" i="0" u="none" strike="noStrike" cap="none" normalizeH="0" baseline="0" dirty="0" smtClean="0">
                <a:ln>
                  <a:noFill/>
                </a:ln>
                <a:solidFill>
                  <a:srgbClr val="000000"/>
                </a:solidFill>
                <a:effectLst/>
                <a:latin typeface="Arial" pitchFamily="34" charset="0"/>
                <a:cs typeface="Arial" pitchFamily="34" charset="0"/>
              </a:rPr>
              <a:t>      </a:t>
            </a:r>
          </a:p>
        </p:txBody>
      </p:sp>
    </p:spTree>
    <p:extLst>
      <p:ext uri="{BB962C8B-B14F-4D97-AF65-F5344CB8AC3E}">
        <p14:creationId xmlns:p14="http://schemas.microsoft.com/office/powerpoint/2010/main" val="1302665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dirty="0" smtClean="0"/>
              <a:t>Beyond Parsing</a:t>
            </a:r>
            <a:endParaRPr lang="en-US" sz="3600" dirty="0"/>
          </a:p>
        </p:txBody>
      </p:sp>
      <p:sp>
        <p:nvSpPr>
          <p:cNvPr id="3" name="Content Placeholder 2"/>
          <p:cNvSpPr>
            <a:spLocks noGrp="1"/>
          </p:cNvSpPr>
          <p:nvPr>
            <p:ph idx="1"/>
          </p:nvPr>
        </p:nvSpPr>
        <p:spPr>
          <a:xfrm>
            <a:off x="457200" y="1219200"/>
            <a:ext cx="8229600" cy="5410200"/>
          </a:xfrm>
        </p:spPr>
        <p:txBody>
          <a:bodyPr>
            <a:normAutofit fontScale="85000" lnSpcReduction="10000"/>
          </a:bodyPr>
          <a:lstStyle/>
          <a:p>
            <a:r>
              <a:rPr lang="en-US" sz="2600" dirty="0"/>
              <a:t>Parser cannot catch all the program </a:t>
            </a:r>
            <a:r>
              <a:rPr lang="en-US" sz="2600" dirty="0" smtClean="0"/>
              <a:t>errors</a:t>
            </a:r>
          </a:p>
          <a:p>
            <a:endParaRPr lang="en-US" sz="2600" dirty="0"/>
          </a:p>
          <a:p>
            <a:r>
              <a:rPr lang="en-US" sz="2600" dirty="0"/>
              <a:t>There is a level of correctness that is deeper than syntax </a:t>
            </a:r>
            <a:r>
              <a:rPr lang="en-US" sz="2600" dirty="0" smtClean="0"/>
              <a:t>analysis</a:t>
            </a:r>
          </a:p>
          <a:p>
            <a:endParaRPr lang="en-US" sz="2600" dirty="0"/>
          </a:p>
          <a:p>
            <a:r>
              <a:rPr lang="en-US" sz="2600" dirty="0"/>
              <a:t>Some language features cannot be modeled using context free grammar formalism</a:t>
            </a:r>
          </a:p>
          <a:p>
            <a:pPr lvl="1"/>
            <a:r>
              <a:rPr lang="en-US" sz="2600" dirty="0" smtClean="0"/>
              <a:t>Whether </a:t>
            </a:r>
            <a:r>
              <a:rPr lang="en-US" sz="2600" dirty="0"/>
              <a:t>an identifier has been declared before use</a:t>
            </a:r>
            <a:endParaRPr lang="en-US" sz="2600" dirty="0" smtClean="0"/>
          </a:p>
          <a:p>
            <a:pPr lvl="1">
              <a:buNone/>
            </a:pPr>
            <a:endParaRPr lang="en-US" sz="2600" dirty="0" smtClean="0"/>
          </a:p>
          <a:p>
            <a:r>
              <a:rPr lang="en-US" sz="2400" dirty="0"/>
              <a:t>A parser has its own limitations in catching program errors related to semantics, something that is </a:t>
            </a:r>
            <a:r>
              <a:rPr lang="en-US" sz="2400" dirty="0">
                <a:solidFill>
                  <a:srgbClr val="7030A0"/>
                </a:solidFill>
              </a:rPr>
              <a:t>deeper than syntax analysis</a:t>
            </a:r>
            <a:r>
              <a:rPr lang="en-US" sz="2400" dirty="0"/>
              <a:t>. </a:t>
            </a:r>
            <a:endParaRPr lang="en-US" sz="2400" dirty="0" smtClean="0"/>
          </a:p>
          <a:p>
            <a:endParaRPr lang="en-US" sz="2400" dirty="0" smtClean="0"/>
          </a:p>
          <a:p>
            <a:r>
              <a:rPr lang="en-US" sz="2400" dirty="0" smtClean="0"/>
              <a:t>Typical </a:t>
            </a:r>
            <a:r>
              <a:rPr lang="en-US" sz="2400" dirty="0"/>
              <a:t>features of semantic analysis cannot be modeled using context free grammar formalism. </a:t>
            </a:r>
            <a:endParaRPr lang="en-US" sz="2400" dirty="0" smtClean="0"/>
          </a:p>
          <a:p>
            <a:endParaRPr lang="en-US" sz="2400" dirty="0" smtClean="0"/>
          </a:p>
          <a:p>
            <a:r>
              <a:rPr lang="en-US" sz="2400" dirty="0" smtClean="0"/>
              <a:t>If </a:t>
            </a:r>
            <a:r>
              <a:rPr lang="en-US" sz="2400" dirty="0"/>
              <a:t>one tries to incorporate those features in the definition of a language then that language doesn't remain context free anymore.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rmAutofit fontScale="47500" lnSpcReduction="20000"/>
          </a:bodyPr>
          <a:lstStyle/>
          <a:p>
            <a:r>
              <a:rPr lang="en-US" sz="3400" dirty="0" smtClean="0"/>
              <a:t>Example </a:t>
            </a:r>
            <a:r>
              <a:rPr lang="en-US" sz="3400" dirty="0"/>
              <a:t>1</a:t>
            </a:r>
          </a:p>
          <a:p>
            <a:pPr lvl="1"/>
            <a:r>
              <a:rPr lang="en-US" sz="3400" dirty="0"/>
              <a:t>string x</a:t>
            </a:r>
            <a:r>
              <a:rPr lang="en-US" sz="3400" dirty="0" smtClean="0"/>
              <a:t>; </a:t>
            </a:r>
            <a:r>
              <a:rPr lang="en-US" sz="3400" dirty="0" err="1" smtClean="0"/>
              <a:t>int</a:t>
            </a:r>
            <a:r>
              <a:rPr lang="en-US" sz="3400" dirty="0" smtClean="0"/>
              <a:t> </a:t>
            </a:r>
            <a:r>
              <a:rPr lang="en-US" sz="3400" dirty="0"/>
              <a:t>y; </a:t>
            </a:r>
          </a:p>
          <a:p>
            <a:pPr lvl="1"/>
            <a:r>
              <a:rPr lang="en-US" sz="3400" dirty="0" smtClean="0"/>
              <a:t>y </a:t>
            </a:r>
            <a:r>
              <a:rPr lang="en-US" sz="3400" dirty="0"/>
              <a:t>= x + 3</a:t>
            </a:r>
          </a:p>
          <a:p>
            <a:pPr lvl="1"/>
            <a:r>
              <a:rPr lang="en-US" sz="3400" dirty="0">
                <a:solidFill>
                  <a:srgbClr val="FF0000"/>
                </a:solidFill>
              </a:rPr>
              <a:t>the use of x is a type error </a:t>
            </a:r>
            <a:endParaRPr lang="en-US" sz="3400" dirty="0" smtClean="0">
              <a:solidFill>
                <a:srgbClr val="FF0000"/>
              </a:solidFill>
            </a:endParaRPr>
          </a:p>
          <a:p>
            <a:pPr lvl="1"/>
            <a:endParaRPr lang="en-US" sz="3400" dirty="0" smtClean="0">
              <a:solidFill>
                <a:srgbClr val="FF0000"/>
              </a:solidFill>
            </a:endParaRPr>
          </a:p>
          <a:p>
            <a:r>
              <a:rPr lang="en-US" sz="3400" dirty="0" smtClean="0"/>
              <a:t>Example 2</a:t>
            </a:r>
          </a:p>
          <a:p>
            <a:pPr lvl="1"/>
            <a:r>
              <a:rPr lang="en-US" sz="3400" dirty="0" err="1" smtClean="0"/>
              <a:t>Int</a:t>
            </a:r>
            <a:r>
              <a:rPr lang="en-US" sz="3400" dirty="0" smtClean="0"/>
              <a:t>  a, </a:t>
            </a:r>
            <a:r>
              <a:rPr lang="en-US" sz="3400" dirty="0"/>
              <a:t>b;</a:t>
            </a:r>
          </a:p>
          <a:p>
            <a:pPr lvl="1"/>
            <a:r>
              <a:rPr lang="en-US" sz="3400" dirty="0"/>
              <a:t>a = b + c</a:t>
            </a:r>
          </a:p>
          <a:p>
            <a:pPr lvl="1"/>
            <a:r>
              <a:rPr lang="en-US" sz="3400" dirty="0">
                <a:solidFill>
                  <a:srgbClr val="FF0000"/>
                </a:solidFill>
              </a:rPr>
              <a:t>c is not declared </a:t>
            </a:r>
            <a:endParaRPr lang="en-US" sz="3400" dirty="0" smtClean="0">
              <a:solidFill>
                <a:srgbClr val="FF0000"/>
              </a:solidFill>
            </a:endParaRPr>
          </a:p>
          <a:p>
            <a:pPr lvl="1"/>
            <a:endParaRPr lang="en-US" sz="3400" dirty="0" smtClean="0">
              <a:solidFill>
                <a:srgbClr val="FF0000"/>
              </a:solidFill>
            </a:endParaRPr>
          </a:p>
          <a:p>
            <a:r>
              <a:rPr lang="en-US" sz="3400" dirty="0" smtClean="0"/>
              <a:t>Example 3</a:t>
            </a:r>
            <a:endParaRPr lang="en-US" sz="3400" dirty="0"/>
          </a:p>
          <a:p>
            <a:pPr lvl="1"/>
            <a:r>
              <a:rPr lang="en-US" sz="3400" dirty="0" smtClean="0"/>
              <a:t> </a:t>
            </a:r>
            <a:r>
              <a:rPr lang="en-US" sz="3400" dirty="0"/>
              <a:t>An identifier may refer to different variables in different parts of the program </a:t>
            </a:r>
            <a:endParaRPr lang="en-US" sz="3400" dirty="0" smtClean="0"/>
          </a:p>
          <a:p>
            <a:pPr lvl="1">
              <a:buNone/>
            </a:pPr>
            <a:endParaRPr lang="en-US" sz="3400" dirty="0"/>
          </a:p>
          <a:p>
            <a:pPr>
              <a:buNone/>
            </a:pPr>
            <a:r>
              <a:rPr lang="en-US" sz="3400" dirty="0" smtClean="0"/>
              <a:t>        An </a:t>
            </a:r>
            <a:r>
              <a:rPr lang="en-US" sz="3400" dirty="0"/>
              <a:t>identifier x can be declared in two separate functions in the program, once of the type </a:t>
            </a:r>
            <a:r>
              <a:rPr lang="en-US" sz="3400" dirty="0" err="1"/>
              <a:t>int</a:t>
            </a:r>
            <a:r>
              <a:rPr lang="en-US" sz="3400" dirty="0"/>
              <a:t> and then of the type char. Hence the </a:t>
            </a:r>
            <a:r>
              <a:rPr lang="en-US" sz="3400" dirty="0">
                <a:solidFill>
                  <a:srgbClr val="FF0000"/>
                </a:solidFill>
              </a:rPr>
              <a:t>same identifier will have to be bound to these two different properties in the two different contexts</a:t>
            </a:r>
            <a:r>
              <a:rPr lang="en-US" sz="3400" dirty="0"/>
              <a:t>. </a:t>
            </a:r>
            <a:endParaRPr lang="en-US" sz="3400" dirty="0" smtClean="0"/>
          </a:p>
          <a:p>
            <a:pPr>
              <a:buNone/>
            </a:pPr>
            <a:endParaRPr lang="en-US" sz="3400" dirty="0" smtClean="0"/>
          </a:p>
          <a:p>
            <a:r>
              <a:rPr lang="en-US" sz="3400" dirty="0" smtClean="0"/>
              <a:t>Example4:</a:t>
            </a:r>
          </a:p>
          <a:p>
            <a:pPr lvl="1"/>
            <a:r>
              <a:rPr lang="en-US" sz="3400" dirty="0" smtClean="0"/>
              <a:t>An identifier may be usable in one part of the program but not another</a:t>
            </a:r>
          </a:p>
          <a:p>
            <a:pPr>
              <a:buNone/>
            </a:pPr>
            <a:endParaRPr lang="en-US" sz="3400" dirty="0"/>
          </a:p>
          <a:p>
            <a:pPr>
              <a:buNone/>
            </a:pPr>
            <a:r>
              <a:rPr lang="en-US" sz="3400" dirty="0" smtClean="0"/>
              <a:t>	A </a:t>
            </a:r>
            <a:r>
              <a:rPr lang="en-US" sz="3400" dirty="0"/>
              <a:t>variable declared within one function cannot be used within the scope of the definition of the other function unless declared there </a:t>
            </a:r>
            <a:r>
              <a:rPr lang="en-US" sz="3400" dirty="0" smtClean="0"/>
              <a:t>separately (in another scope). </a:t>
            </a:r>
            <a:endParaRPr lang="en-US" sz="3400" dirty="0"/>
          </a:p>
          <a:p>
            <a:endParaRPr lang="en-US" dirty="0"/>
          </a:p>
        </p:txBody>
      </p:sp>
      <p:sp>
        <p:nvSpPr>
          <p:cNvPr id="4" name="Title 1"/>
          <p:cNvSpPr>
            <a:spLocks noGrp="1"/>
          </p:cNvSpPr>
          <p:nvPr>
            <p:ph type="title"/>
          </p:nvPr>
        </p:nvSpPr>
        <p:spPr>
          <a:xfrm>
            <a:off x="457200" y="274638"/>
            <a:ext cx="8229600" cy="715962"/>
          </a:xfrm>
        </p:spPr>
        <p:txBody>
          <a:bodyPr>
            <a:normAutofit/>
          </a:bodyPr>
          <a:lstStyle/>
          <a:p>
            <a:pPr algn="l"/>
            <a:r>
              <a:rPr lang="en-US" sz="3600" dirty="0" smtClean="0"/>
              <a:t>Beyond Parsing</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563562"/>
          </a:xfrm>
        </p:spPr>
        <p:txBody>
          <a:bodyPr>
            <a:normAutofit fontScale="90000"/>
          </a:bodyPr>
          <a:lstStyle/>
          <a:p>
            <a:pPr algn="l"/>
            <a:r>
              <a:rPr lang="en-US" sz="3200" dirty="0" smtClean="0"/>
              <a:t/>
            </a:r>
            <a:br>
              <a:rPr lang="en-US" sz="3200" dirty="0" smtClean="0"/>
            </a:br>
            <a:r>
              <a:rPr lang="en-US" sz="2800" dirty="0" smtClean="0"/>
              <a:t>What does a compiler need to know during semantic analysis?</a:t>
            </a:r>
            <a:br>
              <a:rPr lang="en-US" sz="2800" dirty="0" smtClean="0"/>
            </a:br>
            <a:r>
              <a:rPr lang="en-US" sz="2200" dirty="0" smtClean="0"/>
              <a:t>A few examples:</a:t>
            </a:r>
            <a:r>
              <a:rPr lang="en-US" sz="3200" dirty="0" smtClean="0"/>
              <a:t/>
            </a:r>
            <a:br>
              <a:rPr lang="en-US" sz="3200" dirty="0" smtClean="0"/>
            </a:br>
            <a:endParaRPr lang="en-US" sz="3200" dirty="0"/>
          </a:p>
        </p:txBody>
      </p:sp>
      <p:sp>
        <p:nvSpPr>
          <p:cNvPr id="3" name="Content Placeholder 2"/>
          <p:cNvSpPr>
            <a:spLocks noGrp="1"/>
          </p:cNvSpPr>
          <p:nvPr>
            <p:ph idx="1"/>
          </p:nvPr>
        </p:nvSpPr>
        <p:spPr>
          <a:xfrm>
            <a:off x="533400" y="1295400"/>
            <a:ext cx="8229600" cy="5105400"/>
          </a:xfrm>
        </p:spPr>
        <p:txBody>
          <a:bodyPr>
            <a:normAutofit fontScale="55000" lnSpcReduction="20000"/>
          </a:bodyPr>
          <a:lstStyle/>
          <a:p>
            <a:r>
              <a:rPr lang="en-US" dirty="0" smtClean="0"/>
              <a:t>Whether </a:t>
            </a:r>
            <a:r>
              <a:rPr lang="en-US" dirty="0"/>
              <a:t>a variable has been declared</a:t>
            </a:r>
            <a:r>
              <a:rPr lang="en-US" dirty="0" smtClean="0"/>
              <a:t>?</a:t>
            </a:r>
          </a:p>
          <a:p>
            <a:endParaRPr lang="en-US" dirty="0"/>
          </a:p>
          <a:p>
            <a:r>
              <a:rPr lang="en-US" dirty="0" smtClean="0"/>
              <a:t>Are </a:t>
            </a:r>
            <a:r>
              <a:rPr lang="en-US" dirty="0"/>
              <a:t>there variables which have not been declared</a:t>
            </a:r>
            <a:r>
              <a:rPr lang="en-US" dirty="0" smtClean="0"/>
              <a:t>?</a:t>
            </a:r>
          </a:p>
          <a:p>
            <a:endParaRPr lang="en-US" dirty="0" smtClean="0"/>
          </a:p>
          <a:p>
            <a:r>
              <a:rPr lang="en-US" dirty="0" smtClean="0"/>
              <a:t>What </a:t>
            </a:r>
            <a:r>
              <a:rPr lang="en-US" dirty="0"/>
              <a:t>is the type of the variable? </a:t>
            </a:r>
            <a:r>
              <a:rPr lang="en-US" dirty="0" smtClean="0"/>
              <a:t>(</a:t>
            </a:r>
            <a:r>
              <a:rPr lang="en-US" b="1" dirty="0" err="1" smtClean="0"/>
              <a:t>int</a:t>
            </a:r>
            <a:r>
              <a:rPr lang="en-US" b="1" dirty="0" smtClean="0"/>
              <a:t> a, b , c; )</a:t>
            </a:r>
          </a:p>
          <a:p>
            <a:endParaRPr lang="en-US" dirty="0"/>
          </a:p>
          <a:p>
            <a:r>
              <a:rPr lang="en-US" dirty="0" smtClean="0"/>
              <a:t>Whether </a:t>
            </a:r>
            <a:r>
              <a:rPr lang="en-US" dirty="0"/>
              <a:t>a variable is a scalar, an array, or a function</a:t>
            </a:r>
            <a:r>
              <a:rPr lang="en-US" dirty="0" smtClean="0"/>
              <a:t>?</a:t>
            </a:r>
          </a:p>
          <a:p>
            <a:endParaRPr lang="en-US" dirty="0"/>
          </a:p>
          <a:p>
            <a:r>
              <a:rPr lang="en-US" dirty="0" smtClean="0"/>
              <a:t>What </a:t>
            </a:r>
            <a:r>
              <a:rPr lang="en-US" dirty="0"/>
              <a:t>declaration of the variable does each reference use</a:t>
            </a:r>
            <a:r>
              <a:rPr lang="en-US" dirty="0" smtClean="0"/>
              <a:t>?</a:t>
            </a:r>
          </a:p>
          <a:p>
            <a:endParaRPr lang="en-US" dirty="0"/>
          </a:p>
          <a:p>
            <a:r>
              <a:rPr lang="en-US" dirty="0" smtClean="0"/>
              <a:t>If </a:t>
            </a:r>
            <a:r>
              <a:rPr lang="en-US" dirty="0"/>
              <a:t>an expression is type consistent</a:t>
            </a:r>
            <a:r>
              <a:rPr lang="en-US" dirty="0" smtClean="0"/>
              <a:t>?</a:t>
            </a:r>
          </a:p>
          <a:p>
            <a:pPr>
              <a:buNone/>
            </a:pPr>
            <a:endParaRPr lang="en-US" dirty="0"/>
          </a:p>
          <a:p>
            <a:r>
              <a:rPr lang="en-US" dirty="0" smtClean="0"/>
              <a:t>If </a:t>
            </a:r>
            <a:r>
              <a:rPr lang="en-US" dirty="0"/>
              <a:t>an array use like A[</a:t>
            </a:r>
            <a:r>
              <a:rPr lang="en-US" dirty="0" err="1"/>
              <a:t>i,j,k</a:t>
            </a:r>
            <a:r>
              <a:rPr lang="en-US" dirty="0"/>
              <a:t>] is consistent with the declaration? Does it have three dimensions? </a:t>
            </a:r>
          </a:p>
          <a:p>
            <a:endParaRPr lang="en-US" b="1" dirty="0" smtClean="0"/>
          </a:p>
          <a:p>
            <a:pPr>
              <a:buNone/>
            </a:pPr>
            <a:endParaRPr lang="en-US" sz="2900" dirty="0" smtClean="0"/>
          </a:p>
          <a:p>
            <a:pPr algn="just">
              <a:buNone/>
            </a:pPr>
            <a:r>
              <a:rPr lang="en-US" sz="2900" dirty="0" smtClean="0">
                <a:solidFill>
                  <a:srgbClr val="7030A0"/>
                </a:solidFill>
              </a:rPr>
              <a:t>Then we see that syntax analyzer cannot alone handle this situation. We actually need to traverse </a:t>
            </a:r>
          </a:p>
          <a:p>
            <a:pPr algn="just">
              <a:buNone/>
            </a:pPr>
            <a:r>
              <a:rPr lang="en-US" sz="2900" dirty="0" smtClean="0">
                <a:solidFill>
                  <a:srgbClr val="7030A0"/>
                </a:solidFill>
              </a:rPr>
              <a:t>the parse trees to find out the type of identifier and this is all done in semantic analysis phase.</a:t>
            </a:r>
            <a:endParaRPr lang="en-US" sz="2900" dirty="0">
              <a:solidFill>
                <a:srgbClr val="7030A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5486400"/>
          </a:xfrm>
        </p:spPr>
        <p:txBody>
          <a:bodyPr>
            <a:noAutofit/>
          </a:bodyPr>
          <a:lstStyle/>
          <a:p>
            <a:r>
              <a:rPr lang="en-US" sz="1600" dirty="0"/>
              <a:t>How many arguments does a function take</a:t>
            </a:r>
            <a:r>
              <a:rPr lang="en-US" sz="1600" dirty="0" smtClean="0"/>
              <a:t>?</a:t>
            </a:r>
          </a:p>
          <a:p>
            <a:endParaRPr lang="en-US" sz="1600" dirty="0"/>
          </a:p>
          <a:p>
            <a:r>
              <a:rPr lang="en-US" sz="1600" dirty="0" smtClean="0"/>
              <a:t>Are </a:t>
            </a:r>
            <a:r>
              <a:rPr lang="en-US" sz="1600" dirty="0"/>
              <a:t>all invocations of a function consistent with the declaration</a:t>
            </a:r>
            <a:r>
              <a:rPr lang="en-US" sz="1600" dirty="0" smtClean="0"/>
              <a:t>?</a:t>
            </a:r>
          </a:p>
          <a:p>
            <a:endParaRPr lang="en-US" sz="1600" dirty="0"/>
          </a:p>
          <a:p>
            <a:r>
              <a:rPr lang="en-US" sz="1600" dirty="0" smtClean="0"/>
              <a:t>If </a:t>
            </a:r>
            <a:r>
              <a:rPr lang="en-US" sz="1600" dirty="0"/>
              <a:t>an operator/function is overloaded, which function is being invoked</a:t>
            </a:r>
            <a:r>
              <a:rPr lang="en-US" sz="1600" dirty="0" smtClean="0"/>
              <a:t>?</a:t>
            </a:r>
          </a:p>
          <a:p>
            <a:endParaRPr lang="en-US" sz="1600" dirty="0"/>
          </a:p>
          <a:p>
            <a:r>
              <a:rPr lang="en-US" sz="1600" dirty="0" smtClean="0"/>
              <a:t>Inheritance relationship</a:t>
            </a:r>
          </a:p>
          <a:p>
            <a:endParaRPr lang="en-US" sz="1600" dirty="0"/>
          </a:p>
          <a:p>
            <a:r>
              <a:rPr lang="en-US" sz="1600" dirty="0" smtClean="0"/>
              <a:t>Classes </a:t>
            </a:r>
            <a:r>
              <a:rPr lang="en-US" sz="1600" dirty="0"/>
              <a:t>not multiply </a:t>
            </a:r>
            <a:r>
              <a:rPr lang="en-US" sz="1600" dirty="0" smtClean="0"/>
              <a:t>defined</a:t>
            </a:r>
          </a:p>
          <a:p>
            <a:endParaRPr lang="en-US" sz="1600" dirty="0"/>
          </a:p>
          <a:p>
            <a:r>
              <a:rPr lang="en-US" sz="1600" dirty="0" smtClean="0"/>
              <a:t>Methods </a:t>
            </a:r>
            <a:r>
              <a:rPr lang="en-US" sz="1600" dirty="0"/>
              <a:t>in a class are not multiply defined </a:t>
            </a:r>
            <a:endParaRPr lang="en-US" sz="1600" dirty="0" smtClean="0"/>
          </a:p>
          <a:p>
            <a:endParaRPr lang="en-US" sz="1600" dirty="0"/>
          </a:p>
          <a:p>
            <a:r>
              <a:rPr lang="en-US" sz="1600" dirty="0" smtClean="0"/>
              <a:t>The </a:t>
            </a:r>
            <a:r>
              <a:rPr lang="en-US" sz="1600" dirty="0"/>
              <a:t>exact requirements depend upon the language </a:t>
            </a:r>
          </a:p>
          <a:p>
            <a:endParaRPr lang="en-US" sz="1600" b="1" dirty="0"/>
          </a:p>
          <a:p>
            <a:pPr algn="just">
              <a:buNone/>
            </a:pPr>
            <a:r>
              <a:rPr lang="en-US" sz="1600" dirty="0" smtClean="0">
                <a:solidFill>
                  <a:srgbClr val="7030A0"/>
                </a:solidFill>
              </a:rPr>
              <a:t>If </a:t>
            </a:r>
            <a:r>
              <a:rPr lang="en-US" sz="1600" dirty="0">
                <a:solidFill>
                  <a:srgbClr val="7030A0"/>
                </a:solidFill>
              </a:rPr>
              <a:t>the compiler has the answers to all these questions only then will it be able to successfully do </a:t>
            </a:r>
            <a:endParaRPr lang="en-US" sz="1600" dirty="0" smtClean="0">
              <a:solidFill>
                <a:srgbClr val="7030A0"/>
              </a:solidFill>
            </a:endParaRPr>
          </a:p>
          <a:p>
            <a:pPr algn="just">
              <a:buNone/>
            </a:pPr>
            <a:r>
              <a:rPr lang="en-US" sz="1600" dirty="0" smtClean="0">
                <a:solidFill>
                  <a:srgbClr val="7030A0"/>
                </a:solidFill>
              </a:rPr>
              <a:t>a semantic </a:t>
            </a:r>
            <a:r>
              <a:rPr lang="en-US" sz="1600" dirty="0">
                <a:solidFill>
                  <a:srgbClr val="7030A0"/>
                </a:solidFill>
              </a:rPr>
              <a:t>analysis by using the generated parse tree. These questions give a feedback to what </a:t>
            </a:r>
            <a:endParaRPr lang="en-US" sz="1600" dirty="0" smtClean="0">
              <a:solidFill>
                <a:srgbClr val="7030A0"/>
              </a:solidFill>
            </a:endParaRPr>
          </a:p>
          <a:p>
            <a:pPr algn="just">
              <a:buNone/>
            </a:pPr>
            <a:r>
              <a:rPr lang="en-US" sz="1600" dirty="0" smtClean="0">
                <a:solidFill>
                  <a:srgbClr val="7030A0"/>
                </a:solidFill>
              </a:rPr>
              <a:t>is </a:t>
            </a:r>
            <a:r>
              <a:rPr lang="en-US" sz="1600" dirty="0">
                <a:solidFill>
                  <a:srgbClr val="7030A0"/>
                </a:solidFill>
              </a:rPr>
              <a:t>to </a:t>
            </a:r>
            <a:r>
              <a:rPr lang="en-US" sz="1600" dirty="0" smtClean="0">
                <a:solidFill>
                  <a:srgbClr val="7030A0"/>
                </a:solidFill>
              </a:rPr>
              <a:t>be done </a:t>
            </a:r>
            <a:r>
              <a:rPr lang="en-US" sz="1600" dirty="0">
                <a:solidFill>
                  <a:srgbClr val="7030A0"/>
                </a:solidFill>
              </a:rPr>
              <a:t>in the semantic analysis. These questions help in outlining the work of the </a:t>
            </a:r>
            <a:endParaRPr lang="en-US" sz="1600" dirty="0" smtClean="0">
              <a:solidFill>
                <a:srgbClr val="7030A0"/>
              </a:solidFill>
            </a:endParaRPr>
          </a:p>
          <a:p>
            <a:pPr algn="just">
              <a:buNone/>
            </a:pPr>
            <a:r>
              <a:rPr lang="en-US" sz="1600" dirty="0" smtClean="0">
                <a:solidFill>
                  <a:srgbClr val="7030A0"/>
                </a:solidFill>
              </a:rPr>
              <a:t>semantic </a:t>
            </a:r>
            <a:r>
              <a:rPr lang="en-US" sz="1600" dirty="0">
                <a:solidFill>
                  <a:srgbClr val="7030A0"/>
                </a:solidFill>
              </a:rPr>
              <a:t>analyzer. </a:t>
            </a:r>
          </a:p>
        </p:txBody>
      </p:sp>
      <p:sp>
        <p:nvSpPr>
          <p:cNvPr id="4" name="Title 1"/>
          <p:cNvSpPr>
            <a:spLocks noGrp="1"/>
          </p:cNvSpPr>
          <p:nvPr>
            <p:ph type="title"/>
          </p:nvPr>
        </p:nvSpPr>
        <p:spPr>
          <a:xfrm>
            <a:off x="457200" y="274638"/>
            <a:ext cx="8686800" cy="563562"/>
          </a:xfrm>
        </p:spPr>
        <p:txBody>
          <a:bodyPr>
            <a:normAutofit fontScale="90000"/>
          </a:bodyPr>
          <a:lstStyle/>
          <a:p>
            <a:pPr algn="l"/>
            <a:r>
              <a:rPr lang="en-US" sz="3200" dirty="0" smtClean="0"/>
              <a:t/>
            </a:r>
            <a:br>
              <a:rPr lang="en-US" sz="3200" dirty="0" smtClean="0"/>
            </a:br>
            <a:r>
              <a:rPr lang="en-US" sz="2800" dirty="0" smtClean="0"/>
              <a:t>What does a compiler need to know during semantic analysis?</a:t>
            </a:r>
            <a:br>
              <a:rPr lang="en-US" sz="2800" dirty="0" smtClean="0"/>
            </a:br>
            <a:r>
              <a:rPr lang="en-US" sz="2800" dirty="0" smtClean="0"/>
              <a:t>F</a:t>
            </a:r>
            <a:r>
              <a:rPr lang="en-US" sz="2200" dirty="0" smtClean="0"/>
              <a:t>ew more examples:</a:t>
            </a:r>
            <a:r>
              <a:rPr lang="en-US" sz="3200" dirty="0" smtClean="0"/>
              <a:t/>
            </a:r>
            <a:br>
              <a:rPr lang="en-US" sz="3200" dirty="0" smtClean="0"/>
            </a:b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6085</TotalTime>
  <Words>3894</Words>
  <Application>Microsoft Office PowerPoint</Application>
  <PresentationFormat>On-screen Show (4:3)</PresentationFormat>
  <Paragraphs>797</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Compiler Phases</vt:lpstr>
      <vt:lpstr>Compiler Front- and Back-end</vt:lpstr>
      <vt:lpstr> Semantics analysis </vt:lpstr>
      <vt:lpstr>Semantics analysis</vt:lpstr>
      <vt:lpstr> Things are done in Semantic Analysis: </vt:lpstr>
      <vt:lpstr>Beyond Parsing</vt:lpstr>
      <vt:lpstr>Beyond Parsing</vt:lpstr>
      <vt:lpstr> What does a compiler need to know during semantic analysis? A few examples: </vt:lpstr>
      <vt:lpstr> What does a compiler need to know during semantic analysis? Few more examples: </vt:lpstr>
      <vt:lpstr>How to answer these questions?</vt:lpstr>
      <vt:lpstr>How to answer these questions?</vt:lpstr>
      <vt:lpstr>Why attributes ?</vt:lpstr>
      <vt:lpstr> Attribute Grammar Framework </vt:lpstr>
      <vt:lpstr> Attribute Grammar Framework </vt:lpstr>
      <vt:lpstr> Attribute Grammar Framework </vt:lpstr>
      <vt:lpstr>Syntax Directed Definition</vt:lpstr>
      <vt:lpstr>Example:</vt:lpstr>
      <vt:lpstr>Example:</vt:lpstr>
      <vt:lpstr>Dependency Graph:</vt:lpstr>
      <vt:lpstr>Attributes:</vt:lpstr>
      <vt:lpstr>Dependency Graph:</vt:lpstr>
      <vt:lpstr>Attributes:</vt:lpstr>
      <vt:lpstr>Synthesized Attributes</vt:lpstr>
      <vt:lpstr>Syntax-Directed Definition -- Example </vt:lpstr>
      <vt:lpstr> Annotated Parse tree for 3 * 4 + 5 n  (Bottom up parsing)</vt:lpstr>
      <vt:lpstr>Inherited Attributes</vt:lpstr>
      <vt:lpstr>Example: Inherited Attributes</vt:lpstr>
      <vt:lpstr>Example: Inherited Attributes</vt:lpstr>
      <vt:lpstr>Example: Parse tree for real x, y, z Dependence of attributes in an inherited attribute system. </vt:lpstr>
      <vt:lpstr>Dependency Graph</vt:lpstr>
      <vt:lpstr>Algorithm to construct dependency graph</vt:lpstr>
      <vt:lpstr>Example</vt:lpstr>
      <vt:lpstr>Example</vt:lpstr>
      <vt:lpstr>Example</vt:lpstr>
      <vt:lpstr>Evaluation Order</vt:lpstr>
      <vt:lpstr>Abstract Syntax Tree</vt:lpstr>
      <vt:lpstr>Abstract Syntax tree</vt:lpstr>
      <vt:lpstr>Constructing Abstract Syntax tree for expression</vt:lpstr>
      <vt:lpstr>Example</vt:lpstr>
      <vt:lpstr>Example</vt:lpstr>
      <vt:lpstr>A syntax directed definition for constructing syntax tree for an expression</vt:lpstr>
      <vt:lpstr>Construction of a syntax tree for a-4+c</vt:lpstr>
      <vt:lpstr>Directed Acyclic Graph (DAG) for Expression</vt:lpstr>
      <vt:lpstr>DAG for the expression   a + a * (b - c) + (b - c) * d </vt:lpstr>
      <vt:lpstr>DAG for the expression</vt:lpstr>
      <vt:lpstr>Dag for Expression</vt:lpstr>
      <vt:lpstr>Dag for Expression</vt:lpstr>
      <vt:lpstr>Dag for Expression</vt:lpstr>
      <vt:lpstr>Bottom-up evaluation of S-attributed definitions</vt:lpstr>
      <vt:lpstr>Bottom-up evaluation of S-attributed definitions</vt:lpstr>
      <vt:lpstr>Example: desk calculator</vt:lpstr>
      <vt:lpstr>Example: desk calculator</vt:lpstr>
      <vt:lpstr>Example: desk calculator</vt:lpstr>
      <vt:lpstr>Example: desk calculator</vt:lpstr>
      <vt:lpstr>Example: desk calculator</vt:lpstr>
      <vt:lpstr>Example: desk calculator</vt:lpstr>
      <vt:lpstr>PowerPoint Presentation</vt:lpstr>
      <vt:lpstr>PowerPoint Presentation</vt:lpstr>
      <vt:lpstr>Example</vt:lpstr>
    </vt:vector>
  </TitlesOfParts>
  <Company>IITG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Semantics analysis </dc:title>
  <dc:creator>CSE</dc:creator>
  <cp:lastModifiedBy>arijit</cp:lastModifiedBy>
  <cp:revision>206</cp:revision>
  <dcterms:created xsi:type="dcterms:W3CDTF">2014-01-14T12:53:24Z</dcterms:created>
  <dcterms:modified xsi:type="dcterms:W3CDTF">2014-03-20T08:52:13Z</dcterms:modified>
</cp:coreProperties>
</file>