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64680" y="678509"/>
            <a:ext cx="84711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64680" y="678509"/>
            <a:ext cx="84711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64680" y="2273669"/>
            <a:ext cx="8471100" cy="145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64680" y="678509"/>
            <a:ext cx="41340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705560" y="678509"/>
            <a:ext cx="41340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705560" y="2273669"/>
            <a:ext cx="4134000" cy="145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364680" y="2273669"/>
            <a:ext cx="4134000" cy="145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64680" y="678509"/>
            <a:ext cx="84711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364680" y="678509"/>
            <a:ext cx="84711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364680" y="678509"/>
            <a:ext cx="84711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64680" y="678509"/>
            <a:ext cx="84711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64680" y="678509"/>
            <a:ext cx="84711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64680" y="678509"/>
            <a:ext cx="41340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705560" y="678509"/>
            <a:ext cx="41340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1271520" y="85860"/>
            <a:ext cx="76314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64680" y="678509"/>
            <a:ext cx="41340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364680" y="2273669"/>
            <a:ext cx="4134000" cy="145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705560" y="678509"/>
            <a:ext cx="41340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64680" y="678509"/>
            <a:ext cx="41340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705560" y="678509"/>
            <a:ext cx="41340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705560" y="2273669"/>
            <a:ext cx="4134000" cy="145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64680" y="678509"/>
            <a:ext cx="41340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705560" y="678509"/>
            <a:ext cx="41340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364680" y="2273669"/>
            <a:ext cx="8471100" cy="145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A6A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28600" y="171450"/>
            <a:ext cx="381000" cy="1716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2280" y="228689"/>
            <a:ext cx="152699" cy="1143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1066679" y="2228850"/>
            <a:ext cx="533400" cy="285600"/>
          </a:xfrm>
          <a:prstGeom prst="rect">
            <a:avLst/>
          </a:prstGeom>
          <a:solidFill>
            <a:srgbClr val="6DCFF6"/>
          </a:solidFill>
          <a:ln cap="flat" cmpd="sng" w="12600">
            <a:solidFill>
              <a:srgbClr val="B9AFA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440" y="0"/>
            <a:ext cx="9172500" cy="51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1271520" y="85860"/>
            <a:ext cx="763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64680" y="678509"/>
            <a:ext cx="84711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205839" y="4743360"/>
            <a:ext cx="663600" cy="270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221725" y="566199"/>
            <a:ext cx="7356321" cy="1045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1155CC"/>
                </a:solidFill>
                <a:latin typeface="Arial"/>
              </a:rPr>
              <a:t>Oracle Forms and Reports :</a:t>
            </a:r>
            <a:b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1155CC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1155CC"/>
                </a:solidFill>
                <a:latin typeface="Arial"/>
              </a:rPr>
              <a:t>LOV, Radio Button, List and Menu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10625" y="2262225"/>
            <a:ext cx="39981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0124D"/>
                </a:solidFill>
              </a:rPr>
              <a:t>Rahit Basu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0124D"/>
                </a:solidFill>
              </a:rPr>
              <a:t>Ritayan Jeta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0124D"/>
                </a:solidFill>
              </a:rPr>
              <a:t>Subrata Maity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0124D"/>
                </a:solidFill>
              </a:rPr>
              <a:t>Sanjay Patnaik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0124D"/>
                </a:solidFill>
              </a:rPr>
              <a:t>Kumarjit  Ghosh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0124D"/>
                </a:solidFill>
              </a:rPr>
              <a:t>Soumitra Kumar Paul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0124D"/>
                </a:solidFill>
              </a:rPr>
              <a:t>Subhra Prakash Dhirsamant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4054" l="0" r="0" t="7041"/>
          <a:stretch/>
        </p:blipFill>
        <p:spPr>
          <a:xfrm>
            <a:off x="0" y="592049"/>
            <a:ext cx="9144000" cy="4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subTitle"/>
          </p:nvPr>
        </p:nvSpPr>
        <p:spPr>
          <a:xfrm>
            <a:off x="431830" y="1045059"/>
            <a:ext cx="8471100" cy="30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DYNAMIC LOV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5114" l="0" r="36644" t="0"/>
          <a:stretch/>
        </p:blipFill>
        <p:spPr>
          <a:xfrm>
            <a:off x="0" y="407525"/>
            <a:ext cx="5582299" cy="47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3829" l="0" r="37725" t="2546"/>
          <a:stretch/>
        </p:blipFill>
        <p:spPr>
          <a:xfrm>
            <a:off x="3685887" y="450225"/>
            <a:ext cx="5424187" cy="47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4049" l="26980" r="26525" t="0"/>
          <a:stretch/>
        </p:blipFill>
        <p:spPr>
          <a:xfrm>
            <a:off x="4757575" y="528675"/>
            <a:ext cx="4081625" cy="46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4049" l="27701" r="25324" t="0"/>
          <a:stretch/>
        </p:blipFill>
        <p:spPr>
          <a:xfrm>
            <a:off x="372674" y="528674"/>
            <a:ext cx="4018375" cy="46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3827" l="0" r="0" t="0"/>
          <a:stretch/>
        </p:blipFill>
        <p:spPr>
          <a:xfrm>
            <a:off x="0" y="153650"/>
            <a:ext cx="9144000" cy="4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3614" l="7227" r="26525" t="0"/>
          <a:stretch/>
        </p:blipFill>
        <p:spPr>
          <a:xfrm>
            <a:off x="51225" y="528675"/>
            <a:ext cx="5599199" cy="45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2931" l="27581" r="26525" t="0"/>
          <a:stretch/>
        </p:blipFill>
        <p:spPr>
          <a:xfrm>
            <a:off x="5356800" y="563499"/>
            <a:ext cx="3851747" cy="45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3614" l="0" r="0" t="0"/>
          <a:stretch/>
        </p:blipFill>
        <p:spPr>
          <a:xfrm>
            <a:off x="0" y="153650"/>
            <a:ext cx="9144000" cy="49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3400" l="0" r="0" t="0"/>
          <a:stretch/>
        </p:blipFill>
        <p:spPr>
          <a:xfrm>
            <a:off x="0" y="153650"/>
            <a:ext cx="9144000" cy="496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3400" l="0" r="0" t="0"/>
          <a:stretch/>
        </p:blipFill>
        <p:spPr>
          <a:xfrm>
            <a:off x="0" y="153650"/>
            <a:ext cx="9144000" cy="496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RADIO BUTTONS &amp;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85850"/>
            <a:ext cx="8902800" cy="39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WHAT IS AN ORACLE FORM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30425" y="907100"/>
            <a:ext cx="8813400" cy="4026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Oracle Forms allows your users to insert, update, delete, and query data from the database through GUI items. These include: 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b="1" i="1" lang="en"/>
              <a:t>• LOV-List Of Values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algn="just">
              <a:spcBef>
                <a:spcPts val="0"/>
              </a:spcBef>
              <a:buNone/>
            </a:pPr>
            <a:r>
              <a:rPr b="1" i="1" lang="en"/>
              <a:t>• Lists &amp;Menu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algn="just">
              <a:spcBef>
                <a:spcPts val="0"/>
              </a:spcBef>
              <a:buNone/>
            </a:pPr>
            <a:r>
              <a:rPr b="1" i="1" lang="en"/>
              <a:t>• Radio Buttons 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• Text Items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Checkboxes 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5758" l="0" r="49771" t="0"/>
          <a:stretch/>
        </p:blipFill>
        <p:spPr>
          <a:xfrm>
            <a:off x="381000" y="538424"/>
            <a:ext cx="4372525" cy="46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4260" l="0" r="60251" t="0"/>
          <a:stretch/>
        </p:blipFill>
        <p:spPr>
          <a:xfrm>
            <a:off x="5116075" y="538425"/>
            <a:ext cx="3634601" cy="46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5917" l="0" r="29537" t="0"/>
          <a:stretch/>
        </p:blipFill>
        <p:spPr>
          <a:xfrm>
            <a:off x="228599" y="561700"/>
            <a:ext cx="6200823" cy="458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5944" l="0" r="74826" t="0"/>
          <a:stretch/>
        </p:blipFill>
        <p:spPr>
          <a:xfrm>
            <a:off x="6658925" y="561700"/>
            <a:ext cx="2301901" cy="458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5544" l="0" r="0" t="0"/>
          <a:stretch/>
        </p:blipFill>
        <p:spPr>
          <a:xfrm>
            <a:off x="0" y="306050"/>
            <a:ext cx="9144000" cy="48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64680" y="678509"/>
            <a:ext cx="8471100" cy="30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LIST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4906" l="0" r="48448" t="0"/>
          <a:stretch/>
        </p:blipFill>
        <p:spPr>
          <a:xfrm>
            <a:off x="228600" y="279687"/>
            <a:ext cx="4713949" cy="488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4260" l="0" r="61697" t="0"/>
          <a:stretch/>
        </p:blipFill>
        <p:spPr>
          <a:xfrm>
            <a:off x="5387600" y="279700"/>
            <a:ext cx="3502423" cy="48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4260" l="0" r="0" t="0"/>
          <a:stretch/>
        </p:blipFill>
        <p:spPr>
          <a:xfrm>
            <a:off x="0" y="221525"/>
            <a:ext cx="9144000" cy="49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5292" l="0" r="0" t="7080"/>
          <a:stretch/>
        </p:blipFill>
        <p:spPr>
          <a:xfrm>
            <a:off x="0" y="441449"/>
            <a:ext cx="9144000" cy="4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6795" l="0" r="53626" t="6864"/>
          <a:stretch/>
        </p:blipFill>
        <p:spPr>
          <a:xfrm>
            <a:off x="4903650" y="451575"/>
            <a:ext cx="4240350" cy="4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subTitle"/>
          </p:nvPr>
        </p:nvSpPr>
        <p:spPr>
          <a:xfrm>
            <a:off x="364680" y="678509"/>
            <a:ext cx="8471100" cy="30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POP UP MENU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5213" l="0" r="79206" t="0"/>
          <a:stretch/>
        </p:blipFill>
        <p:spPr>
          <a:xfrm>
            <a:off x="0" y="588150"/>
            <a:ext cx="1883375" cy="455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2427400" y="245950"/>
            <a:ext cx="1486500" cy="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1015875" y="112300"/>
            <a:ext cx="7763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</a:t>
            </a:r>
            <a:r>
              <a:rPr lang="en" sz="2400"/>
              <a:t>HOW TO CREATE POP UP MENU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4652" l="0" r="81812" t="0"/>
          <a:stretch/>
        </p:blipFill>
        <p:spPr>
          <a:xfrm>
            <a:off x="2145925" y="588150"/>
            <a:ext cx="1663101" cy="455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5">
            <a:alphaModFix/>
          </a:blip>
          <a:srcRect b="5303" l="0" r="71212" t="0"/>
          <a:stretch/>
        </p:blipFill>
        <p:spPr>
          <a:xfrm>
            <a:off x="4037625" y="588150"/>
            <a:ext cx="2632326" cy="455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6">
            <a:alphaModFix/>
          </a:blip>
          <a:srcRect b="4260" l="0" r="75428" t="0"/>
          <a:stretch/>
        </p:blipFill>
        <p:spPr>
          <a:xfrm>
            <a:off x="6904825" y="588150"/>
            <a:ext cx="2246851" cy="45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0" y="85850"/>
            <a:ext cx="8902800" cy="39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Objectives 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-125" y="678500"/>
            <a:ext cx="9144000" cy="4026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This section will examine the following: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• Creating and naming form modules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• The Data Block Wizard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• The Layout Wizard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• Canvases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4260" l="0" r="0" t="0"/>
          <a:stretch/>
        </p:blipFill>
        <p:spPr>
          <a:xfrm>
            <a:off x="0" y="153650"/>
            <a:ext cx="9144000" cy="49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subTitle"/>
          </p:nvPr>
        </p:nvSpPr>
        <p:spPr>
          <a:xfrm>
            <a:off x="5" y="625034"/>
            <a:ext cx="8471100" cy="30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MENU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5329" l="0" r="0" t="0"/>
          <a:stretch/>
        </p:blipFill>
        <p:spPr>
          <a:xfrm>
            <a:off x="0" y="1250"/>
            <a:ext cx="9144000" cy="4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7261" l="0" r="55916" t="0"/>
          <a:stretch/>
        </p:blipFill>
        <p:spPr>
          <a:xfrm>
            <a:off x="5107750" y="1249"/>
            <a:ext cx="4031100" cy="47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5758" l="0" r="59890" t="0"/>
          <a:stretch/>
        </p:blipFill>
        <p:spPr>
          <a:xfrm>
            <a:off x="5130025" y="526325"/>
            <a:ext cx="3566800" cy="46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 b="4997" l="0" r="58807" t="0"/>
          <a:stretch/>
        </p:blipFill>
        <p:spPr>
          <a:xfrm>
            <a:off x="405725" y="518900"/>
            <a:ext cx="3566793" cy="46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3827" l="0" r="0" t="0"/>
          <a:stretch/>
        </p:blipFill>
        <p:spPr>
          <a:xfrm>
            <a:off x="0" y="153649"/>
            <a:ext cx="9144000" cy="4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1181037" y="2143427"/>
            <a:ext cx="6866218" cy="862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C78D8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CC0000"/>
                </a:solidFill>
                <a:latin typeface="Merriweather"/>
              </a:rPr>
              <a:t>THANK YOU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953000" y="2209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STATIC LOV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5758" l="5176" r="41344" t="0"/>
          <a:stretch/>
        </p:blipFill>
        <p:spPr>
          <a:xfrm>
            <a:off x="16400" y="486149"/>
            <a:ext cx="4631474" cy="45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010125" y="3590325"/>
            <a:ext cx="2149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6349" l="0" r="46521" t="0"/>
          <a:stretch/>
        </p:blipFill>
        <p:spPr>
          <a:xfrm>
            <a:off x="4677975" y="499722"/>
            <a:ext cx="4631474" cy="455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4049" l="0" r="76753" t="0"/>
          <a:stretch/>
        </p:blipFill>
        <p:spPr>
          <a:xfrm>
            <a:off x="0" y="153650"/>
            <a:ext cx="2125673" cy="49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43648" l="31916" r="37126" t="17788"/>
          <a:stretch/>
        </p:blipFill>
        <p:spPr>
          <a:xfrm>
            <a:off x="2125675" y="859075"/>
            <a:ext cx="2830573" cy="198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41714" l="37099" r="42544" t="15222"/>
          <a:stretch/>
        </p:blipFill>
        <p:spPr>
          <a:xfrm>
            <a:off x="6324162" y="609350"/>
            <a:ext cx="1719449" cy="204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b="39356" l="35772" r="41461" t="14579"/>
          <a:stretch/>
        </p:blipFill>
        <p:spPr>
          <a:xfrm>
            <a:off x="6253199" y="3026098"/>
            <a:ext cx="1861376" cy="21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6">
            <a:alphaModFix/>
          </a:blip>
          <a:srcRect b="53053" l="35533" r="41099" t="25737"/>
          <a:stretch/>
        </p:blipFill>
        <p:spPr>
          <a:xfrm>
            <a:off x="2125674" y="3186201"/>
            <a:ext cx="2670099" cy="13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022350" y="1586000"/>
            <a:ext cx="936300" cy="26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059925" y="2698400"/>
            <a:ext cx="132300" cy="37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022350" y="3931975"/>
            <a:ext cx="1189500" cy="20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4003" l="0" r="77957" t="0"/>
          <a:stretch/>
        </p:blipFill>
        <p:spPr>
          <a:xfrm>
            <a:off x="0" y="539699"/>
            <a:ext cx="1857872" cy="45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19436" l="26377" r="25803" t="16076"/>
          <a:stretch/>
        </p:blipFill>
        <p:spPr>
          <a:xfrm>
            <a:off x="1786950" y="539700"/>
            <a:ext cx="3602623" cy="273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19642" l="26978" r="26167" t="16081"/>
          <a:stretch/>
        </p:blipFill>
        <p:spPr>
          <a:xfrm>
            <a:off x="5341749" y="2160200"/>
            <a:ext cx="3802250" cy="298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3827" l="0" r="0" t="0"/>
          <a:stretch/>
        </p:blipFill>
        <p:spPr>
          <a:xfrm>
            <a:off x="0" y="229850"/>
            <a:ext cx="9144000" cy="4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