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85170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6/3/2020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9194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6/3/2020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1629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6/3/2020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67845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6/3/2020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11477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6/3/2020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778252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6/3/2020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398753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65625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52279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96244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794577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6/3/2020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88193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6/3/2020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47564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6/3/2020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96293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6/3/2020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7758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6/3/2020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656242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6/3/2020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64275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6/3/2020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455758151"/>
      </p:ext>
    </p:extLst>
  </p:cSld>
  <p:clrMap bg1="dk1" tx1="lt1" bg2="dk2" tx2="lt2" accent1="accent1" accent2="accent2" accent3="accent3" accent4="accent4" accent5="accent5" accent6="accent6" hlink="hlink" folHlink="folHlink"/>
  <p:sldLayoutIdLst>
    <p:sldLayoutId id="2147483743" r:id="rId1"/>
    <p:sldLayoutId id="2147483744"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42" r:id="rId12"/>
    <p:sldLayoutId id="2147483737" r:id="rId13"/>
    <p:sldLayoutId id="2147483738" r:id="rId14"/>
    <p:sldLayoutId id="2147483739" r:id="rId15"/>
    <p:sldLayoutId id="2147483740" r:id="rId16"/>
    <p:sldLayoutId id="2147483741" r:id="rId17"/>
  </p:sldLayoutIdLst>
  <p:hf sldNum="0" hdr="0" ftr="0" dt="0"/>
  <p:txStyles>
    <p:title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4C94B89-47F1-4020-A9B7-16596184322F}"/>
              </a:ext>
            </a:extLst>
          </p:cNvPr>
          <p:cNvPicPr>
            <a:picLocks noChangeAspect="1"/>
          </p:cNvPicPr>
          <p:nvPr/>
        </p:nvPicPr>
        <p:blipFill rotWithShape="1">
          <a:blip r:embed="rId3"/>
          <a:srcRect t="17279"/>
          <a:stretch/>
        </p:blipFill>
        <p:spPr>
          <a:xfrm>
            <a:off x="20" y="-467350"/>
            <a:ext cx="12191981" cy="6857990"/>
          </a:xfrm>
          <a:prstGeom prst="rect">
            <a:avLst/>
          </a:prstGeom>
        </p:spPr>
      </p:pic>
      <p:sp>
        <p:nvSpPr>
          <p:cNvPr id="9" name="Rectangle 8">
            <a:extLst>
              <a:ext uri="{FF2B5EF4-FFF2-40B4-BE49-F238E27FC236}">
                <a16:creationId xmlns:a16="http://schemas.microsoft.com/office/drawing/2014/main" id="{C987A7FD-AAD9-4A01-B753-DC50A900C3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4" cy="68580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7D4267C-B236-4716-91A5-4D61F36A3D0A}"/>
              </a:ext>
            </a:extLst>
          </p:cNvPr>
          <p:cNvSpPr>
            <a:spLocks noGrp="1"/>
          </p:cNvSpPr>
          <p:nvPr>
            <p:ph type="ctrTitle"/>
          </p:nvPr>
        </p:nvSpPr>
        <p:spPr>
          <a:xfrm>
            <a:off x="913795" y="1036320"/>
            <a:ext cx="10384125" cy="3057708"/>
          </a:xfrm>
        </p:spPr>
        <p:txBody>
          <a:bodyPr>
            <a:normAutofit fontScale="90000"/>
          </a:bodyPr>
          <a:lstStyle/>
          <a:p>
            <a:pPr algn="l"/>
            <a:r>
              <a:rPr lang="en-US" b="1" dirty="0">
                <a:effectLst/>
              </a:rPr>
              <a:t>Determining similarity between NEW YORK CITY and TORONTO</a:t>
            </a:r>
            <a:br>
              <a:rPr lang="en-IN" dirty="0">
                <a:effectLst/>
              </a:rPr>
            </a:br>
            <a:endParaRPr lang="en-IN" sz="4000" dirty="0"/>
          </a:p>
        </p:txBody>
      </p:sp>
      <p:sp>
        <p:nvSpPr>
          <p:cNvPr id="3" name="Subtitle 2">
            <a:extLst>
              <a:ext uri="{FF2B5EF4-FFF2-40B4-BE49-F238E27FC236}">
                <a16:creationId xmlns:a16="http://schemas.microsoft.com/office/drawing/2014/main" id="{37CAA26F-7680-415B-B0E3-86B42420D196}"/>
              </a:ext>
            </a:extLst>
          </p:cNvPr>
          <p:cNvSpPr>
            <a:spLocks noGrp="1"/>
          </p:cNvSpPr>
          <p:nvPr>
            <p:ph type="subTitle" idx="1"/>
          </p:nvPr>
        </p:nvSpPr>
        <p:spPr>
          <a:xfrm>
            <a:off x="913795" y="4157933"/>
            <a:ext cx="3485072" cy="1026544"/>
          </a:xfrm>
        </p:spPr>
        <p:txBody>
          <a:bodyPr>
            <a:normAutofit/>
          </a:bodyPr>
          <a:lstStyle/>
          <a:p>
            <a:pPr algn="l"/>
            <a:r>
              <a:rPr lang="en-US" dirty="0">
                <a:solidFill>
                  <a:srgbClr val="C3614D"/>
                </a:solidFill>
              </a:rPr>
              <a:t>Rituparna Chatterjee</a:t>
            </a:r>
            <a:endParaRPr lang="en-IN" dirty="0">
              <a:solidFill>
                <a:srgbClr val="C3614D"/>
              </a:solidFill>
            </a:endParaRPr>
          </a:p>
        </p:txBody>
      </p:sp>
    </p:spTree>
    <p:extLst>
      <p:ext uri="{BB962C8B-B14F-4D97-AF65-F5344CB8AC3E}">
        <p14:creationId xmlns:p14="http://schemas.microsoft.com/office/powerpoint/2010/main" val="2331167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0E1209-3161-4421-87A9-7D3679E1A56E}"/>
              </a:ext>
            </a:extLst>
          </p:cNvPr>
          <p:cNvSpPr>
            <a:spLocks noGrp="1"/>
          </p:cNvSpPr>
          <p:nvPr>
            <p:ph type="ctrTitle"/>
          </p:nvPr>
        </p:nvSpPr>
        <p:spPr>
          <a:xfrm>
            <a:off x="1370693" y="257176"/>
            <a:ext cx="9440034" cy="514349"/>
          </a:xfrm>
        </p:spPr>
        <p:txBody>
          <a:bodyPr>
            <a:normAutofit fontScale="90000"/>
          </a:bodyPr>
          <a:lstStyle/>
          <a:p>
            <a:r>
              <a:rPr lang="en-US" sz="3600" b="1" dirty="0">
                <a:latin typeface="Times New Roman" panose="02020603050405020304" pitchFamily="18" charset="0"/>
                <a:cs typeface="Times New Roman" panose="02020603050405020304" pitchFamily="18" charset="0"/>
              </a:rPr>
              <a:t>Results and Discussion</a:t>
            </a:r>
            <a:endParaRPr lang="en-IN" sz="3600" b="1" dirty="0">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id="{3467F5EA-5F0B-4D09-8131-B6C9E49133F0}"/>
              </a:ext>
            </a:extLst>
          </p:cNvPr>
          <p:cNvSpPr>
            <a:spLocks noGrp="1"/>
          </p:cNvSpPr>
          <p:nvPr>
            <p:ph type="subTitle" idx="1"/>
          </p:nvPr>
        </p:nvSpPr>
        <p:spPr>
          <a:xfrm>
            <a:off x="209549" y="676275"/>
            <a:ext cx="11839575" cy="5924549"/>
          </a:xfrm>
        </p:spPr>
        <p:txBody>
          <a:bodyPr/>
          <a:lstStyle/>
          <a:p>
            <a:pPr marL="342900" indent="-342900" algn="just">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All New York / Manhattan </a:t>
            </a:r>
            <a:r>
              <a:rPr lang="en-US" dirty="0" err="1">
                <a:effectLst/>
                <a:latin typeface="Times New Roman" panose="02020603050405020304" pitchFamily="18" charset="0"/>
                <a:cs typeface="Times New Roman" panose="02020603050405020304" pitchFamily="18" charset="0"/>
              </a:rPr>
              <a:t>neighbourhoods</a:t>
            </a:r>
            <a:r>
              <a:rPr lang="en-US" dirty="0">
                <a:effectLst/>
                <a:latin typeface="Times New Roman" panose="02020603050405020304" pitchFamily="18" charset="0"/>
                <a:cs typeface="Times New Roman" panose="02020603050405020304" pitchFamily="18" charset="0"/>
              </a:rPr>
              <a:t> were clustered into only one group, although by increasing the number of clusters in the </a:t>
            </a:r>
            <a:r>
              <a:rPr lang="en-US" dirty="0" err="1">
                <a:effectLst/>
                <a:latin typeface="Times New Roman" panose="02020603050405020304" pitchFamily="18" charset="0"/>
                <a:cs typeface="Times New Roman" panose="02020603050405020304" pitchFamily="18" charset="0"/>
              </a:rPr>
              <a:t>Kmeans</a:t>
            </a:r>
            <a:r>
              <a:rPr lang="en-US" dirty="0">
                <a:effectLst/>
                <a:latin typeface="Times New Roman" panose="02020603050405020304" pitchFamily="18" charset="0"/>
                <a:cs typeface="Times New Roman" panose="02020603050405020304" pitchFamily="18" charset="0"/>
              </a:rPr>
              <a:t> algorithm we will find different clusters in the New York </a:t>
            </a:r>
            <a:r>
              <a:rPr lang="en-US" dirty="0" err="1">
                <a:effectLst/>
                <a:latin typeface="Times New Roman" panose="02020603050405020304" pitchFamily="18" charset="0"/>
                <a:cs typeface="Times New Roman" panose="02020603050405020304" pitchFamily="18" charset="0"/>
              </a:rPr>
              <a:t>neighbourhoods</a:t>
            </a:r>
            <a:r>
              <a:rPr lang="en-US" dirty="0">
                <a:effectLst/>
                <a:latin typeface="Times New Roman" panose="02020603050405020304" pitchFamily="18" charset="0"/>
                <a:cs typeface="Times New Roman" panose="02020603050405020304" pitchFamily="18" charset="0"/>
              </a:rPr>
              <a:t> too. </a:t>
            </a:r>
          </a:p>
          <a:p>
            <a:pPr marL="342900" indent="-342900" algn="just">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Here for K=8 , cluster 6 include all the </a:t>
            </a:r>
            <a:r>
              <a:rPr lang="en-US" dirty="0" err="1">
                <a:effectLst/>
                <a:latin typeface="Times New Roman" panose="02020603050405020304" pitchFamily="18" charset="0"/>
                <a:cs typeface="Times New Roman" panose="02020603050405020304" pitchFamily="18" charset="0"/>
              </a:rPr>
              <a:t>neighbourhoods</a:t>
            </a:r>
            <a:r>
              <a:rPr lang="en-US" dirty="0">
                <a:effectLst/>
                <a:latin typeface="Times New Roman" panose="02020603050405020304" pitchFamily="18" charset="0"/>
                <a:cs typeface="Times New Roman" panose="02020603050405020304" pitchFamily="18" charset="0"/>
              </a:rPr>
              <a:t> in New York and some </a:t>
            </a:r>
            <a:r>
              <a:rPr lang="en-US" dirty="0" err="1">
                <a:effectLst/>
                <a:latin typeface="Times New Roman" panose="02020603050405020304" pitchFamily="18" charset="0"/>
                <a:cs typeface="Times New Roman" panose="02020603050405020304" pitchFamily="18" charset="0"/>
              </a:rPr>
              <a:t>neighbourhoods</a:t>
            </a:r>
            <a:r>
              <a:rPr lang="en-US" dirty="0">
                <a:effectLst/>
                <a:latin typeface="Times New Roman" panose="02020603050405020304" pitchFamily="18" charset="0"/>
                <a:cs typeface="Times New Roman" panose="02020603050405020304" pitchFamily="18" charset="0"/>
              </a:rPr>
              <a:t> from Toronto. The 1st common venues in this cluster </a:t>
            </a:r>
            <a:r>
              <a:rPr lang="en-US" dirty="0" err="1">
                <a:effectLst/>
                <a:latin typeface="Times New Roman" panose="02020603050405020304" pitchFamily="18" charset="0"/>
                <a:cs typeface="Times New Roman" panose="02020603050405020304" pitchFamily="18" charset="0"/>
              </a:rPr>
              <a:t>neighbourhoods</a:t>
            </a:r>
            <a:r>
              <a:rPr lang="en-US" dirty="0">
                <a:effectLst/>
                <a:latin typeface="Times New Roman" panose="02020603050405020304" pitchFamily="18" charset="0"/>
                <a:cs typeface="Times New Roman" panose="02020603050405020304" pitchFamily="18" charset="0"/>
              </a:rPr>
              <a:t> are cafes, fine dinning continental restaurants, grocery stores etc. </a:t>
            </a:r>
            <a:r>
              <a:rPr lang="en-US" b="1" dirty="0">
                <a:effectLst/>
                <a:latin typeface="Times New Roman" panose="02020603050405020304" pitchFamily="18" charset="0"/>
                <a:cs typeface="Times New Roman" panose="02020603050405020304" pitchFamily="18" charset="0"/>
              </a:rPr>
              <a:t>So if someone wanting to switch places between New York and Toronto ,they should look for places in the </a:t>
            </a:r>
            <a:r>
              <a:rPr lang="en-US" b="1" dirty="0" err="1">
                <a:effectLst/>
                <a:latin typeface="Times New Roman" panose="02020603050405020304" pitchFamily="18" charset="0"/>
                <a:cs typeface="Times New Roman" panose="02020603050405020304" pitchFamily="18" charset="0"/>
              </a:rPr>
              <a:t>neighbourhoods</a:t>
            </a:r>
            <a:r>
              <a:rPr lang="en-US" b="1" dirty="0">
                <a:effectLst/>
                <a:latin typeface="Times New Roman" panose="02020603050405020304" pitchFamily="18" charset="0"/>
                <a:cs typeface="Times New Roman" panose="02020603050405020304" pitchFamily="18" charset="0"/>
              </a:rPr>
              <a:t> from cluster 6 to get a similar feelings with their current location after shifting .</a:t>
            </a:r>
          </a:p>
          <a:p>
            <a:pPr marL="342900" indent="-342900" algn="just">
              <a:buFont typeface="Arial" panose="020B0604020202020204" pitchFamily="34" charset="0"/>
              <a:buChar char="•"/>
            </a:pPr>
            <a:r>
              <a:rPr lang="en-US" b="1" dirty="0">
                <a:effectLst/>
                <a:latin typeface="Times New Roman" panose="02020603050405020304" pitchFamily="18" charset="0"/>
                <a:cs typeface="Times New Roman" panose="02020603050405020304" pitchFamily="18" charset="0"/>
              </a:rPr>
              <a:t>Cluster 1 includes </a:t>
            </a:r>
            <a:r>
              <a:rPr lang="en-US" b="1" dirty="0" err="1">
                <a:effectLst/>
                <a:latin typeface="Times New Roman" panose="02020603050405020304" pitchFamily="18" charset="0"/>
                <a:cs typeface="Times New Roman" panose="02020603050405020304" pitchFamily="18" charset="0"/>
              </a:rPr>
              <a:t>neighbourhoods</a:t>
            </a:r>
            <a:r>
              <a:rPr lang="en-US" b="1" dirty="0">
                <a:effectLst/>
                <a:latin typeface="Times New Roman" panose="02020603050405020304" pitchFamily="18" charset="0"/>
                <a:cs typeface="Times New Roman" panose="02020603050405020304" pitchFamily="18" charset="0"/>
              </a:rPr>
              <a:t> having good pizza place nearby.</a:t>
            </a:r>
          </a:p>
          <a:p>
            <a:pPr marL="342900" indent="-342900" algn="just">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Cluster 2 </a:t>
            </a:r>
            <a:r>
              <a:rPr lang="en-US" dirty="0" err="1">
                <a:effectLst/>
                <a:latin typeface="Times New Roman" panose="02020603050405020304" pitchFamily="18" charset="0"/>
                <a:cs typeface="Times New Roman" panose="02020603050405020304" pitchFamily="18" charset="0"/>
              </a:rPr>
              <a:t>neighbourhoods</a:t>
            </a:r>
            <a:r>
              <a:rPr lang="en-US" dirty="0">
                <a:effectLst/>
                <a:latin typeface="Times New Roman" panose="02020603050405020304" pitchFamily="18" charset="0"/>
                <a:cs typeface="Times New Roman" panose="02020603050405020304" pitchFamily="18" charset="0"/>
              </a:rPr>
              <a:t> have mostly breakfast places, bakery shops etc.</a:t>
            </a:r>
          </a:p>
          <a:p>
            <a:pPr marL="342900" indent="-342900" algn="just">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For drugstore , women's store cluster 3 </a:t>
            </a:r>
            <a:r>
              <a:rPr lang="en-US" dirty="0" err="1">
                <a:effectLst/>
                <a:latin typeface="Times New Roman" panose="02020603050405020304" pitchFamily="18" charset="0"/>
                <a:cs typeface="Times New Roman" panose="02020603050405020304" pitchFamily="18" charset="0"/>
              </a:rPr>
              <a:t>neighbourhoods</a:t>
            </a:r>
            <a:r>
              <a:rPr lang="en-US" dirty="0">
                <a:effectLst/>
                <a:latin typeface="Times New Roman" panose="02020603050405020304" pitchFamily="18" charset="0"/>
                <a:cs typeface="Times New Roman" panose="02020603050405020304" pitchFamily="18" charset="0"/>
              </a:rPr>
              <a:t> are ideal.</a:t>
            </a:r>
          </a:p>
          <a:p>
            <a:pPr marL="342900" indent="-342900" algn="just">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Cluster 4, cluster 5 and cluster 7 have very less number of </a:t>
            </a:r>
            <a:r>
              <a:rPr lang="en-US" dirty="0" err="1">
                <a:effectLst/>
                <a:latin typeface="Times New Roman" panose="02020603050405020304" pitchFamily="18" charset="0"/>
                <a:cs typeface="Times New Roman" panose="02020603050405020304" pitchFamily="18" charset="0"/>
              </a:rPr>
              <a:t>neighbourhoods</a:t>
            </a:r>
            <a:r>
              <a:rPr lang="en-US" dirty="0">
                <a:effectLst/>
                <a:latin typeface="Times New Roman" panose="02020603050405020304" pitchFamily="18" charset="0"/>
                <a:cs typeface="Times New Roman" panose="02020603050405020304" pitchFamily="18" charset="0"/>
              </a:rPr>
              <a:t> , so these places are outliers in clustering distribution. </a:t>
            </a:r>
          </a:p>
          <a:p>
            <a:pPr marL="342900" indent="-342900" algn="just">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Cluster 6 includes the most happening places in these two </a:t>
            </a:r>
            <a:r>
              <a:rPr lang="en-US" dirty="0" err="1">
                <a:effectLst/>
                <a:latin typeface="Times New Roman" panose="02020603050405020304" pitchFamily="18" charset="0"/>
                <a:cs typeface="Times New Roman" panose="02020603050405020304" pitchFamily="18" charset="0"/>
              </a:rPr>
              <a:t>citys</a:t>
            </a:r>
            <a:r>
              <a:rPr lang="en-US" dirty="0">
                <a:effectLst/>
                <a:latin typeface="Times New Roman" panose="02020603050405020304" pitchFamily="18" charset="0"/>
                <a:cs typeface="Times New Roman" panose="02020603050405020304" pitchFamily="18" charset="0"/>
              </a:rPr>
              <a:t> , here one can find amazing </a:t>
            </a:r>
            <a:r>
              <a:rPr lang="en-US" dirty="0" err="1">
                <a:effectLst/>
                <a:latin typeface="Times New Roman" panose="02020603050405020304" pitchFamily="18" charset="0"/>
                <a:cs typeface="Times New Roman" panose="02020603050405020304" pitchFamily="18" charset="0"/>
              </a:rPr>
              <a:t>nightlifes</a:t>
            </a:r>
            <a:r>
              <a:rPr lang="en-US" dirty="0">
                <a:effectLst/>
                <a:latin typeface="Times New Roman" panose="02020603050405020304" pitchFamily="18" charset="0"/>
                <a:cs typeface="Times New Roman" panose="02020603050405020304" pitchFamily="18" charset="0"/>
              </a:rPr>
              <a:t> with </a:t>
            </a:r>
            <a:r>
              <a:rPr lang="en-US" dirty="0" err="1">
                <a:effectLst/>
                <a:latin typeface="Times New Roman" panose="02020603050405020304" pitchFamily="18" charset="0"/>
                <a:cs typeface="Times New Roman" panose="02020603050405020304" pitchFamily="18" charset="0"/>
              </a:rPr>
              <a:t>excellents</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chinese</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italian</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mexican</a:t>
            </a:r>
            <a:r>
              <a:rPr lang="en-US" dirty="0">
                <a:effectLst/>
                <a:latin typeface="Times New Roman" panose="02020603050405020304" pitchFamily="18" charset="0"/>
                <a:cs typeface="Times New Roman" panose="02020603050405020304" pitchFamily="18" charset="0"/>
              </a:rPr>
              <a:t> restaurants and bars, nice coffee shops, supermarkets etc. Cluster 8 mainly group places with playground, many kind of sports arena ,parks etc.</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8020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9E06D-9729-4EF1-B9C0-B652A360749F}"/>
              </a:ext>
            </a:extLst>
          </p:cNvPr>
          <p:cNvSpPr>
            <a:spLocks noGrp="1"/>
          </p:cNvSpPr>
          <p:nvPr>
            <p:ph type="title"/>
          </p:nvPr>
        </p:nvSpPr>
        <p:spPr/>
        <p:txBody>
          <a:bodyPr>
            <a:normAutofit fontScale="90000"/>
          </a:bodyPr>
          <a:lstStyle/>
          <a:p>
            <a:r>
              <a:rPr lang="en-IN" b="1" dirty="0">
                <a:effectLst/>
                <a:latin typeface="Times New Roman" panose="02020603050405020304" pitchFamily="18" charset="0"/>
                <a:cs typeface="Times New Roman" panose="02020603050405020304" pitchFamily="18" charset="0"/>
              </a:rPr>
              <a:t>Conclusion</a:t>
            </a:r>
            <a:br>
              <a:rPr lang="en-IN" b="1" dirty="0">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506F89-7A09-4F61-9712-4EB3943C5C0C}"/>
              </a:ext>
            </a:extLst>
          </p:cNvPr>
          <p:cNvSpPr>
            <a:spLocks noGrp="1"/>
          </p:cNvSpPr>
          <p:nvPr>
            <p:ph idx="1"/>
          </p:nvPr>
        </p:nvSpPr>
        <p:spPr/>
        <p:txBody>
          <a:bodyPr/>
          <a:lstStyle/>
          <a:p>
            <a:pPr algn="just"/>
            <a:r>
              <a:rPr lang="en-US" dirty="0">
                <a:effectLst/>
                <a:latin typeface="Times New Roman" panose="02020603050405020304" pitchFamily="18" charset="0"/>
                <a:cs typeface="Times New Roman" panose="02020603050405020304" pitchFamily="18" charset="0"/>
              </a:rPr>
              <a:t>The objective of this project was to find similar </a:t>
            </a:r>
            <a:r>
              <a:rPr lang="en-US" dirty="0" err="1">
                <a:effectLst/>
                <a:latin typeface="Times New Roman" panose="02020603050405020304" pitchFamily="18" charset="0"/>
                <a:cs typeface="Times New Roman" panose="02020603050405020304" pitchFamily="18" charset="0"/>
              </a:rPr>
              <a:t>neighbourhoods</a:t>
            </a:r>
            <a:r>
              <a:rPr lang="en-US" dirty="0">
                <a:effectLst/>
                <a:latin typeface="Times New Roman" panose="02020603050405020304" pitchFamily="18" charset="0"/>
                <a:cs typeface="Times New Roman" panose="02020603050405020304" pitchFamily="18" charset="0"/>
              </a:rPr>
              <a:t> in New York and Toronto by applying K-means clustering algorithm in their </a:t>
            </a:r>
            <a:r>
              <a:rPr lang="en-US" dirty="0" err="1">
                <a:effectLst/>
                <a:latin typeface="Times New Roman" panose="02020603050405020304" pitchFamily="18" charset="0"/>
                <a:cs typeface="Times New Roman" panose="02020603050405020304" pitchFamily="18" charset="0"/>
              </a:rPr>
              <a:t>neighbourhoods</a:t>
            </a:r>
            <a:r>
              <a:rPr lang="en-US" dirty="0">
                <a:effectLst/>
                <a:latin typeface="Times New Roman" panose="02020603050405020304" pitchFamily="18" charset="0"/>
                <a:cs typeface="Times New Roman" panose="02020603050405020304" pitchFamily="18" charset="0"/>
              </a:rPr>
              <a:t> and grouping then based on some discriminating category. From the </a:t>
            </a:r>
            <a:r>
              <a:rPr lang="en-US" dirty="0" err="1">
                <a:effectLst/>
                <a:latin typeface="Times New Roman" panose="02020603050405020304" pitchFamily="18" charset="0"/>
                <a:cs typeface="Times New Roman" panose="02020603050405020304" pitchFamily="18" charset="0"/>
              </a:rPr>
              <a:t>visualisation</a:t>
            </a:r>
            <a:r>
              <a:rPr lang="en-US" dirty="0">
                <a:effectLst/>
                <a:latin typeface="Times New Roman" panose="02020603050405020304" pitchFamily="18" charset="0"/>
                <a:cs typeface="Times New Roman" panose="02020603050405020304" pitchFamily="18" charset="0"/>
              </a:rPr>
              <a:t> of the result we can see that we weren't able to cluster places within New York, this is because of very large number of input data and less number of the assumed K value in this algorithm. Although we were able to find the most similar places in these two cities, that is </a:t>
            </a:r>
            <a:r>
              <a:rPr lang="en-US" dirty="0" err="1">
                <a:effectLst/>
                <a:latin typeface="Times New Roman" panose="02020603050405020304" pitchFamily="18" charset="0"/>
                <a:cs typeface="Times New Roman" panose="02020603050405020304" pitchFamily="18" charset="0"/>
              </a:rPr>
              <a:t>neghbouhoods</a:t>
            </a:r>
            <a:r>
              <a:rPr lang="en-US" dirty="0">
                <a:effectLst/>
                <a:latin typeface="Times New Roman" panose="02020603050405020304" pitchFamily="18" charset="0"/>
                <a:cs typeface="Times New Roman" panose="02020603050405020304" pitchFamily="18" charset="0"/>
              </a:rPr>
              <a:t> from cluster 6.</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1575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96F5F-4779-448D-A6C5-31113A5CF66B}"/>
              </a:ext>
            </a:extLst>
          </p:cNvPr>
          <p:cNvSpPr>
            <a:spLocks noGrp="1"/>
          </p:cNvSpPr>
          <p:nvPr>
            <p:ph type="title"/>
          </p:nvPr>
        </p:nvSpPr>
        <p:spPr>
          <a:xfrm>
            <a:off x="485775" y="182880"/>
            <a:ext cx="10781782" cy="1036320"/>
          </a:xfrm>
        </p:spPr>
        <p:txBody>
          <a:bodyPr>
            <a:normAutofit/>
          </a:bodyPr>
          <a:lstStyle/>
          <a:p>
            <a:pPr algn="l"/>
            <a:r>
              <a:rPr lang="en-US" sz="2400" b="1" dirty="0">
                <a:effectLst/>
                <a:latin typeface="Times New Roman" panose="02020603050405020304" pitchFamily="18" charset="0"/>
                <a:cs typeface="Times New Roman" panose="02020603050405020304" pitchFamily="18" charset="0"/>
              </a:rPr>
              <a:t>Problem statement</a:t>
            </a:r>
            <a:br>
              <a:rPr lang="en-IN" sz="2400" dirty="0">
                <a:effectLst/>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8F1EF50-7CB0-418B-8E0D-C3AEDB551519}"/>
              </a:ext>
            </a:extLst>
          </p:cNvPr>
          <p:cNvSpPr>
            <a:spLocks noGrp="1"/>
          </p:cNvSpPr>
          <p:nvPr>
            <p:ph idx="1"/>
          </p:nvPr>
        </p:nvSpPr>
        <p:spPr>
          <a:xfrm>
            <a:off x="609600" y="853440"/>
            <a:ext cx="10993120" cy="5480685"/>
          </a:xfrm>
        </p:spPr>
        <p:txBody>
          <a:bodyPr>
            <a:normAutofit/>
          </a:bodyPr>
          <a:lstStyle/>
          <a:p>
            <a:pPr algn="just"/>
            <a:r>
              <a:rPr lang="en-US" sz="2000" dirty="0">
                <a:latin typeface="Times New Roman" panose="02020603050405020304" pitchFamily="18" charset="0"/>
                <a:cs typeface="Times New Roman" panose="02020603050405020304" pitchFamily="18" charset="0"/>
              </a:rPr>
              <a:t>Comparing most common venues grouped by unique categories in the </a:t>
            </a:r>
            <a:r>
              <a:rPr lang="en-US" sz="2000" dirty="0" err="1">
                <a:latin typeface="Times New Roman" panose="02020603050405020304" pitchFamily="18" charset="0"/>
                <a:cs typeface="Times New Roman" panose="02020603050405020304" pitchFamily="18" charset="0"/>
              </a:rPr>
              <a:t>neighbourhoods</a:t>
            </a:r>
            <a:r>
              <a:rPr lang="en-US" sz="2000" dirty="0">
                <a:latin typeface="Times New Roman" panose="02020603050405020304" pitchFamily="18" charset="0"/>
                <a:cs typeface="Times New Roman" panose="02020603050405020304" pitchFamily="18" charset="0"/>
              </a:rPr>
              <a:t> of New York and Toronto city , determine the similarity between these </a:t>
            </a:r>
            <a:r>
              <a:rPr lang="en-US" sz="2000" dirty="0" err="1">
                <a:latin typeface="Times New Roman" panose="02020603050405020304" pitchFamily="18" charset="0"/>
                <a:cs typeface="Times New Roman" panose="02020603050405020304" pitchFamily="18" charset="0"/>
              </a:rPr>
              <a:t>neighbourhoods</a:t>
            </a:r>
            <a:r>
              <a:rPr lang="en-US" sz="2000" dirty="0">
                <a:latin typeface="Times New Roman" panose="02020603050405020304" pitchFamily="18" charset="0"/>
                <a:cs typeface="Times New Roman" panose="02020603050405020304" pitchFamily="18" charset="0"/>
              </a:rPr>
              <a:t>.</a:t>
            </a:r>
          </a:p>
          <a:p>
            <a:pPr marL="36900" indent="0" algn="just">
              <a:buNone/>
            </a:pPr>
            <a:r>
              <a:rPr lang="en-US" sz="2000" b="1" dirty="0">
                <a:latin typeface="Times New Roman" panose="02020603050405020304" pitchFamily="18" charset="0"/>
                <a:cs typeface="Times New Roman" panose="02020603050405020304" pitchFamily="18" charset="0"/>
              </a:rPr>
              <a:t>Background</a:t>
            </a:r>
          </a:p>
          <a:p>
            <a:pPr algn="just"/>
            <a:r>
              <a:rPr lang="en-IN" sz="2000" dirty="0">
                <a:effectLst/>
                <a:latin typeface="Times New Roman" panose="02020603050405020304" pitchFamily="18" charset="0"/>
                <a:cs typeface="Times New Roman" panose="02020603050405020304" pitchFamily="18" charset="0"/>
              </a:rPr>
              <a:t>New York and Toronto, two major cities of the world. Lots of businesses and companies have their head offices in and around these cities, which urges lots of people from around the world from different professional background to come and settle here. Additionally, many people have to move among these two cities too, i.e., New York to Toronto or vice versa for job requirements or business needs. Suppose if a resident of New York has to permanently move to Toronto and he/she is searching for a place to live there. That person would like to move to similar area as their current area in New York based on nearby venues including coffee shops or schools or parks or types of restaurants, etc. And also for new comers as both cities are very diverse and are the financial capitals of their respective countries it will be helpful for someone wanting to choose between these two places for having an ideal place to live where he or she can compare things like community culture, good educational institution, hangout places etc.</a:t>
            </a:r>
          </a:p>
          <a:p>
            <a:pPr marL="36900" indent="0">
              <a:buNone/>
            </a:pPr>
            <a:endParaRPr lang="en-IN" sz="200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en-US" sz="2000" b="1" dirty="0">
              <a:latin typeface="Times New Roman" panose="02020603050405020304" pitchFamily="18" charset="0"/>
              <a:cs typeface="Times New Roman" panose="02020603050405020304" pitchFamily="18" charset="0"/>
            </a:endParaRPr>
          </a:p>
          <a:p>
            <a:pPr marL="36900" indent="0" algn="just">
              <a:buNone/>
            </a:pP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4816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6246C-7787-45DE-9E44-555C95027137}"/>
              </a:ext>
            </a:extLst>
          </p:cNvPr>
          <p:cNvSpPr>
            <a:spLocks noGrp="1"/>
          </p:cNvSpPr>
          <p:nvPr>
            <p:ph type="title"/>
          </p:nvPr>
        </p:nvSpPr>
        <p:spPr>
          <a:xfrm>
            <a:off x="913795" y="76201"/>
            <a:ext cx="10353762" cy="847724"/>
          </a:xfrm>
        </p:spPr>
        <p:txBody>
          <a:bodyPr>
            <a:normAutofit fontScale="90000"/>
          </a:bodyPr>
          <a:lstStyle/>
          <a:p>
            <a:r>
              <a:rPr lang="en-IN" b="1" dirty="0">
                <a:effectLst/>
                <a:latin typeface="Times New Roman" panose="02020603050405020304" pitchFamily="18" charset="0"/>
                <a:cs typeface="Times New Roman" panose="02020603050405020304" pitchFamily="18" charset="0"/>
              </a:rPr>
              <a:t>Data Acquisition</a:t>
            </a:r>
            <a:br>
              <a:rPr lang="en-IN" dirty="0">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8B09597-DD59-409D-8AEA-77C1E2871593}"/>
              </a:ext>
            </a:extLst>
          </p:cNvPr>
          <p:cNvSpPr>
            <a:spLocks noGrp="1"/>
          </p:cNvSpPr>
          <p:nvPr>
            <p:ph idx="1"/>
          </p:nvPr>
        </p:nvSpPr>
        <p:spPr>
          <a:xfrm>
            <a:off x="419100" y="590550"/>
            <a:ext cx="11572875" cy="6000750"/>
          </a:xfrm>
        </p:spPr>
        <p:txBody>
          <a:bodyPr>
            <a:normAutofit/>
          </a:bodyPr>
          <a:lstStyle/>
          <a:p>
            <a:r>
              <a:rPr lang="en-US" sz="2000" dirty="0" err="1">
                <a:latin typeface="Times New Roman" panose="02020603050405020304" pitchFamily="18" charset="0"/>
                <a:cs typeface="Times New Roman" panose="02020603050405020304" pitchFamily="18" charset="0"/>
              </a:rPr>
              <a:t>Urls</a:t>
            </a:r>
            <a:r>
              <a:rPr lang="en-US" sz="2000" dirty="0">
                <a:latin typeface="Times New Roman" panose="02020603050405020304" pitchFamily="18" charset="0"/>
                <a:cs typeface="Times New Roman" panose="02020603050405020304" pitchFamily="18" charset="0"/>
              </a:rPr>
              <a:t> for New York and Toronto data are respectively </a:t>
            </a:r>
            <a:r>
              <a:rPr lang="en-IN" sz="2000" u="sng" dirty="0">
                <a:effectLst/>
                <a:latin typeface="Times New Roman" panose="02020603050405020304" pitchFamily="18" charset="0"/>
                <a:cs typeface="Times New Roman" panose="02020603050405020304" pitchFamily="18" charset="0"/>
                <a:hlinkClick r:id="rId2"/>
              </a:rPr>
              <a:t>https://cocl.us/new_york_dataset</a:t>
            </a:r>
            <a:r>
              <a:rPr lang="en-IN" sz="2000" u="sng" dirty="0">
                <a:effectLst/>
                <a:latin typeface="Times New Roman" panose="02020603050405020304" pitchFamily="18" charset="0"/>
                <a:cs typeface="Times New Roman" panose="02020603050405020304" pitchFamily="18" charset="0"/>
              </a:rPr>
              <a:t> , and  </a:t>
            </a:r>
            <a:r>
              <a:rPr lang="en-IN" sz="2000" u="sng" dirty="0">
                <a:effectLst/>
                <a:latin typeface="Times New Roman" panose="02020603050405020304" pitchFamily="18" charset="0"/>
                <a:cs typeface="Times New Roman" panose="02020603050405020304" pitchFamily="18" charset="0"/>
                <a:hlinkClick r:id="rId3"/>
              </a:rPr>
              <a:t>https://en.wikipedia.org/wiki/List_of_postal_codes_of_Canada:_M</a:t>
            </a:r>
            <a:r>
              <a:rPr lang="en-IN" sz="2000" u="sng" dirty="0">
                <a:effectLst/>
                <a:latin typeface="Times New Roman" panose="02020603050405020304" pitchFamily="18" charset="0"/>
                <a:cs typeface="Times New Roman" panose="02020603050405020304" pitchFamily="18" charset="0"/>
              </a:rPr>
              <a:t>.</a:t>
            </a:r>
          </a:p>
          <a:p>
            <a:r>
              <a:rPr lang="en-IN" sz="2000" dirty="0">
                <a:effectLst/>
                <a:latin typeface="Times New Roman" panose="02020603050405020304" pitchFamily="18" charset="0"/>
                <a:cs typeface="Times New Roman" panose="02020603050405020304" pitchFamily="18" charset="0"/>
              </a:rPr>
              <a:t>Firstly the data will be collected for all the neighbourhood areas in NEW YORK AND TORONTO with the help of the URLs shared with us in this course .</a:t>
            </a:r>
          </a:p>
          <a:p>
            <a:r>
              <a:rPr lang="en-IN" sz="2000" dirty="0">
                <a:effectLst/>
                <a:latin typeface="Times New Roman" panose="02020603050405020304" pitchFamily="18" charset="0"/>
                <a:cs typeface="Times New Roman" panose="02020603050405020304" pitchFamily="18" charset="0"/>
              </a:rPr>
              <a:t>Then the latitude and longitude data for all those neighbourhoods will be collected using Geocode </a:t>
            </a:r>
            <a:r>
              <a:rPr lang="en-IN" sz="2000" dirty="0" err="1">
                <a:effectLst/>
                <a:latin typeface="Times New Roman" panose="02020603050405020304" pitchFamily="18" charset="0"/>
                <a:cs typeface="Times New Roman" panose="02020603050405020304" pitchFamily="18" charset="0"/>
              </a:rPr>
              <a:t>pyhton</a:t>
            </a:r>
            <a:r>
              <a:rPr lang="en-IN" sz="2000" dirty="0">
                <a:effectLst/>
                <a:latin typeface="Times New Roman" panose="02020603050405020304" pitchFamily="18" charset="0"/>
                <a:cs typeface="Times New Roman" panose="02020603050405020304" pitchFamily="18" charset="0"/>
              </a:rPr>
              <a:t> package.</a:t>
            </a:r>
          </a:p>
          <a:p>
            <a:r>
              <a:rPr lang="en-IN" sz="2000" u="sng" dirty="0">
                <a:effectLst/>
                <a:latin typeface="Times New Roman" panose="02020603050405020304" pitchFamily="18" charset="0"/>
                <a:cs typeface="Times New Roman" panose="02020603050405020304" pitchFamily="18" charset="0"/>
              </a:rPr>
              <a:t>Libraries used in this project</a:t>
            </a:r>
            <a:r>
              <a:rPr lang="en-IN" sz="2000" dirty="0">
                <a:effectLst/>
                <a:latin typeface="Times New Roman" panose="02020603050405020304" pitchFamily="18" charset="0"/>
                <a:cs typeface="Times New Roman" panose="02020603050405020304" pitchFamily="18" charset="0"/>
              </a:rPr>
              <a:t>: Pandas, </a:t>
            </a:r>
            <a:r>
              <a:rPr lang="en-IN" sz="2000" dirty="0" err="1">
                <a:effectLst/>
                <a:latin typeface="Times New Roman" panose="02020603050405020304" pitchFamily="18" charset="0"/>
                <a:cs typeface="Times New Roman" panose="02020603050405020304" pitchFamily="18" charset="0"/>
              </a:rPr>
              <a:t>Numpy</a:t>
            </a:r>
            <a:r>
              <a:rPr lang="en-IN" sz="2000" dirty="0">
                <a:effectLst/>
                <a:latin typeface="Times New Roman" panose="02020603050405020304" pitchFamily="18" charset="0"/>
                <a:cs typeface="Times New Roman" panose="02020603050405020304" pitchFamily="18" charset="0"/>
              </a:rPr>
              <a:t> for easy data manipulation and analysis, </a:t>
            </a:r>
            <a:r>
              <a:rPr lang="en-IN" sz="2000" dirty="0" err="1">
                <a:effectLst/>
                <a:latin typeface="Times New Roman" panose="02020603050405020304" pitchFamily="18" charset="0"/>
                <a:cs typeface="Times New Roman" panose="02020603050405020304" pitchFamily="18" charset="0"/>
              </a:rPr>
              <a:t>Sklearn</a:t>
            </a:r>
            <a:r>
              <a:rPr lang="en-IN" sz="2000" dirty="0">
                <a:effectLst/>
                <a:latin typeface="Times New Roman" panose="02020603050405020304" pitchFamily="18" charset="0"/>
                <a:cs typeface="Times New Roman" panose="02020603050405020304" pitchFamily="18" charset="0"/>
              </a:rPr>
              <a:t> for machine learning algorithm here K-Means algorithm, Folium for data visualisation.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8076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5AF91-FC12-4E81-A143-B1C206272A76}"/>
              </a:ext>
            </a:extLst>
          </p:cNvPr>
          <p:cNvSpPr>
            <a:spLocks noGrp="1"/>
          </p:cNvSpPr>
          <p:nvPr>
            <p:ph type="title"/>
          </p:nvPr>
        </p:nvSpPr>
        <p:spPr>
          <a:xfrm>
            <a:off x="913795" y="276225"/>
            <a:ext cx="10353762" cy="571500"/>
          </a:xfrm>
        </p:spPr>
        <p:txBody>
          <a:bodyPr>
            <a:normAutofit fontScale="90000"/>
          </a:bodyPr>
          <a:lstStyle/>
          <a:p>
            <a:r>
              <a:rPr lang="en-IN" b="1" dirty="0">
                <a:effectLst/>
                <a:latin typeface="Times New Roman" panose="02020603050405020304" pitchFamily="18" charset="0"/>
                <a:cs typeface="Times New Roman" panose="02020603050405020304" pitchFamily="18" charset="0"/>
              </a:rPr>
              <a:t>Data Cleaning</a:t>
            </a:r>
            <a:br>
              <a:rPr lang="en-IN" b="1" dirty="0">
                <a:effectLst/>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84E2632-D396-44BB-8F6A-8B729CB868F1}"/>
              </a:ext>
            </a:extLst>
          </p:cNvPr>
          <p:cNvSpPr>
            <a:spLocks noGrp="1"/>
          </p:cNvSpPr>
          <p:nvPr>
            <p:ph idx="1"/>
          </p:nvPr>
        </p:nvSpPr>
        <p:spPr>
          <a:xfrm>
            <a:off x="285750" y="914400"/>
            <a:ext cx="11734800" cy="5781675"/>
          </a:xfrm>
        </p:spPr>
        <p:txBody>
          <a:bodyPr>
            <a:normAutofit/>
          </a:bodyPr>
          <a:lstStyle/>
          <a:p>
            <a:r>
              <a:rPr lang="en-IN" sz="2000" dirty="0">
                <a:effectLst/>
                <a:latin typeface="Times New Roman" panose="02020603050405020304" pitchFamily="18" charset="0"/>
                <a:cs typeface="Times New Roman" panose="02020603050405020304" pitchFamily="18" charset="0"/>
              </a:rPr>
              <a:t>For simplification in analysis the New York data is converted to only Manhattan data by extracting only Manhattan boroughs from this </a:t>
            </a:r>
            <a:r>
              <a:rPr lang="en-IN" sz="2000" dirty="0" err="1">
                <a:effectLst/>
                <a:latin typeface="Times New Roman" panose="02020603050405020304" pitchFamily="18" charset="0"/>
                <a:cs typeface="Times New Roman" panose="02020603050405020304" pitchFamily="18" charset="0"/>
              </a:rPr>
              <a:t>dataframe</a:t>
            </a:r>
            <a:r>
              <a:rPr lang="en-IN" sz="2000" dirty="0">
                <a:effectLst/>
                <a:latin typeface="Times New Roman" panose="02020603050405020304" pitchFamily="18" charset="0"/>
                <a:cs typeface="Times New Roman" panose="02020603050405020304" pitchFamily="18" charset="0"/>
              </a:rPr>
              <a:t>.</a:t>
            </a:r>
          </a:p>
          <a:p>
            <a:r>
              <a:rPr lang="en-IN" sz="2000" dirty="0">
                <a:effectLst/>
                <a:latin typeface="Times New Roman" panose="02020603050405020304" pitchFamily="18" charset="0"/>
                <a:cs typeface="Times New Roman" panose="02020603050405020304" pitchFamily="18" charset="0"/>
              </a:rPr>
              <a:t>In the Toronto data table scraped from the web mentioned earlier, the  NULL rows were dropped, same postal code </a:t>
            </a:r>
            <a:r>
              <a:rPr lang="en-IN" sz="2000" dirty="0" err="1">
                <a:effectLst/>
                <a:latin typeface="Times New Roman" panose="02020603050405020304" pitchFamily="18" charset="0"/>
                <a:cs typeface="Times New Roman" panose="02020603050405020304" pitchFamily="18" charset="0"/>
              </a:rPr>
              <a:t>neighborhoods</a:t>
            </a:r>
            <a:r>
              <a:rPr lang="en-IN" sz="2000" dirty="0">
                <a:effectLst/>
                <a:latin typeface="Times New Roman" panose="02020603050405020304" pitchFamily="18" charset="0"/>
                <a:cs typeface="Times New Roman" panose="02020603050405020304" pitchFamily="18" charset="0"/>
              </a:rPr>
              <a:t> were grouped in one row and then postal code column was dropped.</a:t>
            </a:r>
          </a:p>
          <a:p>
            <a:r>
              <a:rPr lang="en-IN" sz="2000" dirty="0">
                <a:effectLst/>
                <a:latin typeface="Times New Roman" panose="02020603050405020304" pitchFamily="18" charset="0"/>
                <a:cs typeface="Times New Roman" panose="02020603050405020304" pitchFamily="18" charset="0"/>
              </a:rPr>
              <a:t>These two city’s </a:t>
            </a:r>
            <a:r>
              <a:rPr lang="en-IN" sz="2000" dirty="0" err="1">
                <a:effectLst/>
                <a:latin typeface="Times New Roman" panose="02020603050405020304" pitchFamily="18" charset="0"/>
                <a:cs typeface="Times New Roman" panose="02020603050405020304" pitchFamily="18" charset="0"/>
              </a:rPr>
              <a:t>dataframes</a:t>
            </a:r>
            <a:r>
              <a:rPr lang="en-IN" sz="2000" dirty="0">
                <a:effectLst/>
                <a:latin typeface="Times New Roman" panose="02020603050405020304" pitchFamily="18" charset="0"/>
                <a:cs typeface="Times New Roman" panose="02020603050405020304" pitchFamily="18" charset="0"/>
              </a:rPr>
              <a:t> were concatenated.</a:t>
            </a:r>
          </a:p>
          <a:p>
            <a:r>
              <a:rPr lang="en-IN" sz="2000" b="1" dirty="0">
                <a:effectLst/>
                <a:latin typeface="Times New Roman" panose="02020603050405020304" pitchFamily="18" charset="0"/>
                <a:cs typeface="Times New Roman" panose="02020603050405020304" pitchFamily="18" charset="0"/>
              </a:rPr>
              <a:t>Foursquare API</a:t>
            </a:r>
            <a:r>
              <a:rPr lang="en-IN" sz="2000" dirty="0">
                <a:effectLst/>
                <a:latin typeface="Times New Roman" panose="02020603050405020304" pitchFamily="18" charset="0"/>
                <a:cs typeface="Times New Roman" panose="02020603050405020304" pitchFamily="18" charset="0"/>
              </a:rPr>
              <a:t> calls were made to get top 100 most important venues of each neighbourhood.</a:t>
            </a:r>
          </a:p>
          <a:p>
            <a:r>
              <a:rPr lang="en-IN" sz="2000" dirty="0">
                <a:effectLst/>
                <a:latin typeface="Times New Roman" panose="02020603050405020304" pitchFamily="18" charset="0"/>
                <a:cs typeface="Times New Roman" panose="02020603050405020304" pitchFamily="18" charset="0"/>
              </a:rPr>
              <a:t>The venues were grouped by their categories and finally for each neighbourhood top 10 most common venue categories were selected.</a:t>
            </a:r>
          </a:p>
          <a:p>
            <a:r>
              <a:rPr lang="en-IN" sz="2000" dirty="0">
                <a:effectLst/>
                <a:latin typeface="Times New Roman" panose="02020603050405020304" pitchFamily="18" charset="0"/>
                <a:cs typeface="Times New Roman" panose="02020603050405020304" pitchFamily="18" charset="0"/>
              </a:rPr>
              <a:t>Finally the  refined cleaned and ready for future analysis dataset is formed.  </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9566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8760128-F720-4535-A8E5-F41E4E4A11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1650" y="161926"/>
            <a:ext cx="5384800" cy="2486024"/>
          </a:xfrm>
        </p:spPr>
      </p:pic>
      <p:sp>
        <p:nvSpPr>
          <p:cNvPr id="6" name="TextBox 5">
            <a:extLst>
              <a:ext uri="{FF2B5EF4-FFF2-40B4-BE49-F238E27FC236}">
                <a16:creationId xmlns:a16="http://schemas.microsoft.com/office/drawing/2014/main" id="{7FAAC134-70FB-4005-B14C-44559B316F49}"/>
              </a:ext>
            </a:extLst>
          </p:cNvPr>
          <p:cNvSpPr txBox="1"/>
          <p:nvPr/>
        </p:nvSpPr>
        <p:spPr>
          <a:xfrm>
            <a:off x="971550" y="2847975"/>
            <a:ext cx="41529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New York/ Manhattan </a:t>
            </a:r>
            <a:r>
              <a:rPr lang="en-US" dirty="0" err="1">
                <a:latin typeface="Times New Roman" panose="02020603050405020304" pitchFamily="18" charset="0"/>
                <a:cs typeface="Times New Roman" panose="02020603050405020304" pitchFamily="18" charset="0"/>
              </a:rPr>
              <a:t>dataframe</a:t>
            </a: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976AD2E0-05E3-410C-BB87-DE04904A4A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3849" y="161926"/>
            <a:ext cx="5241925" cy="2486024"/>
          </a:xfrm>
          <a:prstGeom prst="rect">
            <a:avLst/>
          </a:prstGeom>
        </p:spPr>
      </p:pic>
      <p:sp>
        <p:nvSpPr>
          <p:cNvPr id="9" name="TextBox 8">
            <a:extLst>
              <a:ext uri="{FF2B5EF4-FFF2-40B4-BE49-F238E27FC236}">
                <a16:creationId xmlns:a16="http://schemas.microsoft.com/office/drawing/2014/main" id="{4BD19197-68DE-4B75-A514-971620402A30}"/>
              </a:ext>
            </a:extLst>
          </p:cNvPr>
          <p:cNvSpPr txBox="1"/>
          <p:nvPr/>
        </p:nvSpPr>
        <p:spPr>
          <a:xfrm>
            <a:off x="7162800" y="2847975"/>
            <a:ext cx="43815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Toronto </a:t>
            </a:r>
            <a:r>
              <a:rPr lang="en-US" dirty="0" err="1">
                <a:latin typeface="Times New Roman" panose="02020603050405020304" pitchFamily="18" charset="0"/>
                <a:cs typeface="Times New Roman" panose="02020603050405020304" pitchFamily="18" charset="0"/>
              </a:rPr>
              <a:t>dataframe</a:t>
            </a:r>
            <a:endParaRPr lang="en-IN"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8A7A8D5F-B793-4DB0-AA7D-F827C6B400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1151" y="3343274"/>
            <a:ext cx="9496424" cy="2085975"/>
          </a:xfrm>
          <a:prstGeom prst="rect">
            <a:avLst/>
          </a:prstGeom>
        </p:spPr>
      </p:pic>
      <p:sp>
        <p:nvSpPr>
          <p:cNvPr id="12" name="TextBox 11">
            <a:extLst>
              <a:ext uri="{FF2B5EF4-FFF2-40B4-BE49-F238E27FC236}">
                <a16:creationId xmlns:a16="http://schemas.microsoft.com/office/drawing/2014/main" id="{01986E83-BC56-465E-888C-7A3C06385C5F}"/>
              </a:ext>
            </a:extLst>
          </p:cNvPr>
          <p:cNvSpPr txBox="1"/>
          <p:nvPr/>
        </p:nvSpPr>
        <p:spPr>
          <a:xfrm>
            <a:off x="1990725" y="5800725"/>
            <a:ext cx="8677275"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Resulting </a:t>
            </a:r>
            <a:r>
              <a:rPr lang="en-US" dirty="0" err="1">
                <a:latin typeface="Times New Roman" panose="02020603050405020304" pitchFamily="18" charset="0"/>
                <a:cs typeface="Times New Roman" panose="02020603050405020304" pitchFamily="18" charset="0"/>
              </a:rPr>
              <a:t>dataframe</a:t>
            </a:r>
            <a:r>
              <a:rPr lang="en-US" dirty="0">
                <a:latin typeface="Times New Roman" panose="02020603050405020304" pitchFamily="18" charset="0"/>
                <a:cs typeface="Times New Roman" panose="02020603050405020304" pitchFamily="18" charset="0"/>
              </a:rPr>
              <a:t> after merging these two above </a:t>
            </a:r>
            <a:r>
              <a:rPr lang="en-US" dirty="0" err="1">
                <a:latin typeface="Times New Roman" panose="02020603050405020304" pitchFamily="18" charset="0"/>
                <a:cs typeface="Times New Roman" panose="02020603050405020304" pitchFamily="18" charset="0"/>
              </a:rPr>
              <a:t>dataframes</a:t>
            </a:r>
            <a:r>
              <a:rPr lang="en-US" dirty="0">
                <a:latin typeface="Times New Roman" panose="02020603050405020304" pitchFamily="18" charset="0"/>
                <a:cs typeface="Times New Roman" panose="02020603050405020304" pitchFamily="18" charset="0"/>
              </a:rPr>
              <a:t> and extracting top 100 venues in all their </a:t>
            </a:r>
            <a:r>
              <a:rPr lang="en-US" dirty="0" err="1">
                <a:latin typeface="Times New Roman" panose="02020603050405020304" pitchFamily="18" charset="0"/>
                <a:cs typeface="Times New Roman" panose="02020603050405020304" pitchFamily="18" charset="0"/>
              </a:rPr>
              <a:t>neighbourhoods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5358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70531A26-DE5C-4866-BC3D-589DFCC9D4FD}"/>
              </a:ext>
            </a:extLst>
          </p:cNvPr>
          <p:cNvSpPr>
            <a:spLocks noGrp="1"/>
          </p:cNvSpPr>
          <p:nvPr>
            <p:ph type="body" sz="half" idx="2"/>
          </p:nvPr>
        </p:nvSpPr>
        <p:spPr>
          <a:xfrm>
            <a:off x="247650" y="4543425"/>
            <a:ext cx="11734800" cy="2057400"/>
          </a:xfrm>
        </p:spPr>
        <p:txBody>
          <a:bodyPr>
            <a:normAutofit/>
          </a:bodyPr>
          <a:lstStyle/>
          <a:p>
            <a:pPr marL="285750" indent="-28575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Each </a:t>
            </a:r>
            <a:r>
              <a:rPr lang="en-US" sz="2000" dirty="0" err="1">
                <a:latin typeface="Times New Roman" panose="02020603050405020304" pitchFamily="18" charset="0"/>
                <a:cs typeface="Times New Roman" panose="02020603050405020304" pitchFamily="18" charset="0"/>
              </a:rPr>
              <a:t>neighbourhood</a:t>
            </a:r>
            <a:r>
              <a:rPr lang="en-US" sz="2000" dirty="0">
                <a:latin typeface="Times New Roman" panose="02020603050405020304" pitchFamily="18" charset="0"/>
                <a:cs typeface="Times New Roman" panose="02020603050405020304" pitchFamily="18" charset="0"/>
              </a:rPr>
              <a:t> was grouped to see how many venues are there for each </a:t>
            </a:r>
            <a:r>
              <a:rPr lang="en-US" sz="2000" dirty="0" err="1">
                <a:latin typeface="Times New Roman" panose="02020603050405020304" pitchFamily="18" charset="0"/>
                <a:cs typeface="Times New Roman" panose="02020603050405020304" pitchFamily="18" charset="0"/>
              </a:rPr>
              <a:t>neighnourhoods</a:t>
            </a:r>
            <a:r>
              <a:rPr lang="en-US" sz="2000" dirty="0">
                <a:latin typeface="Times New Roman" panose="02020603050405020304" pitchFamily="18" charset="0"/>
                <a:cs typeface="Times New Roman" panose="02020603050405020304" pitchFamily="18" charset="0"/>
              </a:rPr>
              <a:t>. For </a:t>
            </a:r>
            <a:r>
              <a:rPr lang="en-US" sz="2000" dirty="0" err="1">
                <a:latin typeface="Times New Roman" panose="02020603050405020304" pitchFamily="18" charset="0"/>
                <a:cs typeface="Times New Roman" panose="02020603050405020304" pitchFamily="18" charset="0"/>
              </a:rPr>
              <a:t>Agnicourt</a:t>
            </a:r>
            <a:r>
              <a:rPr lang="en-US" sz="2000" dirty="0">
                <a:latin typeface="Times New Roman" panose="02020603050405020304" pitchFamily="18" charset="0"/>
                <a:cs typeface="Times New Roman" panose="02020603050405020304" pitchFamily="18" charset="0"/>
              </a:rPr>
              <a:t> there are 5 different venues.</a:t>
            </a:r>
          </a:p>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There are 391 unique categories curated from all the returned venues.</a:t>
            </a:r>
          </a:p>
        </p:txBody>
      </p:sp>
      <p:pic>
        <p:nvPicPr>
          <p:cNvPr id="5" name="Content Placeholder 4">
            <a:extLst>
              <a:ext uri="{FF2B5EF4-FFF2-40B4-BE49-F238E27FC236}">
                <a16:creationId xmlns:a16="http://schemas.microsoft.com/office/drawing/2014/main" id="{9919D022-0FDB-4058-8EB6-AB3DAEBA0867}"/>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771525" y="733425"/>
            <a:ext cx="8056563" cy="3295650"/>
          </a:xfrm>
        </p:spPr>
      </p:pic>
    </p:spTree>
    <p:extLst>
      <p:ext uri="{BB962C8B-B14F-4D97-AF65-F5344CB8AC3E}">
        <p14:creationId xmlns:p14="http://schemas.microsoft.com/office/powerpoint/2010/main" val="1465183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A7DCA34-8198-4334-83C0-A7FE82B7E0E0}"/>
              </a:ext>
            </a:extLst>
          </p:cNvPr>
          <p:cNvSpPr>
            <a:spLocks noGrp="1"/>
          </p:cNvSpPr>
          <p:nvPr>
            <p:ph type="body" sz="half" idx="2"/>
          </p:nvPr>
        </p:nvSpPr>
        <p:spPr>
          <a:xfrm>
            <a:off x="171452" y="4914900"/>
            <a:ext cx="11763374" cy="1876426"/>
          </a:xfrm>
        </p:spPr>
        <p:txBody>
          <a:bodyPr>
            <a:normAutofit/>
          </a:bodyPr>
          <a:lstStyle/>
          <a:p>
            <a:pPr marL="285750" indent="-285750" algn="l">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 This new </a:t>
            </a:r>
            <a:r>
              <a:rPr lang="en-US" sz="2000" dirty="0" err="1">
                <a:effectLst/>
                <a:latin typeface="Times New Roman" panose="02020603050405020304" pitchFamily="18" charset="0"/>
                <a:cs typeface="Times New Roman" panose="02020603050405020304" pitchFamily="18" charset="0"/>
              </a:rPr>
              <a:t>dataframe</a:t>
            </a:r>
            <a:r>
              <a:rPr lang="en-US" sz="2000" dirty="0">
                <a:effectLst/>
                <a:latin typeface="Times New Roman" panose="02020603050405020304" pitchFamily="18" charset="0"/>
                <a:cs typeface="Times New Roman" panose="02020603050405020304" pitchFamily="18" charset="0"/>
              </a:rPr>
              <a:t>  displays the top 10 venues for each neighborhood.</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13700AC-DE89-4228-A957-9445272379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1" y="952499"/>
            <a:ext cx="11763374" cy="3362325"/>
          </a:xfrm>
          <a:prstGeom prst="rect">
            <a:avLst/>
          </a:prstGeom>
        </p:spPr>
      </p:pic>
    </p:spTree>
    <p:extLst>
      <p:ext uri="{BB962C8B-B14F-4D97-AF65-F5344CB8AC3E}">
        <p14:creationId xmlns:p14="http://schemas.microsoft.com/office/powerpoint/2010/main" val="3030897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E7F53B9-8A36-48E1-9D5E-1B3FD9710C5D}"/>
              </a:ext>
            </a:extLst>
          </p:cNvPr>
          <p:cNvSpPr>
            <a:spLocks noGrp="1"/>
          </p:cNvSpPr>
          <p:nvPr>
            <p:ph type="body" sz="half" idx="2"/>
          </p:nvPr>
        </p:nvSpPr>
        <p:spPr>
          <a:xfrm>
            <a:off x="209550" y="4238625"/>
            <a:ext cx="11610975" cy="1552575"/>
          </a:xfrm>
        </p:spPr>
        <p:txBody>
          <a:bodyPr>
            <a:normAutofit/>
          </a:bodyPr>
          <a:lstStyle/>
          <a:p>
            <a:pPr marL="285750" indent="-28575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After k-means algorithm , each </a:t>
            </a:r>
            <a:r>
              <a:rPr lang="en-US" sz="2000" dirty="0" err="1">
                <a:latin typeface="Times New Roman" panose="02020603050405020304" pitchFamily="18" charset="0"/>
                <a:cs typeface="Times New Roman" panose="02020603050405020304" pitchFamily="18" charset="0"/>
              </a:rPr>
              <a:t>neighnourhood</a:t>
            </a:r>
            <a:r>
              <a:rPr lang="en-US" sz="2000" dirty="0">
                <a:latin typeface="Times New Roman" panose="02020603050405020304" pitchFamily="18" charset="0"/>
                <a:cs typeface="Times New Roman" panose="02020603050405020304" pitchFamily="18" charset="0"/>
              </a:rPr>
              <a:t> was given a cluster number, here shown </a:t>
            </a:r>
            <a:r>
              <a:rPr lang="en-US" sz="2000" dirty="0" err="1">
                <a:latin typeface="Times New Roman" panose="02020603050405020304" pitchFamily="18" charset="0"/>
                <a:cs typeface="Times New Roman" panose="02020603050405020304" pitchFamily="18" charset="0"/>
              </a:rPr>
              <a:t>neighbourhoods</a:t>
            </a:r>
            <a:r>
              <a:rPr lang="en-US" sz="2000" dirty="0">
                <a:latin typeface="Times New Roman" panose="02020603050405020304" pitchFamily="18" charset="0"/>
                <a:cs typeface="Times New Roman" panose="02020603050405020304" pitchFamily="18" charset="0"/>
              </a:rPr>
              <a:t> belong to cluster 5.</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323ACF5-63D5-45CA-B0CF-069499E7DC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50" y="285749"/>
            <a:ext cx="11610975" cy="3609975"/>
          </a:xfrm>
          <a:prstGeom prst="rect">
            <a:avLst/>
          </a:prstGeom>
        </p:spPr>
      </p:pic>
    </p:spTree>
    <p:extLst>
      <p:ext uri="{BB962C8B-B14F-4D97-AF65-F5344CB8AC3E}">
        <p14:creationId xmlns:p14="http://schemas.microsoft.com/office/powerpoint/2010/main" val="1626558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96F3-9F98-40E4-8659-54EC09C7AA81}"/>
              </a:ext>
            </a:extLst>
          </p:cNvPr>
          <p:cNvSpPr>
            <a:spLocks noGrp="1"/>
          </p:cNvSpPr>
          <p:nvPr>
            <p:ph type="title"/>
          </p:nvPr>
        </p:nvSpPr>
        <p:spPr>
          <a:xfrm>
            <a:off x="913794" y="304801"/>
            <a:ext cx="10353763" cy="971550"/>
          </a:xfrm>
        </p:spPr>
        <p:txBody>
          <a:bodyPr>
            <a:normAutofit/>
          </a:bodyPr>
          <a:lstStyle/>
          <a:p>
            <a:r>
              <a:rPr lang="en-US" b="1" dirty="0">
                <a:latin typeface="Times New Roman" panose="02020603050405020304" pitchFamily="18" charset="0"/>
                <a:cs typeface="Times New Roman" panose="02020603050405020304" pitchFamily="18" charset="0"/>
              </a:rPr>
              <a:t>Maps showing clustering in New York and Toronto city</a:t>
            </a: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16AC830-D2A8-416C-8E18-92212544F1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025" y="1374775"/>
            <a:ext cx="3860800" cy="3765550"/>
          </a:xfrm>
          <a:prstGeom prst="rect">
            <a:avLst/>
          </a:prstGeom>
        </p:spPr>
      </p:pic>
      <p:pic>
        <p:nvPicPr>
          <p:cNvPr id="7" name="Picture 6">
            <a:extLst>
              <a:ext uri="{FF2B5EF4-FFF2-40B4-BE49-F238E27FC236}">
                <a16:creationId xmlns:a16="http://schemas.microsoft.com/office/drawing/2014/main" id="{0697225E-E4CC-4892-BC49-800227BDBF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5699" y="1374775"/>
            <a:ext cx="5031857" cy="3578225"/>
          </a:xfrm>
          <a:prstGeom prst="rect">
            <a:avLst/>
          </a:prstGeom>
        </p:spPr>
      </p:pic>
      <p:sp>
        <p:nvSpPr>
          <p:cNvPr id="8" name="TextBox 7">
            <a:extLst>
              <a:ext uri="{FF2B5EF4-FFF2-40B4-BE49-F238E27FC236}">
                <a16:creationId xmlns:a16="http://schemas.microsoft.com/office/drawing/2014/main" id="{F3E11ED6-E0D3-47F7-ADB7-7DABD3137875}"/>
              </a:ext>
            </a:extLst>
          </p:cNvPr>
          <p:cNvSpPr txBox="1"/>
          <p:nvPr/>
        </p:nvSpPr>
        <p:spPr>
          <a:xfrm>
            <a:off x="913794" y="5486400"/>
            <a:ext cx="378203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New York cluster map</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F631B7B-A132-422F-82E3-81ECF07E4CB9}"/>
              </a:ext>
            </a:extLst>
          </p:cNvPr>
          <p:cNvSpPr txBox="1"/>
          <p:nvPr/>
        </p:nvSpPr>
        <p:spPr>
          <a:xfrm>
            <a:off x="6496050" y="5486400"/>
            <a:ext cx="423862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Toronto city cluster map</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F32F222-A670-49D8-92A0-7DEBF3A06E63}"/>
              </a:ext>
            </a:extLst>
          </p:cNvPr>
          <p:cNvSpPr txBox="1"/>
          <p:nvPr/>
        </p:nvSpPr>
        <p:spPr>
          <a:xfrm>
            <a:off x="1028700" y="6181725"/>
            <a:ext cx="96012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Here lights green color circles showing </a:t>
            </a:r>
            <a:r>
              <a:rPr lang="en-US" b="1" dirty="0" err="1">
                <a:latin typeface="Times New Roman" panose="02020603050405020304" pitchFamily="18" charset="0"/>
                <a:cs typeface="Times New Roman" panose="02020603050405020304" pitchFamily="18" charset="0"/>
              </a:rPr>
              <a:t>neighbourhoods</a:t>
            </a:r>
            <a:r>
              <a:rPr lang="en-US" b="1" dirty="0">
                <a:latin typeface="Times New Roman" panose="02020603050405020304" pitchFamily="18" charset="0"/>
                <a:cs typeface="Times New Roman" panose="02020603050405020304" pitchFamily="18" charset="0"/>
              </a:rPr>
              <a:t> in cluster number 6</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4903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RegularSeedLeftStep">
      <a:dk1>
        <a:srgbClr val="000000"/>
      </a:dk1>
      <a:lt1>
        <a:srgbClr val="FFFFFF"/>
      </a:lt1>
      <a:dk2>
        <a:srgbClr val="242B41"/>
      </a:dk2>
      <a:lt2>
        <a:srgbClr val="E2E7E8"/>
      </a:lt2>
      <a:accent1>
        <a:srgbClr val="C3614D"/>
      </a:accent1>
      <a:accent2>
        <a:srgbClr val="B13B57"/>
      </a:accent2>
      <a:accent3>
        <a:srgbClr val="C34D9B"/>
      </a:accent3>
      <a:accent4>
        <a:srgbClr val="A83BB1"/>
      </a:accent4>
      <a:accent5>
        <a:srgbClr val="894DC3"/>
      </a:accent5>
      <a:accent6>
        <a:srgbClr val="544AB7"/>
      </a:accent6>
      <a:hlink>
        <a:srgbClr val="358EA1"/>
      </a:hlink>
      <a:folHlink>
        <a:srgbClr val="7F7F7F"/>
      </a:folHlink>
    </a:clrScheme>
    <a:fontScheme name="Slate">
      <a:majorFont>
        <a:latin typeface="Bookman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70</TotalTime>
  <Words>924</Words>
  <Application>Microsoft Office PowerPoint</Application>
  <PresentationFormat>Widescreen</PresentationFormat>
  <Paragraphs>40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Bookman Old Style</vt:lpstr>
      <vt:lpstr>Franklin Gothic Book</vt:lpstr>
      <vt:lpstr>Times New Roman</vt:lpstr>
      <vt:lpstr>Wingdings</vt:lpstr>
      <vt:lpstr>Wingdings 2</vt:lpstr>
      <vt:lpstr>SlateVTI</vt:lpstr>
      <vt:lpstr>Determining similarity between NEW YORK CITY and TORONTO </vt:lpstr>
      <vt:lpstr>Problem statement </vt:lpstr>
      <vt:lpstr>Data Acquisition </vt:lpstr>
      <vt:lpstr>Data Cleaning </vt:lpstr>
      <vt:lpstr>PowerPoint Presentation</vt:lpstr>
      <vt:lpstr>PowerPoint Presentation</vt:lpstr>
      <vt:lpstr>PowerPoint Presentation</vt:lpstr>
      <vt:lpstr>PowerPoint Presentation</vt:lpstr>
      <vt:lpstr>Maps showing clustering in New York and Toronto city</vt:lpstr>
      <vt:lpstr>Results and Discussion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Determining similarity between NEW YORK CITY and TORONTO</dc:title>
  <dc:creator>rituparna chatterjee</dc:creator>
  <cp:lastModifiedBy>rituparna chatterjee</cp:lastModifiedBy>
  <cp:revision>8</cp:revision>
  <dcterms:created xsi:type="dcterms:W3CDTF">2020-06-02T19:58:49Z</dcterms:created>
  <dcterms:modified xsi:type="dcterms:W3CDTF">2020-06-02T21:09:00Z</dcterms:modified>
</cp:coreProperties>
</file>