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e8827a83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e8827a83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e8827a83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e8827a83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e8827a83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e8827a83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e8827a83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e8827a83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e8827a83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e8827a83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03f5c93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03f5c93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e8827a83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e8827a83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e8827a83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e8827a83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e8827a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e8827a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e8827a83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e8827a83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03f5c93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03f5c93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e8827a83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e8827a83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03f5c93b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03f5c93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03f5c93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03f5c93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03f5c93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03f5c93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e8827a83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e8827a83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reamtown.com/assets/img/maps/chicago-zipcode-map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150" y="0"/>
            <a:ext cx="9144001" cy="509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23450" y="431825"/>
            <a:ext cx="8627700" cy="14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80">
                <a:solidFill>
                  <a:srgbClr val="FFF2CC"/>
                </a:solidFill>
              </a:rPr>
              <a:t>Effects of Mental Health Incidence on Crime</a:t>
            </a:r>
            <a:endParaRPr b="1" sz="308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80">
                <a:solidFill>
                  <a:srgbClr val="D5A6BD"/>
                </a:solidFill>
              </a:rPr>
              <a:t>Spatial and Temporal Factors</a:t>
            </a:r>
            <a:endParaRPr b="1" sz="2580"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80">
                <a:solidFill>
                  <a:srgbClr val="A64D79"/>
                </a:solidFill>
              </a:rPr>
              <a:t>in Chicago</a:t>
            </a:r>
            <a:endParaRPr b="1" sz="2080">
              <a:solidFill>
                <a:srgbClr val="A64D79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578425" y="3997550"/>
            <a:ext cx="53613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93">
                <a:solidFill>
                  <a:srgbClr val="9FC5E8"/>
                </a:solidFill>
              </a:rPr>
              <a:t>Data Scientists</a:t>
            </a:r>
            <a:endParaRPr b="1" sz="2393">
              <a:solidFill>
                <a:srgbClr val="9FC5E8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Connor Phillips, Hye Lee, Rob Golder</a:t>
            </a:r>
            <a:br>
              <a:rPr b="1" lang="en">
                <a:solidFill>
                  <a:srgbClr val="FFD966"/>
                </a:solidFill>
              </a:rPr>
            </a:br>
            <a:r>
              <a:rPr lang="en" sz="1638">
                <a:solidFill>
                  <a:srgbClr val="3D85C6"/>
                </a:solidFill>
              </a:rPr>
              <a:t>(alphabetical order of first name)</a:t>
            </a:r>
            <a:r>
              <a:rPr lang="en" sz="1638">
                <a:solidFill>
                  <a:srgbClr val="EFEFEF"/>
                </a:solidFill>
              </a:rPr>
              <a:t> </a:t>
            </a:r>
            <a:endParaRPr sz="1638">
              <a:solidFill>
                <a:srgbClr val="EFEFE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607925" y="4818350"/>
            <a:ext cx="33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Img src :</a:t>
            </a:r>
            <a:r>
              <a:rPr lang="en" sz="900">
                <a:solidFill>
                  <a:schemeClr val="accent3"/>
                </a:solidFill>
              </a:rPr>
              <a:t>http://www.shutterstock.com/video/search/crime/</a:t>
            </a:r>
            <a:endParaRPr sz="9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Time Series Analysis of Crime in Chicago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36025" y="1263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-Of twelve types, </a:t>
            </a:r>
            <a:r>
              <a:rPr lang="en" sz="1500">
                <a:solidFill>
                  <a:srgbClr val="666666"/>
                </a:solidFill>
              </a:rPr>
              <a:t>eight</a:t>
            </a:r>
            <a:r>
              <a:rPr lang="en" sz="1500">
                <a:solidFill>
                  <a:srgbClr val="666666"/>
                </a:solidFill>
              </a:rPr>
              <a:t> have been operating since 1985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-Totals for each year since then were compiled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-Due to skews in our EDA, decided to log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transform the data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125" y="2662850"/>
            <a:ext cx="4390323" cy="22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Time Series Visualized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8249850" y="4389425"/>
            <a:ext cx="75000" cy="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75" y="1800200"/>
            <a:ext cx="4115052" cy="203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50" y="1800200"/>
            <a:ext cx="4115052" cy="203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VAR Modeling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- CZA, CZB, CZL all differenced once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AIC -&gt;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-17.6479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 mean squared error 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CZA 1st Diff -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0.465232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CZB 1st Diff -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0.500432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CZL 1st Diff - 0.315641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087225" y="371400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Forecasted 20 Years Into The Future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662" y="845600"/>
            <a:ext cx="4233326" cy="383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VAR Modeling Only Health Programs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AIC - Slightly better at -16.69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- Not enough temporal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51875"/>
            <a:ext cx="3665100" cy="32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>
            <a:off x="0" y="4425"/>
            <a:ext cx="91683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Influence</a:t>
            </a:r>
            <a:r>
              <a:rPr b="1" lang="en">
                <a:solidFill>
                  <a:srgbClr val="1C4587"/>
                </a:solidFill>
              </a:rPr>
              <a:t> of Mental Health Factors on Crime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-5019" t="-4821"/>
          <a:stretch/>
        </p:blipFill>
        <p:spPr>
          <a:xfrm>
            <a:off x="3755950" y="1165850"/>
            <a:ext cx="4852275" cy="35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1107050" y="1788300"/>
            <a:ext cx="243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Lasso Model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(alpha = 0.01)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0" y="4425"/>
            <a:ext cx="91683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Mental Health-Influenced Crimes by Area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050" y="1186800"/>
            <a:ext cx="2357929" cy="3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4075" y="1200275"/>
            <a:ext cx="1973753" cy="3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248" y="1200275"/>
            <a:ext cx="2864600" cy="3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 rotWithShape="1">
          <a:blip r:embed="rId6">
            <a:alphaModFix/>
          </a:blip>
          <a:srcRect b="8324" l="0" r="0" t="16408"/>
          <a:stretch/>
        </p:blipFill>
        <p:spPr>
          <a:xfrm>
            <a:off x="928350" y="1753325"/>
            <a:ext cx="2193150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6">
            <a:alphaModFix/>
          </a:blip>
          <a:srcRect b="5028" l="20666" r="0" t="16404"/>
          <a:stretch/>
        </p:blipFill>
        <p:spPr>
          <a:xfrm>
            <a:off x="4050650" y="1829525"/>
            <a:ext cx="1783726" cy="22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 rotWithShape="1">
          <a:blip r:embed="rId6">
            <a:alphaModFix/>
          </a:blip>
          <a:srcRect b="7978" l="31060" r="3877" t="16754"/>
          <a:stretch/>
        </p:blipFill>
        <p:spPr>
          <a:xfrm>
            <a:off x="6815975" y="1763175"/>
            <a:ext cx="1426901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</a:rPr>
              <a:t>Conclusions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307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-Mental health incidents are  more highly correlated with crimes that are more violent in nature: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High violence:  Homicide, Arson, Agg Assault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Med violence:  Burglary, Robbery, Drugs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Low violence:  Theft, Auto Theft, Property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-Recommend interrupted time series analysis on the data, based on dramatic spike around 2016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66"/>
                </a:solidFill>
              </a:rPr>
              <a:t>Citations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329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Chicago Health Atlas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City of Chicago Data (data.cityofchicago.org)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Images: 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https://www.dreamtown.com/assets/img/maps/chicago-zipcode-map.jpg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solidFill>
                  <a:srgbClr val="FFE599"/>
                </a:solidFill>
              </a:rPr>
              <a:t>Agenda</a:t>
            </a:r>
            <a:endParaRPr b="1" sz="2620">
              <a:solidFill>
                <a:srgbClr val="FFE599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55950" y="1240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-Problem Statement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-Explain data collection, what does our data contain/what does it mean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-Exploring the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-Regression - predicting crime based on MH factors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-Time Series Analysis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-Conclusions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E599"/>
                </a:solidFill>
              </a:rPr>
              <a:t>Problem</a:t>
            </a:r>
            <a:r>
              <a:rPr b="1" lang="en">
                <a:solidFill>
                  <a:srgbClr val="FFE599"/>
                </a:solidFill>
              </a:rPr>
              <a:t> Statement</a:t>
            </a:r>
            <a:endParaRPr b="1">
              <a:solidFill>
                <a:srgbClr val="FFE599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76700" y="1291375"/>
            <a:ext cx="81537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Starting point:  The Cook County Jail, which serves as the primary pretrial detention facility for arrestees in Chicago, is also one of the largest psychiatric treatment centers in the U.S.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 2019, the City of Chicago released a new Framework for Mental Health Equity, investing millions of dollars each year to improve access to treatment.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are exploring the relationships between mental health incidence and crime in the City of Chicago, with a particular emphasis on these relationships on a neighborhood by neighborhood basis.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Visualizing Chicago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78050" y="1417950"/>
            <a:ext cx="49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Chicago is organized into 77 different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neighborhoods.  Data for crime and mental health is often collected by neighborhood, zip code, or even census tract.  One of our challenges was on catenating data organized on these disparate levels. 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689" y="445025"/>
            <a:ext cx="2706035" cy="4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4095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Crime Data by Area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325" y="100525"/>
            <a:ext cx="4257001" cy="495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4095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Crimes by </a:t>
            </a:r>
            <a:r>
              <a:rPr b="1" lang="en">
                <a:solidFill>
                  <a:srgbClr val="1C4587"/>
                </a:solidFill>
              </a:rPr>
              <a:t>Crime Type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100" y="1110625"/>
            <a:ext cx="5534084" cy="40372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533150" y="1597250"/>
            <a:ext cx="2632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The most occurred crimes were theft, battery, motor vehicle theft, assault, and criminal damage which is about 70% of all the crimes reported.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4095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Crimes by Location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225" y="1017725"/>
            <a:ext cx="5730959" cy="39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33150" y="1597250"/>
            <a:ext cx="2632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The most common locations to occur the crimes are at street, </a:t>
            </a:r>
            <a:r>
              <a:rPr lang="en" sz="1650">
                <a:highlight>
                  <a:srgbClr val="FFFFFF"/>
                </a:highlight>
              </a:rPr>
              <a:t>apartment, </a:t>
            </a:r>
            <a:r>
              <a:rPr lang="en" sz="1650">
                <a:highlight>
                  <a:srgbClr val="FFFFFF"/>
                </a:highlight>
              </a:rPr>
              <a:t>sidewalks, residence, where people are ordinarily at.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4095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Crime Data by Neighborhoods: Raw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13" y="1114625"/>
            <a:ext cx="8875827" cy="26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Crime Data by Neighborhoods:  Log-transformed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50" y="1090125"/>
            <a:ext cx="8751698" cy="26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