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7"/>
  </p:notesMasterIdLst>
  <p:handoutMasterIdLst>
    <p:handoutMasterId r:id="rId38"/>
  </p:handoutMasterIdLst>
  <p:sldIdLst>
    <p:sldId id="294" r:id="rId2"/>
    <p:sldId id="256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8" r:id="rId34"/>
    <p:sldId id="329" r:id="rId35"/>
    <p:sldId id="330" r:id="rId36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re Presentation Template" id="{CF60FCE6-C997-744A-B01D-C00D3BEBC38A}">
          <p14:sldIdLst>
            <p14:sldId id="256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</p14:sldIdLst>
        </p14:section>
        <p14:section name="Chart &amp; Data Examples" id="{12B86BEA-76A1-1041-8F71-92D6E9EB0AEA}">
          <p14:sldIdLst>
            <p14:sldId id="294"/>
            <p14:sldId id="37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79"/>
            <p14:sldId id="306"/>
            <p14:sldId id="307"/>
            <p14:sldId id="308"/>
          </p14:sldIdLst>
        </p14:section>
        <p14:section name="Graphic Assets" id="{BBCD6A88-9945-5C4B-BFEE-A141424F5695}">
          <p14:sldIdLst>
            <p14:sldId id="309"/>
            <p14:sldId id="310"/>
            <p14:sldId id="378"/>
            <p14:sldId id="372"/>
            <p14:sldId id="315"/>
            <p14:sldId id="317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76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Setting Up the Template" id="{8F7EE84B-23FE-8047-8586-9C35E263050B}">
          <p14:sldIdLst>
            <p14:sldId id="382"/>
            <p14:sldId id="383"/>
            <p14:sldId id="384"/>
          </p14:sldIdLst>
        </p14:section>
        <p14:section name="Advanced Features" id="{D121C1B1-0C3A-6B48-9ACB-9BE16D7558CE}">
          <p14:sldIdLst>
            <p14:sldId id="380"/>
            <p14:sldId id="381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Salesforce Sans Font" id="{3F937D10-DE5A-F049-BF56-C59F6DA58D32}">
          <p14:sldIdLst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738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72">
          <p15:clr>
            <a:srgbClr val="A4A3A4"/>
          </p15:clr>
        </p15:guide>
        <p15:guide id="9" pos="212">
          <p15:clr>
            <a:srgbClr val="A4A3A4"/>
          </p15:clr>
        </p15:guide>
        <p15:guide id="10" pos="74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9325C"/>
    <a:srgbClr val="003C4D"/>
    <a:srgbClr val="4E748B"/>
    <a:srgbClr val="7C98AD"/>
    <a:srgbClr val="D0D9DE"/>
    <a:srgbClr val="EFEFEF"/>
    <a:srgbClr val="0047CE"/>
    <a:srgbClr val="001871"/>
    <a:srgbClr val="64CCC9"/>
    <a:srgbClr val="00B2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3" autoAdjust="0"/>
    <p:restoredTop sz="99754" autoAdjust="0"/>
  </p:normalViewPr>
  <p:slideViewPr>
    <p:cSldViewPr snapToGrid="0">
      <p:cViewPr varScale="1">
        <p:scale>
          <a:sx n="69" d="100"/>
          <a:sy n="69" d="100"/>
        </p:scale>
        <p:origin x="-606" y="-102"/>
      </p:cViewPr>
      <p:guideLst>
        <p:guide orient="horz" pos="3832"/>
        <p:guide orient="horz" pos="386"/>
        <p:guide orient="horz" pos="1024"/>
        <p:guide pos="220"/>
        <p:guide pos="7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6848"/>
    </p:cViewPr>
  </p:sorterViewPr>
  <p:notesViewPr>
    <p:cSldViewPr snapToGrid="0">
      <p:cViewPr varScale="1">
        <p:scale>
          <a:sx n="109" d="100"/>
          <a:sy n="109" d="100"/>
        </p:scale>
        <p:origin x="-4904" y="-10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Salesforce Sans"/>
              </a:rPr>
              <a:t>Presentation Title</a:t>
            </a:r>
            <a:endParaRPr lang="en-US" dirty="0">
              <a:solidFill>
                <a:schemeClr val="accent1"/>
              </a:solidFill>
              <a:latin typeface="Salesforce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2015.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Copyright Salesforce 2015.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07987" y="4416425"/>
            <a:ext cx="6194425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88087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392429"/>
            <a:ext cx="1183517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327" y="5528767"/>
            <a:ext cx="11515535" cy="500389"/>
          </a:xfrm>
        </p:spPr>
        <p:txBody>
          <a:bodyPr vert="horz" lIns="9144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327" y="4547601"/>
            <a:ext cx="7289872" cy="750471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6" name="Picture 35" descr="Corporate_Primary_1 Line Tag_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563" y="872837"/>
            <a:ext cx="4793376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59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spc="0" dirty="0" smtClean="0"/>
            </a:lvl1pPr>
            <a:lvl2pPr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42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296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990" y="1599480"/>
            <a:ext cx="5705025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540" y="1599480"/>
            <a:ext cx="5651946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89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5"/>
            <a:ext cx="7608887" cy="441655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2848" y="1601787"/>
            <a:ext cx="3542602" cy="4416552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28017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28017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56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-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38328" y="1599479"/>
            <a:ext cx="113949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>
                <a:srgbClr val="7F7F7F"/>
              </a:buClr>
              <a:buFont typeface="Arial"/>
              <a:buChar char="•"/>
              <a:defRPr/>
            </a:lvl1pPr>
            <a:lvl2pPr marL="463550" indent="-146050" algn="l" rtl="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BFBFBF"/>
              </a:buClr>
              <a:buFont typeface="Calibri"/>
              <a:buChar char="‐"/>
              <a:defRPr/>
            </a:lvl2pPr>
            <a:lvl3pPr marL="520700" indent="12700" algn="l" rtl="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BFBFBF"/>
              </a:buClr>
              <a:buFont typeface="Arial"/>
              <a:buChar char="•"/>
              <a:defRPr/>
            </a:lvl3pPr>
            <a:lvl4pPr marL="520700" indent="177800" algn="l" rtl="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7F7F7F"/>
              </a:buClr>
              <a:buFont typeface="Arial"/>
              <a:buChar char="​"/>
              <a:defRPr/>
            </a:lvl4pPr>
            <a:lvl5pPr marL="520700" indent="-25400" algn="l" rtl="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7F7F7F"/>
              </a:buClr>
              <a:buFont typeface="Arial"/>
              <a:buChar char="​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799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441" y="1600200"/>
            <a:ext cx="1096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406084" y="6333134"/>
            <a:ext cx="7313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914161" y="2111123"/>
            <a:ext cx="10360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914161" y="3786737"/>
            <a:ext cx="103605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406084" y="6333134"/>
            <a:ext cx="7313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pPr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1151067"/>
            <a:ext cx="12204188" cy="5706933"/>
            <a:chOff x="-7681" y="1151067"/>
            <a:chExt cx="12204188" cy="5706933"/>
          </a:xfrm>
        </p:grpSpPr>
        <p:sp>
          <p:nvSpPr>
            <p:cNvPr id="41" name="Rectangle 40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42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0980" t="5554" r="16207" b="9539"/>
            <a:stretch/>
          </p:blipFill>
          <p:spPr bwMode="auto">
            <a:xfrm>
              <a:off x="0" y="1151067"/>
              <a:ext cx="12196507" cy="570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id" hidden="1"/>
          <p:cNvGrpSpPr/>
          <p:nvPr/>
        </p:nvGrpSpPr>
        <p:grpSpPr>
          <a:xfrm>
            <a:off x="-273050" y="-498396"/>
            <a:ext cx="12680953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327" y="1599480"/>
            <a:ext cx="11515535" cy="4622864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lesforce San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791" r:id="rId2"/>
    <p:sldLayoutId id="2147483810" r:id="rId3"/>
    <p:sldLayoutId id="2147483807" r:id="rId4"/>
    <p:sldLayoutId id="2147483815" r:id="rId5"/>
    <p:sldLayoutId id="2147483844" r:id="rId6"/>
    <p:sldLayoutId id="2147483845" r:id="rId7"/>
    <p:sldLayoutId id="2147483846" r:id="rId8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0" kern="1200" spc="0" baseline="0" dirty="0">
          <a:solidFill>
            <a:schemeClr val="accent1"/>
          </a:solidFill>
          <a:latin typeface="Salesforce Sans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0" baseline="0" dirty="0" smtClean="0">
          <a:solidFill>
            <a:srgbClr val="0079A8"/>
          </a:solidFill>
          <a:latin typeface="Salesforce Sans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0" baseline="0" dirty="0">
          <a:solidFill>
            <a:srgbClr val="7C868D"/>
          </a:solidFill>
          <a:latin typeface="Salesforce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trailhead/module/lex_migration_introduc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salesforce.com/trailhead/module/lex_migration_rollout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trailhead.salesforce.com" TargetMode="External"/><Relationship Id="rId3" Type="http://schemas.openxmlformats.org/officeDocument/2006/relationships/hyperlink" Target="https://success.salesforce.com/_ui/core/chatter/groups/GroupProfilePage?g=0F9300000001oku" TargetMode="External"/><Relationship Id="rId7" Type="http://schemas.openxmlformats.org/officeDocument/2006/relationships/hyperlink" Target="http://salesforce.vidyard.com/watch/2bNpL87E3J3pkZ9uJaTO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releasenotes.salesforce.com/en-us/winter16/release-notes/rn_lex.htm?edition=&amp;impact=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hyperlink" Target="https://success.salesforce.com/" TargetMode="External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alesforce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salesforce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alesforce.com/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alesforce.com/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alesforce.com/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alesforce.com/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salesforce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38325" y="1440624"/>
            <a:ext cx="11394900" cy="451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+mn-lt"/>
              </a:rPr>
              <a:t>Welcome!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+mn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434343"/>
                </a:solidFill>
                <a:latin typeface="+mn-lt"/>
              </a:rPr>
              <a:t>This is your customizable presentation that you can use to share Lightning Experience with your company, gain executive buy-in, and educate stakeholders on Lightning Experience. Feel free to make changes to support your use cases.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rgbClr val="434343"/>
              </a:solidFill>
              <a:latin typeface="+mn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434343"/>
                </a:solidFill>
                <a:latin typeface="+mn-lt"/>
              </a:rPr>
              <a:t>If you’re an existing customer, you can also use this to decide when to start migrating all or part of your team to Lightning Experience.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Opportunity &amp; Lead Workspaces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4294967295"/>
          </p:nvPr>
        </p:nvSpPr>
        <p:spPr>
          <a:xfrm>
            <a:off x="8312845" y="1601787"/>
            <a:ext cx="3875979" cy="44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Sales Path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Customizable guidance to support your sales process</a:t>
            </a:r>
          </a:p>
          <a:p>
            <a:pPr marL="0" marR="0" lvl="0" indent="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lang="en-US" sz="20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Easily view open and previous activities</a:t>
            </a:r>
            <a:r>
              <a:rPr lang="en-US" sz="2000" b="0" i="0" u="none" strike="noStrike" cap="none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and create records on the fly</a:t>
            </a:r>
            <a:endParaRPr lang="en-US" sz="2000" b="0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1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Quick View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Hover over links to view details without ever leaving the page</a:t>
            </a:r>
          </a:p>
          <a:p>
            <a:pPr marL="0" marR="0" lvl="0" indent="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Highlights Panel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See important information at a glance</a:t>
            </a:r>
          </a:p>
          <a:p>
            <a:pPr marL="0" marR="0" lvl="0" indent="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1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Action-oriented workspaces to work your deals in flight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00" y="1601772"/>
            <a:ext cx="5870049" cy="5097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Sales Path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648900" cy="44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Customizable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Add your statuses and stages for leads and opportunities</a:t>
            </a:r>
          </a:p>
          <a:p>
            <a:pPr marL="0" marR="0" lvl="0" indent="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1" i="0" u="none" strike="noStrike" cap="none" baseline="0" dirty="0">
              <a:solidFill>
                <a:schemeClr val="accent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Guidance for Success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Provide coaching in context at each step in the sales process, including helpful scripts, questions to ask, and tips</a:t>
            </a:r>
          </a:p>
          <a:p>
            <a:pPr marL="0" marR="0" lvl="0" indent="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1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Key Fields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Present important details up top, with the ability to edit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Helpful guidance and relevant information at every stage to support your sales process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5" y="1706825"/>
            <a:ext cx="7689776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23" y="3613499"/>
            <a:ext cx="4566702" cy="249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072225" y="3676600"/>
            <a:ext cx="2355900" cy="15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Customize Sales Path to support your sales process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Notes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Relate to Multiple Records</a:t>
            </a:r>
          </a:p>
          <a:p>
            <a:pPr lvl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Relate a single note to an account, contact, opportunity, and more</a:t>
            </a:r>
          </a:p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cap="none" baseline="0" dirty="0" smtClean="0">
              <a:solidFill>
                <a:schemeClr val="accent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 err="1" smtClean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Autosave</a:t>
            </a:r>
            <a:endParaRPr lang="en-US" sz="2000" b="1" i="0" u="none" strike="noStrike" cap="none" baseline="0" dirty="0">
              <a:solidFill>
                <a:schemeClr val="accent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Never lose a detail while you compose your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thoughts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 i="0" u="none" strike="noStrike" cap="none" baseline="0" dirty="0">
              <a:solidFill>
                <a:schemeClr val="accent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Rich Text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Add bullets, numbered lists, or text formatting to organize your content for easy reference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Take detailed </a:t>
            </a: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notes and relate them to multiple records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50" y="1636260"/>
            <a:ext cx="7448649" cy="419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Composer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 Task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Make a follow-up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task</a:t>
            </a:r>
            <a:endParaRPr lang="en-US" sz="20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55000"/>
              <a:buNone/>
            </a:pPr>
            <a:endParaRPr lang="en-US" sz="1000" dirty="0" smtClean="0">
              <a:solidFill>
                <a:srgbClr val="3B3B3B"/>
              </a:solidFill>
              <a:latin typeface="Arial" pitchFamily="34" charset="0"/>
              <a:cs typeface="Arial" pitchFamily="34" charset="0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 smtClean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 </a:t>
            </a: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Event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Make a </a:t>
            </a: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meeting request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55000"/>
              <a:buNone/>
            </a:pPr>
            <a:endParaRPr lang="en-US" sz="1000" dirty="0">
              <a:solidFill>
                <a:srgbClr val="3B3B3B"/>
              </a:solidFill>
              <a:latin typeface="Arial" pitchFamily="34" charset="0"/>
              <a:cs typeface="Arial" pitchFamily="34" charset="0"/>
            </a:endParaRPr>
          </a:p>
          <a:p>
            <a:pPr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Email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0" indent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Compose </a:t>
            </a:r>
            <a:r>
              <a:rPr lang="en-US" sz="20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an email </a:t>
            </a: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with rich text formatting, attachments, templates, and </a:t>
            </a:r>
            <a:r>
              <a:rPr lang="en-US" sz="20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more</a:t>
            </a:r>
          </a:p>
          <a:p>
            <a:pPr lvl="0" indent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endParaRPr lang="en-US" sz="1000" dirty="0" smtClean="0">
              <a:solidFill>
                <a:srgbClr val="3B3B3B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Collaborate &amp; Details</a:t>
            </a:r>
          </a:p>
          <a:p>
            <a:pPr lv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Click Collaborate and Details tabs to access Chatter and see all fields, respectively</a:t>
            </a:r>
          </a:p>
          <a:p>
            <a:pPr lvl="0" indent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endParaRPr lang="en-US" sz="2000" dirty="0">
              <a:solidFill>
                <a:srgbClr val="3B3B3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Take action fast on any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record,</a:t>
            </a:r>
            <a:r>
              <a:rPr lang="en-US" sz="2000" b="0" i="0" u="none" strike="noStrike" cap="none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customized for your needs</a:t>
            </a:r>
            <a:endParaRPr lang="en-US" sz="20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49" y="1601775"/>
            <a:ext cx="6485574" cy="45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Tasks 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Access your tasks from a convenient Tasks page right from the navigation menu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Master-Detail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See your complete task list, and drill into any task, side-by-side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Edit a task, add comments, and change priority, status, and more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View and update all your tasks from one place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12" y="1676400"/>
            <a:ext cx="765796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Navigation Menu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Collapsible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Space-saving navigation menu can be expanded as needed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Hover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Hover over any icon to see the name of the object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Drill into any object to access records, or launch the App Launcher to access other objects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Navigate your way through the app with collapsible menu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1" y="2895600"/>
            <a:ext cx="5486399" cy="301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611" y="1752600"/>
            <a:ext cx="106830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012" y="1752600"/>
            <a:ext cx="1981199" cy="413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Recent Items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Drop-down list of your recently-viewed items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Type-Ahead Search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Potential matches for your search suggested as you type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Frequently-Used Objects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Search results show your most frequently used objects and top results at the top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Find what you’re looking for fast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12" y="1524000"/>
            <a:ext cx="7162799" cy="396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612" y="3581400"/>
            <a:ext cx="3667125" cy="300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Help Menu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Contextual Help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Find contextual help topics, videos, guides, and more, all in the context of the page you’re viewing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Walkthroughs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Get an in-app walkthrough on the topic you choose by clicking a walkthrough link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Give instant feedback on Salesforce and Lightning Experience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Get contextual help right in Salesforce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12" y="1676400"/>
            <a:ext cx="748251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8422" y="4419600"/>
            <a:ext cx="3198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38328" y="3200399"/>
            <a:ext cx="11516999" cy="30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508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ct val="100000"/>
              <a:buFont typeface="Arial"/>
              <a:buChar char="​"/>
            </a:pPr>
            <a:r>
              <a:rPr lang="en-US" sz="4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Understanding the </a:t>
            </a:r>
            <a:r>
              <a:rPr lang="en-US" sz="4800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user experience</a:t>
            </a:r>
            <a:endParaRPr lang="en-US" sz="48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B3B3B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Lightning Experience and Salesforce Classic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12700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Both experiences are available for customers to </a:t>
            </a:r>
            <a:r>
              <a:rPr lang="en-US" sz="20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use, at the org level, profile level, or user level</a:t>
            </a:r>
            <a:endParaRPr lang="en-US" sz="2000" dirty="0">
              <a:solidFill>
                <a:srgbClr val="3B3B3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74" y="2397881"/>
            <a:ext cx="4679598" cy="269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901" y="2355025"/>
            <a:ext cx="4679598" cy="26985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Shape 322"/>
          <p:cNvGraphicFramePr/>
          <p:nvPr/>
        </p:nvGraphicFramePr>
        <p:xfrm>
          <a:off x="938837" y="1701500"/>
          <a:ext cx="10283850" cy="54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1925"/>
                <a:gridCol w="514192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Lightning 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Salesforce Classic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3" name="Shape 323"/>
          <p:cNvSpPr txBox="1"/>
          <p:nvPr/>
        </p:nvSpPr>
        <p:spPr>
          <a:xfrm>
            <a:off x="873875" y="5129800"/>
            <a:ext cx="10384499" cy="1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user experience immediately predating Lightning Experience is Salesforce Classic. 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Features not yet supported in Lightning Experience are available in Salesforce Classic.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If you’re not ready to migrate all users to Lightning Experience, you can use both Lightning Experience and Salesforce Classic.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Lightning Experience Overview</a:t>
            </a:r>
            <a:endParaRPr lang="en-US" dirty="0">
              <a:latin typeface="+mn-lt"/>
            </a:endParaRPr>
          </a:p>
        </p:txBody>
      </p:sp>
      <p:sp>
        <p:nvSpPr>
          <p:cNvPr id="37" name="Subtitle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First Name Last Name</a:t>
            </a:r>
          </a:p>
          <a:p>
            <a:r>
              <a:rPr lang="en-US" dirty="0" smtClean="0">
                <a:latin typeface="+mn-lt"/>
              </a:rPr>
              <a:t>Title of Presenter</a:t>
            </a:r>
          </a:p>
          <a:p>
            <a:r>
              <a:rPr lang="en-US" dirty="0" smtClean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Meet the new Salesforce!</a:t>
            </a:r>
            <a:endParaRPr lang="en-US" dirty="0">
              <a:latin typeface="+mn-lt"/>
            </a:endParaRPr>
          </a:p>
        </p:txBody>
      </p:sp>
      <p:sp>
        <p:nvSpPr>
          <p:cNvPr id="5" name="Shape 153"/>
          <p:cNvSpPr/>
          <p:nvPr/>
        </p:nvSpPr>
        <p:spPr>
          <a:xfrm>
            <a:off x="10183223" y="603711"/>
            <a:ext cx="1695599" cy="16955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2400" dirty="0"/>
              <a:t>your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2400" dirty="0"/>
              <a:t>logo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40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7353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Switching Between Interfaces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12700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You can switch between Lightning Experience and Salesforce Classic with ease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62" y="2239900"/>
            <a:ext cx="3429000" cy="255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75" y="2239887"/>
            <a:ext cx="5953125" cy="200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32" name="Shape 332"/>
          <p:cNvSpPr/>
          <p:nvPr/>
        </p:nvSpPr>
        <p:spPr>
          <a:xfrm>
            <a:off x="2671175" y="4396925"/>
            <a:ext cx="1950900" cy="3386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065475" y="5074550"/>
            <a:ext cx="10369500" cy="73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Any user can switch between interfaces on demand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B3B3B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Understanding your options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12700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Roll out to all users or pilot with a group of users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5812" y="2414038"/>
            <a:ext cx="2047056" cy="2488162"/>
          </a:xfrm>
          <a:prstGeom prst="rect">
            <a:avLst/>
          </a:prstGeom>
          <a:solidFill>
            <a:srgbClr val="00B0F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951412" y="2414038"/>
            <a:ext cx="2047056" cy="2488162"/>
          </a:xfrm>
          <a:prstGeom prst="rect">
            <a:avLst/>
          </a:prstGeom>
          <a:solidFill>
            <a:srgbClr val="00B0F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78532" y="2414038"/>
            <a:ext cx="2047056" cy="2488162"/>
          </a:xfrm>
          <a:prstGeom prst="rect">
            <a:avLst/>
          </a:prstGeom>
          <a:solidFill>
            <a:srgbClr val="00B0F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539844" y="1872784"/>
            <a:ext cx="1078992" cy="1081669"/>
          </a:xfrm>
          <a:prstGeom prst="ellipse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35444" y="1872784"/>
            <a:ext cx="1078992" cy="1081669"/>
          </a:xfrm>
          <a:prstGeom prst="ellipse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373030" y="1872784"/>
            <a:ext cx="1078992" cy="1081669"/>
          </a:xfrm>
          <a:prstGeom prst="ellipse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2062145" y="3549789"/>
            <a:ext cx="2034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 pitchFamily="34" charset="0"/>
                <a:cs typeface="Arial" pitchFamily="34" charset="0"/>
              </a:rPr>
              <a:t>New Users</a:t>
            </a:r>
            <a:endParaRPr lang="en-US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7836668" y="3549789"/>
            <a:ext cx="21517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spAutoFit/>
          </a:bodyPr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 pitchFamily="34" charset="0"/>
                <a:cs typeface="Arial" pitchFamily="34" charset="0"/>
              </a:rPr>
              <a:t>All Users</a:t>
            </a:r>
            <a:endParaRPr lang="en-US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5092780" y="3411290"/>
            <a:ext cx="1764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spAutoFit/>
          </a:bodyPr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 pitchFamily="34" charset="0"/>
                <a:ea typeface="ヒラギノ角ゴ Pro W3"/>
                <a:cs typeface="Arial" pitchFamily="34" charset="0"/>
              </a:rPr>
              <a:t>Pilot Group of Users</a:t>
            </a:r>
            <a:endParaRPr lang="en-US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" pitchFamily="34" charset="0"/>
              <a:ea typeface="ヒラギノ角ゴ Pro W3"/>
              <a:cs typeface="Arial" pitchFamily="34" charset="0"/>
            </a:endParaRPr>
          </a:p>
        </p:txBody>
      </p:sp>
      <p:sp>
        <p:nvSpPr>
          <p:cNvPr id="13" name="Shape 323"/>
          <p:cNvSpPr txBox="1"/>
          <p:nvPr/>
        </p:nvSpPr>
        <p:spPr>
          <a:xfrm>
            <a:off x="2132012" y="5079000"/>
            <a:ext cx="1867737" cy="1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you’re just starting with Salesforce, </a:t>
            </a:r>
          </a:p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start with </a:t>
            </a:r>
          </a:p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Lightning Experience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hape 323"/>
          <p:cNvSpPr txBox="1"/>
          <p:nvPr/>
        </p:nvSpPr>
        <p:spPr>
          <a:xfrm>
            <a:off x="5027612" y="5080000"/>
            <a:ext cx="1867737" cy="1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Use Permission Sets or Profiles to </a:t>
            </a:r>
          </a:p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run a pilot of </a:t>
            </a:r>
          </a:p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Lightning Experience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hape 323"/>
          <p:cNvSpPr txBox="1"/>
          <p:nvPr/>
        </p:nvSpPr>
        <p:spPr>
          <a:xfrm>
            <a:off x="7999412" y="5080201"/>
            <a:ext cx="1867737" cy="1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Migrate your entire user population </a:t>
            </a:r>
          </a:p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at one time to </a:t>
            </a:r>
          </a:p>
          <a:p>
            <a:pPr marL="6350" lvl="0" indent="-6350" algn="ctr" rtl="0">
              <a:spcBef>
                <a:spcPts val="0"/>
              </a:spcBef>
              <a:buSzPct val="10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Lightning Experience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38328" y="3200399"/>
            <a:ext cx="11516999" cy="30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508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ct val="100000"/>
              <a:buFont typeface="Arial"/>
              <a:buChar char="​"/>
            </a:pPr>
            <a:r>
              <a:rPr lang="en-US" sz="4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Resources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6368749" y="2038367"/>
            <a:ext cx="5289022" cy="15676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Your free guide to learning and challenging yourself on the Salesforce1 Platform.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6551612" y="3955067"/>
            <a:ext cx="5012293" cy="5279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/>
            <a:r>
              <a:rPr lang="en" sz="3200" b="1" dirty="0">
                <a:solidFill>
                  <a:srgbClr val="149DDA"/>
                </a:solidFill>
                <a:latin typeface="Arial" pitchFamily="34" charset="0"/>
                <a:ea typeface="Proxima Nova"/>
                <a:cs typeface="Arial" pitchFamily="34" charset="0"/>
                <a:sym typeface="Proxima Nova"/>
              </a:rPr>
              <a:t>trailhead.salesforce.com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14" y="883497"/>
            <a:ext cx="5690914" cy="9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127" y="3428716"/>
            <a:ext cx="2653707" cy="34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38"/>
          <p:cNvSpPr txBox="1">
            <a:spLocks/>
          </p:cNvSpPr>
          <p:nvPr/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Introducing Trailhead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How Existing Customizations are Affected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12700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How to assess if any existing customizations are affected by Lightning Experience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516975" y="2143600"/>
            <a:ext cx="6392699" cy="300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Get the </a:t>
            </a:r>
            <a:r>
              <a:rPr lang="en-US" sz="24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  <a:hlinkClick r:id="rId3"/>
              </a:rPr>
              <a:t>Lightning Experience Basics</a:t>
            </a: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 badge on Trailhead, where you’ll learn how to: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sz="24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434343"/>
              </a:buClr>
              <a:buSzPct val="100000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Conduct a gap analysis</a:t>
            </a:r>
          </a:p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434343"/>
              </a:buClr>
              <a:buSzPct val="100000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Compare the two user experiences</a:t>
            </a:r>
          </a:p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434343"/>
              </a:buClr>
              <a:buSzPct val="100000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Learn about what isn’t supported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80" y="2274785"/>
            <a:ext cx="2613250" cy="2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1065475" y="5226950"/>
            <a:ext cx="10369500" cy="73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See Appendix A for additional details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How to roll out Lightning Experience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Develop a rollout strategy and go live with greatness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45" y="2203900"/>
            <a:ext cx="2733275" cy="27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516975" y="2143600"/>
            <a:ext cx="6392699" cy="300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Get the </a:t>
            </a:r>
            <a:r>
              <a:rPr lang="en-US" sz="24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  <a:hlinkClick r:id="rId4"/>
              </a:rPr>
              <a:t>Lightning Experience Rollout</a:t>
            </a: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 badge on Trailhead, where you’ll learn how to:</a:t>
            </a:r>
          </a:p>
          <a:p>
            <a:pPr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sz="2400"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434343"/>
              </a:buClr>
              <a:buSzPct val="100000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Get educated on Lightning Experience</a:t>
            </a:r>
          </a:p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434343"/>
              </a:buClr>
              <a:buSzPct val="100000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Craft and execute a rollout plan</a:t>
            </a:r>
          </a:p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434343"/>
              </a:buClr>
              <a:buSzPct val="100000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Measure your results</a:t>
            </a: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2"/>
          </p:nvPr>
        </p:nvSpPr>
        <p:spPr>
          <a:xfrm>
            <a:off x="6188539" y="1524000"/>
            <a:ext cx="5651945" cy="5029200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5425" marR="0" lvl="0" indent="-73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225425" marR="0" lvl="0" indent="-174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225425" marR="0" lvl="0" indent="-225425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Join the </a:t>
            </a:r>
            <a:r>
              <a:rPr lang="en-US" sz="24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  <a:hlinkClick r:id="rId3"/>
              </a:rPr>
              <a:t>Release Readiness &amp; Feature Adoption</a:t>
            </a:r>
            <a:r>
              <a:rPr lang="en-US" sz="2400" b="0" i="0" u="none" strike="noStrike" cap="none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group (access key resources</a:t>
            </a:r>
            <a:r>
              <a:rPr lang="en-US" sz="2400" b="0" i="0" u="none" strike="noStrike" cap="none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the left navigation menu)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 pitchFamily="34" charset="0"/>
              <a:ea typeface="Arial"/>
              <a:cs typeface="Arial" pitchFamily="34" charset="0"/>
              <a:sym typeface="Arial"/>
              <a:hlinkClick r:id="rId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l="9347" r="10192" b="12758"/>
          <a:stretch>
            <a:fillRect/>
          </a:stretch>
        </p:blipFill>
        <p:spPr bwMode="auto">
          <a:xfrm>
            <a:off x="7329055" y="3639045"/>
            <a:ext cx="3394364" cy="206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347988" y="1524000"/>
            <a:ext cx="5705023" cy="5029200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5425" marR="0" lvl="0" indent="-73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225425" marR="0" lvl="0" indent="-174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8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225425" marR="0" lvl="0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Get your badges on 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Trailhead</a:t>
            </a:r>
          </a:p>
          <a:p>
            <a:pPr marL="225425" marR="0" lvl="0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Read </a:t>
            </a:r>
            <a:r>
              <a:rPr lang="en-US" sz="24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the </a:t>
            </a:r>
            <a:r>
              <a:rPr lang="en-US" sz="24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  <a:hlinkClick r:id="rId6"/>
              </a:rPr>
              <a:t>Release </a:t>
            </a:r>
            <a:r>
              <a:rPr lang="en-US" sz="24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  <a:hlinkClick r:id="rId6"/>
              </a:rPr>
              <a:t>Notes</a:t>
            </a:r>
            <a:endParaRPr lang="en-US" sz="2400" b="0" i="0" u="none" strike="noStrike" cap="none" baseline="0" dirty="0" smtClean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225425" marR="0" lvl="0" indent="-225425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Watch the </a:t>
            </a:r>
            <a:r>
              <a:rPr lang="en-US" sz="24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  <a:hlinkClick r:id="rId7"/>
              </a:rPr>
              <a:t>Video Series</a:t>
            </a:r>
            <a:endParaRPr lang="en-US" sz="24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369" name="Shape 369">
            <a:hlinkClick r:id="rId8" action="ppaction://hlinkfile"/>
          </p:cNvPr>
          <p:cNvPicPr preferRelativeResize="0"/>
          <p:nvPr/>
        </p:nvPicPr>
        <p:blipFill rotWithShape="1">
          <a:blip r:embed="rId9">
            <a:alphaModFix/>
          </a:blip>
          <a:srcRect l="32545" t="33871" r="31090"/>
          <a:stretch/>
        </p:blipFill>
        <p:spPr>
          <a:xfrm>
            <a:off x="622879" y="4129527"/>
            <a:ext cx="2561064" cy="21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>
            <a:hlinkClick r:id="rId6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61512" y="4103211"/>
            <a:ext cx="1646398" cy="214446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Learn and Engage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Where to learn more about Lightning Experience</a:t>
            </a:r>
          </a:p>
        </p:txBody>
      </p:sp>
      <p:grpSp>
        <p:nvGrpSpPr>
          <p:cNvPr id="3" name="Shape 375"/>
          <p:cNvGrpSpPr/>
          <p:nvPr/>
        </p:nvGrpSpPr>
        <p:grpSpPr>
          <a:xfrm>
            <a:off x="7161211" y="6129130"/>
            <a:ext cx="3665517" cy="119269"/>
            <a:chOff x="3654239" y="5656657"/>
            <a:chExt cx="5047974" cy="164251"/>
          </a:xfrm>
        </p:grpSpPr>
        <p:sp>
          <p:nvSpPr>
            <p:cNvPr id="376" name="Shape 376"/>
            <p:cNvSpPr/>
            <p:nvPr/>
          </p:nvSpPr>
          <p:spPr>
            <a:xfrm>
              <a:off x="3654239" y="5656657"/>
              <a:ext cx="5047974" cy="122802"/>
            </a:xfrm>
            <a:prstGeom prst="ellipse">
              <a:avLst/>
            </a:prstGeom>
            <a:gradFill>
              <a:gsLst>
                <a:gs pos="0">
                  <a:srgbClr val="122545">
                    <a:alpha val="48627"/>
                  </a:srgbClr>
                </a:gs>
                <a:gs pos="100000">
                  <a:srgbClr val="19325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 dirty="0">
                <a:solidFill>
                  <a:schemeClr val="l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232410" y="5766983"/>
              <a:ext cx="1891632" cy="53925"/>
            </a:xfrm>
            <a:prstGeom prst="ellipse">
              <a:avLst/>
            </a:prstGeom>
            <a:gradFill>
              <a:gsLst>
                <a:gs pos="0">
                  <a:srgbClr val="122545">
                    <a:alpha val="48627"/>
                  </a:srgbClr>
                </a:gs>
                <a:gs pos="100000">
                  <a:srgbClr val="19325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 dirty="0">
                <a:solidFill>
                  <a:schemeClr val="l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endParaRPr>
            </a:p>
          </p:txBody>
        </p:sp>
      </p:grpSp>
      <p:pic>
        <p:nvPicPr>
          <p:cNvPr id="378" name="Shape 378">
            <a:hlinkClick r:id="rId3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93877" y="3505200"/>
            <a:ext cx="3599778" cy="2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303212" y="1600200"/>
            <a:ext cx="57912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Learn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6094412" y="1600200"/>
            <a:ext cx="57912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Engage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338328" y="3200399"/>
            <a:ext cx="11516999" cy="30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5080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ct val="100000"/>
              <a:buFont typeface="Arial"/>
              <a:buChar char="​"/>
            </a:pPr>
            <a:r>
              <a:rPr lang="en-US" sz="4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38328" y="3200399"/>
            <a:ext cx="11516999" cy="30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508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ct val="100000"/>
              <a:buFont typeface="Arial"/>
              <a:buChar char="​"/>
            </a:pPr>
            <a:r>
              <a:rPr lang="en-US" sz="48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Appendix A: Comparison Charts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32025" y="1005840"/>
          <a:ext cx="7724775" cy="4846320"/>
        </p:xfrm>
        <a:graphic>
          <a:graphicData uri="http://schemas.openxmlformats.org/drawingml/2006/table">
            <a:tbl>
              <a:tblPr/>
              <a:tblGrid>
                <a:gridCol w="3667125"/>
                <a:gridCol w="2133600"/>
                <a:gridCol w="192405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Lightning Experience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Salesforce Classic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Performance Chart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Assistant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 Insights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Chatter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Customizable dashboards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Tasks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Items to Approve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Calendar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Recent Records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Top Deals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Customizable home page components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hape 404"/>
          <p:cNvSpPr txBox="1">
            <a:spLocks/>
          </p:cNvSpPr>
          <p:nvPr/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Comparison Chart: Home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0" name="Shape 406"/>
          <p:cNvSpPr txBox="1"/>
          <p:nvPr/>
        </p:nvSpPr>
        <p:spPr>
          <a:xfrm>
            <a:off x="9649225" y="90500"/>
            <a:ext cx="2539499" cy="107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This isn’t a comprehensive list of supported and unsupported features. For a more detailed list, please see the </a:t>
            </a:r>
            <a:r>
              <a:rPr lang="en-US" sz="1150" dirty="0">
                <a:solidFill>
                  <a:srgbClr val="048EC6"/>
                </a:solidFill>
                <a:latin typeface="Arial" pitchFamily="34" charset="0"/>
                <a:cs typeface="Arial" pitchFamily="34" charset="0"/>
                <a:hlinkClick r:id="rId2"/>
              </a:rPr>
              <a:t>Salesforce Help</a:t>
            </a: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38328" y="1676400"/>
            <a:ext cx="11394900" cy="42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5425" marR="0" lvl="0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+mj-lt"/>
                <a:ea typeface="Arial"/>
                <a:cs typeface="Arial"/>
                <a:sym typeface="Arial"/>
              </a:rPr>
              <a:t>Introduction to Lightning Experience</a:t>
            </a:r>
          </a:p>
          <a:p>
            <a:pPr marL="225425" marR="0" lvl="0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rgbClr val="3B3B3B"/>
                </a:solidFill>
                <a:latin typeface="+mj-lt"/>
              </a:rPr>
              <a:t>Understanding the </a:t>
            </a:r>
            <a:r>
              <a:rPr lang="en-US" sz="2000" dirty="0" smtClean="0">
                <a:solidFill>
                  <a:srgbClr val="3B3B3B"/>
                </a:solidFill>
                <a:latin typeface="+mj-lt"/>
              </a:rPr>
              <a:t>user experience</a:t>
            </a:r>
            <a:endParaRPr lang="en-US" sz="2000" dirty="0">
              <a:solidFill>
                <a:srgbClr val="3B3B3B"/>
              </a:solidFill>
              <a:latin typeface="+mj-lt"/>
            </a:endParaRPr>
          </a:p>
          <a:p>
            <a:pPr marL="225425" marR="0" lvl="0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+mj-lt"/>
                <a:ea typeface="Arial"/>
                <a:cs typeface="Arial"/>
                <a:sym typeface="Arial"/>
              </a:rPr>
              <a:t>Resources </a:t>
            </a:r>
            <a:endParaRPr lang="en-US" sz="2000" b="0" i="0" u="none" strike="noStrike" cap="none" baseline="0" dirty="0">
              <a:solidFill>
                <a:srgbClr val="3B3B3B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65137" lvl="2" indent="-23653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‐"/>
            </a:pPr>
            <a:r>
              <a:rPr lang="en-US" sz="2000" dirty="0">
                <a:solidFill>
                  <a:srgbClr val="3B3B3B"/>
                </a:solidFill>
                <a:latin typeface="+mj-lt"/>
              </a:rPr>
              <a:t>Where to learn more</a:t>
            </a:r>
          </a:p>
          <a:p>
            <a:pPr marL="465137" lvl="2" indent="-23653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‐"/>
            </a:pPr>
            <a:r>
              <a:rPr lang="en-US" sz="2000" dirty="0" smtClean="0">
                <a:solidFill>
                  <a:srgbClr val="3B3B3B"/>
                </a:solidFill>
                <a:latin typeface="+mj-lt"/>
              </a:rPr>
              <a:t>How existing customizations are impacted</a:t>
            </a:r>
          </a:p>
          <a:p>
            <a:pPr marL="465137" lvl="2" indent="-23653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‐"/>
            </a:pPr>
            <a:r>
              <a:rPr lang="en-US" sz="2000" dirty="0" smtClean="0">
                <a:solidFill>
                  <a:srgbClr val="3B3B3B"/>
                </a:solidFill>
                <a:latin typeface="+mj-lt"/>
              </a:rPr>
              <a:t>How </a:t>
            </a:r>
            <a:r>
              <a:rPr lang="en-US" sz="2000" dirty="0">
                <a:solidFill>
                  <a:srgbClr val="3B3B3B"/>
                </a:solidFill>
                <a:latin typeface="+mj-lt"/>
              </a:rPr>
              <a:t>to roll out Lightning Experience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What you can expect from this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Comparison Chart: Accounts &amp; Contacts</a:t>
            </a:r>
          </a:p>
        </p:txBody>
      </p:sp>
      <p:graphicFrame>
        <p:nvGraphicFramePr>
          <p:cNvPr id="405" name="Shape 405"/>
          <p:cNvGraphicFramePr/>
          <p:nvPr/>
        </p:nvGraphicFramePr>
        <p:xfrm>
          <a:off x="2050225" y="1074800"/>
          <a:ext cx="8102700" cy="5485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12175"/>
                <a:gridCol w="2353450"/>
                <a:gridCol w="2237075"/>
              </a:tblGrid>
              <a:tr h="278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Feature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Lightning 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Salesforce Classic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Account Insights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Contact Insights (Closed Pilot in Winter ’16)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Highlights panel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Activity Timeline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Distinct ‘reference’ page layout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Related lists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Notes component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New Files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Twitter highlights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Quick View (hover)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Granular sharing and security settings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Collaborate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Person Accounts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Account Teams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6" name="Shape 406"/>
          <p:cNvSpPr txBox="1"/>
          <p:nvPr/>
        </p:nvSpPr>
        <p:spPr>
          <a:xfrm>
            <a:off x="9649225" y="90500"/>
            <a:ext cx="2539499" cy="107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This isn’t a comprehensive list of supported and unsupported features. For a more detailed list, please see the </a:t>
            </a:r>
            <a:r>
              <a:rPr lang="en-US" sz="1150" dirty="0">
                <a:solidFill>
                  <a:srgbClr val="048EC6"/>
                </a:solidFill>
                <a:latin typeface="Arial" pitchFamily="34" charset="0"/>
                <a:cs typeface="Arial" pitchFamily="34" charset="0"/>
                <a:hlinkClick r:id="rId3"/>
              </a:rPr>
              <a:t>Salesforce Help</a:t>
            </a: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7012" y="1219200"/>
          <a:ext cx="5334000" cy="2049780"/>
        </p:xfrm>
        <a:graphic>
          <a:graphicData uri="http://schemas.openxmlformats.org/drawingml/2006/table">
            <a:tbl>
              <a:tblPr/>
              <a:tblGrid>
                <a:gridCol w="2762250"/>
                <a:gridCol w="1390650"/>
                <a:gridCol w="1181100"/>
              </a:tblGrid>
              <a:tr h="2885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Lightning Experience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Salesforce Classic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Opportunity Teams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Opportunity Splits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Add similar opportunities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Big deal alerts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4012" y="1813560"/>
          <a:ext cx="5334000" cy="4663440"/>
        </p:xfrm>
        <a:graphic>
          <a:graphicData uri="http://schemas.openxmlformats.org/drawingml/2006/table">
            <a:tbl>
              <a:tblPr/>
              <a:tblGrid>
                <a:gridCol w="2762250"/>
                <a:gridCol w="1390650"/>
                <a:gridCol w="118110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Lightning Experience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Salesforce Classic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Customizable highlights panel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 path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 related records in context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Quick view (hover)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Composer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X*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Integrated email and templates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Workspace template page layout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Activity timeline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Enhanced Notes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New Files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Collaborate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7012" y="3665220"/>
          <a:ext cx="5334000" cy="2796540"/>
        </p:xfrm>
        <a:graphic>
          <a:graphicData uri="http://schemas.openxmlformats.org/drawingml/2006/table">
            <a:tbl>
              <a:tblPr/>
              <a:tblGrid>
                <a:gridCol w="2762250"/>
                <a:gridCol w="1390650"/>
                <a:gridCol w="118110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Lightning Experience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Salesforce Classic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Find duplicate leads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Change lead owner to a queue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Lead campaign history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 leads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Assign leads to campaigns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Customize lead conversions via API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2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hape 404"/>
          <p:cNvSpPr txBox="1">
            <a:spLocks/>
          </p:cNvSpPr>
          <p:nvPr/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Comparison Chart: Leads &amp; Opportunities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5" name="Shape 406"/>
          <p:cNvSpPr txBox="1"/>
          <p:nvPr/>
        </p:nvSpPr>
        <p:spPr>
          <a:xfrm>
            <a:off x="9649225" y="90500"/>
            <a:ext cx="2539499" cy="107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This isn’t a comprehensive list of supported and unsupported features. For a more detailed list, please see the </a:t>
            </a:r>
            <a:r>
              <a:rPr lang="en-US" sz="1150" dirty="0">
                <a:solidFill>
                  <a:srgbClr val="048EC6"/>
                </a:solidFill>
                <a:latin typeface="Arial" pitchFamily="34" charset="0"/>
                <a:cs typeface="Arial" pitchFamily="34" charset="0"/>
                <a:hlinkClick r:id="rId2"/>
              </a:rPr>
              <a:t>Salesforce Help</a:t>
            </a: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012" y="914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Opportunities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012" y="334982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4012" y="152102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Leads &amp; Opportunities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4012" y="6550968"/>
            <a:ext cx="54848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*Similar capabilities available in Salesforce Classic with actions in the publisher.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hape 404"/>
          <p:cNvSpPr txBox="1">
            <a:spLocks/>
          </p:cNvSpPr>
          <p:nvPr/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Comparison Chart: Board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5" name="Shape 406"/>
          <p:cNvSpPr txBox="1"/>
          <p:nvPr/>
        </p:nvSpPr>
        <p:spPr>
          <a:xfrm>
            <a:off x="9649225" y="90500"/>
            <a:ext cx="2539499" cy="107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This isn’t a comprehensive list of supported and unsupported features. For a more detailed list, please see the </a:t>
            </a:r>
            <a:r>
              <a:rPr lang="en-US" sz="1150" dirty="0">
                <a:solidFill>
                  <a:srgbClr val="048EC6"/>
                </a:solidFill>
                <a:latin typeface="Arial" pitchFamily="34" charset="0"/>
                <a:cs typeface="Arial" pitchFamily="34" charset="0"/>
                <a:hlinkClick r:id="rId2"/>
              </a:rPr>
              <a:t>Salesforce Help</a:t>
            </a: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12975" y="1409700"/>
          <a:ext cx="7762875" cy="4038600"/>
        </p:xfrm>
        <a:graphic>
          <a:graphicData uri="http://schemas.openxmlformats.org/drawingml/2006/table">
            <a:tbl>
              <a:tblPr/>
              <a:tblGrid>
                <a:gridCol w="3590925"/>
                <a:gridCol w="2066925"/>
                <a:gridCol w="2105025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Lightning Experience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Salesforce Classic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Charts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 filters on the fly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Drag and drop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Intelligent Alerts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Type-ahead list view search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Advanced Filter Logic ((1 and 2) or 3)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Sortable columns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Sharing settings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X*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 and edit list views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8212" y="5615879"/>
            <a:ext cx="7620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* Only list views marked as “Visible only to me” or “Visible to all users” are supported. Sharing with certain groups of users isn’t supported.</a:t>
            </a:r>
          </a:p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00" dirty="0" smtClean="0">
                <a:latin typeface="Arial" pitchFamily="34" charset="0"/>
                <a:cs typeface="Arial" pitchFamily="34" charset="0"/>
              </a:rPr>
            </a:b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hape 404"/>
          <p:cNvSpPr txBox="1">
            <a:spLocks/>
          </p:cNvSpPr>
          <p:nvPr/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Comparison Chart: Reports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406"/>
          <p:cNvSpPr txBox="1"/>
          <p:nvPr/>
        </p:nvSpPr>
        <p:spPr>
          <a:xfrm>
            <a:off x="9649225" y="90500"/>
            <a:ext cx="2539499" cy="107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 dirty="0">
                <a:solidFill>
                  <a:srgbClr val="333333"/>
                </a:solidFill>
              </a:rPr>
              <a:t>This isn’t a comprehensive list of supported and unsupported features. For a more detailed list, please see the </a:t>
            </a:r>
            <a:r>
              <a:rPr lang="en-US" sz="1150" dirty="0">
                <a:solidFill>
                  <a:srgbClr val="048EC6"/>
                </a:solidFill>
                <a:hlinkClick r:id="rId2"/>
              </a:rPr>
              <a:t>Salesforce Help</a:t>
            </a:r>
            <a:r>
              <a:rPr lang="en-US" sz="115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37859" y="990600"/>
          <a:ext cx="8113106" cy="5417258"/>
        </p:xfrm>
        <a:graphic>
          <a:graphicData uri="http://schemas.openxmlformats.org/drawingml/2006/table">
            <a:tbl>
              <a:tblPr/>
              <a:tblGrid>
                <a:gridCol w="4298395"/>
                <a:gridCol w="2035121"/>
                <a:gridCol w="1779590"/>
              </a:tblGrid>
              <a:tr h="3869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Lightning Experience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Salesforce Classic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 filters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Enhanced report charts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Matrix report details auto-hidden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Hide totals and subgroups from report view page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Scheduling reports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Follow reports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Report folder sharing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X*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 report folders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Report notifications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Bucket fields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 summary formulas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Joined reports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Report editing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300" dirty="0"/>
                    </a:p>
                  </a:txBody>
                  <a:tcPr marL="91261" marR="91261" marT="91261" marB="91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612" y="64886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* You can’t set up folder sharing in Lightning Experience; however, folders viewed in Lightning Experience that were created in Salesforce Classic inherit all permissions assigned in Salesforce Classic.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hape 404"/>
          <p:cNvSpPr txBox="1">
            <a:spLocks/>
          </p:cNvSpPr>
          <p:nvPr/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Comparison Chart: Dashboards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5" name="Shape 406"/>
          <p:cNvSpPr txBox="1"/>
          <p:nvPr/>
        </p:nvSpPr>
        <p:spPr>
          <a:xfrm>
            <a:off x="9649225" y="90500"/>
            <a:ext cx="2539499" cy="107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This isn’t a comprehensive list of supported and unsupported features. For a more detailed list, please see the </a:t>
            </a:r>
            <a:r>
              <a:rPr lang="en-US" sz="1150" dirty="0">
                <a:solidFill>
                  <a:srgbClr val="048EC6"/>
                </a:solidFill>
                <a:latin typeface="Arial" pitchFamily="34" charset="0"/>
                <a:cs typeface="Arial" pitchFamily="34" charset="0"/>
                <a:hlinkClick r:id="rId2"/>
              </a:rPr>
              <a:t>Salesforce Help</a:t>
            </a: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79675" y="1813560"/>
          <a:ext cx="7229475" cy="3230880"/>
        </p:xfrm>
        <a:graphic>
          <a:graphicData uri="http://schemas.openxmlformats.org/drawingml/2006/table">
            <a:tbl>
              <a:tblPr/>
              <a:tblGrid>
                <a:gridCol w="3200400"/>
                <a:gridCol w="2114550"/>
                <a:gridCol w="1914525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Lightning Experience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Salesforce Classic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More than 3 columns supported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Flexible layout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Schedule dashboard refresh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X*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Follow dashboards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Dashboard filters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Enhanced dashboard list views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Some visualization components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n-US" sz="1400" dirty="0"/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6812" y="5179368"/>
            <a:ext cx="60928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* Dashboards that are already scheduled in Salesforce Classic will run as scheduled.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Comparison Chart: General</a:t>
            </a:r>
          </a:p>
        </p:txBody>
      </p:sp>
      <p:graphicFrame>
        <p:nvGraphicFramePr>
          <p:cNvPr id="457" name="Shape 457"/>
          <p:cNvGraphicFramePr/>
          <p:nvPr/>
        </p:nvGraphicFramePr>
        <p:xfrm>
          <a:off x="2284412" y="944550"/>
          <a:ext cx="7299788" cy="4754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56887"/>
                <a:gridCol w="2017330"/>
                <a:gridCol w="1925571"/>
              </a:tblGrid>
              <a:tr h="2160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Feature/Product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Lightning 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Salesforce Classic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Custom objects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Quotes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Forecasting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Territory management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Campaigns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Inline editing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Salesforce Communities and Partner Portals</a:t>
                      </a:r>
                      <a:endParaRPr lang="en-US"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Service Cloud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via Classic**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Pardot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via Classic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Data.com Prospector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via Classic***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Data.com Clean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via Classic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Work.com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via Classic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8" name="Shape 458"/>
          <p:cNvSpPr txBox="1"/>
          <p:nvPr/>
        </p:nvSpPr>
        <p:spPr>
          <a:xfrm>
            <a:off x="2667000" y="5715000"/>
            <a:ext cx="66971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**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Only cases available in Lightning Experience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*** Only Reuters News Notifications and Stories in Lightning Experience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649225" y="90500"/>
            <a:ext cx="2539499" cy="107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This isn’t a comprehensive list of supported and unsupported features. For a more detailed list, please see the </a:t>
            </a:r>
            <a:r>
              <a:rPr lang="en-US" sz="1150" dirty="0">
                <a:solidFill>
                  <a:srgbClr val="048EC6"/>
                </a:solidFill>
                <a:latin typeface="Arial" pitchFamily="34" charset="0"/>
                <a:cs typeface="Arial" pitchFamily="34" charset="0"/>
                <a:hlinkClick r:id="rId3"/>
              </a:rPr>
              <a:t>Salesforce Help</a:t>
            </a:r>
            <a:r>
              <a:rPr lang="en-US" sz="115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38328" y="3200399"/>
            <a:ext cx="11516999" cy="30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508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ct val="100000"/>
              <a:buFont typeface="Arial"/>
              <a:buChar char="​"/>
            </a:pPr>
            <a:r>
              <a:rPr lang="en-US" sz="4800" dirty="0">
                <a:solidFill>
                  <a:srgbClr val="434343"/>
                </a:solidFill>
                <a:latin typeface="+mj-lt"/>
              </a:rPr>
              <a:t>Introduction to Lightning Experience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99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B3B3B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Meet the new </a:t>
            </a:r>
            <a:r>
              <a:rPr lang="en-US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Salesforce</a:t>
            </a:r>
            <a:r>
              <a:rPr lang="en-US" dirty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!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38328" y="1021079"/>
            <a:ext cx="11484899" cy="33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12700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Sell smarter, faster, and the way you want</a:t>
            </a:r>
            <a:endParaRPr lang="en-US" sz="2000" dirty="0">
              <a:solidFill>
                <a:srgbClr val="3B3B3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598" y="2507425"/>
            <a:ext cx="5099300" cy="2940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Shape 175"/>
          <p:cNvGraphicFramePr/>
          <p:nvPr/>
        </p:nvGraphicFramePr>
        <p:xfrm>
          <a:off x="938837" y="1853900"/>
          <a:ext cx="10283850" cy="54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1925"/>
                <a:gridCol w="5141925"/>
              </a:tblGrid>
              <a:tr h="3810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Lightning 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Salesforce Classic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938837" y="5511500"/>
          <a:ext cx="10283850" cy="54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1925"/>
                <a:gridCol w="514192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/>
                        <a:t>Learn about</a:t>
                      </a:r>
                      <a:r>
                        <a:rPr lang="en-US" sz="2400" baseline="0" dirty="0" smtClean="0"/>
                        <a:t> Lightning Experience</a:t>
                      </a:r>
                      <a:endParaRPr lang="en-US" sz="2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/>
                        <a:t>Understand the previous 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42" name="Picture 2" descr="Lightning Experien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2812" y="2588769"/>
            <a:ext cx="5029200" cy="282143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Introduc</a:t>
            </a:r>
            <a:r>
              <a:rPr lang="en-US" b="0" dirty="0">
                <a:solidFill>
                  <a:srgbClr val="3B3B3B"/>
                </a:solidFill>
              </a:rPr>
              <a:t>ing</a:t>
            </a: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Lightning Experience Features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A set of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25+ powerful </a:t>
            </a: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features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support your business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95002" y="2100975"/>
            <a:ext cx="20516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App Launcher</a:t>
            </a:r>
          </a:p>
        </p:txBody>
      </p:sp>
      <p:sp>
        <p:nvSpPr>
          <p:cNvPr id="184" name="Shape 184"/>
          <p:cNvSpPr/>
          <p:nvPr/>
        </p:nvSpPr>
        <p:spPr>
          <a:xfrm>
            <a:off x="6358921" y="2100975"/>
            <a:ext cx="15921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</a:p>
        </p:txBody>
      </p:sp>
      <p:sp>
        <p:nvSpPr>
          <p:cNvPr id="185" name="Shape 185"/>
          <p:cNvSpPr/>
          <p:nvPr/>
        </p:nvSpPr>
        <p:spPr>
          <a:xfrm>
            <a:off x="6427921" y="3944900"/>
            <a:ext cx="14540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Alerts</a:t>
            </a:r>
          </a:p>
        </p:txBody>
      </p:sp>
      <p:sp>
        <p:nvSpPr>
          <p:cNvPr id="186" name="Shape 186"/>
          <p:cNvSpPr/>
          <p:nvPr/>
        </p:nvSpPr>
        <p:spPr>
          <a:xfrm>
            <a:off x="5791471" y="4818300"/>
            <a:ext cx="27269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Account Insights</a:t>
            </a:r>
          </a:p>
        </p:txBody>
      </p:sp>
      <p:sp>
        <p:nvSpPr>
          <p:cNvPr id="187" name="Shape 187"/>
          <p:cNvSpPr/>
          <p:nvPr/>
        </p:nvSpPr>
        <p:spPr>
          <a:xfrm>
            <a:off x="5791471" y="3009050"/>
            <a:ext cx="27269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Contact Insights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720821" y="5630450"/>
            <a:ext cx="28682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Navigation Menu</a:t>
            </a:r>
          </a:p>
        </p:txBody>
      </p:sp>
      <p:sp>
        <p:nvSpPr>
          <p:cNvPr id="189" name="Shape 189"/>
          <p:cNvSpPr/>
          <p:nvPr/>
        </p:nvSpPr>
        <p:spPr>
          <a:xfrm>
            <a:off x="9120486" y="3934925"/>
            <a:ext cx="27269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Master-Detail View</a:t>
            </a:r>
          </a:p>
        </p:txBody>
      </p:sp>
      <p:sp>
        <p:nvSpPr>
          <p:cNvPr id="190" name="Shape 190"/>
          <p:cNvSpPr/>
          <p:nvPr/>
        </p:nvSpPr>
        <p:spPr>
          <a:xfrm>
            <a:off x="9575482" y="3009041"/>
            <a:ext cx="18528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Board View</a:t>
            </a:r>
          </a:p>
        </p:txBody>
      </p:sp>
      <p:sp>
        <p:nvSpPr>
          <p:cNvPr id="191" name="Shape 191"/>
          <p:cNvSpPr/>
          <p:nvPr/>
        </p:nvSpPr>
        <p:spPr>
          <a:xfrm>
            <a:off x="2911558" y="5630450"/>
            <a:ext cx="26645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List View Chart</a:t>
            </a:r>
          </a:p>
        </p:txBody>
      </p:sp>
      <p:sp>
        <p:nvSpPr>
          <p:cNvPr id="192" name="Shape 192"/>
          <p:cNvSpPr/>
          <p:nvPr/>
        </p:nvSpPr>
        <p:spPr>
          <a:xfrm>
            <a:off x="2809708" y="3934925"/>
            <a:ext cx="28682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Performance Chart</a:t>
            </a:r>
          </a:p>
        </p:txBody>
      </p:sp>
      <p:sp>
        <p:nvSpPr>
          <p:cNvPr id="193" name="Shape 193"/>
          <p:cNvSpPr/>
          <p:nvPr/>
        </p:nvSpPr>
        <p:spPr>
          <a:xfrm>
            <a:off x="3138358" y="4818300"/>
            <a:ext cx="22109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User Profile</a:t>
            </a:r>
          </a:p>
        </p:txBody>
      </p:sp>
      <p:sp>
        <p:nvSpPr>
          <p:cNvPr id="194" name="Shape 194"/>
          <p:cNvSpPr/>
          <p:nvPr/>
        </p:nvSpPr>
        <p:spPr>
          <a:xfrm>
            <a:off x="697302" y="5630450"/>
            <a:ext cx="18471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Notifications</a:t>
            </a:r>
          </a:p>
        </p:txBody>
      </p:sp>
      <p:sp>
        <p:nvSpPr>
          <p:cNvPr id="195" name="Shape 195"/>
          <p:cNvSpPr/>
          <p:nvPr/>
        </p:nvSpPr>
        <p:spPr>
          <a:xfrm>
            <a:off x="3401307" y="3009050"/>
            <a:ext cx="16850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Assistant</a:t>
            </a:r>
          </a:p>
        </p:txBody>
      </p:sp>
      <p:sp>
        <p:nvSpPr>
          <p:cNvPr id="196" name="Shape 196"/>
          <p:cNvSpPr/>
          <p:nvPr/>
        </p:nvSpPr>
        <p:spPr>
          <a:xfrm>
            <a:off x="948403" y="4818300"/>
            <a:ext cx="13449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9641436" y="2100975"/>
            <a:ext cx="16850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Composer</a:t>
            </a:r>
          </a:p>
        </p:txBody>
      </p:sp>
      <p:sp>
        <p:nvSpPr>
          <p:cNvPr id="198" name="Shape 198"/>
          <p:cNvSpPr/>
          <p:nvPr/>
        </p:nvSpPr>
        <p:spPr>
          <a:xfrm>
            <a:off x="556952" y="3934925"/>
            <a:ext cx="21024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Highlights Panel</a:t>
            </a:r>
          </a:p>
        </p:txBody>
      </p:sp>
      <p:sp>
        <p:nvSpPr>
          <p:cNvPr id="199" name="Shape 199"/>
          <p:cNvSpPr/>
          <p:nvPr/>
        </p:nvSpPr>
        <p:spPr>
          <a:xfrm>
            <a:off x="3218008" y="2100975"/>
            <a:ext cx="20516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Sales Path</a:t>
            </a:r>
          </a:p>
        </p:txBody>
      </p:sp>
      <p:sp>
        <p:nvSpPr>
          <p:cNvPr id="200" name="Shape 200"/>
          <p:cNvSpPr/>
          <p:nvPr/>
        </p:nvSpPr>
        <p:spPr>
          <a:xfrm>
            <a:off x="785822" y="3009041"/>
            <a:ext cx="16890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Quick View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9528336" y="4818300"/>
            <a:ext cx="19112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9151686" y="5630450"/>
            <a:ext cx="26645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929292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Email Composer</a:t>
            </a:r>
          </a:p>
        </p:txBody>
      </p:sp>
      <p:grpSp>
        <p:nvGrpSpPr>
          <p:cNvPr id="2" name="Shape 203"/>
          <p:cNvGrpSpPr/>
          <p:nvPr/>
        </p:nvGrpSpPr>
        <p:grpSpPr>
          <a:xfrm>
            <a:off x="2741611" y="2895599"/>
            <a:ext cx="7825902" cy="1762224"/>
            <a:chOff x="3173894" y="2618034"/>
            <a:chExt cx="6718666" cy="1512898"/>
          </a:xfrm>
        </p:grpSpPr>
        <p:pic>
          <p:nvPicPr>
            <p:cNvPr id="204" name="Shape 2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73894" y="2618034"/>
              <a:ext cx="2161499" cy="1512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Shape 205"/>
            <p:cNvSpPr txBox="1"/>
            <p:nvPr/>
          </p:nvSpPr>
          <p:spPr>
            <a:xfrm>
              <a:off x="5429160" y="2999444"/>
              <a:ext cx="4463400" cy="646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3B3B3B"/>
                </a:buClr>
                <a:buSzPct val="25000"/>
                <a:buFont typeface="Arial"/>
                <a:buNone/>
              </a:pPr>
              <a:r>
                <a:rPr lang="en-US" sz="3600" b="0" i="0" u="none" strike="noStrike" cap="none" baseline="0" dirty="0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lightning experience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Home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Performance Chart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Track your performance to target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 smtClean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Assistant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Helps you focus on what matters most with</a:t>
            </a:r>
            <a:r>
              <a:rPr lang="en-US" sz="2000" b="0" i="0" u="none" strike="noStrike" cap="none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proactive notifications</a:t>
            </a:r>
            <a:endParaRPr lang="en-US" sz="2000" b="0" i="0" u="none" strike="noStrike" cap="none" baseline="0" dirty="0" smtClean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Account Insights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3B3B3B"/>
                </a:solidFill>
                <a:latin typeface="Arial" pitchFamily="34" charset="0"/>
                <a:cs typeface="Arial" pitchFamily="34" charset="0"/>
              </a:rPr>
              <a:t>Personal and relevant new articles about top accounts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that </a:t>
            </a: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help you take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meaningful action</a:t>
            </a:r>
            <a:endParaRPr lang="en-US" sz="2000" b="0" i="0" u="none" strike="noStrike" cap="none" baseline="0" dirty="0">
              <a:solidFill>
                <a:srgbClr val="3B3B3B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An intelligent way to start your day fast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12" y="1600200"/>
            <a:ext cx="7315200" cy="47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Visualize Your Pipeline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See your opportunities organized by stage, with subtotals up top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Drag and Drop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Move deals between stages with click and drag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Alerts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-US" sz="2000" b="0" i="0" u="none" strike="noStrike" cap="none" baseline="0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intelligent alerts </a:t>
            </a: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prompting you to take action on deals that need your attention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A powerful way to visualize and work your pipeline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3" y="1601773"/>
            <a:ext cx="7441850" cy="46531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38137" y="90488"/>
            <a:ext cx="11515723" cy="908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4294967295"/>
          </p:nvPr>
        </p:nvSpPr>
        <p:spPr>
          <a:xfrm>
            <a:off x="8312846" y="1601787"/>
            <a:ext cx="3542600" cy="4416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Spanning columns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Give a chart the space it needs to show the right data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Flexible Layout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Add more components in a row with more columns available</a:t>
            </a: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000" b="1" i="0" u="none" strike="noStrike" cap="none" baseline="0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Easy Filters</a:t>
            </a:r>
          </a:p>
          <a:p>
            <a:pPr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Add filters with a simple, visual interface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4294967295"/>
          </p:nvPr>
        </p:nvSpPr>
        <p:spPr>
          <a:xfrm>
            <a:off x="338328" y="1021079"/>
            <a:ext cx="11484864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​"/>
            </a:pPr>
            <a:r>
              <a:rPr lang="en-US" sz="2000" b="0" i="0" u="none" strike="noStrike" cap="none" baseline="0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Visualize your data with beautiful charts and a flexible layout 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50" y="1679600"/>
            <a:ext cx="7758399" cy="38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alesforce 2015 PPT li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2015 PPT lite</Template>
  <TotalTime>14</TotalTime>
  <Words>1831</Words>
  <Application>Microsoft Office PowerPoint</Application>
  <PresentationFormat>Custom</PresentationFormat>
  <Paragraphs>489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salesforce 2015 PPT lite</vt:lpstr>
      <vt:lpstr>Slide 1</vt:lpstr>
      <vt:lpstr>Lightning Experience Overview</vt:lpstr>
      <vt:lpstr>Objectives</vt:lpstr>
      <vt:lpstr>Slide 4</vt:lpstr>
      <vt:lpstr>Meet the new Salesforce!</vt:lpstr>
      <vt:lpstr>Introducing Lightning Experience Features</vt:lpstr>
      <vt:lpstr>Home</vt:lpstr>
      <vt:lpstr>Board</vt:lpstr>
      <vt:lpstr>Dashboards</vt:lpstr>
      <vt:lpstr>Opportunity &amp; Lead Workspaces</vt:lpstr>
      <vt:lpstr>Sales Path</vt:lpstr>
      <vt:lpstr>Notes</vt:lpstr>
      <vt:lpstr>Composer</vt:lpstr>
      <vt:lpstr>Tasks</vt:lpstr>
      <vt:lpstr>Navigation Menu</vt:lpstr>
      <vt:lpstr>Search</vt:lpstr>
      <vt:lpstr>Help Menu</vt:lpstr>
      <vt:lpstr>Slide 18</vt:lpstr>
      <vt:lpstr>Lightning Experience and Salesforce Classic</vt:lpstr>
      <vt:lpstr>Switching Between Interfaces</vt:lpstr>
      <vt:lpstr>Understanding your options</vt:lpstr>
      <vt:lpstr>Slide 22</vt:lpstr>
      <vt:lpstr>Slide 23</vt:lpstr>
      <vt:lpstr>How Existing Customizations are Affected</vt:lpstr>
      <vt:lpstr>How to roll out Lightning Experience</vt:lpstr>
      <vt:lpstr>Learn and Engage</vt:lpstr>
      <vt:lpstr>Slide 27</vt:lpstr>
      <vt:lpstr>Slide 28</vt:lpstr>
      <vt:lpstr>Slide 29</vt:lpstr>
      <vt:lpstr>Comparison Chart: Accounts &amp; Contacts</vt:lpstr>
      <vt:lpstr>Slide 31</vt:lpstr>
      <vt:lpstr>Slide 32</vt:lpstr>
      <vt:lpstr>Slide 33</vt:lpstr>
      <vt:lpstr>Slide 34</vt:lpstr>
      <vt:lpstr>Comparison Chart: General</vt:lpstr>
    </vt:vector>
  </TitlesOfParts>
  <Company>Salesforce.com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cduarte</dc:creator>
  <cp:lastModifiedBy>cduarte</cp:lastModifiedBy>
  <cp:revision>7</cp:revision>
  <cp:lastPrinted>2014-09-29T18:29:00Z</cp:lastPrinted>
  <dcterms:created xsi:type="dcterms:W3CDTF">2015-10-01T19:18:09Z</dcterms:created>
  <dcterms:modified xsi:type="dcterms:W3CDTF">2015-10-12T21:35:19Z</dcterms:modified>
</cp:coreProperties>
</file>