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b4d8f3e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b4d8f3e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b4d8f3ed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b4d8f3ed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b4d8f3ed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b4d8f3ed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b4d8f3edc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b4d8f3ed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b4d8f3ed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b4d8f3ed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b4d8f3ed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b4d8f3edc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b4d8f3edc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b4d8f3ed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b4d8f3edc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b4d8f3ed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b4d8f3ed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b4d8f3ed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b4d8f3ed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b4d8f3ed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b4d8f3edc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b4d8f3edc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b4d8f3ed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b4d8f3ed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b4d8f3edc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b4d8f3edc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b4d8f3edc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b4d8f3ed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8b4d8f3edc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b4d8f3edc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b4d8f3edc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b4d8f3ed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b4d8f3edc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b4d8f3ed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b4d8f3ed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b4d8f3ed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b4d8f3ed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b4d8f3ed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b4d8f3edc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b4d8f3edc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b4d8f3ed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b4d8f3edc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8b4d8f3ed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b4d8f3ed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b4d8f3ed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b4d8f3ed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8b4d8f3edc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b4d8f3edc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b4d8f3ed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b4d8f3ed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b4d8f3ed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b4d8f3ed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8b4d8f3ed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b4d8f3ed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b4d8f3edc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b4d8f3ed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b4d8f3edc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b4d8f3edc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b4d8f3ed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b4d8f3ed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13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500"/>
              <a:t>Hybrid Parallelised Framework for the solution of PDEs on HPC Clusters </a:t>
            </a:r>
            <a:endParaRPr b="1" sz="3500"/>
          </a:p>
        </p:txBody>
      </p:sp>
      <p:sp>
        <p:nvSpPr>
          <p:cNvPr id="55" name="Google Shape;55;p13"/>
          <p:cNvSpPr txBox="1"/>
          <p:nvPr/>
        </p:nvSpPr>
        <p:spPr>
          <a:xfrm>
            <a:off x="447575" y="1973775"/>
            <a:ext cx="4358400" cy="18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By:</a:t>
            </a:r>
            <a:endParaRPr sz="1800">
              <a:solidFill>
                <a:schemeClr val="dk1"/>
              </a:solidFill>
            </a:endParaRPr>
          </a:p>
          <a:p>
            <a:pPr indent="0" lvl="0" marL="0" rtl="0" algn="l">
              <a:spcBef>
                <a:spcPts val="0"/>
              </a:spcBef>
              <a:spcAft>
                <a:spcPts val="0"/>
              </a:spcAft>
              <a:buNone/>
            </a:pPr>
            <a:r>
              <a:rPr lang="en-GB" sz="1800">
                <a:solidFill>
                  <a:schemeClr val="dk1"/>
                </a:solidFill>
              </a:rPr>
              <a:t>NIKHIL GUPTA (B16023)</a:t>
            </a:r>
            <a:endParaRPr b="1" sz="1800">
              <a:solidFill>
                <a:schemeClr val="dk1"/>
              </a:solidFill>
            </a:endParaRPr>
          </a:p>
          <a:p>
            <a:pPr indent="0" lvl="0" marL="0" rtl="0" algn="l">
              <a:spcBef>
                <a:spcPts val="0"/>
              </a:spcBef>
              <a:spcAft>
                <a:spcPts val="0"/>
              </a:spcAft>
              <a:buClr>
                <a:schemeClr val="dk1"/>
              </a:buClr>
              <a:buSzPts val="1100"/>
              <a:buFont typeface="Arial"/>
              <a:buNone/>
            </a:pPr>
            <a:r>
              <a:rPr lang="en-GB" sz="1800">
                <a:solidFill>
                  <a:schemeClr val="dk1"/>
                </a:solidFill>
              </a:rPr>
              <a:t>RITWIK SAHA (B16110)</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GB" sz="1800">
                <a:solidFill>
                  <a:schemeClr val="dk1"/>
                </a:solidFill>
              </a:rPr>
              <a:t>Mentored By:</a:t>
            </a:r>
            <a:endParaRPr b="1" sz="1800">
              <a:solidFill>
                <a:schemeClr val="dk1"/>
              </a:solidFill>
            </a:endParaRPr>
          </a:p>
          <a:p>
            <a:pPr indent="0" lvl="0" marL="0" rtl="0" algn="l">
              <a:spcBef>
                <a:spcPts val="0"/>
              </a:spcBef>
              <a:spcAft>
                <a:spcPts val="0"/>
              </a:spcAft>
              <a:buClr>
                <a:schemeClr val="dk1"/>
              </a:buClr>
              <a:buSzPts val="1100"/>
              <a:buFont typeface="Arial"/>
              <a:buNone/>
            </a:pPr>
            <a:r>
              <a:rPr lang="en-GB" sz="1800">
                <a:solidFill>
                  <a:schemeClr val="dk1"/>
                </a:solidFill>
              </a:rPr>
              <a:t>Dr. GAURAV BHUTANI</a:t>
            </a:r>
            <a:endParaRPr sz="1800">
              <a:solidFill>
                <a:schemeClr val="dk1"/>
              </a:solidFill>
            </a:endParaRPr>
          </a:p>
        </p:txBody>
      </p:sp>
      <p:sp>
        <p:nvSpPr>
          <p:cNvPr id="56" name="Google Shape;56;p13"/>
          <p:cNvSpPr txBox="1"/>
          <p:nvPr/>
        </p:nvSpPr>
        <p:spPr>
          <a:xfrm>
            <a:off x="513625" y="4006225"/>
            <a:ext cx="1584900" cy="6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SCEE</a:t>
            </a:r>
            <a:br>
              <a:rPr b="1" lang="en-GB" sz="1800"/>
            </a:br>
            <a:r>
              <a:rPr b="1" lang="en-GB" sz="1800"/>
              <a:t>IIT MANDI</a:t>
            </a:r>
            <a:endParaRPr b="1" sz="1800"/>
          </a:p>
        </p:txBody>
      </p: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Fluidity?</a:t>
            </a:r>
            <a:endParaRPr/>
          </a:p>
        </p:txBody>
      </p:sp>
      <p:sp>
        <p:nvSpPr>
          <p:cNvPr id="140" name="Google Shape;140;p22"/>
          <p:cNvSpPr txBox="1"/>
          <p:nvPr>
            <p:ph idx="1" type="body"/>
          </p:nvPr>
        </p:nvSpPr>
        <p:spPr>
          <a:xfrm>
            <a:off x="311700" y="1152475"/>
            <a:ext cx="8520600" cy="176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It is an open source computational fluid dynamics code. </a:t>
            </a:r>
            <a:endParaRPr/>
          </a:p>
          <a:p>
            <a:pPr indent="-342900" lvl="0" marL="457200" rtl="0" algn="l">
              <a:spcBef>
                <a:spcPts val="0"/>
              </a:spcBef>
              <a:spcAft>
                <a:spcPts val="0"/>
              </a:spcAft>
              <a:buSzPts val="1800"/>
              <a:buChar char="●"/>
            </a:pPr>
            <a:r>
              <a:rPr lang="en-GB"/>
              <a:t>It relies on PETSc to solve linear equations and other various libraries for different purposes.</a:t>
            </a:r>
            <a:endParaRPr/>
          </a:p>
          <a:p>
            <a:pPr indent="-342900" lvl="0" marL="457200" rtl="0" algn="l">
              <a:spcBef>
                <a:spcPts val="0"/>
              </a:spcBef>
              <a:spcAft>
                <a:spcPts val="0"/>
              </a:spcAft>
              <a:buSzPts val="1800"/>
              <a:buChar char="●"/>
            </a:pPr>
            <a:r>
              <a:rPr lang="en-GB"/>
              <a:t>Used by researchers around the globe and in IIT MANDI.</a:t>
            </a:r>
            <a:endParaRPr/>
          </a:p>
          <a:p>
            <a:pPr indent="-342900" lvl="0" marL="457200" rtl="0" algn="l">
              <a:spcBef>
                <a:spcPts val="0"/>
              </a:spcBef>
              <a:spcAft>
                <a:spcPts val="0"/>
              </a:spcAft>
              <a:buSzPts val="1800"/>
              <a:buChar char="●"/>
            </a:pPr>
            <a:r>
              <a:rPr lang="en-GB"/>
              <a:t>Does not support GPU accelerators.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1" name="Google Shape;14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240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Current AIM</a:t>
            </a:r>
            <a:endParaRPr/>
          </a:p>
        </p:txBody>
      </p:sp>
      <p:sp>
        <p:nvSpPr>
          <p:cNvPr id="147" name="Google Shape;147;p23"/>
          <p:cNvSpPr txBox="1"/>
          <p:nvPr>
            <p:ph idx="1" type="body"/>
          </p:nvPr>
        </p:nvSpPr>
        <p:spPr>
          <a:xfrm>
            <a:off x="311700" y="922075"/>
            <a:ext cx="8520600" cy="5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enable FLUIDITY to use GPU accelerators</a:t>
            </a:r>
            <a:endParaRPr/>
          </a:p>
          <a:p>
            <a:pPr indent="0" lvl="0" marL="0" rtl="0" algn="l">
              <a:spcBef>
                <a:spcPts val="1600"/>
              </a:spcBef>
              <a:spcAft>
                <a:spcPts val="1600"/>
              </a:spcAft>
              <a:buNone/>
            </a:pPr>
            <a:r>
              <a:t/>
            </a:r>
            <a:endParaRPr/>
          </a:p>
        </p:txBody>
      </p:sp>
      <p:sp>
        <p:nvSpPr>
          <p:cNvPr id="148" name="Google Shape;148;p23"/>
          <p:cNvSpPr txBox="1"/>
          <p:nvPr>
            <p:ph type="title"/>
          </p:nvPr>
        </p:nvSpPr>
        <p:spPr>
          <a:xfrm>
            <a:off x="311700" y="1261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Benefits</a:t>
            </a:r>
            <a:endParaRPr/>
          </a:p>
        </p:txBody>
      </p:sp>
      <p:sp>
        <p:nvSpPr>
          <p:cNvPr id="149" name="Google Shape;149;p23"/>
          <p:cNvSpPr txBox="1"/>
          <p:nvPr>
            <p:ph idx="1" type="body"/>
          </p:nvPr>
        </p:nvSpPr>
        <p:spPr>
          <a:xfrm>
            <a:off x="311700" y="1745625"/>
            <a:ext cx="8520600" cy="1101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Most of the modern Laptops and PCs contain GPU cards. Researchers will be able to run codes and simulations on these systems (exploiting the GPU) rather than relying on multicore HPC clusters.</a:t>
            </a:r>
            <a:endParaRPr/>
          </a:p>
          <a:p>
            <a:pPr indent="-342900" lvl="0" marL="457200" rtl="0" algn="l">
              <a:spcBef>
                <a:spcPts val="0"/>
              </a:spcBef>
              <a:spcAft>
                <a:spcPts val="0"/>
              </a:spcAft>
              <a:buSzPts val="1800"/>
              <a:buChar char="●"/>
            </a:pPr>
            <a:r>
              <a:rPr lang="en-GB"/>
              <a:t>Significant Speedup</a:t>
            </a:r>
            <a:endParaRPr/>
          </a:p>
        </p:txBody>
      </p:sp>
      <p:sp>
        <p:nvSpPr>
          <p:cNvPr id="150" name="Google Shape;150;p23"/>
          <p:cNvSpPr txBox="1"/>
          <p:nvPr>
            <p:ph type="title"/>
          </p:nvPr>
        </p:nvSpPr>
        <p:spPr>
          <a:xfrm>
            <a:off x="311700" y="3055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a:t>
            </a:r>
            <a:endParaRPr/>
          </a:p>
        </p:txBody>
      </p:sp>
      <p:sp>
        <p:nvSpPr>
          <p:cNvPr id="151" name="Google Shape;151;p23"/>
          <p:cNvSpPr txBox="1"/>
          <p:nvPr>
            <p:ph idx="1" type="body"/>
          </p:nvPr>
        </p:nvSpPr>
        <p:spPr>
          <a:xfrm>
            <a:off x="311700" y="3570025"/>
            <a:ext cx="8520600" cy="13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previous work, PETSc shows speedup when run on GPU. </a:t>
            </a:r>
            <a:endParaRPr/>
          </a:p>
          <a:p>
            <a:pPr indent="0" lvl="0" marL="0" rtl="0" algn="l">
              <a:spcBef>
                <a:spcPts val="1600"/>
              </a:spcBef>
              <a:spcAft>
                <a:spcPts val="0"/>
              </a:spcAft>
              <a:buNone/>
            </a:pPr>
            <a:r>
              <a:rPr lang="en-GB"/>
              <a:t>Now, incorporate GPU compatible PETSc in FLUIDITY.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52" name="Google Shape;15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challenges</a:t>
            </a:r>
            <a:endParaRPr/>
          </a:p>
        </p:txBody>
      </p:sp>
      <p:sp>
        <p:nvSpPr>
          <p:cNvPr id="158" name="Google Shape;158;p24"/>
          <p:cNvSpPr txBox="1"/>
          <p:nvPr>
            <p:ph idx="1" type="body"/>
          </p:nvPr>
        </p:nvSpPr>
        <p:spPr>
          <a:xfrm>
            <a:off x="311700" y="1152475"/>
            <a:ext cx="8520600" cy="234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Extremely outdated documentation</a:t>
            </a:r>
            <a:endParaRPr/>
          </a:p>
          <a:p>
            <a:pPr indent="-342900" lvl="0" marL="457200" rtl="0" algn="l">
              <a:spcBef>
                <a:spcPts val="0"/>
              </a:spcBef>
              <a:spcAft>
                <a:spcPts val="0"/>
              </a:spcAft>
              <a:buSzPts val="1800"/>
              <a:buChar char="●"/>
            </a:pPr>
            <a:r>
              <a:rPr lang="en-GB"/>
              <a:t>Multiple version specific dependencies</a:t>
            </a:r>
            <a:endParaRPr/>
          </a:p>
          <a:p>
            <a:pPr indent="-342900" lvl="0" marL="457200" rtl="0" algn="l">
              <a:spcBef>
                <a:spcPts val="0"/>
              </a:spcBef>
              <a:spcAft>
                <a:spcPts val="0"/>
              </a:spcAft>
              <a:buSzPts val="1800"/>
              <a:buChar char="●"/>
            </a:pPr>
            <a:r>
              <a:rPr lang="en-GB"/>
              <a:t>Simply providing the path of PETSC (GPU) in Fluidity build process does not work</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GB"/>
              <a:t>Making changes in Fluidity Source code requires in depth understanding of the whole Fluidity codebase, which is out of the scope of project.</a:t>
            </a:r>
            <a:endParaRPr/>
          </a:p>
          <a:p>
            <a:pPr indent="0" lvl="0" marL="0" rtl="0" algn="l">
              <a:spcBef>
                <a:spcPts val="1600"/>
              </a:spcBef>
              <a:spcAft>
                <a:spcPts val="1600"/>
              </a:spcAft>
              <a:buNone/>
            </a:pPr>
            <a:r>
              <a:t/>
            </a:r>
            <a:endParaRPr/>
          </a:p>
        </p:txBody>
      </p:sp>
      <p:pic>
        <p:nvPicPr>
          <p:cNvPr id="159" name="Google Shape;159;p24"/>
          <p:cNvPicPr preferRelativeResize="0"/>
          <p:nvPr/>
        </p:nvPicPr>
        <p:blipFill rotWithShape="1">
          <a:blip r:embed="rId3">
            <a:alphaModFix/>
          </a:blip>
          <a:srcRect b="23728" l="0" r="36892" t="0"/>
          <a:stretch/>
        </p:blipFill>
        <p:spPr>
          <a:xfrm>
            <a:off x="248650" y="2654875"/>
            <a:ext cx="7748401" cy="1173025"/>
          </a:xfrm>
          <a:prstGeom prst="rect">
            <a:avLst/>
          </a:prstGeom>
          <a:noFill/>
          <a:ln>
            <a:noFill/>
          </a:ln>
        </p:spPr>
      </p:pic>
      <p:cxnSp>
        <p:nvCxnSpPr>
          <p:cNvPr id="160" name="Google Shape;160;p24"/>
          <p:cNvCxnSpPr/>
          <p:nvPr/>
        </p:nvCxnSpPr>
        <p:spPr>
          <a:xfrm rot="10800000">
            <a:off x="6161000" y="3053375"/>
            <a:ext cx="1161600" cy="4500"/>
          </a:xfrm>
          <a:prstGeom prst="straightConnector1">
            <a:avLst/>
          </a:prstGeom>
          <a:noFill/>
          <a:ln cap="flat" cmpd="sng" w="9525">
            <a:solidFill>
              <a:schemeClr val="dk2"/>
            </a:solidFill>
            <a:prstDash val="solid"/>
            <a:round/>
            <a:headEnd len="med" w="med" type="none"/>
            <a:tailEnd len="med" w="med" type="triangle"/>
          </a:ln>
        </p:spPr>
      </p:cxnSp>
      <p:cxnSp>
        <p:nvCxnSpPr>
          <p:cNvPr id="161" name="Google Shape;161;p24"/>
          <p:cNvCxnSpPr/>
          <p:nvPr/>
        </p:nvCxnSpPr>
        <p:spPr>
          <a:xfrm rot="10800000">
            <a:off x="7337400" y="2213875"/>
            <a:ext cx="0" cy="851400"/>
          </a:xfrm>
          <a:prstGeom prst="straightConnector1">
            <a:avLst/>
          </a:prstGeom>
          <a:noFill/>
          <a:ln cap="flat" cmpd="sng" w="9525">
            <a:solidFill>
              <a:schemeClr val="dk2"/>
            </a:solidFill>
            <a:prstDash val="solid"/>
            <a:round/>
            <a:headEnd len="med" w="med" type="none"/>
            <a:tailEnd len="med" w="med" type="none"/>
          </a:ln>
        </p:spPr>
      </p:cxnSp>
      <p:sp>
        <p:nvSpPr>
          <p:cNvPr id="162" name="Google Shape;16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1 : </a:t>
            </a:r>
            <a:r>
              <a:rPr lang="en-GB"/>
              <a:t>Building Fluidity (vanilla fluidity on CPU-only PETSc)</a:t>
            </a:r>
            <a:endParaRPr/>
          </a:p>
        </p:txBody>
      </p:sp>
      <p:sp>
        <p:nvSpPr>
          <p:cNvPr id="168" name="Google Shape;16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use singularity scripts to make </a:t>
            </a:r>
            <a:r>
              <a:rPr lang="en-GB"/>
              <a:t>singularity</a:t>
            </a:r>
            <a:r>
              <a:rPr lang="en-GB"/>
              <a:t> images for containerization. This is because HPC support </a:t>
            </a:r>
            <a:r>
              <a:rPr lang="en-GB"/>
              <a:t>singularity and </a:t>
            </a:r>
            <a:r>
              <a:rPr lang="en-GB"/>
              <a:t>there is no risk of damaging the work machine.</a:t>
            </a:r>
            <a:endParaRPr/>
          </a:p>
          <a:p>
            <a:pPr indent="-342900" lvl="0" marL="457200" rtl="0" algn="l">
              <a:spcBef>
                <a:spcPts val="0"/>
              </a:spcBef>
              <a:spcAft>
                <a:spcPts val="0"/>
              </a:spcAft>
              <a:buSzPts val="1800"/>
              <a:buChar char="●"/>
            </a:pPr>
            <a:r>
              <a:rPr lang="en-GB"/>
              <a:t>A lot of challenges were there in building fluidity from source as mentioned in the previous slide. But we received lot of support from the fluidity community.</a:t>
            </a:r>
            <a:endParaRPr/>
          </a:p>
          <a:p>
            <a:pPr indent="-342900" lvl="0" marL="457200" rtl="0" algn="l">
              <a:spcBef>
                <a:spcPts val="0"/>
              </a:spcBef>
              <a:spcAft>
                <a:spcPts val="0"/>
              </a:spcAft>
              <a:buSzPts val="1800"/>
              <a:buChar char="●"/>
            </a:pPr>
            <a:r>
              <a:rPr lang="en-GB"/>
              <a:t>As fluidity uses various </a:t>
            </a:r>
            <a:r>
              <a:rPr lang="en-GB"/>
              <a:t>Continuous</a:t>
            </a:r>
            <a:r>
              <a:rPr lang="en-GB"/>
              <a:t> Integration scripts for </a:t>
            </a:r>
            <a:r>
              <a:rPr lang="en-GB"/>
              <a:t>continuous</a:t>
            </a:r>
            <a:r>
              <a:rPr lang="en-GB"/>
              <a:t> testing, we were able to piece together various </a:t>
            </a:r>
            <a:r>
              <a:rPr lang="en-GB"/>
              <a:t>scripts</a:t>
            </a:r>
            <a:r>
              <a:rPr lang="en-GB"/>
              <a:t> to build fluidity.</a:t>
            </a:r>
            <a:endParaRPr/>
          </a:p>
        </p:txBody>
      </p:sp>
      <p:sp>
        <p:nvSpPr>
          <p:cNvPr id="169" name="Google Shape;169;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26"/>
          <p:cNvPicPr preferRelativeResize="0"/>
          <p:nvPr/>
        </p:nvPicPr>
        <p:blipFill>
          <a:blip r:embed="rId3">
            <a:alphaModFix/>
          </a:blip>
          <a:stretch>
            <a:fillRect/>
          </a:stretch>
        </p:blipFill>
        <p:spPr>
          <a:xfrm>
            <a:off x="1790326" y="0"/>
            <a:ext cx="5889188" cy="5143499"/>
          </a:xfrm>
          <a:prstGeom prst="rect">
            <a:avLst/>
          </a:prstGeom>
          <a:noFill/>
          <a:ln>
            <a:noFill/>
          </a:ln>
        </p:spPr>
      </p:pic>
      <p:sp>
        <p:nvSpPr>
          <p:cNvPr id="175" name="Google Shape;175;p2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1 </a:t>
            </a:r>
            <a:endParaRPr/>
          </a:p>
        </p:txBody>
      </p:sp>
      <p:sp>
        <p:nvSpPr>
          <p:cNvPr id="176" name="Google Shape;176;p26"/>
          <p:cNvSpPr txBox="1"/>
          <p:nvPr/>
        </p:nvSpPr>
        <p:spPr>
          <a:xfrm>
            <a:off x="92325" y="783400"/>
            <a:ext cx="1698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1800">
                <a:solidFill>
                  <a:schemeClr val="dk2"/>
                </a:solidFill>
              </a:rPr>
              <a:t>Singularity Script </a:t>
            </a:r>
            <a:endParaRPr b="1"/>
          </a:p>
        </p:txBody>
      </p:sp>
      <p:sp>
        <p:nvSpPr>
          <p:cNvPr id="177" name="Google Shape;17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99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2 : Vanilla Fluidity on GPU-configured PETSc</a:t>
            </a:r>
            <a:endParaRPr/>
          </a:p>
          <a:p>
            <a:pPr indent="0" lvl="0" marL="0" rtl="0" algn="l">
              <a:spcBef>
                <a:spcPts val="0"/>
              </a:spcBef>
              <a:spcAft>
                <a:spcPts val="0"/>
              </a:spcAft>
              <a:buNone/>
            </a:pPr>
            <a:r>
              <a:t/>
            </a:r>
            <a:endParaRPr/>
          </a:p>
        </p:txBody>
      </p:sp>
      <p:sp>
        <p:nvSpPr>
          <p:cNvPr id="183" name="Google Shape;183;p27"/>
          <p:cNvSpPr txBox="1"/>
          <p:nvPr>
            <p:ph idx="1" type="body"/>
          </p:nvPr>
        </p:nvSpPr>
        <p:spPr>
          <a:xfrm>
            <a:off x="311700" y="392175"/>
            <a:ext cx="8520600" cy="247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configured PETSc for GPU on top of CUDA-10.0 docker image provided by NVidia. </a:t>
            </a:r>
            <a:endParaRPr/>
          </a:p>
          <a:p>
            <a:pPr indent="-342900" lvl="0" marL="457200" rtl="0" algn="l">
              <a:spcBef>
                <a:spcPts val="0"/>
              </a:spcBef>
              <a:spcAft>
                <a:spcPts val="0"/>
              </a:spcAft>
              <a:buSzPts val="1800"/>
              <a:buChar char="●"/>
            </a:pPr>
            <a:r>
              <a:rPr lang="en-GB"/>
              <a:t>Then we tried to install Fluidity without any specific GPU only changes, and ran tests, and it worked(34 out of 1800 tests failed)</a:t>
            </a:r>
            <a:endParaRPr/>
          </a:p>
          <a:p>
            <a:pPr indent="-342900" lvl="0" marL="457200" rtl="0" algn="l">
              <a:spcBef>
                <a:spcPts val="0"/>
              </a:spcBef>
              <a:spcAft>
                <a:spcPts val="0"/>
              </a:spcAft>
              <a:buSzPts val="1800"/>
              <a:buChar char="●"/>
            </a:pPr>
            <a:r>
              <a:rPr lang="en-GB"/>
              <a:t>PETSc had to be downloaded with lot of options enabled, which took a fair bit of our research time. Paths had to be changed to point towards our custom PETSc installation.</a:t>
            </a:r>
            <a:endParaRPr/>
          </a:p>
        </p:txBody>
      </p:sp>
      <p:pic>
        <p:nvPicPr>
          <p:cNvPr id="184" name="Google Shape;184;p27"/>
          <p:cNvPicPr preferRelativeResize="0"/>
          <p:nvPr/>
        </p:nvPicPr>
        <p:blipFill>
          <a:blip r:embed="rId3">
            <a:alphaModFix/>
          </a:blip>
          <a:stretch>
            <a:fillRect/>
          </a:stretch>
        </p:blipFill>
        <p:spPr>
          <a:xfrm>
            <a:off x="1449950" y="2670000"/>
            <a:ext cx="6244090" cy="2473500"/>
          </a:xfrm>
          <a:prstGeom prst="rect">
            <a:avLst/>
          </a:prstGeom>
          <a:noFill/>
          <a:ln>
            <a:noFill/>
          </a:ln>
        </p:spPr>
      </p:pic>
      <p:sp>
        <p:nvSpPr>
          <p:cNvPr id="185" name="Google Shape;185;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3 : Changes in Fluidity : </a:t>
            </a:r>
            <a:endParaRPr/>
          </a:p>
          <a:p>
            <a:pPr indent="0" lvl="0" marL="0" rtl="0" algn="l">
              <a:spcBef>
                <a:spcPts val="0"/>
              </a:spcBef>
              <a:spcAft>
                <a:spcPts val="0"/>
              </a:spcAft>
              <a:buNone/>
            </a:pPr>
            <a:r>
              <a:rPr lang="en-GB"/>
              <a:t>To leverage GPU-enabled PETSc</a:t>
            </a:r>
            <a:endParaRPr/>
          </a:p>
          <a:p>
            <a:pPr indent="0" lvl="0" marL="0" rtl="0" algn="l">
              <a:spcBef>
                <a:spcPts val="0"/>
              </a:spcBef>
              <a:spcAft>
                <a:spcPts val="0"/>
              </a:spcAft>
              <a:buNone/>
            </a:pPr>
            <a:r>
              <a:t/>
            </a:r>
            <a:endParaRPr/>
          </a:p>
        </p:txBody>
      </p:sp>
      <p:sp>
        <p:nvSpPr>
          <p:cNvPr id="191" name="Google Shape;191;p28"/>
          <p:cNvSpPr txBox="1"/>
          <p:nvPr>
            <p:ph idx="1" type="body"/>
          </p:nvPr>
        </p:nvSpPr>
        <p:spPr>
          <a:xfrm>
            <a:off x="311700" y="2187625"/>
            <a:ext cx="8520600" cy="158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As unchanged fluidity </a:t>
            </a:r>
            <a:r>
              <a:rPr lang="en-GB"/>
              <a:t>successfully</a:t>
            </a:r>
            <a:r>
              <a:rPr lang="en-GB"/>
              <a:t> ran in a GPU </a:t>
            </a:r>
            <a:r>
              <a:rPr lang="en-GB"/>
              <a:t>environment</a:t>
            </a:r>
            <a:r>
              <a:rPr lang="en-GB"/>
              <a:t>, we moved on to see what changes were needed to achieve our final objective</a:t>
            </a:r>
            <a:endParaRPr/>
          </a:p>
        </p:txBody>
      </p:sp>
      <p:sp>
        <p:nvSpPr>
          <p:cNvPr id="192" name="Google Shape;19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3 : Changes in Fluidity : </a:t>
            </a:r>
            <a:r>
              <a:rPr b="1" lang="en-GB"/>
              <a:t>Example -1</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8" name="Google Shape;198;p29"/>
          <p:cNvSpPr txBox="1"/>
          <p:nvPr>
            <p:ph idx="1" type="body"/>
          </p:nvPr>
        </p:nvSpPr>
        <p:spPr>
          <a:xfrm>
            <a:off x="467550" y="2077975"/>
            <a:ext cx="8520600" cy="163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300"/>
              <a:t>FILE : $FLUIDITY_DIR/femtools/Sparse_Tools_Petsc.F90</a:t>
            </a:r>
            <a:endParaRPr sz="1300"/>
          </a:p>
          <a:p>
            <a:pPr indent="0" lvl="0" marL="0" rtl="0" algn="l">
              <a:lnSpc>
                <a:spcPct val="100000"/>
              </a:lnSpc>
              <a:spcBef>
                <a:spcPts val="1600"/>
              </a:spcBef>
              <a:spcAft>
                <a:spcPts val="0"/>
              </a:spcAft>
              <a:buNone/>
            </a:pPr>
            <a:r>
              <a:rPr lang="en-GB" sz="1300"/>
              <a:t>call </a:t>
            </a:r>
            <a:r>
              <a:rPr lang="en-GB" sz="1300" u="sng"/>
              <a:t>MatCreateAIJ</a:t>
            </a:r>
            <a:r>
              <a:rPr lang="en-GB" sz="1300"/>
              <a:t> (MPI_COMM_SELF, urows, ucols, urows, ucols, </a:t>
            </a:r>
            <a:r>
              <a:rPr lang="en-GB" sz="1300" u="sng"/>
              <a:t>PETSC_NULL_INTEGER</a:t>
            </a:r>
            <a:r>
              <a:rPr lang="en-GB" sz="1300"/>
              <a:t>, dnnz, 0 , PETSC_NULL_INTEGER, M, ierr )</a:t>
            </a:r>
            <a:endParaRPr sz="1300"/>
          </a:p>
          <a:p>
            <a:pPr indent="0" lvl="0" marL="0" rtl="0" algn="l">
              <a:lnSpc>
                <a:spcPct val="100000"/>
              </a:lnSpc>
              <a:spcBef>
                <a:spcPts val="1600"/>
              </a:spcBef>
              <a:spcAft>
                <a:spcPts val="1600"/>
              </a:spcAft>
              <a:buNone/>
            </a:pPr>
            <a:r>
              <a:rPr lang="en-GB" sz="1300"/>
              <a:t> call </a:t>
            </a:r>
            <a:r>
              <a:rPr lang="en-GB" sz="1300" u="sng"/>
              <a:t>MatCreateAIJ</a:t>
            </a:r>
            <a:r>
              <a:rPr b="1" lang="en-GB" sz="1300" u="sng"/>
              <a:t>CUSPARSE</a:t>
            </a:r>
            <a:r>
              <a:rPr lang="en-GB" sz="1300"/>
              <a:t> (MPI_COMM_SELF, urows, ucols, urows, ucols, </a:t>
            </a:r>
            <a:r>
              <a:rPr b="1" lang="en-GB" sz="1300" u="sng"/>
              <a:t>PETSC_DECIDE</a:t>
            </a:r>
            <a:r>
              <a:rPr lang="en-GB" sz="1300"/>
              <a:t>, dnnz, 0, PETSC_NULL_INTEGER, M, ierr )</a:t>
            </a:r>
            <a:endParaRPr sz="1300"/>
          </a:p>
        </p:txBody>
      </p:sp>
      <p:sp>
        <p:nvSpPr>
          <p:cNvPr id="199" name="Google Shape;199;p29"/>
          <p:cNvSpPr txBox="1"/>
          <p:nvPr/>
        </p:nvSpPr>
        <p:spPr>
          <a:xfrm>
            <a:off x="155850" y="1661875"/>
            <a:ext cx="8520600" cy="537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GB" sz="1800">
                <a:solidFill>
                  <a:schemeClr val="dk2"/>
                </a:solidFill>
              </a:rPr>
              <a:t>Directly changing directives to their CUDA equivalents, with few modifications</a:t>
            </a:r>
            <a:endParaRPr/>
          </a:p>
        </p:txBody>
      </p:sp>
      <p:sp>
        <p:nvSpPr>
          <p:cNvPr id="200" name="Google Shape;20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3 : Changes in Fluidity : </a:t>
            </a:r>
            <a:r>
              <a:rPr b="1" lang="en-GB"/>
              <a:t>Example -2</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6" name="Google Shape;206;p30"/>
          <p:cNvSpPr txBox="1"/>
          <p:nvPr>
            <p:ph idx="1" type="body"/>
          </p:nvPr>
        </p:nvSpPr>
        <p:spPr>
          <a:xfrm>
            <a:off x="311700" y="1352375"/>
            <a:ext cx="8520600" cy="338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300"/>
              <a:t>FILE : $FLUIDITY_DIR</a:t>
            </a:r>
            <a:r>
              <a:rPr lang="en-GB" sz="1300"/>
              <a:t>/femtools/Petsc_Tools.F90</a:t>
            </a:r>
            <a:endParaRPr sz="1300"/>
          </a:p>
          <a:p>
            <a:pPr indent="0" lvl="0" marL="0" rtl="0" algn="l">
              <a:lnSpc>
                <a:spcPct val="100000"/>
              </a:lnSpc>
              <a:spcBef>
                <a:spcPts val="1600"/>
              </a:spcBef>
              <a:spcAft>
                <a:spcPts val="0"/>
              </a:spcAft>
              <a:buNone/>
            </a:pPr>
            <a:r>
              <a:rPr lang="en-GB" sz="1300"/>
              <a:t>if (parallel) then																	call </a:t>
            </a:r>
            <a:r>
              <a:rPr lang="en-GB" sz="1300" u="sng"/>
              <a:t>VecCreateMPI</a:t>
            </a:r>
            <a:r>
              <a:rPr lang="en-GB" sz="1300"/>
              <a:t> (MPI_COMM_FEMTOOLS, plength, ulength, vec , ierr )						else																			call </a:t>
            </a:r>
            <a:r>
              <a:rPr lang="en-GB" sz="1300" u="sng"/>
              <a:t>VecCreateSeq</a:t>
            </a:r>
            <a:r>
              <a:rPr lang="en-GB" sz="1300"/>
              <a:t> (MPI_COMM_SELF, ulength, vec, ierr )								endif</a:t>
            </a:r>
            <a:endParaRPr sz="1300"/>
          </a:p>
          <a:p>
            <a:pPr indent="0" lvl="0" marL="0" rtl="0" algn="l">
              <a:lnSpc>
                <a:spcPct val="100000"/>
              </a:lnSpc>
              <a:spcBef>
                <a:spcPts val="1600"/>
              </a:spcBef>
              <a:spcAft>
                <a:spcPts val="0"/>
              </a:spcAft>
              <a:buNone/>
            </a:pPr>
            <a:r>
              <a:rPr lang="en-GB" sz="1300"/>
              <a:t>if (parallel) then																	call VecCreate (MPI_COMM_FEMTOOLS, vec , ierr )										call VecSetType (vec,</a:t>
            </a:r>
            <a:r>
              <a:rPr b="1" lang="en-GB" sz="1300" u="sng"/>
              <a:t> VECMPICUDA</a:t>
            </a:r>
            <a:r>
              <a:rPr lang="en-GB" sz="1300"/>
              <a:t>, ierr )												call VecSetSizes (vec , plength, ulength, ierr )										else																			call </a:t>
            </a:r>
            <a:r>
              <a:rPr lang="en-GB" sz="1300" u="sng"/>
              <a:t>VecCreateSeq</a:t>
            </a:r>
            <a:r>
              <a:rPr b="1" lang="en-GB" sz="1300" u="sng"/>
              <a:t>CUDA</a:t>
            </a:r>
            <a:r>
              <a:rPr lang="en-GB" sz="1300"/>
              <a:t> (MPI_COMM_SELF, ulength, vec , ierr)							endif</a:t>
            </a:r>
            <a:endParaRPr sz="1300"/>
          </a:p>
          <a:p>
            <a:pPr indent="0" lvl="0" marL="0" rtl="0" algn="l">
              <a:lnSpc>
                <a:spcPct val="100000"/>
              </a:lnSpc>
              <a:spcBef>
                <a:spcPts val="1600"/>
              </a:spcBef>
              <a:spcAft>
                <a:spcPts val="1600"/>
              </a:spcAft>
              <a:buNone/>
            </a:pPr>
            <a:r>
              <a:t/>
            </a:r>
            <a:endParaRPr sz="1300"/>
          </a:p>
        </p:txBody>
      </p:sp>
      <p:sp>
        <p:nvSpPr>
          <p:cNvPr id="207" name="Google Shape;207;p30"/>
          <p:cNvSpPr txBox="1"/>
          <p:nvPr/>
        </p:nvSpPr>
        <p:spPr>
          <a:xfrm>
            <a:off x="155850" y="928875"/>
            <a:ext cx="8520600" cy="537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GB" sz="1800">
                <a:solidFill>
                  <a:schemeClr val="dk2"/>
                </a:solidFill>
              </a:rPr>
              <a:t>C</a:t>
            </a:r>
            <a:r>
              <a:rPr lang="en-GB" sz="1800">
                <a:solidFill>
                  <a:schemeClr val="dk2"/>
                </a:solidFill>
              </a:rPr>
              <a:t>hanging directives and PETSc types to their CUDA equivalents </a:t>
            </a:r>
            <a:endParaRPr/>
          </a:p>
        </p:txBody>
      </p:sp>
      <p:cxnSp>
        <p:nvCxnSpPr>
          <p:cNvPr id="208" name="Google Shape;208;p30"/>
          <p:cNvCxnSpPr/>
          <p:nvPr/>
        </p:nvCxnSpPr>
        <p:spPr>
          <a:xfrm flipH="1" rot="10800000">
            <a:off x="429425" y="2843075"/>
            <a:ext cx="8277600" cy="29700"/>
          </a:xfrm>
          <a:prstGeom prst="straightConnector1">
            <a:avLst/>
          </a:prstGeom>
          <a:noFill/>
          <a:ln cap="flat" cmpd="sng" w="9525">
            <a:solidFill>
              <a:schemeClr val="dk2"/>
            </a:solidFill>
            <a:prstDash val="solid"/>
            <a:round/>
            <a:headEnd len="med" w="med" type="none"/>
            <a:tailEnd len="med" w="med" type="none"/>
          </a:ln>
        </p:spPr>
      </p:cxnSp>
      <p:sp>
        <p:nvSpPr>
          <p:cNvPr id="209" name="Google Shape;20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3 : Compiling changed Fluidity</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5" name="Google Shape;215;p31"/>
          <p:cNvSpPr txBox="1"/>
          <p:nvPr/>
        </p:nvSpPr>
        <p:spPr>
          <a:xfrm>
            <a:off x="155850" y="928875"/>
            <a:ext cx="8520600" cy="1748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GB" sz="1800">
                <a:solidFill>
                  <a:schemeClr val="dk2"/>
                </a:solidFill>
              </a:rPr>
              <a:t>After the changes, the Fluidity failed to build and compile.</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GB" sz="1800">
                <a:solidFill>
                  <a:schemeClr val="dk2"/>
                </a:solidFill>
              </a:rPr>
              <a:t>Analyses of the errors : </a:t>
            </a:r>
            <a:endParaRPr sz="1800">
              <a:solidFill>
                <a:schemeClr val="dk2"/>
              </a:solidFill>
            </a:endParaRPr>
          </a:p>
          <a:p>
            <a:pPr indent="-342900" lvl="1" marL="914400" rtl="0" algn="l">
              <a:lnSpc>
                <a:spcPct val="115000"/>
              </a:lnSpc>
              <a:spcBef>
                <a:spcPts val="0"/>
              </a:spcBef>
              <a:spcAft>
                <a:spcPts val="0"/>
              </a:spcAft>
              <a:buClr>
                <a:schemeClr val="dk2"/>
              </a:buClr>
              <a:buSzPts val="1800"/>
              <a:buChar char="○"/>
            </a:pPr>
            <a:r>
              <a:rPr lang="en-GB" sz="1800">
                <a:solidFill>
                  <a:schemeClr val="dk2"/>
                </a:solidFill>
              </a:rPr>
              <a:t>Certain macros are not defined in FORTRAN libraries of PETSc. Thus, it was a PETSc specific bug. It is ironed out and reported to the PETSc project. </a:t>
            </a:r>
            <a:r>
              <a:rPr lang="en-GB" sz="1800" u="sng">
                <a:solidFill>
                  <a:schemeClr val="dk2"/>
                </a:solidFill>
              </a:rPr>
              <a:t>The next </a:t>
            </a:r>
            <a:r>
              <a:rPr lang="en-GB" sz="1800" u="sng">
                <a:solidFill>
                  <a:schemeClr val="dk2"/>
                </a:solidFill>
              </a:rPr>
              <a:t>releases</a:t>
            </a:r>
            <a:r>
              <a:rPr lang="en-GB" sz="1800" u="sng">
                <a:solidFill>
                  <a:schemeClr val="dk2"/>
                </a:solidFill>
              </a:rPr>
              <a:t> of PETSc would not contain the bug.</a:t>
            </a:r>
            <a:endParaRPr sz="1800" u="sng">
              <a:solidFill>
                <a:schemeClr val="dk2"/>
              </a:solidFill>
            </a:endParaRPr>
          </a:p>
          <a:p>
            <a:pPr indent="-342900" lvl="1" marL="914400" rtl="0" algn="l">
              <a:lnSpc>
                <a:spcPct val="115000"/>
              </a:lnSpc>
              <a:spcBef>
                <a:spcPts val="0"/>
              </a:spcBef>
              <a:spcAft>
                <a:spcPts val="0"/>
              </a:spcAft>
              <a:buClr>
                <a:schemeClr val="dk2"/>
              </a:buClr>
              <a:buSzPts val="1800"/>
              <a:buChar char="○"/>
            </a:pPr>
            <a:r>
              <a:rPr lang="en-GB" sz="1800">
                <a:solidFill>
                  <a:schemeClr val="dk2"/>
                </a:solidFill>
              </a:rPr>
              <a:t>Changes in the singularity scripts were made to include these macros during PETSc installation.</a:t>
            </a:r>
            <a:endParaRPr sz="1800">
              <a:solidFill>
                <a:schemeClr val="dk2"/>
              </a:solidFill>
            </a:endParaRPr>
          </a:p>
        </p:txBody>
      </p:sp>
      <p:pic>
        <p:nvPicPr>
          <p:cNvPr id="216" name="Google Shape;216;p31"/>
          <p:cNvPicPr preferRelativeResize="0"/>
          <p:nvPr/>
        </p:nvPicPr>
        <p:blipFill>
          <a:blip r:embed="rId3">
            <a:alphaModFix/>
          </a:blip>
          <a:stretch>
            <a:fillRect/>
          </a:stretch>
        </p:blipFill>
        <p:spPr>
          <a:xfrm>
            <a:off x="1925425" y="3198850"/>
            <a:ext cx="5293150" cy="1895854"/>
          </a:xfrm>
          <a:prstGeom prst="rect">
            <a:avLst/>
          </a:prstGeom>
          <a:noFill/>
          <a:ln>
            <a:noFill/>
          </a:ln>
        </p:spPr>
      </p:pic>
      <p:sp>
        <p:nvSpPr>
          <p:cNvPr id="217" name="Google Shape;21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5481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WORK DONE in ODD SEMESTER</a:t>
            </a:r>
            <a:endParaRPr b="1"/>
          </a:p>
        </p:txBody>
      </p:sp>
      <p:sp>
        <p:nvSpPr>
          <p:cNvPr id="63" name="Google Shape;63;p14"/>
          <p:cNvSpPr txBox="1"/>
          <p:nvPr/>
        </p:nvSpPr>
        <p:spPr>
          <a:xfrm>
            <a:off x="654025" y="1574100"/>
            <a:ext cx="7682100" cy="3099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GB" sz="2700">
                <a:solidFill>
                  <a:schemeClr val="dk2"/>
                </a:solidFill>
              </a:rPr>
              <a:t>Initial Aim </a:t>
            </a:r>
            <a:r>
              <a:rPr lang="en-GB" sz="2700">
                <a:solidFill>
                  <a:schemeClr val="dk2"/>
                </a:solidFill>
              </a:rPr>
              <a:t>: </a:t>
            </a:r>
            <a:endParaRPr sz="2700">
              <a:solidFill>
                <a:schemeClr val="dk2"/>
              </a:solidFill>
            </a:endParaRPr>
          </a:p>
          <a:p>
            <a:pPr indent="0" lvl="0" marL="457200" rtl="0" algn="l">
              <a:lnSpc>
                <a:spcPct val="115000"/>
              </a:lnSpc>
              <a:spcBef>
                <a:spcPts val="1600"/>
              </a:spcBef>
              <a:spcAft>
                <a:spcPts val="1600"/>
              </a:spcAft>
              <a:buNone/>
            </a:pPr>
            <a:r>
              <a:rPr lang="en-GB" sz="2500">
                <a:solidFill>
                  <a:schemeClr val="dk2"/>
                </a:solidFill>
              </a:rPr>
              <a:t>Hybridize portions of PETSc to solve linear equations using both CPU and GPU, and benchmark the performance gains</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4 : Petsc(GPU) and FORTRAN</a:t>
            </a:r>
            <a:endParaRPr/>
          </a:p>
        </p:txBody>
      </p:sp>
      <p:sp>
        <p:nvSpPr>
          <p:cNvPr id="223" name="Google Shape;22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FORTRAN based code was benchmarked on PETSc(GPU) to make sure that FORTRAN works fine with PETSc, after the changes.</a:t>
            </a:r>
            <a:endParaRPr/>
          </a:p>
          <a:p>
            <a:pPr indent="-342900" lvl="0" marL="457200" rtl="0" algn="l">
              <a:spcBef>
                <a:spcPts val="0"/>
              </a:spcBef>
              <a:spcAft>
                <a:spcPts val="0"/>
              </a:spcAft>
              <a:buSzPts val="1800"/>
              <a:buChar char="●"/>
            </a:pPr>
            <a:r>
              <a:rPr lang="en-GB"/>
              <a:t>Simulations were carried out like previous semester.</a:t>
            </a:r>
            <a:endParaRPr/>
          </a:p>
          <a:p>
            <a:pPr indent="-342900" lvl="0" marL="457200" rtl="0" algn="l">
              <a:spcBef>
                <a:spcPts val="0"/>
              </a:spcBef>
              <a:spcAft>
                <a:spcPts val="0"/>
              </a:spcAft>
              <a:buSzPts val="1800"/>
              <a:buChar char="●"/>
            </a:pPr>
            <a:r>
              <a:rPr lang="en-GB"/>
              <a:t>KSP example used in previous sem(written in C) was hand-converted to FORTRAN.</a:t>
            </a:r>
            <a:endParaRPr/>
          </a:p>
          <a:p>
            <a:pPr indent="-342900" lvl="0" marL="457200" rtl="0" algn="l">
              <a:spcBef>
                <a:spcPts val="0"/>
              </a:spcBef>
              <a:spcAft>
                <a:spcPts val="0"/>
              </a:spcAft>
              <a:buSzPts val="1800"/>
              <a:buChar char="●"/>
            </a:pPr>
            <a:r>
              <a:rPr lang="en-GB"/>
              <a:t>Results show equal time taken by C and Fortran in PETSc run on GPU.</a:t>
            </a:r>
            <a:endParaRPr/>
          </a:p>
        </p:txBody>
      </p:sp>
      <p:sp>
        <p:nvSpPr>
          <p:cNvPr id="224" name="Google Shape;22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0" y="0"/>
            <a:ext cx="9025500" cy="10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4 : </a:t>
            </a:r>
            <a:r>
              <a:rPr lang="en-GB"/>
              <a:t>Benchmarks For GPU(C) &amp; GPU (FORTRAN)</a:t>
            </a:r>
            <a:endParaRPr/>
          </a:p>
        </p:txBody>
      </p:sp>
      <p:pic>
        <p:nvPicPr>
          <p:cNvPr id="230" name="Google Shape;230;p33"/>
          <p:cNvPicPr preferRelativeResize="0"/>
          <p:nvPr/>
        </p:nvPicPr>
        <p:blipFill>
          <a:blip r:embed="rId3">
            <a:alphaModFix/>
          </a:blip>
          <a:stretch>
            <a:fillRect/>
          </a:stretch>
        </p:blipFill>
        <p:spPr>
          <a:xfrm>
            <a:off x="274801" y="723395"/>
            <a:ext cx="8475899" cy="4291405"/>
          </a:xfrm>
          <a:prstGeom prst="rect">
            <a:avLst/>
          </a:prstGeom>
          <a:noFill/>
          <a:ln>
            <a:noFill/>
          </a:ln>
        </p:spPr>
      </p:pic>
      <p:sp>
        <p:nvSpPr>
          <p:cNvPr id="231" name="Google Shape;23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0" y="0"/>
            <a:ext cx="9025500" cy="10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4 : Benchmarks For GPU(C) &amp; GPU (FORTRAN)</a:t>
            </a:r>
            <a:endParaRPr/>
          </a:p>
        </p:txBody>
      </p:sp>
      <p:pic>
        <p:nvPicPr>
          <p:cNvPr id="237" name="Google Shape;237;p34"/>
          <p:cNvPicPr preferRelativeResize="0"/>
          <p:nvPr/>
        </p:nvPicPr>
        <p:blipFill>
          <a:blip r:embed="rId3">
            <a:alphaModFix/>
          </a:blip>
          <a:stretch>
            <a:fillRect/>
          </a:stretch>
        </p:blipFill>
        <p:spPr>
          <a:xfrm>
            <a:off x="582812" y="604475"/>
            <a:ext cx="7859873" cy="3934549"/>
          </a:xfrm>
          <a:prstGeom prst="rect">
            <a:avLst/>
          </a:prstGeom>
          <a:noFill/>
          <a:ln>
            <a:noFill/>
          </a:ln>
        </p:spPr>
      </p:pic>
      <p:sp>
        <p:nvSpPr>
          <p:cNvPr id="238" name="Google Shape;238;p34"/>
          <p:cNvSpPr txBox="1"/>
          <p:nvPr/>
        </p:nvSpPr>
        <p:spPr>
          <a:xfrm>
            <a:off x="181150" y="4575850"/>
            <a:ext cx="8769300" cy="34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We can conclude, that there is no appreciable difference between C and FORTRAN performance. Thus FORTRAN is working fine on PETSc (GPU).</a:t>
            </a:r>
            <a:endParaRPr/>
          </a:p>
        </p:txBody>
      </p:sp>
      <p:sp>
        <p:nvSpPr>
          <p:cNvPr id="239" name="Google Shape;23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14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 : </a:t>
            </a:r>
            <a:r>
              <a:rPr lang="en-GB"/>
              <a:t>Benchmarks </a:t>
            </a:r>
            <a:r>
              <a:rPr b="1" lang="en-GB"/>
              <a:t>C</a:t>
            </a:r>
            <a:r>
              <a:rPr lang="en-GB"/>
              <a:t> codes : </a:t>
            </a:r>
            <a:r>
              <a:rPr b="1" lang="en-GB"/>
              <a:t>CPU vs GPU</a:t>
            </a:r>
            <a:endParaRPr b="1"/>
          </a:p>
        </p:txBody>
      </p:sp>
      <p:sp>
        <p:nvSpPr>
          <p:cNvPr id="245" name="Google Shape;245;p35"/>
          <p:cNvSpPr txBox="1"/>
          <p:nvPr>
            <p:ph idx="1" type="body"/>
          </p:nvPr>
        </p:nvSpPr>
        <p:spPr>
          <a:xfrm>
            <a:off x="311700" y="716525"/>
            <a:ext cx="8520600" cy="719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 solved LE using KSP methods in PETSc on 1,2,4,6,8,12 cores (of HPC) and NVidia GTX-1050 GPU (of laptop)</a:t>
            </a:r>
            <a:endParaRPr/>
          </a:p>
        </p:txBody>
      </p:sp>
      <p:pic>
        <p:nvPicPr>
          <p:cNvPr id="246" name="Google Shape;246;p35"/>
          <p:cNvPicPr preferRelativeResize="0"/>
          <p:nvPr/>
        </p:nvPicPr>
        <p:blipFill rotWithShape="1">
          <a:blip r:embed="rId3">
            <a:alphaModFix/>
          </a:blip>
          <a:srcRect b="6268" l="8441" r="7559" t="9922"/>
          <a:stretch/>
        </p:blipFill>
        <p:spPr>
          <a:xfrm>
            <a:off x="960725" y="1468050"/>
            <a:ext cx="7222550" cy="3599249"/>
          </a:xfrm>
          <a:prstGeom prst="rect">
            <a:avLst/>
          </a:prstGeom>
          <a:noFill/>
          <a:ln>
            <a:noFill/>
          </a:ln>
        </p:spPr>
      </p:pic>
      <p:sp>
        <p:nvSpPr>
          <p:cNvPr id="247" name="Google Shape;24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445025"/>
            <a:ext cx="8520600" cy="10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5 : Building and Running Fluidity </a:t>
            </a:r>
            <a:endParaRPr/>
          </a:p>
        </p:txBody>
      </p:sp>
      <p:sp>
        <p:nvSpPr>
          <p:cNvPr id="253" name="Google Shape;253;p36"/>
          <p:cNvSpPr txBox="1"/>
          <p:nvPr/>
        </p:nvSpPr>
        <p:spPr>
          <a:xfrm>
            <a:off x="311700" y="1071750"/>
            <a:ext cx="8550900" cy="1260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GB"/>
              <a:t>After the necessary changes in PETSc and FLUIDITY source code, fluidity was built </a:t>
            </a:r>
            <a:r>
              <a:rPr lang="en-GB"/>
              <a:t>successfully.</a:t>
            </a:r>
            <a:endParaRPr/>
          </a:p>
          <a:p>
            <a:pPr indent="-342900" lvl="0" marL="457200" rtl="0" algn="l">
              <a:lnSpc>
                <a:spcPct val="115000"/>
              </a:lnSpc>
              <a:spcBef>
                <a:spcPts val="0"/>
              </a:spcBef>
              <a:spcAft>
                <a:spcPts val="0"/>
              </a:spcAft>
              <a:buClr>
                <a:schemeClr val="dk2"/>
              </a:buClr>
              <a:buSzPts val="1800"/>
              <a:buChar char="●"/>
            </a:pPr>
            <a:r>
              <a:rPr lang="en-GB"/>
              <a:t>Few common tests were run and timing was noted</a:t>
            </a:r>
            <a:endParaRPr/>
          </a:p>
          <a:p>
            <a:pPr indent="-342900" lvl="0" marL="457200" rtl="0" algn="l">
              <a:lnSpc>
                <a:spcPct val="115000"/>
              </a:lnSpc>
              <a:spcBef>
                <a:spcPts val="0"/>
              </a:spcBef>
              <a:spcAft>
                <a:spcPts val="0"/>
              </a:spcAft>
              <a:buClr>
                <a:schemeClr val="dk2"/>
              </a:buClr>
              <a:buSzPts val="1800"/>
              <a:buChar char="●"/>
            </a:pPr>
            <a:r>
              <a:rPr lang="en-GB"/>
              <a:t>‘nvidia-smi’ command was used in the host system (outside the singularity environment) to confirm usage of GPU.</a:t>
            </a:r>
            <a:endParaRPr/>
          </a:p>
        </p:txBody>
      </p:sp>
      <p:pic>
        <p:nvPicPr>
          <p:cNvPr id="254" name="Google Shape;254;p36"/>
          <p:cNvPicPr preferRelativeResize="0"/>
          <p:nvPr/>
        </p:nvPicPr>
        <p:blipFill rotWithShape="1">
          <a:blip r:embed="rId3">
            <a:alphaModFix/>
          </a:blip>
          <a:srcRect b="24423" l="30525" r="27692" t="22458"/>
          <a:stretch/>
        </p:blipFill>
        <p:spPr>
          <a:xfrm>
            <a:off x="4673880" y="2100400"/>
            <a:ext cx="4255397" cy="3043100"/>
          </a:xfrm>
          <a:prstGeom prst="rect">
            <a:avLst/>
          </a:prstGeom>
          <a:noFill/>
          <a:ln>
            <a:noFill/>
          </a:ln>
        </p:spPr>
      </p:pic>
      <p:sp>
        <p:nvSpPr>
          <p:cNvPr id="255" name="Google Shape;255;p36"/>
          <p:cNvSpPr txBox="1"/>
          <p:nvPr/>
        </p:nvSpPr>
        <p:spPr>
          <a:xfrm>
            <a:off x="311700" y="2196650"/>
            <a:ext cx="4255500" cy="1787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lang="en-GB">
                <a:solidFill>
                  <a:schemeClr val="dk1"/>
                </a:solidFill>
              </a:rPr>
              <a:t>Increase in Memory usage and addition of process indicated that fluidity was consuming GPU accelerator.</a:t>
            </a:r>
            <a:endParaRPr>
              <a:solidFill>
                <a:schemeClr val="dk1"/>
              </a:solidFill>
            </a:endParaRPr>
          </a:p>
        </p:txBody>
      </p:sp>
      <p:cxnSp>
        <p:nvCxnSpPr>
          <p:cNvPr id="256" name="Google Shape;256;p36"/>
          <p:cNvCxnSpPr/>
          <p:nvPr/>
        </p:nvCxnSpPr>
        <p:spPr>
          <a:xfrm>
            <a:off x="2287850" y="4783000"/>
            <a:ext cx="3531600" cy="14700"/>
          </a:xfrm>
          <a:prstGeom prst="straightConnector1">
            <a:avLst/>
          </a:prstGeom>
          <a:noFill/>
          <a:ln cap="flat" cmpd="sng" w="76200">
            <a:solidFill>
              <a:srgbClr val="FF0000"/>
            </a:solidFill>
            <a:prstDash val="solid"/>
            <a:round/>
            <a:headEnd len="med" w="med" type="none"/>
            <a:tailEnd len="med" w="med" type="triangle"/>
          </a:ln>
        </p:spPr>
      </p:cxnSp>
      <p:cxnSp>
        <p:nvCxnSpPr>
          <p:cNvPr id="257" name="Google Shape;257;p36"/>
          <p:cNvCxnSpPr/>
          <p:nvPr/>
        </p:nvCxnSpPr>
        <p:spPr>
          <a:xfrm>
            <a:off x="2973350" y="3550325"/>
            <a:ext cx="3531600" cy="14700"/>
          </a:xfrm>
          <a:prstGeom prst="straightConnector1">
            <a:avLst/>
          </a:prstGeom>
          <a:noFill/>
          <a:ln cap="flat" cmpd="sng" w="76200">
            <a:solidFill>
              <a:srgbClr val="FF0000"/>
            </a:solidFill>
            <a:prstDash val="solid"/>
            <a:round/>
            <a:headEnd len="med" w="med" type="none"/>
            <a:tailEnd len="med" w="med" type="triangle"/>
          </a:ln>
        </p:spPr>
      </p:cxnSp>
      <p:sp>
        <p:nvSpPr>
          <p:cNvPr id="258" name="Google Shape;258;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62700" y="216425"/>
            <a:ext cx="901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Phase 5 : Fluidity </a:t>
            </a:r>
            <a:r>
              <a:rPr lang="en-GB"/>
              <a:t>benchmarking</a:t>
            </a:r>
            <a:r>
              <a:rPr lang="en-GB"/>
              <a:t> results on CPU &amp; GPU</a:t>
            </a:r>
            <a:endParaRPr/>
          </a:p>
        </p:txBody>
      </p:sp>
      <p:pic>
        <p:nvPicPr>
          <p:cNvPr id="264" name="Google Shape;264;p37"/>
          <p:cNvPicPr preferRelativeResize="0"/>
          <p:nvPr/>
        </p:nvPicPr>
        <p:blipFill>
          <a:blip r:embed="rId3">
            <a:alphaModFix/>
          </a:blip>
          <a:stretch>
            <a:fillRect/>
          </a:stretch>
        </p:blipFill>
        <p:spPr>
          <a:xfrm>
            <a:off x="517388" y="881575"/>
            <a:ext cx="8109224" cy="2115450"/>
          </a:xfrm>
          <a:prstGeom prst="rect">
            <a:avLst/>
          </a:prstGeom>
          <a:noFill/>
          <a:ln>
            <a:noFill/>
          </a:ln>
        </p:spPr>
      </p:pic>
      <p:pic>
        <p:nvPicPr>
          <p:cNvPr id="265" name="Google Shape;265;p37"/>
          <p:cNvPicPr preferRelativeResize="0"/>
          <p:nvPr/>
        </p:nvPicPr>
        <p:blipFill rotWithShape="1">
          <a:blip r:embed="rId4">
            <a:alphaModFix/>
          </a:blip>
          <a:srcRect b="3836" l="0" r="0" t="69615"/>
          <a:stretch/>
        </p:blipFill>
        <p:spPr>
          <a:xfrm>
            <a:off x="563975" y="3089475"/>
            <a:ext cx="8016050" cy="1198425"/>
          </a:xfrm>
          <a:prstGeom prst="rect">
            <a:avLst/>
          </a:prstGeom>
          <a:noFill/>
          <a:ln>
            <a:noFill/>
          </a:ln>
        </p:spPr>
      </p:pic>
      <p:sp>
        <p:nvSpPr>
          <p:cNvPr id="266" name="Google Shape;266;p37"/>
          <p:cNvSpPr txBox="1"/>
          <p:nvPr/>
        </p:nvSpPr>
        <p:spPr>
          <a:xfrm>
            <a:off x="587925" y="4206400"/>
            <a:ext cx="7923900" cy="319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900">
                <a:solidFill>
                  <a:schemeClr val="dk1"/>
                </a:solidFill>
              </a:rPr>
              <a:t>Screenshot of a sample run for timing purposes</a:t>
            </a:r>
            <a:endParaRPr/>
          </a:p>
        </p:txBody>
      </p:sp>
      <p:sp>
        <p:nvSpPr>
          <p:cNvPr id="267" name="Google Shape;267;p37"/>
          <p:cNvSpPr txBox="1"/>
          <p:nvPr/>
        </p:nvSpPr>
        <p:spPr>
          <a:xfrm>
            <a:off x="576075" y="4607525"/>
            <a:ext cx="7923900" cy="378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Various predefined examples were run with the same names as given in the table.</a:t>
            </a:r>
            <a:endParaRPr/>
          </a:p>
        </p:txBody>
      </p:sp>
      <p:sp>
        <p:nvSpPr>
          <p:cNvPr id="268" name="Google Shape;26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Observations</a:t>
            </a:r>
            <a:endParaRPr/>
          </a:p>
        </p:txBody>
      </p:sp>
      <p:sp>
        <p:nvSpPr>
          <p:cNvPr id="274" name="Google Shape;27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GB" sz="1900"/>
              <a:t>There is </a:t>
            </a:r>
            <a:r>
              <a:rPr lang="en-GB" sz="1900"/>
              <a:t>degradation</a:t>
            </a:r>
            <a:r>
              <a:rPr lang="en-GB" sz="1900"/>
              <a:t> in performance for all test cases.</a:t>
            </a:r>
            <a:endParaRPr sz="1900"/>
          </a:p>
          <a:p>
            <a:pPr indent="-323850" lvl="1" marL="914400" rtl="0" algn="l">
              <a:spcBef>
                <a:spcPts val="0"/>
              </a:spcBef>
              <a:spcAft>
                <a:spcPts val="0"/>
              </a:spcAft>
              <a:buSzPts val="1500"/>
              <a:buChar char="○"/>
            </a:pPr>
            <a:r>
              <a:rPr lang="en-GB" sz="1500"/>
              <a:t>Tests run on standard Fluidity take less time on single core as compared to GPU compatible Fluidity</a:t>
            </a:r>
            <a:endParaRPr sz="1500"/>
          </a:p>
          <a:p>
            <a:pPr indent="0" lvl="0" marL="457200" rtl="0" algn="l">
              <a:spcBef>
                <a:spcPts val="1600"/>
              </a:spcBef>
              <a:spcAft>
                <a:spcPts val="0"/>
              </a:spcAft>
              <a:buNone/>
            </a:pPr>
            <a:r>
              <a:t/>
            </a:r>
            <a:endParaRPr sz="1900"/>
          </a:p>
          <a:p>
            <a:pPr indent="-349250" lvl="0" marL="457200" rtl="0" algn="l">
              <a:spcBef>
                <a:spcPts val="1600"/>
              </a:spcBef>
              <a:spcAft>
                <a:spcPts val="0"/>
              </a:spcAft>
              <a:buSzPts val="1900"/>
              <a:buChar char="●"/>
            </a:pPr>
            <a:r>
              <a:rPr lang="en-GB" sz="1900"/>
              <a:t>Fluidity simulation is using the GPU card.</a:t>
            </a:r>
            <a:endParaRPr sz="1900"/>
          </a:p>
          <a:p>
            <a:pPr indent="0" lvl="0" marL="0" rtl="0" algn="l">
              <a:spcBef>
                <a:spcPts val="1600"/>
              </a:spcBef>
              <a:spcAft>
                <a:spcPts val="0"/>
              </a:spcAft>
              <a:buNone/>
            </a:pPr>
            <a:r>
              <a:t/>
            </a:r>
            <a:endParaRPr sz="1900"/>
          </a:p>
          <a:p>
            <a:pPr indent="-349250" lvl="0" marL="457200" rtl="0" algn="l">
              <a:spcBef>
                <a:spcPts val="1600"/>
              </a:spcBef>
              <a:spcAft>
                <a:spcPts val="0"/>
              </a:spcAft>
              <a:buSzPts val="1900"/>
              <a:buChar char="●"/>
            </a:pPr>
            <a:r>
              <a:rPr lang="en-GB" sz="1900"/>
              <a:t>Against the intuition and the experimental results of previous semester </a:t>
            </a:r>
            <a:endParaRPr sz="1900"/>
          </a:p>
          <a:p>
            <a:pPr indent="-323850" lvl="1" marL="914400" rtl="0" algn="l">
              <a:spcBef>
                <a:spcPts val="0"/>
              </a:spcBef>
              <a:spcAft>
                <a:spcPts val="0"/>
              </a:spcAft>
              <a:buSzPts val="1500"/>
              <a:buChar char="○"/>
            </a:pPr>
            <a:r>
              <a:rPr lang="en-GB" sz="1500"/>
              <a:t>where significant efficiency in speed up is observed on using GPU accelerator.</a:t>
            </a:r>
            <a:endParaRPr sz="1500"/>
          </a:p>
        </p:txBody>
      </p:sp>
      <p:sp>
        <p:nvSpPr>
          <p:cNvPr id="275" name="Google Shape;27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Observations : Hypothesis</a:t>
            </a:r>
            <a:endParaRPr/>
          </a:p>
        </p:txBody>
      </p:sp>
      <p:sp>
        <p:nvSpPr>
          <p:cNvPr id="281" name="Google Shape;281;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Hypothesis 1(more likely) : </a:t>
            </a:r>
            <a:endParaRPr sz="2000"/>
          </a:p>
          <a:p>
            <a:pPr indent="-330200" lvl="1" marL="914400" rtl="0" algn="l">
              <a:spcBef>
                <a:spcPts val="0"/>
              </a:spcBef>
              <a:spcAft>
                <a:spcPts val="0"/>
              </a:spcAft>
              <a:buSzPts val="1600"/>
              <a:buChar char="○"/>
            </a:pPr>
            <a:r>
              <a:rPr lang="en-GB" sz="1600"/>
              <a:t>All petsc directives were not converted to their respective CUDA versions </a:t>
            </a:r>
            <a:endParaRPr sz="1600"/>
          </a:p>
          <a:p>
            <a:pPr indent="-330200" lvl="1" marL="914400" rtl="0" algn="l">
              <a:spcBef>
                <a:spcPts val="0"/>
              </a:spcBef>
              <a:spcAft>
                <a:spcPts val="0"/>
              </a:spcAft>
              <a:buSzPts val="1600"/>
              <a:buChar char="○"/>
            </a:pPr>
            <a:r>
              <a:rPr lang="en-GB" sz="1600"/>
              <a:t>Few or all operations are still carried out in CPU and the excess time is due to the data transfer between the CPU and GPU. </a:t>
            </a:r>
            <a:endParaRPr sz="1600"/>
          </a:p>
          <a:p>
            <a:pPr indent="-355600" lvl="0" marL="457200" rtl="0" algn="l">
              <a:spcBef>
                <a:spcPts val="0"/>
              </a:spcBef>
              <a:spcAft>
                <a:spcPts val="0"/>
              </a:spcAft>
              <a:buSzPts val="2000"/>
              <a:buChar char="●"/>
            </a:pPr>
            <a:r>
              <a:rPr lang="en-GB" sz="2000"/>
              <a:t>Hypothesis 2 (less likely): </a:t>
            </a:r>
            <a:endParaRPr sz="2000"/>
          </a:p>
          <a:p>
            <a:pPr indent="-330200" lvl="1" marL="914400" rtl="0" algn="l">
              <a:spcBef>
                <a:spcPts val="0"/>
              </a:spcBef>
              <a:spcAft>
                <a:spcPts val="0"/>
              </a:spcAft>
              <a:buSzPts val="1600"/>
              <a:buChar char="○"/>
            </a:pPr>
            <a:r>
              <a:rPr lang="en-GB" sz="1600"/>
              <a:t>PETSC is efficiently running on GPU</a:t>
            </a:r>
            <a:endParaRPr sz="1600"/>
          </a:p>
          <a:p>
            <a:pPr indent="-330200" lvl="1" marL="914400" rtl="0" algn="l">
              <a:spcBef>
                <a:spcPts val="0"/>
              </a:spcBef>
              <a:spcAft>
                <a:spcPts val="0"/>
              </a:spcAft>
              <a:buSzPts val="1600"/>
              <a:buChar char="○"/>
            </a:pPr>
            <a:r>
              <a:rPr lang="en-GB" sz="1600"/>
              <a:t>Fluidity demands the values of the vectors and matrices time and again in CPU</a:t>
            </a:r>
            <a:endParaRPr sz="1600"/>
          </a:p>
          <a:p>
            <a:pPr indent="-330200" lvl="1" marL="914400" rtl="0" algn="l">
              <a:spcBef>
                <a:spcPts val="0"/>
              </a:spcBef>
              <a:spcAft>
                <a:spcPts val="0"/>
              </a:spcAft>
              <a:buSzPts val="1600"/>
              <a:buChar char="○"/>
            </a:pPr>
            <a:r>
              <a:rPr lang="en-GB" sz="1600"/>
              <a:t>Therefore excess data transfer overhead.</a:t>
            </a:r>
            <a:endParaRPr sz="1600"/>
          </a:p>
          <a:p>
            <a:pPr indent="-355600" lvl="0" marL="457200" rtl="0" algn="l">
              <a:spcBef>
                <a:spcPts val="0"/>
              </a:spcBef>
              <a:spcAft>
                <a:spcPts val="0"/>
              </a:spcAft>
              <a:buSzPts val="2000"/>
              <a:buChar char="●"/>
            </a:pPr>
            <a:r>
              <a:rPr lang="en-GB" sz="2000"/>
              <a:t>Hypothesis 3 (less likely): </a:t>
            </a:r>
            <a:endParaRPr sz="2000"/>
          </a:p>
          <a:p>
            <a:pPr indent="-330200" lvl="1" marL="914400" rtl="0" algn="l">
              <a:spcBef>
                <a:spcPts val="0"/>
              </a:spcBef>
              <a:spcAft>
                <a:spcPts val="0"/>
              </a:spcAft>
              <a:buSzPts val="1600"/>
              <a:buChar char="○"/>
            </a:pPr>
            <a:r>
              <a:rPr lang="en-GB" sz="1600"/>
              <a:t>Fluidity is not as dependent on PETSc as assumed</a:t>
            </a:r>
            <a:endParaRPr sz="1600"/>
          </a:p>
          <a:p>
            <a:pPr indent="-330200" lvl="1" marL="914400" rtl="0" algn="l">
              <a:spcBef>
                <a:spcPts val="0"/>
              </a:spcBef>
              <a:spcAft>
                <a:spcPts val="0"/>
              </a:spcAft>
              <a:buSzPts val="1600"/>
              <a:buChar char="○"/>
            </a:pPr>
            <a:r>
              <a:rPr lang="en-GB" sz="1600"/>
              <a:t>Incorporation of GPU compatible PETSc in Fluidity will not make huge difference.</a:t>
            </a:r>
            <a:endParaRPr sz="1600"/>
          </a:p>
        </p:txBody>
      </p:sp>
      <p:sp>
        <p:nvSpPr>
          <p:cNvPr id="282" name="Google Shape;282;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311700" y="548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Conclusions</a:t>
            </a:r>
            <a:endParaRPr sz="3000"/>
          </a:p>
        </p:txBody>
      </p:sp>
      <p:sp>
        <p:nvSpPr>
          <p:cNvPr id="288" name="Google Shape;288;p40"/>
          <p:cNvSpPr txBox="1"/>
          <p:nvPr>
            <p:ph idx="1" type="body"/>
          </p:nvPr>
        </p:nvSpPr>
        <p:spPr>
          <a:xfrm>
            <a:off x="311700" y="1315375"/>
            <a:ext cx="8520600" cy="2816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The target to run the Fluidity library on GPU was achieved.</a:t>
            </a:r>
            <a:endParaRPr sz="2200"/>
          </a:p>
          <a:p>
            <a:pPr indent="0" lvl="0" marL="0" rtl="0" algn="l">
              <a:spcBef>
                <a:spcPts val="1600"/>
              </a:spcBef>
              <a:spcAft>
                <a:spcPts val="0"/>
              </a:spcAft>
              <a:buNone/>
            </a:pPr>
            <a:r>
              <a:t/>
            </a:r>
            <a:endParaRPr sz="2200"/>
          </a:p>
          <a:p>
            <a:pPr indent="-368300" lvl="0" marL="457200" rtl="0" algn="l">
              <a:spcBef>
                <a:spcPts val="1600"/>
              </a:spcBef>
              <a:spcAft>
                <a:spcPts val="0"/>
              </a:spcAft>
              <a:buSzPts val="2200"/>
              <a:buChar char="●"/>
            </a:pPr>
            <a:r>
              <a:rPr lang="en-GB" sz="2200"/>
              <a:t>The target to achieve speedup could not be achieved.</a:t>
            </a:r>
            <a:endParaRPr sz="2200"/>
          </a:p>
        </p:txBody>
      </p:sp>
      <p:sp>
        <p:nvSpPr>
          <p:cNvPr id="289" name="Google Shape;289;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370925" y="316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Work</a:t>
            </a:r>
            <a:endParaRPr/>
          </a:p>
        </p:txBody>
      </p:sp>
      <p:sp>
        <p:nvSpPr>
          <p:cNvPr id="295" name="Google Shape;295;p41"/>
          <p:cNvSpPr txBox="1"/>
          <p:nvPr>
            <p:ph idx="1" type="body"/>
          </p:nvPr>
        </p:nvSpPr>
        <p:spPr>
          <a:xfrm>
            <a:off x="444975" y="1186425"/>
            <a:ext cx="8520600" cy="2567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GB" sz="2100"/>
              <a:t>A </a:t>
            </a:r>
            <a:r>
              <a:rPr lang="en-GB" sz="2100"/>
              <a:t>significant amount of work needs to be done to first understand the Fluidity in depth and then change its source code for better performance gains.</a:t>
            </a:r>
            <a:endParaRPr sz="2100"/>
          </a:p>
          <a:p>
            <a:pPr indent="0" lvl="0" marL="0" rtl="0" algn="l">
              <a:spcBef>
                <a:spcPts val="1600"/>
              </a:spcBef>
              <a:spcAft>
                <a:spcPts val="0"/>
              </a:spcAft>
              <a:buNone/>
            </a:pPr>
            <a:r>
              <a:t/>
            </a:r>
            <a:endParaRPr sz="2100"/>
          </a:p>
          <a:p>
            <a:pPr indent="-361950" lvl="0" marL="457200" rtl="0" algn="l">
              <a:spcBef>
                <a:spcPts val="1600"/>
              </a:spcBef>
              <a:spcAft>
                <a:spcPts val="0"/>
              </a:spcAft>
              <a:buSzPts val="2100"/>
              <a:buChar char="●"/>
            </a:pPr>
            <a:r>
              <a:rPr lang="en-GB" sz="2100"/>
              <a:t>All PETSC directives should be correctly changed to their CUDA versions in all the files of Fluidity source code. </a:t>
            </a:r>
            <a:endParaRPr sz="2100"/>
          </a:p>
          <a:p>
            <a:pPr indent="-336550" lvl="1" marL="914400" rtl="0" algn="l">
              <a:spcBef>
                <a:spcPts val="0"/>
              </a:spcBef>
              <a:spcAft>
                <a:spcPts val="0"/>
              </a:spcAft>
              <a:buSzPts val="1700"/>
              <a:buChar char="○"/>
            </a:pPr>
            <a:r>
              <a:rPr lang="en-GB" sz="1700"/>
              <a:t>Requires further understanding of PETSc nomenclature and code structure.</a:t>
            </a:r>
            <a:endParaRPr sz="1700"/>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43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Benchmarks For CPU &amp; GPU</a:t>
            </a:r>
            <a:endParaRPr/>
          </a:p>
        </p:txBody>
      </p:sp>
      <p:sp>
        <p:nvSpPr>
          <p:cNvPr id="70" name="Google Shape;70;p15"/>
          <p:cNvSpPr txBox="1"/>
          <p:nvPr>
            <p:ph idx="1" type="body"/>
          </p:nvPr>
        </p:nvSpPr>
        <p:spPr>
          <a:xfrm>
            <a:off x="311700" y="7165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We solved LE using KSP methods in PETSc on 1,2,4,6,8,12 cores (of HPC) and NVidia GTX-1050 GPU (of laptop)</a:t>
            </a:r>
            <a:endParaRPr/>
          </a:p>
        </p:txBody>
      </p:sp>
      <p:pic>
        <p:nvPicPr>
          <p:cNvPr id="71" name="Google Shape;71;p15"/>
          <p:cNvPicPr preferRelativeResize="0"/>
          <p:nvPr/>
        </p:nvPicPr>
        <p:blipFill rotWithShape="1">
          <a:blip r:embed="rId3">
            <a:alphaModFix/>
          </a:blip>
          <a:srcRect b="6268" l="8441" r="7559" t="9922"/>
          <a:stretch/>
        </p:blipFill>
        <p:spPr>
          <a:xfrm>
            <a:off x="960725" y="1468050"/>
            <a:ext cx="7222550" cy="3599249"/>
          </a:xfrm>
          <a:prstGeom prst="rect">
            <a:avLst/>
          </a:prstGeom>
          <a:noFill/>
          <a:ln>
            <a:noFill/>
          </a:ln>
        </p:spPr>
      </p:pic>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6400"/>
              <a:t>THANK YOU</a:t>
            </a:r>
            <a:endParaRPr b="1" sz="6400"/>
          </a:p>
        </p:txBody>
      </p:sp>
      <p:sp>
        <p:nvSpPr>
          <p:cNvPr id="302" name="Google Shape;302;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84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Benchmarks For CPU &amp; GPU</a:t>
            </a:r>
            <a:endParaRPr/>
          </a:p>
        </p:txBody>
      </p:sp>
      <p:pic>
        <p:nvPicPr>
          <p:cNvPr id="78" name="Google Shape;78;p16"/>
          <p:cNvPicPr preferRelativeResize="0"/>
          <p:nvPr/>
        </p:nvPicPr>
        <p:blipFill rotWithShape="1">
          <a:blip r:embed="rId3">
            <a:alphaModFix/>
          </a:blip>
          <a:srcRect b="5570" l="9391" r="8654" t="7517"/>
          <a:stretch/>
        </p:blipFill>
        <p:spPr>
          <a:xfrm>
            <a:off x="1160375" y="1424900"/>
            <a:ext cx="6823248" cy="3614351"/>
          </a:xfrm>
          <a:prstGeom prst="rect">
            <a:avLst/>
          </a:prstGeom>
          <a:noFill/>
          <a:ln>
            <a:noFill/>
          </a:ln>
        </p:spPr>
      </p:pic>
      <p:sp>
        <p:nvSpPr>
          <p:cNvPr id="79" name="Google Shape;79;p16"/>
          <p:cNvSpPr txBox="1"/>
          <p:nvPr>
            <p:ph idx="1" type="body"/>
          </p:nvPr>
        </p:nvSpPr>
        <p:spPr>
          <a:xfrm>
            <a:off x="311700" y="487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However, the performance gains of using GPU was more pronounced as the dimension of vector/columns of matrix increases. In lower dimensions, various overheads take a toll on performance</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ATTEMPT AT HYBRIDIZATION</a:t>
            </a:r>
            <a:endParaRPr/>
          </a:p>
        </p:txBody>
      </p:sp>
      <p:sp>
        <p:nvSpPr>
          <p:cNvPr id="86" name="Google Shape;86;p17"/>
          <p:cNvSpPr txBox="1"/>
          <p:nvPr>
            <p:ph idx="1" type="body"/>
          </p:nvPr>
        </p:nvSpPr>
        <p:spPr>
          <a:xfrm>
            <a:off x="311700" y="1152475"/>
            <a:ext cx="5244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We implemented a naive version of conjugate gradient method, and hybridized it by allocating partial responsibilities of vector and matrices to CPU and GPU in specific “ratios”.</a:t>
            </a:r>
            <a:endParaRPr/>
          </a:p>
          <a:p>
            <a:pPr indent="-342900" lvl="0" marL="457200" rtl="0" algn="l">
              <a:spcBef>
                <a:spcPts val="0"/>
              </a:spcBef>
              <a:spcAft>
                <a:spcPts val="0"/>
              </a:spcAft>
              <a:buSzPts val="1800"/>
              <a:buChar char="●"/>
            </a:pPr>
            <a:r>
              <a:rPr lang="en-GB"/>
              <a:t>We were able to hybridize with GPU+single core of CPU, as GPU+multiple cores ran into deadlock problems.</a:t>
            </a:r>
            <a:endParaRPr/>
          </a:p>
        </p:txBody>
      </p:sp>
      <p:pic>
        <p:nvPicPr>
          <p:cNvPr id="87" name="Google Shape;87;p17"/>
          <p:cNvPicPr preferRelativeResize="0"/>
          <p:nvPr/>
        </p:nvPicPr>
        <p:blipFill>
          <a:blip r:embed="rId3">
            <a:alphaModFix/>
          </a:blip>
          <a:stretch>
            <a:fillRect/>
          </a:stretch>
        </p:blipFill>
        <p:spPr>
          <a:xfrm>
            <a:off x="5662375" y="960988"/>
            <a:ext cx="3282899" cy="3799368"/>
          </a:xfrm>
          <a:prstGeom prst="rect">
            <a:avLst/>
          </a:prstGeom>
          <a:noFill/>
          <a:ln>
            <a:noFill/>
          </a:ln>
        </p:spPr>
      </p:pic>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60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ATTEMPT AT HYBRIDIZATION</a:t>
            </a:r>
            <a:endParaRPr b="1"/>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95" name="Google Shape;95;p18"/>
          <p:cNvPicPr preferRelativeResize="0"/>
          <p:nvPr/>
        </p:nvPicPr>
        <p:blipFill>
          <a:blip r:embed="rId3">
            <a:alphaModFix/>
          </a:blip>
          <a:stretch>
            <a:fillRect/>
          </a:stretch>
        </p:blipFill>
        <p:spPr>
          <a:xfrm>
            <a:off x="357750" y="497325"/>
            <a:ext cx="7262376" cy="3978949"/>
          </a:xfrm>
          <a:prstGeom prst="rect">
            <a:avLst/>
          </a:prstGeom>
          <a:noFill/>
          <a:ln>
            <a:noFill/>
          </a:ln>
        </p:spPr>
      </p:pic>
      <p:sp>
        <p:nvSpPr>
          <p:cNvPr id="96" name="Google Shape;96;p18"/>
          <p:cNvSpPr txBox="1"/>
          <p:nvPr/>
        </p:nvSpPr>
        <p:spPr>
          <a:xfrm>
            <a:off x="772375" y="944625"/>
            <a:ext cx="646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t>CPU</a:t>
            </a:r>
            <a:endParaRPr b="1" sz="1600"/>
          </a:p>
        </p:txBody>
      </p:sp>
      <p:sp>
        <p:nvSpPr>
          <p:cNvPr id="97" name="Google Shape;97;p18"/>
          <p:cNvSpPr txBox="1"/>
          <p:nvPr/>
        </p:nvSpPr>
        <p:spPr>
          <a:xfrm>
            <a:off x="772375" y="2626725"/>
            <a:ext cx="646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t>CPU</a:t>
            </a:r>
            <a:endParaRPr b="1" sz="1600"/>
          </a:p>
        </p:txBody>
      </p:sp>
      <p:sp>
        <p:nvSpPr>
          <p:cNvPr id="98" name="Google Shape;98;p18"/>
          <p:cNvSpPr txBox="1"/>
          <p:nvPr/>
        </p:nvSpPr>
        <p:spPr>
          <a:xfrm>
            <a:off x="2606875" y="944625"/>
            <a:ext cx="646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t>GPU</a:t>
            </a:r>
            <a:endParaRPr b="1" sz="1600"/>
          </a:p>
        </p:txBody>
      </p:sp>
      <p:sp>
        <p:nvSpPr>
          <p:cNvPr id="99" name="Google Shape;99;p18"/>
          <p:cNvSpPr txBox="1"/>
          <p:nvPr/>
        </p:nvSpPr>
        <p:spPr>
          <a:xfrm>
            <a:off x="2606875" y="2626725"/>
            <a:ext cx="646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t>GPU</a:t>
            </a:r>
            <a:endParaRPr b="1" sz="1600"/>
          </a:p>
        </p:txBody>
      </p:sp>
      <p:sp>
        <p:nvSpPr>
          <p:cNvPr id="100" name="Google Shape;100;p18"/>
          <p:cNvSpPr txBox="1"/>
          <p:nvPr/>
        </p:nvSpPr>
        <p:spPr>
          <a:xfrm>
            <a:off x="4862300" y="944625"/>
            <a:ext cx="646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CPU</a:t>
            </a:r>
            <a:endParaRPr b="1"/>
          </a:p>
        </p:txBody>
      </p:sp>
      <p:sp>
        <p:nvSpPr>
          <p:cNvPr id="101" name="Google Shape;101;p18"/>
          <p:cNvSpPr txBox="1"/>
          <p:nvPr/>
        </p:nvSpPr>
        <p:spPr>
          <a:xfrm>
            <a:off x="4862300" y="2626725"/>
            <a:ext cx="646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GPU</a:t>
            </a:r>
            <a:endParaRPr b="1"/>
          </a:p>
        </p:txBody>
      </p:sp>
      <p:sp>
        <p:nvSpPr>
          <p:cNvPr id="102" name="Google Shape;102;p18"/>
          <p:cNvSpPr txBox="1"/>
          <p:nvPr/>
        </p:nvSpPr>
        <p:spPr>
          <a:xfrm>
            <a:off x="862225" y="435725"/>
            <a:ext cx="4671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n1</a:t>
            </a:r>
            <a:endParaRPr/>
          </a:p>
        </p:txBody>
      </p:sp>
      <p:sp>
        <p:nvSpPr>
          <p:cNvPr id="103" name="Google Shape;103;p18"/>
          <p:cNvSpPr txBox="1"/>
          <p:nvPr/>
        </p:nvSpPr>
        <p:spPr>
          <a:xfrm>
            <a:off x="2696725" y="435725"/>
            <a:ext cx="4671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n2</a:t>
            </a:r>
            <a:endParaRPr/>
          </a:p>
          <a:p>
            <a:pPr indent="0" lvl="0" marL="0" rtl="0" algn="l">
              <a:spcBef>
                <a:spcPts val="0"/>
              </a:spcBef>
              <a:spcAft>
                <a:spcPts val="0"/>
              </a:spcAft>
              <a:buNone/>
            </a:pPr>
            <a:r>
              <a:t/>
            </a:r>
            <a:endParaRPr/>
          </a:p>
        </p:txBody>
      </p:sp>
      <p:sp>
        <p:nvSpPr>
          <p:cNvPr id="104" name="Google Shape;104;p18"/>
          <p:cNvSpPr txBox="1"/>
          <p:nvPr/>
        </p:nvSpPr>
        <p:spPr>
          <a:xfrm>
            <a:off x="152250" y="1013025"/>
            <a:ext cx="4671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n1</a:t>
            </a:r>
            <a:endParaRPr/>
          </a:p>
        </p:txBody>
      </p:sp>
      <p:sp>
        <p:nvSpPr>
          <p:cNvPr id="105" name="Google Shape;105;p18"/>
          <p:cNvSpPr txBox="1"/>
          <p:nvPr/>
        </p:nvSpPr>
        <p:spPr>
          <a:xfrm>
            <a:off x="152250" y="2695125"/>
            <a:ext cx="4671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n2</a:t>
            </a:r>
            <a:endParaRPr/>
          </a:p>
        </p:txBody>
      </p:sp>
      <p:sp>
        <p:nvSpPr>
          <p:cNvPr id="106" name="Google Shape;106;p18"/>
          <p:cNvSpPr txBox="1"/>
          <p:nvPr/>
        </p:nvSpPr>
        <p:spPr>
          <a:xfrm>
            <a:off x="5435650" y="1013025"/>
            <a:ext cx="4671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n1</a:t>
            </a:r>
            <a:endParaRPr/>
          </a:p>
        </p:txBody>
      </p:sp>
      <p:sp>
        <p:nvSpPr>
          <p:cNvPr id="107" name="Google Shape;107;p18"/>
          <p:cNvSpPr txBox="1"/>
          <p:nvPr/>
        </p:nvSpPr>
        <p:spPr>
          <a:xfrm>
            <a:off x="5435650" y="2695125"/>
            <a:ext cx="4671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n2</a:t>
            </a:r>
            <a:endParaRPr/>
          </a:p>
        </p:txBody>
      </p:sp>
      <p:sp>
        <p:nvSpPr>
          <p:cNvPr id="108" name="Google Shape;108;p18"/>
          <p:cNvSpPr txBox="1"/>
          <p:nvPr/>
        </p:nvSpPr>
        <p:spPr>
          <a:xfrm>
            <a:off x="6201750" y="298925"/>
            <a:ext cx="646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t>CPU</a:t>
            </a:r>
            <a:endParaRPr b="1" sz="1600"/>
          </a:p>
        </p:txBody>
      </p:sp>
      <p:sp>
        <p:nvSpPr>
          <p:cNvPr id="109" name="Google Shape;109;p18"/>
          <p:cNvSpPr txBox="1"/>
          <p:nvPr/>
        </p:nvSpPr>
        <p:spPr>
          <a:xfrm>
            <a:off x="6973325" y="298925"/>
            <a:ext cx="646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t>GPU</a:t>
            </a:r>
            <a:endParaRPr b="1" sz="1600"/>
          </a:p>
        </p:txBody>
      </p:sp>
      <p:sp>
        <p:nvSpPr>
          <p:cNvPr id="110" name="Google Shape;110;p18"/>
          <p:cNvSpPr txBox="1"/>
          <p:nvPr/>
        </p:nvSpPr>
        <p:spPr>
          <a:xfrm>
            <a:off x="2564875" y="4266025"/>
            <a:ext cx="548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t>A</a:t>
            </a:r>
            <a:endParaRPr b="1" sz="2200"/>
          </a:p>
        </p:txBody>
      </p:sp>
      <p:sp>
        <p:nvSpPr>
          <p:cNvPr id="111" name="Google Shape;111;p18"/>
          <p:cNvSpPr txBox="1"/>
          <p:nvPr/>
        </p:nvSpPr>
        <p:spPr>
          <a:xfrm>
            <a:off x="4911350" y="4266025"/>
            <a:ext cx="548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t>x</a:t>
            </a:r>
            <a:endParaRPr b="1" sz="2200"/>
          </a:p>
        </p:txBody>
      </p:sp>
      <p:sp>
        <p:nvSpPr>
          <p:cNvPr id="112" name="Google Shape;112;p18"/>
          <p:cNvSpPr txBox="1"/>
          <p:nvPr/>
        </p:nvSpPr>
        <p:spPr>
          <a:xfrm>
            <a:off x="6691900" y="4266025"/>
            <a:ext cx="548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t>b</a:t>
            </a:r>
            <a:endParaRPr b="1" sz="2200"/>
          </a:p>
        </p:txBody>
      </p:sp>
      <p:sp>
        <p:nvSpPr>
          <p:cNvPr id="113" name="Google Shape;113;p18"/>
          <p:cNvSpPr txBox="1"/>
          <p:nvPr/>
        </p:nvSpPr>
        <p:spPr>
          <a:xfrm>
            <a:off x="296975" y="4631975"/>
            <a:ext cx="7981800" cy="25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t>“ratio” means n1/(n1+n2)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Hybridization benchmarks using different ratios</a:t>
            </a:r>
            <a:endParaRPr/>
          </a:p>
        </p:txBody>
      </p:sp>
      <p:pic>
        <p:nvPicPr>
          <p:cNvPr id="119" name="Google Shape;119;p19"/>
          <p:cNvPicPr preferRelativeResize="0"/>
          <p:nvPr/>
        </p:nvPicPr>
        <p:blipFill>
          <a:blip r:embed="rId3">
            <a:alphaModFix/>
          </a:blip>
          <a:stretch>
            <a:fillRect/>
          </a:stretch>
        </p:blipFill>
        <p:spPr>
          <a:xfrm>
            <a:off x="1087325" y="789125"/>
            <a:ext cx="6969345" cy="4125776"/>
          </a:xfrm>
          <a:prstGeom prst="rect">
            <a:avLst/>
          </a:prstGeom>
          <a:noFill/>
          <a:ln>
            <a:noFill/>
          </a:ln>
        </p:spPr>
      </p:pic>
      <p:sp>
        <p:nvSpPr>
          <p:cNvPr id="120" name="Google Shape;12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Conclusions</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Contrary to expectations, a hybrid solver with 0.01 parts allocated to CPU and rest to GPU, performs worse than simple GPU implementation. Same is the case with all other ratios used.</a:t>
            </a:r>
            <a:endParaRPr/>
          </a:p>
          <a:p>
            <a:pPr indent="-342900" lvl="0" marL="457200" rtl="0" algn="l">
              <a:spcBef>
                <a:spcPts val="0"/>
              </a:spcBef>
              <a:spcAft>
                <a:spcPts val="0"/>
              </a:spcAft>
              <a:buSzPts val="1800"/>
              <a:buChar char="●"/>
            </a:pPr>
            <a:r>
              <a:rPr lang="en-GB"/>
              <a:t>Working in this direction may not be a viable option for rest of the project, given the conditions of the current pandemic and problems in collaborating seamlessly. </a:t>
            </a:r>
            <a:endParaRPr/>
          </a:p>
          <a:p>
            <a:pPr indent="-342900" lvl="0" marL="457200" rtl="0" algn="l">
              <a:spcBef>
                <a:spcPts val="0"/>
              </a:spcBef>
              <a:spcAft>
                <a:spcPts val="0"/>
              </a:spcAft>
              <a:buSzPts val="1800"/>
              <a:buChar char="●"/>
            </a:pPr>
            <a:r>
              <a:rPr lang="en-GB"/>
              <a:t>This part of the project can be passed on to future MTP takers, as lot of groundwork has been laid and, we pivoted towards running Fluidity on PETSc enabled with GPU.</a:t>
            </a:r>
            <a:endParaRPr/>
          </a:p>
        </p:txBody>
      </p:sp>
      <p:sp>
        <p:nvSpPr>
          <p:cNvPr id="127" name="Google Shape;12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83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t>WORK DONE in EVEN SEMESTER</a:t>
            </a:r>
            <a:endParaRPr b="1"/>
          </a:p>
        </p:txBody>
      </p:sp>
      <p:sp>
        <p:nvSpPr>
          <p:cNvPr id="133" name="Google Shape;133;p21"/>
          <p:cNvSpPr txBox="1"/>
          <p:nvPr/>
        </p:nvSpPr>
        <p:spPr>
          <a:xfrm>
            <a:off x="311700" y="1784725"/>
            <a:ext cx="8457900" cy="18735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GB" sz="2800">
                <a:solidFill>
                  <a:schemeClr val="dk2"/>
                </a:solidFill>
              </a:rPr>
              <a:t>Current Aim </a:t>
            </a:r>
            <a:r>
              <a:rPr lang="en-GB" sz="2800">
                <a:solidFill>
                  <a:schemeClr val="dk2"/>
                </a:solidFill>
              </a:rPr>
              <a:t>: </a:t>
            </a:r>
            <a:endParaRPr sz="2800">
              <a:solidFill>
                <a:schemeClr val="dk2"/>
              </a:solidFill>
            </a:endParaRPr>
          </a:p>
          <a:p>
            <a:pPr indent="0" lvl="0" marL="457200" rtl="0" algn="l">
              <a:lnSpc>
                <a:spcPct val="115000"/>
              </a:lnSpc>
              <a:spcBef>
                <a:spcPts val="1600"/>
              </a:spcBef>
              <a:spcAft>
                <a:spcPts val="1600"/>
              </a:spcAft>
              <a:buNone/>
            </a:pPr>
            <a:r>
              <a:rPr lang="en-GB" sz="2500">
                <a:solidFill>
                  <a:schemeClr val="dk2"/>
                </a:solidFill>
              </a:rPr>
              <a:t>As the benchmarks did not yield promising results, we aimed to run Fluidity, a widely used fluid mechanics software to run on GPU, as it leverages PETSc.</a:t>
            </a:r>
            <a:endParaRPr/>
          </a:p>
        </p:txBody>
      </p:sp>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